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342A-A602-4439-893E-CFD400F57AE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3D7B-CEDE-422D-A065-D66F8FDD1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Double Linked List and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Its operations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071546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9134" y="2175675"/>
            <a:ext cx="7460488" cy="3549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22298"/>
            <a:ext cx="7729855" cy="44145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following </a:t>
            </a:r>
            <a:r>
              <a:rPr sz="2700" spc="-40" dirty="0">
                <a:latin typeface="Calibri"/>
                <a:cs typeface="Calibri"/>
              </a:rPr>
              <a:t>steps </a:t>
            </a:r>
            <a:r>
              <a:rPr sz="2700" spc="-25" dirty="0">
                <a:latin typeface="Calibri"/>
                <a:cs typeface="Calibri"/>
              </a:rPr>
              <a:t>are followed </a:t>
            </a:r>
            <a:r>
              <a:rPr sz="2700" spc="-3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insert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new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node  </a:t>
            </a:r>
            <a:r>
              <a:rPr sz="2700" spc="-20" dirty="0">
                <a:latin typeface="Calibri"/>
                <a:cs typeface="Calibri"/>
              </a:rPr>
              <a:t>at </a:t>
            </a:r>
            <a:r>
              <a:rPr sz="2700" dirty="0">
                <a:latin typeface="Calibri"/>
                <a:cs typeface="Calibri"/>
              </a:rPr>
              <a:t>the end of the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list: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ts val="3180"/>
              </a:lnSpc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latin typeface="Calibri"/>
                <a:cs typeface="Calibri"/>
              </a:rPr>
              <a:t>Get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new </a:t>
            </a:r>
            <a:r>
              <a:rPr sz="2700" spc="-5" dirty="0">
                <a:latin typeface="Calibri"/>
                <a:cs typeface="Calibri"/>
              </a:rPr>
              <a:t>node using</a:t>
            </a:r>
            <a:r>
              <a:rPr sz="2700" spc="-17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getnode()</a:t>
            </a:r>
            <a:endParaRPr sz="2700">
              <a:latin typeface="Calibri"/>
              <a:cs typeface="Calibri"/>
            </a:endParaRPr>
          </a:p>
          <a:p>
            <a:pPr marL="756285">
              <a:lnSpc>
                <a:spcPts val="2855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newnode=getnode();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empty </a:t>
            </a:r>
            <a:r>
              <a:rPr sz="2700" dirty="0">
                <a:latin typeface="Calibri"/>
                <a:cs typeface="Calibri"/>
              </a:rPr>
              <a:t>then </a:t>
            </a:r>
            <a:r>
              <a:rPr sz="2700" i="1" spc="-35" dirty="0">
                <a:latin typeface="Calibri"/>
                <a:cs typeface="Calibri"/>
              </a:rPr>
              <a:t>start </a:t>
            </a:r>
            <a:r>
              <a:rPr sz="2700" i="1" dirty="0">
                <a:latin typeface="Calibri"/>
                <a:cs typeface="Calibri"/>
              </a:rPr>
              <a:t>=</a:t>
            </a:r>
            <a:r>
              <a:rPr sz="2700" i="1" spc="-14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newnode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927100" marR="710565" indent="-915035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  <a:tab pos="2022475" algn="l"/>
              </a:tabLst>
            </a:pP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not empty </a:t>
            </a:r>
            <a:r>
              <a:rPr sz="2700" spc="-25" dirty="0">
                <a:latin typeface="Calibri"/>
                <a:cs typeface="Calibri"/>
              </a:rPr>
              <a:t>follow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40" dirty="0">
                <a:latin typeface="Calibri"/>
                <a:cs typeface="Calibri"/>
              </a:rPr>
              <a:t>steps</a:t>
            </a:r>
            <a:r>
              <a:rPr sz="2700" spc="-204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given  </a:t>
            </a:r>
            <a:r>
              <a:rPr sz="2700" spc="-10" dirty="0">
                <a:latin typeface="Calibri"/>
                <a:cs typeface="Calibri"/>
              </a:rPr>
              <a:t>below:	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start;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  <a:p>
            <a:pPr marL="1841500" marR="2871470" indent="-915035">
              <a:lnSpc>
                <a:spcPct val="100000"/>
              </a:lnSpc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27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NULL) 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2700" spc="-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right;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 marR="3274695">
              <a:lnSpc>
                <a:spcPct val="100000"/>
              </a:lnSpc>
              <a:spcBef>
                <a:spcPts val="5"/>
              </a:spcBef>
            </a:pP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newnode;  newnode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temp;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630" y="2152929"/>
            <a:ext cx="7677150" cy="345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6900882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79388" marR="5080" indent="-20638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an intermediate  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989581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727194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391869"/>
            <a:ext cx="7764780" cy="503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following </a:t>
            </a:r>
            <a:r>
              <a:rPr sz="2200" spc="-25" dirty="0">
                <a:latin typeface="Calibri"/>
                <a:cs typeface="Calibri"/>
              </a:rPr>
              <a:t>steps </a:t>
            </a:r>
            <a:r>
              <a:rPr sz="2200" spc="-20" dirty="0">
                <a:latin typeface="Calibri"/>
                <a:cs typeface="Calibri"/>
              </a:rPr>
              <a:t>are </a:t>
            </a:r>
            <a:r>
              <a:rPr sz="2200" spc="-25" dirty="0">
                <a:latin typeface="Calibri"/>
                <a:cs typeface="Calibri"/>
              </a:rPr>
              <a:t>followed, </a:t>
            </a:r>
            <a:r>
              <a:rPr sz="2200" spc="-3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insert a </a:t>
            </a:r>
            <a:r>
              <a:rPr sz="2200" spc="-2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node 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50"/>
              </a:lnSpc>
            </a:pPr>
            <a:r>
              <a:rPr sz="2200" spc="-25" dirty="0">
                <a:latin typeface="Calibri"/>
                <a:cs typeface="Calibri"/>
              </a:rPr>
              <a:t>intermediate </a:t>
            </a:r>
            <a:r>
              <a:rPr sz="2200" spc="-5" dirty="0">
                <a:latin typeface="Calibri"/>
                <a:cs typeface="Calibri"/>
              </a:rPr>
              <a:t>position in the</a:t>
            </a:r>
            <a:r>
              <a:rPr sz="2200" spc="-20" dirty="0">
                <a:latin typeface="Calibri"/>
                <a:cs typeface="Calibri"/>
              </a:rPr>
              <a:t> list:</a:t>
            </a:r>
            <a:endParaRPr sz="2200">
              <a:latin typeface="Calibri"/>
              <a:cs typeface="Calibri"/>
            </a:endParaRPr>
          </a:p>
          <a:p>
            <a:pPr marL="927100" marR="4144010">
              <a:lnSpc>
                <a:spcPts val="2640"/>
              </a:lnSpc>
              <a:spcBef>
                <a:spcPts val="65"/>
              </a:spcBef>
            </a:pPr>
            <a:r>
              <a:rPr sz="2200" spc="-20" dirty="0">
                <a:latin typeface="Calibri"/>
                <a:cs typeface="Calibri"/>
              </a:rPr>
              <a:t>Get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new </a:t>
            </a:r>
            <a:r>
              <a:rPr sz="2200" spc="-10" dirty="0">
                <a:latin typeface="Calibri"/>
                <a:cs typeface="Calibri"/>
              </a:rPr>
              <a:t>node using 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getnode(). 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newnode=getnode();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Ensure that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 is in </a:t>
            </a:r>
            <a:r>
              <a:rPr sz="2200" spc="-20" dirty="0">
                <a:latin typeface="Calibri"/>
                <a:cs typeface="Calibri"/>
              </a:rPr>
              <a:t>between </a:t>
            </a:r>
            <a:r>
              <a:rPr sz="2200" spc="-25" dirty="0">
                <a:latin typeface="Calibri"/>
                <a:cs typeface="Calibri"/>
              </a:rPr>
              <a:t>first </a:t>
            </a:r>
            <a:r>
              <a:rPr sz="2200" spc="-15" dirty="0">
                <a:latin typeface="Calibri"/>
                <a:cs typeface="Calibri"/>
              </a:rPr>
              <a:t>node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last  </a:t>
            </a:r>
            <a:r>
              <a:rPr sz="2200" spc="-10" dirty="0">
                <a:latin typeface="Calibri"/>
                <a:cs typeface="Calibri"/>
              </a:rPr>
              <a:t>node.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not,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 is </a:t>
            </a:r>
            <a:r>
              <a:rPr sz="2200" spc="-25" dirty="0">
                <a:latin typeface="Calibri"/>
                <a:cs typeface="Calibri"/>
              </a:rPr>
              <a:t>invalid. </a:t>
            </a:r>
            <a:r>
              <a:rPr sz="2200" spc="-15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done </a:t>
            </a:r>
            <a:r>
              <a:rPr sz="2200" spc="-15" dirty="0">
                <a:latin typeface="Calibri"/>
                <a:cs typeface="Calibri"/>
              </a:rPr>
              <a:t>by  </a:t>
            </a:r>
            <a:r>
              <a:rPr sz="2200" spc="-25" dirty="0">
                <a:latin typeface="Calibri"/>
                <a:cs typeface="Calibri"/>
              </a:rPr>
              <a:t>countnode()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  <a:p>
            <a:pPr marL="355600" marR="87630" indent="-342900" algn="just">
              <a:lnSpc>
                <a:spcPct val="796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Store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starting </a:t>
            </a:r>
            <a:r>
              <a:rPr sz="2200" spc="-15" dirty="0">
                <a:latin typeface="Calibri"/>
                <a:cs typeface="Calibri"/>
              </a:rPr>
              <a:t>address </a:t>
            </a:r>
            <a:r>
              <a:rPr sz="2200" spc="-10" dirty="0">
                <a:latin typeface="Calibri"/>
                <a:cs typeface="Calibri"/>
              </a:rPr>
              <a:t>(which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 </a:t>
            </a:r>
            <a:r>
              <a:rPr sz="2200" spc="-25" dirty="0">
                <a:latin typeface="Calibri"/>
                <a:cs typeface="Calibri"/>
              </a:rPr>
              <a:t>start pointer)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temp and  </a:t>
            </a:r>
            <a:r>
              <a:rPr sz="2200" spc="-25" dirty="0">
                <a:latin typeface="Calibri"/>
                <a:cs typeface="Calibri"/>
              </a:rPr>
              <a:t>prev pointers. </a:t>
            </a:r>
            <a:r>
              <a:rPr sz="2200" spc="-15" dirty="0">
                <a:latin typeface="Calibri"/>
                <a:cs typeface="Calibri"/>
              </a:rPr>
              <a:t>Then </a:t>
            </a:r>
            <a:r>
              <a:rPr sz="2200" spc="-45" dirty="0">
                <a:latin typeface="Calibri"/>
                <a:cs typeface="Calibri"/>
              </a:rPr>
              <a:t>traverse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temp </a:t>
            </a:r>
            <a:r>
              <a:rPr sz="2200" spc="-25" dirty="0">
                <a:latin typeface="Calibri"/>
                <a:cs typeface="Calibri"/>
              </a:rPr>
              <a:t>pointer upto </a:t>
            </a:r>
            <a:r>
              <a:rPr sz="2200" spc="-15" dirty="0">
                <a:latin typeface="Calibri"/>
                <a:cs typeface="Calibri"/>
              </a:rPr>
              <a:t>the specified  </a:t>
            </a:r>
            <a:r>
              <a:rPr sz="2200" spc="-5" dirty="0">
                <a:latin typeface="Calibri"/>
                <a:cs typeface="Calibri"/>
              </a:rPr>
              <a:t>position </a:t>
            </a:r>
            <a:r>
              <a:rPr sz="2200" spc="-25" dirty="0">
                <a:latin typeface="Calibri"/>
                <a:cs typeface="Calibri"/>
              </a:rPr>
              <a:t>followed </a:t>
            </a:r>
            <a:r>
              <a:rPr sz="2200" spc="-2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prev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pointer.</a:t>
            </a:r>
            <a:endParaRPr sz="2200">
              <a:latin typeface="Calibri"/>
              <a:cs typeface="Calibri"/>
            </a:endParaRPr>
          </a:p>
          <a:p>
            <a:pPr marL="927100" marR="185420">
              <a:lnSpc>
                <a:spcPts val="2640"/>
              </a:lnSpc>
              <a:spcBef>
                <a:spcPts val="30"/>
              </a:spcBef>
            </a:pPr>
            <a:r>
              <a:rPr sz="2200" spc="-20" dirty="0">
                <a:latin typeface="Calibri"/>
                <a:cs typeface="Calibri"/>
              </a:rPr>
              <a:t>After </a:t>
            </a:r>
            <a:r>
              <a:rPr sz="2200" spc="-10" dirty="0">
                <a:latin typeface="Calibri"/>
                <a:cs typeface="Calibri"/>
              </a:rPr>
              <a:t>reaching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position, </a:t>
            </a:r>
            <a:r>
              <a:rPr sz="2200" spc="-25" dirty="0">
                <a:latin typeface="Calibri"/>
                <a:cs typeface="Calibri"/>
              </a:rPr>
              <a:t>follow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steps </a:t>
            </a:r>
            <a:r>
              <a:rPr sz="2200" spc="-20" dirty="0">
                <a:latin typeface="Calibri"/>
                <a:cs typeface="Calibri"/>
              </a:rPr>
              <a:t>given  below: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 marR="3095625">
              <a:lnSpc>
                <a:spcPts val="264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newnode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right;  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ts val="2555"/>
              </a:lnSpc>
            </a:pP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959100" marR="5080" indent="-29591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an intermediate  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865225" y="2124913"/>
            <a:ext cx="7538974" cy="3618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377" y="482549"/>
            <a:ext cx="7002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 the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beginning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39976"/>
            <a:ext cx="8103870" cy="50368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4290" indent="-342900">
              <a:lnSpc>
                <a:spcPts val="35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  <a:tab pos="1153795" algn="l"/>
                <a:tab pos="2903855" algn="l"/>
                <a:tab pos="3883660" algn="l"/>
                <a:tab pos="4546600" algn="l"/>
                <a:tab pos="6259830" algn="l"/>
                <a:tab pos="6741795" algn="l"/>
                <a:tab pos="7880350" algn="l"/>
              </a:tabLst>
            </a:pPr>
            <a:r>
              <a:rPr sz="3200" dirty="0">
                <a:latin typeface="Times New Roman"/>
                <a:cs typeface="Times New Roman"/>
              </a:rPr>
              <a:t>The	fol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s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ep</a:t>
            </a:r>
            <a:r>
              <a:rPr sz="3200" dirty="0">
                <a:latin typeface="Times New Roman"/>
                <a:cs typeface="Times New Roman"/>
              </a:rPr>
              <a:t>s	are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ollow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d,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	a  node at the beginning of the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list: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5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1082040" algn="l"/>
                <a:tab pos="1804670" algn="l"/>
                <a:tab pos="2304415" algn="l"/>
                <a:tab pos="3548379" algn="l"/>
                <a:tab pos="4476750" algn="l"/>
                <a:tab pos="5878830" algn="l"/>
                <a:tab pos="7325359" algn="l"/>
              </a:tabLst>
            </a:pP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3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ist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em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ty	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he</a:t>
            </a:r>
            <a:r>
              <a:rPr sz="3200" dirty="0">
                <a:latin typeface="Times New Roman"/>
                <a:cs typeface="Times New Roman"/>
              </a:rPr>
              <a:t>n	dis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-535" dirty="0">
                <a:latin typeface="Times New Roman"/>
                <a:cs typeface="Times New Roman"/>
              </a:rPr>
              <a:t>‗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mpty	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st‘  </a:t>
            </a:r>
            <a:r>
              <a:rPr sz="3200" dirty="0">
                <a:latin typeface="Times New Roman"/>
                <a:cs typeface="Times New Roman"/>
              </a:rPr>
              <a:t>message.</a:t>
            </a:r>
            <a:endParaRPr sz="3200">
              <a:latin typeface="Times New Roman"/>
              <a:cs typeface="Times New Roman"/>
            </a:endParaRPr>
          </a:p>
          <a:p>
            <a:pPr marL="355600" marR="452120" indent="-342900">
              <a:lnSpc>
                <a:spcPts val="351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If the list is not </a:t>
            </a:r>
            <a:r>
              <a:rPr sz="3200" spc="-65" dirty="0">
                <a:latin typeface="Times New Roman"/>
                <a:cs typeface="Times New Roman"/>
              </a:rPr>
              <a:t>empty, </a:t>
            </a:r>
            <a:r>
              <a:rPr sz="3200" dirty="0">
                <a:latin typeface="Times New Roman"/>
                <a:cs typeface="Times New Roman"/>
              </a:rPr>
              <a:t>follow the steps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  below: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temp =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 = start -&gt;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3743960">
              <a:lnSpc>
                <a:spcPct val="110000"/>
              </a:lnSpc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 -&gt; left =</a:t>
            </a:r>
            <a:r>
              <a:rPr sz="3200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NULL;  free(temp);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527" y="2480691"/>
            <a:ext cx="7561580" cy="2845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25346"/>
            <a:ext cx="7973695" cy="43776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marR="5080" indent="-342900">
              <a:lnSpc>
                <a:spcPts val="261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 </a:t>
            </a:r>
            <a:r>
              <a:rPr sz="2700" dirty="0">
                <a:latin typeface="Times New Roman"/>
                <a:cs typeface="Times New Roman"/>
              </a:rPr>
              <a:t>to delete a node at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 end of 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list:</a:t>
            </a:r>
            <a:endParaRPr sz="27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1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list </a:t>
            </a:r>
            <a:r>
              <a:rPr sz="2400" spc="-5" dirty="0">
                <a:latin typeface="Times New Roman"/>
                <a:cs typeface="Times New Roman"/>
              </a:rPr>
              <a:t>is empty </a:t>
            </a:r>
            <a:r>
              <a:rPr sz="2400" dirty="0">
                <a:latin typeface="Times New Roman"/>
                <a:cs typeface="Times New Roman"/>
              </a:rPr>
              <a:t>then display </a:t>
            </a:r>
            <a:r>
              <a:rPr sz="2400" spc="-75" dirty="0">
                <a:latin typeface="Times New Roman"/>
                <a:cs typeface="Times New Roman"/>
              </a:rPr>
              <a:t>‗Empty </a:t>
            </a:r>
            <a:r>
              <a:rPr sz="2400" dirty="0">
                <a:latin typeface="Times New Roman"/>
                <a:cs typeface="Times New Roman"/>
              </a:rPr>
              <a:t>List‘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15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the list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35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follow the steps given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=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-&gt; right !=</a:t>
            </a:r>
            <a:r>
              <a:rPr sz="27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=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-&gt;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293243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-&gt; left -&gt; right =</a:t>
            </a:r>
            <a:r>
              <a:rPr sz="27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NULL; 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free(temp);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6965" y="2695346"/>
            <a:ext cx="7392670" cy="306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18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1" y="52578"/>
            <a:ext cx="77175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</a:t>
            </a:r>
            <a:r>
              <a:rPr b="1" dirty="0">
                <a:latin typeface="Times New Roman"/>
                <a:cs typeface="Times New Roman"/>
              </a:rPr>
              <a:t>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61873"/>
            <a:ext cx="8610599" cy="491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algn="ctr">
              <a:lnSpc>
                <a:spcPts val="4485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position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ts val="160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following steps are followed, to delete a node from an intermediate position in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 list is </a:t>
            </a:r>
            <a:r>
              <a:rPr sz="1600" spc="-20" dirty="0">
                <a:latin typeface="Times New Roman"/>
                <a:cs typeface="Times New Roman"/>
              </a:rPr>
              <a:t>empty </a:t>
            </a:r>
            <a:r>
              <a:rPr sz="1600" spc="-5" dirty="0">
                <a:latin typeface="Times New Roman"/>
                <a:cs typeface="Times New Roman"/>
              </a:rPr>
              <a:t>then display </a:t>
            </a:r>
            <a:r>
              <a:rPr sz="1600" spc="-65" dirty="0">
                <a:latin typeface="Times New Roman"/>
                <a:cs typeface="Times New Roman"/>
              </a:rPr>
              <a:t>‗Empty </a:t>
            </a:r>
            <a:r>
              <a:rPr sz="1600" spc="-5" dirty="0">
                <a:latin typeface="Times New Roman"/>
                <a:cs typeface="Times New Roman"/>
              </a:rPr>
              <a:t>List‘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message.</a:t>
            </a:r>
            <a:endParaRPr sz="1600">
              <a:latin typeface="Times New Roman"/>
              <a:cs typeface="Times New Roman"/>
            </a:endParaRPr>
          </a:p>
          <a:p>
            <a:pPr marL="405765" indent="-393700">
              <a:lnSpc>
                <a:spcPts val="192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 the list is not </a:t>
            </a:r>
            <a:r>
              <a:rPr sz="1600" spc="-50" dirty="0">
                <a:latin typeface="Times New Roman"/>
                <a:cs typeface="Times New Roman"/>
              </a:rPr>
              <a:t>empty, </a:t>
            </a:r>
            <a:r>
              <a:rPr sz="1600" spc="-5" dirty="0">
                <a:latin typeface="Times New Roman"/>
                <a:cs typeface="Times New Roman"/>
              </a:rPr>
              <a:t>follow the steps given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below: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190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Get the position of the node to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781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Ensure that the specified position is in between first node and last node. If not, specified  position 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invalid.</a:t>
            </a:r>
            <a:endParaRPr sz="160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Then perform the following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steps: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if(pos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 1 </a:t>
            </a:r>
            <a:r>
              <a:rPr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&amp;&amp;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pos &lt;</a:t>
            </a:r>
            <a:r>
              <a:rPr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nodectr)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2250" marR="4098290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= start; 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i =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while(i &lt; pos)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03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671570" marR="2479675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i++;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5717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57170" marR="2178050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 -&gt; left 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left; 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left -&gt; right 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</a:t>
            </a:r>
            <a:r>
              <a:rPr sz="16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free(temp);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printf("\n node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deleted..");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Able to understand and implement double linked list representation, applications, advantages and operations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00948" cy="1595436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539750" marR="5080" indent="952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  </a:t>
            </a:r>
            <a:r>
              <a:rPr b="1" dirty="0">
                <a:latin typeface="Times New Roman"/>
                <a:cs typeface="Times New Roman"/>
              </a:rPr>
              <a:t>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325" y="2307082"/>
            <a:ext cx="7555738" cy="308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19" rIns="0" bIns="0" rtlCol="0">
            <a:spAutoFit/>
          </a:bodyPr>
          <a:lstStyle/>
          <a:p>
            <a:pPr marL="3012440" marR="5080" indent="-2903855">
              <a:lnSpc>
                <a:spcPts val="4690"/>
              </a:lnSpc>
              <a:spcBef>
                <a:spcPts val="345"/>
              </a:spcBef>
            </a:pPr>
            <a:r>
              <a:rPr b="1" spc="-35" dirty="0">
                <a:latin typeface="Times New Roman"/>
                <a:cs typeface="Times New Roman"/>
              </a:rPr>
              <a:t>Traversal </a:t>
            </a:r>
            <a:r>
              <a:rPr b="1" spc="-5" dirty="0">
                <a:latin typeface="Times New Roman"/>
                <a:cs typeface="Times New Roman"/>
              </a:rPr>
              <a:t>and displaying a list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(Left  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Right)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71625"/>
            <a:ext cx="8006715" cy="44373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followed, </a:t>
            </a:r>
            <a:r>
              <a:rPr sz="2700" dirty="0">
                <a:latin typeface="Times New Roman"/>
                <a:cs typeface="Times New Roman"/>
              </a:rPr>
              <a:t>to traverse a list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left to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right: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If list is </a:t>
            </a:r>
            <a:r>
              <a:rPr sz="2700" spc="-5" dirty="0">
                <a:latin typeface="Times New Roman"/>
                <a:cs typeface="Times New Roman"/>
              </a:rPr>
              <a:t>empty </a:t>
            </a:r>
            <a:r>
              <a:rPr sz="2700" dirty="0">
                <a:latin typeface="Times New Roman"/>
                <a:cs typeface="Times New Roman"/>
              </a:rPr>
              <a:t>then display </a:t>
            </a:r>
            <a:r>
              <a:rPr sz="2700" spc="-80" dirty="0">
                <a:latin typeface="Times New Roman"/>
                <a:cs typeface="Times New Roman"/>
              </a:rPr>
              <a:t>‗Empty </a:t>
            </a:r>
            <a:r>
              <a:rPr sz="2700" dirty="0">
                <a:latin typeface="Times New Roman"/>
                <a:cs typeface="Times New Roman"/>
              </a:rPr>
              <a:t>List‘</a:t>
            </a:r>
            <a:r>
              <a:rPr sz="2700" spc="-4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message.</a:t>
            </a:r>
            <a:endParaRPr sz="27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700" dirty="0">
                <a:latin typeface="Times New Roman"/>
                <a:cs typeface="Times New Roman"/>
              </a:rPr>
              <a:t>If the list is not </a:t>
            </a:r>
            <a:r>
              <a:rPr sz="2700" spc="-60" dirty="0">
                <a:latin typeface="Times New Roman"/>
                <a:cs typeface="Times New Roman"/>
              </a:rPr>
              <a:t>empty, </a:t>
            </a:r>
            <a:r>
              <a:rPr sz="2700" spc="-5" dirty="0">
                <a:latin typeface="Times New Roman"/>
                <a:cs typeface="Times New Roman"/>
              </a:rPr>
              <a:t>follow </a:t>
            </a:r>
            <a:r>
              <a:rPr sz="2700" dirty="0">
                <a:latin typeface="Times New Roman"/>
                <a:cs typeface="Times New Roman"/>
              </a:rPr>
              <a:t>the steps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given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  <a:tabLst>
                <a:tab pos="2026920" algn="l"/>
              </a:tabLst>
            </a:pPr>
            <a:r>
              <a:rPr sz="2700" dirty="0">
                <a:latin typeface="Times New Roman"/>
                <a:cs typeface="Times New Roman"/>
              </a:rPr>
              <a:t>below:	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65"/>
              </a:spcBef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!=</a:t>
            </a:r>
            <a:r>
              <a:rPr sz="27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3206115">
              <a:lnSpc>
                <a:spcPts val="3600"/>
              </a:lnSpc>
              <a:spcBef>
                <a:spcPts val="110"/>
              </a:spcBef>
              <a:tabLst>
                <a:tab pos="2660015" algn="l"/>
              </a:tabLst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print	temp -&gt; data;  temp = temp -&gt;</a:t>
            </a:r>
            <a:r>
              <a:rPr sz="27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411095" marR="5080" indent="-1704339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Times New Roman"/>
                <a:cs typeface="Times New Roman"/>
              </a:rPr>
              <a:t>Traversal </a:t>
            </a:r>
            <a:r>
              <a:rPr b="1" spc="-5" dirty="0">
                <a:latin typeface="Times New Roman"/>
                <a:cs typeface="Times New Roman"/>
              </a:rPr>
              <a:t>and displaying a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list  (Right 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Left)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80566"/>
            <a:ext cx="7419340" cy="4521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followed, to traverse a list from  right 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left:</a:t>
            </a:r>
            <a:endParaRPr sz="250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list is </a:t>
            </a:r>
            <a:r>
              <a:rPr sz="2500" spc="-20" dirty="0">
                <a:latin typeface="Times New Roman"/>
                <a:cs typeface="Times New Roman"/>
              </a:rPr>
              <a:t>empty </a:t>
            </a:r>
            <a:r>
              <a:rPr sz="2500" spc="-5" dirty="0">
                <a:latin typeface="Times New Roman"/>
                <a:cs typeface="Times New Roman"/>
              </a:rPr>
              <a:t>then display </a:t>
            </a:r>
            <a:r>
              <a:rPr sz="2500" spc="-90" dirty="0">
                <a:latin typeface="Times New Roman"/>
                <a:cs typeface="Times New Roman"/>
              </a:rPr>
              <a:t>‗Empty </a:t>
            </a:r>
            <a:r>
              <a:rPr sz="2500" spc="-5" dirty="0">
                <a:latin typeface="Times New Roman"/>
                <a:cs typeface="Times New Roman"/>
              </a:rPr>
              <a:t>List‘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message.</a:t>
            </a:r>
            <a:endParaRPr sz="2500">
              <a:latin typeface="Times New Roman"/>
              <a:cs typeface="Times New Roman"/>
            </a:endParaRPr>
          </a:p>
          <a:p>
            <a:pPr marL="1005840" marR="718185" indent="-993775">
              <a:lnSpc>
                <a:spcPct val="100000"/>
              </a:lnSpc>
              <a:buFont typeface="Arial"/>
              <a:buChar char="•"/>
              <a:tabLst>
                <a:tab pos="1005840" algn="l"/>
                <a:tab pos="1006475" algn="l"/>
                <a:tab pos="20256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 below:	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5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169291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-&gt; right !=</a:t>
            </a:r>
            <a:r>
              <a:rPr sz="2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NULL) 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while(temp !=</a:t>
            </a: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30099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print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data; 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</a:t>
            </a:r>
            <a:r>
              <a:rPr sz="25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left;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Which </a:t>
            </a:r>
            <a:r>
              <a:rPr lang="en-US" dirty="0"/>
              <a:t>among the following segment of code deletes the element pointed to by X from the double linked list, if it is assumed that X points to the first element of the list and </a:t>
            </a:r>
            <a:r>
              <a:rPr lang="en-US" b="1" i="1" dirty="0"/>
              <a:t>start </a:t>
            </a:r>
            <a:r>
              <a:rPr lang="en-US" dirty="0"/>
              <a:t>pointer points to beginning of the list?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X -&gt; </a:t>
            </a:r>
            <a:r>
              <a:rPr lang="en-US" dirty="0" err="1"/>
              <a:t>bwd</a:t>
            </a:r>
            <a:r>
              <a:rPr lang="en-US" dirty="0"/>
              <a:t> = X -&gt; fwd; X -&gt; fwd = X -&gt; </a:t>
            </a:r>
            <a:r>
              <a:rPr lang="en-US" dirty="0" err="1"/>
              <a:t>bwd</a:t>
            </a:r>
            <a:endParaRPr lang="en-US" dirty="0"/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start = X -&gt; fwd; start -&gt; </a:t>
            </a:r>
            <a:r>
              <a:rPr lang="en-US" dirty="0" err="1"/>
              <a:t>bwd</a:t>
            </a:r>
            <a:r>
              <a:rPr lang="en-US" dirty="0"/>
              <a:t> = NULL;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dirty="0"/>
              <a:t>start = X -&gt; fwd; X -&gt; fwd = NULL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X -&gt; </a:t>
            </a:r>
            <a:r>
              <a:rPr lang="en-US" dirty="0" err="1"/>
              <a:t>bwd</a:t>
            </a:r>
            <a:r>
              <a:rPr lang="en-US" dirty="0"/>
              <a:t> -&gt; </a:t>
            </a:r>
            <a:r>
              <a:rPr lang="en-US" dirty="0" err="1"/>
              <a:t>bwd</a:t>
            </a:r>
            <a:r>
              <a:rPr lang="en-US" dirty="0"/>
              <a:t> = X -&gt; </a:t>
            </a:r>
            <a:r>
              <a:rPr lang="en-US" dirty="0" err="1"/>
              <a:t>bwd</a:t>
            </a:r>
            <a:r>
              <a:rPr lang="en-US" dirty="0"/>
              <a:t>; X -&gt; fwd -&gt; fwd = X -&gt; </a:t>
            </a:r>
            <a:r>
              <a:rPr lang="en-US" dirty="0" smtClean="0"/>
              <a:t>fwd</a:t>
            </a:r>
          </a:p>
          <a:p>
            <a:pPr lvl="0">
              <a:buNone/>
            </a:pPr>
            <a:r>
              <a:rPr lang="en-US" dirty="0" smtClean="0"/>
              <a:t>2. Which </a:t>
            </a:r>
            <a:r>
              <a:rPr lang="en-US" dirty="0"/>
              <a:t>among the following segment of code deletes the element pointed to by X from the double linked list, if it is assumed that X points to the last element of the list?</a:t>
            </a:r>
            <a:endParaRPr lang="en-US" sz="4000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X -&gt; fwd -&gt; </a:t>
            </a:r>
            <a:r>
              <a:rPr lang="en-US" dirty="0" err="1"/>
              <a:t>bwd</a:t>
            </a:r>
            <a:r>
              <a:rPr lang="en-US" dirty="0"/>
              <a:t> = NULL;</a:t>
            </a:r>
            <a:endParaRPr lang="en-US" sz="3600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X -&gt; </a:t>
            </a:r>
            <a:r>
              <a:rPr lang="en-US" dirty="0" err="1"/>
              <a:t>bwd</a:t>
            </a:r>
            <a:r>
              <a:rPr lang="en-US" dirty="0"/>
              <a:t> -&gt; fwd = X -&gt; </a:t>
            </a:r>
            <a:r>
              <a:rPr lang="en-US" dirty="0" err="1"/>
              <a:t>bwd</a:t>
            </a:r>
            <a:r>
              <a:rPr lang="en-US" dirty="0"/>
              <a:t>;</a:t>
            </a:r>
            <a:endParaRPr lang="en-US" sz="3600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X -&gt; </a:t>
            </a:r>
            <a:r>
              <a:rPr lang="en-US" dirty="0" err="1"/>
              <a:t>bwd</a:t>
            </a:r>
            <a:r>
              <a:rPr lang="en-US" dirty="0"/>
              <a:t> -&gt; fwd = </a:t>
            </a:r>
            <a:r>
              <a:rPr lang="en-US" dirty="0" smtClean="0"/>
              <a:t>NULL;</a:t>
            </a:r>
            <a:endParaRPr lang="en-US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X </a:t>
            </a:r>
            <a:r>
              <a:rPr lang="en-US" dirty="0"/>
              <a:t>-&gt; fwd -&gt; </a:t>
            </a:r>
            <a:r>
              <a:rPr lang="en-US" dirty="0" err="1"/>
              <a:t>bwd</a:t>
            </a:r>
            <a:r>
              <a:rPr lang="en-US" dirty="0"/>
              <a:t> = X -&gt; </a:t>
            </a:r>
            <a:r>
              <a:rPr lang="en-US" dirty="0" err="1"/>
              <a:t>bwd</a:t>
            </a:r>
            <a:r>
              <a:rPr lang="en-US" dirty="0" smtClean="0"/>
              <a:t>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78645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600" dirty="0" smtClean="0"/>
              <a:t>3</a:t>
            </a:r>
            <a:r>
              <a:rPr lang="en-US" sz="1800" dirty="0" smtClean="0"/>
              <a:t>. </a:t>
            </a:r>
            <a:r>
              <a:rPr lang="en-US" sz="2000" dirty="0" smtClean="0"/>
              <a:t>Which </a:t>
            </a:r>
            <a:r>
              <a:rPr lang="en-US" sz="2000" dirty="0"/>
              <a:t>among the following segment of code counts the number of elements in the double linked list, if it is assumed that X points to the first element of the list and </a:t>
            </a:r>
            <a:r>
              <a:rPr lang="en-US" sz="2000" i="1" dirty="0" err="1"/>
              <a:t>ctr</a:t>
            </a:r>
            <a:r>
              <a:rPr lang="en-US" sz="2000" i="1" dirty="0"/>
              <a:t> </a:t>
            </a:r>
            <a:r>
              <a:rPr lang="en-US" sz="2000" dirty="0"/>
              <a:t>is the variable which counts the number of elements in the list?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A. for (</a:t>
            </a:r>
            <a:r>
              <a:rPr lang="en-US" sz="2000" dirty="0" err="1"/>
              <a:t>ctr</a:t>
            </a:r>
            <a:r>
              <a:rPr lang="en-US" sz="2000" dirty="0"/>
              <a:t>=1; X != NULL; </a:t>
            </a:r>
            <a:r>
              <a:rPr lang="en-US" sz="2000" dirty="0" err="1"/>
              <a:t>ctr</a:t>
            </a:r>
            <a:r>
              <a:rPr lang="en-US" sz="2000" dirty="0" smtClean="0"/>
              <a:t>++)X </a:t>
            </a:r>
            <a:r>
              <a:rPr lang="en-US" sz="2000" dirty="0"/>
              <a:t>= X -&gt; fwd;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!= NULL; </a:t>
            </a:r>
            <a:r>
              <a:rPr lang="en-US" sz="2000" dirty="0" err="1"/>
              <a:t>ctr</a:t>
            </a:r>
            <a:r>
              <a:rPr lang="en-US" sz="2000" dirty="0"/>
              <a:t>++) X = X -&gt; </a:t>
            </a:r>
            <a:r>
              <a:rPr lang="en-US" sz="2000" dirty="0" err="1"/>
              <a:t>bwd</a:t>
            </a:r>
            <a:r>
              <a:rPr lang="en-US" sz="2000" dirty="0"/>
              <a:t>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-&gt; fwd != NULL; </a:t>
            </a:r>
            <a:r>
              <a:rPr lang="en-US" sz="2000" dirty="0" err="1"/>
              <a:t>ctr</a:t>
            </a:r>
            <a:r>
              <a:rPr lang="en-US" sz="2000" dirty="0"/>
              <a:t>++) X = X -&gt; fwd;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-&gt; </a:t>
            </a:r>
            <a:r>
              <a:rPr lang="en-US" sz="2000" dirty="0" err="1"/>
              <a:t>bwd</a:t>
            </a:r>
            <a:r>
              <a:rPr lang="en-US" sz="2000" dirty="0"/>
              <a:t> != NULL; </a:t>
            </a:r>
            <a:r>
              <a:rPr lang="en-US" sz="2000" dirty="0" err="1"/>
              <a:t>ctr</a:t>
            </a:r>
            <a:r>
              <a:rPr lang="en-US" sz="2000" dirty="0"/>
              <a:t>++) X = X -&gt; </a:t>
            </a:r>
            <a:r>
              <a:rPr lang="en-US" sz="2000" dirty="0" err="1"/>
              <a:t>bwd</a:t>
            </a:r>
            <a:r>
              <a:rPr lang="en-US" sz="2000" dirty="0" smtClean="0"/>
              <a:t>;</a:t>
            </a:r>
          </a:p>
          <a:p>
            <a:pPr lvl="0">
              <a:buNone/>
            </a:pPr>
            <a:r>
              <a:rPr lang="en-US" sz="2000" dirty="0" smtClean="0"/>
              <a:t>4. Which </a:t>
            </a:r>
            <a:r>
              <a:rPr lang="en-US" sz="2000" dirty="0"/>
              <a:t>among the following segment of code counts the number of elements in the double linked list, if it is assumed that X points to the last element of the list and </a:t>
            </a:r>
            <a:r>
              <a:rPr lang="en-US" sz="2000" i="1" dirty="0" err="1"/>
              <a:t>ctr</a:t>
            </a:r>
            <a:r>
              <a:rPr lang="en-US" sz="2000" i="1" dirty="0"/>
              <a:t> </a:t>
            </a:r>
            <a:r>
              <a:rPr lang="en-US" sz="2000" dirty="0"/>
              <a:t>is the variable which counts the number of elements in the list?</a:t>
            </a:r>
            <a:endParaRPr lang="en-US" sz="2800" dirty="0"/>
          </a:p>
          <a:p>
            <a:pPr marL="57150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!= NULL; </a:t>
            </a:r>
            <a:r>
              <a:rPr lang="en-US" sz="2000" dirty="0" err="1"/>
              <a:t>ctr</a:t>
            </a:r>
            <a:r>
              <a:rPr lang="en-US" sz="2000" dirty="0"/>
              <a:t>++) X = X -&gt; fwd;</a:t>
            </a:r>
            <a:endParaRPr lang="en-US" sz="2800" dirty="0"/>
          </a:p>
          <a:p>
            <a:pPr marL="57150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!= NULL; </a:t>
            </a:r>
            <a:r>
              <a:rPr lang="en-US" sz="2000" dirty="0" err="1"/>
              <a:t>ctr</a:t>
            </a:r>
            <a:r>
              <a:rPr lang="en-US" sz="2000" dirty="0"/>
              <a:t>++) X = X -&gt; </a:t>
            </a:r>
            <a:r>
              <a:rPr lang="en-US" sz="2000" dirty="0" err="1"/>
              <a:t>bwd</a:t>
            </a:r>
            <a:r>
              <a:rPr lang="en-US" sz="2000" dirty="0"/>
              <a:t>;</a:t>
            </a:r>
            <a:endParaRPr lang="en-US" sz="2800" dirty="0"/>
          </a:p>
          <a:p>
            <a:pPr marL="57150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-&gt; fwd != NULL; </a:t>
            </a:r>
            <a:r>
              <a:rPr lang="en-US" sz="2000" dirty="0" err="1"/>
              <a:t>ctr</a:t>
            </a:r>
            <a:r>
              <a:rPr lang="en-US" sz="2000" dirty="0"/>
              <a:t>++) X = X -&gt; fwd;</a:t>
            </a:r>
            <a:endParaRPr lang="en-US" sz="2800" dirty="0"/>
          </a:p>
          <a:p>
            <a:pPr marL="571500" indent="-514350">
              <a:buFont typeface="+mj-lt"/>
              <a:buAutoNum type="alphaUcPeriod"/>
            </a:pPr>
            <a:r>
              <a:rPr lang="en-US" sz="2000" dirty="0"/>
              <a:t>for (</a:t>
            </a:r>
            <a:r>
              <a:rPr lang="en-US" sz="2000" dirty="0" err="1"/>
              <a:t>ctr</a:t>
            </a:r>
            <a:r>
              <a:rPr lang="en-US" sz="2000" dirty="0"/>
              <a:t>=1; X -&gt; </a:t>
            </a:r>
            <a:r>
              <a:rPr lang="en-US" sz="2000" dirty="0" err="1"/>
              <a:t>bwd</a:t>
            </a:r>
            <a:r>
              <a:rPr lang="en-US" sz="2000" dirty="0"/>
              <a:t> != NULL; </a:t>
            </a:r>
            <a:r>
              <a:rPr lang="en-US" sz="2000" dirty="0" err="1"/>
              <a:t>ctr</a:t>
            </a:r>
            <a:r>
              <a:rPr lang="en-US" sz="2000" dirty="0"/>
              <a:t>++) X = X -&gt; </a:t>
            </a:r>
            <a:r>
              <a:rPr lang="en-US" sz="2000" dirty="0" err="1"/>
              <a:t>bwd</a:t>
            </a:r>
            <a:r>
              <a:rPr lang="en-US" sz="2000" dirty="0" smtClean="0"/>
              <a:t>;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algorithm to </a:t>
            </a:r>
            <a:r>
              <a:rPr lang="en-US" dirty="0" smtClean="0"/>
              <a:t>insert </a:t>
            </a:r>
            <a:r>
              <a:rPr lang="en-US" dirty="0" smtClean="0"/>
              <a:t>an element </a:t>
            </a:r>
            <a:r>
              <a:rPr lang="en-US" smtClean="0"/>
              <a:t>anywhere </a:t>
            </a:r>
            <a:r>
              <a:rPr lang="en-US" smtClean="0"/>
              <a:t>in </a:t>
            </a:r>
            <a:r>
              <a:rPr lang="en-US" dirty="0" smtClean="0"/>
              <a:t>doubly linked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generalized lists? How are they different from Singly and Doubly </a:t>
            </a:r>
            <a:r>
              <a:rPr lang="en-US" dirty="0" smtClean="0"/>
              <a:t>linked lists?</a:t>
            </a:r>
          </a:p>
          <a:p>
            <a:r>
              <a:rPr lang="en-US" dirty="0" smtClean="0"/>
              <a:t>Describe how a node can be deleted at a user specified position in a doubly </a:t>
            </a:r>
            <a:r>
              <a:rPr lang="en-US" dirty="0" smtClean="0"/>
              <a:t>linked list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454" y="321690"/>
            <a:ext cx="4645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Double Linked</a:t>
            </a:r>
            <a:r>
              <a:rPr sz="4400" b="1" spc="-1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79703"/>
            <a:ext cx="8081009" cy="4757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double linked </a:t>
            </a:r>
            <a:r>
              <a:rPr sz="3000" spc="-5" dirty="0">
                <a:latin typeface="Times New Roman"/>
                <a:cs typeface="Times New Roman"/>
              </a:rPr>
              <a:t>list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two-way list in </a:t>
            </a:r>
            <a:r>
              <a:rPr sz="3000" dirty="0">
                <a:latin typeface="Times New Roman"/>
                <a:cs typeface="Times New Roman"/>
              </a:rPr>
              <a:t>which all  nodes </a:t>
            </a:r>
            <a:r>
              <a:rPr sz="3000" spc="-5" dirty="0">
                <a:latin typeface="Times New Roman"/>
                <a:cs typeface="Times New Roman"/>
              </a:rPr>
              <a:t>will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-10" dirty="0">
                <a:latin typeface="Times New Roman"/>
                <a:cs typeface="Times New Roman"/>
              </a:rPr>
              <a:t>two links.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helps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accessing  both </a:t>
            </a:r>
            <a:r>
              <a:rPr sz="3000" spc="-5" dirty="0">
                <a:latin typeface="Times New Roman"/>
                <a:cs typeface="Times New Roman"/>
              </a:rPr>
              <a:t>successor node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predecessor </a:t>
            </a:r>
            <a:r>
              <a:rPr sz="3000" dirty="0">
                <a:latin typeface="Times New Roman"/>
                <a:cs typeface="Times New Roman"/>
              </a:rPr>
              <a:t>node from  the given </a:t>
            </a:r>
            <a:r>
              <a:rPr sz="3000" spc="-5" dirty="0">
                <a:latin typeface="Times New Roman"/>
                <a:cs typeface="Times New Roman"/>
              </a:rPr>
              <a:t>node position. It provides </a:t>
            </a:r>
            <a:r>
              <a:rPr sz="3000" dirty="0">
                <a:latin typeface="Times New Roman"/>
                <a:cs typeface="Times New Roman"/>
              </a:rPr>
              <a:t>bi-directional  </a:t>
            </a:r>
            <a:r>
              <a:rPr sz="3000" spc="-5" dirty="0">
                <a:latin typeface="Times New Roman"/>
                <a:cs typeface="Times New Roman"/>
              </a:rPr>
              <a:t>traversing. </a:t>
            </a:r>
            <a:r>
              <a:rPr sz="3000" dirty="0">
                <a:latin typeface="Times New Roman"/>
                <a:cs typeface="Times New Roman"/>
              </a:rPr>
              <a:t>Each node </a:t>
            </a:r>
            <a:r>
              <a:rPr sz="3000" spc="-5" dirty="0">
                <a:latin typeface="Times New Roman"/>
                <a:cs typeface="Times New Roman"/>
              </a:rPr>
              <a:t>contains three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fields: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Left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link.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Right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link.</a:t>
            </a:r>
            <a:endParaRPr sz="2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left link </a:t>
            </a:r>
            <a:r>
              <a:rPr sz="3000" spc="-5" dirty="0">
                <a:latin typeface="Times New Roman"/>
                <a:cs typeface="Times New Roman"/>
              </a:rPr>
              <a:t>points to </a:t>
            </a:r>
            <a:r>
              <a:rPr sz="3000" dirty="0">
                <a:latin typeface="Times New Roman"/>
                <a:cs typeface="Times New Roman"/>
              </a:rPr>
              <a:t>the predecessor </a:t>
            </a:r>
            <a:r>
              <a:rPr sz="3000" spc="-5" dirty="0">
                <a:latin typeface="Times New Roman"/>
                <a:cs typeface="Times New Roman"/>
              </a:rPr>
              <a:t>node </a:t>
            </a:r>
            <a:r>
              <a:rPr sz="3000" dirty="0">
                <a:latin typeface="Times New Roman"/>
                <a:cs typeface="Times New Roman"/>
              </a:rPr>
              <a:t>and  the </a:t>
            </a:r>
            <a:r>
              <a:rPr sz="3000" spc="-5" dirty="0">
                <a:latin typeface="Times New Roman"/>
                <a:cs typeface="Times New Roman"/>
              </a:rPr>
              <a:t>right </a:t>
            </a:r>
            <a:r>
              <a:rPr sz="3000" dirty="0">
                <a:latin typeface="Times New Roman"/>
                <a:cs typeface="Times New Roman"/>
              </a:rPr>
              <a:t>link </a:t>
            </a:r>
            <a:r>
              <a:rPr sz="3000" spc="-5" dirty="0">
                <a:latin typeface="Times New Roman"/>
                <a:cs typeface="Times New Roman"/>
              </a:rPr>
              <a:t>points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successor </a:t>
            </a:r>
            <a:r>
              <a:rPr sz="3000" dirty="0">
                <a:latin typeface="Times New Roman"/>
                <a:cs typeface="Times New Roman"/>
              </a:rPr>
              <a:t>node. </a:t>
            </a:r>
            <a:r>
              <a:rPr sz="3000" spc="-5" dirty="0">
                <a:latin typeface="Times New Roman"/>
                <a:cs typeface="Times New Roman"/>
              </a:rPr>
              <a:t>The  </a:t>
            </a:r>
            <a:r>
              <a:rPr sz="3000" dirty="0">
                <a:latin typeface="Times New Roman"/>
                <a:cs typeface="Times New Roman"/>
              </a:rPr>
              <a:t>data </a:t>
            </a:r>
            <a:r>
              <a:rPr sz="3000" spc="-5" dirty="0">
                <a:latin typeface="Times New Roman"/>
                <a:cs typeface="Times New Roman"/>
              </a:rPr>
              <a:t>field stores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required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data.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914" y="459739"/>
            <a:ext cx="490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Double Linked</a:t>
            </a:r>
            <a:r>
              <a:rPr sz="4400" spc="-455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91197" y="2057400"/>
            <a:ext cx="7932674" cy="390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53" y="433578"/>
            <a:ext cx="791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operations in a double </a:t>
            </a:r>
            <a:r>
              <a:rPr dirty="0"/>
              <a:t>linked</a:t>
            </a:r>
            <a:r>
              <a:rPr spc="-7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278164"/>
            <a:ext cx="8085455" cy="44342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Creation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Deletion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Traversing</a:t>
            </a:r>
            <a:endParaRPr sz="32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The beginning </a:t>
            </a:r>
            <a:r>
              <a:rPr sz="3200" spc="-5" dirty="0">
                <a:latin typeface="Times New Roman"/>
                <a:cs typeface="Times New Roman"/>
              </a:rPr>
              <a:t>of the double </a:t>
            </a:r>
            <a:r>
              <a:rPr sz="3200" spc="-10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stored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"</a:t>
            </a:r>
            <a:r>
              <a:rPr sz="3200" b="1" spc="-5" dirty="0">
                <a:latin typeface="Times New Roman"/>
                <a:cs typeface="Times New Roman"/>
              </a:rPr>
              <a:t>start</a:t>
            </a:r>
            <a:r>
              <a:rPr sz="3200" spc="-5" dirty="0">
                <a:latin typeface="Times New Roman"/>
                <a:cs typeface="Times New Roman"/>
              </a:rPr>
              <a:t>" </a:t>
            </a:r>
            <a:r>
              <a:rPr sz="3200" spc="-10" dirty="0">
                <a:latin typeface="Times New Roman"/>
                <a:cs typeface="Times New Roman"/>
              </a:rPr>
              <a:t>pointer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points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first node. </a:t>
            </a:r>
            <a:r>
              <a:rPr sz="3200" spc="-5" dirty="0">
                <a:latin typeface="Times New Roman"/>
                <a:cs typeface="Times New Roman"/>
              </a:rPr>
              <a:t>The first </a:t>
            </a:r>
            <a:r>
              <a:rPr sz="3200" spc="-65" dirty="0">
                <a:latin typeface="Times New Roman"/>
                <a:cs typeface="Times New Roman"/>
              </a:rPr>
              <a:t>node‘s </a:t>
            </a:r>
            <a:r>
              <a:rPr sz="3200" dirty="0">
                <a:latin typeface="Times New Roman"/>
                <a:cs typeface="Times New Roman"/>
              </a:rPr>
              <a:t>left </a:t>
            </a:r>
            <a:r>
              <a:rPr sz="3200" spc="-5" dirty="0">
                <a:latin typeface="Times New Roman"/>
                <a:cs typeface="Times New Roman"/>
              </a:rPr>
              <a:t>link and last  </a:t>
            </a:r>
            <a:r>
              <a:rPr sz="3200" spc="-55" dirty="0">
                <a:latin typeface="Times New Roman"/>
                <a:cs typeface="Times New Roman"/>
              </a:rPr>
              <a:t>node‘s </a:t>
            </a:r>
            <a:r>
              <a:rPr sz="3200" dirty="0">
                <a:latin typeface="Times New Roman"/>
                <a:cs typeface="Times New Roman"/>
              </a:rPr>
              <a:t>right link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set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389" y="459739"/>
            <a:ext cx="756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Structure of a Double Linked</a:t>
            </a:r>
            <a:r>
              <a:rPr sz="4400" spc="-24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04364" y="1699514"/>
            <a:ext cx="4323715" cy="163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8805" y="3889476"/>
            <a:ext cx="3457829" cy="57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9727" y="5024120"/>
            <a:ext cx="3476116" cy="690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914525" marR="5080" indent="-17913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Double Linked List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  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62278"/>
            <a:ext cx="8069580" cy="617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err="1" smtClean="0"/>
              <a:t>vo</a:t>
            </a:r>
            <a:r>
              <a:rPr lang="en-US" dirty="0" smtClean="0"/>
              <a:t> id c re at e list(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r>
              <a:rPr lang="pt-BR" dirty="0" smtClean="0"/>
              <a:t>no de * ne w no de; no de * t e m p; </a:t>
            </a:r>
          </a:p>
          <a:p>
            <a:r>
              <a:rPr lang="pt-BR" dirty="0" smtClean="0"/>
              <a:t>fo r( i = 0 ; i &lt; n; i+ +)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ne w no de = get no de(); if(</a:t>
            </a:r>
            <a:r>
              <a:rPr lang="en-US" dirty="0" err="1" smtClean="0"/>
              <a:t>st</a:t>
            </a:r>
            <a:r>
              <a:rPr lang="en-US" dirty="0" smtClean="0"/>
              <a:t> a </a:t>
            </a:r>
            <a:r>
              <a:rPr lang="en-US" dirty="0" err="1" smtClean="0"/>
              <a:t>rt</a:t>
            </a:r>
            <a:r>
              <a:rPr lang="en-US" dirty="0" smtClean="0"/>
              <a:t> = = NU LL) </a:t>
            </a:r>
          </a:p>
          <a:p>
            <a:r>
              <a:rPr lang="en-US" dirty="0" smtClean="0"/>
              <a:t>{ </a:t>
            </a:r>
          </a:p>
          <a:p>
            <a:r>
              <a:rPr lang="it-IT" dirty="0" smtClean="0"/>
              <a:t>sta rt = ne w no de;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ls</a:t>
            </a:r>
            <a:r>
              <a:rPr lang="en-US" dirty="0" smtClean="0"/>
              <a:t> e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m p = </a:t>
            </a:r>
            <a:r>
              <a:rPr lang="en-US" dirty="0" err="1" smtClean="0"/>
              <a:t>st</a:t>
            </a:r>
            <a:r>
              <a:rPr lang="en-US" dirty="0" smtClean="0"/>
              <a:t> a </a:t>
            </a:r>
            <a:r>
              <a:rPr lang="en-US" dirty="0" err="1" smtClean="0"/>
              <a:t>rt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 </a:t>
            </a:r>
            <a:r>
              <a:rPr lang="en-US" dirty="0" err="1" smtClean="0"/>
              <a:t>hile</a:t>
            </a:r>
            <a:r>
              <a:rPr lang="en-US" dirty="0" smtClean="0"/>
              <a:t>(t e m p - &gt; right) 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m p = t e m p - &gt; right; </a:t>
            </a:r>
            <a:r>
              <a:rPr lang="en-US" dirty="0" err="1" smtClean="0"/>
              <a:t>te</a:t>
            </a:r>
            <a:r>
              <a:rPr lang="en-US" dirty="0" smtClean="0"/>
              <a:t> m p - &gt; right = ne w no de; </a:t>
            </a:r>
          </a:p>
          <a:p>
            <a:r>
              <a:rPr lang="en-US" dirty="0" smtClean="0"/>
              <a:t>ne w no de - &gt; left = t e m p;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55600">
              <a:lnSpc>
                <a:spcPts val="3250"/>
              </a:lnSpc>
            </a:pPr>
            <a:endParaRPr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914525" marR="5080" indent="-17913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Double Linked List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  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1169047" y="2579370"/>
            <a:ext cx="7006463" cy="2811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62278"/>
            <a:ext cx="8072755" cy="49695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229870" indent="-342900">
              <a:lnSpc>
                <a:spcPts val="29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steps </a:t>
            </a:r>
            <a:r>
              <a:rPr sz="3000" dirty="0">
                <a:latin typeface="Times New Roman"/>
                <a:cs typeface="Times New Roman"/>
              </a:rPr>
              <a:t>are to be </a:t>
            </a:r>
            <a:r>
              <a:rPr sz="3000" spc="-5" dirty="0">
                <a:latin typeface="Times New Roman"/>
                <a:cs typeface="Times New Roman"/>
              </a:rPr>
              <a:t>followed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insert </a:t>
            </a:r>
            <a:r>
              <a:rPr sz="3000" dirty="0">
                <a:latin typeface="Times New Roman"/>
                <a:cs typeface="Times New Roman"/>
              </a:rPr>
              <a:t>a 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 at the </a:t>
            </a:r>
            <a:r>
              <a:rPr sz="3000" spc="-5" dirty="0">
                <a:latin typeface="Times New Roman"/>
                <a:cs typeface="Times New Roman"/>
              </a:rPr>
              <a:t>beginning </a:t>
            </a:r>
            <a:r>
              <a:rPr sz="3000" dirty="0">
                <a:latin typeface="Times New Roman"/>
                <a:cs typeface="Times New Roman"/>
              </a:rPr>
              <a:t>of 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list:</a:t>
            </a:r>
            <a:endParaRPr sz="3000">
              <a:latin typeface="Times New Roman"/>
              <a:cs typeface="Times New Roman"/>
            </a:endParaRPr>
          </a:p>
          <a:p>
            <a:pPr marL="927100" marR="3542029" indent="-9150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000" spc="-5" dirty="0">
                <a:latin typeface="Times New Roman"/>
                <a:cs typeface="Times New Roman"/>
              </a:rPr>
              <a:t>Get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getnode().  newnode=getnode();</a:t>
            </a:r>
            <a:endParaRPr sz="3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49580" indent="-437515">
              <a:lnSpc>
                <a:spcPct val="100000"/>
              </a:lnSpc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list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empty </a:t>
            </a:r>
            <a:r>
              <a:rPr sz="3000" dirty="0">
                <a:latin typeface="Times New Roman"/>
                <a:cs typeface="Times New Roman"/>
              </a:rPr>
              <a:t>then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start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0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newnode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9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  <a:tab pos="795655" algn="l"/>
                <a:tab pos="1447800" algn="l"/>
                <a:tab pos="2101850" algn="l"/>
                <a:tab pos="2542540" algn="l"/>
                <a:tab pos="3216275" algn="l"/>
                <a:tab pos="4427855" algn="l"/>
                <a:tab pos="5612130" algn="l"/>
                <a:tab pos="6264910" algn="l"/>
                <a:tab pos="7212330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	the	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not	emp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spc="-385" dirty="0">
                <a:latin typeface="Times New Roman"/>
                <a:cs typeface="Times New Roman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,	</a:t>
            </a:r>
            <a:r>
              <a:rPr sz="3000" spc="-5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low</a:t>
            </a:r>
            <a:r>
              <a:rPr sz="3000" dirty="0">
                <a:latin typeface="Times New Roman"/>
                <a:cs typeface="Times New Roman"/>
              </a:rPr>
              <a:t>	the	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spc="-20" dirty="0">
                <a:latin typeface="Times New Roman"/>
                <a:cs typeface="Times New Roman"/>
              </a:rPr>
              <a:t>t</a:t>
            </a:r>
            <a:r>
              <a:rPr sz="3000" spc="-5" dirty="0">
                <a:latin typeface="Times New Roman"/>
                <a:cs typeface="Times New Roman"/>
              </a:rPr>
              <a:t>eps</a:t>
            </a:r>
            <a:r>
              <a:rPr sz="3000" dirty="0">
                <a:latin typeface="Times New Roman"/>
                <a:cs typeface="Times New Roman"/>
              </a:rPr>
              <a:t>	given  </a:t>
            </a:r>
            <a:r>
              <a:rPr sz="3000" spc="-5" dirty="0">
                <a:latin typeface="Times New Roman"/>
                <a:cs typeface="Times New Roman"/>
              </a:rPr>
              <a:t>below:</a:t>
            </a:r>
            <a:endParaRPr sz="3000">
              <a:latin typeface="Times New Roman"/>
              <a:cs typeface="Times New Roman"/>
            </a:endParaRPr>
          </a:p>
          <a:p>
            <a:pPr marL="1841500" marR="2188210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newnode -&gt; right =</a:t>
            </a:r>
            <a:r>
              <a:rPr sz="3200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start;  start -&gt; left = newnode;  start =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newnode;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40" y="0"/>
            <a:ext cx="1428760" cy="9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1401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UNIT-3</vt:lpstr>
      <vt:lpstr>Outcome</vt:lpstr>
      <vt:lpstr>Double Linked List</vt:lpstr>
      <vt:lpstr>A Double Linked List</vt:lpstr>
      <vt:lpstr>Basic operations in a double linked list</vt:lpstr>
      <vt:lpstr>Structure of a Double Linked List</vt:lpstr>
      <vt:lpstr>Creating a Double Linked List with  N number of nodes</vt:lpstr>
      <vt:lpstr>Creating a Double Linked List with  N number of nodes</vt:lpstr>
      <vt:lpstr>Inserting a node at the beginning</vt:lpstr>
      <vt:lpstr>Inserting a node at the beginning</vt:lpstr>
      <vt:lpstr>Inserting a node at the end</vt:lpstr>
      <vt:lpstr>Inserting a node at the end</vt:lpstr>
      <vt:lpstr>Inserting a node at an intermediate  position</vt:lpstr>
      <vt:lpstr>Inserting a node at an intermediate  position</vt:lpstr>
      <vt:lpstr>Deleting a node at the beginning</vt:lpstr>
      <vt:lpstr>Deleting a node at the beginning</vt:lpstr>
      <vt:lpstr>Deleting a node at the end</vt:lpstr>
      <vt:lpstr>Deleting a node at the end</vt:lpstr>
      <vt:lpstr>Deleting a node at Intermediate</vt:lpstr>
      <vt:lpstr>Deleting a node at Intermediate  position</vt:lpstr>
      <vt:lpstr>Traversal and displaying a list (Left  to Right)</vt:lpstr>
      <vt:lpstr>Traversal and displaying a list  (Right to Left)</vt:lpstr>
      <vt:lpstr>QUIZ</vt:lpstr>
      <vt:lpstr>Slide 24</vt:lpstr>
      <vt:lpstr>Tutorial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Windows User</dc:creator>
  <cp:lastModifiedBy>Windows User</cp:lastModifiedBy>
  <cp:revision>3</cp:revision>
  <dcterms:created xsi:type="dcterms:W3CDTF">2020-06-13T06:10:25Z</dcterms:created>
  <dcterms:modified xsi:type="dcterms:W3CDTF">2020-06-14T23:20:40Z</dcterms:modified>
</cp:coreProperties>
</file>