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3400" y="260413"/>
            <a:ext cx="322580" cy="474980"/>
          </a:xfrm>
          <a:custGeom>
            <a:avLst/>
            <a:gdLst/>
            <a:ahLst/>
            <a:cxnLst/>
            <a:rect l="l" t="t" r="r" b="b"/>
            <a:pathLst>
              <a:path w="322580" h="474980">
                <a:moveTo>
                  <a:pt x="322262" y="0"/>
                </a:moveTo>
                <a:lnTo>
                  <a:pt x="0" y="0"/>
                </a:lnTo>
                <a:lnTo>
                  <a:pt x="0" y="474662"/>
                </a:lnTo>
                <a:lnTo>
                  <a:pt x="322262" y="474662"/>
                </a:lnTo>
                <a:lnTo>
                  <a:pt x="3222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0100" y="260413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41337" y="682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999" y="2592450"/>
            <a:ext cx="281000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933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470405"/>
            <a:ext cx="7586345" cy="280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15400" y="6598538"/>
            <a:ext cx="17589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8.png"/><Relationship Id="rId4" Type="http://schemas.openxmlformats.org/officeDocument/2006/relationships/image" Target="../media/image4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8.png"/><Relationship Id="rId4" Type="http://schemas.openxmlformats.org/officeDocument/2006/relationships/image" Target="../media/image4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8.png"/><Relationship Id="rId5" Type="http://schemas.openxmlformats.org/officeDocument/2006/relationships/image" Target="../media/image4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0" y="5334000"/>
            <a:ext cx="886396" cy="636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2400" y="2438463"/>
            <a:ext cx="8847455" cy="1084580"/>
            <a:chOff x="152400" y="2438463"/>
            <a:chExt cx="8847455" cy="1084580"/>
          </a:xfrm>
        </p:grpSpPr>
        <p:sp>
          <p:nvSpPr>
            <p:cNvPr id="4" name="object 4"/>
            <p:cNvSpPr/>
            <p:nvPr/>
          </p:nvSpPr>
          <p:spPr>
            <a:xfrm>
              <a:off x="558800" y="2625788"/>
              <a:ext cx="322580" cy="474980"/>
            </a:xfrm>
            <a:custGeom>
              <a:avLst/>
              <a:gdLst/>
              <a:ahLst/>
              <a:cxnLst/>
              <a:rect l="l" t="t" r="r" b="b"/>
              <a:pathLst>
                <a:path w="322580" h="474980">
                  <a:moveTo>
                    <a:pt x="3222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322262" y="474662"/>
                  </a:lnTo>
                  <a:lnTo>
                    <a:pt x="322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5500" y="2625788"/>
              <a:ext cx="328612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6737" y="3048063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6625" y="3048063"/>
              <a:ext cx="368300" cy="4746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400" y="2974975"/>
              <a:ext cx="560387" cy="4222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74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5912" y="3265488"/>
              <a:ext cx="8683625" cy="460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Binary</a:t>
            </a:r>
            <a:r>
              <a:rPr dirty="0" spc="-55"/>
              <a:t> </a:t>
            </a:r>
            <a:r>
              <a:rPr dirty="0" spc="-10"/>
              <a:t>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85000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Postorder</a:t>
            </a:r>
            <a:r>
              <a:rPr dirty="0" spc="-55"/>
              <a:t> </a:t>
            </a:r>
            <a:r>
              <a:rPr dirty="0" spc="-5"/>
              <a:t>traversal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6340" y="6598538"/>
            <a:ext cx="2743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382925"/>
            <a:ext cx="6967220" cy="418337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postorder</a:t>
            </a:r>
            <a:r>
              <a:rPr dirty="0" sz="2800">
                <a:latin typeface="Times New Roman"/>
                <a:cs typeface="Times New Roman"/>
              </a:rPr>
              <a:t>, the </a:t>
            </a:r>
            <a:r>
              <a:rPr dirty="0" sz="2800" spc="-5">
                <a:latin typeface="Times New Roman"/>
                <a:cs typeface="Times New Roman"/>
              </a:rPr>
              <a:t>root is visited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last</a:t>
            </a:r>
            <a:endParaRPr sz="2800">
              <a:latin typeface="Times New Roman"/>
              <a:cs typeface="Times New Roman"/>
            </a:endParaRPr>
          </a:p>
          <a:p>
            <a:pPr marL="355600" marR="33655" indent="-343535">
              <a:lnSpc>
                <a:spcPct val="100000"/>
              </a:lnSpc>
              <a:spcBef>
                <a:spcPts val="67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Here’s a </a:t>
            </a:r>
            <a:r>
              <a:rPr dirty="0" sz="2800">
                <a:latin typeface="Times New Roman"/>
                <a:cs typeface="Times New Roman"/>
              </a:rPr>
              <a:t>postorder </a:t>
            </a:r>
            <a:r>
              <a:rPr dirty="0" sz="2800" spc="-5">
                <a:latin typeface="Times New Roman"/>
                <a:cs typeface="Times New Roman"/>
              </a:rPr>
              <a:t>traversal to </a:t>
            </a:r>
            <a:r>
              <a:rPr dirty="0" sz="2800">
                <a:latin typeface="Times New Roman"/>
                <a:cs typeface="Times New Roman"/>
              </a:rPr>
              <a:t>print out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 elements in the </a:t>
            </a:r>
            <a:r>
              <a:rPr dirty="0" sz="2800">
                <a:latin typeface="Times New Roman"/>
                <a:cs typeface="Times New Roman"/>
              </a:rPr>
              <a:t>binary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893444" marR="5080" indent="-5384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public void postorderPrint(BinaryTree bt)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{ 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if (bt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== null)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return;  postorderPrint(bt.leftChild);  postorderPrint(bt.rightChild); 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System.out.println(bt.value);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825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Tree traversals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/>
              <a:t>“flags”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540" y="1357629"/>
            <a:ext cx="7372350" cy="10502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5080" indent="-343535">
              <a:lnSpc>
                <a:spcPct val="90100"/>
              </a:lnSpc>
              <a:spcBef>
                <a:spcPts val="385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The order in </a:t>
            </a:r>
            <a:r>
              <a:rPr dirty="0" sz="2400" spc="-5">
                <a:latin typeface="Times New Roman"/>
                <a:cs typeface="Times New Roman"/>
              </a:rPr>
              <a:t>which </a:t>
            </a:r>
            <a:r>
              <a:rPr dirty="0" sz="2400">
                <a:latin typeface="Times New Roman"/>
                <a:cs typeface="Times New Roman"/>
              </a:rPr>
              <a:t>the nodes are visited during a tree  traversal can be easily </a:t>
            </a:r>
            <a:r>
              <a:rPr dirty="0" sz="2400" spc="-5">
                <a:latin typeface="Times New Roman"/>
                <a:cs typeface="Times New Roman"/>
              </a:rPr>
              <a:t>determined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imagining </a:t>
            </a:r>
            <a:r>
              <a:rPr dirty="0" sz="2400">
                <a:latin typeface="Times New Roman"/>
                <a:cs typeface="Times New Roman"/>
              </a:rPr>
              <a:t>there is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 “flag” attached to each node, as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70087" y="2732087"/>
            <a:ext cx="708025" cy="631825"/>
            <a:chOff x="1970087" y="2732087"/>
            <a:chExt cx="708025" cy="631825"/>
          </a:xfrm>
        </p:grpSpPr>
        <p:sp>
          <p:nvSpPr>
            <p:cNvPr id="10" name="object 10"/>
            <p:cNvSpPr/>
            <p:nvPr/>
          </p:nvSpPr>
          <p:spPr>
            <a:xfrm>
              <a:off x="1981200" y="27432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228600" y="152400"/>
                  </a:moveTo>
                  <a:lnTo>
                    <a:pt x="236366" y="104217"/>
                  </a:lnTo>
                  <a:lnTo>
                    <a:pt x="257994" y="62380"/>
                  </a:lnTo>
                  <a:lnTo>
                    <a:pt x="290980" y="29394"/>
                  </a:lnTo>
                  <a:lnTo>
                    <a:pt x="332817" y="7766"/>
                  </a:lnTo>
                  <a:lnTo>
                    <a:pt x="381000" y="0"/>
                  </a:lnTo>
                  <a:lnTo>
                    <a:pt x="429182" y="7766"/>
                  </a:lnTo>
                  <a:lnTo>
                    <a:pt x="471019" y="29394"/>
                  </a:lnTo>
                  <a:lnTo>
                    <a:pt x="504005" y="62380"/>
                  </a:lnTo>
                  <a:lnTo>
                    <a:pt x="525633" y="104217"/>
                  </a:lnTo>
                  <a:lnTo>
                    <a:pt x="533400" y="152400"/>
                  </a:lnTo>
                  <a:lnTo>
                    <a:pt x="525633" y="200582"/>
                  </a:lnTo>
                  <a:lnTo>
                    <a:pt x="504005" y="242419"/>
                  </a:lnTo>
                  <a:lnTo>
                    <a:pt x="471019" y="275405"/>
                  </a:lnTo>
                  <a:lnTo>
                    <a:pt x="429182" y="297033"/>
                  </a:lnTo>
                  <a:lnTo>
                    <a:pt x="381000" y="304800"/>
                  </a:lnTo>
                  <a:lnTo>
                    <a:pt x="332817" y="297033"/>
                  </a:lnTo>
                  <a:lnTo>
                    <a:pt x="290980" y="275405"/>
                  </a:lnTo>
                  <a:lnTo>
                    <a:pt x="257994" y="242419"/>
                  </a:lnTo>
                  <a:lnTo>
                    <a:pt x="236366" y="200582"/>
                  </a:lnTo>
                  <a:lnTo>
                    <a:pt x="228600" y="152400"/>
                  </a:lnTo>
                  <a:close/>
                </a:path>
                <a:path w="685800" h="609600">
                  <a:moveTo>
                    <a:pt x="304800" y="304800"/>
                  </a:moveTo>
                  <a:lnTo>
                    <a:pt x="0" y="609600"/>
                  </a:lnTo>
                </a:path>
                <a:path w="685800" h="609600">
                  <a:moveTo>
                    <a:pt x="457200" y="304800"/>
                  </a:moveTo>
                  <a:lnTo>
                    <a:pt x="685800" y="6096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70087" y="2844736"/>
              <a:ext cx="239712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484687" y="2732087"/>
            <a:ext cx="708025" cy="631825"/>
            <a:chOff x="4484687" y="2732087"/>
            <a:chExt cx="708025" cy="631825"/>
          </a:xfrm>
        </p:grpSpPr>
        <p:sp>
          <p:nvSpPr>
            <p:cNvPr id="13" name="object 13"/>
            <p:cNvSpPr/>
            <p:nvPr/>
          </p:nvSpPr>
          <p:spPr>
            <a:xfrm>
              <a:off x="4495800" y="27432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228600" y="152400"/>
                  </a:moveTo>
                  <a:lnTo>
                    <a:pt x="236366" y="104217"/>
                  </a:lnTo>
                  <a:lnTo>
                    <a:pt x="257994" y="62380"/>
                  </a:lnTo>
                  <a:lnTo>
                    <a:pt x="290980" y="29394"/>
                  </a:lnTo>
                  <a:lnTo>
                    <a:pt x="332817" y="7766"/>
                  </a:lnTo>
                  <a:lnTo>
                    <a:pt x="381000" y="0"/>
                  </a:lnTo>
                  <a:lnTo>
                    <a:pt x="429182" y="7766"/>
                  </a:lnTo>
                  <a:lnTo>
                    <a:pt x="471019" y="29394"/>
                  </a:lnTo>
                  <a:lnTo>
                    <a:pt x="504005" y="62380"/>
                  </a:lnTo>
                  <a:lnTo>
                    <a:pt x="525633" y="104217"/>
                  </a:lnTo>
                  <a:lnTo>
                    <a:pt x="533400" y="152400"/>
                  </a:lnTo>
                  <a:lnTo>
                    <a:pt x="525633" y="200582"/>
                  </a:lnTo>
                  <a:lnTo>
                    <a:pt x="504005" y="242419"/>
                  </a:lnTo>
                  <a:lnTo>
                    <a:pt x="471019" y="275405"/>
                  </a:lnTo>
                  <a:lnTo>
                    <a:pt x="429182" y="297033"/>
                  </a:lnTo>
                  <a:lnTo>
                    <a:pt x="381000" y="304800"/>
                  </a:lnTo>
                  <a:lnTo>
                    <a:pt x="332817" y="297033"/>
                  </a:lnTo>
                  <a:lnTo>
                    <a:pt x="290980" y="275405"/>
                  </a:lnTo>
                  <a:lnTo>
                    <a:pt x="257994" y="242419"/>
                  </a:lnTo>
                  <a:lnTo>
                    <a:pt x="236366" y="200582"/>
                  </a:lnTo>
                  <a:lnTo>
                    <a:pt x="228600" y="152400"/>
                  </a:lnTo>
                  <a:close/>
                </a:path>
                <a:path w="685800" h="609600">
                  <a:moveTo>
                    <a:pt x="304800" y="304800"/>
                  </a:moveTo>
                  <a:lnTo>
                    <a:pt x="0" y="609600"/>
                  </a:lnTo>
                </a:path>
                <a:path w="685800" h="609600">
                  <a:moveTo>
                    <a:pt x="457200" y="304800"/>
                  </a:moveTo>
                  <a:lnTo>
                    <a:pt x="685800" y="6096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29111" y="3048000"/>
              <a:ext cx="98425" cy="2477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6846887" y="2732087"/>
            <a:ext cx="800100" cy="631825"/>
            <a:chOff x="6846887" y="2732087"/>
            <a:chExt cx="800100" cy="631825"/>
          </a:xfrm>
        </p:grpSpPr>
        <p:sp>
          <p:nvSpPr>
            <p:cNvPr id="16" name="object 16"/>
            <p:cNvSpPr/>
            <p:nvPr/>
          </p:nvSpPr>
          <p:spPr>
            <a:xfrm>
              <a:off x="6858000" y="27432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228600" y="152400"/>
                  </a:moveTo>
                  <a:lnTo>
                    <a:pt x="236366" y="104217"/>
                  </a:lnTo>
                  <a:lnTo>
                    <a:pt x="257994" y="62380"/>
                  </a:lnTo>
                  <a:lnTo>
                    <a:pt x="290980" y="29394"/>
                  </a:lnTo>
                  <a:lnTo>
                    <a:pt x="332817" y="7766"/>
                  </a:lnTo>
                  <a:lnTo>
                    <a:pt x="381000" y="0"/>
                  </a:lnTo>
                  <a:lnTo>
                    <a:pt x="429182" y="7766"/>
                  </a:lnTo>
                  <a:lnTo>
                    <a:pt x="471019" y="29394"/>
                  </a:lnTo>
                  <a:lnTo>
                    <a:pt x="504005" y="62380"/>
                  </a:lnTo>
                  <a:lnTo>
                    <a:pt x="525633" y="104217"/>
                  </a:lnTo>
                  <a:lnTo>
                    <a:pt x="533400" y="152400"/>
                  </a:lnTo>
                  <a:lnTo>
                    <a:pt x="525633" y="200582"/>
                  </a:lnTo>
                  <a:lnTo>
                    <a:pt x="504005" y="242419"/>
                  </a:lnTo>
                  <a:lnTo>
                    <a:pt x="471019" y="275405"/>
                  </a:lnTo>
                  <a:lnTo>
                    <a:pt x="429182" y="297033"/>
                  </a:lnTo>
                  <a:lnTo>
                    <a:pt x="381000" y="304800"/>
                  </a:lnTo>
                  <a:lnTo>
                    <a:pt x="332817" y="297033"/>
                  </a:lnTo>
                  <a:lnTo>
                    <a:pt x="290980" y="275405"/>
                  </a:lnTo>
                  <a:lnTo>
                    <a:pt x="257994" y="242419"/>
                  </a:lnTo>
                  <a:lnTo>
                    <a:pt x="236366" y="200582"/>
                  </a:lnTo>
                  <a:lnTo>
                    <a:pt x="228600" y="152400"/>
                  </a:lnTo>
                  <a:close/>
                </a:path>
                <a:path w="685800" h="609600">
                  <a:moveTo>
                    <a:pt x="304800" y="304800"/>
                  </a:moveTo>
                  <a:lnTo>
                    <a:pt x="0" y="609600"/>
                  </a:lnTo>
                </a:path>
                <a:path w="685800" h="609600">
                  <a:moveTo>
                    <a:pt x="457200" y="304800"/>
                  </a:moveTo>
                  <a:lnTo>
                    <a:pt x="685800" y="6096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07275" y="2852737"/>
              <a:ext cx="239712" cy="98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734302" y="3380613"/>
            <a:ext cx="1010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rebuchet MS"/>
                <a:cs typeface="Trebuchet MS"/>
              </a:rPr>
              <a:t>postorder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3000" y="4394644"/>
            <a:ext cx="2344712" cy="1689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50077" y="4365675"/>
            <a:ext cx="2474849" cy="179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152258" y="4476444"/>
            <a:ext cx="1758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9126" y="5010150"/>
            <a:ext cx="1695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5658" y="5010150"/>
            <a:ext cx="177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9753" y="5543499"/>
            <a:ext cx="2018030" cy="91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190" algn="l"/>
                <a:tab pos="1242695" algn="l"/>
                <a:tab pos="1832610" algn="l"/>
              </a:tabLst>
            </a:pPr>
            <a:r>
              <a:rPr dirty="0" sz="2000">
                <a:latin typeface="Trebuchet MS"/>
                <a:cs typeface="Trebuchet MS"/>
              </a:rPr>
              <a:t>D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F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rebuchet MS"/>
              <a:cs typeface="Trebuchet MS"/>
            </a:endParaRPr>
          </a:p>
          <a:p>
            <a:pPr marL="336550">
              <a:lnSpc>
                <a:spcPct val="100000"/>
              </a:lnSpc>
            </a:pPr>
            <a:r>
              <a:rPr dirty="0" sz="2000">
                <a:latin typeface="Trebuchet MS"/>
                <a:cs typeface="Trebuchet MS"/>
              </a:rPr>
              <a:t>D E B F G C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70021" y="4489386"/>
            <a:ext cx="2406904" cy="16302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88340" y="3246882"/>
            <a:ext cx="5050790" cy="320738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149985">
              <a:lnSpc>
                <a:spcPct val="100000"/>
              </a:lnSpc>
              <a:spcBef>
                <a:spcPts val="1150"/>
              </a:spcBef>
              <a:tabLst>
                <a:tab pos="3741420" algn="l"/>
              </a:tabLst>
            </a:pPr>
            <a:r>
              <a:rPr dirty="0" sz="1800" spc="-5">
                <a:latin typeface="Trebuchet MS"/>
                <a:cs typeface="Trebuchet MS"/>
              </a:rPr>
              <a:t>preorder	inorder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405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To traverse the tree, collect the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flags:</a:t>
            </a:r>
            <a:endParaRPr sz="2400">
              <a:latin typeface="Times New Roman"/>
              <a:cs typeface="Times New Roman"/>
            </a:endParaRPr>
          </a:p>
          <a:p>
            <a:pPr marL="1522095">
              <a:lnSpc>
                <a:spcPct val="100000"/>
              </a:lnSpc>
              <a:spcBef>
                <a:spcPts val="2225"/>
              </a:spcBef>
              <a:tabLst>
                <a:tab pos="4037329" algn="l"/>
              </a:tabLst>
            </a:pPr>
            <a:r>
              <a:rPr dirty="0" baseline="1388" sz="3000">
                <a:latin typeface="Trebuchet MS"/>
                <a:cs typeface="Trebuchet MS"/>
              </a:rPr>
              <a:t>A	</a:t>
            </a:r>
            <a:r>
              <a:rPr dirty="0" sz="200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algn="ctr" marL="513080">
              <a:lnSpc>
                <a:spcPct val="100000"/>
              </a:lnSpc>
              <a:spcBef>
                <a:spcPts val="1805"/>
              </a:spcBef>
              <a:tabLst>
                <a:tab pos="1729105" algn="l"/>
                <a:tab pos="3027680" algn="l"/>
                <a:tab pos="4244340" algn="l"/>
              </a:tabLst>
            </a:pPr>
            <a:r>
              <a:rPr dirty="0" baseline="1388" sz="3000">
                <a:latin typeface="Trebuchet MS"/>
                <a:cs typeface="Trebuchet MS"/>
              </a:rPr>
              <a:t>B	C	</a:t>
            </a:r>
            <a:r>
              <a:rPr dirty="0" sz="2000">
                <a:latin typeface="Trebuchet MS"/>
                <a:cs typeface="Trebuchet MS"/>
              </a:rPr>
              <a:t>B	C</a:t>
            </a:r>
            <a:endParaRPr sz="2000">
              <a:latin typeface="Trebuchet MS"/>
              <a:cs typeface="Trebuchet MS"/>
            </a:endParaRPr>
          </a:p>
          <a:p>
            <a:pPr algn="ctr" marL="530225" marR="5080">
              <a:lnSpc>
                <a:spcPts val="4520"/>
              </a:lnSpc>
              <a:spcBef>
                <a:spcPts val="185"/>
              </a:spcBef>
              <a:tabLst>
                <a:tab pos="1148715" algn="l"/>
                <a:tab pos="1760220" algn="l"/>
                <a:tab pos="2350135" algn="l"/>
                <a:tab pos="3044825" algn="l"/>
                <a:tab pos="3205480" algn="l"/>
                <a:tab pos="3663950" algn="l"/>
                <a:tab pos="4275455" algn="l"/>
                <a:tab pos="4864735" algn="l"/>
              </a:tabLst>
            </a:pPr>
            <a:r>
              <a:rPr dirty="0" baseline="1388" sz="3000">
                <a:latin typeface="Trebuchet MS"/>
                <a:cs typeface="Trebuchet MS"/>
              </a:rPr>
              <a:t>D</a:t>
            </a:r>
            <a:r>
              <a:rPr dirty="0" baseline="1388" sz="3000">
                <a:latin typeface="Trebuchet MS"/>
                <a:cs typeface="Trebuchet MS"/>
              </a:rPr>
              <a:t>	</a:t>
            </a:r>
            <a:r>
              <a:rPr dirty="0" baseline="1388" sz="3000">
                <a:latin typeface="Trebuchet MS"/>
                <a:cs typeface="Trebuchet MS"/>
              </a:rPr>
              <a:t>E</a:t>
            </a:r>
            <a:r>
              <a:rPr dirty="0" baseline="1388" sz="3000">
                <a:latin typeface="Trebuchet MS"/>
                <a:cs typeface="Trebuchet MS"/>
              </a:rPr>
              <a:t>	</a:t>
            </a:r>
            <a:r>
              <a:rPr dirty="0" baseline="1388" sz="3000">
                <a:latin typeface="Trebuchet MS"/>
                <a:cs typeface="Trebuchet MS"/>
              </a:rPr>
              <a:t>F</a:t>
            </a:r>
            <a:r>
              <a:rPr dirty="0" baseline="1388" sz="3000">
                <a:latin typeface="Trebuchet MS"/>
                <a:cs typeface="Trebuchet MS"/>
              </a:rPr>
              <a:t>	</a:t>
            </a:r>
            <a:r>
              <a:rPr dirty="0" baseline="1388" sz="3000">
                <a:latin typeface="Trebuchet MS"/>
                <a:cs typeface="Trebuchet MS"/>
              </a:rPr>
              <a:t>G</a:t>
            </a:r>
            <a:r>
              <a:rPr dirty="0" baseline="1388" sz="3000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D</a:t>
            </a:r>
            <a:r>
              <a:rPr dirty="0" sz="2000">
                <a:latin typeface="Trebuchet MS"/>
                <a:cs typeface="Trebuchet MS"/>
              </a:rPr>
              <a:t>		</a:t>
            </a:r>
            <a:r>
              <a:rPr dirty="0" sz="2000">
                <a:latin typeface="Trebuchet MS"/>
                <a:cs typeface="Trebuchet MS"/>
              </a:rPr>
              <a:t>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F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G  </a:t>
            </a:r>
            <a:r>
              <a:rPr dirty="0" sz="2000">
                <a:latin typeface="Trebuchet MS"/>
                <a:cs typeface="Trebuchet MS"/>
              </a:rPr>
              <a:t>A B D E C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			D B E A F C</a:t>
            </a:r>
            <a:r>
              <a:rPr dirty="0" sz="2000" spc="-3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16340" y="6598538"/>
            <a:ext cx="2743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4380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Copying </a:t>
            </a:r>
            <a:r>
              <a:rPr dirty="0" spc="-5"/>
              <a:t>a </a:t>
            </a:r>
            <a:r>
              <a:rPr dirty="0"/>
              <a:t>binary</a:t>
            </a:r>
            <a:r>
              <a:rPr dirty="0" spc="-105"/>
              <a:t> </a:t>
            </a:r>
            <a:r>
              <a:rPr dirty="0" spc="-5"/>
              <a:t>tree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6340" y="6598538"/>
            <a:ext cx="2743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382925"/>
            <a:ext cx="7662545" cy="418337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postorder</a:t>
            </a:r>
            <a:r>
              <a:rPr dirty="0" sz="2800">
                <a:latin typeface="Times New Roman"/>
                <a:cs typeface="Times New Roman"/>
              </a:rPr>
              <a:t>, the </a:t>
            </a:r>
            <a:r>
              <a:rPr dirty="0" sz="2800" spc="-5">
                <a:latin typeface="Times New Roman"/>
                <a:cs typeface="Times New Roman"/>
              </a:rPr>
              <a:t>root is visited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last</a:t>
            </a:r>
            <a:endParaRPr sz="2800">
              <a:latin typeface="Times New Roman"/>
              <a:cs typeface="Times New Roman"/>
            </a:endParaRPr>
          </a:p>
          <a:p>
            <a:pPr marL="355600" marR="504825" indent="-343535">
              <a:lnSpc>
                <a:spcPct val="100000"/>
              </a:lnSpc>
              <a:spcBef>
                <a:spcPts val="67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Here’s a </a:t>
            </a:r>
            <a:r>
              <a:rPr dirty="0" sz="2800">
                <a:latin typeface="Times New Roman"/>
                <a:cs typeface="Times New Roman"/>
              </a:rPr>
              <a:t>postorder </a:t>
            </a:r>
            <a:r>
              <a:rPr dirty="0" sz="2800" spc="-5">
                <a:latin typeface="Times New Roman"/>
                <a:cs typeface="Times New Roman"/>
              </a:rPr>
              <a:t>traversal to make a complete  copy of a given binary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893444" marR="469265" indent="-5384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public BinaryTree copyTree(BinaryTree bt)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{ 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if (bt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== null)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return</a:t>
            </a:r>
            <a:r>
              <a:rPr dirty="0" sz="2400" spc="25">
                <a:solidFill>
                  <a:srgbClr val="3300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null;</a:t>
            </a:r>
            <a:endParaRPr sz="2400">
              <a:latin typeface="Verdana"/>
              <a:cs typeface="Verdana"/>
            </a:endParaRPr>
          </a:p>
          <a:p>
            <a:pPr marL="893444" marR="5080">
              <a:lnSpc>
                <a:spcPct val="100000"/>
              </a:lnSpc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BinaryTree left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=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copyTree(bt.leftChild);  BinaryTree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right =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copyTree(bt.rightChild);  return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new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BinaryTree(bt.value, left,</a:t>
            </a:r>
            <a:r>
              <a:rPr dirty="0" sz="2400" spc="55">
                <a:solidFill>
                  <a:srgbClr val="3300FF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right);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2562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Other</a:t>
            </a:r>
            <a:r>
              <a:rPr dirty="0" spc="-75"/>
              <a:t> </a:t>
            </a:r>
            <a:r>
              <a:rPr dirty="0"/>
              <a:t>traversals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16340" y="6598538"/>
            <a:ext cx="2743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1392681"/>
            <a:ext cx="7944484" cy="322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98805" indent="-342900">
              <a:lnSpc>
                <a:spcPct val="100000"/>
              </a:lnSpc>
              <a:spcBef>
                <a:spcPts val="9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other traversals are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reverse of these three  standard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ones</a:t>
            </a:r>
            <a:endParaRPr sz="2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9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That </a:t>
            </a:r>
            <a:r>
              <a:rPr dirty="0" sz="2400" spc="-5">
                <a:latin typeface="Times New Roman"/>
                <a:cs typeface="Times New Roman"/>
              </a:rPr>
              <a:t>is, </a:t>
            </a:r>
            <a:r>
              <a:rPr dirty="0" sz="2400">
                <a:latin typeface="Times New Roman"/>
                <a:cs typeface="Times New Roman"/>
              </a:rPr>
              <a:t>the right subtree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traversed before the left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subtree 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traversed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Reverse preorder: </a:t>
            </a:r>
            <a:r>
              <a:rPr dirty="0" sz="2800">
                <a:latin typeface="Times New Roman"/>
                <a:cs typeface="Times New Roman"/>
              </a:rPr>
              <a:t>root, right subtree, </a:t>
            </a:r>
            <a:r>
              <a:rPr dirty="0" sz="2800" spc="-5">
                <a:latin typeface="Times New Roman"/>
                <a:cs typeface="Times New Roman"/>
              </a:rPr>
              <a:t>left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subtree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Reverse inorder: </a:t>
            </a:r>
            <a:r>
              <a:rPr dirty="0" sz="2800">
                <a:latin typeface="Times New Roman"/>
                <a:cs typeface="Times New Roman"/>
              </a:rPr>
              <a:t>right </a:t>
            </a:r>
            <a:r>
              <a:rPr dirty="0" sz="2800" spc="-5">
                <a:latin typeface="Times New Roman"/>
                <a:cs typeface="Times New Roman"/>
              </a:rPr>
              <a:t>subtree, </a:t>
            </a:r>
            <a:r>
              <a:rPr dirty="0" sz="2800">
                <a:latin typeface="Times New Roman"/>
                <a:cs typeface="Times New Roman"/>
              </a:rPr>
              <a:t>root, </a:t>
            </a:r>
            <a:r>
              <a:rPr dirty="0" sz="2800" spc="-5">
                <a:latin typeface="Times New Roman"/>
                <a:cs typeface="Times New Roman"/>
              </a:rPr>
              <a:t>left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subtree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Reverse </a:t>
            </a:r>
            <a:r>
              <a:rPr dirty="0" sz="2800">
                <a:latin typeface="Times New Roman"/>
                <a:cs typeface="Times New Roman"/>
              </a:rPr>
              <a:t>postorder: right </a:t>
            </a:r>
            <a:r>
              <a:rPr dirty="0" sz="2800" spc="-5">
                <a:latin typeface="Times New Roman"/>
                <a:cs typeface="Times New Roman"/>
              </a:rPr>
              <a:t>subtree, left subtree,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root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533400" y="260413"/>
              <a:ext cx="322580" cy="474980"/>
            </a:xfrm>
            <a:custGeom>
              <a:avLst/>
              <a:gdLst/>
              <a:ahLst/>
              <a:cxnLst/>
              <a:rect l="l" t="t" r="r" b="b"/>
              <a:pathLst>
                <a:path w="322580" h="474980">
                  <a:moveTo>
                    <a:pt x="3222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322262" y="474662"/>
                  </a:lnTo>
                  <a:lnTo>
                    <a:pt x="3222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00100" y="260413"/>
              <a:ext cx="328612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1337" y="682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80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17583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The</a:t>
            </a:r>
            <a:r>
              <a:rPr dirty="0" spc="-90"/>
              <a:t> </a:t>
            </a:r>
            <a:r>
              <a:rPr dirty="0" spc="-5"/>
              <a:t>End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16340" y="6598538"/>
            <a:ext cx="27432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 sz="140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258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Parts of a </a:t>
            </a:r>
            <a:r>
              <a:rPr dirty="0"/>
              <a:t>binary</a:t>
            </a:r>
            <a:r>
              <a:rPr dirty="0" spc="-35"/>
              <a:t> </a:t>
            </a:r>
            <a:r>
              <a:rPr dirty="0" spc="-5"/>
              <a:t>tree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764540" y="1382889"/>
            <a:ext cx="7513320" cy="5100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A binary tree </a:t>
            </a:r>
            <a:r>
              <a:rPr dirty="0" sz="2800">
                <a:latin typeface="Times New Roman"/>
                <a:cs typeface="Times New Roman"/>
              </a:rPr>
              <a:t>is </a:t>
            </a:r>
            <a:r>
              <a:rPr dirty="0" sz="2800" spc="-5">
                <a:latin typeface="Times New Roman"/>
                <a:cs typeface="Times New Roman"/>
              </a:rPr>
              <a:t>composed of zero or </a:t>
            </a:r>
            <a:r>
              <a:rPr dirty="0" sz="2800" spc="-10">
                <a:latin typeface="Times New Roman"/>
                <a:cs typeface="Times New Roman"/>
              </a:rPr>
              <a:t>more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nodes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Each </a:t>
            </a:r>
            <a:r>
              <a:rPr dirty="0" sz="2800">
                <a:latin typeface="Times New Roman"/>
                <a:cs typeface="Times New Roman"/>
              </a:rPr>
              <a:t>node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contains: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30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dirty="0" sz="2400" spc="-5">
                <a:latin typeface="Times New Roman"/>
                <a:cs typeface="Times New Roman"/>
              </a:rPr>
              <a:t>(some sort </a:t>
            </a:r>
            <a:r>
              <a:rPr dirty="0" sz="2400">
                <a:latin typeface="Times New Roman"/>
                <a:cs typeface="Times New Roman"/>
              </a:rPr>
              <a:t>of data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item)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8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reference or pointer to 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left child </a:t>
            </a:r>
            <a:r>
              <a:rPr dirty="0" sz="2400" spc="-5">
                <a:latin typeface="Times New Roman"/>
                <a:cs typeface="Times New Roman"/>
              </a:rPr>
              <a:t>(may </a:t>
            </a:r>
            <a:r>
              <a:rPr dirty="0" sz="2400">
                <a:latin typeface="Times New Roman"/>
                <a:cs typeface="Times New Roman"/>
              </a:rPr>
              <a:t>be </a:t>
            </a: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null</a:t>
            </a:r>
            <a:r>
              <a:rPr dirty="0" sz="2400" spc="-5">
                <a:latin typeface="Times New Roman"/>
                <a:cs typeface="Times New Roman"/>
              </a:rPr>
              <a:t>),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90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reference </a:t>
            </a:r>
            <a:r>
              <a:rPr dirty="0" sz="2400">
                <a:latin typeface="Times New Roman"/>
                <a:cs typeface="Times New Roman"/>
              </a:rPr>
              <a:t>or pointer to 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right child </a:t>
            </a:r>
            <a:r>
              <a:rPr dirty="0" sz="2400" spc="-5">
                <a:latin typeface="Times New Roman"/>
                <a:cs typeface="Times New Roman"/>
              </a:rPr>
              <a:t>(may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null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A binary tree </a:t>
            </a:r>
            <a:r>
              <a:rPr dirty="0" sz="2800" spc="-10">
                <a:latin typeface="Times New Roman"/>
                <a:cs typeface="Times New Roman"/>
              </a:rPr>
              <a:t>may </a:t>
            </a:r>
            <a:r>
              <a:rPr dirty="0" sz="2800" spc="-5">
                <a:latin typeface="Times New Roman"/>
                <a:cs typeface="Times New Roman"/>
              </a:rPr>
              <a:t>be </a:t>
            </a:r>
            <a:r>
              <a:rPr dirty="0" sz="2800" spc="-5" i="1">
                <a:latin typeface="Times New Roman"/>
                <a:cs typeface="Times New Roman"/>
              </a:rPr>
              <a:t>empty </a:t>
            </a:r>
            <a:r>
              <a:rPr dirty="0" sz="2800" spc="-5">
                <a:latin typeface="Times New Roman"/>
                <a:cs typeface="Times New Roman"/>
              </a:rPr>
              <a:t>(contain no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nodes)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4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If </a:t>
            </a:r>
            <a:r>
              <a:rPr dirty="0" sz="2800">
                <a:latin typeface="Times New Roman"/>
                <a:cs typeface="Times New Roman"/>
              </a:rPr>
              <a:t>not </a:t>
            </a:r>
            <a:r>
              <a:rPr dirty="0" sz="2800" spc="-5">
                <a:latin typeface="Times New Roman"/>
                <a:cs typeface="Times New Roman"/>
              </a:rPr>
              <a:t>empty, a binary tree has a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root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ts val="2735"/>
              </a:lnSpc>
              <a:spcBef>
                <a:spcPts val="30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Every node in the binary tree is reachable </a:t>
            </a:r>
            <a:r>
              <a:rPr dirty="0" sz="2400" spc="-5">
                <a:latin typeface="Times New Roman"/>
                <a:cs typeface="Times New Roman"/>
              </a:rPr>
              <a:t>from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root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dirty="0" sz="2400">
                <a:latin typeface="Times New Roman"/>
                <a:cs typeface="Times New Roman"/>
              </a:rPr>
              <a:t>node by a </a:t>
            </a:r>
            <a:r>
              <a:rPr dirty="0" sz="2400" i="1">
                <a:latin typeface="Times New Roman"/>
                <a:cs typeface="Times New Roman"/>
              </a:rPr>
              <a:t>unique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path</a:t>
            </a:r>
            <a:endParaRPr sz="2400">
              <a:latin typeface="Times New Roman"/>
              <a:cs typeface="Times New Roman"/>
            </a:endParaRPr>
          </a:p>
          <a:p>
            <a:pPr marL="355600" marR="19685" indent="-343535">
              <a:lnSpc>
                <a:spcPts val="3030"/>
              </a:lnSpc>
              <a:spcBef>
                <a:spcPts val="69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A node with neither a left child nor a </a:t>
            </a:r>
            <a:r>
              <a:rPr dirty="0" sz="2800">
                <a:latin typeface="Times New Roman"/>
                <a:cs typeface="Times New Roman"/>
              </a:rPr>
              <a:t>right </a:t>
            </a:r>
            <a:r>
              <a:rPr dirty="0" sz="2800" spc="-5">
                <a:latin typeface="Times New Roman"/>
                <a:cs typeface="Times New Roman"/>
              </a:rPr>
              <a:t>child is  called 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leaf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254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10">
                <a:latin typeface="Times New Roman"/>
                <a:cs typeface="Times New Roman"/>
              </a:rPr>
              <a:t>some </a:t>
            </a:r>
            <a:r>
              <a:rPr dirty="0" sz="2400">
                <a:latin typeface="Times New Roman"/>
                <a:cs typeface="Times New Roman"/>
              </a:rPr>
              <a:t>binary trees, only the leaves contain 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46793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Picture of a </a:t>
            </a:r>
            <a:r>
              <a:rPr dirty="0"/>
              <a:t>binary</a:t>
            </a:r>
            <a:r>
              <a:rPr dirty="0" spc="-35"/>
              <a:t> </a:t>
            </a:r>
            <a:r>
              <a:rPr dirty="0" spc="-5"/>
              <a:t>tree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029075" y="1666824"/>
            <a:ext cx="1087755" cy="324485"/>
            <a:chOff x="4029075" y="1666824"/>
            <a:chExt cx="1087755" cy="324485"/>
          </a:xfrm>
        </p:grpSpPr>
        <p:sp>
          <p:nvSpPr>
            <p:cNvPr id="9" name="object 9"/>
            <p:cNvSpPr/>
            <p:nvPr/>
          </p:nvSpPr>
          <p:spPr>
            <a:xfrm>
              <a:off x="4038600" y="1678508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4">
                  <a:moveTo>
                    <a:pt x="0" y="302691"/>
                  </a:moveTo>
                  <a:lnTo>
                    <a:pt x="246151" y="302691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12894" y="1767713"/>
              <a:ext cx="101091" cy="1200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60797" y="1676349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4">
                  <a:moveTo>
                    <a:pt x="0" y="302691"/>
                  </a:moveTo>
                  <a:lnTo>
                    <a:pt x="246151" y="302691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935092" y="1765681"/>
              <a:ext cx="101092" cy="1198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86504" y="1676349"/>
              <a:ext cx="574675" cy="302895"/>
            </a:xfrm>
            <a:custGeom>
              <a:avLst/>
              <a:gdLst/>
              <a:ahLst/>
              <a:cxnLst/>
              <a:rect l="l" t="t" r="r" b="b"/>
              <a:pathLst>
                <a:path w="574675" h="302894">
                  <a:moveTo>
                    <a:pt x="0" y="302691"/>
                  </a:moveTo>
                  <a:lnTo>
                    <a:pt x="574370" y="302691"/>
                  </a:lnTo>
                  <a:lnTo>
                    <a:pt x="574370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470019" y="163106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00275" y="2657424"/>
            <a:ext cx="1086485" cy="324485"/>
            <a:chOff x="2200275" y="2657424"/>
            <a:chExt cx="1086485" cy="324485"/>
          </a:xfrm>
        </p:grpSpPr>
        <p:sp>
          <p:nvSpPr>
            <p:cNvPr id="16" name="object 16"/>
            <p:cNvSpPr/>
            <p:nvPr/>
          </p:nvSpPr>
          <p:spPr>
            <a:xfrm>
              <a:off x="2209800" y="2669108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80" h="302894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83968" y="2758313"/>
              <a:ext cx="100964" cy="1200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30855" y="2666949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4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04896" y="2756281"/>
              <a:ext cx="100965" cy="1198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57322" y="2666949"/>
              <a:ext cx="574040" cy="302895"/>
            </a:xfrm>
            <a:custGeom>
              <a:avLst/>
              <a:gdLst/>
              <a:ahLst/>
              <a:cxnLst/>
              <a:rect l="l" t="t" r="r" b="b"/>
              <a:pathLst>
                <a:path w="574039" h="302894">
                  <a:moveTo>
                    <a:pt x="0" y="302691"/>
                  </a:moveTo>
                  <a:lnTo>
                    <a:pt x="573506" y="302691"/>
                  </a:lnTo>
                  <a:lnTo>
                    <a:pt x="573506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635757" y="2622041"/>
            <a:ext cx="21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81675" y="2657424"/>
            <a:ext cx="1086485" cy="324485"/>
            <a:chOff x="5781675" y="2657424"/>
            <a:chExt cx="1086485" cy="324485"/>
          </a:xfrm>
        </p:grpSpPr>
        <p:sp>
          <p:nvSpPr>
            <p:cNvPr id="23" name="object 23"/>
            <p:cNvSpPr/>
            <p:nvPr/>
          </p:nvSpPr>
          <p:spPr>
            <a:xfrm>
              <a:off x="5791200" y="2669108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4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865368" y="2758313"/>
              <a:ext cx="100965" cy="1200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612255" y="2666949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4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86296" y="2756281"/>
              <a:ext cx="100964" cy="1198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38722" y="2666949"/>
              <a:ext cx="574040" cy="302895"/>
            </a:xfrm>
            <a:custGeom>
              <a:avLst/>
              <a:gdLst/>
              <a:ahLst/>
              <a:cxnLst/>
              <a:rect l="l" t="t" r="r" b="b"/>
              <a:pathLst>
                <a:path w="574040" h="302894">
                  <a:moveTo>
                    <a:pt x="0" y="302691"/>
                  </a:moveTo>
                  <a:lnTo>
                    <a:pt x="573506" y="302691"/>
                  </a:lnTo>
                  <a:lnTo>
                    <a:pt x="573506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234176" y="2622041"/>
            <a:ext cx="184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85875" y="3951236"/>
            <a:ext cx="1087755" cy="325755"/>
            <a:chOff x="1285875" y="3951236"/>
            <a:chExt cx="1087755" cy="325755"/>
          </a:xfrm>
        </p:grpSpPr>
        <p:sp>
          <p:nvSpPr>
            <p:cNvPr id="30" name="object 30"/>
            <p:cNvSpPr/>
            <p:nvPr/>
          </p:nvSpPr>
          <p:spPr>
            <a:xfrm>
              <a:off x="1295400" y="3962920"/>
              <a:ext cx="246379" cy="304800"/>
            </a:xfrm>
            <a:custGeom>
              <a:avLst/>
              <a:gdLst/>
              <a:ahLst/>
              <a:cxnLst/>
              <a:rect l="l" t="t" r="r" b="b"/>
              <a:pathLst>
                <a:path w="246380" h="304800">
                  <a:moveTo>
                    <a:pt x="0" y="304279"/>
                  </a:moveTo>
                  <a:lnTo>
                    <a:pt x="246151" y="304279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427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369694" y="4052697"/>
              <a:ext cx="101092" cy="1205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17597" y="3960761"/>
              <a:ext cx="246379" cy="304800"/>
            </a:xfrm>
            <a:custGeom>
              <a:avLst/>
              <a:gdLst/>
              <a:ahLst/>
              <a:cxnLst/>
              <a:rect l="l" t="t" r="r" b="b"/>
              <a:pathLst>
                <a:path w="246380" h="304800">
                  <a:moveTo>
                    <a:pt x="0" y="304279"/>
                  </a:moveTo>
                  <a:lnTo>
                    <a:pt x="246151" y="304279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427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191892" y="4050538"/>
              <a:ext cx="101092" cy="1205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43304" y="3960761"/>
              <a:ext cx="574675" cy="304800"/>
            </a:xfrm>
            <a:custGeom>
              <a:avLst/>
              <a:gdLst/>
              <a:ahLst/>
              <a:cxnLst/>
              <a:rect l="l" t="t" r="r" b="b"/>
              <a:pathLst>
                <a:path w="574675" h="304800">
                  <a:moveTo>
                    <a:pt x="0" y="304279"/>
                  </a:moveTo>
                  <a:lnTo>
                    <a:pt x="574370" y="304279"/>
                  </a:lnTo>
                  <a:lnTo>
                    <a:pt x="574370" y="0"/>
                  </a:lnTo>
                  <a:lnTo>
                    <a:pt x="0" y="0"/>
                  </a:lnTo>
                  <a:lnTo>
                    <a:pt x="0" y="30427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721866" y="3916807"/>
            <a:ext cx="21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62275" y="3952811"/>
            <a:ext cx="1087755" cy="324485"/>
            <a:chOff x="2962275" y="3952811"/>
            <a:chExt cx="1087755" cy="324485"/>
          </a:xfrm>
        </p:grpSpPr>
        <p:sp>
          <p:nvSpPr>
            <p:cNvPr id="37" name="object 37"/>
            <p:cNvSpPr/>
            <p:nvPr/>
          </p:nvSpPr>
          <p:spPr>
            <a:xfrm>
              <a:off x="2971800" y="3964508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80" h="302895">
                  <a:moveTo>
                    <a:pt x="0" y="302691"/>
                  </a:moveTo>
                  <a:lnTo>
                    <a:pt x="246151" y="302691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046094" y="4053712"/>
              <a:ext cx="101092" cy="1200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793997" y="3962336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704"/>
                  </a:moveTo>
                  <a:lnTo>
                    <a:pt x="246151" y="302704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868292" y="4051680"/>
              <a:ext cx="101092" cy="119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219704" y="3962336"/>
              <a:ext cx="574675" cy="302895"/>
            </a:xfrm>
            <a:custGeom>
              <a:avLst/>
              <a:gdLst/>
              <a:ahLst/>
              <a:cxnLst/>
              <a:rect l="l" t="t" r="r" b="b"/>
              <a:pathLst>
                <a:path w="574675" h="302895">
                  <a:moveTo>
                    <a:pt x="0" y="302704"/>
                  </a:moveTo>
                  <a:lnTo>
                    <a:pt x="574370" y="302704"/>
                  </a:lnTo>
                  <a:lnTo>
                    <a:pt x="574370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403219" y="3917695"/>
            <a:ext cx="207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7675" y="5019624"/>
            <a:ext cx="1087755" cy="324485"/>
            <a:chOff x="447675" y="5019624"/>
            <a:chExt cx="1087755" cy="324485"/>
          </a:xfrm>
        </p:grpSpPr>
        <p:sp>
          <p:nvSpPr>
            <p:cNvPr id="44" name="object 44"/>
            <p:cNvSpPr/>
            <p:nvPr/>
          </p:nvSpPr>
          <p:spPr>
            <a:xfrm>
              <a:off x="457200" y="5031295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704"/>
                  </a:moveTo>
                  <a:lnTo>
                    <a:pt x="246151" y="302704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31431" y="5120513"/>
              <a:ext cx="101104" cy="12001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279397" y="5029149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80" h="302895">
                  <a:moveTo>
                    <a:pt x="0" y="302691"/>
                  </a:moveTo>
                  <a:lnTo>
                    <a:pt x="246151" y="302691"/>
                  </a:lnTo>
                  <a:lnTo>
                    <a:pt x="246151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53692" y="5118481"/>
              <a:ext cx="101091" cy="1198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05065" y="5029149"/>
              <a:ext cx="574675" cy="302895"/>
            </a:xfrm>
            <a:custGeom>
              <a:avLst/>
              <a:gdLst/>
              <a:ahLst/>
              <a:cxnLst/>
              <a:rect l="l" t="t" r="r" b="b"/>
              <a:pathLst>
                <a:path w="574675" h="302895">
                  <a:moveTo>
                    <a:pt x="0" y="302691"/>
                  </a:moveTo>
                  <a:lnTo>
                    <a:pt x="574370" y="302691"/>
                  </a:lnTo>
                  <a:lnTo>
                    <a:pt x="574370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83411" y="4984445"/>
            <a:ext cx="215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276475" y="5019624"/>
            <a:ext cx="1086485" cy="324485"/>
            <a:chOff x="2276475" y="5019624"/>
            <a:chExt cx="1086485" cy="324485"/>
          </a:xfrm>
        </p:grpSpPr>
        <p:sp>
          <p:nvSpPr>
            <p:cNvPr id="51" name="object 51"/>
            <p:cNvSpPr/>
            <p:nvPr/>
          </p:nvSpPr>
          <p:spPr>
            <a:xfrm>
              <a:off x="2286000" y="5031295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80" h="302895">
                  <a:moveTo>
                    <a:pt x="0" y="302704"/>
                  </a:moveTo>
                  <a:lnTo>
                    <a:pt x="245795" y="302704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360168" y="5120513"/>
              <a:ext cx="100964" cy="1200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107055" y="5029149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181096" y="5118481"/>
              <a:ext cx="100965" cy="1198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533522" y="5029149"/>
              <a:ext cx="574040" cy="302895"/>
            </a:xfrm>
            <a:custGeom>
              <a:avLst/>
              <a:gdLst/>
              <a:ahLst/>
              <a:cxnLst/>
              <a:rect l="l" t="t" r="r" b="b"/>
              <a:pathLst>
                <a:path w="574039" h="302895">
                  <a:moveTo>
                    <a:pt x="0" y="302691"/>
                  </a:moveTo>
                  <a:lnTo>
                    <a:pt x="573506" y="302691"/>
                  </a:lnTo>
                  <a:lnTo>
                    <a:pt x="573506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2710433" y="4984445"/>
            <a:ext cx="2190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h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876675" y="5019624"/>
            <a:ext cx="1086485" cy="324485"/>
            <a:chOff x="3876675" y="5019624"/>
            <a:chExt cx="1086485" cy="324485"/>
          </a:xfrm>
        </p:grpSpPr>
        <p:sp>
          <p:nvSpPr>
            <p:cNvPr id="58" name="object 58"/>
            <p:cNvSpPr/>
            <p:nvPr/>
          </p:nvSpPr>
          <p:spPr>
            <a:xfrm>
              <a:off x="3886200" y="5031295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704"/>
                  </a:moveTo>
                  <a:lnTo>
                    <a:pt x="245795" y="302704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960368" y="5120513"/>
              <a:ext cx="100965" cy="1200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707255" y="5029149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781296" y="5118481"/>
              <a:ext cx="100964" cy="1198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133722" y="5029149"/>
              <a:ext cx="574040" cy="302895"/>
            </a:xfrm>
            <a:custGeom>
              <a:avLst/>
              <a:gdLst/>
              <a:ahLst/>
              <a:cxnLst/>
              <a:rect l="l" t="t" r="r" b="b"/>
              <a:pathLst>
                <a:path w="574039" h="302895">
                  <a:moveTo>
                    <a:pt x="0" y="302691"/>
                  </a:moveTo>
                  <a:lnTo>
                    <a:pt x="573506" y="302691"/>
                  </a:lnTo>
                  <a:lnTo>
                    <a:pt x="573506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4365752" y="4984445"/>
            <a:ext cx="1092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886075" y="6162675"/>
            <a:ext cx="1011555" cy="249554"/>
            <a:chOff x="2886075" y="6162675"/>
            <a:chExt cx="1011555" cy="249554"/>
          </a:xfrm>
        </p:grpSpPr>
        <p:sp>
          <p:nvSpPr>
            <p:cNvPr id="65" name="object 65"/>
            <p:cNvSpPr/>
            <p:nvPr/>
          </p:nvSpPr>
          <p:spPr>
            <a:xfrm>
              <a:off x="2886075" y="6164262"/>
              <a:ext cx="247650" cy="2476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649726" y="6162675"/>
              <a:ext cx="247650" cy="2476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125850" y="61722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3338321" y="6090920"/>
            <a:ext cx="109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772275" y="3952811"/>
            <a:ext cx="1086485" cy="324485"/>
            <a:chOff x="6772275" y="3952811"/>
            <a:chExt cx="1086485" cy="324485"/>
          </a:xfrm>
        </p:grpSpPr>
        <p:sp>
          <p:nvSpPr>
            <p:cNvPr id="70" name="object 70"/>
            <p:cNvSpPr/>
            <p:nvPr/>
          </p:nvSpPr>
          <p:spPr>
            <a:xfrm>
              <a:off x="6781800" y="3964508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691"/>
                  </a:moveTo>
                  <a:lnTo>
                    <a:pt x="245795" y="302691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69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855968" y="4053712"/>
              <a:ext cx="100964" cy="1200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602855" y="3962336"/>
              <a:ext cx="246379" cy="302895"/>
            </a:xfrm>
            <a:custGeom>
              <a:avLst/>
              <a:gdLst/>
              <a:ahLst/>
              <a:cxnLst/>
              <a:rect l="l" t="t" r="r" b="b"/>
              <a:pathLst>
                <a:path w="246379" h="302895">
                  <a:moveTo>
                    <a:pt x="0" y="302704"/>
                  </a:moveTo>
                  <a:lnTo>
                    <a:pt x="245795" y="302704"/>
                  </a:lnTo>
                  <a:lnTo>
                    <a:pt x="245795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676896" y="4051680"/>
              <a:ext cx="100964" cy="1198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029322" y="3962336"/>
              <a:ext cx="574040" cy="302895"/>
            </a:xfrm>
            <a:custGeom>
              <a:avLst/>
              <a:gdLst/>
              <a:ahLst/>
              <a:cxnLst/>
              <a:rect l="l" t="t" r="r" b="b"/>
              <a:pathLst>
                <a:path w="574040" h="302895">
                  <a:moveTo>
                    <a:pt x="0" y="302704"/>
                  </a:moveTo>
                  <a:lnTo>
                    <a:pt x="573506" y="302704"/>
                  </a:lnTo>
                  <a:lnTo>
                    <a:pt x="573506" y="0"/>
                  </a:lnTo>
                  <a:lnTo>
                    <a:pt x="0" y="0"/>
                  </a:lnTo>
                  <a:lnTo>
                    <a:pt x="0" y="3027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7250938" y="3917695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008751" y="5019675"/>
            <a:ext cx="1011555" cy="249554"/>
            <a:chOff x="6008751" y="5019675"/>
            <a:chExt cx="1011555" cy="249554"/>
          </a:xfrm>
        </p:grpSpPr>
        <p:sp>
          <p:nvSpPr>
            <p:cNvPr id="77" name="object 77"/>
            <p:cNvSpPr/>
            <p:nvPr/>
          </p:nvSpPr>
          <p:spPr>
            <a:xfrm>
              <a:off x="6008751" y="5021325"/>
              <a:ext cx="247650" cy="2476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772275" y="5019675"/>
              <a:ext cx="247650" cy="2476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248400" y="50292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6450584" y="4947666"/>
            <a:ext cx="130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j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608951" y="5019675"/>
            <a:ext cx="1011555" cy="249554"/>
            <a:chOff x="7608951" y="5019675"/>
            <a:chExt cx="1011555" cy="249554"/>
          </a:xfrm>
        </p:grpSpPr>
        <p:sp>
          <p:nvSpPr>
            <p:cNvPr id="82" name="object 82"/>
            <p:cNvSpPr/>
            <p:nvPr/>
          </p:nvSpPr>
          <p:spPr>
            <a:xfrm>
              <a:off x="7608951" y="5021325"/>
              <a:ext cx="247650" cy="24765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372475" y="5019675"/>
              <a:ext cx="247650" cy="24765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848600" y="5029200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8012938" y="4947666"/>
            <a:ext cx="206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819400" y="1820417"/>
            <a:ext cx="3429000" cy="770890"/>
          </a:xfrm>
          <a:custGeom>
            <a:avLst/>
            <a:gdLst/>
            <a:ahLst/>
            <a:cxnLst/>
            <a:rect l="l" t="t" r="r" b="b"/>
            <a:pathLst>
              <a:path w="3429000" h="770889">
                <a:moveTo>
                  <a:pt x="1376172" y="16764"/>
                </a:moveTo>
                <a:lnTo>
                  <a:pt x="1367028" y="0"/>
                </a:lnTo>
                <a:lnTo>
                  <a:pt x="62026" y="725106"/>
                </a:lnTo>
                <a:lnTo>
                  <a:pt x="48133" y="700024"/>
                </a:lnTo>
                <a:lnTo>
                  <a:pt x="0" y="770382"/>
                </a:lnTo>
                <a:lnTo>
                  <a:pt x="85090" y="766699"/>
                </a:lnTo>
                <a:lnTo>
                  <a:pt x="74663" y="747903"/>
                </a:lnTo>
                <a:lnTo>
                  <a:pt x="71221" y="741705"/>
                </a:lnTo>
                <a:lnTo>
                  <a:pt x="1376172" y="16764"/>
                </a:lnTo>
                <a:close/>
              </a:path>
              <a:path w="3429000" h="770889">
                <a:moveTo>
                  <a:pt x="3429000" y="770382"/>
                </a:moveTo>
                <a:lnTo>
                  <a:pt x="3413379" y="744855"/>
                </a:lnTo>
                <a:lnTo>
                  <a:pt x="3384550" y="697738"/>
                </a:lnTo>
                <a:lnTo>
                  <a:pt x="3369449" y="721868"/>
                </a:lnTo>
                <a:lnTo>
                  <a:pt x="2214880" y="254"/>
                </a:lnTo>
                <a:lnTo>
                  <a:pt x="2204720" y="16510"/>
                </a:lnTo>
                <a:lnTo>
                  <a:pt x="3359277" y="738111"/>
                </a:lnTo>
                <a:lnTo>
                  <a:pt x="3344164" y="762254"/>
                </a:lnTo>
                <a:lnTo>
                  <a:pt x="3429000" y="770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828800" y="2815081"/>
            <a:ext cx="1687195" cy="1071245"/>
          </a:xfrm>
          <a:custGeom>
            <a:avLst/>
            <a:gdLst/>
            <a:ahLst/>
            <a:cxnLst/>
            <a:rect l="l" t="t" r="r" b="b"/>
            <a:pathLst>
              <a:path w="1687195" h="1071245">
                <a:moveTo>
                  <a:pt x="541909" y="8636"/>
                </a:moveTo>
                <a:lnTo>
                  <a:pt x="524891" y="0"/>
                </a:lnTo>
                <a:lnTo>
                  <a:pt x="25603" y="998689"/>
                </a:lnTo>
                <a:lnTo>
                  <a:pt x="0" y="985901"/>
                </a:lnTo>
                <a:lnTo>
                  <a:pt x="0" y="1071118"/>
                </a:lnTo>
                <a:lnTo>
                  <a:pt x="68199" y="1019937"/>
                </a:lnTo>
                <a:lnTo>
                  <a:pt x="65392" y="1018540"/>
                </a:lnTo>
                <a:lnTo>
                  <a:pt x="42633" y="1007186"/>
                </a:lnTo>
                <a:lnTo>
                  <a:pt x="541909" y="8636"/>
                </a:lnTo>
                <a:close/>
              </a:path>
              <a:path w="1687195" h="1071245">
                <a:moveTo>
                  <a:pt x="1686687" y="986536"/>
                </a:moveTo>
                <a:lnTo>
                  <a:pt x="1659686" y="996188"/>
                </a:lnTo>
                <a:lnTo>
                  <a:pt x="1304417" y="1143"/>
                </a:lnTo>
                <a:lnTo>
                  <a:pt x="1286383" y="7493"/>
                </a:lnTo>
                <a:lnTo>
                  <a:pt x="1641792" y="1002588"/>
                </a:lnTo>
                <a:lnTo>
                  <a:pt x="1614932" y="1012190"/>
                </a:lnTo>
                <a:lnTo>
                  <a:pt x="1676400" y="1071118"/>
                </a:lnTo>
                <a:lnTo>
                  <a:pt x="1683283" y="1014476"/>
                </a:lnTo>
                <a:lnTo>
                  <a:pt x="1686687" y="986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90600" y="4110228"/>
            <a:ext cx="466090" cy="843280"/>
          </a:xfrm>
          <a:custGeom>
            <a:avLst/>
            <a:gdLst/>
            <a:ahLst/>
            <a:cxnLst/>
            <a:rect l="l" t="t" r="r" b="b"/>
            <a:pathLst>
              <a:path w="466090" h="843279">
                <a:moveTo>
                  <a:pt x="3035" y="757682"/>
                </a:moveTo>
                <a:lnTo>
                  <a:pt x="0" y="842772"/>
                </a:lnTo>
                <a:lnTo>
                  <a:pt x="69938" y="794131"/>
                </a:lnTo>
                <a:lnTo>
                  <a:pt x="65276" y="791591"/>
                </a:lnTo>
                <a:lnTo>
                  <a:pt x="38773" y="791591"/>
                </a:lnTo>
                <a:lnTo>
                  <a:pt x="22047" y="782447"/>
                </a:lnTo>
                <a:lnTo>
                  <a:pt x="28105" y="771340"/>
                </a:lnTo>
                <a:lnTo>
                  <a:pt x="3035" y="757682"/>
                </a:lnTo>
                <a:close/>
              </a:path>
              <a:path w="466090" h="843279">
                <a:moveTo>
                  <a:pt x="28105" y="771340"/>
                </a:moveTo>
                <a:lnTo>
                  <a:pt x="22047" y="782447"/>
                </a:lnTo>
                <a:lnTo>
                  <a:pt x="38773" y="791591"/>
                </a:lnTo>
                <a:lnTo>
                  <a:pt x="44844" y="780459"/>
                </a:lnTo>
                <a:lnTo>
                  <a:pt x="28105" y="771340"/>
                </a:lnTo>
                <a:close/>
              </a:path>
              <a:path w="466090" h="843279">
                <a:moveTo>
                  <a:pt x="44844" y="780459"/>
                </a:moveTo>
                <a:lnTo>
                  <a:pt x="38773" y="791591"/>
                </a:lnTo>
                <a:lnTo>
                  <a:pt x="65276" y="791591"/>
                </a:lnTo>
                <a:lnTo>
                  <a:pt x="44844" y="780459"/>
                </a:lnTo>
                <a:close/>
              </a:path>
              <a:path w="466090" h="843279">
                <a:moveTo>
                  <a:pt x="448818" y="0"/>
                </a:moveTo>
                <a:lnTo>
                  <a:pt x="28105" y="771340"/>
                </a:lnTo>
                <a:lnTo>
                  <a:pt x="44844" y="780459"/>
                </a:lnTo>
                <a:lnTo>
                  <a:pt x="465581" y="9144"/>
                </a:lnTo>
                <a:lnTo>
                  <a:pt x="448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09621" y="4109719"/>
            <a:ext cx="1610360" cy="843280"/>
          </a:xfrm>
          <a:custGeom>
            <a:avLst/>
            <a:gdLst/>
            <a:ahLst/>
            <a:cxnLst/>
            <a:rect l="l" t="t" r="r" b="b"/>
            <a:pathLst>
              <a:path w="1610360" h="843279">
                <a:moveTo>
                  <a:pt x="323469" y="8382"/>
                </a:moveTo>
                <a:lnTo>
                  <a:pt x="305689" y="1778"/>
                </a:lnTo>
                <a:lnTo>
                  <a:pt x="26784" y="768438"/>
                </a:lnTo>
                <a:lnTo>
                  <a:pt x="0" y="758698"/>
                </a:lnTo>
                <a:lnTo>
                  <a:pt x="9779" y="843280"/>
                </a:lnTo>
                <a:lnTo>
                  <a:pt x="69342" y="786892"/>
                </a:lnTo>
                <a:lnTo>
                  <a:pt x="71628" y="784733"/>
                </a:lnTo>
                <a:lnTo>
                  <a:pt x="44716" y="774966"/>
                </a:lnTo>
                <a:lnTo>
                  <a:pt x="323469" y="8382"/>
                </a:lnTo>
                <a:close/>
              </a:path>
              <a:path w="1610360" h="843279">
                <a:moveTo>
                  <a:pt x="1609979" y="843280"/>
                </a:moveTo>
                <a:lnTo>
                  <a:pt x="1604949" y="794766"/>
                </a:lnTo>
                <a:lnTo>
                  <a:pt x="1601216" y="758571"/>
                </a:lnTo>
                <a:lnTo>
                  <a:pt x="1577124" y="773899"/>
                </a:lnTo>
                <a:lnTo>
                  <a:pt x="1084580" y="0"/>
                </a:lnTo>
                <a:lnTo>
                  <a:pt x="1068578" y="10160"/>
                </a:lnTo>
                <a:lnTo>
                  <a:pt x="1561045" y="784136"/>
                </a:lnTo>
                <a:lnTo>
                  <a:pt x="1536954" y="799465"/>
                </a:lnTo>
                <a:lnTo>
                  <a:pt x="1609979" y="843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29000" y="5176265"/>
            <a:ext cx="617855" cy="920115"/>
          </a:xfrm>
          <a:custGeom>
            <a:avLst/>
            <a:gdLst/>
            <a:ahLst/>
            <a:cxnLst/>
            <a:rect l="l" t="t" r="r" b="b"/>
            <a:pathLst>
              <a:path w="617854" h="920114">
                <a:moveTo>
                  <a:pt x="10540" y="835190"/>
                </a:moveTo>
                <a:lnTo>
                  <a:pt x="0" y="919733"/>
                </a:lnTo>
                <a:lnTo>
                  <a:pt x="73913" y="877468"/>
                </a:lnTo>
                <a:lnTo>
                  <a:pt x="65994" y="872185"/>
                </a:lnTo>
                <a:lnTo>
                  <a:pt x="43179" y="872185"/>
                </a:lnTo>
                <a:lnTo>
                  <a:pt x="27304" y="861618"/>
                </a:lnTo>
                <a:lnTo>
                  <a:pt x="34339" y="851066"/>
                </a:lnTo>
                <a:lnTo>
                  <a:pt x="10540" y="835190"/>
                </a:lnTo>
                <a:close/>
              </a:path>
              <a:path w="617854" h="920114">
                <a:moveTo>
                  <a:pt x="34339" y="851066"/>
                </a:moveTo>
                <a:lnTo>
                  <a:pt x="27304" y="861618"/>
                </a:lnTo>
                <a:lnTo>
                  <a:pt x="43179" y="872185"/>
                </a:lnTo>
                <a:lnTo>
                  <a:pt x="50202" y="861649"/>
                </a:lnTo>
                <a:lnTo>
                  <a:pt x="34339" y="851066"/>
                </a:lnTo>
                <a:close/>
              </a:path>
              <a:path w="617854" h="920114">
                <a:moveTo>
                  <a:pt x="50202" y="861649"/>
                </a:moveTo>
                <a:lnTo>
                  <a:pt x="43179" y="872185"/>
                </a:lnTo>
                <a:lnTo>
                  <a:pt x="65994" y="872185"/>
                </a:lnTo>
                <a:lnTo>
                  <a:pt x="50202" y="861649"/>
                </a:lnTo>
                <a:close/>
              </a:path>
              <a:path w="617854" h="920114">
                <a:moveTo>
                  <a:pt x="601726" y="0"/>
                </a:moveTo>
                <a:lnTo>
                  <a:pt x="34339" y="851066"/>
                </a:lnTo>
                <a:lnTo>
                  <a:pt x="50202" y="861649"/>
                </a:lnTo>
                <a:lnTo>
                  <a:pt x="617474" y="10667"/>
                </a:lnTo>
                <a:lnTo>
                  <a:pt x="601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97091" y="2815082"/>
            <a:ext cx="542290" cy="1071245"/>
          </a:xfrm>
          <a:custGeom>
            <a:avLst/>
            <a:gdLst/>
            <a:ahLst/>
            <a:cxnLst/>
            <a:rect l="l" t="t" r="r" b="b"/>
            <a:pathLst>
              <a:path w="542290" h="1071245">
                <a:moveTo>
                  <a:pt x="499303" y="1007243"/>
                </a:moveTo>
                <a:lnTo>
                  <a:pt x="473709" y="1020063"/>
                </a:lnTo>
                <a:lnTo>
                  <a:pt x="541908" y="1071117"/>
                </a:lnTo>
                <a:lnTo>
                  <a:pt x="541908" y="1018539"/>
                </a:lnTo>
                <a:lnTo>
                  <a:pt x="504951" y="1018539"/>
                </a:lnTo>
                <a:lnTo>
                  <a:pt x="499303" y="1007243"/>
                </a:lnTo>
                <a:close/>
              </a:path>
              <a:path w="542290" h="1071245">
                <a:moveTo>
                  <a:pt x="516315" y="998721"/>
                </a:moveTo>
                <a:lnTo>
                  <a:pt x="499303" y="1007243"/>
                </a:lnTo>
                <a:lnTo>
                  <a:pt x="504951" y="1018539"/>
                </a:lnTo>
                <a:lnTo>
                  <a:pt x="521969" y="1010030"/>
                </a:lnTo>
                <a:lnTo>
                  <a:pt x="516315" y="998721"/>
                </a:lnTo>
                <a:close/>
              </a:path>
              <a:path w="542290" h="1071245">
                <a:moveTo>
                  <a:pt x="541908" y="985900"/>
                </a:moveTo>
                <a:lnTo>
                  <a:pt x="516315" y="998721"/>
                </a:lnTo>
                <a:lnTo>
                  <a:pt x="521969" y="1010030"/>
                </a:lnTo>
                <a:lnTo>
                  <a:pt x="504951" y="1018539"/>
                </a:lnTo>
                <a:lnTo>
                  <a:pt x="541908" y="1018539"/>
                </a:lnTo>
                <a:lnTo>
                  <a:pt x="541908" y="985900"/>
                </a:lnTo>
                <a:close/>
              </a:path>
              <a:path w="542290" h="1071245">
                <a:moveTo>
                  <a:pt x="17017" y="0"/>
                </a:moveTo>
                <a:lnTo>
                  <a:pt x="0" y="8635"/>
                </a:lnTo>
                <a:lnTo>
                  <a:pt x="499303" y="1007243"/>
                </a:lnTo>
                <a:lnTo>
                  <a:pt x="516315" y="998721"/>
                </a:lnTo>
                <a:lnTo>
                  <a:pt x="17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50025" y="4110863"/>
            <a:ext cx="1530350" cy="842644"/>
          </a:xfrm>
          <a:custGeom>
            <a:avLst/>
            <a:gdLst/>
            <a:ahLst/>
            <a:cxnLst/>
            <a:rect l="l" t="t" r="r" b="b"/>
            <a:pathLst>
              <a:path w="1530350" h="842645">
                <a:moveTo>
                  <a:pt x="392811" y="7874"/>
                </a:moveTo>
                <a:lnTo>
                  <a:pt x="375539" y="0"/>
                </a:lnTo>
                <a:lnTo>
                  <a:pt x="26060" y="768896"/>
                </a:lnTo>
                <a:lnTo>
                  <a:pt x="0" y="757047"/>
                </a:lnTo>
                <a:lnTo>
                  <a:pt x="3175" y="842137"/>
                </a:lnTo>
                <a:lnTo>
                  <a:pt x="69342" y="788543"/>
                </a:lnTo>
                <a:lnTo>
                  <a:pt x="68770" y="788289"/>
                </a:lnTo>
                <a:lnTo>
                  <a:pt x="43345" y="776744"/>
                </a:lnTo>
                <a:lnTo>
                  <a:pt x="392811" y="7874"/>
                </a:lnTo>
                <a:close/>
              </a:path>
              <a:path w="1530350" h="842645">
                <a:moveTo>
                  <a:pt x="1530350" y="757047"/>
                </a:moveTo>
                <a:lnTo>
                  <a:pt x="1504276" y="768896"/>
                </a:lnTo>
                <a:lnTo>
                  <a:pt x="1154811" y="0"/>
                </a:lnTo>
                <a:lnTo>
                  <a:pt x="1137539" y="7874"/>
                </a:lnTo>
                <a:lnTo>
                  <a:pt x="1486992" y="776744"/>
                </a:lnTo>
                <a:lnTo>
                  <a:pt x="1461008" y="788543"/>
                </a:lnTo>
                <a:lnTo>
                  <a:pt x="1527175" y="842137"/>
                </a:lnTo>
                <a:lnTo>
                  <a:pt x="1529181" y="788289"/>
                </a:lnTo>
                <a:lnTo>
                  <a:pt x="1530350" y="757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0149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Size and</a:t>
            </a:r>
            <a:r>
              <a:rPr dirty="0" spc="-80"/>
              <a:t> </a:t>
            </a:r>
            <a:r>
              <a:rPr dirty="0"/>
              <a:t>depth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59377" y="1392681"/>
            <a:ext cx="4656455" cy="451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size </a:t>
            </a:r>
            <a:r>
              <a:rPr dirty="0" sz="2800" spc="-5">
                <a:latin typeface="Times New Roman"/>
                <a:cs typeface="Times New Roman"/>
              </a:rPr>
              <a:t>of a binary tree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  </a:t>
            </a:r>
            <a:r>
              <a:rPr dirty="0" sz="2800" spc="-5">
                <a:latin typeface="Times New Roman"/>
                <a:cs typeface="Times New Roman"/>
              </a:rPr>
              <a:t>number of </a:t>
            </a:r>
            <a:r>
              <a:rPr dirty="0" sz="2800">
                <a:latin typeface="Times New Roman"/>
                <a:cs typeface="Times New Roman"/>
              </a:rPr>
              <a:t>nodes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This tree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size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355600" marR="703580" indent="-342900">
              <a:lnSpc>
                <a:spcPct val="100000"/>
              </a:lnSpc>
              <a:spcBef>
                <a:spcPts val="65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depth </a:t>
            </a:r>
            <a:r>
              <a:rPr dirty="0" sz="2800" spc="-5">
                <a:latin typeface="Times New Roman"/>
                <a:cs typeface="Times New Roman"/>
              </a:rPr>
              <a:t>of a node is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  distance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root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lr>
                <a:srgbClr val="FF00FF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at depth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zero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at depth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55600" marR="241300" indent="-342900">
              <a:lnSpc>
                <a:spcPct val="100000"/>
              </a:lnSpc>
              <a:spcBef>
                <a:spcPts val="66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depth </a:t>
            </a:r>
            <a:r>
              <a:rPr dirty="0" sz="2800" spc="-5">
                <a:latin typeface="Times New Roman"/>
                <a:cs typeface="Times New Roman"/>
              </a:rPr>
              <a:t>of a binary tree is 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depth of its deepest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This tree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depth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994" y="1784426"/>
            <a:ext cx="2089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394" y="2622930"/>
            <a:ext cx="21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3594" y="2622930"/>
            <a:ext cx="184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4" y="3461384"/>
            <a:ext cx="1045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dirty="0" sz="2400">
                <a:latin typeface="Verdana"/>
                <a:cs typeface="Verdana"/>
              </a:rPr>
              <a:t>d	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7375" y="3461384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4299661"/>
            <a:ext cx="30264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  <a:tab pos="1612900" algn="l"/>
                <a:tab pos="2222500" algn="l"/>
                <a:tab pos="2832100" algn="l"/>
              </a:tabLst>
            </a:pPr>
            <a:r>
              <a:rPr dirty="0" sz="2400">
                <a:latin typeface="Verdana"/>
                <a:cs typeface="Verdana"/>
              </a:rPr>
              <a:t>g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h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i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j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794" y="5061966"/>
            <a:ext cx="109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22098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3000" y="2971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8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24000" y="29718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30480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19400" y="2971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30480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000" y="38100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8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0200" y="38100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3048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81200" y="38100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22860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81200" y="47244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95600" y="38100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2286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00400" y="38100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30480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1661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Balance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0194" y="125095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394" y="1784426"/>
            <a:ext cx="215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5994" y="1784426"/>
            <a:ext cx="184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c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2470530"/>
            <a:ext cx="2273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383665" algn="l"/>
                <a:tab pos="2070100" algn="l"/>
              </a:tabLst>
            </a:pPr>
            <a:r>
              <a:rPr dirty="0" sz="2400">
                <a:latin typeface="Verdana"/>
                <a:cs typeface="Verdana"/>
              </a:rPr>
              <a:t>d	e	f	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1676400"/>
            <a:ext cx="1066800" cy="228600"/>
          </a:xfrm>
          <a:custGeom>
            <a:avLst/>
            <a:gdLst/>
            <a:ahLst/>
            <a:cxnLst/>
            <a:rect l="l" t="t" r="r" b="b"/>
            <a:pathLst>
              <a:path w="1066800" h="228600">
                <a:moveTo>
                  <a:pt x="533400" y="0"/>
                </a:moveTo>
                <a:lnTo>
                  <a:pt x="0" y="228600"/>
                </a:lnTo>
              </a:path>
              <a:path w="1066800" h="228600">
                <a:moveTo>
                  <a:pt x="533400" y="0"/>
                </a:moveTo>
                <a:lnTo>
                  <a:pt x="106680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22098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304800" y="0"/>
                </a:moveTo>
                <a:lnTo>
                  <a:pt x="0" y="228600"/>
                </a:lnTo>
              </a:path>
              <a:path w="685800" h="304800">
                <a:moveTo>
                  <a:pt x="304800" y="0"/>
                </a:moveTo>
                <a:lnTo>
                  <a:pt x="68580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14600" y="2209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304800" y="0"/>
                </a:moveTo>
                <a:lnTo>
                  <a:pt x="0" y="228600"/>
                </a:lnTo>
              </a:path>
              <a:path w="609600" h="304800">
                <a:moveTo>
                  <a:pt x="304800" y="0"/>
                </a:moveTo>
                <a:lnTo>
                  <a:pt x="60960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895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0" y="304800"/>
                </a:lnTo>
              </a:path>
              <a:path w="304800" h="304800">
                <a:moveTo>
                  <a:pt x="152400" y="0"/>
                </a:moveTo>
                <a:lnTo>
                  <a:pt x="30480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5600" y="28956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9740" y="3073962"/>
            <a:ext cx="2773045" cy="92201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750"/>
              </a:spcBef>
              <a:tabLst>
                <a:tab pos="481965" algn="l"/>
                <a:tab pos="2082164" algn="l"/>
              </a:tabLst>
            </a:pPr>
            <a:r>
              <a:rPr dirty="0" sz="2400">
                <a:latin typeface="Verdana"/>
                <a:cs typeface="Verdana"/>
              </a:rPr>
              <a:t>h	i	j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2400" spc="-5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balanced binary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3228" y="125095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18428" y="1784426"/>
            <a:ext cx="2159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32628" y="2851530"/>
            <a:ext cx="21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7428" y="2318130"/>
            <a:ext cx="89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2400">
                <a:latin typeface="Verdana"/>
                <a:cs typeface="Verdana"/>
              </a:rPr>
              <a:t>c	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4628" y="2927730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9828" y="3461384"/>
            <a:ext cx="751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 sz="2400">
                <a:latin typeface="Verdana"/>
                <a:cs typeface="Verdana"/>
              </a:rPr>
              <a:t>g	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67400" y="1600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86400" y="2209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1600" y="26670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91200" y="2209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43600" y="2743200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38800" y="327660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228600" y="0"/>
                </a:moveTo>
                <a:lnTo>
                  <a:pt x="0" y="228600"/>
                </a:lnTo>
              </a:path>
              <a:path w="457200" h="228600">
                <a:moveTo>
                  <a:pt x="228600" y="0"/>
                </a:moveTo>
                <a:lnTo>
                  <a:pt x="45720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34000" y="38862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28600" y="0"/>
                </a:moveTo>
                <a:lnTo>
                  <a:pt x="0" y="152400"/>
                </a:lnTo>
              </a:path>
              <a:path w="381000" h="152400">
                <a:moveTo>
                  <a:pt x="228600" y="0"/>
                </a:moveTo>
                <a:lnTo>
                  <a:pt x="3810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21640" y="3994784"/>
            <a:ext cx="8340725" cy="248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25955">
              <a:lnSpc>
                <a:spcPct val="100000"/>
              </a:lnSpc>
              <a:spcBef>
                <a:spcPts val="100"/>
              </a:spcBef>
              <a:tabLst>
                <a:tab pos="2383155" algn="l"/>
              </a:tabLst>
            </a:pPr>
            <a:r>
              <a:rPr dirty="0" sz="2400">
                <a:latin typeface="Verdana"/>
                <a:cs typeface="Verdana"/>
              </a:rPr>
              <a:t>i	j</a:t>
            </a:r>
            <a:endParaRPr sz="2400">
              <a:latin typeface="Verdana"/>
              <a:cs typeface="Verdana"/>
            </a:endParaRPr>
          </a:p>
          <a:p>
            <a:pPr marL="4090035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latin typeface="Times New Roman"/>
                <a:cs typeface="Times New Roman"/>
              </a:rPr>
              <a:t>An unbalanced binary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ts val="2735"/>
              </a:lnSpc>
              <a:spcBef>
                <a:spcPts val="2320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A binary tree is balanced if every level above the lowest is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“full”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ts val="2735"/>
              </a:lnSpc>
            </a:pPr>
            <a:r>
              <a:rPr dirty="0" sz="2400" spc="-5">
                <a:latin typeface="Times New Roman"/>
                <a:cs typeface="Times New Roman"/>
              </a:rPr>
              <a:t>(contains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n</a:t>
            </a:r>
            <a:r>
              <a:rPr dirty="0" baseline="24305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nodes)</a:t>
            </a:r>
            <a:endParaRPr sz="2400">
              <a:latin typeface="Times New Roman"/>
              <a:cs typeface="Times New Roman"/>
            </a:endParaRPr>
          </a:p>
          <a:p>
            <a:pPr marL="393700" marR="969010" indent="-342900">
              <a:lnSpc>
                <a:spcPts val="2590"/>
              </a:lnSpc>
              <a:spcBef>
                <a:spcPts val="615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10">
                <a:latin typeface="Times New Roman"/>
                <a:cs typeface="Times New Roman"/>
              </a:rPr>
              <a:t>most </a:t>
            </a:r>
            <a:r>
              <a:rPr dirty="0" sz="2400">
                <a:latin typeface="Times New Roman"/>
                <a:cs typeface="Times New Roman"/>
              </a:rPr>
              <a:t>applications, a reasonably balanced binary tree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 </a:t>
            </a:r>
            <a:r>
              <a:rPr dirty="0" sz="2400">
                <a:latin typeface="Times New Roman"/>
                <a:cs typeface="Times New Roman"/>
              </a:rPr>
              <a:t>desirable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51301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Binary search in an</a:t>
            </a:r>
            <a:r>
              <a:rPr dirty="0"/>
              <a:t> </a:t>
            </a:r>
            <a:r>
              <a:rPr dirty="0" spc="-5"/>
              <a:t>array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392681"/>
            <a:ext cx="5223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Look at array location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(lo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+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 hi)/2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04875" y="5553075"/>
          <a:ext cx="4295775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720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>
                          <a:latin typeface="Verdana"/>
                          <a:cs typeface="Verdana"/>
                        </a:rPr>
                        <a:t>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>
                          <a:latin typeface="Verdana"/>
                          <a:cs typeface="Verdana"/>
                        </a:rPr>
                        <a:t>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>
                          <a:latin typeface="Verdana"/>
                          <a:cs typeface="Verdana"/>
                        </a:rPr>
                        <a:t>5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>
                          <a:latin typeface="Verdana"/>
                          <a:cs typeface="Verdana"/>
                        </a:rPr>
                        <a:t>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 spc="-10">
                          <a:latin typeface="Verdana"/>
                          <a:cs typeface="Verdana"/>
                        </a:rPr>
                        <a:t>11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 spc="-10">
                          <a:latin typeface="Verdana"/>
                          <a:cs typeface="Verdana"/>
                        </a:rPr>
                        <a:t>13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800" spc="-10">
                          <a:latin typeface="Verdana"/>
                          <a:cs typeface="Verdana"/>
                        </a:rPr>
                        <a:t>17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67180" y="5238750"/>
            <a:ext cx="3796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  <a:tab pos="1193800" algn="l"/>
                <a:tab pos="1823720" algn="l"/>
                <a:tab pos="2455545" algn="l"/>
                <a:tab pos="3006090" algn="l"/>
                <a:tab pos="3637915" algn="l"/>
              </a:tabLst>
            </a:pPr>
            <a:r>
              <a:rPr dirty="0" sz="1800">
                <a:latin typeface="Verdana"/>
                <a:cs typeface="Verdana"/>
              </a:rPr>
              <a:t>0	1	2	3	4	5	6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794" y="2308986"/>
            <a:ext cx="198628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Searching </a:t>
            </a: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5: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(0+6)/2 </a:t>
            </a: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=</a:t>
            </a:r>
            <a:r>
              <a:rPr dirty="0" sz="2000" spc="-50">
                <a:solidFill>
                  <a:srgbClr val="33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09900" y="3048000"/>
            <a:ext cx="76200" cy="2057400"/>
          </a:xfrm>
          <a:custGeom>
            <a:avLst/>
            <a:gdLst/>
            <a:ahLst/>
            <a:cxnLst/>
            <a:rect l="l" t="t" r="r" b="b"/>
            <a:pathLst>
              <a:path w="76200" h="2057400">
                <a:moveTo>
                  <a:pt x="28575" y="1981200"/>
                </a:moveTo>
                <a:lnTo>
                  <a:pt x="0" y="1981200"/>
                </a:lnTo>
                <a:lnTo>
                  <a:pt x="38100" y="2057400"/>
                </a:lnTo>
                <a:lnTo>
                  <a:pt x="69850" y="1993900"/>
                </a:lnTo>
                <a:lnTo>
                  <a:pt x="28575" y="1993900"/>
                </a:lnTo>
                <a:lnTo>
                  <a:pt x="28575" y="1981200"/>
                </a:lnTo>
                <a:close/>
              </a:path>
              <a:path w="76200" h="2057400">
                <a:moveTo>
                  <a:pt x="47625" y="0"/>
                </a:moveTo>
                <a:lnTo>
                  <a:pt x="28575" y="0"/>
                </a:lnTo>
                <a:lnTo>
                  <a:pt x="28575" y="1993900"/>
                </a:lnTo>
                <a:lnTo>
                  <a:pt x="47625" y="1993900"/>
                </a:lnTo>
                <a:lnTo>
                  <a:pt x="47625" y="0"/>
                </a:lnTo>
                <a:close/>
              </a:path>
              <a:path w="76200" h="2057400">
                <a:moveTo>
                  <a:pt x="76200" y="1981200"/>
                </a:moveTo>
                <a:lnTo>
                  <a:pt x="47625" y="1981200"/>
                </a:lnTo>
                <a:lnTo>
                  <a:pt x="47625" y="1993900"/>
                </a:lnTo>
                <a:lnTo>
                  <a:pt x="69850" y="1993900"/>
                </a:lnTo>
                <a:lnTo>
                  <a:pt x="76200" y="1981200"/>
                </a:lnTo>
                <a:close/>
              </a:path>
            </a:pathLst>
          </a:custGeom>
          <a:solidFill>
            <a:srgbClr val="33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8340" y="3307460"/>
            <a:ext cx="179070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hi =</a:t>
            </a:r>
            <a:r>
              <a:rPr dirty="0" sz="2000" spc="-40">
                <a:solidFill>
                  <a:srgbClr val="33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2;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(0 </a:t>
            </a: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+ 2)/2 =</a:t>
            </a:r>
            <a:r>
              <a:rPr dirty="0" sz="2000" spc="-100">
                <a:solidFill>
                  <a:srgbClr val="33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9247" y="3932935"/>
            <a:ext cx="1108710" cy="1242695"/>
          </a:xfrm>
          <a:custGeom>
            <a:avLst/>
            <a:gdLst/>
            <a:ahLst/>
            <a:cxnLst/>
            <a:rect l="l" t="t" r="r" b="b"/>
            <a:pathLst>
              <a:path w="1108710" h="1242695">
                <a:moveTo>
                  <a:pt x="28575" y="1166193"/>
                </a:moveTo>
                <a:lnTo>
                  <a:pt x="0" y="1166240"/>
                </a:lnTo>
                <a:lnTo>
                  <a:pt x="38353" y="1242314"/>
                </a:lnTo>
                <a:lnTo>
                  <a:pt x="69829" y="1178940"/>
                </a:lnTo>
                <a:lnTo>
                  <a:pt x="28575" y="1178940"/>
                </a:lnTo>
                <a:lnTo>
                  <a:pt x="28575" y="1166193"/>
                </a:lnTo>
                <a:close/>
              </a:path>
              <a:path w="1108710" h="1242695">
                <a:moveTo>
                  <a:pt x="697282" y="19050"/>
                </a:moveTo>
                <a:lnTo>
                  <a:pt x="566673" y="19050"/>
                </a:lnTo>
                <a:lnTo>
                  <a:pt x="596772" y="20574"/>
                </a:lnTo>
                <a:lnTo>
                  <a:pt x="626617" y="23621"/>
                </a:lnTo>
                <a:lnTo>
                  <a:pt x="685164" y="35178"/>
                </a:lnTo>
                <a:lnTo>
                  <a:pt x="726820" y="49275"/>
                </a:lnTo>
                <a:lnTo>
                  <a:pt x="765047" y="68071"/>
                </a:lnTo>
                <a:lnTo>
                  <a:pt x="799083" y="92075"/>
                </a:lnTo>
                <a:lnTo>
                  <a:pt x="829182" y="122555"/>
                </a:lnTo>
                <a:lnTo>
                  <a:pt x="857503" y="161925"/>
                </a:lnTo>
                <a:lnTo>
                  <a:pt x="884301" y="209041"/>
                </a:lnTo>
                <a:lnTo>
                  <a:pt x="901191" y="243966"/>
                </a:lnTo>
                <a:lnTo>
                  <a:pt x="917447" y="281050"/>
                </a:lnTo>
                <a:lnTo>
                  <a:pt x="932941" y="320166"/>
                </a:lnTo>
                <a:lnTo>
                  <a:pt x="947673" y="360552"/>
                </a:lnTo>
                <a:lnTo>
                  <a:pt x="961684" y="402081"/>
                </a:lnTo>
                <a:lnTo>
                  <a:pt x="974978" y="443738"/>
                </a:lnTo>
                <a:lnTo>
                  <a:pt x="987551" y="485775"/>
                </a:lnTo>
                <a:lnTo>
                  <a:pt x="999489" y="527303"/>
                </a:lnTo>
                <a:lnTo>
                  <a:pt x="1010665" y="568070"/>
                </a:lnTo>
                <a:lnTo>
                  <a:pt x="1021207" y="607568"/>
                </a:lnTo>
                <a:lnTo>
                  <a:pt x="1031113" y="645413"/>
                </a:lnTo>
                <a:lnTo>
                  <a:pt x="1048511" y="715899"/>
                </a:lnTo>
                <a:lnTo>
                  <a:pt x="1061592" y="789432"/>
                </a:lnTo>
                <a:lnTo>
                  <a:pt x="1066545" y="827277"/>
                </a:lnTo>
                <a:lnTo>
                  <a:pt x="1070736" y="865505"/>
                </a:lnTo>
                <a:lnTo>
                  <a:pt x="1074039" y="903477"/>
                </a:lnTo>
                <a:lnTo>
                  <a:pt x="1078991" y="978026"/>
                </a:lnTo>
                <a:lnTo>
                  <a:pt x="1082039" y="1048131"/>
                </a:lnTo>
                <a:lnTo>
                  <a:pt x="1083690" y="1096009"/>
                </a:lnTo>
                <a:lnTo>
                  <a:pt x="1084326" y="1110869"/>
                </a:lnTo>
                <a:lnTo>
                  <a:pt x="1084707" y="1125093"/>
                </a:lnTo>
                <a:lnTo>
                  <a:pt x="1085214" y="1138682"/>
                </a:lnTo>
                <a:lnTo>
                  <a:pt x="1085850" y="1151508"/>
                </a:lnTo>
                <a:lnTo>
                  <a:pt x="1086358" y="1163574"/>
                </a:lnTo>
                <a:lnTo>
                  <a:pt x="1087627" y="1185418"/>
                </a:lnTo>
                <a:lnTo>
                  <a:pt x="1088389" y="1195196"/>
                </a:lnTo>
                <a:lnTo>
                  <a:pt x="1089278" y="1203578"/>
                </a:lnTo>
                <a:lnTo>
                  <a:pt x="1108202" y="1201674"/>
                </a:lnTo>
                <a:lnTo>
                  <a:pt x="1107313" y="1193164"/>
                </a:lnTo>
                <a:lnTo>
                  <a:pt x="1106677" y="1183894"/>
                </a:lnTo>
                <a:lnTo>
                  <a:pt x="1105915" y="1173607"/>
                </a:lnTo>
                <a:lnTo>
                  <a:pt x="1105408" y="1162684"/>
                </a:lnTo>
                <a:lnTo>
                  <a:pt x="1104772" y="1150620"/>
                </a:lnTo>
                <a:lnTo>
                  <a:pt x="1103757" y="1124458"/>
                </a:lnTo>
                <a:lnTo>
                  <a:pt x="1103248" y="1110233"/>
                </a:lnTo>
                <a:lnTo>
                  <a:pt x="1102233" y="1080008"/>
                </a:lnTo>
                <a:lnTo>
                  <a:pt x="1101089" y="1047495"/>
                </a:lnTo>
                <a:lnTo>
                  <a:pt x="1097914" y="977138"/>
                </a:lnTo>
                <a:lnTo>
                  <a:pt x="1093089" y="902081"/>
                </a:lnTo>
                <a:lnTo>
                  <a:pt x="1089659" y="863726"/>
                </a:lnTo>
                <a:lnTo>
                  <a:pt x="1085595" y="825245"/>
                </a:lnTo>
                <a:lnTo>
                  <a:pt x="1080515" y="786891"/>
                </a:lnTo>
                <a:lnTo>
                  <a:pt x="1074420" y="749045"/>
                </a:lnTo>
                <a:lnTo>
                  <a:pt x="1058926" y="676656"/>
                </a:lnTo>
                <a:lnTo>
                  <a:pt x="1054227" y="658876"/>
                </a:lnTo>
                <a:lnTo>
                  <a:pt x="1049527" y="640714"/>
                </a:lnTo>
                <a:lnTo>
                  <a:pt x="1039621" y="602741"/>
                </a:lnTo>
                <a:lnTo>
                  <a:pt x="1029080" y="563118"/>
                </a:lnTo>
                <a:lnTo>
                  <a:pt x="1017777" y="522224"/>
                </a:lnTo>
                <a:lnTo>
                  <a:pt x="1005839" y="480568"/>
                </a:lnTo>
                <a:lnTo>
                  <a:pt x="993266" y="438276"/>
                </a:lnTo>
                <a:lnTo>
                  <a:pt x="979804" y="396113"/>
                </a:lnTo>
                <a:lnTo>
                  <a:pt x="965707" y="354456"/>
                </a:lnTo>
                <a:lnTo>
                  <a:pt x="950848" y="313689"/>
                </a:lnTo>
                <a:lnTo>
                  <a:pt x="935227" y="274065"/>
                </a:lnTo>
                <a:lnTo>
                  <a:pt x="918717" y="236346"/>
                </a:lnTo>
                <a:lnTo>
                  <a:pt x="901319" y="200532"/>
                </a:lnTo>
                <a:lnTo>
                  <a:pt x="873759" y="152019"/>
                </a:lnTo>
                <a:lnTo>
                  <a:pt x="844041" y="110743"/>
                </a:lnTo>
                <a:lnTo>
                  <a:pt x="811783" y="77850"/>
                </a:lnTo>
                <a:lnTo>
                  <a:pt x="775207" y="51815"/>
                </a:lnTo>
                <a:lnTo>
                  <a:pt x="734440" y="31750"/>
                </a:lnTo>
                <a:lnTo>
                  <a:pt x="720089" y="26288"/>
                </a:lnTo>
                <a:lnTo>
                  <a:pt x="697282" y="19050"/>
                </a:lnTo>
                <a:close/>
              </a:path>
              <a:path w="1108710" h="1242695">
                <a:moveTo>
                  <a:pt x="47542" y="1166161"/>
                </a:moveTo>
                <a:lnTo>
                  <a:pt x="28575" y="1166193"/>
                </a:lnTo>
                <a:lnTo>
                  <a:pt x="28575" y="1178940"/>
                </a:lnTo>
                <a:lnTo>
                  <a:pt x="47625" y="1178814"/>
                </a:lnTo>
                <a:lnTo>
                  <a:pt x="47542" y="1166161"/>
                </a:lnTo>
                <a:close/>
              </a:path>
              <a:path w="1108710" h="1242695">
                <a:moveTo>
                  <a:pt x="76200" y="1166114"/>
                </a:moveTo>
                <a:lnTo>
                  <a:pt x="47542" y="1166161"/>
                </a:lnTo>
                <a:lnTo>
                  <a:pt x="47625" y="1178814"/>
                </a:lnTo>
                <a:lnTo>
                  <a:pt x="28575" y="1178940"/>
                </a:lnTo>
                <a:lnTo>
                  <a:pt x="69829" y="1178940"/>
                </a:lnTo>
                <a:lnTo>
                  <a:pt x="76200" y="1166114"/>
                </a:lnTo>
                <a:close/>
              </a:path>
              <a:path w="1108710" h="1242695">
                <a:moveTo>
                  <a:pt x="567563" y="0"/>
                </a:moveTo>
                <a:lnTo>
                  <a:pt x="506729" y="1650"/>
                </a:lnTo>
                <a:lnTo>
                  <a:pt x="449452" y="8508"/>
                </a:lnTo>
                <a:lnTo>
                  <a:pt x="398144" y="19684"/>
                </a:lnTo>
                <a:lnTo>
                  <a:pt x="354075" y="34925"/>
                </a:lnTo>
                <a:lnTo>
                  <a:pt x="314451" y="56768"/>
                </a:lnTo>
                <a:lnTo>
                  <a:pt x="279019" y="84836"/>
                </a:lnTo>
                <a:lnTo>
                  <a:pt x="247141" y="118237"/>
                </a:lnTo>
                <a:lnTo>
                  <a:pt x="218566" y="156209"/>
                </a:lnTo>
                <a:lnTo>
                  <a:pt x="192531" y="197993"/>
                </a:lnTo>
                <a:lnTo>
                  <a:pt x="168655" y="242950"/>
                </a:lnTo>
                <a:lnTo>
                  <a:pt x="136016" y="314578"/>
                </a:lnTo>
                <a:lnTo>
                  <a:pt x="116331" y="367664"/>
                </a:lnTo>
                <a:lnTo>
                  <a:pt x="99313" y="426593"/>
                </a:lnTo>
                <a:lnTo>
                  <a:pt x="84962" y="489712"/>
                </a:lnTo>
                <a:lnTo>
                  <a:pt x="72516" y="555497"/>
                </a:lnTo>
                <a:lnTo>
                  <a:pt x="62102" y="622172"/>
                </a:lnTo>
                <a:lnTo>
                  <a:pt x="53085" y="688339"/>
                </a:lnTo>
                <a:lnTo>
                  <a:pt x="45211" y="752347"/>
                </a:lnTo>
                <a:lnTo>
                  <a:pt x="38353" y="812672"/>
                </a:lnTo>
                <a:lnTo>
                  <a:pt x="33019" y="871982"/>
                </a:lnTo>
                <a:lnTo>
                  <a:pt x="29717" y="932688"/>
                </a:lnTo>
                <a:lnTo>
                  <a:pt x="28058" y="993901"/>
                </a:lnTo>
                <a:lnTo>
                  <a:pt x="27685" y="1080896"/>
                </a:lnTo>
                <a:lnTo>
                  <a:pt x="28192" y="1134490"/>
                </a:lnTo>
                <a:lnTo>
                  <a:pt x="28451" y="1151508"/>
                </a:lnTo>
                <a:lnTo>
                  <a:pt x="28575" y="1166193"/>
                </a:lnTo>
                <a:lnTo>
                  <a:pt x="47542" y="1166161"/>
                </a:lnTo>
                <a:lnTo>
                  <a:pt x="46737" y="1080896"/>
                </a:lnTo>
                <a:lnTo>
                  <a:pt x="46869" y="1013078"/>
                </a:lnTo>
                <a:lnTo>
                  <a:pt x="48767" y="933703"/>
                </a:lnTo>
                <a:lnTo>
                  <a:pt x="52069" y="873506"/>
                </a:lnTo>
                <a:lnTo>
                  <a:pt x="57276" y="814832"/>
                </a:lnTo>
                <a:lnTo>
                  <a:pt x="60705" y="785368"/>
                </a:lnTo>
                <a:lnTo>
                  <a:pt x="64134" y="754633"/>
                </a:lnTo>
                <a:lnTo>
                  <a:pt x="72008" y="690880"/>
                </a:lnTo>
                <a:lnTo>
                  <a:pt x="80898" y="625094"/>
                </a:lnTo>
                <a:lnTo>
                  <a:pt x="91312" y="558800"/>
                </a:lnTo>
                <a:lnTo>
                  <a:pt x="103504" y="493775"/>
                </a:lnTo>
                <a:lnTo>
                  <a:pt x="117728" y="431545"/>
                </a:lnTo>
                <a:lnTo>
                  <a:pt x="134238" y="373888"/>
                </a:lnTo>
                <a:lnTo>
                  <a:pt x="153415" y="322325"/>
                </a:lnTo>
                <a:lnTo>
                  <a:pt x="174625" y="274574"/>
                </a:lnTo>
                <a:lnTo>
                  <a:pt x="197103" y="229362"/>
                </a:lnTo>
                <a:lnTo>
                  <a:pt x="221233" y="187070"/>
                </a:lnTo>
                <a:lnTo>
                  <a:pt x="247395" y="148462"/>
                </a:lnTo>
                <a:lnTo>
                  <a:pt x="275970" y="114426"/>
                </a:lnTo>
                <a:lnTo>
                  <a:pt x="307466" y="85470"/>
                </a:lnTo>
                <a:lnTo>
                  <a:pt x="342264" y="62102"/>
                </a:lnTo>
                <a:lnTo>
                  <a:pt x="381000" y="44957"/>
                </a:lnTo>
                <a:lnTo>
                  <a:pt x="426465" y="32384"/>
                </a:lnTo>
                <a:lnTo>
                  <a:pt x="479425" y="23368"/>
                </a:lnTo>
                <a:lnTo>
                  <a:pt x="536955" y="19176"/>
                </a:lnTo>
                <a:lnTo>
                  <a:pt x="697282" y="19050"/>
                </a:lnTo>
                <a:lnTo>
                  <a:pt x="690879" y="17018"/>
                </a:lnTo>
                <a:lnTo>
                  <a:pt x="660653" y="9906"/>
                </a:lnTo>
                <a:lnTo>
                  <a:pt x="629792" y="4825"/>
                </a:lnTo>
                <a:lnTo>
                  <a:pt x="598677" y="1650"/>
                </a:lnTo>
                <a:lnTo>
                  <a:pt x="567563" y="0"/>
                </a:lnTo>
                <a:close/>
              </a:path>
            </a:pathLst>
          </a:custGeom>
          <a:solidFill>
            <a:srgbClr val="33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55975" y="3612260"/>
            <a:ext cx="143700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300FF"/>
                </a:solidFill>
                <a:latin typeface="Verdana"/>
                <a:cs typeface="Verdana"/>
              </a:rPr>
              <a:t>lo </a:t>
            </a: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= </a:t>
            </a: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2;  </a:t>
            </a:r>
            <a:r>
              <a:rPr dirty="0" sz="2000" spc="-5">
                <a:solidFill>
                  <a:srgbClr val="3300FF"/>
                </a:solidFill>
                <a:latin typeface="Verdana"/>
                <a:cs typeface="Verdana"/>
              </a:rPr>
              <a:t>(2+2)</a:t>
            </a:r>
            <a:r>
              <a:rPr dirty="0" sz="2000">
                <a:solidFill>
                  <a:srgbClr val="3300FF"/>
                </a:solidFill>
                <a:latin typeface="Verdana"/>
                <a:cs typeface="Verdana"/>
              </a:rPr>
              <a:t>/2=2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1675" y="4271644"/>
            <a:ext cx="1874520" cy="911225"/>
          </a:xfrm>
          <a:custGeom>
            <a:avLst/>
            <a:gdLst/>
            <a:ahLst/>
            <a:cxnLst/>
            <a:rect l="l" t="t" r="r" b="b"/>
            <a:pathLst>
              <a:path w="1874520" h="911225">
                <a:moveTo>
                  <a:pt x="513080" y="838454"/>
                </a:moveTo>
                <a:lnTo>
                  <a:pt x="484581" y="835266"/>
                </a:lnTo>
                <a:lnTo>
                  <a:pt x="485140" y="829945"/>
                </a:lnTo>
                <a:lnTo>
                  <a:pt x="488569" y="790067"/>
                </a:lnTo>
                <a:lnTo>
                  <a:pt x="490474" y="750443"/>
                </a:lnTo>
                <a:lnTo>
                  <a:pt x="490855" y="711835"/>
                </a:lnTo>
                <a:lnTo>
                  <a:pt x="490093" y="692912"/>
                </a:lnTo>
                <a:lnTo>
                  <a:pt x="483870" y="637413"/>
                </a:lnTo>
                <a:lnTo>
                  <a:pt x="470535" y="584962"/>
                </a:lnTo>
                <a:lnTo>
                  <a:pt x="457581" y="548513"/>
                </a:lnTo>
                <a:lnTo>
                  <a:pt x="441452" y="511175"/>
                </a:lnTo>
                <a:lnTo>
                  <a:pt x="422910" y="474599"/>
                </a:lnTo>
                <a:lnTo>
                  <a:pt x="402209" y="440563"/>
                </a:lnTo>
                <a:lnTo>
                  <a:pt x="367792" y="398018"/>
                </a:lnTo>
                <a:lnTo>
                  <a:pt x="353720" y="385826"/>
                </a:lnTo>
                <a:lnTo>
                  <a:pt x="352107" y="384683"/>
                </a:lnTo>
                <a:lnTo>
                  <a:pt x="316611" y="367284"/>
                </a:lnTo>
                <a:lnTo>
                  <a:pt x="316230" y="367157"/>
                </a:lnTo>
                <a:lnTo>
                  <a:pt x="315722" y="367157"/>
                </a:lnTo>
                <a:lnTo>
                  <a:pt x="315341" y="367030"/>
                </a:lnTo>
                <a:lnTo>
                  <a:pt x="302895" y="365760"/>
                </a:lnTo>
                <a:lnTo>
                  <a:pt x="302387" y="365760"/>
                </a:lnTo>
                <a:lnTo>
                  <a:pt x="301879" y="365633"/>
                </a:lnTo>
                <a:lnTo>
                  <a:pt x="301498" y="365760"/>
                </a:lnTo>
                <a:lnTo>
                  <a:pt x="255651" y="373634"/>
                </a:lnTo>
                <a:lnTo>
                  <a:pt x="206375" y="396494"/>
                </a:lnTo>
                <a:lnTo>
                  <a:pt x="173482" y="418465"/>
                </a:lnTo>
                <a:lnTo>
                  <a:pt x="141859" y="444881"/>
                </a:lnTo>
                <a:lnTo>
                  <a:pt x="112903" y="474726"/>
                </a:lnTo>
                <a:lnTo>
                  <a:pt x="87884" y="507492"/>
                </a:lnTo>
                <a:lnTo>
                  <a:pt x="67945" y="542417"/>
                </a:lnTo>
                <a:lnTo>
                  <a:pt x="51943" y="581787"/>
                </a:lnTo>
                <a:lnTo>
                  <a:pt x="38862" y="625094"/>
                </a:lnTo>
                <a:lnTo>
                  <a:pt x="28448" y="671957"/>
                </a:lnTo>
                <a:lnTo>
                  <a:pt x="19939" y="721741"/>
                </a:lnTo>
                <a:lnTo>
                  <a:pt x="10287" y="800481"/>
                </a:lnTo>
                <a:lnTo>
                  <a:pt x="4953" y="854456"/>
                </a:lnTo>
                <a:lnTo>
                  <a:pt x="0" y="909066"/>
                </a:lnTo>
                <a:lnTo>
                  <a:pt x="19050" y="910844"/>
                </a:lnTo>
                <a:lnTo>
                  <a:pt x="23876" y="856107"/>
                </a:lnTo>
                <a:lnTo>
                  <a:pt x="29210" y="802259"/>
                </a:lnTo>
                <a:lnTo>
                  <a:pt x="35306" y="749808"/>
                </a:lnTo>
                <a:lnTo>
                  <a:pt x="42799" y="699516"/>
                </a:lnTo>
                <a:lnTo>
                  <a:pt x="51943" y="652018"/>
                </a:lnTo>
                <a:lnTo>
                  <a:pt x="63373" y="607949"/>
                </a:lnTo>
                <a:lnTo>
                  <a:pt x="77343" y="568198"/>
                </a:lnTo>
                <a:lnTo>
                  <a:pt x="94107" y="533400"/>
                </a:lnTo>
                <a:lnTo>
                  <a:pt x="127635" y="486791"/>
                </a:lnTo>
                <a:lnTo>
                  <a:pt x="155194" y="458470"/>
                </a:lnTo>
                <a:lnTo>
                  <a:pt x="185293" y="433451"/>
                </a:lnTo>
                <a:lnTo>
                  <a:pt x="232156" y="404114"/>
                </a:lnTo>
                <a:lnTo>
                  <a:pt x="276606" y="387477"/>
                </a:lnTo>
                <a:lnTo>
                  <a:pt x="301231" y="384733"/>
                </a:lnTo>
                <a:lnTo>
                  <a:pt x="312813" y="386029"/>
                </a:lnTo>
                <a:lnTo>
                  <a:pt x="354965" y="412242"/>
                </a:lnTo>
                <a:lnTo>
                  <a:pt x="386715" y="451612"/>
                </a:lnTo>
                <a:lnTo>
                  <a:pt x="406527" y="484251"/>
                </a:lnTo>
                <a:lnTo>
                  <a:pt x="424307" y="519430"/>
                </a:lnTo>
                <a:lnTo>
                  <a:pt x="439928" y="555752"/>
                </a:lnTo>
                <a:lnTo>
                  <a:pt x="457581" y="607949"/>
                </a:lnTo>
                <a:lnTo>
                  <a:pt x="467868" y="658495"/>
                </a:lnTo>
                <a:lnTo>
                  <a:pt x="471766" y="711835"/>
                </a:lnTo>
                <a:lnTo>
                  <a:pt x="471678" y="724408"/>
                </a:lnTo>
                <a:lnTo>
                  <a:pt x="471411" y="750443"/>
                </a:lnTo>
                <a:lnTo>
                  <a:pt x="469519" y="789051"/>
                </a:lnTo>
                <a:lnTo>
                  <a:pt x="466217" y="828421"/>
                </a:lnTo>
                <a:lnTo>
                  <a:pt x="465696" y="833145"/>
                </a:lnTo>
                <a:lnTo>
                  <a:pt x="437261" y="829945"/>
                </a:lnTo>
                <a:lnTo>
                  <a:pt x="466725" y="909955"/>
                </a:lnTo>
                <a:lnTo>
                  <a:pt x="506984" y="847852"/>
                </a:lnTo>
                <a:lnTo>
                  <a:pt x="513080" y="838454"/>
                </a:lnTo>
                <a:close/>
              </a:path>
              <a:path w="1874520" h="911225">
                <a:moveTo>
                  <a:pt x="602869" y="419735"/>
                </a:moveTo>
                <a:lnTo>
                  <a:pt x="597027" y="401574"/>
                </a:lnTo>
                <a:lnTo>
                  <a:pt x="536511" y="420725"/>
                </a:lnTo>
                <a:lnTo>
                  <a:pt x="527939" y="393446"/>
                </a:lnTo>
                <a:lnTo>
                  <a:pt x="466725" y="452755"/>
                </a:lnTo>
                <a:lnTo>
                  <a:pt x="550799" y="466090"/>
                </a:lnTo>
                <a:lnTo>
                  <a:pt x="543433" y="442722"/>
                </a:lnTo>
                <a:lnTo>
                  <a:pt x="542226" y="438899"/>
                </a:lnTo>
                <a:lnTo>
                  <a:pt x="602869" y="419735"/>
                </a:lnTo>
                <a:close/>
              </a:path>
              <a:path w="1874520" h="911225">
                <a:moveTo>
                  <a:pt x="729996" y="379603"/>
                </a:moveTo>
                <a:lnTo>
                  <a:pt x="724281" y="361442"/>
                </a:lnTo>
                <a:lnTo>
                  <a:pt x="651510" y="384429"/>
                </a:lnTo>
                <a:lnTo>
                  <a:pt x="657352" y="402590"/>
                </a:lnTo>
                <a:lnTo>
                  <a:pt x="729996" y="379603"/>
                </a:lnTo>
                <a:close/>
              </a:path>
              <a:path w="1874520" h="911225">
                <a:moveTo>
                  <a:pt x="857123" y="339471"/>
                </a:moveTo>
                <a:lnTo>
                  <a:pt x="851408" y="321310"/>
                </a:lnTo>
                <a:lnTo>
                  <a:pt x="778764" y="344297"/>
                </a:lnTo>
                <a:lnTo>
                  <a:pt x="784479" y="362458"/>
                </a:lnTo>
                <a:lnTo>
                  <a:pt x="857123" y="339471"/>
                </a:lnTo>
                <a:close/>
              </a:path>
              <a:path w="1874520" h="911225">
                <a:moveTo>
                  <a:pt x="984250" y="299339"/>
                </a:moveTo>
                <a:lnTo>
                  <a:pt x="978535" y="281178"/>
                </a:lnTo>
                <a:lnTo>
                  <a:pt x="905891" y="304038"/>
                </a:lnTo>
                <a:lnTo>
                  <a:pt x="911606" y="322199"/>
                </a:lnTo>
                <a:lnTo>
                  <a:pt x="984250" y="299339"/>
                </a:lnTo>
                <a:close/>
              </a:path>
              <a:path w="1874520" h="911225">
                <a:moveTo>
                  <a:pt x="1111504" y="259080"/>
                </a:moveTo>
                <a:lnTo>
                  <a:pt x="1105662" y="240919"/>
                </a:lnTo>
                <a:lnTo>
                  <a:pt x="1033018" y="263906"/>
                </a:lnTo>
                <a:lnTo>
                  <a:pt x="1038733" y="282067"/>
                </a:lnTo>
                <a:lnTo>
                  <a:pt x="1111504" y="259080"/>
                </a:lnTo>
                <a:close/>
              </a:path>
              <a:path w="1874520" h="911225">
                <a:moveTo>
                  <a:pt x="1238631" y="218948"/>
                </a:moveTo>
                <a:lnTo>
                  <a:pt x="1232916" y="200787"/>
                </a:lnTo>
                <a:lnTo>
                  <a:pt x="1160145" y="223774"/>
                </a:lnTo>
                <a:lnTo>
                  <a:pt x="1165987" y="241935"/>
                </a:lnTo>
                <a:lnTo>
                  <a:pt x="1238631" y="218948"/>
                </a:lnTo>
                <a:close/>
              </a:path>
              <a:path w="1874520" h="911225">
                <a:moveTo>
                  <a:pt x="1365758" y="178816"/>
                </a:moveTo>
                <a:lnTo>
                  <a:pt x="1360043" y="160655"/>
                </a:lnTo>
                <a:lnTo>
                  <a:pt x="1287399" y="183642"/>
                </a:lnTo>
                <a:lnTo>
                  <a:pt x="1293114" y="201803"/>
                </a:lnTo>
                <a:lnTo>
                  <a:pt x="1365758" y="178816"/>
                </a:lnTo>
                <a:close/>
              </a:path>
              <a:path w="1874520" h="911225">
                <a:moveTo>
                  <a:pt x="1492885" y="138684"/>
                </a:moveTo>
                <a:lnTo>
                  <a:pt x="1487170" y="120523"/>
                </a:lnTo>
                <a:lnTo>
                  <a:pt x="1414526" y="143510"/>
                </a:lnTo>
                <a:lnTo>
                  <a:pt x="1420241" y="161671"/>
                </a:lnTo>
                <a:lnTo>
                  <a:pt x="1492885" y="138684"/>
                </a:lnTo>
                <a:close/>
              </a:path>
              <a:path w="1874520" h="911225">
                <a:moveTo>
                  <a:pt x="1620139" y="98552"/>
                </a:moveTo>
                <a:lnTo>
                  <a:pt x="1614297" y="80391"/>
                </a:lnTo>
                <a:lnTo>
                  <a:pt x="1541653" y="103251"/>
                </a:lnTo>
                <a:lnTo>
                  <a:pt x="1547368" y="121412"/>
                </a:lnTo>
                <a:lnTo>
                  <a:pt x="1620139" y="98552"/>
                </a:lnTo>
                <a:close/>
              </a:path>
              <a:path w="1874520" h="911225">
                <a:moveTo>
                  <a:pt x="1747266" y="58420"/>
                </a:moveTo>
                <a:lnTo>
                  <a:pt x="1741551" y="40259"/>
                </a:lnTo>
                <a:lnTo>
                  <a:pt x="1668907" y="63119"/>
                </a:lnTo>
                <a:lnTo>
                  <a:pt x="1674622" y="81280"/>
                </a:lnTo>
                <a:lnTo>
                  <a:pt x="1747266" y="58420"/>
                </a:lnTo>
                <a:close/>
              </a:path>
              <a:path w="1874520" h="911225">
                <a:moveTo>
                  <a:pt x="1874393" y="18161"/>
                </a:moveTo>
                <a:lnTo>
                  <a:pt x="1868678" y="0"/>
                </a:lnTo>
                <a:lnTo>
                  <a:pt x="1796034" y="22987"/>
                </a:lnTo>
                <a:lnTo>
                  <a:pt x="1801749" y="41148"/>
                </a:lnTo>
                <a:lnTo>
                  <a:pt x="1874393" y="18161"/>
                </a:lnTo>
                <a:close/>
              </a:path>
            </a:pathLst>
          </a:custGeom>
          <a:solidFill>
            <a:srgbClr val="33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328028" y="4833365"/>
            <a:ext cx="251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7028" y="5595315"/>
            <a:ext cx="251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409" y="5609640"/>
            <a:ext cx="251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9009" y="4833365"/>
            <a:ext cx="1162685" cy="121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85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640"/>
              </a:spcBef>
              <a:tabLst>
                <a:tab pos="685165" algn="l"/>
              </a:tabLst>
            </a:pPr>
            <a:r>
              <a:rPr dirty="0" sz="2800" spc="-10">
                <a:latin typeface="Verdana"/>
                <a:cs typeface="Verdana"/>
              </a:rPr>
              <a:t>1</a:t>
            </a:r>
            <a:r>
              <a:rPr dirty="0" sz="2800" spc="-5">
                <a:latin typeface="Verdana"/>
                <a:cs typeface="Verdana"/>
              </a:rPr>
              <a:t>1</a:t>
            </a:r>
            <a:r>
              <a:rPr dirty="0" sz="2800">
                <a:latin typeface="Verdana"/>
                <a:cs typeface="Verdana"/>
              </a:rPr>
              <a:t>	</a:t>
            </a:r>
            <a:r>
              <a:rPr dirty="0" sz="2800" spc="-10"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43800" y="52578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304800" y="0"/>
                </a:moveTo>
                <a:lnTo>
                  <a:pt x="0" y="304800"/>
                </a:lnTo>
              </a:path>
              <a:path w="685800" h="304800">
                <a:moveTo>
                  <a:pt x="304800" y="0"/>
                </a:moveTo>
                <a:lnTo>
                  <a:pt x="68580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0" y="44958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304800" y="762000"/>
                </a:moveTo>
                <a:lnTo>
                  <a:pt x="0" y="1066800"/>
                </a:lnTo>
              </a:path>
              <a:path w="1600200" h="1066800">
                <a:moveTo>
                  <a:pt x="304800" y="762000"/>
                </a:moveTo>
                <a:lnTo>
                  <a:pt x="685800" y="1066800"/>
                </a:lnTo>
              </a:path>
              <a:path w="1600200" h="1066800">
                <a:moveTo>
                  <a:pt x="990600" y="0"/>
                </a:moveTo>
                <a:lnTo>
                  <a:pt x="533400" y="381000"/>
                </a:lnTo>
              </a:path>
              <a:path w="1600200" h="1066800">
                <a:moveTo>
                  <a:pt x="990600" y="0"/>
                </a:moveTo>
                <a:lnTo>
                  <a:pt x="160020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794628" y="2761615"/>
            <a:ext cx="2715895" cy="1775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6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binary  search</a:t>
            </a:r>
            <a:r>
              <a:rPr dirty="0" sz="3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endParaRPr sz="3600">
              <a:latin typeface="Times New Roman"/>
              <a:cs typeface="Times New Roman"/>
            </a:endParaRPr>
          </a:p>
          <a:p>
            <a:pPr algn="ctr" marR="17780">
              <a:lnSpc>
                <a:spcPct val="100000"/>
              </a:lnSpc>
              <a:spcBef>
                <a:spcPts val="1775"/>
              </a:spcBef>
            </a:pPr>
            <a:r>
              <a:rPr dirty="0" sz="2800" spc="-5"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48312" y="2652712"/>
            <a:ext cx="3215005" cy="3748404"/>
            <a:chOff x="5548312" y="2652712"/>
            <a:chExt cx="3215005" cy="3748404"/>
          </a:xfrm>
        </p:grpSpPr>
        <p:sp>
          <p:nvSpPr>
            <p:cNvPr id="25" name="object 25"/>
            <p:cNvSpPr/>
            <p:nvPr/>
          </p:nvSpPr>
          <p:spPr>
            <a:xfrm>
              <a:off x="5562600" y="2667000"/>
              <a:ext cx="3200400" cy="3733800"/>
            </a:xfrm>
            <a:custGeom>
              <a:avLst/>
              <a:gdLst/>
              <a:ahLst/>
              <a:cxnLst/>
              <a:rect l="l" t="t" r="r" b="b"/>
              <a:pathLst>
                <a:path w="3200400" h="3733800">
                  <a:moveTo>
                    <a:pt x="0" y="0"/>
                  </a:moveTo>
                  <a:lnTo>
                    <a:pt x="0" y="3733800"/>
                  </a:lnTo>
                </a:path>
                <a:path w="3200400" h="37338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2857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8400" y="4094225"/>
              <a:ext cx="1120775" cy="1186180"/>
            </a:xfrm>
            <a:custGeom>
              <a:avLst/>
              <a:gdLst/>
              <a:ahLst/>
              <a:cxnLst/>
              <a:rect l="l" t="t" r="r" b="b"/>
              <a:pathLst>
                <a:path w="1120775" h="1186179">
                  <a:moveTo>
                    <a:pt x="666750" y="227711"/>
                  </a:moveTo>
                  <a:lnTo>
                    <a:pt x="671360" y="181828"/>
                  </a:lnTo>
                  <a:lnTo>
                    <a:pt x="684585" y="139088"/>
                  </a:lnTo>
                  <a:lnTo>
                    <a:pt x="705513" y="100409"/>
                  </a:lnTo>
                  <a:lnTo>
                    <a:pt x="733234" y="66706"/>
                  </a:lnTo>
                  <a:lnTo>
                    <a:pt x="766836" y="38897"/>
                  </a:lnTo>
                  <a:lnTo>
                    <a:pt x="805410" y="17899"/>
                  </a:lnTo>
                  <a:lnTo>
                    <a:pt x="848043" y="4627"/>
                  </a:lnTo>
                  <a:lnTo>
                    <a:pt x="893826" y="0"/>
                  </a:lnTo>
                  <a:lnTo>
                    <a:pt x="939566" y="4627"/>
                  </a:lnTo>
                  <a:lnTo>
                    <a:pt x="982168" y="17899"/>
                  </a:lnTo>
                  <a:lnTo>
                    <a:pt x="1020719" y="38897"/>
                  </a:lnTo>
                  <a:lnTo>
                    <a:pt x="1054306" y="66706"/>
                  </a:lnTo>
                  <a:lnTo>
                    <a:pt x="1082017" y="100409"/>
                  </a:lnTo>
                  <a:lnTo>
                    <a:pt x="1102941" y="139088"/>
                  </a:lnTo>
                  <a:lnTo>
                    <a:pt x="1116164" y="181828"/>
                  </a:lnTo>
                  <a:lnTo>
                    <a:pt x="1120775" y="227711"/>
                  </a:lnTo>
                  <a:lnTo>
                    <a:pt x="1116164" y="273635"/>
                  </a:lnTo>
                  <a:lnTo>
                    <a:pt x="1102941" y="316406"/>
                  </a:lnTo>
                  <a:lnTo>
                    <a:pt x="1082017" y="355108"/>
                  </a:lnTo>
                  <a:lnTo>
                    <a:pt x="1054306" y="388826"/>
                  </a:lnTo>
                  <a:lnTo>
                    <a:pt x="1020719" y="416644"/>
                  </a:lnTo>
                  <a:lnTo>
                    <a:pt x="982168" y="437647"/>
                  </a:lnTo>
                  <a:lnTo>
                    <a:pt x="939566" y="450921"/>
                  </a:lnTo>
                  <a:lnTo>
                    <a:pt x="893826" y="455549"/>
                  </a:lnTo>
                  <a:lnTo>
                    <a:pt x="848043" y="450921"/>
                  </a:lnTo>
                  <a:lnTo>
                    <a:pt x="805410" y="437647"/>
                  </a:lnTo>
                  <a:lnTo>
                    <a:pt x="766836" y="416644"/>
                  </a:lnTo>
                  <a:lnTo>
                    <a:pt x="733234" y="388826"/>
                  </a:lnTo>
                  <a:lnTo>
                    <a:pt x="705513" y="355108"/>
                  </a:lnTo>
                  <a:lnTo>
                    <a:pt x="684585" y="316406"/>
                  </a:lnTo>
                  <a:lnTo>
                    <a:pt x="671360" y="273635"/>
                  </a:lnTo>
                  <a:lnTo>
                    <a:pt x="666750" y="227711"/>
                  </a:lnTo>
                  <a:close/>
                </a:path>
                <a:path w="1120775" h="1186179">
                  <a:moveTo>
                    <a:pt x="0" y="957961"/>
                  </a:moveTo>
                  <a:lnTo>
                    <a:pt x="4610" y="912073"/>
                  </a:lnTo>
                  <a:lnTo>
                    <a:pt x="17835" y="869320"/>
                  </a:lnTo>
                  <a:lnTo>
                    <a:pt x="38763" y="830625"/>
                  </a:lnTo>
                  <a:lnTo>
                    <a:pt x="66484" y="796909"/>
                  </a:lnTo>
                  <a:lnTo>
                    <a:pt x="100086" y="769091"/>
                  </a:lnTo>
                  <a:lnTo>
                    <a:pt x="138660" y="748095"/>
                  </a:lnTo>
                  <a:lnTo>
                    <a:pt x="181293" y="734841"/>
                  </a:lnTo>
                  <a:lnTo>
                    <a:pt x="227075" y="730250"/>
                  </a:lnTo>
                  <a:lnTo>
                    <a:pt x="272816" y="734877"/>
                  </a:lnTo>
                  <a:lnTo>
                    <a:pt x="315418" y="748149"/>
                  </a:lnTo>
                  <a:lnTo>
                    <a:pt x="353969" y="769147"/>
                  </a:lnTo>
                  <a:lnTo>
                    <a:pt x="387556" y="796956"/>
                  </a:lnTo>
                  <a:lnTo>
                    <a:pt x="415267" y="830659"/>
                  </a:lnTo>
                  <a:lnTo>
                    <a:pt x="436191" y="869338"/>
                  </a:lnTo>
                  <a:lnTo>
                    <a:pt x="449414" y="912078"/>
                  </a:lnTo>
                  <a:lnTo>
                    <a:pt x="454025" y="957961"/>
                  </a:lnTo>
                  <a:lnTo>
                    <a:pt x="449414" y="1003885"/>
                  </a:lnTo>
                  <a:lnTo>
                    <a:pt x="436191" y="1046656"/>
                  </a:lnTo>
                  <a:lnTo>
                    <a:pt x="415267" y="1085358"/>
                  </a:lnTo>
                  <a:lnTo>
                    <a:pt x="387556" y="1119076"/>
                  </a:lnTo>
                  <a:lnTo>
                    <a:pt x="353969" y="1146894"/>
                  </a:lnTo>
                  <a:lnTo>
                    <a:pt x="315418" y="1167897"/>
                  </a:lnTo>
                  <a:lnTo>
                    <a:pt x="272816" y="1181171"/>
                  </a:lnTo>
                  <a:lnTo>
                    <a:pt x="227075" y="1185799"/>
                  </a:lnTo>
                  <a:lnTo>
                    <a:pt x="181293" y="1181171"/>
                  </a:lnTo>
                  <a:lnTo>
                    <a:pt x="138660" y="1167897"/>
                  </a:lnTo>
                  <a:lnTo>
                    <a:pt x="100086" y="1146894"/>
                  </a:lnTo>
                  <a:lnTo>
                    <a:pt x="66484" y="1119076"/>
                  </a:lnTo>
                  <a:lnTo>
                    <a:pt x="38763" y="1085358"/>
                  </a:lnTo>
                  <a:lnTo>
                    <a:pt x="17835" y="1046656"/>
                  </a:lnTo>
                  <a:lnTo>
                    <a:pt x="4610" y="1003885"/>
                  </a:lnTo>
                  <a:lnTo>
                    <a:pt x="0" y="957961"/>
                  </a:lnTo>
                  <a:close/>
                </a:path>
              </a:pathLst>
            </a:custGeom>
            <a:ln w="31750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619875" y="44958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381000"/>
                  </a:lnTo>
                </a:path>
              </a:pathLst>
            </a:custGeom>
            <a:ln w="76200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610350" y="5607050"/>
              <a:ext cx="454025" cy="455930"/>
            </a:xfrm>
            <a:custGeom>
              <a:avLst/>
              <a:gdLst/>
              <a:ahLst/>
              <a:cxnLst/>
              <a:rect l="l" t="t" r="r" b="b"/>
              <a:pathLst>
                <a:path w="454025" h="455929">
                  <a:moveTo>
                    <a:pt x="0" y="227812"/>
                  </a:moveTo>
                  <a:lnTo>
                    <a:pt x="4610" y="181899"/>
                  </a:lnTo>
                  <a:lnTo>
                    <a:pt x="17835" y="139137"/>
                  </a:lnTo>
                  <a:lnTo>
                    <a:pt x="38763" y="100439"/>
                  </a:lnTo>
                  <a:lnTo>
                    <a:pt x="66484" y="66724"/>
                  </a:lnTo>
                  <a:lnTo>
                    <a:pt x="100086" y="38906"/>
                  </a:lnTo>
                  <a:lnTo>
                    <a:pt x="138660" y="17902"/>
                  </a:lnTo>
                  <a:lnTo>
                    <a:pt x="181293" y="4628"/>
                  </a:lnTo>
                  <a:lnTo>
                    <a:pt x="227075" y="0"/>
                  </a:lnTo>
                  <a:lnTo>
                    <a:pt x="272816" y="4628"/>
                  </a:lnTo>
                  <a:lnTo>
                    <a:pt x="315418" y="17902"/>
                  </a:lnTo>
                  <a:lnTo>
                    <a:pt x="353969" y="38906"/>
                  </a:lnTo>
                  <a:lnTo>
                    <a:pt x="387556" y="66724"/>
                  </a:lnTo>
                  <a:lnTo>
                    <a:pt x="415267" y="100439"/>
                  </a:lnTo>
                  <a:lnTo>
                    <a:pt x="436191" y="139137"/>
                  </a:lnTo>
                  <a:lnTo>
                    <a:pt x="449414" y="181899"/>
                  </a:lnTo>
                  <a:lnTo>
                    <a:pt x="454025" y="227812"/>
                  </a:lnTo>
                  <a:lnTo>
                    <a:pt x="449414" y="273721"/>
                  </a:lnTo>
                  <a:lnTo>
                    <a:pt x="436191" y="316480"/>
                  </a:lnTo>
                  <a:lnTo>
                    <a:pt x="415267" y="355175"/>
                  </a:lnTo>
                  <a:lnTo>
                    <a:pt x="387556" y="388889"/>
                  </a:lnTo>
                  <a:lnTo>
                    <a:pt x="353969" y="416706"/>
                  </a:lnTo>
                  <a:lnTo>
                    <a:pt x="315418" y="437710"/>
                  </a:lnTo>
                  <a:lnTo>
                    <a:pt x="272816" y="450984"/>
                  </a:lnTo>
                  <a:lnTo>
                    <a:pt x="227075" y="455612"/>
                  </a:lnTo>
                  <a:lnTo>
                    <a:pt x="181293" y="450984"/>
                  </a:lnTo>
                  <a:lnTo>
                    <a:pt x="138660" y="437710"/>
                  </a:lnTo>
                  <a:lnTo>
                    <a:pt x="100086" y="416706"/>
                  </a:lnTo>
                  <a:lnTo>
                    <a:pt x="66484" y="388889"/>
                  </a:lnTo>
                  <a:lnTo>
                    <a:pt x="38763" y="355175"/>
                  </a:lnTo>
                  <a:lnTo>
                    <a:pt x="17835" y="316480"/>
                  </a:lnTo>
                  <a:lnTo>
                    <a:pt x="4610" y="273721"/>
                  </a:lnTo>
                  <a:lnTo>
                    <a:pt x="0" y="227812"/>
                  </a:lnTo>
                  <a:close/>
                </a:path>
              </a:pathLst>
            </a:custGeom>
            <a:ln w="31750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10325" y="5268976"/>
              <a:ext cx="447675" cy="370205"/>
            </a:xfrm>
            <a:custGeom>
              <a:avLst/>
              <a:gdLst/>
              <a:ahLst/>
              <a:cxnLst/>
              <a:rect l="l" t="t" r="r" b="b"/>
              <a:pathLst>
                <a:path w="447675" h="370204">
                  <a:moveTo>
                    <a:pt x="0" y="0"/>
                  </a:moveTo>
                  <a:lnTo>
                    <a:pt x="447675" y="369824"/>
                  </a:lnTo>
                </a:path>
              </a:pathLst>
            </a:custGeom>
            <a:ln w="76200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030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Tree</a:t>
            </a:r>
            <a:r>
              <a:rPr dirty="0" spc="-35"/>
              <a:t> </a:t>
            </a:r>
            <a:r>
              <a:rPr dirty="0" spc="-5"/>
              <a:t>traversals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153670" indent="-343535">
              <a:lnSpc>
                <a:spcPct val="100000"/>
              </a:lnSpc>
              <a:spcBef>
                <a:spcPts val="100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pc="-5"/>
              <a:t>A </a:t>
            </a:r>
            <a:r>
              <a:rPr dirty="0"/>
              <a:t>binary tree </a:t>
            </a:r>
            <a:r>
              <a:rPr dirty="0" spc="-5"/>
              <a:t>is </a:t>
            </a:r>
            <a:r>
              <a:rPr dirty="0"/>
              <a:t>defined recursively: it consists of a </a:t>
            </a:r>
            <a:r>
              <a:rPr dirty="0">
                <a:solidFill>
                  <a:srgbClr val="FF0000"/>
                </a:solidFill>
              </a:rPr>
              <a:t>root</a:t>
            </a:r>
            <a:r>
              <a:rPr dirty="0"/>
              <a:t>,</a:t>
            </a:r>
            <a:r>
              <a:rPr dirty="0" spc="-175"/>
              <a:t> </a:t>
            </a:r>
            <a:r>
              <a:rPr dirty="0"/>
              <a:t>a </a:t>
            </a:r>
            <a:r>
              <a:rPr dirty="0">
                <a:solidFill>
                  <a:srgbClr val="FF0000"/>
                </a:solidFill>
              </a:rPr>
              <a:t> left subtree</a:t>
            </a:r>
            <a:r>
              <a:rPr dirty="0"/>
              <a:t>, and a </a:t>
            </a:r>
            <a:r>
              <a:rPr dirty="0">
                <a:solidFill>
                  <a:srgbClr val="FF0000"/>
                </a:solidFill>
              </a:rPr>
              <a:t>right</a:t>
            </a:r>
            <a:r>
              <a:rPr dirty="0" spc="-10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subtree</a:t>
            </a: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To </a:t>
            </a:r>
            <a:r>
              <a:rPr dirty="0">
                <a:solidFill>
                  <a:srgbClr val="FF0000"/>
                </a:solidFill>
              </a:rPr>
              <a:t>traverse </a:t>
            </a:r>
            <a:r>
              <a:rPr dirty="0"/>
              <a:t>(or </a:t>
            </a:r>
            <a:r>
              <a:rPr dirty="0">
                <a:solidFill>
                  <a:srgbClr val="FF0000"/>
                </a:solidFill>
              </a:rPr>
              <a:t>walk</a:t>
            </a:r>
            <a:r>
              <a:rPr dirty="0"/>
              <a:t>) the binary tree </a:t>
            </a:r>
            <a:r>
              <a:rPr dirty="0" spc="-5"/>
              <a:t>is </a:t>
            </a:r>
            <a:r>
              <a:rPr dirty="0"/>
              <a:t>to visit each node</a:t>
            </a:r>
            <a:r>
              <a:rPr dirty="0" spc="-210"/>
              <a:t> </a:t>
            </a:r>
            <a:r>
              <a:rPr dirty="0"/>
              <a:t>in  the binary tree exactly</a:t>
            </a:r>
            <a:r>
              <a:rPr dirty="0" spc="-110"/>
              <a:t> </a:t>
            </a:r>
            <a:r>
              <a:rPr dirty="0"/>
              <a:t>once</a:t>
            </a: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Tree traversals are naturally</a:t>
            </a:r>
            <a:r>
              <a:rPr dirty="0" spc="-170"/>
              <a:t> </a:t>
            </a:r>
            <a:r>
              <a:rPr dirty="0"/>
              <a:t>recursive</a:t>
            </a:r>
          </a:p>
          <a:p>
            <a:pPr marL="355600" marR="131445" indent="-343535">
              <a:lnSpc>
                <a:spcPct val="100000"/>
              </a:lnSpc>
              <a:spcBef>
                <a:spcPts val="575"/>
              </a:spcBef>
              <a:buClr>
                <a:srgbClr val="9900FF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pc="-5"/>
              <a:t>Since </a:t>
            </a:r>
            <a:r>
              <a:rPr dirty="0"/>
              <a:t>a binary tree has three “parts,” there are </a:t>
            </a:r>
            <a:r>
              <a:rPr dirty="0" spc="-5"/>
              <a:t>six</a:t>
            </a:r>
            <a:r>
              <a:rPr dirty="0" spc="-190"/>
              <a:t> </a:t>
            </a:r>
            <a:r>
              <a:rPr dirty="0"/>
              <a:t>possible  </a:t>
            </a:r>
            <a:r>
              <a:rPr dirty="0" spc="-5"/>
              <a:t>ways </a:t>
            </a:r>
            <a:r>
              <a:rPr dirty="0"/>
              <a:t>to traverse the binary</a:t>
            </a:r>
            <a:r>
              <a:rPr dirty="0" spc="-85"/>
              <a:t> </a:t>
            </a:r>
            <a:r>
              <a:rPr dirty="0"/>
              <a:t>tree: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2044" y="4252721"/>
            <a:ext cx="242379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400" spc="-5">
                <a:latin typeface="Trebuchet MS"/>
                <a:cs typeface="Trebuchet MS"/>
              </a:rPr>
              <a:t>root, </a:t>
            </a:r>
            <a:r>
              <a:rPr dirty="0" sz="2400">
                <a:latin typeface="Trebuchet MS"/>
                <a:cs typeface="Trebuchet MS"/>
              </a:rPr>
              <a:t>left,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right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400">
                <a:latin typeface="Trebuchet MS"/>
                <a:cs typeface="Trebuchet MS"/>
              </a:rPr>
              <a:t>left, </a:t>
            </a:r>
            <a:r>
              <a:rPr dirty="0" sz="2400" spc="-5">
                <a:latin typeface="Trebuchet MS"/>
                <a:cs typeface="Trebuchet MS"/>
              </a:rPr>
              <a:t>root,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right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400">
                <a:latin typeface="Trebuchet MS"/>
                <a:cs typeface="Trebuchet MS"/>
              </a:rPr>
              <a:t>left, </a:t>
            </a:r>
            <a:r>
              <a:rPr dirty="0" sz="2400" spc="-5">
                <a:latin typeface="Trebuchet MS"/>
                <a:cs typeface="Trebuchet MS"/>
              </a:rPr>
              <a:t>right,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root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5698" y="4210684"/>
            <a:ext cx="2424430" cy="123317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90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400" spc="-5">
                <a:latin typeface="Trebuchet MS"/>
                <a:cs typeface="Trebuchet MS"/>
              </a:rPr>
              <a:t>root, right,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left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400" spc="-5">
                <a:latin typeface="Trebuchet MS"/>
                <a:cs typeface="Trebuchet MS"/>
              </a:rPr>
              <a:t>right, root,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left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Clr>
                <a:srgbClr val="FF00FF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dirty="0" sz="2400" spc="-5">
                <a:latin typeface="Trebuchet MS"/>
                <a:cs typeface="Trebuchet MS"/>
              </a:rPr>
              <a:t>right, </a:t>
            </a:r>
            <a:r>
              <a:rPr dirty="0" sz="2400">
                <a:latin typeface="Trebuchet MS"/>
                <a:cs typeface="Trebuchet MS"/>
              </a:rPr>
              <a:t>left,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5">
                <a:latin typeface="Trebuchet MS"/>
                <a:cs typeface="Trebuchet MS"/>
              </a:rPr>
              <a:t>root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6506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Preorder</a:t>
            </a:r>
            <a:r>
              <a:rPr dirty="0" spc="-65"/>
              <a:t> </a:t>
            </a:r>
            <a:r>
              <a:rPr dirty="0"/>
              <a:t>traversal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5666" y="4807344"/>
            <a:ext cx="4372610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preorderPrint(bt.rightChild);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744" y="5173104"/>
            <a:ext cx="219075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764540" y="1382925"/>
            <a:ext cx="6813550" cy="34518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preorder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Times New Roman"/>
                <a:cs typeface="Times New Roman"/>
              </a:rPr>
              <a:t>the root is visited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  <a:p>
            <a:pPr marL="355600" marR="17780" indent="-343535">
              <a:lnSpc>
                <a:spcPct val="100000"/>
              </a:lnSpc>
              <a:spcBef>
                <a:spcPts val="67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Here’s a preorder traversal to </a:t>
            </a:r>
            <a:r>
              <a:rPr dirty="0" sz="2800">
                <a:latin typeface="Times New Roman"/>
                <a:cs typeface="Times New Roman"/>
              </a:rPr>
              <a:t>print out </a:t>
            </a:r>
            <a:r>
              <a:rPr dirty="0" sz="2800" spc="-5">
                <a:latin typeface="Times New Roman"/>
                <a:cs typeface="Times New Roman"/>
              </a:rPr>
              <a:t>all the  elements in the </a:t>
            </a:r>
            <a:r>
              <a:rPr dirty="0" sz="2800">
                <a:latin typeface="Times New Roman"/>
                <a:cs typeface="Times New Roman"/>
              </a:rPr>
              <a:t>binary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893444" marR="5080" indent="-5384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public void preorderPrint(BinaryTree bt)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{ 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if (bt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== null)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return; 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System.out.println(bt.value); 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preorderPrint(bt.leftChild);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152463"/>
            <a:ext cx="9017000" cy="1052830"/>
            <a:chOff x="127000" y="152463"/>
            <a:chExt cx="9017000" cy="1052830"/>
          </a:xfrm>
        </p:grpSpPr>
        <p:sp>
          <p:nvSpPr>
            <p:cNvPr id="3" name="object 3"/>
            <p:cNvSpPr/>
            <p:nvPr/>
          </p:nvSpPr>
          <p:spPr>
            <a:xfrm>
              <a:off x="914400" y="685863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7000" y="609599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2000" y="152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0375" y="990663"/>
              <a:ext cx="8683625" cy="460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8194" y="381965"/>
            <a:ext cx="33985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Inorder</a:t>
            </a:r>
            <a:r>
              <a:rPr dirty="0" spc="-85"/>
              <a:t> </a:t>
            </a:r>
            <a:r>
              <a:rPr dirty="0"/>
              <a:t>traversal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45666" y="4807344"/>
            <a:ext cx="4147185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inorderPrint(bt.rightChild);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744" y="5173104"/>
            <a:ext cx="219075" cy="396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764540" y="1382925"/>
            <a:ext cx="6800215" cy="34518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inorder</a:t>
            </a:r>
            <a:r>
              <a:rPr dirty="0" sz="2800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Times New Roman"/>
                <a:cs typeface="Times New Roman"/>
              </a:rPr>
              <a:t>the root is visited </a:t>
            </a:r>
            <a:r>
              <a:rPr dirty="0" sz="2800" spc="-5" i="1">
                <a:latin typeface="Times New Roman"/>
                <a:cs typeface="Times New Roman"/>
              </a:rPr>
              <a:t>in </a:t>
            </a:r>
            <a:r>
              <a:rPr dirty="0" sz="2800" i="1">
                <a:latin typeface="Times New Roman"/>
                <a:cs typeface="Times New Roman"/>
              </a:rPr>
              <a:t>the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middle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9900FF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800" spc="-5">
                <a:latin typeface="Times New Roman"/>
                <a:cs typeface="Times New Roman"/>
              </a:rPr>
              <a:t>Here’s an </a:t>
            </a:r>
            <a:r>
              <a:rPr dirty="0" sz="2800">
                <a:latin typeface="Times New Roman"/>
                <a:cs typeface="Times New Roman"/>
              </a:rPr>
              <a:t>inorder </a:t>
            </a:r>
            <a:r>
              <a:rPr dirty="0" sz="2800" spc="-5">
                <a:latin typeface="Times New Roman"/>
                <a:cs typeface="Times New Roman"/>
              </a:rPr>
              <a:t>traversal to </a:t>
            </a:r>
            <a:r>
              <a:rPr dirty="0" sz="2800">
                <a:latin typeface="Times New Roman"/>
                <a:cs typeface="Times New Roman"/>
              </a:rPr>
              <a:t>print out </a:t>
            </a:r>
            <a:r>
              <a:rPr dirty="0" sz="2800" spc="-5">
                <a:latin typeface="Times New Roman"/>
                <a:cs typeface="Times New Roman"/>
              </a:rPr>
              <a:t>all the  elements in the </a:t>
            </a:r>
            <a:r>
              <a:rPr dirty="0" sz="2800">
                <a:latin typeface="Times New Roman"/>
                <a:cs typeface="Times New Roman"/>
              </a:rPr>
              <a:t>binary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893444" marR="216535" indent="-5384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public void inorderPrint(BinaryTree bt)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{ 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if (bt </a:t>
            </a:r>
            <a:r>
              <a:rPr dirty="0" sz="2400">
                <a:solidFill>
                  <a:srgbClr val="3300FF"/>
                </a:solidFill>
                <a:latin typeface="Verdana"/>
                <a:cs typeface="Verdana"/>
              </a:rPr>
              <a:t>== null) </a:t>
            </a:r>
            <a:r>
              <a:rPr dirty="0" sz="2400" spc="-5">
                <a:solidFill>
                  <a:srgbClr val="3300FF"/>
                </a:solidFill>
                <a:latin typeface="Verdana"/>
                <a:cs typeface="Verdana"/>
              </a:rPr>
              <a:t>return;  inorderPrint(bt.leftChild);  System.out.println(bt.value);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Matuszek</dc:creator>
  <dc:title>Binary Trees</dc:title>
  <dcterms:created xsi:type="dcterms:W3CDTF">2020-04-14T10:17:55Z</dcterms:created>
  <dcterms:modified xsi:type="dcterms:W3CDTF">2020-04-14T10:17:55Z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2020-04-14T00:00:00Z</vt:filetime>
  </property>
</Properties>
</file>