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229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18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slides/slide169.xml" ContentType="application/vnd.openxmlformats-officedocument.presentationml.slide+xml"/>
  <Override PartName="/ppt/slides/slide221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Default Extension="png" ContentType="image/png"/>
  <Override PartName="/ppt/slides/slide55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s/slide215.xml" ContentType="application/vnd.openxmlformats-officedocument.presentationml.slide+xml"/>
  <Override PartName="/ppt/slides/slide226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88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slides/slide191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s/slide209.xml" ContentType="application/vnd.openxmlformats-officedocument.presentationml.slide+xml"/>
  <Override PartName="/ppt/slides/slide2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s/slide216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23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slides/slide230.xml" ContentType="application/vnd.openxmlformats-officedocument.presentationml.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192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231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220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2" r:id="rId87"/>
    <p:sldId id="343" r:id="rId88"/>
    <p:sldId id="478" r:id="rId89"/>
    <p:sldId id="344" r:id="rId90"/>
    <p:sldId id="345" r:id="rId91"/>
    <p:sldId id="477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479" r:id="rId100"/>
    <p:sldId id="354" r:id="rId101"/>
    <p:sldId id="355" r:id="rId102"/>
    <p:sldId id="480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481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4" r:id="rId121"/>
    <p:sldId id="375" r:id="rId122"/>
    <p:sldId id="482" r:id="rId123"/>
    <p:sldId id="376" r:id="rId124"/>
    <p:sldId id="377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  <p:sldId id="390" r:id="rId138"/>
    <p:sldId id="391" r:id="rId139"/>
    <p:sldId id="392" r:id="rId140"/>
    <p:sldId id="393" r:id="rId141"/>
    <p:sldId id="394" r:id="rId142"/>
    <p:sldId id="395" r:id="rId143"/>
    <p:sldId id="396" r:id="rId144"/>
    <p:sldId id="397" r:id="rId145"/>
    <p:sldId id="398" r:id="rId146"/>
    <p:sldId id="399" r:id="rId147"/>
    <p:sldId id="400" r:id="rId148"/>
    <p:sldId id="401" r:id="rId149"/>
    <p:sldId id="402" r:id="rId150"/>
    <p:sldId id="403" r:id="rId151"/>
    <p:sldId id="404" r:id="rId152"/>
    <p:sldId id="405" r:id="rId153"/>
    <p:sldId id="406" r:id="rId154"/>
    <p:sldId id="407" r:id="rId155"/>
    <p:sldId id="408" r:id="rId156"/>
    <p:sldId id="409" r:id="rId157"/>
    <p:sldId id="410" r:id="rId158"/>
    <p:sldId id="411" r:id="rId159"/>
    <p:sldId id="483" r:id="rId160"/>
    <p:sldId id="484" r:id="rId161"/>
    <p:sldId id="485" r:id="rId162"/>
    <p:sldId id="486" r:id="rId163"/>
    <p:sldId id="487" r:id="rId164"/>
    <p:sldId id="488" r:id="rId165"/>
    <p:sldId id="489" r:id="rId166"/>
    <p:sldId id="490" r:id="rId167"/>
    <p:sldId id="491" r:id="rId168"/>
    <p:sldId id="412" r:id="rId169"/>
    <p:sldId id="413" r:id="rId170"/>
    <p:sldId id="414" r:id="rId171"/>
    <p:sldId id="415" r:id="rId172"/>
    <p:sldId id="416" r:id="rId173"/>
    <p:sldId id="417" r:id="rId174"/>
    <p:sldId id="418" r:id="rId175"/>
    <p:sldId id="419" r:id="rId176"/>
    <p:sldId id="420" r:id="rId177"/>
    <p:sldId id="421" r:id="rId178"/>
    <p:sldId id="422" r:id="rId179"/>
    <p:sldId id="423" r:id="rId180"/>
    <p:sldId id="424" r:id="rId181"/>
    <p:sldId id="425" r:id="rId182"/>
    <p:sldId id="426" r:id="rId183"/>
    <p:sldId id="427" r:id="rId184"/>
    <p:sldId id="428" r:id="rId185"/>
    <p:sldId id="429" r:id="rId186"/>
    <p:sldId id="430" r:id="rId187"/>
    <p:sldId id="431" r:id="rId188"/>
    <p:sldId id="432" r:id="rId189"/>
    <p:sldId id="433" r:id="rId190"/>
    <p:sldId id="434" r:id="rId191"/>
    <p:sldId id="435" r:id="rId192"/>
    <p:sldId id="436" r:id="rId193"/>
    <p:sldId id="437" r:id="rId194"/>
    <p:sldId id="438" r:id="rId195"/>
    <p:sldId id="439" r:id="rId196"/>
    <p:sldId id="440" r:id="rId197"/>
    <p:sldId id="441" r:id="rId198"/>
    <p:sldId id="442" r:id="rId199"/>
    <p:sldId id="443" r:id="rId200"/>
    <p:sldId id="444" r:id="rId201"/>
    <p:sldId id="445" r:id="rId202"/>
    <p:sldId id="446" r:id="rId203"/>
    <p:sldId id="447" r:id="rId204"/>
    <p:sldId id="448" r:id="rId205"/>
    <p:sldId id="449" r:id="rId206"/>
    <p:sldId id="450" r:id="rId207"/>
    <p:sldId id="451" r:id="rId208"/>
    <p:sldId id="452" r:id="rId209"/>
    <p:sldId id="453" r:id="rId210"/>
    <p:sldId id="454" r:id="rId211"/>
    <p:sldId id="455" r:id="rId212"/>
    <p:sldId id="456" r:id="rId213"/>
    <p:sldId id="457" r:id="rId214"/>
    <p:sldId id="458" r:id="rId215"/>
    <p:sldId id="459" r:id="rId216"/>
    <p:sldId id="460" r:id="rId217"/>
    <p:sldId id="461" r:id="rId218"/>
    <p:sldId id="462" r:id="rId219"/>
    <p:sldId id="463" r:id="rId220"/>
    <p:sldId id="464" r:id="rId221"/>
    <p:sldId id="465" r:id="rId222"/>
    <p:sldId id="466" r:id="rId223"/>
    <p:sldId id="467" r:id="rId224"/>
    <p:sldId id="468" r:id="rId225"/>
    <p:sldId id="469" r:id="rId226"/>
    <p:sldId id="470" r:id="rId227"/>
    <p:sldId id="471" r:id="rId228"/>
    <p:sldId id="472" r:id="rId229"/>
    <p:sldId id="473" r:id="rId230"/>
    <p:sldId id="474" r:id="rId231"/>
    <p:sldId id="475" r:id="rId232"/>
    <p:sldId id="476" r:id="rId2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076" y="123520"/>
            <a:ext cx="6949846" cy="136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454" y="-36829"/>
            <a:ext cx="7959090" cy="2064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635" y="1075131"/>
            <a:ext cx="8088630" cy="4719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38311" y="6453327"/>
            <a:ext cx="2844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eg"/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5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5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5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5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5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5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3373" y="598424"/>
            <a:ext cx="7068820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8440" marR="161925" indent="22860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UNIT - 1  INTRODUCTION </a:t>
            </a:r>
            <a:r>
              <a:rPr sz="4400" spc="-30" dirty="0"/>
              <a:t>TO</a:t>
            </a:r>
            <a:r>
              <a:rPr sz="4400" spc="-325" dirty="0"/>
              <a:t> </a:t>
            </a:r>
            <a:r>
              <a:rPr sz="4400" spc="-165" dirty="0"/>
              <a:t>DATA</a:t>
            </a:r>
            <a:endParaRPr sz="4400"/>
          </a:p>
          <a:p>
            <a:pPr marL="1669414" marR="5080" indent="-1657350">
              <a:lnSpc>
                <a:spcPct val="100000"/>
              </a:lnSpc>
            </a:pPr>
            <a:r>
              <a:rPr sz="4400" dirty="0"/>
              <a:t>STRUCTURES,</a:t>
            </a:r>
            <a:r>
              <a:rPr sz="4400" spc="-145" dirty="0"/>
              <a:t> </a:t>
            </a:r>
            <a:r>
              <a:rPr sz="4400" dirty="0"/>
              <a:t>SEARCHING  AND</a:t>
            </a:r>
            <a:r>
              <a:rPr sz="4400" spc="-55" dirty="0"/>
              <a:t> </a:t>
            </a:r>
            <a:r>
              <a:rPr sz="4400" spc="-35" dirty="0"/>
              <a:t>SORTING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8051" y="459739"/>
            <a:ext cx="5774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Structure of an</a:t>
            </a:r>
            <a:r>
              <a:rPr sz="4400" spc="-425" dirty="0"/>
              <a:t> </a:t>
            </a:r>
            <a:r>
              <a:rPr sz="4400" dirty="0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516252"/>
            <a:ext cx="6668134" cy="330454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An algorithm has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following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structure:</a:t>
            </a:r>
            <a:endParaRPr sz="3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756920" algn="l"/>
              </a:tabLst>
            </a:pPr>
            <a:r>
              <a:rPr sz="3000" dirty="0">
                <a:latin typeface="Times New Roman"/>
                <a:cs typeface="Times New Roman"/>
              </a:rPr>
              <a:t>Input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Step</a:t>
            </a:r>
            <a:endParaRPr sz="3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3000" spc="-5" dirty="0">
                <a:latin typeface="Times New Roman"/>
                <a:cs typeface="Times New Roman"/>
              </a:rPr>
              <a:t>Assignment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Step</a:t>
            </a:r>
            <a:endParaRPr sz="3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3000" dirty="0">
                <a:latin typeface="Times New Roman"/>
                <a:cs typeface="Times New Roman"/>
              </a:rPr>
              <a:t>Decision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Step</a:t>
            </a:r>
            <a:endParaRPr sz="3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756920" algn="l"/>
              </a:tabLst>
            </a:pPr>
            <a:r>
              <a:rPr sz="3000" spc="-5" dirty="0">
                <a:latin typeface="Times New Roman"/>
                <a:cs typeface="Times New Roman"/>
              </a:rPr>
              <a:t>Repetitive Step</a:t>
            </a:r>
            <a:endParaRPr sz="3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</a:tabLst>
            </a:pPr>
            <a:r>
              <a:rPr sz="3000" dirty="0">
                <a:latin typeface="Times New Roman"/>
                <a:cs typeface="Times New Roman"/>
              </a:rPr>
              <a:t>Output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Step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80" y="662381"/>
            <a:ext cx="7868920" cy="3952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dirty="0"/>
              <a:t>node* </a:t>
            </a:r>
            <a:r>
              <a:rPr lang="en-US" sz="3200" dirty="0" err="1"/>
              <a:t>getnode</a:t>
            </a:r>
            <a:r>
              <a:rPr lang="en-US" sz="3200" dirty="0"/>
              <a:t>() </a:t>
            </a:r>
          </a:p>
          <a:p>
            <a:r>
              <a:rPr lang="en-US" sz="3200" dirty="0"/>
              <a:t>{ </a:t>
            </a:r>
          </a:p>
          <a:p>
            <a:r>
              <a:rPr lang="en-US" sz="3200" dirty="0"/>
              <a:t>node* </a:t>
            </a:r>
            <a:r>
              <a:rPr lang="en-US" sz="3200" dirty="0" err="1"/>
              <a:t>newnode</a:t>
            </a:r>
            <a:r>
              <a:rPr lang="en-US" sz="3200" dirty="0"/>
              <a:t>; </a:t>
            </a:r>
          </a:p>
          <a:p>
            <a:r>
              <a:rPr lang="en-US" sz="3200" dirty="0" err="1"/>
              <a:t>newnode</a:t>
            </a:r>
            <a:r>
              <a:rPr lang="en-US" sz="3200" dirty="0"/>
              <a:t> = (node *) </a:t>
            </a:r>
            <a:r>
              <a:rPr lang="en-US" sz="3200" dirty="0" err="1"/>
              <a:t>malloc</a:t>
            </a:r>
            <a:r>
              <a:rPr lang="en-US" sz="3200" dirty="0"/>
              <a:t>(</a:t>
            </a:r>
            <a:r>
              <a:rPr lang="en-US" sz="3200" dirty="0" err="1"/>
              <a:t>sizeof</a:t>
            </a:r>
            <a:r>
              <a:rPr lang="en-US" sz="3200" dirty="0"/>
              <a:t>(node)); </a:t>
            </a:r>
            <a:r>
              <a:rPr lang="en-US" sz="3200" dirty="0" err="1"/>
              <a:t>printf</a:t>
            </a:r>
            <a:r>
              <a:rPr lang="en-US" sz="3200" dirty="0"/>
              <a:t>("\n Enter data: "); </a:t>
            </a:r>
          </a:p>
          <a:p>
            <a:r>
              <a:rPr lang="en-US" sz="3200" dirty="0" err="1"/>
              <a:t>scanf</a:t>
            </a:r>
            <a:r>
              <a:rPr lang="en-US" sz="3200" dirty="0"/>
              <a:t>("%d", &amp;</a:t>
            </a:r>
            <a:r>
              <a:rPr lang="en-US" sz="3200" dirty="0" err="1"/>
              <a:t>newnode</a:t>
            </a:r>
            <a:r>
              <a:rPr lang="en-US" sz="3200" dirty="0"/>
              <a:t> -&gt; data); </a:t>
            </a:r>
            <a:r>
              <a:rPr lang="en-US" sz="3200" dirty="0" err="1"/>
              <a:t>newnode</a:t>
            </a:r>
            <a:r>
              <a:rPr lang="en-US" sz="3200" dirty="0"/>
              <a:t> -&gt; next = NULL; return </a:t>
            </a:r>
            <a:r>
              <a:rPr lang="en-US" sz="3200" dirty="0" err="1"/>
              <a:t>newnode</a:t>
            </a:r>
            <a:r>
              <a:rPr lang="en-US" sz="3200" dirty="0"/>
              <a:t>; </a:t>
            </a:r>
          </a:p>
          <a:p>
            <a:r>
              <a:rPr lang="en-US" sz="3200" dirty="0"/>
              <a:t>} 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3385185" marR="5080" indent="-29635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Creating a </a:t>
            </a:r>
            <a:r>
              <a:rPr dirty="0"/>
              <a:t>single linked list </a:t>
            </a:r>
            <a:r>
              <a:rPr spc="-5" dirty="0"/>
              <a:t>with</a:t>
            </a:r>
            <a:r>
              <a:rPr spc="-229" dirty="0"/>
              <a:t> </a:t>
            </a:r>
            <a:r>
              <a:rPr spc="-5" dirty="0"/>
              <a:t>N  nodes</a:t>
            </a:r>
          </a:p>
        </p:txBody>
      </p:sp>
      <p:sp>
        <p:nvSpPr>
          <p:cNvPr id="3" name="object 3"/>
          <p:cNvSpPr/>
          <p:nvPr/>
        </p:nvSpPr>
        <p:spPr>
          <a:xfrm>
            <a:off x="1030211" y="1900554"/>
            <a:ext cx="7169911" cy="2052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54" y="-36829"/>
            <a:ext cx="7959090" cy="615553"/>
          </a:xfrm>
        </p:spPr>
        <p:txBody>
          <a:bodyPr/>
          <a:lstStyle/>
          <a:p>
            <a:r>
              <a:rPr lang="en-IN" dirty="0" smtClean="0"/>
              <a:t>Create a new linked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35" y="685801"/>
            <a:ext cx="8088630" cy="6278642"/>
          </a:xfrm>
        </p:spPr>
        <p:txBody>
          <a:bodyPr/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createlist</a:t>
            </a:r>
            <a:r>
              <a:rPr lang="en-US" sz="2400" dirty="0" smtClean="0"/>
              <a:t>( </a:t>
            </a:r>
            <a:r>
              <a:rPr lang="en-US" sz="2400" dirty="0" err="1" smtClean="0"/>
              <a:t>int</a:t>
            </a:r>
            <a:r>
              <a:rPr lang="en-US" sz="2400" dirty="0" smtClean="0"/>
              <a:t> n) 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; </a:t>
            </a:r>
          </a:p>
          <a:p>
            <a:r>
              <a:rPr lang="pt-BR" sz="2400" dirty="0" smtClean="0"/>
              <a:t>node * newnode; node * tem p; </a:t>
            </a:r>
          </a:p>
          <a:p>
            <a:r>
              <a:rPr lang="nn-NO" sz="2400" dirty="0" smtClean="0"/>
              <a:t>for( i = 0 ; i &lt; n ; i+ +) 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ne w no de = get no de(); if(</a:t>
            </a:r>
            <a:r>
              <a:rPr lang="en-US" sz="2400" dirty="0" err="1" smtClean="0"/>
              <a:t>st</a:t>
            </a:r>
            <a:r>
              <a:rPr lang="en-US" sz="2400" dirty="0" smtClean="0"/>
              <a:t> a </a:t>
            </a:r>
            <a:r>
              <a:rPr lang="en-US" sz="2400" dirty="0" err="1" smtClean="0"/>
              <a:t>rt</a:t>
            </a:r>
            <a:r>
              <a:rPr lang="en-US" sz="2400" dirty="0" smtClean="0"/>
              <a:t> = = NU LL) </a:t>
            </a:r>
          </a:p>
          <a:p>
            <a:r>
              <a:rPr lang="en-US" sz="2400" dirty="0" smtClean="0"/>
              <a:t>{ </a:t>
            </a:r>
          </a:p>
          <a:p>
            <a:r>
              <a:rPr lang="it-IT" sz="2400" dirty="0" smtClean="0"/>
              <a:t>sta rt = ne w no de; </a:t>
            </a:r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e </a:t>
            </a:r>
            <a:r>
              <a:rPr lang="en-US" sz="2400" dirty="0" err="1" smtClean="0"/>
              <a:t>ls</a:t>
            </a:r>
            <a:r>
              <a:rPr lang="en-US" sz="2400" dirty="0" smtClean="0"/>
              <a:t> e 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err="1" smtClean="0"/>
              <a:t>te</a:t>
            </a:r>
            <a:r>
              <a:rPr lang="en-US" sz="2400" dirty="0" smtClean="0"/>
              <a:t> m p = </a:t>
            </a:r>
            <a:r>
              <a:rPr lang="en-US" sz="2400" dirty="0" err="1" smtClean="0"/>
              <a:t>st</a:t>
            </a:r>
            <a:r>
              <a:rPr lang="en-US" sz="2400" dirty="0" smtClean="0"/>
              <a:t> a </a:t>
            </a:r>
            <a:r>
              <a:rPr lang="en-US" sz="2400" dirty="0" err="1" smtClean="0"/>
              <a:t>rt</a:t>
            </a:r>
            <a:r>
              <a:rPr lang="en-US" sz="2400" dirty="0" smtClean="0"/>
              <a:t>; </a:t>
            </a:r>
          </a:p>
          <a:p>
            <a:r>
              <a:rPr lang="fr-FR" sz="2400" dirty="0" smtClean="0"/>
              <a:t>w hile(t e m p - &gt; ne </a:t>
            </a:r>
            <a:r>
              <a:rPr lang="fr-FR" sz="2400" dirty="0" err="1" smtClean="0"/>
              <a:t>xt</a:t>
            </a:r>
            <a:r>
              <a:rPr lang="fr-FR" sz="2400" dirty="0" smtClean="0"/>
              <a:t> ! = NU LL) te m p = t e m p - &gt; ne </a:t>
            </a:r>
            <a:r>
              <a:rPr lang="fr-FR" sz="2400" dirty="0" err="1" smtClean="0"/>
              <a:t>xt</a:t>
            </a:r>
            <a:r>
              <a:rPr lang="fr-FR" sz="2400" dirty="0" smtClean="0"/>
              <a:t>; </a:t>
            </a:r>
          </a:p>
          <a:p>
            <a:r>
              <a:rPr lang="fr-FR" sz="2400" dirty="0" smtClean="0"/>
              <a:t>te m p - &gt; ne </a:t>
            </a:r>
            <a:r>
              <a:rPr lang="fr-FR" sz="2400" dirty="0" err="1" smtClean="0"/>
              <a:t>xt</a:t>
            </a:r>
            <a:r>
              <a:rPr lang="fr-FR" sz="2400" dirty="0" smtClean="0"/>
              <a:t> = ne w no de; </a:t>
            </a:r>
          </a:p>
          <a:p>
            <a:r>
              <a:rPr lang="en-US" sz="2400" dirty="0" smtClean="0"/>
              <a:t>} } </a:t>
            </a:r>
          </a:p>
          <a:p>
            <a:r>
              <a:rPr lang="en-US" sz="2400" dirty="0" smtClean="0"/>
              <a:t>}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5752" y="425272"/>
            <a:ext cx="39452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Inserting a</a:t>
            </a:r>
            <a:r>
              <a:rPr sz="4800" spc="-160" dirty="0"/>
              <a:t> </a:t>
            </a:r>
            <a:r>
              <a:rPr sz="4800" spc="-5" dirty="0"/>
              <a:t>node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35635" y="1606676"/>
            <a:ext cx="7931150" cy="3066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Inserting a node into a single linked list can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  done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Inserting into </a:t>
            </a:r>
            <a:r>
              <a:rPr sz="2800" spc="-15" dirty="0">
                <a:latin typeface="Times New Roman"/>
                <a:cs typeface="Times New Roman"/>
              </a:rPr>
              <a:t>an empty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list.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Insertion </a:t>
            </a:r>
            <a:r>
              <a:rPr sz="2800" spc="-15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beginning of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list.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Insertion </a:t>
            </a:r>
            <a:r>
              <a:rPr sz="2800" spc="-15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end of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list.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Insertion 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middle of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list.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1011" y="6418579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102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3691" y="363728"/>
            <a:ext cx="7176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Inserting a node at the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beginning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3400" y="1143000"/>
            <a:ext cx="6268085" cy="5614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800" dirty="0" smtClean="0"/>
              <a:t>void </a:t>
            </a:r>
            <a:r>
              <a:rPr lang="en-US" sz="2800" dirty="0" err="1" smtClean="0"/>
              <a:t>insert_at_beg</a:t>
            </a:r>
            <a:r>
              <a:rPr lang="en-US" sz="2800" dirty="0" smtClean="0"/>
              <a:t>() </a:t>
            </a:r>
          </a:p>
          <a:p>
            <a:r>
              <a:rPr lang="en-US" sz="2800" dirty="0" smtClean="0"/>
              <a:t>{ </a:t>
            </a:r>
          </a:p>
          <a:p>
            <a:r>
              <a:rPr lang="en-US" sz="2800" dirty="0" smtClean="0"/>
              <a:t>node *</a:t>
            </a:r>
            <a:r>
              <a:rPr lang="en-US" sz="2800" dirty="0" err="1" smtClean="0"/>
              <a:t>newnode</a:t>
            </a:r>
            <a:r>
              <a:rPr lang="en-US" sz="2800" dirty="0" smtClean="0"/>
              <a:t>; </a:t>
            </a:r>
            <a:r>
              <a:rPr lang="en-US" sz="2800" dirty="0" err="1" smtClean="0"/>
              <a:t>newnode</a:t>
            </a:r>
            <a:r>
              <a:rPr lang="en-US" sz="2800" dirty="0" smtClean="0"/>
              <a:t> = </a:t>
            </a:r>
            <a:r>
              <a:rPr lang="en-US" sz="2800" dirty="0" err="1" smtClean="0"/>
              <a:t>getnode</a:t>
            </a:r>
            <a:r>
              <a:rPr lang="en-US" sz="2800" dirty="0" smtClean="0"/>
              <a:t>(); if(start == NULL) </a:t>
            </a:r>
          </a:p>
          <a:p>
            <a:r>
              <a:rPr lang="en-US" sz="2800" dirty="0" smtClean="0"/>
              <a:t>{ </a:t>
            </a:r>
          </a:p>
          <a:p>
            <a:r>
              <a:rPr lang="en-US" sz="2800" dirty="0" smtClean="0"/>
              <a:t>first = </a:t>
            </a:r>
            <a:r>
              <a:rPr lang="en-US" sz="2800" dirty="0" err="1" smtClean="0"/>
              <a:t>newnode</a:t>
            </a:r>
            <a:r>
              <a:rPr lang="en-US" sz="2800" dirty="0" smtClean="0"/>
              <a:t>; </a:t>
            </a:r>
          </a:p>
          <a:p>
            <a:r>
              <a:rPr lang="en-US" sz="2800" dirty="0" smtClean="0"/>
              <a:t>} </a:t>
            </a:r>
          </a:p>
          <a:p>
            <a:r>
              <a:rPr lang="en-US" sz="2800" dirty="0" smtClean="0"/>
              <a:t>else </a:t>
            </a:r>
          </a:p>
          <a:p>
            <a:r>
              <a:rPr lang="en-US" sz="2800" dirty="0" smtClean="0"/>
              <a:t>{ </a:t>
            </a:r>
          </a:p>
          <a:p>
            <a:r>
              <a:rPr lang="en-US" sz="2800" dirty="0" err="1" smtClean="0"/>
              <a:t>newnode</a:t>
            </a:r>
            <a:r>
              <a:rPr lang="en-US" sz="2800" dirty="0" smtClean="0"/>
              <a:t> -&gt; next = start;</a:t>
            </a:r>
          </a:p>
          <a:p>
            <a:r>
              <a:rPr lang="en-US" sz="2800" dirty="0" smtClean="0"/>
              <a:t>start = </a:t>
            </a:r>
            <a:r>
              <a:rPr lang="en-US" sz="2800" dirty="0" err="1" smtClean="0"/>
              <a:t>newnode</a:t>
            </a:r>
            <a:r>
              <a:rPr lang="en-US" sz="2800" dirty="0" smtClean="0"/>
              <a:t>; </a:t>
            </a:r>
            <a:endParaRPr lang="en-US" sz="2800" dirty="0" smtClean="0">
              <a:latin typeface="Times New Roman"/>
              <a:cs typeface="Times New Roman"/>
            </a:endParaRPr>
          </a:p>
          <a:p>
            <a:r>
              <a:rPr lang="en-US" sz="2800" dirty="0" smtClean="0"/>
              <a:t>} </a:t>
            </a:r>
          </a:p>
          <a:p>
            <a:r>
              <a:rPr lang="en-US" sz="2800" dirty="0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93" y="459739"/>
            <a:ext cx="7885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2205" y="2389377"/>
            <a:ext cx="7884795" cy="3162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105</a:t>
            </a:fld>
            <a:endParaRPr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459739"/>
            <a:ext cx="6393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4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514297"/>
            <a:ext cx="7722234" cy="360807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marR="5080" indent="-342900">
              <a:lnSpc>
                <a:spcPts val="29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following steps </a:t>
            </a:r>
            <a:r>
              <a:rPr sz="3000" dirty="0">
                <a:latin typeface="Times New Roman"/>
                <a:cs typeface="Times New Roman"/>
              </a:rPr>
              <a:t>are </a:t>
            </a:r>
            <a:r>
              <a:rPr sz="3000" spc="-5" dirty="0">
                <a:latin typeface="Times New Roman"/>
                <a:cs typeface="Times New Roman"/>
              </a:rPr>
              <a:t>followed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5" dirty="0">
                <a:latin typeface="Times New Roman"/>
                <a:cs typeface="Times New Roman"/>
              </a:rPr>
              <a:t>insert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new  node at the end of the</a:t>
            </a:r>
            <a:r>
              <a:rPr sz="3000" spc="6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list:</a:t>
            </a:r>
            <a:endParaRPr sz="3000">
              <a:latin typeface="Times New Roman"/>
              <a:cs typeface="Times New Roman"/>
            </a:endParaRPr>
          </a:p>
          <a:p>
            <a:pPr marL="469900" marR="20955">
              <a:lnSpc>
                <a:spcPct val="86100"/>
              </a:lnSpc>
              <a:spcBef>
                <a:spcPts val="20"/>
              </a:spcBef>
              <a:tabLst>
                <a:tab pos="5778500" algn="l"/>
              </a:tabLst>
            </a:pPr>
            <a:r>
              <a:rPr sz="3000" dirty="0">
                <a:latin typeface="Times New Roman"/>
                <a:cs typeface="Times New Roman"/>
              </a:rPr>
              <a:t># This </a:t>
            </a:r>
            <a:r>
              <a:rPr sz="3000" spc="-5" dirty="0">
                <a:latin typeface="Times New Roman"/>
                <a:cs typeface="Times New Roman"/>
              </a:rPr>
              <a:t>function is defined </a:t>
            </a:r>
            <a:r>
              <a:rPr sz="3000" dirty="0">
                <a:latin typeface="Times New Roman"/>
                <a:cs typeface="Times New Roman"/>
              </a:rPr>
              <a:t>in Linked </a:t>
            </a:r>
            <a:r>
              <a:rPr sz="3000" spc="-5" dirty="0">
                <a:latin typeface="Times New Roman"/>
                <a:cs typeface="Times New Roman"/>
              </a:rPr>
              <a:t>List class  </a:t>
            </a:r>
            <a:r>
              <a:rPr sz="3000" dirty="0">
                <a:latin typeface="Times New Roman"/>
                <a:cs typeface="Times New Roman"/>
              </a:rPr>
              <a:t># Appends a </a:t>
            </a:r>
            <a:r>
              <a:rPr sz="3000" spc="-5" dirty="0">
                <a:latin typeface="Times New Roman"/>
                <a:cs typeface="Times New Roman"/>
              </a:rPr>
              <a:t>new </a:t>
            </a:r>
            <a:r>
              <a:rPr sz="3000" dirty="0">
                <a:latin typeface="Times New Roman"/>
                <a:cs typeface="Times New Roman"/>
              </a:rPr>
              <a:t>node at</a:t>
            </a:r>
            <a:r>
              <a:rPr sz="3000" spc="-1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end.	This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method  </a:t>
            </a:r>
            <a:r>
              <a:rPr sz="3000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defined inside LinkedList class </a:t>
            </a:r>
            <a:r>
              <a:rPr sz="3000" dirty="0">
                <a:latin typeface="Times New Roman"/>
                <a:cs typeface="Times New Roman"/>
              </a:rPr>
              <a:t>shown above  def </a:t>
            </a:r>
            <a:r>
              <a:rPr sz="3000" spc="-5" dirty="0">
                <a:latin typeface="Times New Roman"/>
                <a:cs typeface="Times New Roman"/>
              </a:rPr>
              <a:t>append(self,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new_data):</a:t>
            </a:r>
            <a:endParaRPr sz="3000">
              <a:latin typeface="Times New Roman"/>
              <a:cs typeface="Times New Roman"/>
            </a:endParaRPr>
          </a:p>
          <a:p>
            <a:pPr marL="1104900" marR="26034" indent="-347980">
              <a:lnSpc>
                <a:spcPts val="3110"/>
              </a:lnSpc>
              <a:spcBef>
                <a:spcPts val="10"/>
              </a:spcBef>
            </a:pPr>
            <a:r>
              <a:rPr sz="3000" dirty="0">
                <a:latin typeface="Times New Roman"/>
                <a:cs typeface="Times New Roman"/>
              </a:rPr>
              <a:t># </a:t>
            </a:r>
            <a:r>
              <a:rPr sz="3000" spc="-5" dirty="0">
                <a:latin typeface="Times New Roman"/>
                <a:cs typeface="Times New Roman"/>
              </a:rPr>
              <a:t>Create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new </a:t>
            </a:r>
            <a:r>
              <a:rPr sz="3000" dirty="0">
                <a:latin typeface="Times New Roman"/>
                <a:cs typeface="Times New Roman"/>
              </a:rPr>
              <a:t>node, </a:t>
            </a:r>
            <a:r>
              <a:rPr sz="3000" spc="-5" dirty="0">
                <a:latin typeface="Times New Roman"/>
                <a:cs typeface="Times New Roman"/>
              </a:rPr>
              <a:t>Put </a:t>
            </a:r>
            <a:r>
              <a:rPr sz="3000" dirty="0">
                <a:latin typeface="Times New Roman"/>
                <a:cs typeface="Times New Roman"/>
              </a:rPr>
              <a:t>in the data, </a:t>
            </a:r>
            <a:r>
              <a:rPr sz="3000" spc="-5" dirty="0">
                <a:latin typeface="Times New Roman"/>
                <a:cs typeface="Times New Roman"/>
              </a:rPr>
              <a:t>Set </a:t>
            </a:r>
            <a:r>
              <a:rPr sz="3000" dirty="0">
                <a:latin typeface="Times New Roman"/>
                <a:cs typeface="Times New Roman"/>
              </a:rPr>
              <a:t>next  </a:t>
            </a:r>
            <a:r>
              <a:rPr sz="3000" spc="-5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None</a:t>
            </a:r>
            <a:endParaRPr sz="3000">
              <a:latin typeface="Times New Roman"/>
              <a:cs typeface="Times New Roman"/>
            </a:endParaRPr>
          </a:p>
          <a:p>
            <a:pPr marL="754380">
              <a:lnSpc>
                <a:spcPts val="3075"/>
              </a:lnSpc>
            </a:pPr>
            <a:r>
              <a:rPr sz="3000" dirty="0">
                <a:latin typeface="Times New Roman"/>
                <a:cs typeface="Times New Roman"/>
              </a:rPr>
              <a:t>new_node =</a:t>
            </a:r>
            <a:r>
              <a:rPr sz="3000" spc="-5" dirty="0">
                <a:latin typeface="Times New Roman"/>
                <a:cs typeface="Times New Roman"/>
              </a:rPr>
              <a:t> Node(new_data)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143000"/>
            <a:ext cx="8139684" cy="62921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insert_at_end</a:t>
            </a:r>
            <a:r>
              <a:rPr lang="en-US" sz="2400" dirty="0" smtClean="0"/>
              <a:t>() 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node *</a:t>
            </a:r>
            <a:r>
              <a:rPr lang="en-US" sz="2400" dirty="0" err="1" smtClean="0"/>
              <a:t>newnode</a:t>
            </a:r>
            <a:r>
              <a:rPr lang="en-US" sz="2400" dirty="0" smtClean="0"/>
              <a:t>, *temp; </a:t>
            </a:r>
          </a:p>
          <a:p>
            <a:r>
              <a:rPr lang="en-US" sz="2400" dirty="0" err="1" smtClean="0"/>
              <a:t>newnode</a:t>
            </a:r>
            <a:r>
              <a:rPr lang="en-US" sz="2400" dirty="0" smtClean="0"/>
              <a:t> = </a:t>
            </a:r>
            <a:r>
              <a:rPr lang="en-US" sz="2400" dirty="0" err="1" smtClean="0"/>
              <a:t>getnode</a:t>
            </a:r>
            <a:r>
              <a:rPr lang="en-US" sz="2400" dirty="0" smtClean="0"/>
              <a:t>(); </a:t>
            </a:r>
          </a:p>
          <a:p>
            <a:r>
              <a:rPr lang="en-US" sz="2400" dirty="0" smtClean="0"/>
              <a:t>if(first == NULL) 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first = </a:t>
            </a:r>
            <a:r>
              <a:rPr lang="en-US" sz="2400" dirty="0" err="1" smtClean="0"/>
              <a:t>newnode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else 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temp = start; </a:t>
            </a:r>
          </a:p>
          <a:p>
            <a:r>
              <a:rPr lang="en-US" sz="2400" dirty="0" smtClean="0"/>
              <a:t>while(temp -&gt; next != NULL) </a:t>
            </a:r>
          </a:p>
          <a:p>
            <a:r>
              <a:rPr lang="en-US" sz="2400" dirty="0" smtClean="0"/>
              <a:t>temp = temp -&gt; next; </a:t>
            </a:r>
          </a:p>
          <a:p>
            <a:r>
              <a:rPr lang="en-US" sz="2400" dirty="0" smtClean="0"/>
              <a:t>temp -&gt; next = </a:t>
            </a:r>
            <a:r>
              <a:rPr lang="en-US" sz="2400" dirty="0" err="1" smtClean="0"/>
              <a:t>newnode</a:t>
            </a:r>
            <a:r>
              <a:rPr lang="en-US" sz="2400" dirty="0" smtClean="0"/>
              <a:t>; </a:t>
            </a:r>
            <a:endParaRPr lang="en-US" sz="2400" dirty="0" smtClean="0">
              <a:latin typeface="Times New Roman"/>
              <a:cs typeface="Times New Roman"/>
            </a:endParaRPr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} </a:t>
            </a:r>
          </a:p>
          <a:p>
            <a:r>
              <a:rPr lang="en-US" sz="2400" dirty="0" smtClean="0"/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4752" y="459993"/>
            <a:ext cx="494474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latin typeface="Times New Roman"/>
                <a:cs typeface="Times New Roman"/>
              </a:rPr>
              <a:t>Inserting a node at the</a:t>
            </a:r>
            <a:r>
              <a:rPr sz="3400" b="1" spc="-70" dirty="0">
                <a:latin typeface="Times New Roman"/>
                <a:cs typeface="Times New Roman"/>
              </a:rPr>
              <a:t> </a:t>
            </a:r>
            <a:r>
              <a:rPr sz="3400" b="1" spc="-5" dirty="0">
                <a:latin typeface="Times New Roman"/>
                <a:cs typeface="Times New Roman"/>
              </a:rPr>
              <a:t>end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459739"/>
            <a:ext cx="6393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4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9119" y="2191473"/>
            <a:ext cx="7407402" cy="3724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108</a:t>
            </a:fld>
            <a:endParaRPr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454" y="-36829"/>
            <a:ext cx="7959090" cy="1454385"/>
          </a:xfrm>
          <a:prstGeom prst="rect">
            <a:avLst/>
          </a:prstGeom>
        </p:spPr>
        <p:txBody>
          <a:bodyPr vert="horz" wrap="square" lIns="0" tIns="288619" rIns="0" bIns="0" rtlCol="0">
            <a:spAutoFit/>
          </a:bodyPr>
          <a:lstStyle/>
          <a:p>
            <a:pPr marL="3118485" marR="5080" indent="-2626360">
              <a:lnSpc>
                <a:spcPts val="4690"/>
              </a:lnSpc>
              <a:spcBef>
                <a:spcPts val="345"/>
              </a:spcBef>
            </a:pPr>
            <a:r>
              <a:rPr sz="3600" b="1" spc="-5" dirty="0">
                <a:latin typeface="Times New Roman"/>
                <a:cs typeface="Times New Roman"/>
              </a:rPr>
              <a:t>Inserting a node at</a:t>
            </a:r>
            <a:r>
              <a:rPr sz="3600" b="1" spc="-6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intermediate  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533271"/>
            <a:ext cx="4114800" cy="415049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r>
              <a:rPr lang="en-US" sz="2400" dirty="0" smtClean="0"/>
              <a:t>void </a:t>
            </a:r>
            <a:r>
              <a:rPr lang="en-US" sz="2400" dirty="0" err="1" smtClean="0"/>
              <a:t>insert_at_mid</a:t>
            </a:r>
            <a:r>
              <a:rPr lang="en-US" sz="2400" dirty="0" smtClean="0"/>
              <a:t>() 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node *</a:t>
            </a:r>
            <a:r>
              <a:rPr lang="en-US" sz="2400" dirty="0" err="1" smtClean="0"/>
              <a:t>newnode</a:t>
            </a:r>
            <a:r>
              <a:rPr lang="en-US" sz="2400" dirty="0" smtClean="0"/>
              <a:t>, *temp, *</a:t>
            </a:r>
            <a:r>
              <a:rPr lang="en-US" sz="2400" dirty="0" err="1" smtClean="0"/>
              <a:t>prev</a:t>
            </a:r>
            <a:r>
              <a:rPr lang="en-US" sz="2400" dirty="0" smtClean="0"/>
              <a:t>; 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pos, </a:t>
            </a:r>
            <a:r>
              <a:rPr lang="en-US" sz="2400" dirty="0" err="1" smtClean="0"/>
              <a:t>nodectr</a:t>
            </a:r>
            <a:r>
              <a:rPr lang="en-US" sz="2400" dirty="0" smtClean="0"/>
              <a:t>, </a:t>
            </a:r>
            <a:r>
              <a:rPr lang="en-US" sz="2400" dirty="0" err="1" smtClean="0"/>
              <a:t>ctr</a:t>
            </a:r>
            <a:r>
              <a:rPr lang="en-US" sz="2400" dirty="0" smtClean="0"/>
              <a:t> = 1;</a:t>
            </a:r>
          </a:p>
          <a:p>
            <a:r>
              <a:rPr lang="en-US" sz="2400" dirty="0" err="1" smtClean="0"/>
              <a:t>newnode</a:t>
            </a:r>
            <a:r>
              <a:rPr lang="en-US" sz="2400" dirty="0" smtClean="0"/>
              <a:t> = </a:t>
            </a:r>
            <a:r>
              <a:rPr lang="en-US" sz="2400" dirty="0" err="1" smtClean="0"/>
              <a:t>getnode</a:t>
            </a:r>
            <a:r>
              <a:rPr lang="en-US" sz="2400" dirty="0" smtClean="0"/>
              <a:t>();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("\n Enter the position: ");</a:t>
            </a:r>
          </a:p>
          <a:p>
            <a:r>
              <a:rPr lang="en-US" sz="2400" dirty="0" err="1" smtClean="0"/>
              <a:t>scanf</a:t>
            </a:r>
            <a:r>
              <a:rPr lang="en-US" sz="2400" dirty="0" smtClean="0"/>
              <a:t>("%d", &amp;pos); </a:t>
            </a:r>
          </a:p>
          <a:p>
            <a:r>
              <a:rPr lang="en-US" sz="2400" dirty="0" err="1" smtClean="0"/>
              <a:t>nodectr</a:t>
            </a:r>
            <a:r>
              <a:rPr lang="en-US" sz="2400" dirty="0" smtClean="0"/>
              <a:t> = </a:t>
            </a:r>
            <a:r>
              <a:rPr lang="en-US" sz="2400" dirty="0" err="1" smtClean="0"/>
              <a:t>countnode</a:t>
            </a:r>
            <a:r>
              <a:rPr lang="en-US" sz="2400" dirty="0" smtClean="0"/>
              <a:t>(start); </a:t>
            </a:r>
          </a:p>
          <a:p>
            <a:r>
              <a:rPr lang="en-US" sz="2400" dirty="0" smtClean="0"/>
              <a:t>if(pos &gt; 1 &amp;&amp; pos &lt; </a:t>
            </a:r>
            <a:r>
              <a:rPr lang="en-US" sz="2400" dirty="0" err="1" smtClean="0"/>
              <a:t>nodectr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{ </a:t>
            </a:r>
          </a:p>
          <a:p>
            <a:r>
              <a:rPr lang="en-US" sz="2400" dirty="0" smtClean="0"/>
              <a:t>temp = </a:t>
            </a:r>
            <a:r>
              <a:rPr lang="en-US" sz="2400" dirty="0" err="1" smtClean="0"/>
              <a:t>prev</a:t>
            </a:r>
            <a:r>
              <a:rPr lang="en-US" sz="2400" dirty="0" smtClean="0"/>
              <a:t> = start;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524000"/>
            <a:ext cx="4191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while(</a:t>
            </a:r>
            <a:r>
              <a:rPr lang="en-US" sz="2000" dirty="0" err="1" smtClean="0"/>
              <a:t>ctr</a:t>
            </a:r>
            <a:r>
              <a:rPr lang="en-US" sz="2000" dirty="0" smtClean="0"/>
              <a:t> &lt; pos)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err="1" smtClean="0"/>
              <a:t>prev</a:t>
            </a:r>
            <a:r>
              <a:rPr lang="en-US" sz="2000" dirty="0" smtClean="0"/>
              <a:t> = temp; </a:t>
            </a:r>
          </a:p>
          <a:p>
            <a:r>
              <a:rPr lang="en-US" sz="2000" dirty="0" smtClean="0"/>
              <a:t>temp = temp -&gt; next;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ctr</a:t>
            </a:r>
            <a:r>
              <a:rPr lang="en-US" sz="2000" dirty="0" smtClean="0"/>
              <a:t>++; </a:t>
            </a:r>
          </a:p>
          <a:p>
            <a:r>
              <a:rPr lang="en-US" sz="2000" dirty="0" smtClean="0"/>
              <a:t>} </a:t>
            </a:r>
          </a:p>
          <a:p>
            <a:r>
              <a:rPr lang="en-US" sz="2000" dirty="0" smtClean="0"/>
              <a:t>} </a:t>
            </a:r>
          </a:p>
          <a:p>
            <a:r>
              <a:rPr lang="en-US" sz="2000" dirty="0" smtClean="0"/>
              <a:t>else </a:t>
            </a:r>
          </a:p>
          <a:p>
            <a:r>
              <a:rPr lang="en-US" sz="2000" dirty="0" smtClean="0"/>
              <a:t>{ </a:t>
            </a:r>
          </a:p>
          <a:p>
            <a:r>
              <a:rPr lang="en-US" sz="2000" dirty="0" err="1" smtClean="0"/>
              <a:t>prev</a:t>
            </a:r>
            <a:r>
              <a:rPr lang="en-US" sz="2000" dirty="0" smtClean="0"/>
              <a:t> -&gt; next = </a:t>
            </a:r>
            <a:r>
              <a:rPr lang="en-US" sz="2000" dirty="0" err="1" smtClean="0"/>
              <a:t>newnode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newnode</a:t>
            </a:r>
            <a:r>
              <a:rPr lang="en-US" sz="2000" dirty="0" smtClean="0"/>
              <a:t> -&gt; next = temp; </a:t>
            </a:r>
          </a:p>
          <a:p>
            <a:r>
              <a:rPr lang="en-US" sz="2000" dirty="0" err="1" smtClean="0"/>
              <a:t>printf</a:t>
            </a:r>
            <a:r>
              <a:rPr lang="en-US" sz="2000" dirty="0" smtClean="0"/>
              <a:t>("position %d is not a middle position", pos); </a:t>
            </a:r>
          </a:p>
          <a:p>
            <a:r>
              <a:rPr lang="en-US" sz="2000" dirty="0" smtClean="0"/>
              <a:t>} </a:t>
            </a:r>
          </a:p>
          <a:p>
            <a:r>
              <a:rPr lang="en-US" sz="2000" dirty="0" smtClean="0"/>
              <a:t>}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1013" y="361264"/>
            <a:ext cx="61722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latin typeface="Times New Roman"/>
                <a:cs typeface="Times New Roman"/>
              </a:rPr>
              <a:t>Properties </a:t>
            </a:r>
            <a:r>
              <a:rPr sz="4200" b="1" dirty="0">
                <a:latin typeface="Times New Roman"/>
                <a:cs typeface="Times New Roman"/>
              </a:rPr>
              <a:t>of an</a:t>
            </a:r>
            <a:r>
              <a:rPr sz="4200" b="1" spc="-25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Algorithm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35" y="1456435"/>
            <a:ext cx="7912100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354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Finiteness:- </a:t>
            </a:r>
            <a:r>
              <a:rPr sz="3000" spc="-5" dirty="0">
                <a:latin typeface="Times New Roman"/>
                <a:cs typeface="Times New Roman"/>
              </a:rPr>
              <a:t>An algorithm must terminate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after  finite </a:t>
            </a:r>
            <a:r>
              <a:rPr sz="3000" dirty="0">
                <a:latin typeface="Times New Roman"/>
                <a:cs typeface="Times New Roman"/>
              </a:rPr>
              <a:t>number of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steps.</a:t>
            </a:r>
            <a:endParaRPr sz="3000">
              <a:latin typeface="Times New Roman"/>
              <a:cs typeface="Times New Roman"/>
            </a:endParaRPr>
          </a:p>
          <a:p>
            <a:pPr marL="355600" marR="558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Definiteness:-</a:t>
            </a:r>
            <a:r>
              <a:rPr sz="3000" spc="-5" dirty="0">
                <a:latin typeface="Times New Roman"/>
                <a:cs typeface="Times New Roman"/>
              </a:rPr>
              <a:t>The steps </a:t>
            </a:r>
            <a:r>
              <a:rPr sz="3000" dirty="0">
                <a:latin typeface="Times New Roman"/>
                <a:cs typeface="Times New Roman"/>
              </a:rPr>
              <a:t>of the </a:t>
            </a:r>
            <a:r>
              <a:rPr sz="3000" spc="-5" dirty="0">
                <a:latin typeface="Times New Roman"/>
                <a:cs typeface="Times New Roman"/>
              </a:rPr>
              <a:t>algorithm must</a:t>
            </a:r>
            <a:r>
              <a:rPr sz="3000" spc="-1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  </a:t>
            </a:r>
            <a:r>
              <a:rPr sz="3000" spc="-5" dirty="0">
                <a:latin typeface="Times New Roman"/>
                <a:cs typeface="Times New Roman"/>
              </a:rPr>
              <a:t>precisely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defined.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Generality:- </a:t>
            </a:r>
            <a:r>
              <a:rPr sz="3000" spc="-10" dirty="0">
                <a:latin typeface="Times New Roman"/>
                <a:cs typeface="Times New Roman"/>
              </a:rPr>
              <a:t>An </a:t>
            </a:r>
            <a:r>
              <a:rPr sz="3000" spc="-5" dirty="0">
                <a:latin typeface="Times New Roman"/>
                <a:cs typeface="Times New Roman"/>
              </a:rPr>
              <a:t>algorithm must </a:t>
            </a:r>
            <a:r>
              <a:rPr sz="3000" spc="-10" dirty="0">
                <a:latin typeface="Times New Roman"/>
                <a:cs typeface="Times New Roman"/>
              </a:rPr>
              <a:t>be</a:t>
            </a:r>
            <a:r>
              <a:rPr sz="3000" spc="5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generic  enough </a:t>
            </a:r>
            <a:r>
              <a:rPr sz="3000" spc="-10" dirty="0">
                <a:latin typeface="Times New Roman"/>
                <a:cs typeface="Times New Roman"/>
              </a:rPr>
              <a:t>to </a:t>
            </a:r>
            <a:r>
              <a:rPr sz="3000" spc="-5" dirty="0">
                <a:latin typeface="Times New Roman"/>
                <a:cs typeface="Times New Roman"/>
              </a:rPr>
              <a:t>solve </a:t>
            </a:r>
            <a:r>
              <a:rPr sz="3000" dirty="0">
                <a:latin typeface="Times New Roman"/>
                <a:cs typeface="Times New Roman"/>
              </a:rPr>
              <a:t>all </a:t>
            </a:r>
            <a:r>
              <a:rPr sz="3000" spc="-5" dirty="0">
                <a:latin typeface="Times New Roman"/>
                <a:cs typeface="Times New Roman"/>
              </a:rPr>
              <a:t>problems </a:t>
            </a:r>
            <a:r>
              <a:rPr sz="3000" dirty="0">
                <a:latin typeface="Times New Roman"/>
                <a:cs typeface="Times New Roman"/>
              </a:rPr>
              <a:t>of a </a:t>
            </a:r>
            <a:r>
              <a:rPr sz="3000" spc="-5" dirty="0">
                <a:latin typeface="Times New Roman"/>
                <a:cs typeface="Times New Roman"/>
              </a:rPr>
              <a:t>particular  class.</a:t>
            </a:r>
            <a:endParaRPr sz="3000">
              <a:latin typeface="Times New Roman"/>
              <a:cs typeface="Times New Roman"/>
            </a:endParaRPr>
          </a:p>
          <a:p>
            <a:pPr marL="355600" marR="278130" indent="-3429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Effectiveness:-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operations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the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algorithm  must </a:t>
            </a:r>
            <a:r>
              <a:rPr sz="3000" dirty="0">
                <a:latin typeface="Times New Roman"/>
                <a:cs typeface="Times New Roman"/>
              </a:rPr>
              <a:t>be </a:t>
            </a:r>
            <a:r>
              <a:rPr sz="3000" spc="-5" dirty="0">
                <a:latin typeface="Times New Roman"/>
                <a:cs typeface="Times New Roman"/>
              </a:rPr>
              <a:t>basic </a:t>
            </a:r>
            <a:r>
              <a:rPr sz="3000" dirty="0">
                <a:latin typeface="Times New Roman"/>
                <a:cs typeface="Times New Roman"/>
              </a:rPr>
              <a:t>enough to be put down on </a:t>
            </a:r>
            <a:r>
              <a:rPr sz="3000" spc="-5" dirty="0">
                <a:latin typeface="Times New Roman"/>
                <a:cs typeface="Times New Roman"/>
              </a:rPr>
              <a:t>pencil 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30" dirty="0">
                <a:latin typeface="Times New Roman"/>
                <a:cs typeface="Times New Roman"/>
              </a:rPr>
              <a:t>paper.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54" y="-36829"/>
            <a:ext cx="7959090" cy="1231106"/>
          </a:xfrm>
        </p:spPr>
        <p:txBody>
          <a:bodyPr/>
          <a:lstStyle/>
          <a:p>
            <a:r>
              <a:rPr lang="en-IN" dirty="0" smtClean="0"/>
              <a:t>Insert New Node in the middle by value</a:t>
            </a:r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type="body" idx="1"/>
          </p:nvPr>
        </p:nvSpPr>
        <p:spPr>
          <a:xfrm>
            <a:off x="535635" y="1075131"/>
            <a:ext cx="8088630" cy="5289268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r>
              <a:rPr lang="en-US" sz="2600" dirty="0" smtClean="0"/>
              <a:t>void </a:t>
            </a:r>
            <a:r>
              <a:rPr lang="en-US" sz="2600" dirty="0" err="1" smtClean="0"/>
              <a:t>insert_at_mid</a:t>
            </a:r>
            <a:r>
              <a:rPr lang="en-US" sz="2600" dirty="0" smtClean="0"/>
              <a:t>() </a:t>
            </a:r>
          </a:p>
          <a:p>
            <a:r>
              <a:rPr lang="en-US" sz="2600" dirty="0" smtClean="0"/>
              <a:t>{ </a:t>
            </a:r>
          </a:p>
          <a:p>
            <a:r>
              <a:rPr lang="en-US" sz="2600" dirty="0" smtClean="0"/>
              <a:t>node *</a:t>
            </a:r>
            <a:r>
              <a:rPr lang="en-US" sz="2600" dirty="0" err="1" smtClean="0"/>
              <a:t>newnode</a:t>
            </a:r>
            <a:r>
              <a:rPr lang="en-US" sz="2600" dirty="0" smtClean="0"/>
              <a:t>, *temp; </a:t>
            </a:r>
          </a:p>
          <a:p>
            <a:r>
              <a:rPr lang="en-US" sz="2600" dirty="0" err="1" smtClean="0"/>
              <a:t>int</a:t>
            </a:r>
            <a:r>
              <a:rPr lang="en-US" sz="2600" dirty="0" smtClean="0"/>
              <a:t>  </a:t>
            </a:r>
            <a:r>
              <a:rPr lang="en-US" sz="2600" dirty="0" err="1" smtClean="0"/>
              <a:t>val</a:t>
            </a:r>
            <a:r>
              <a:rPr lang="en-US" sz="2600" dirty="0" smtClean="0"/>
              <a:t>;</a:t>
            </a:r>
          </a:p>
          <a:p>
            <a:r>
              <a:rPr lang="en-US" sz="2600" dirty="0" err="1" smtClean="0"/>
              <a:t>newnode</a:t>
            </a:r>
            <a:r>
              <a:rPr lang="en-US" sz="2600" dirty="0" smtClean="0"/>
              <a:t> = </a:t>
            </a:r>
            <a:r>
              <a:rPr lang="en-US" sz="2600" dirty="0" err="1" smtClean="0"/>
              <a:t>getnode</a:t>
            </a:r>
            <a:r>
              <a:rPr lang="en-US" sz="2600" dirty="0" smtClean="0"/>
              <a:t>();</a:t>
            </a:r>
          </a:p>
          <a:p>
            <a:r>
              <a:rPr lang="en-US" sz="2600" dirty="0" err="1" smtClean="0"/>
              <a:t>printf</a:t>
            </a:r>
            <a:r>
              <a:rPr lang="en-US" sz="2600" dirty="0" smtClean="0"/>
              <a:t>("\n Enter the position: ");</a:t>
            </a:r>
          </a:p>
          <a:p>
            <a:r>
              <a:rPr lang="en-US" sz="2600" dirty="0" err="1" smtClean="0"/>
              <a:t>scanf</a:t>
            </a:r>
            <a:r>
              <a:rPr lang="en-US" sz="2600" dirty="0" smtClean="0"/>
              <a:t>("%d", &amp;</a:t>
            </a:r>
            <a:r>
              <a:rPr lang="en-US" sz="2600" dirty="0" err="1" smtClean="0"/>
              <a:t>val</a:t>
            </a:r>
            <a:r>
              <a:rPr lang="en-US" sz="2600" dirty="0" smtClean="0"/>
              <a:t>); </a:t>
            </a:r>
          </a:p>
          <a:p>
            <a:r>
              <a:rPr lang="en-IN" sz="2600" dirty="0" smtClean="0"/>
              <a:t>temp=first;</a:t>
            </a:r>
          </a:p>
          <a:p>
            <a:r>
              <a:rPr lang="en-IN" sz="2600" dirty="0" smtClean="0"/>
              <a:t>while(temp-&gt;next-&gt;data!=</a:t>
            </a:r>
            <a:r>
              <a:rPr lang="en-IN" sz="2600" dirty="0" err="1" smtClean="0"/>
              <a:t>val</a:t>
            </a:r>
            <a:r>
              <a:rPr lang="en-IN" sz="2600" dirty="0" smtClean="0"/>
              <a:t>)</a:t>
            </a:r>
          </a:p>
          <a:p>
            <a:r>
              <a:rPr lang="en-IN" sz="2600" dirty="0" smtClean="0"/>
              <a:t>temp=temp-&gt;next</a:t>
            </a:r>
          </a:p>
          <a:p>
            <a:r>
              <a:rPr lang="en-IN" sz="2600" dirty="0" err="1" smtClean="0"/>
              <a:t>newnode</a:t>
            </a:r>
            <a:r>
              <a:rPr lang="en-IN" sz="2600" dirty="0" smtClean="0"/>
              <a:t> -&gt;next=temp-&gt;next-&gt;next;</a:t>
            </a:r>
          </a:p>
          <a:p>
            <a:r>
              <a:rPr lang="en-IN" sz="2600" dirty="0" smtClean="0"/>
              <a:t>temp-&gt;next=</a:t>
            </a:r>
            <a:r>
              <a:rPr lang="en-IN" sz="2600" dirty="0" err="1" smtClean="0"/>
              <a:t>newnode</a:t>
            </a:r>
            <a:r>
              <a:rPr lang="en-IN" sz="2600" dirty="0" smtClean="0"/>
              <a:t>;</a:t>
            </a:r>
          </a:p>
          <a:p>
            <a:r>
              <a:rPr lang="en-IN" sz="2600" dirty="0" smtClean="0"/>
              <a:t>}</a:t>
            </a:r>
            <a:endParaRPr lang="en-US" sz="2600" dirty="0" smtClean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3118485" marR="5080" indent="-262636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Inserting a node at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intermediate  position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743229" y="2088718"/>
            <a:ext cx="7795641" cy="3925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51011" y="6456679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109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51011" y="6456679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047" y="459739"/>
            <a:ext cx="43141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Deletion of a</a:t>
            </a:r>
            <a:r>
              <a:rPr sz="4400" b="1" spc="-19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node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606676"/>
            <a:ext cx="8083550" cy="401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Another </a:t>
            </a:r>
            <a:r>
              <a:rPr sz="3200" spc="-10" dirty="0">
                <a:latin typeface="Times New Roman"/>
                <a:cs typeface="Times New Roman"/>
              </a:rPr>
              <a:t>primitive </a:t>
            </a:r>
            <a:r>
              <a:rPr sz="3200" dirty="0">
                <a:latin typeface="Times New Roman"/>
                <a:cs typeface="Times New Roman"/>
              </a:rPr>
              <a:t>operation </a:t>
            </a:r>
            <a:r>
              <a:rPr sz="3200" spc="-10" dirty="0">
                <a:latin typeface="Times New Roman"/>
                <a:cs typeface="Times New Roman"/>
              </a:rPr>
              <a:t>that </a:t>
            </a:r>
            <a:r>
              <a:rPr sz="3200" spc="-5" dirty="0">
                <a:latin typeface="Times New Roman"/>
                <a:cs typeface="Times New Roman"/>
              </a:rPr>
              <a:t>can be </a:t>
            </a:r>
            <a:r>
              <a:rPr sz="3200" spc="-10" dirty="0">
                <a:latin typeface="Times New Roman"/>
                <a:cs typeface="Times New Roman"/>
              </a:rPr>
              <a:t>done  in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10" dirty="0">
                <a:latin typeface="Times New Roman"/>
                <a:cs typeface="Times New Roman"/>
              </a:rPr>
              <a:t>singly linked </a:t>
            </a:r>
            <a:r>
              <a:rPr sz="3200" dirty="0">
                <a:latin typeface="Times New Roman"/>
                <a:cs typeface="Times New Roman"/>
              </a:rPr>
              <a:t>list </a:t>
            </a:r>
            <a:r>
              <a:rPr sz="3200" spc="-5" dirty="0">
                <a:latin typeface="Times New Roman"/>
                <a:cs typeface="Times New Roman"/>
              </a:rPr>
              <a:t>is the deletion </a:t>
            </a:r>
            <a:r>
              <a:rPr sz="3200" dirty="0">
                <a:latin typeface="Times New Roman"/>
                <a:cs typeface="Times New Roman"/>
              </a:rPr>
              <a:t>of a </a:t>
            </a:r>
            <a:r>
              <a:rPr sz="3200" spc="-10" dirty="0">
                <a:latin typeface="Times New Roman"/>
                <a:cs typeface="Times New Roman"/>
              </a:rPr>
              <a:t>node.  </a:t>
            </a:r>
            <a:r>
              <a:rPr sz="3200" dirty="0">
                <a:latin typeface="Times New Roman"/>
                <a:cs typeface="Times New Roman"/>
              </a:rPr>
              <a:t>Memory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be released </a:t>
            </a:r>
            <a:r>
              <a:rPr sz="3200" spc="-5" dirty="0">
                <a:latin typeface="Times New Roman"/>
                <a:cs typeface="Times New Roman"/>
              </a:rPr>
              <a:t>for the </a:t>
            </a:r>
            <a:r>
              <a:rPr sz="3200" dirty="0">
                <a:latin typeface="Times New Roman"/>
                <a:cs typeface="Times New Roman"/>
              </a:rPr>
              <a:t>node </a:t>
            </a:r>
            <a:r>
              <a:rPr sz="3200" spc="-10" dirty="0">
                <a:latin typeface="Times New Roman"/>
                <a:cs typeface="Times New Roman"/>
              </a:rPr>
              <a:t>to be  </a:t>
            </a:r>
            <a:r>
              <a:rPr sz="3200" dirty="0">
                <a:latin typeface="Times New Roman"/>
                <a:cs typeface="Times New Roman"/>
              </a:rPr>
              <a:t>deleted. A node </a:t>
            </a:r>
            <a:r>
              <a:rPr sz="3200" spc="5" dirty="0">
                <a:latin typeface="Times New Roman"/>
                <a:cs typeface="Times New Roman"/>
              </a:rPr>
              <a:t>can </a:t>
            </a:r>
            <a:r>
              <a:rPr sz="3200" spc="-5" dirty="0">
                <a:latin typeface="Times New Roman"/>
                <a:cs typeface="Times New Roman"/>
              </a:rPr>
              <a:t>be </a:t>
            </a:r>
            <a:r>
              <a:rPr sz="3200" dirty="0">
                <a:latin typeface="Times New Roman"/>
                <a:cs typeface="Times New Roman"/>
              </a:rPr>
              <a:t>deleted </a:t>
            </a:r>
            <a:r>
              <a:rPr sz="3200" spc="-5" dirty="0">
                <a:latin typeface="Times New Roman"/>
                <a:cs typeface="Times New Roman"/>
              </a:rPr>
              <a:t>from the list  </a:t>
            </a:r>
            <a:r>
              <a:rPr sz="3200" dirty="0">
                <a:latin typeface="Times New Roman"/>
                <a:cs typeface="Times New Roman"/>
              </a:rPr>
              <a:t>from three </a:t>
            </a:r>
            <a:r>
              <a:rPr sz="3200" spc="-10" dirty="0">
                <a:latin typeface="Times New Roman"/>
                <a:cs typeface="Times New Roman"/>
              </a:rPr>
              <a:t>different </a:t>
            </a:r>
            <a:r>
              <a:rPr sz="3200" dirty="0">
                <a:latin typeface="Times New Roman"/>
                <a:cs typeface="Times New Roman"/>
              </a:rPr>
              <a:t>places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namely.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Deleting a node </a:t>
            </a:r>
            <a:r>
              <a:rPr sz="2800" spc="-15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beginning.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Deleting a node </a:t>
            </a:r>
            <a:r>
              <a:rPr sz="2800" spc="-15" dirty="0">
                <a:latin typeface="Times New Roman"/>
                <a:cs typeface="Times New Roman"/>
              </a:rPr>
              <a:t>at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end.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Deleting a node </a:t>
            </a:r>
            <a:r>
              <a:rPr sz="2800" spc="-15" dirty="0">
                <a:latin typeface="Times New Roman"/>
                <a:cs typeface="Times New Roman"/>
              </a:rPr>
              <a:t>at </a:t>
            </a:r>
            <a:r>
              <a:rPr sz="2800" spc="-5" dirty="0">
                <a:latin typeface="Times New Roman"/>
                <a:cs typeface="Times New Roman"/>
              </a:rPr>
              <a:t>intermediate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position.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857" y="459739"/>
            <a:ext cx="77000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FF0000"/>
                </a:solidFill>
                <a:latin typeface="Times New Roman"/>
                <a:cs typeface="Times New Roman"/>
              </a:rPr>
              <a:t>Deleting a node at the</a:t>
            </a:r>
            <a:r>
              <a:rPr sz="4400" b="1" spc="-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FF0000"/>
                </a:solidFill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606676"/>
            <a:ext cx="8074025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153795" algn="l"/>
                <a:tab pos="2903855" algn="l"/>
                <a:tab pos="3883660" algn="l"/>
                <a:tab pos="4546600" algn="l"/>
                <a:tab pos="6259830" algn="l"/>
                <a:tab pos="6741795" algn="l"/>
                <a:tab pos="7880350" algn="l"/>
              </a:tabLst>
            </a:pPr>
            <a:r>
              <a:rPr sz="3200" dirty="0">
                <a:latin typeface="Times New Roman"/>
                <a:cs typeface="Times New Roman"/>
              </a:rPr>
              <a:t>The	fol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owi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	s</a:t>
            </a:r>
            <a:r>
              <a:rPr sz="3200" spc="-30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ep</a:t>
            </a:r>
            <a:r>
              <a:rPr sz="3200" dirty="0">
                <a:latin typeface="Times New Roman"/>
                <a:cs typeface="Times New Roman"/>
              </a:rPr>
              <a:t>s	are	</a:t>
            </a:r>
            <a:r>
              <a:rPr sz="3200" spc="-15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ollo</a:t>
            </a:r>
            <a:r>
              <a:rPr sz="3200" spc="10" dirty="0">
                <a:latin typeface="Times New Roman"/>
                <a:cs typeface="Times New Roman"/>
              </a:rPr>
              <a:t>w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,	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	</a:t>
            </a:r>
            <a:r>
              <a:rPr sz="3200" spc="5" dirty="0">
                <a:latin typeface="Times New Roman"/>
                <a:cs typeface="Times New Roman"/>
              </a:rPr>
              <a:t>de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3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e	a  node at the beginning of the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5">
                <a:latin typeface="Times New Roman"/>
                <a:cs typeface="Times New Roman"/>
              </a:rPr>
              <a:t>list</a:t>
            </a:r>
            <a:r>
              <a:rPr sz="3200" spc="-5" smtClean="0">
                <a:latin typeface="Times New Roman"/>
                <a:cs typeface="Times New Roman"/>
              </a:rPr>
              <a:t>:</a:t>
            </a:r>
            <a:endParaRPr lang="en-US" sz="3200" spc="-5" dirty="0" smtClean="0">
              <a:latin typeface="Times New Roman"/>
              <a:cs typeface="Times New Roman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If list is empty then display ‘Empty List’ message. </a:t>
            </a:r>
          </a:p>
          <a:p>
            <a:r>
              <a:rPr lang="en-US" sz="3200" dirty="0" smtClean="0"/>
              <a:t>• If the list is not empty, follow the steps given below: </a:t>
            </a:r>
          </a:p>
          <a:p>
            <a:r>
              <a:rPr lang="en-US" sz="3200" dirty="0" smtClean="0"/>
              <a:t>temp = start; </a:t>
            </a:r>
          </a:p>
          <a:p>
            <a:r>
              <a:rPr lang="en-US" sz="3200" dirty="0" smtClean="0"/>
              <a:t>start = start -&gt; next; </a:t>
            </a:r>
          </a:p>
          <a:p>
            <a:r>
              <a:rPr lang="en-US" sz="3200" dirty="0" smtClean="0"/>
              <a:t>free(temp); 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857" y="459739"/>
            <a:ext cx="77000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19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2919" y="2582798"/>
            <a:ext cx="7670546" cy="2967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642" y="459739"/>
            <a:ext cx="6206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21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517396"/>
            <a:ext cx="8041005" cy="395477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3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following steps are followed to delete a </a:t>
            </a:r>
            <a:r>
              <a:rPr sz="2200" dirty="0">
                <a:latin typeface="Times New Roman"/>
                <a:cs typeface="Times New Roman"/>
              </a:rPr>
              <a:t>node </a:t>
            </a:r>
            <a:r>
              <a:rPr sz="2200" spc="-5" dirty="0">
                <a:latin typeface="Times New Roman"/>
                <a:cs typeface="Times New Roman"/>
              </a:rPr>
              <a:t>at the </a:t>
            </a:r>
            <a:r>
              <a:rPr sz="2200" spc="-10" dirty="0">
                <a:latin typeface="Times New Roman"/>
                <a:cs typeface="Times New Roman"/>
              </a:rPr>
              <a:t>end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10" dirty="0">
                <a:latin typeface="Times New Roman"/>
                <a:cs typeface="Times New Roman"/>
              </a:rPr>
              <a:t>the  </a:t>
            </a:r>
            <a:r>
              <a:rPr sz="2200" spc="-5" dirty="0">
                <a:latin typeface="Times New Roman"/>
                <a:cs typeface="Times New Roman"/>
              </a:rPr>
              <a:t>list: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37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list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empty </a:t>
            </a:r>
            <a:r>
              <a:rPr sz="2000" dirty="0">
                <a:latin typeface="Times New Roman"/>
                <a:cs typeface="Times New Roman"/>
              </a:rPr>
              <a:t>then display </a:t>
            </a:r>
            <a:r>
              <a:rPr sz="2000" spc="-60" dirty="0">
                <a:latin typeface="Times New Roman"/>
                <a:cs typeface="Times New Roman"/>
              </a:rPr>
              <a:t>‗Empty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List‘message.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If the </a:t>
            </a:r>
            <a:r>
              <a:rPr sz="2000" spc="-5" dirty="0">
                <a:latin typeface="Times New Roman"/>
                <a:cs typeface="Times New Roman"/>
              </a:rPr>
              <a:t>list </a:t>
            </a:r>
            <a:r>
              <a:rPr sz="2000" dirty="0">
                <a:latin typeface="Times New Roman"/>
                <a:cs typeface="Times New Roman"/>
              </a:rPr>
              <a:t>is not </a:t>
            </a:r>
            <a:r>
              <a:rPr sz="2000" spc="-60" dirty="0">
                <a:latin typeface="Times New Roman"/>
                <a:cs typeface="Times New Roman"/>
              </a:rPr>
              <a:t>empty, </a:t>
            </a:r>
            <a:r>
              <a:rPr sz="2000" dirty="0">
                <a:latin typeface="Times New Roman"/>
                <a:cs typeface="Times New Roman"/>
              </a:rPr>
              <a:t>follow the steps given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below:</a:t>
            </a:r>
            <a:endParaRPr sz="2000">
              <a:latin typeface="Times New Roman"/>
              <a:cs typeface="Times New Roman"/>
            </a:endParaRPr>
          </a:p>
          <a:p>
            <a:pPr marL="927100" marR="3745229">
              <a:lnSpc>
                <a:spcPts val="2600"/>
              </a:lnSpc>
              <a:spcBef>
                <a:spcPts val="175"/>
              </a:spcBef>
            </a:pPr>
            <a:r>
              <a:rPr sz="2200" spc="-20" dirty="0">
                <a:latin typeface="Times New Roman"/>
                <a:cs typeface="Times New Roman"/>
              </a:rPr>
              <a:t>temp </a:t>
            </a:r>
            <a:r>
              <a:rPr sz="2200" spc="-5" dirty="0">
                <a:latin typeface="Times New Roman"/>
                <a:cs typeface="Times New Roman"/>
              </a:rPr>
              <a:t>= prev = start;  while(temp -&gt; next !=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NULL)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ts val="2515"/>
              </a:lnSpc>
            </a:pPr>
            <a:r>
              <a:rPr sz="2200" spc="-5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prev =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temp;</a:t>
            </a:r>
            <a:endParaRPr sz="22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200" spc="-20" dirty="0">
                <a:latin typeface="Times New Roman"/>
                <a:cs typeface="Times New Roman"/>
              </a:rPr>
              <a:t>temp </a:t>
            </a:r>
            <a:r>
              <a:rPr sz="2200" spc="-5" dirty="0">
                <a:latin typeface="Times New Roman"/>
                <a:cs typeface="Times New Roman"/>
              </a:rPr>
              <a:t>= </a:t>
            </a:r>
            <a:r>
              <a:rPr sz="2200" spc="-20" dirty="0">
                <a:latin typeface="Times New Roman"/>
                <a:cs typeface="Times New Roman"/>
              </a:rPr>
              <a:t>temp </a:t>
            </a:r>
            <a:r>
              <a:rPr sz="2200" spc="-5" dirty="0">
                <a:latin typeface="Times New Roman"/>
                <a:cs typeface="Times New Roman"/>
              </a:rPr>
              <a:t>-&gt;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next;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927100" marR="4629785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prev -&gt; next =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NULL;  free(temp);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642" y="459739"/>
            <a:ext cx="6206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21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1992" y="2059558"/>
            <a:ext cx="7673467" cy="3077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572" rIns="0" bIns="0" rtlCol="0">
            <a:spAutoFit/>
          </a:bodyPr>
          <a:lstStyle/>
          <a:p>
            <a:pPr marL="3118485" marR="5080" indent="-2569845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Deleting a node at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Intermediate  </a:t>
            </a:r>
            <a:r>
              <a:rPr b="1" dirty="0">
                <a:latin typeface="Times New Roman"/>
                <a:cs typeface="Times New Roman"/>
              </a:rPr>
              <a:t>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362201"/>
            <a:ext cx="7910830" cy="4047902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r>
              <a:rPr lang="en-US" sz="3200" dirty="0" smtClean="0"/>
              <a:t>void </a:t>
            </a:r>
            <a:r>
              <a:rPr lang="en-US" sz="3200" dirty="0" err="1" smtClean="0"/>
              <a:t>delete_at_mid</a:t>
            </a:r>
            <a:r>
              <a:rPr lang="en-US" sz="3200" dirty="0" smtClean="0"/>
              <a:t>() </a:t>
            </a:r>
          </a:p>
          <a:p>
            <a:r>
              <a:rPr lang="en-US" sz="3200" dirty="0" smtClean="0"/>
              <a:t>{ </a:t>
            </a:r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ctr</a:t>
            </a:r>
            <a:r>
              <a:rPr lang="en-US" sz="3200" dirty="0" smtClean="0"/>
              <a:t> = 1, pos, </a:t>
            </a:r>
            <a:r>
              <a:rPr lang="en-US" sz="3200" dirty="0" err="1" smtClean="0"/>
              <a:t>nodectr</a:t>
            </a:r>
            <a:r>
              <a:rPr lang="en-US" sz="3200" dirty="0" smtClean="0"/>
              <a:t>; </a:t>
            </a:r>
          </a:p>
          <a:p>
            <a:r>
              <a:rPr lang="en-US" sz="3200" dirty="0" smtClean="0"/>
              <a:t>node *temp, *</a:t>
            </a:r>
            <a:r>
              <a:rPr lang="en-US" sz="3200" dirty="0" err="1" smtClean="0"/>
              <a:t>prev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printf</a:t>
            </a:r>
            <a:r>
              <a:rPr lang="en-US" sz="3200" dirty="0" smtClean="0"/>
              <a:t>("\n Enter position of node to delete: "); </a:t>
            </a:r>
            <a:r>
              <a:rPr lang="en-US" sz="3200" dirty="0" err="1" smtClean="0"/>
              <a:t>scanf</a:t>
            </a:r>
            <a:r>
              <a:rPr lang="en-US" sz="3200" dirty="0" smtClean="0"/>
              <a:t>("%d", &amp;pos); </a:t>
            </a:r>
          </a:p>
          <a:p>
            <a:r>
              <a:rPr lang="en-US" sz="3200" dirty="0" err="1" smtClean="0"/>
              <a:t>nodectr</a:t>
            </a:r>
            <a:r>
              <a:rPr lang="en-US" sz="3200" dirty="0" smtClean="0"/>
              <a:t> = </a:t>
            </a:r>
            <a:r>
              <a:rPr lang="en-US" sz="3200" dirty="0" err="1" smtClean="0"/>
              <a:t>countnode</a:t>
            </a:r>
            <a:r>
              <a:rPr lang="en-US" sz="3200" dirty="0" smtClean="0"/>
              <a:t>(start);</a:t>
            </a:r>
          </a:p>
          <a:p>
            <a:r>
              <a:rPr lang="en-US" sz="3200" dirty="0" smtClean="0"/>
              <a:t>temp = </a:t>
            </a:r>
            <a:r>
              <a:rPr lang="en-US" sz="3200" dirty="0" err="1" smtClean="0"/>
              <a:t>prev</a:t>
            </a:r>
            <a:r>
              <a:rPr lang="en-US" sz="3200" dirty="0" smtClean="0"/>
              <a:t> = start;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5786" y="1159509"/>
            <a:ext cx="6405245" cy="4925066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r>
              <a:rPr lang="en-US" sz="3200" dirty="0" smtClean="0"/>
              <a:t>while(</a:t>
            </a:r>
            <a:r>
              <a:rPr lang="en-US" sz="3200" dirty="0" err="1" smtClean="0"/>
              <a:t>ctr</a:t>
            </a:r>
            <a:r>
              <a:rPr lang="en-US" sz="3200" dirty="0" smtClean="0"/>
              <a:t> &lt; pos) </a:t>
            </a:r>
          </a:p>
          <a:p>
            <a:r>
              <a:rPr lang="en-US" sz="3200" dirty="0" smtClean="0"/>
              <a:t>{ </a:t>
            </a:r>
          </a:p>
          <a:p>
            <a:r>
              <a:rPr lang="en-US" sz="3200" dirty="0" err="1" smtClean="0"/>
              <a:t>prev</a:t>
            </a:r>
            <a:r>
              <a:rPr lang="en-US" sz="3200" dirty="0" smtClean="0"/>
              <a:t> = temp; </a:t>
            </a:r>
          </a:p>
          <a:p>
            <a:r>
              <a:rPr lang="en-US" sz="3200" dirty="0" smtClean="0"/>
              <a:t>temp = temp -&gt; next; </a:t>
            </a:r>
          </a:p>
          <a:p>
            <a:r>
              <a:rPr lang="en-US" sz="3200" dirty="0" err="1" smtClean="0"/>
              <a:t>ctr</a:t>
            </a:r>
            <a:r>
              <a:rPr lang="en-US" sz="3200" dirty="0" smtClean="0"/>
              <a:t> ++; </a:t>
            </a:r>
          </a:p>
          <a:p>
            <a:r>
              <a:rPr lang="en-US" sz="3200" dirty="0" smtClean="0"/>
              <a:t>} </a:t>
            </a:r>
          </a:p>
          <a:p>
            <a:r>
              <a:rPr lang="en-US" sz="3200" dirty="0" err="1" smtClean="0"/>
              <a:t>prev</a:t>
            </a:r>
            <a:r>
              <a:rPr lang="en-US" sz="3200" dirty="0" smtClean="0"/>
              <a:t> -&gt; next = temp -&gt; next; free(temp); </a:t>
            </a:r>
          </a:p>
          <a:p>
            <a:r>
              <a:rPr lang="en-US" sz="3200" dirty="0" err="1" smtClean="0"/>
              <a:t>printf</a:t>
            </a:r>
            <a:r>
              <a:rPr lang="en-US" sz="3200" dirty="0" smtClean="0"/>
              <a:t>("\n Node deleted.."); </a:t>
            </a:r>
          </a:p>
          <a:p>
            <a:r>
              <a:rPr lang="en-US" sz="3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1" y="888238"/>
            <a:ext cx="4038599" cy="5553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3600" b="1" dirty="0" smtClean="0"/>
              <a:t>Delete Node Based on value</a:t>
            </a:r>
          </a:p>
          <a:p>
            <a:r>
              <a:rPr lang="en-US" sz="3200" dirty="0" smtClean="0"/>
              <a:t>void </a:t>
            </a:r>
            <a:r>
              <a:rPr lang="en-US" sz="3200" dirty="0" err="1" smtClean="0"/>
              <a:t>delete_at_mid</a:t>
            </a:r>
            <a:r>
              <a:rPr lang="en-US" sz="3200" dirty="0" smtClean="0"/>
              <a:t>() </a:t>
            </a:r>
          </a:p>
          <a:p>
            <a:r>
              <a:rPr lang="en-US" sz="3200" dirty="0" smtClean="0"/>
              <a:t>{ </a:t>
            </a:r>
          </a:p>
          <a:p>
            <a:r>
              <a:rPr lang="en-US" sz="3200" dirty="0" err="1" smtClean="0"/>
              <a:t>int</a:t>
            </a:r>
            <a:r>
              <a:rPr lang="en-US" sz="3200" dirty="0" smtClean="0"/>
              <a:t>  </a:t>
            </a:r>
            <a:r>
              <a:rPr lang="en-US" sz="3200" dirty="0" err="1" smtClean="0"/>
              <a:t>val</a:t>
            </a:r>
            <a:r>
              <a:rPr lang="en-US" sz="3200" dirty="0" smtClean="0"/>
              <a:t>; </a:t>
            </a:r>
          </a:p>
          <a:p>
            <a:r>
              <a:rPr lang="en-US" sz="3200" dirty="0" smtClean="0"/>
              <a:t>node *temp, *</a:t>
            </a:r>
            <a:r>
              <a:rPr lang="en-US" sz="3200" dirty="0" err="1" smtClean="0"/>
              <a:t>prev</a:t>
            </a:r>
            <a:r>
              <a:rPr lang="en-US" sz="3200" dirty="0" smtClean="0"/>
              <a:t>;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printf</a:t>
            </a:r>
            <a:r>
              <a:rPr lang="en-US" sz="3200" dirty="0" smtClean="0"/>
              <a:t>("\n Enter value of node to delete: "); </a:t>
            </a:r>
            <a:r>
              <a:rPr lang="en-US" sz="3200" dirty="0" err="1" smtClean="0"/>
              <a:t>scanf</a:t>
            </a:r>
            <a:r>
              <a:rPr lang="en-US" sz="3200" dirty="0" smtClean="0"/>
              <a:t>("%d", &amp;</a:t>
            </a:r>
            <a:r>
              <a:rPr lang="en-US" sz="3200" dirty="0" err="1" smtClean="0"/>
              <a:t>val</a:t>
            </a:r>
            <a:r>
              <a:rPr lang="en-US" sz="3200" dirty="0" smtClean="0"/>
              <a:t>); </a:t>
            </a:r>
          </a:p>
          <a:p>
            <a:r>
              <a:rPr lang="en-US" sz="3200" dirty="0" smtClean="0"/>
              <a:t>temp = </a:t>
            </a:r>
            <a:r>
              <a:rPr lang="en-US" sz="3200" dirty="0" err="1" smtClean="0"/>
              <a:t>prev</a:t>
            </a:r>
            <a:r>
              <a:rPr lang="en-US" sz="3200" dirty="0" smtClean="0"/>
              <a:t> = start; </a:t>
            </a:r>
            <a:endParaRPr lang="en-US" sz="3200" dirty="0">
              <a:latin typeface="Times New Roman"/>
              <a:cs typeface="Times New Roman"/>
            </a:endParaRPr>
          </a:p>
          <a:p>
            <a:endParaRPr lang="en-US" sz="32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4419600" y="685800"/>
            <a:ext cx="457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While(temp-&gt;next-&gt;data!=</a:t>
            </a:r>
            <a:r>
              <a:rPr lang="en-US" sz="3200" dirty="0" err="1" smtClean="0"/>
              <a:t>val</a:t>
            </a:r>
            <a:r>
              <a:rPr lang="en-US" sz="3200" dirty="0" smtClean="0"/>
              <a:t>) </a:t>
            </a:r>
          </a:p>
          <a:p>
            <a:r>
              <a:rPr lang="en-US" sz="3200" dirty="0" smtClean="0"/>
              <a:t>{ </a:t>
            </a:r>
          </a:p>
          <a:p>
            <a:r>
              <a:rPr lang="en-US" sz="3200" dirty="0" err="1" smtClean="0"/>
              <a:t>prev</a:t>
            </a:r>
            <a:r>
              <a:rPr lang="en-US" sz="3200" dirty="0" smtClean="0"/>
              <a:t> = temp; </a:t>
            </a:r>
          </a:p>
          <a:p>
            <a:r>
              <a:rPr lang="en-US" sz="3200" dirty="0" smtClean="0"/>
              <a:t>temp = temp -&gt; next; </a:t>
            </a:r>
          </a:p>
          <a:p>
            <a:r>
              <a:rPr lang="en-US" sz="3200" dirty="0" smtClean="0"/>
              <a:t>} </a:t>
            </a:r>
          </a:p>
          <a:p>
            <a:r>
              <a:rPr lang="en-US" sz="3200" dirty="0" err="1" smtClean="0"/>
              <a:t>prev</a:t>
            </a:r>
            <a:r>
              <a:rPr lang="en-US" sz="3200" dirty="0" smtClean="0"/>
              <a:t> -&gt; next = temp -&gt; next; </a:t>
            </a:r>
          </a:p>
          <a:p>
            <a:r>
              <a:rPr lang="en-US" sz="3200" dirty="0" smtClean="0"/>
              <a:t>free(temp); </a:t>
            </a:r>
          </a:p>
          <a:p>
            <a:r>
              <a:rPr lang="en-US" sz="3200" dirty="0" err="1" smtClean="0"/>
              <a:t>printf</a:t>
            </a:r>
            <a:r>
              <a:rPr lang="en-US" sz="3200" dirty="0" smtClean="0"/>
              <a:t>("\n Node deleted.."); </a:t>
            </a:r>
          </a:p>
          <a:p>
            <a:r>
              <a:rPr lang="en-US" sz="32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443" y="1329309"/>
            <a:ext cx="80962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Times New Roman"/>
                <a:cs typeface="Times New Roman"/>
              </a:rPr>
              <a:t>Input-Output:- </a:t>
            </a:r>
            <a:r>
              <a:rPr sz="3000" dirty="0"/>
              <a:t>The algorithm must have certain  initial and precise inputs, and outputs that may be  </a:t>
            </a:r>
            <a:r>
              <a:rPr sz="3000" spc="-5" dirty="0"/>
              <a:t>generated both at </a:t>
            </a:r>
            <a:r>
              <a:rPr sz="3000" spc="-10" dirty="0"/>
              <a:t>its </a:t>
            </a:r>
            <a:r>
              <a:rPr sz="3000" spc="-5" dirty="0"/>
              <a:t>intermediate and final</a:t>
            </a:r>
            <a:r>
              <a:rPr sz="3000" spc="190" dirty="0"/>
              <a:t> </a:t>
            </a:r>
            <a:r>
              <a:rPr sz="3000" spc="-5" dirty="0"/>
              <a:t>steps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454" y="-36829"/>
            <a:ext cx="7959090" cy="856772"/>
          </a:xfrm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3118485" marR="5080" indent="-2569845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Deleting a node at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>
                <a:latin typeface="Times New Roman"/>
                <a:cs typeface="Times New Roman"/>
              </a:rPr>
              <a:t>Intermediate  </a:t>
            </a:r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2962" y="2135377"/>
            <a:ext cx="7434326" cy="2907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37422" y="6453327"/>
            <a:ext cx="2717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7422" y="6453327"/>
            <a:ext cx="2717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221" y="321690"/>
            <a:ext cx="7212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35" dirty="0">
                <a:latin typeface="Times New Roman"/>
                <a:cs typeface="Times New Roman"/>
              </a:rPr>
              <a:t>Traversal </a:t>
            </a:r>
            <a:r>
              <a:rPr sz="4400" b="1" dirty="0">
                <a:latin typeface="Times New Roman"/>
                <a:cs typeface="Times New Roman"/>
              </a:rPr>
              <a:t>and displaying a</a:t>
            </a:r>
            <a:r>
              <a:rPr sz="4400" b="1" spc="-16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list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302257"/>
            <a:ext cx="8084820" cy="4351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75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display the </a:t>
            </a:r>
            <a:r>
              <a:rPr sz="3200" dirty="0">
                <a:latin typeface="Times New Roman"/>
                <a:cs typeface="Times New Roman"/>
              </a:rPr>
              <a:t>information, you have </a:t>
            </a:r>
            <a:r>
              <a:rPr sz="3200" spc="-30" dirty="0">
                <a:latin typeface="Times New Roman"/>
                <a:cs typeface="Times New Roman"/>
              </a:rPr>
              <a:t>to  </a:t>
            </a:r>
            <a:r>
              <a:rPr sz="3200" dirty="0">
                <a:latin typeface="Times New Roman"/>
                <a:cs typeface="Times New Roman"/>
              </a:rPr>
              <a:t>traverse (move) a </a:t>
            </a:r>
            <a:r>
              <a:rPr sz="3200" spc="-5" dirty="0">
                <a:latin typeface="Times New Roman"/>
                <a:cs typeface="Times New Roman"/>
              </a:rPr>
              <a:t>linked </a:t>
            </a:r>
            <a:r>
              <a:rPr sz="3200" dirty="0">
                <a:latin typeface="Times New Roman"/>
                <a:cs typeface="Times New Roman"/>
              </a:rPr>
              <a:t>list, </a:t>
            </a:r>
            <a:r>
              <a:rPr sz="3200" spc="-10" dirty="0">
                <a:latin typeface="Times New Roman"/>
                <a:cs typeface="Times New Roman"/>
              </a:rPr>
              <a:t>node </a:t>
            </a:r>
            <a:r>
              <a:rPr sz="3200" spc="-5" dirty="0">
                <a:latin typeface="Times New Roman"/>
                <a:cs typeface="Times New Roman"/>
              </a:rPr>
              <a:t>by </a:t>
            </a:r>
            <a:r>
              <a:rPr sz="3200" spc="-10" dirty="0">
                <a:latin typeface="Times New Roman"/>
                <a:cs typeface="Times New Roman"/>
              </a:rPr>
              <a:t>node 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first node, </a:t>
            </a:r>
            <a:r>
              <a:rPr sz="3200" dirty="0">
                <a:latin typeface="Times New Roman"/>
                <a:cs typeface="Times New Roman"/>
              </a:rPr>
              <a:t>until </a:t>
            </a: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end </a:t>
            </a:r>
            <a:r>
              <a:rPr sz="3200" spc="-5" dirty="0">
                <a:latin typeface="Times New Roman"/>
                <a:cs typeface="Times New Roman"/>
              </a:rPr>
              <a:t>of the </a:t>
            </a:r>
            <a:r>
              <a:rPr sz="3200" dirty="0">
                <a:latin typeface="Times New Roman"/>
                <a:cs typeface="Times New Roman"/>
              </a:rPr>
              <a:t>list </a:t>
            </a:r>
            <a:r>
              <a:rPr sz="3200" spc="-5" dirty="0">
                <a:latin typeface="Times New Roman"/>
                <a:cs typeface="Times New Roman"/>
              </a:rPr>
              <a:t>is  </a:t>
            </a:r>
            <a:r>
              <a:rPr sz="3200" dirty="0">
                <a:latin typeface="Times New Roman"/>
                <a:cs typeface="Times New Roman"/>
              </a:rPr>
              <a:t>reached. </a:t>
            </a:r>
            <a:r>
              <a:rPr sz="3200" spc="-30" dirty="0">
                <a:latin typeface="Times New Roman"/>
                <a:cs typeface="Times New Roman"/>
              </a:rPr>
              <a:t>Traversing </a:t>
            </a:r>
            <a:r>
              <a:rPr sz="3200" dirty="0">
                <a:latin typeface="Times New Roman"/>
                <a:cs typeface="Times New Roman"/>
              </a:rPr>
              <a:t>a list </a:t>
            </a:r>
            <a:r>
              <a:rPr sz="3200" spc="-10" dirty="0">
                <a:latin typeface="Times New Roman"/>
                <a:cs typeface="Times New Roman"/>
              </a:rPr>
              <a:t>involves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following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steps:</a:t>
            </a:r>
            <a:endParaRPr sz="3200">
              <a:latin typeface="Times New Roman"/>
              <a:cs typeface="Times New Roman"/>
            </a:endParaRPr>
          </a:p>
          <a:p>
            <a:pPr marL="756285" marR="22860" lvl="1" indent="-287020" algn="just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Assign the address of start pointer </a:t>
            </a: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15" dirty="0">
                <a:latin typeface="Times New Roman"/>
                <a:cs typeface="Times New Roman"/>
              </a:rPr>
              <a:t>temp   </a:t>
            </a:r>
            <a:r>
              <a:rPr sz="2800" spc="-45" dirty="0">
                <a:latin typeface="Times New Roman"/>
                <a:cs typeface="Times New Roman"/>
              </a:rPr>
              <a:t>pointer.</a:t>
            </a:r>
            <a:endParaRPr sz="2800">
              <a:latin typeface="Times New Roman"/>
              <a:cs typeface="Times New Roman"/>
            </a:endParaRPr>
          </a:p>
          <a:p>
            <a:pPr marL="756285" marR="114300" lvl="1" indent="-287020" algn="just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Display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information from the data field of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each  </a:t>
            </a:r>
            <a:r>
              <a:rPr sz="2800" spc="-5" dirty="0">
                <a:latin typeface="Times New Roman"/>
                <a:cs typeface="Times New Roman"/>
              </a:rPr>
              <a:t>node.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54" y="-36829"/>
            <a:ext cx="7959090" cy="615553"/>
          </a:xfrm>
        </p:spPr>
        <p:txBody>
          <a:bodyPr/>
          <a:lstStyle/>
          <a:p>
            <a:r>
              <a:rPr lang="en-US" dirty="0" smtClean="0"/>
              <a:t>Traversing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35" y="1075131"/>
            <a:ext cx="8088630" cy="5170646"/>
          </a:xfrm>
        </p:spPr>
        <p:txBody>
          <a:bodyPr/>
          <a:lstStyle/>
          <a:p>
            <a:r>
              <a:rPr lang="en-US" dirty="0" smtClean="0"/>
              <a:t>void traverse()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node *temp; </a:t>
            </a:r>
          </a:p>
          <a:p>
            <a:r>
              <a:rPr lang="en-US" dirty="0" smtClean="0"/>
              <a:t>temp = start; 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("\n The contents of List (Left to Right): \n"); while (temp != NULL)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("%d -&gt;", temp -&gt; data); </a:t>
            </a:r>
          </a:p>
          <a:p>
            <a:r>
              <a:rPr lang="en-US" dirty="0" smtClean="0"/>
              <a:t>temp = temp -&gt; next;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("X"); </a:t>
            </a:r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3454" y="321690"/>
            <a:ext cx="46450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Double Linked</a:t>
            </a:r>
            <a:r>
              <a:rPr sz="4400" b="1" spc="-16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List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79703"/>
            <a:ext cx="8081009" cy="47574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A </a:t>
            </a:r>
            <a:r>
              <a:rPr sz="3000" dirty="0">
                <a:latin typeface="Times New Roman"/>
                <a:cs typeface="Times New Roman"/>
              </a:rPr>
              <a:t>double linked </a:t>
            </a:r>
            <a:r>
              <a:rPr sz="3000" spc="-5" dirty="0">
                <a:latin typeface="Times New Roman"/>
                <a:cs typeface="Times New Roman"/>
              </a:rPr>
              <a:t>list </a:t>
            </a:r>
            <a:r>
              <a:rPr sz="3000" spc="-1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two-way list in </a:t>
            </a:r>
            <a:r>
              <a:rPr sz="3000" dirty="0">
                <a:latin typeface="Times New Roman"/>
                <a:cs typeface="Times New Roman"/>
              </a:rPr>
              <a:t>which all  nodes </a:t>
            </a:r>
            <a:r>
              <a:rPr sz="3000" spc="-5" dirty="0">
                <a:latin typeface="Times New Roman"/>
                <a:cs typeface="Times New Roman"/>
              </a:rPr>
              <a:t>will </a:t>
            </a:r>
            <a:r>
              <a:rPr sz="3000" dirty="0">
                <a:latin typeface="Times New Roman"/>
                <a:cs typeface="Times New Roman"/>
              </a:rPr>
              <a:t>have </a:t>
            </a:r>
            <a:r>
              <a:rPr sz="3000" spc="-10" dirty="0">
                <a:latin typeface="Times New Roman"/>
                <a:cs typeface="Times New Roman"/>
              </a:rPr>
              <a:t>two links. </a:t>
            </a:r>
            <a:r>
              <a:rPr sz="3000" spc="-5" dirty="0">
                <a:latin typeface="Times New Roman"/>
                <a:cs typeface="Times New Roman"/>
              </a:rPr>
              <a:t>This </a:t>
            </a:r>
            <a:r>
              <a:rPr sz="3000" dirty="0">
                <a:latin typeface="Times New Roman"/>
                <a:cs typeface="Times New Roman"/>
              </a:rPr>
              <a:t>helps </a:t>
            </a: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accessing  both </a:t>
            </a:r>
            <a:r>
              <a:rPr sz="3000" spc="-5" dirty="0">
                <a:latin typeface="Times New Roman"/>
                <a:cs typeface="Times New Roman"/>
              </a:rPr>
              <a:t>successor node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latin typeface="Times New Roman"/>
                <a:cs typeface="Times New Roman"/>
              </a:rPr>
              <a:t>predecessor </a:t>
            </a:r>
            <a:r>
              <a:rPr sz="3000" dirty="0">
                <a:latin typeface="Times New Roman"/>
                <a:cs typeface="Times New Roman"/>
              </a:rPr>
              <a:t>node from  the given </a:t>
            </a:r>
            <a:r>
              <a:rPr sz="3000" spc="-5" dirty="0">
                <a:latin typeface="Times New Roman"/>
                <a:cs typeface="Times New Roman"/>
              </a:rPr>
              <a:t>node position. It provides </a:t>
            </a:r>
            <a:r>
              <a:rPr sz="3000" dirty="0">
                <a:latin typeface="Times New Roman"/>
                <a:cs typeface="Times New Roman"/>
              </a:rPr>
              <a:t>bi-directional  </a:t>
            </a:r>
            <a:r>
              <a:rPr sz="3000" spc="-5" dirty="0">
                <a:latin typeface="Times New Roman"/>
                <a:cs typeface="Times New Roman"/>
              </a:rPr>
              <a:t>traversing. </a:t>
            </a:r>
            <a:r>
              <a:rPr sz="3000" dirty="0">
                <a:latin typeface="Times New Roman"/>
                <a:cs typeface="Times New Roman"/>
              </a:rPr>
              <a:t>Each node </a:t>
            </a:r>
            <a:r>
              <a:rPr sz="3000" spc="-5" dirty="0">
                <a:latin typeface="Times New Roman"/>
                <a:cs typeface="Times New Roman"/>
              </a:rPr>
              <a:t>contains three</a:t>
            </a:r>
            <a:r>
              <a:rPr sz="3000" spc="9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fields:</a:t>
            </a:r>
            <a:endParaRPr sz="3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Left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link.</a:t>
            </a:r>
            <a:endParaRPr sz="2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Times New Roman"/>
                <a:cs typeface="Times New Roman"/>
              </a:rPr>
              <a:t>Data.</a:t>
            </a:r>
            <a:endParaRPr sz="2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Right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link.</a:t>
            </a:r>
            <a:endParaRPr sz="26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9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left link </a:t>
            </a:r>
            <a:r>
              <a:rPr sz="3000" spc="-5" dirty="0">
                <a:latin typeface="Times New Roman"/>
                <a:cs typeface="Times New Roman"/>
              </a:rPr>
              <a:t>points to </a:t>
            </a:r>
            <a:r>
              <a:rPr sz="3000" dirty="0">
                <a:latin typeface="Times New Roman"/>
                <a:cs typeface="Times New Roman"/>
              </a:rPr>
              <a:t>the predecessor </a:t>
            </a:r>
            <a:r>
              <a:rPr sz="3000" spc="-5" dirty="0">
                <a:latin typeface="Times New Roman"/>
                <a:cs typeface="Times New Roman"/>
              </a:rPr>
              <a:t>node </a:t>
            </a:r>
            <a:r>
              <a:rPr sz="3000" dirty="0">
                <a:latin typeface="Times New Roman"/>
                <a:cs typeface="Times New Roman"/>
              </a:rPr>
              <a:t>and  the </a:t>
            </a:r>
            <a:r>
              <a:rPr sz="3000" spc="-5" dirty="0">
                <a:latin typeface="Times New Roman"/>
                <a:cs typeface="Times New Roman"/>
              </a:rPr>
              <a:t>right </a:t>
            </a:r>
            <a:r>
              <a:rPr sz="3000" dirty="0">
                <a:latin typeface="Times New Roman"/>
                <a:cs typeface="Times New Roman"/>
              </a:rPr>
              <a:t>link </a:t>
            </a:r>
            <a:r>
              <a:rPr sz="3000" spc="-5" dirty="0">
                <a:latin typeface="Times New Roman"/>
                <a:cs typeface="Times New Roman"/>
              </a:rPr>
              <a:t>points </a:t>
            </a:r>
            <a:r>
              <a:rPr sz="3000" spc="-10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successor </a:t>
            </a:r>
            <a:r>
              <a:rPr sz="3000" dirty="0">
                <a:latin typeface="Times New Roman"/>
                <a:cs typeface="Times New Roman"/>
              </a:rPr>
              <a:t>node. </a:t>
            </a:r>
            <a:r>
              <a:rPr sz="3000" spc="-5" dirty="0">
                <a:latin typeface="Times New Roman"/>
                <a:cs typeface="Times New Roman"/>
              </a:rPr>
              <a:t>The  </a:t>
            </a:r>
            <a:r>
              <a:rPr sz="3000" dirty="0">
                <a:latin typeface="Times New Roman"/>
                <a:cs typeface="Times New Roman"/>
              </a:rPr>
              <a:t>data </a:t>
            </a:r>
            <a:r>
              <a:rPr sz="3000" spc="-5" dirty="0">
                <a:latin typeface="Times New Roman"/>
                <a:cs typeface="Times New Roman"/>
              </a:rPr>
              <a:t>field stores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required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data.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914" y="459739"/>
            <a:ext cx="4901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 Double Linked</a:t>
            </a:r>
            <a:r>
              <a:rPr sz="4400" spc="-455" dirty="0"/>
              <a:t> </a:t>
            </a:r>
            <a:r>
              <a:rPr sz="4400" dirty="0"/>
              <a:t>List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91197" y="2057400"/>
            <a:ext cx="7932674" cy="3909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653" y="433578"/>
            <a:ext cx="7913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Basic operations in a double </a:t>
            </a:r>
            <a:r>
              <a:rPr dirty="0"/>
              <a:t>linked</a:t>
            </a:r>
            <a:r>
              <a:rPr spc="-70" dirty="0"/>
              <a:t> </a:t>
            </a:r>
            <a:r>
              <a:rPr spc="-5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278164"/>
            <a:ext cx="8085455" cy="443420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Creation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Insertion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Deletion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Times New Roman"/>
                <a:cs typeface="Times New Roman"/>
              </a:rPr>
              <a:t>Traversing</a:t>
            </a:r>
            <a:endParaRPr sz="3200">
              <a:latin typeface="Times New Roman"/>
              <a:cs typeface="Times New Roman"/>
            </a:endParaRPr>
          </a:p>
          <a:p>
            <a:pPr marL="355600" marR="5080" algn="just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latin typeface="Times New Roman"/>
                <a:cs typeface="Times New Roman"/>
              </a:rPr>
              <a:t>The beginning </a:t>
            </a:r>
            <a:r>
              <a:rPr sz="3200" spc="-5" dirty="0">
                <a:latin typeface="Times New Roman"/>
                <a:cs typeface="Times New Roman"/>
              </a:rPr>
              <a:t>of the double </a:t>
            </a:r>
            <a:r>
              <a:rPr sz="3200" spc="-10" dirty="0">
                <a:latin typeface="Times New Roman"/>
                <a:cs typeface="Times New Roman"/>
              </a:rPr>
              <a:t>linked </a:t>
            </a:r>
            <a:r>
              <a:rPr sz="3200" dirty="0">
                <a:latin typeface="Times New Roman"/>
                <a:cs typeface="Times New Roman"/>
              </a:rPr>
              <a:t>list </a:t>
            </a:r>
            <a:r>
              <a:rPr sz="3200" spc="-5" dirty="0">
                <a:latin typeface="Times New Roman"/>
                <a:cs typeface="Times New Roman"/>
              </a:rPr>
              <a:t>is  </a:t>
            </a:r>
            <a:r>
              <a:rPr sz="3200" dirty="0">
                <a:latin typeface="Times New Roman"/>
                <a:cs typeface="Times New Roman"/>
              </a:rPr>
              <a:t>stored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"</a:t>
            </a:r>
            <a:r>
              <a:rPr sz="3200" b="1" spc="-5" dirty="0">
                <a:latin typeface="Times New Roman"/>
                <a:cs typeface="Times New Roman"/>
              </a:rPr>
              <a:t>start</a:t>
            </a:r>
            <a:r>
              <a:rPr sz="3200" spc="-5" dirty="0">
                <a:latin typeface="Times New Roman"/>
                <a:cs typeface="Times New Roman"/>
              </a:rPr>
              <a:t>" </a:t>
            </a:r>
            <a:r>
              <a:rPr sz="3200" spc="-10" dirty="0">
                <a:latin typeface="Times New Roman"/>
                <a:cs typeface="Times New Roman"/>
              </a:rPr>
              <a:t>pointer </a:t>
            </a:r>
            <a:r>
              <a:rPr sz="3200" spc="-5" dirty="0">
                <a:latin typeface="Times New Roman"/>
                <a:cs typeface="Times New Roman"/>
              </a:rPr>
              <a:t>which </a:t>
            </a:r>
            <a:r>
              <a:rPr sz="3200" dirty="0">
                <a:latin typeface="Times New Roman"/>
                <a:cs typeface="Times New Roman"/>
              </a:rPr>
              <a:t>points </a:t>
            </a:r>
            <a:r>
              <a:rPr sz="3200" spc="-15" dirty="0">
                <a:latin typeface="Times New Roman"/>
                <a:cs typeface="Times New Roman"/>
              </a:rPr>
              <a:t>to </a:t>
            </a:r>
            <a:r>
              <a:rPr sz="3200" spc="-10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first node. </a:t>
            </a:r>
            <a:r>
              <a:rPr sz="3200" spc="-5" dirty="0">
                <a:latin typeface="Times New Roman"/>
                <a:cs typeface="Times New Roman"/>
              </a:rPr>
              <a:t>The first </a:t>
            </a:r>
            <a:r>
              <a:rPr sz="3200" spc="-65" dirty="0">
                <a:latin typeface="Times New Roman"/>
                <a:cs typeface="Times New Roman"/>
              </a:rPr>
              <a:t>node‘s </a:t>
            </a:r>
            <a:r>
              <a:rPr sz="3200" dirty="0">
                <a:latin typeface="Times New Roman"/>
                <a:cs typeface="Times New Roman"/>
              </a:rPr>
              <a:t>left </a:t>
            </a:r>
            <a:r>
              <a:rPr sz="3200" spc="-5" dirty="0">
                <a:latin typeface="Times New Roman"/>
                <a:cs typeface="Times New Roman"/>
              </a:rPr>
              <a:t>link and last  </a:t>
            </a:r>
            <a:r>
              <a:rPr sz="3200" spc="-55" dirty="0">
                <a:latin typeface="Times New Roman"/>
                <a:cs typeface="Times New Roman"/>
              </a:rPr>
              <a:t>node‘s </a:t>
            </a:r>
            <a:r>
              <a:rPr sz="3200" dirty="0">
                <a:latin typeface="Times New Roman"/>
                <a:cs typeface="Times New Roman"/>
              </a:rPr>
              <a:t>right link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set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NULL.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0389" y="459739"/>
            <a:ext cx="7567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Structure of a Double Linked</a:t>
            </a:r>
            <a:r>
              <a:rPr sz="4400" spc="-245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List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404364" y="1699514"/>
            <a:ext cx="4323715" cy="1630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38805" y="3889476"/>
            <a:ext cx="3457829" cy="579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49727" y="5024120"/>
            <a:ext cx="3476116" cy="690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126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1914525" marR="5080" indent="-1791335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Times New Roman"/>
                <a:cs typeface="Times New Roman"/>
              </a:rPr>
              <a:t>Creating </a:t>
            </a:r>
            <a:r>
              <a:rPr b="1" spc="-5" dirty="0">
                <a:latin typeface="Times New Roman"/>
                <a:cs typeface="Times New Roman"/>
              </a:rPr>
              <a:t>a Double Linked List</a:t>
            </a:r>
            <a:r>
              <a:rPr b="1" spc="-1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with  N </a:t>
            </a:r>
            <a:r>
              <a:rPr b="1" spc="-10" dirty="0">
                <a:latin typeface="Times New Roman"/>
                <a:cs typeface="Times New Roman"/>
              </a:rPr>
              <a:t>number </a:t>
            </a:r>
            <a:r>
              <a:rPr b="1" spc="-5" dirty="0">
                <a:latin typeface="Times New Roman"/>
                <a:cs typeface="Times New Roman"/>
              </a:rPr>
              <a:t>of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362278"/>
            <a:ext cx="8069580" cy="617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 err="1" smtClean="0"/>
              <a:t>vo</a:t>
            </a:r>
            <a:r>
              <a:rPr lang="en-US" dirty="0" smtClean="0"/>
              <a:t> id c re at e list( </a:t>
            </a:r>
            <a:r>
              <a:rPr lang="en-US" dirty="0" err="1" smtClean="0"/>
              <a:t>int</a:t>
            </a:r>
            <a:r>
              <a:rPr lang="en-US" dirty="0" smtClean="0"/>
              <a:t> n)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 </a:t>
            </a:r>
          </a:p>
          <a:p>
            <a:r>
              <a:rPr lang="pt-BR" dirty="0" smtClean="0"/>
              <a:t>no de * ne w no de; no de * t e m p; </a:t>
            </a:r>
          </a:p>
          <a:p>
            <a:r>
              <a:rPr lang="pt-BR" dirty="0" smtClean="0"/>
              <a:t>fo r( i = 0 ; i &lt; n; i+ +)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ne w no de = get no de(); if(</a:t>
            </a:r>
            <a:r>
              <a:rPr lang="en-US" dirty="0" err="1" smtClean="0"/>
              <a:t>st</a:t>
            </a:r>
            <a:r>
              <a:rPr lang="en-US" dirty="0" smtClean="0"/>
              <a:t> a </a:t>
            </a:r>
            <a:r>
              <a:rPr lang="en-US" dirty="0" err="1" smtClean="0"/>
              <a:t>rt</a:t>
            </a:r>
            <a:r>
              <a:rPr lang="en-US" dirty="0" smtClean="0"/>
              <a:t> = = NU LL) </a:t>
            </a:r>
          </a:p>
          <a:p>
            <a:r>
              <a:rPr lang="en-US" dirty="0" smtClean="0"/>
              <a:t>{ </a:t>
            </a:r>
          </a:p>
          <a:p>
            <a:r>
              <a:rPr lang="it-IT" dirty="0" smtClean="0"/>
              <a:t>sta rt = ne w no de;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e </a:t>
            </a:r>
            <a:r>
              <a:rPr lang="en-US" dirty="0" err="1" smtClean="0"/>
              <a:t>ls</a:t>
            </a:r>
            <a:r>
              <a:rPr lang="en-US" dirty="0" smtClean="0"/>
              <a:t> e </a:t>
            </a:r>
          </a:p>
          <a:p>
            <a:r>
              <a:rPr lang="en-US" dirty="0" smtClean="0"/>
              <a:t>{ </a:t>
            </a:r>
          </a:p>
          <a:p>
            <a:r>
              <a:rPr lang="en-US" dirty="0" err="1" smtClean="0"/>
              <a:t>te</a:t>
            </a:r>
            <a:r>
              <a:rPr lang="en-US" dirty="0" smtClean="0"/>
              <a:t> m p = </a:t>
            </a:r>
            <a:r>
              <a:rPr lang="en-US" dirty="0" err="1" smtClean="0"/>
              <a:t>st</a:t>
            </a:r>
            <a:r>
              <a:rPr lang="en-US" dirty="0" smtClean="0"/>
              <a:t> a </a:t>
            </a:r>
            <a:r>
              <a:rPr lang="en-US" dirty="0" err="1" smtClean="0"/>
              <a:t>rt</a:t>
            </a:r>
            <a:r>
              <a:rPr lang="en-US" dirty="0" smtClean="0"/>
              <a:t>; </a:t>
            </a:r>
          </a:p>
          <a:p>
            <a:r>
              <a:rPr lang="en-US" dirty="0" smtClean="0"/>
              <a:t>w </a:t>
            </a:r>
            <a:r>
              <a:rPr lang="en-US" dirty="0" err="1" smtClean="0"/>
              <a:t>hile</a:t>
            </a:r>
            <a:r>
              <a:rPr lang="en-US" dirty="0" smtClean="0"/>
              <a:t>(t e m p - &gt; right) </a:t>
            </a:r>
          </a:p>
          <a:p>
            <a:r>
              <a:rPr lang="en-US" dirty="0" err="1" smtClean="0"/>
              <a:t>te</a:t>
            </a:r>
            <a:r>
              <a:rPr lang="en-US" dirty="0" smtClean="0"/>
              <a:t> m p = t e m p - &gt; right; </a:t>
            </a:r>
            <a:r>
              <a:rPr lang="en-US" dirty="0" err="1" smtClean="0"/>
              <a:t>te</a:t>
            </a:r>
            <a:r>
              <a:rPr lang="en-US" dirty="0" smtClean="0"/>
              <a:t> m p - &gt; right = ne w no de; </a:t>
            </a:r>
          </a:p>
          <a:p>
            <a:r>
              <a:rPr lang="en-US" dirty="0" smtClean="0"/>
              <a:t>ne w no de - &gt; left = t e m p;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} </a:t>
            </a:r>
          </a:p>
          <a:p>
            <a:r>
              <a:rPr lang="en-US" dirty="0" smtClean="0"/>
              <a:t>} </a:t>
            </a:r>
            <a:endParaRPr lang="en-US" spc="-5" dirty="0" smtClean="0">
              <a:latin typeface="Times New Roman"/>
              <a:cs typeface="Times New Roman"/>
            </a:endParaRPr>
          </a:p>
          <a:p>
            <a:pPr marL="355600">
              <a:lnSpc>
                <a:spcPts val="3250"/>
              </a:lnSpc>
            </a:pPr>
            <a:endParaRPr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1914525" marR="5080" indent="-1791335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Times New Roman"/>
                <a:cs typeface="Times New Roman"/>
              </a:rPr>
              <a:t>Creating </a:t>
            </a:r>
            <a:r>
              <a:rPr b="1" spc="-5" dirty="0">
                <a:latin typeface="Times New Roman"/>
                <a:cs typeface="Times New Roman"/>
              </a:rPr>
              <a:t>a Double Linked List</a:t>
            </a:r>
            <a:r>
              <a:rPr b="1" spc="-1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with  N </a:t>
            </a:r>
            <a:r>
              <a:rPr b="1" spc="-10" dirty="0">
                <a:latin typeface="Times New Roman"/>
                <a:cs typeface="Times New Roman"/>
              </a:rPr>
              <a:t>number </a:t>
            </a:r>
            <a:r>
              <a:rPr b="1" spc="-5" dirty="0">
                <a:latin typeface="Times New Roman"/>
                <a:cs typeface="Times New Roman"/>
              </a:rPr>
              <a:t>of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nodes</a:t>
            </a:r>
          </a:p>
        </p:txBody>
      </p:sp>
      <p:sp>
        <p:nvSpPr>
          <p:cNvPr id="3" name="object 3"/>
          <p:cNvSpPr/>
          <p:nvPr/>
        </p:nvSpPr>
        <p:spPr>
          <a:xfrm>
            <a:off x="1169047" y="2579370"/>
            <a:ext cx="7006463" cy="2811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128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93" y="459739"/>
            <a:ext cx="7885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362278"/>
            <a:ext cx="8072755" cy="49695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5600" marR="229870" indent="-342900">
              <a:lnSpc>
                <a:spcPts val="29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following steps </a:t>
            </a:r>
            <a:r>
              <a:rPr sz="3000" dirty="0">
                <a:latin typeface="Times New Roman"/>
                <a:cs typeface="Times New Roman"/>
              </a:rPr>
              <a:t>are to be </a:t>
            </a:r>
            <a:r>
              <a:rPr sz="3000" spc="-5" dirty="0">
                <a:latin typeface="Times New Roman"/>
                <a:cs typeface="Times New Roman"/>
              </a:rPr>
              <a:t>followed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5" dirty="0">
                <a:latin typeface="Times New Roman"/>
                <a:cs typeface="Times New Roman"/>
              </a:rPr>
              <a:t>insert </a:t>
            </a:r>
            <a:r>
              <a:rPr sz="3000" dirty="0">
                <a:latin typeface="Times New Roman"/>
                <a:cs typeface="Times New Roman"/>
              </a:rPr>
              <a:t>a  </a:t>
            </a:r>
            <a:r>
              <a:rPr sz="3000" spc="-5" dirty="0">
                <a:latin typeface="Times New Roman"/>
                <a:cs typeface="Times New Roman"/>
              </a:rPr>
              <a:t>new </a:t>
            </a:r>
            <a:r>
              <a:rPr sz="3000" dirty="0">
                <a:latin typeface="Times New Roman"/>
                <a:cs typeface="Times New Roman"/>
              </a:rPr>
              <a:t>node at the </a:t>
            </a:r>
            <a:r>
              <a:rPr sz="3000" spc="-5" dirty="0">
                <a:latin typeface="Times New Roman"/>
                <a:cs typeface="Times New Roman"/>
              </a:rPr>
              <a:t>beginning </a:t>
            </a:r>
            <a:r>
              <a:rPr sz="3000" dirty="0">
                <a:latin typeface="Times New Roman"/>
                <a:cs typeface="Times New Roman"/>
              </a:rPr>
              <a:t>of the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list:</a:t>
            </a:r>
            <a:endParaRPr sz="3000">
              <a:latin typeface="Times New Roman"/>
              <a:cs typeface="Times New Roman"/>
            </a:endParaRPr>
          </a:p>
          <a:p>
            <a:pPr marL="927100" marR="3542029" indent="-91503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926465" algn="l"/>
                <a:tab pos="927735" algn="l"/>
              </a:tabLst>
            </a:pPr>
            <a:r>
              <a:rPr sz="3000" spc="-5" dirty="0">
                <a:latin typeface="Times New Roman"/>
                <a:cs typeface="Times New Roman"/>
              </a:rPr>
              <a:t>Get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new </a:t>
            </a:r>
            <a:r>
              <a:rPr sz="3000" dirty="0">
                <a:latin typeface="Times New Roman"/>
                <a:cs typeface="Times New Roman"/>
              </a:rPr>
              <a:t>node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using 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getnode().  newnode=getnode();</a:t>
            </a:r>
            <a:endParaRPr sz="30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49580" indent="-437515">
              <a:lnSpc>
                <a:spcPct val="100000"/>
              </a:lnSpc>
              <a:buFont typeface="Arial"/>
              <a:buChar char="•"/>
              <a:tabLst>
                <a:tab pos="449580" algn="l"/>
                <a:tab pos="450215" algn="l"/>
              </a:tabLst>
            </a:pPr>
            <a:r>
              <a:rPr sz="3000" spc="-5" dirty="0">
                <a:latin typeface="Times New Roman"/>
                <a:cs typeface="Times New Roman"/>
              </a:rPr>
              <a:t>If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list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empty </a:t>
            </a:r>
            <a:r>
              <a:rPr sz="3000" dirty="0">
                <a:latin typeface="Times New Roman"/>
                <a:cs typeface="Times New Roman"/>
              </a:rPr>
              <a:t>then </a:t>
            </a:r>
            <a:r>
              <a:rPr sz="30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start </a:t>
            </a:r>
            <a:r>
              <a:rPr sz="3000" i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000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i="1" dirty="0">
                <a:solidFill>
                  <a:srgbClr val="FF0000"/>
                </a:solidFill>
                <a:latin typeface="Times New Roman"/>
                <a:cs typeface="Times New Roman"/>
              </a:rPr>
              <a:t>newnode</a:t>
            </a:r>
            <a:r>
              <a:rPr sz="3000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89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  <a:tab pos="795655" algn="l"/>
                <a:tab pos="1447800" algn="l"/>
                <a:tab pos="2101850" algn="l"/>
                <a:tab pos="2542540" algn="l"/>
                <a:tab pos="3216275" algn="l"/>
                <a:tab pos="4427855" algn="l"/>
                <a:tab pos="5612130" algn="l"/>
                <a:tab pos="6264910" algn="l"/>
                <a:tab pos="7212330" algn="l"/>
              </a:tabLst>
            </a:pPr>
            <a:r>
              <a:rPr sz="3000" spc="-5" dirty="0">
                <a:latin typeface="Times New Roman"/>
                <a:cs typeface="Times New Roman"/>
              </a:rPr>
              <a:t>I</a:t>
            </a:r>
            <a:r>
              <a:rPr sz="3000" dirty="0">
                <a:latin typeface="Times New Roman"/>
                <a:cs typeface="Times New Roman"/>
              </a:rPr>
              <a:t>f	the	l</a:t>
            </a:r>
            <a:r>
              <a:rPr sz="3000" spc="-15" dirty="0">
                <a:latin typeface="Times New Roman"/>
                <a:cs typeface="Times New Roman"/>
              </a:rPr>
              <a:t>i</a:t>
            </a:r>
            <a:r>
              <a:rPr sz="3000" spc="-5" dirty="0">
                <a:latin typeface="Times New Roman"/>
                <a:cs typeface="Times New Roman"/>
              </a:rPr>
              <a:t>st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20" dirty="0">
                <a:latin typeface="Times New Roman"/>
                <a:cs typeface="Times New Roman"/>
              </a:rPr>
              <a:t>i</a:t>
            </a:r>
            <a:r>
              <a:rPr sz="3000" spc="-5" dirty="0">
                <a:latin typeface="Times New Roman"/>
                <a:cs typeface="Times New Roman"/>
              </a:rPr>
              <a:t>s</a:t>
            </a:r>
            <a:r>
              <a:rPr sz="3000" dirty="0">
                <a:latin typeface="Times New Roman"/>
                <a:cs typeface="Times New Roman"/>
              </a:rPr>
              <a:t>	not	emp</a:t>
            </a:r>
            <a:r>
              <a:rPr sz="3000" spc="-10" dirty="0">
                <a:latin typeface="Times New Roman"/>
                <a:cs typeface="Times New Roman"/>
              </a:rPr>
              <a:t>t</a:t>
            </a:r>
            <a:r>
              <a:rPr sz="3000" spc="-385" dirty="0">
                <a:latin typeface="Times New Roman"/>
                <a:cs typeface="Times New Roman"/>
              </a:rPr>
              <a:t>y</a:t>
            </a:r>
            <a:r>
              <a:rPr sz="3000" dirty="0">
                <a:latin typeface="Times New Roman"/>
                <a:cs typeface="Times New Roman"/>
              </a:rPr>
              <a:t>,	</a:t>
            </a:r>
            <a:r>
              <a:rPr sz="3000" spc="-5" dirty="0">
                <a:latin typeface="Times New Roman"/>
                <a:cs typeface="Times New Roman"/>
              </a:rPr>
              <a:t>f</a:t>
            </a:r>
            <a:r>
              <a:rPr sz="3000" dirty="0">
                <a:latin typeface="Times New Roman"/>
                <a:cs typeface="Times New Roman"/>
              </a:rPr>
              <a:t>o</a:t>
            </a:r>
            <a:r>
              <a:rPr sz="3000" spc="-10" dirty="0">
                <a:latin typeface="Times New Roman"/>
                <a:cs typeface="Times New Roman"/>
              </a:rPr>
              <a:t>l</a:t>
            </a:r>
            <a:r>
              <a:rPr sz="3000" spc="-5" dirty="0">
                <a:latin typeface="Times New Roman"/>
                <a:cs typeface="Times New Roman"/>
              </a:rPr>
              <a:t>low</a:t>
            </a:r>
            <a:r>
              <a:rPr sz="3000" dirty="0">
                <a:latin typeface="Times New Roman"/>
                <a:cs typeface="Times New Roman"/>
              </a:rPr>
              <a:t>	the	</a:t>
            </a:r>
            <a:r>
              <a:rPr sz="3000" spc="-10" dirty="0">
                <a:latin typeface="Times New Roman"/>
                <a:cs typeface="Times New Roman"/>
              </a:rPr>
              <a:t>s</a:t>
            </a:r>
            <a:r>
              <a:rPr sz="3000" spc="-20" dirty="0">
                <a:latin typeface="Times New Roman"/>
                <a:cs typeface="Times New Roman"/>
              </a:rPr>
              <a:t>t</a:t>
            </a:r>
            <a:r>
              <a:rPr sz="3000" spc="-5" dirty="0">
                <a:latin typeface="Times New Roman"/>
                <a:cs typeface="Times New Roman"/>
              </a:rPr>
              <a:t>eps</a:t>
            </a:r>
            <a:r>
              <a:rPr sz="3000" dirty="0">
                <a:latin typeface="Times New Roman"/>
                <a:cs typeface="Times New Roman"/>
              </a:rPr>
              <a:t>	given  </a:t>
            </a:r>
            <a:r>
              <a:rPr sz="3000" spc="-5" dirty="0">
                <a:latin typeface="Times New Roman"/>
                <a:cs typeface="Times New Roman"/>
              </a:rPr>
              <a:t>below:</a:t>
            </a:r>
            <a:endParaRPr sz="3000">
              <a:latin typeface="Times New Roman"/>
              <a:cs typeface="Times New Roman"/>
            </a:endParaRPr>
          </a:p>
          <a:p>
            <a:pPr marL="1841500" marR="2188210">
              <a:lnSpc>
                <a:spcPct val="100000"/>
              </a:lnSpc>
              <a:spcBef>
                <a:spcPts val="30"/>
              </a:spcBef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newnode -&gt; right =</a:t>
            </a:r>
            <a:r>
              <a:rPr sz="3200" spc="-2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start;  start -&gt; left = newnode;  start =</a:t>
            </a:r>
            <a:r>
              <a:rPr sz="3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newnode;</a:t>
            </a:r>
            <a:endParaRPr sz="32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596" y="477088"/>
            <a:ext cx="818515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latin typeface="Times New Roman"/>
                <a:cs typeface="Times New Roman"/>
              </a:rPr>
              <a:t>Algorithm </a:t>
            </a:r>
            <a:r>
              <a:rPr sz="4200" b="1" dirty="0">
                <a:latin typeface="Times New Roman"/>
                <a:cs typeface="Times New Roman"/>
              </a:rPr>
              <a:t>Analysis and</a:t>
            </a:r>
            <a:r>
              <a:rPr sz="4200" b="1" spc="-290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Complexity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606676"/>
            <a:ext cx="8083550" cy="4131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52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performances of algorithms </a:t>
            </a:r>
            <a:r>
              <a:rPr sz="3200" dirty="0">
                <a:latin typeface="Times New Roman"/>
                <a:cs typeface="Times New Roman"/>
              </a:rPr>
              <a:t>can </a:t>
            </a:r>
            <a:r>
              <a:rPr sz="3200" spc="-20" dirty="0">
                <a:latin typeface="Times New Roman"/>
                <a:cs typeface="Times New Roman"/>
              </a:rPr>
              <a:t>be  </a:t>
            </a:r>
            <a:r>
              <a:rPr sz="3200" dirty="0">
                <a:latin typeface="Times New Roman"/>
                <a:cs typeface="Times New Roman"/>
              </a:rPr>
              <a:t>measured on the scales of </a:t>
            </a:r>
            <a:r>
              <a:rPr sz="3200" b="1" spc="-30" dirty="0">
                <a:latin typeface="Times New Roman"/>
                <a:cs typeface="Times New Roman"/>
              </a:rPr>
              <a:t>Time </a:t>
            </a:r>
            <a:r>
              <a:rPr sz="3200" b="1" dirty="0">
                <a:latin typeface="Times New Roman"/>
                <a:cs typeface="Times New Roman"/>
              </a:rPr>
              <a:t>and</a:t>
            </a:r>
            <a:r>
              <a:rPr sz="3200" b="1" spc="-1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Space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b="1" spc="-40" dirty="0">
                <a:latin typeface="Times New Roman"/>
                <a:cs typeface="Times New Roman"/>
              </a:rPr>
              <a:t>Time </a:t>
            </a:r>
            <a:r>
              <a:rPr sz="3200" b="1" spc="-10" dirty="0">
                <a:latin typeface="Times New Roman"/>
                <a:cs typeface="Times New Roman"/>
              </a:rPr>
              <a:t>Complexity </a:t>
            </a:r>
            <a:r>
              <a:rPr sz="3200" dirty="0">
                <a:latin typeface="Times New Roman"/>
                <a:cs typeface="Times New Roman"/>
              </a:rPr>
              <a:t>of an </a:t>
            </a:r>
            <a:r>
              <a:rPr sz="3200" spc="-10" dirty="0">
                <a:latin typeface="Times New Roman"/>
                <a:cs typeface="Times New Roman"/>
              </a:rPr>
              <a:t>algorithm </a:t>
            </a:r>
            <a:r>
              <a:rPr sz="3200" dirty="0">
                <a:latin typeface="Times New Roman"/>
                <a:cs typeface="Times New Roman"/>
              </a:rPr>
              <a:t>or a  program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function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 running time </a:t>
            </a:r>
            <a:r>
              <a:rPr sz="3200" spc="-10" dirty="0">
                <a:latin typeface="Times New Roman"/>
                <a:cs typeface="Times New Roman"/>
              </a:rPr>
              <a:t>of  </a:t>
            </a:r>
            <a:r>
              <a:rPr sz="3200" dirty="0">
                <a:latin typeface="Times New Roman"/>
                <a:cs typeface="Times New Roman"/>
              </a:rPr>
              <a:t>the algorithm or a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program.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b="1" spc="-10" dirty="0">
                <a:latin typeface="Times New Roman"/>
                <a:cs typeface="Times New Roman"/>
              </a:rPr>
              <a:t>Space </a:t>
            </a:r>
            <a:r>
              <a:rPr sz="3200" b="1" dirty="0">
                <a:latin typeface="Times New Roman"/>
                <a:cs typeface="Times New Roman"/>
              </a:rPr>
              <a:t>Complexity </a:t>
            </a:r>
            <a:r>
              <a:rPr sz="3200" spc="-5" dirty="0">
                <a:latin typeface="Times New Roman"/>
                <a:cs typeface="Times New Roman"/>
              </a:rPr>
              <a:t>of an </a:t>
            </a:r>
            <a:r>
              <a:rPr sz="3200" spc="-10" dirty="0">
                <a:latin typeface="Times New Roman"/>
                <a:cs typeface="Times New Roman"/>
              </a:rPr>
              <a:t>algorithm </a:t>
            </a:r>
            <a:r>
              <a:rPr sz="3200" spc="-5" dirty="0">
                <a:latin typeface="Times New Roman"/>
                <a:cs typeface="Times New Roman"/>
              </a:rPr>
              <a:t>or </a:t>
            </a:r>
            <a:r>
              <a:rPr sz="3200" dirty="0">
                <a:latin typeface="Times New Roman"/>
                <a:cs typeface="Times New Roman"/>
              </a:rPr>
              <a:t>a  program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function of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space needed </a:t>
            </a:r>
            <a:r>
              <a:rPr sz="3200" spc="-10" dirty="0">
                <a:latin typeface="Times New Roman"/>
                <a:cs typeface="Times New Roman"/>
              </a:rPr>
              <a:t>by  </a:t>
            </a:r>
            <a:r>
              <a:rPr sz="3200" dirty="0">
                <a:latin typeface="Times New Roman"/>
                <a:cs typeface="Times New Roman"/>
              </a:rPr>
              <a:t>the algorithm or program to run to</a:t>
            </a:r>
            <a:r>
              <a:rPr sz="3200" spc="-2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completion.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93" y="459739"/>
            <a:ext cx="7885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9134" y="2175675"/>
            <a:ext cx="7460488" cy="3549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50122" y="6453327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459739"/>
            <a:ext cx="6393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4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522298"/>
            <a:ext cx="7729855" cy="44145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20" dirty="0">
                <a:latin typeface="Calibri"/>
                <a:cs typeface="Calibri"/>
              </a:rPr>
              <a:t>following </a:t>
            </a:r>
            <a:r>
              <a:rPr sz="2700" spc="-40" dirty="0">
                <a:latin typeface="Calibri"/>
                <a:cs typeface="Calibri"/>
              </a:rPr>
              <a:t>steps </a:t>
            </a:r>
            <a:r>
              <a:rPr sz="2700" spc="-25" dirty="0">
                <a:latin typeface="Calibri"/>
                <a:cs typeface="Calibri"/>
              </a:rPr>
              <a:t>are followed </a:t>
            </a:r>
            <a:r>
              <a:rPr sz="2700" spc="-30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insert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new</a:t>
            </a:r>
            <a:r>
              <a:rPr sz="2700" spc="-1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node  </a:t>
            </a:r>
            <a:r>
              <a:rPr sz="2700" spc="-20" dirty="0">
                <a:latin typeface="Calibri"/>
                <a:cs typeface="Calibri"/>
              </a:rPr>
              <a:t>at </a:t>
            </a:r>
            <a:r>
              <a:rPr sz="2700" dirty="0">
                <a:latin typeface="Calibri"/>
                <a:cs typeface="Calibri"/>
              </a:rPr>
              <a:t>the end of the</a:t>
            </a:r>
            <a:r>
              <a:rPr sz="2700" spc="-1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list:</a:t>
            </a:r>
            <a:endParaRPr sz="2700">
              <a:latin typeface="Calibri"/>
              <a:cs typeface="Calibri"/>
            </a:endParaRPr>
          </a:p>
          <a:p>
            <a:pPr marL="433070" indent="-421005">
              <a:lnSpc>
                <a:spcPts val="3180"/>
              </a:lnSpc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sz="2700" spc="-5" dirty="0">
                <a:latin typeface="Calibri"/>
                <a:cs typeface="Calibri"/>
              </a:rPr>
              <a:t>Get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new </a:t>
            </a:r>
            <a:r>
              <a:rPr sz="2700" spc="-5" dirty="0">
                <a:latin typeface="Calibri"/>
                <a:cs typeface="Calibri"/>
              </a:rPr>
              <a:t>node using</a:t>
            </a:r>
            <a:r>
              <a:rPr sz="2700" spc="-17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getnode()</a:t>
            </a:r>
            <a:endParaRPr sz="2700">
              <a:latin typeface="Calibri"/>
              <a:cs typeface="Calibri"/>
            </a:endParaRPr>
          </a:p>
          <a:p>
            <a:pPr marL="756285">
              <a:lnSpc>
                <a:spcPts val="2855"/>
              </a:lnSpc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newnode=getnode();</a:t>
            </a:r>
            <a:endParaRPr sz="2400">
              <a:solidFill>
                <a:srgbClr val="FF0000"/>
              </a:solidFill>
              <a:latin typeface="Calibri"/>
              <a:cs typeface="Calibri"/>
            </a:endParaRPr>
          </a:p>
          <a:p>
            <a:pPr marL="433070" indent="-42100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sz="2700" dirty="0">
                <a:latin typeface="Calibri"/>
                <a:cs typeface="Calibri"/>
              </a:rPr>
              <a:t>If the </a:t>
            </a:r>
            <a:r>
              <a:rPr sz="2700" spc="-20" dirty="0">
                <a:latin typeface="Calibri"/>
                <a:cs typeface="Calibri"/>
              </a:rPr>
              <a:t>list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empty </a:t>
            </a:r>
            <a:r>
              <a:rPr sz="2700" dirty="0">
                <a:latin typeface="Calibri"/>
                <a:cs typeface="Calibri"/>
              </a:rPr>
              <a:t>then </a:t>
            </a:r>
            <a:r>
              <a:rPr sz="2700" i="1" spc="-35" dirty="0">
                <a:latin typeface="Calibri"/>
                <a:cs typeface="Calibri"/>
              </a:rPr>
              <a:t>start </a:t>
            </a:r>
            <a:r>
              <a:rPr sz="2700" i="1" dirty="0">
                <a:latin typeface="Calibri"/>
                <a:cs typeface="Calibri"/>
              </a:rPr>
              <a:t>=</a:t>
            </a:r>
            <a:r>
              <a:rPr sz="2700" i="1" spc="-145" dirty="0"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newnode</a:t>
            </a:r>
            <a:r>
              <a:rPr sz="2700" spc="-5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  <a:p>
            <a:pPr marL="927100" marR="710565" indent="-915035">
              <a:lnSpc>
                <a:spcPct val="100000"/>
              </a:lnSpc>
              <a:buFont typeface="Arial"/>
              <a:buChar char="•"/>
              <a:tabLst>
                <a:tab pos="926465" algn="l"/>
                <a:tab pos="927735" algn="l"/>
                <a:tab pos="2022475" algn="l"/>
              </a:tabLst>
            </a:pPr>
            <a:r>
              <a:rPr sz="2700" dirty="0">
                <a:latin typeface="Calibri"/>
                <a:cs typeface="Calibri"/>
              </a:rPr>
              <a:t>If the </a:t>
            </a:r>
            <a:r>
              <a:rPr sz="2700" spc="-20" dirty="0">
                <a:latin typeface="Calibri"/>
                <a:cs typeface="Calibri"/>
              </a:rPr>
              <a:t>list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not empty </a:t>
            </a:r>
            <a:r>
              <a:rPr sz="2700" spc="-25" dirty="0">
                <a:latin typeface="Calibri"/>
                <a:cs typeface="Calibri"/>
              </a:rPr>
              <a:t>follow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40" dirty="0">
                <a:latin typeface="Calibri"/>
                <a:cs typeface="Calibri"/>
              </a:rPr>
              <a:t>steps</a:t>
            </a:r>
            <a:r>
              <a:rPr sz="2700" spc="-204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given  </a:t>
            </a:r>
            <a:r>
              <a:rPr sz="2700" spc="-10" dirty="0">
                <a:latin typeface="Calibri"/>
                <a:cs typeface="Calibri"/>
              </a:rPr>
              <a:t>below:	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temp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35" dirty="0">
                <a:solidFill>
                  <a:srgbClr val="FF0000"/>
                </a:solidFill>
                <a:latin typeface="Calibri"/>
                <a:cs typeface="Calibri"/>
              </a:rPr>
              <a:t>start;</a:t>
            </a:r>
            <a:endParaRPr sz="2700">
              <a:solidFill>
                <a:srgbClr val="FF0000"/>
              </a:solidFill>
              <a:latin typeface="Calibri"/>
              <a:cs typeface="Calibri"/>
            </a:endParaRPr>
          </a:p>
          <a:p>
            <a:pPr marL="1841500" marR="2871470" indent="-915035">
              <a:lnSpc>
                <a:spcPct val="100000"/>
              </a:lnSpc>
            </a:pP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while(temp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right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!=</a:t>
            </a:r>
            <a:r>
              <a:rPr sz="2700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NULL) 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temp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=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temp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-&gt;</a:t>
            </a:r>
            <a:r>
              <a:rPr sz="2700" spc="-1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right;</a:t>
            </a:r>
            <a:endParaRPr sz="2700">
              <a:solidFill>
                <a:srgbClr val="FF0000"/>
              </a:solidFill>
              <a:latin typeface="Calibri"/>
              <a:cs typeface="Calibri"/>
            </a:endParaRPr>
          </a:p>
          <a:p>
            <a:pPr marL="927100" marR="3274695">
              <a:lnSpc>
                <a:spcPct val="100000"/>
              </a:lnSpc>
              <a:spcBef>
                <a:spcPts val="5"/>
              </a:spcBef>
            </a:pP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temp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right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7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newnode;  newnode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left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700" spc="-1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temp;</a:t>
            </a:r>
            <a:endParaRPr sz="270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459739"/>
            <a:ext cx="6393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4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6630" y="2152929"/>
            <a:ext cx="7677150" cy="3454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51011" y="6453327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130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3118485" marR="5080" indent="-29591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Inserting a node at an intermediate  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989581"/>
            <a:ext cx="1231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4727194"/>
            <a:ext cx="1231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635" y="1391869"/>
            <a:ext cx="7764780" cy="503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following </a:t>
            </a:r>
            <a:r>
              <a:rPr sz="2200" spc="-25" dirty="0">
                <a:latin typeface="Calibri"/>
                <a:cs typeface="Calibri"/>
              </a:rPr>
              <a:t>steps </a:t>
            </a:r>
            <a:r>
              <a:rPr sz="2200" spc="-20" dirty="0">
                <a:latin typeface="Calibri"/>
                <a:cs typeface="Calibri"/>
              </a:rPr>
              <a:t>are </a:t>
            </a:r>
            <a:r>
              <a:rPr sz="2200" spc="-25" dirty="0">
                <a:latin typeface="Calibri"/>
                <a:cs typeface="Calibri"/>
              </a:rPr>
              <a:t>followed, </a:t>
            </a:r>
            <a:r>
              <a:rPr sz="2200" spc="-3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insert a </a:t>
            </a:r>
            <a:r>
              <a:rPr sz="2200" spc="-20" dirty="0">
                <a:latin typeface="Calibri"/>
                <a:cs typeface="Calibri"/>
              </a:rPr>
              <a:t>new </a:t>
            </a:r>
            <a:r>
              <a:rPr sz="2200" spc="-5" dirty="0">
                <a:latin typeface="Calibri"/>
                <a:cs typeface="Calibri"/>
              </a:rPr>
              <a:t>node in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50"/>
              </a:lnSpc>
            </a:pPr>
            <a:r>
              <a:rPr sz="2200" spc="-25" dirty="0">
                <a:latin typeface="Calibri"/>
                <a:cs typeface="Calibri"/>
              </a:rPr>
              <a:t>intermediate </a:t>
            </a:r>
            <a:r>
              <a:rPr sz="2200" spc="-5" dirty="0">
                <a:latin typeface="Calibri"/>
                <a:cs typeface="Calibri"/>
              </a:rPr>
              <a:t>position in the</a:t>
            </a:r>
            <a:r>
              <a:rPr sz="2200" spc="-20" dirty="0">
                <a:latin typeface="Calibri"/>
                <a:cs typeface="Calibri"/>
              </a:rPr>
              <a:t> list:</a:t>
            </a:r>
            <a:endParaRPr sz="2200">
              <a:latin typeface="Calibri"/>
              <a:cs typeface="Calibri"/>
            </a:endParaRPr>
          </a:p>
          <a:p>
            <a:pPr marL="927100" marR="4144010">
              <a:lnSpc>
                <a:spcPts val="2640"/>
              </a:lnSpc>
              <a:spcBef>
                <a:spcPts val="65"/>
              </a:spcBef>
            </a:pPr>
            <a:r>
              <a:rPr sz="2200" spc="-20" dirty="0">
                <a:latin typeface="Calibri"/>
                <a:cs typeface="Calibri"/>
              </a:rPr>
              <a:t>Get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new </a:t>
            </a:r>
            <a:r>
              <a:rPr sz="2200" spc="-10" dirty="0">
                <a:latin typeface="Calibri"/>
                <a:cs typeface="Calibri"/>
              </a:rPr>
              <a:t>node using  </a:t>
            </a: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getnode(). 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newnode=getnode();</a:t>
            </a:r>
            <a:endParaRPr sz="2200">
              <a:solidFill>
                <a:srgbClr val="FF0000"/>
              </a:solidFill>
              <a:latin typeface="Calibri"/>
              <a:cs typeface="Calibri"/>
            </a:endParaRPr>
          </a:p>
          <a:p>
            <a:pPr marL="355600" marR="5080" indent="-342900">
              <a:lnSpc>
                <a:spcPts val="2110"/>
              </a:lnSpc>
              <a:spcBef>
                <a:spcPts val="4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Ensure that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specified </a:t>
            </a:r>
            <a:r>
              <a:rPr sz="2200" spc="-5" dirty="0">
                <a:latin typeface="Calibri"/>
                <a:cs typeface="Calibri"/>
              </a:rPr>
              <a:t>position is in </a:t>
            </a:r>
            <a:r>
              <a:rPr sz="2200" spc="-20" dirty="0">
                <a:latin typeface="Calibri"/>
                <a:cs typeface="Calibri"/>
              </a:rPr>
              <a:t>between </a:t>
            </a:r>
            <a:r>
              <a:rPr sz="2200" spc="-25" dirty="0">
                <a:latin typeface="Calibri"/>
                <a:cs typeface="Calibri"/>
              </a:rPr>
              <a:t>first </a:t>
            </a:r>
            <a:r>
              <a:rPr sz="2200" spc="-15" dirty="0">
                <a:latin typeface="Calibri"/>
                <a:cs typeface="Calibri"/>
              </a:rPr>
              <a:t>node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20" dirty="0">
                <a:latin typeface="Calibri"/>
                <a:cs typeface="Calibri"/>
              </a:rPr>
              <a:t>last  </a:t>
            </a:r>
            <a:r>
              <a:rPr sz="2200" spc="-10" dirty="0">
                <a:latin typeface="Calibri"/>
                <a:cs typeface="Calibri"/>
              </a:rPr>
              <a:t>node.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0" dirty="0">
                <a:latin typeface="Calibri"/>
                <a:cs typeface="Calibri"/>
              </a:rPr>
              <a:t>not, </a:t>
            </a:r>
            <a:r>
              <a:rPr sz="2200" spc="-15" dirty="0">
                <a:latin typeface="Calibri"/>
                <a:cs typeface="Calibri"/>
              </a:rPr>
              <a:t>specified </a:t>
            </a:r>
            <a:r>
              <a:rPr sz="2200" spc="-5" dirty="0">
                <a:latin typeface="Calibri"/>
                <a:cs typeface="Calibri"/>
              </a:rPr>
              <a:t>position is </a:t>
            </a:r>
            <a:r>
              <a:rPr sz="2200" spc="-25" dirty="0">
                <a:latin typeface="Calibri"/>
                <a:cs typeface="Calibri"/>
              </a:rPr>
              <a:t>invalid. </a:t>
            </a:r>
            <a:r>
              <a:rPr sz="2200" spc="-15" dirty="0">
                <a:latin typeface="Calibri"/>
                <a:cs typeface="Calibri"/>
              </a:rPr>
              <a:t>This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done </a:t>
            </a:r>
            <a:r>
              <a:rPr sz="2200" spc="-15" dirty="0">
                <a:latin typeface="Calibri"/>
                <a:cs typeface="Calibri"/>
              </a:rPr>
              <a:t>by  </a:t>
            </a:r>
            <a:r>
              <a:rPr sz="2200" spc="-25" dirty="0">
                <a:latin typeface="Calibri"/>
                <a:cs typeface="Calibri"/>
              </a:rPr>
              <a:t>countnode()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function.</a:t>
            </a:r>
            <a:endParaRPr sz="2200">
              <a:latin typeface="Calibri"/>
              <a:cs typeface="Calibri"/>
            </a:endParaRPr>
          </a:p>
          <a:p>
            <a:pPr marL="355600" marR="87630" indent="-342900" algn="just">
              <a:lnSpc>
                <a:spcPct val="796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25" dirty="0">
                <a:latin typeface="Calibri"/>
                <a:cs typeface="Calibri"/>
              </a:rPr>
              <a:t>Store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5" dirty="0">
                <a:latin typeface="Calibri"/>
                <a:cs typeface="Calibri"/>
              </a:rPr>
              <a:t>starting </a:t>
            </a:r>
            <a:r>
              <a:rPr sz="2200" spc="-15" dirty="0">
                <a:latin typeface="Calibri"/>
                <a:cs typeface="Calibri"/>
              </a:rPr>
              <a:t>address </a:t>
            </a:r>
            <a:r>
              <a:rPr sz="2200" spc="-10" dirty="0">
                <a:latin typeface="Calibri"/>
                <a:cs typeface="Calibri"/>
              </a:rPr>
              <a:t>(which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in </a:t>
            </a:r>
            <a:r>
              <a:rPr sz="2200" spc="-25" dirty="0">
                <a:latin typeface="Calibri"/>
                <a:cs typeface="Calibri"/>
              </a:rPr>
              <a:t>start pointer)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temp and  </a:t>
            </a:r>
            <a:r>
              <a:rPr sz="2200" spc="-25" dirty="0">
                <a:latin typeface="Calibri"/>
                <a:cs typeface="Calibri"/>
              </a:rPr>
              <a:t>prev pointers. </a:t>
            </a:r>
            <a:r>
              <a:rPr sz="2200" spc="-15" dirty="0">
                <a:latin typeface="Calibri"/>
                <a:cs typeface="Calibri"/>
              </a:rPr>
              <a:t>Then </a:t>
            </a:r>
            <a:r>
              <a:rPr sz="2200" spc="-45" dirty="0">
                <a:latin typeface="Calibri"/>
                <a:cs typeface="Calibri"/>
              </a:rPr>
              <a:t>traverse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temp </a:t>
            </a:r>
            <a:r>
              <a:rPr sz="2200" spc="-25" dirty="0">
                <a:latin typeface="Calibri"/>
                <a:cs typeface="Calibri"/>
              </a:rPr>
              <a:t>pointer upto </a:t>
            </a:r>
            <a:r>
              <a:rPr sz="2200" spc="-15" dirty="0">
                <a:latin typeface="Calibri"/>
                <a:cs typeface="Calibri"/>
              </a:rPr>
              <a:t>the specified  </a:t>
            </a:r>
            <a:r>
              <a:rPr sz="2200" spc="-5" dirty="0">
                <a:latin typeface="Calibri"/>
                <a:cs typeface="Calibri"/>
              </a:rPr>
              <a:t>position </a:t>
            </a:r>
            <a:r>
              <a:rPr sz="2200" spc="-25" dirty="0">
                <a:latin typeface="Calibri"/>
                <a:cs typeface="Calibri"/>
              </a:rPr>
              <a:t>followed </a:t>
            </a:r>
            <a:r>
              <a:rPr sz="2200" spc="-20" dirty="0">
                <a:latin typeface="Calibri"/>
                <a:cs typeface="Calibri"/>
              </a:rPr>
              <a:t>by </a:t>
            </a:r>
            <a:r>
              <a:rPr sz="2200" spc="-25" dirty="0">
                <a:latin typeface="Calibri"/>
                <a:cs typeface="Calibri"/>
              </a:rPr>
              <a:t>prev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70" dirty="0">
                <a:latin typeface="Calibri"/>
                <a:cs typeface="Calibri"/>
              </a:rPr>
              <a:t>pointer.</a:t>
            </a:r>
            <a:endParaRPr sz="2200">
              <a:latin typeface="Calibri"/>
              <a:cs typeface="Calibri"/>
            </a:endParaRPr>
          </a:p>
          <a:p>
            <a:pPr marL="927100" marR="185420">
              <a:lnSpc>
                <a:spcPts val="2640"/>
              </a:lnSpc>
              <a:spcBef>
                <a:spcPts val="30"/>
              </a:spcBef>
            </a:pPr>
            <a:r>
              <a:rPr sz="2200" spc="-20" dirty="0">
                <a:latin typeface="Calibri"/>
                <a:cs typeface="Calibri"/>
              </a:rPr>
              <a:t>After </a:t>
            </a:r>
            <a:r>
              <a:rPr sz="2200" spc="-10" dirty="0">
                <a:latin typeface="Calibri"/>
                <a:cs typeface="Calibri"/>
              </a:rPr>
              <a:t>reaching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specified </a:t>
            </a:r>
            <a:r>
              <a:rPr sz="2200" spc="-5" dirty="0">
                <a:latin typeface="Calibri"/>
                <a:cs typeface="Calibri"/>
              </a:rPr>
              <a:t>position, </a:t>
            </a:r>
            <a:r>
              <a:rPr sz="2200" spc="-25" dirty="0">
                <a:latin typeface="Calibri"/>
                <a:cs typeface="Calibri"/>
              </a:rPr>
              <a:t>follow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5" dirty="0">
                <a:latin typeface="Calibri"/>
                <a:cs typeface="Calibri"/>
              </a:rPr>
              <a:t>steps </a:t>
            </a:r>
            <a:r>
              <a:rPr sz="2200" spc="-20" dirty="0">
                <a:latin typeface="Calibri"/>
                <a:cs typeface="Calibri"/>
              </a:rPr>
              <a:t>given  below: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newnode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left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200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temp;</a:t>
            </a:r>
            <a:endParaRPr sz="2200">
              <a:solidFill>
                <a:srgbClr val="FF0000"/>
              </a:solidFill>
              <a:latin typeface="Calibri"/>
              <a:cs typeface="Calibri"/>
            </a:endParaRPr>
          </a:p>
          <a:p>
            <a:pPr marL="927100" marR="3095625">
              <a:lnSpc>
                <a:spcPts val="2640"/>
              </a:lnSpc>
            </a:pP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newnode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right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=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temp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right;  temp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right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left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newnode;</a:t>
            </a:r>
            <a:endParaRPr sz="2200">
              <a:solidFill>
                <a:srgbClr val="FF0000"/>
              </a:solidFill>
              <a:latin typeface="Calibri"/>
              <a:cs typeface="Calibri"/>
            </a:endParaRPr>
          </a:p>
          <a:p>
            <a:pPr marL="927100">
              <a:lnSpc>
                <a:spcPts val="2555"/>
              </a:lnSpc>
            </a:pP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temp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-&gt;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right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2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newnode;</a:t>
            </a:r>
            <a:endParaRPr sz="220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3118485" marR="5080" indent="-29591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Inserting a node at an intermediate  position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865225" y="2124913"/>
            <a:ext cx="7538974" cy="36183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377" y="482549"/>
            <a:ext cx="7002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Deleting a node at the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beginning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339976"/>
            <a:ext cx="8103870" cy="50368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34290" indent="-342900">
              <a:lnSpc>
                <a:spcPts val="35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  <a:tab pos="1153795" algn="l"/>
                <a:tab pos="2903855" algn="l"/>
                <a:tab pos="3883660" algn="l"/>
                <a:tab pos="4546600" algn="l"/>
                <a:tab pos="6259830" algn="l"/>
                <a:tab pos="6741795" algn="l"/>
                <a:tab pos="7880350" algn="l"/>
              </a:tabLst>
            </a:pPr>
            <a:r>
              <a:rPr sz="3200" dirty="0">
                <a:latin typeface="Times New Roman"/>
                <a:cs typeface="Times New Roman"/>
              </a:rPr>
              <a:t>The	fol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owi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	s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ep</a:t>
            </a:r>
            <a:r>
              <a:rPr sz="3200" dirty="0">
                <a:latin typeface="Times New Roman"/>
                <a:cs typeface="Times New Roman"/>
              </a:rPr>
              <a:t>s	are	</a:t>
            </a:r>
            <a:r>
              <a:rPr sz="3200" spc="-15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ollow</a:t>
            </a:r>
            <a:r>
              <a:rPr sz="3200" spc="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d,	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	</a:t>
            </a:r>
            <a:r>
              <a:rPr sz="3200" spc="5" dirty="0">
                <a:latin typeface="Times New Roman"/>
                <a:cs typeface="Times New Roman"/>
              </a:rPr>
              <a:t>de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e	a  node at the beginning of the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list: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5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  <a:tab pos="1082040" algn="l"/>
                <a:tab pos="1804670" algn="l"/>
                <a:tab pos="2304415" algn="l"/>
                <a:tab pos="3548379" algn="l"/>
                <a:tab pos="4476750" algn="l"/>
                <a:tab pos="5878830" algn="l"/>
                <a:tab pos="7325359" algn="l"/>
              </a:tabLst>
            </a:pP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f	</a:t>
            </a:r>
            <a:r>
              <a:rPr sz="3200" spc="-3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ist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em</a:t>
            </a:r>
            <a:r>
              <a:rPr sz="3200" spc="10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ty	</a:t>
            </a:r>
            <a:r>
              <a:rPr sz="3200" spc="-30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he</a:t>
            </a:r>
            <a:r>
              <a:rPr sz="3200" dirty="0">
                <a:latin typeface="Times New Roman"/>
                <a:cs typeface="Times New Roman"/>
              </a:rPr>
              <a:t>n	dis</a:t>
            </a:r>
            <a:r>
              <a:rPr sz="3200" spc="5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y	</a:t>
            </a:r>
            <a:r>
              <a:rPr sz="3200" spc="-535" dirty="0">
                <a:latin typeface="Times New Roman"/>
                <a:cs typeface="Times New Roman"/>
              </a:rPr>
              <a:t>‗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mpty	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spc="-3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st‘  </a:t>
            </a:r>
            <a:r>
              <a:rPr sz="3200" dirty="0">
                <a:latin typeface="Times New Roman"/>
                <a:cs typeface="Times New Roman"/>
              </a:rPr>
              <a:t>message.</a:t>
            </a:r>
            <a:endParaRPr sz="3200">
              <a:latin typeface="Times New Roman"/>
              <a:cs typeface="Times New Roman"/>
            </a:endParaRPr>
          </a:p>
          <a:p>
            <a:pPr marL="355600" marR="452120" indent="-342900">
              <a:lnSpc>
                <a:spcPts val="351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If the list is not </a:t>
            </a:r>
            <a:r>
              <a:rPr sz="3200" spc="-65" dirty="0">
                <a:latin typeface="Times New Roman"/>
                <a:cs typeface="Times New Roman"/>
              </a:rPr>
              <a:t>empty, </a:t>
            </a:r>
            <a:r>
              <a:rPr sz="3200" dirty="0">
                <a:latin typeface="Times New Roman"/>
                <a:cs typeface="Times New Roman"/>
              </a:rPr>
              <a:t>follow the steps</a:t>
            </a:r>
            <a:r>
              <a:rPr sz="3200" spc="-2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given  below:</a:t>
            </a:r>
            <a:endParaRPr sz="3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29"/>
              </a:spcBef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temp =</a:t>
            </a:r>
            <a:r>
              <a:rPr sz="3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start;</a:t>
            </a:r>
            <a:endParaRPr sz="32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start = start -&gt;</a:t>
            </a:r>
            <a:r>
              <a:rPr sz="3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right;</a:t>
            </a:r>
            <a:endParaRPr sz="32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 marR="3743960">
              <a:lnSpc>
                <a:spcPct val="110000"/>
              </a:lnSpc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start -&gt; left =</a:t>
            </a:r>
            <a:r>
              <a:rPr sz="3200" spc="-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NULL;  free(temp);</a:t>
            </a:r>
            <a:endParaRPr sz="32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857" y="459739"/>
            <a:ext cx="77000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19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2527" y="2480691"/>
            <a:ext cx="7561580" cy="2845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136</a:t>
            </a:fld>
            <a:endParaRPr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642" y="459739"/>
            <a:ext cx="6206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21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525346"/>
            <a:ext cx="7973695" cy="43776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5600" marR="5080" indent="-342900">
              <a:lnSpc>
                <a:spcPts val="261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following </a:t>
            </a:r>
            <a:r>
              <a:rPr sz="2700" dirty="0">
                <a:latin typeface="Times New Roman"/>
                <a:cs typeface="Times New Roman"/>
              </a:rPr>
              <a:t>steps are </a:t>
            </a:r>
            <a:r>
              <a:rPr sz="2700" spc="-5" dirty="0">
                <a:latin typeface="Times New Roman"/>
                <a:cs typeface="Times New Roman"/>
              </a:rPr>
              <a:t>followed </a:t>
            </a:r>
            <a:r>
              <a:rPr sz="2700" dirty="0">
                <a:latin typeface="Times New Roman"/>
                <a:cs typeface="Times New Roman"/>
              </a:rPr>
              <a:t>to delete a node at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  end of the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list:</a:t>
            </a:r>
            <a:endParaRPr sz="27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815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If list </a:t>
            </a:r>
            <a:r>
              <a:rPr sz="2400" spc="-5" dirty="0">
                <a:latin typeface="Times New Roman"/>
                <a:cs typeface="Times New Roman"/>
              </a:rPr>
              <a:t>is empty </a:t>
            </a:r>
            <a:r>
              <a:rPr sz="2400" dirty="0">
                <a:latin typeface="Times New Roman"/>
                <a:cs typeface="Times New Roman"/>
              </a:rPr>
              <a:t>then display </a:t>
            </a:r>
            <a:r>
              <a:rPr sz="2400" spc="-75" dirty="0">
                <a:latin typeface="Times New Roman"/>
                <a:cs typeface="Times New Roman"/>
              </a:rPr>
              <a:t>‗Empty </a:t>
            </a:r>
            <a:r>
              <a:rPr sz="2400" dirty="0">
                <a:latin typeface="Times New Roman"/>
                <a:cs typeface="Times New Roman"/>
              </a:rPr>
              <a:t>List‘</a:t>
            </a:r>
            <a:r>
              <a:rPr sz="2400" spc="-3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2815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If the list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35" dirty="0">
                <a:latin typeface="Times New Roman"/>
                <a:cs typeface="Times New Roman"/>
              </a:rPr>
              <a:t>empty, </a:t>
            </a:r>
            <a:r>
              <a:rPr sz="2400" dirty="0">
                <a:latin typeface="Times New Roman"/>
                <a:cs typeface="Times New Roman"/>
              </a:rPr>
              <a:t>follow the steps given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below: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10"/>
              </a:spcBef>
            </a:pP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temp =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start;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while(temp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-&gt; right !=</a:t>
            </a:r>
            <a:r>
              <a:rPr sz="27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FF0000"/>
                </a:solidFill>
                <a:latin typeface="Times New Roman"/>
                <a:cs typeface="Times New Roman"/>
              </a:rPr>
              <a:t>NULL)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temp =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-&gt;</a:t>
            </a:r>
            <a:r>
              <a:rPr sz="27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right;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 marR="2932430">
              <a:lnSpc>
                <a:spcPct val="100000"/>
              </a:lnSpc>
            </a:pP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temp -&gt; left -&gt; right =</a:t>
            </a:r>
            <a:r>
              <a:rPr sz="2700" spc="-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FF0000"/>
                </a:solidFill>
                <a:latin typeface="Times New Roman"/>
                <a:cs typeface="Times New Roman"/>
              </a:rPr>
              <a:t>NULL; 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free(temp);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642" y="459739"/>
            <a:ext cx="6206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21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6965" y="2695346"/>
            <a:ext cx="7392670" cy="3062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138</a:t>
            </a:fld>
            <a:endParaRPr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9385" y="52578"/>
            <a:ext cx="6873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Deleting a node </a:t>
            </a:r>
            <a:r>
              <a:rPr b="1" dirty="0">
                <a:latin typeface="Times New Roman"/>
                <a:cs typeface="Times New Roman"/>
              </a:rPr>
              <a:t>at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Intermediate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661873"/>
            <a:ext cx="8610599" cy="49180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435" algn="ctr">
              <a:lnSpc>
                <a:spcPts val="4485"/>
              </a:lnSpc>
              <a:spcBef>
                <a:spcPts val="95"/>
              </a:spcBef>
            </a:pPr>
            <a:r>
              <a:rPr sz="4000" b="1" dirty="0">
                <a:latin typeface="Times New Roman"/>
                <a:cs typeface="Times New Roman"/>
              </a:rPr>
              <a:t>position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ts val="160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following steps are followed, to delete a node from an intermediate position in 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list.</a:t>
            </a:r>
            <a:endParaRPr sz="1600">
              <a:latin typeface="Times New Roman"/>
              <a:cs typeface="Times New Roman"/>
            </a:endParaRPr>
          </a:p>
          <a:p>
            <a:pPr marL="405765" indent="-393700">
              <a:lnSpc>
                <a:spcPct val="100000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1600" spc="-5" dirty="0">
                <a:latin typeface="Times New Roman"/>
                <a:cs typeface="Times New Roman"/>
              </a:rPr>
              <a:t>If list is </a:t>
            </a:r>
            <a:r>
              <a:rPr sz="1600" spc="-20" dirty="0">
                <a:latin typeface="Times New Roman"/>
                <a:cs typeface="Times New Roman"/>
              </a:rPr>
              <a:t>empty </a:t>
            </a:r>
            <a:r>
              <a:rPr sz="1600" spc="-5" dirty="0">
                <a:latin typeface="Times New Roman"/>
                <a:cs typeface="Times New Roman"/>
              </a:rPr>
              <a:t>then display </a:t>
            </a:r>
            <a:r>
              <a:rPr sz="1600" spc="-65" dirty="0">
                <a:latin typeface="Times New Roman"/>
                <a:cs typeface="Times New Roman"/>
              </a:rPr>
              <a:t>‗Empty </a:t>
            </a:r>
            <a:r>
              <a:rPr sz="1600" spc="-5" dirty="0">
                <a:latin typeface="Times New Roman"/>
                <a:cs typeface="Times New Roman"/>
              </a:rPr>
              <a:t>List‘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message.</a:t>
            </a:r>
            <a:endParaRPr sz="1600">
              <a:latin typeface="Times New Roman"/>
              <a:cs typeface="Times New Roman"/>
            </a:endParaRPr>
          </a:p>
          <a:p>
            <a:pPr marL="405765" indent="-393700">
              <a:lnSpc>
                <a:spcPts val="1920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1600" spc="-5" dirty="0">
                <a:latin typeface="Times New Roman"/>
                <a:cs typeface="Times New Roman"/>
              </a:rPr>
              <a:t>If the list is not </a:t>
            </a:r>
            <a:r>
              <a:rPr sz="1600" spc="-50" dirty="0">
                <a:latin typeface="Times New Roman"/>
                <a:cs typeface="Times New Roman"/>
              </a:rPr>
              <a:t>empty, </a:t>
            </a:r>
            <a:r>
              <a:rPr sz="1600" spc="-5" dirty="0">
                <a:latin typeface="Times New Roman"/>
                <a:cs typeface="Times New Roman"/>
              </a:rPr>
              <a:t>follow the steps given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below: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1905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Get the position of the node to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delete.</a:t>
            </a:r>
            <a:endParaRPr sz="16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78100"/>
              </a:lnSpc>
              <a:spcBef>
                <a:spcPts val="4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Ensure that the specified position is in between first node and last node. If not, specified  position is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invalid.</a:t>
            </a:r>
            <a:endParaRPr sz="1600">
              <a:latin typeface="Times New Roman"/>
              <a:cs typeface="Times New Roman"/>
            </a:endParaRPr>
          </a:p>
          <a:p>
            <a:pPr marL="402590" indent="-390525">
              <a:lnSpc>
                <a:spcPct val="100000"/>
              </a:lnSpc>
              <a:buFont typeface="Arial"/>
              <a:buChar char="•"/>
              <a:tabLst>
                <a:tab pos="402590" algn="l"/>
                <a:tab pos="403225" algn="l"/>
              </a:tabLst>
            </a:pPr>
            <a:r>
              <a:rPr sz="1600" spc="-5" dirty="0">
                <a:latin typeface="Times New Roman"/>
                <a:cs typeface="Times New Roman"/>
              </a:rPr>
              <a:t>Then perform the following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steps: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if(pos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&gt; 1 </a:t>
            </a:r>
            <a:r>
              <a:rPr sz="1600" spc="-15" dirty="0">
                <a:solidFill>
                  <a:srgbClr val="FF0000"/>
                </a:solidFill>
                <a:latin typeface="Times New Roman"/>
                <a:cs typeface="Times New Roman"/>
              </a:rPr>
              <a:t>&amp;&amp;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pos &lt;</a:t>
            </a:r>
            <a:r>
              <a:rPr sz="1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nodectr)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762250" marR="4098290">
              <a:lnSpc>
                <a:spcPct val="100000"/>
              </a:lnSpc>
            </a:pPr>
            <a:r>
              <a:rPr sz="1600" spc="-25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= start; 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i =</a:t>
            </a:r>
            <a:r>
              <a:rPr sz="1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1;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76225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while(i &lt; pos)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76034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671570" marR="2479675">
              <a:lnSpc>
                <a:spcPct val="100000"/>
              </a:lnSpc>
            </a:pPr>
            <a:r>
              <a:rPr sz="1600" spc="-25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1600" spc="-25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-&gt; right;  </a:t>
            </a:r>
            <a:r>
              <a:rPr sz="1600" spc="-20" dirty="0">
                <a:solidFill>
                  <a:srgbClr val="FF0000"/>
                </a:solidFill>
                <a:latin typeface="Times New Roman"/>
                <a:cs typeface="Times New Roman"/>
              </a:rPr>
              <a:t>i++;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75717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757170" marR="2178050">
              <a:lnSpc>
                <a:spcPct val="100000"/>
              </a:lnSpc>
            </a:pPr>
            <a:r>
              <a:rPr sz="1600" spc="-25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-&gt; right -&gt; left = </a:t>
            </a:r>
            <a:r>
              <a:rPr sz="1600" spc="-25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-&gt; left;  </a:t>
            </a:r>
            <a:r>
              <a:rPr sz="1600" spc="-25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-&gt; left -&gt; right = </a:t>
            </a:r>
            <a:r>
              <a:rPr sz="1600" spc="-25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-&gt; right;  </a:t>
            </a:r>
            <a:r>
              <a:rPr sz="1600" spc="-10" dirty="0">
                <a:solidFill>
                  <a:srgbClr val="FF0000"/>
                </a:solidFill>
                <a:latin typeface="Times New Roman"/>
                <a:cs typeface="Times New Roman"/>
              </a:rPr>
              <a:t>free(temp);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printf("\n node</a:t>
            </a:r>
            <a:r>
              <a:rPr sz="1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deleted..");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16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596" y="415797"/>
            <a:ext cx="81838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latin typeface="Times New Roman"/>
                <a:cs typeface="Times New Roman"/>
              </a:rPr>
              <a:t>Algorithm Analysis and</a:t>
            </a:r>
            <a:r>
              <a:rPr sz="4200" b="1" spc="-235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Complexity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373251"/>
            <a:ext cx="8086090" cy="46170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marR="10795" indent="-342900" algn="just">
              <a:lnSpc>
                <a:spcPts val="261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0" dirty="0">
                <a:latin typeface="Times New Roman"/>
                <a:cs typeface="Times New Roman"/>
              </a:rPr>
              <a:t>Time </a:t>
            </a:r>
            <a:r>
              <a:rPr sz="2700" dirty="0">
                <a:latin typeface="Times New Roman"/>
                <a:cs typeface="Times New Roman"/>
              </a:rPr>
              <a:t>Complexity of an </a:t>
            </a:r>
            <a:r>
              <a:rPr sz="2700" spc="-5" dirty="0">
                <a:latin typeface="Times New Roman"/>
                <a:cs typeface="Times New Roman"/>
              </a:rPr>
              <a:t>algorithm </a:t>
            </a:r>
            <a:r>
              <a:rPr sz="2700" dirty="0">
                <a:latin typeface="Times New Roman"/>
                <a:cs typeface="Times New Roman"/>
              </a:rPr>
              <a:t>can be </a:t>
            </a:r>
            <a:r>
              <a:rPr sz="2700" spc="-5" dirty="0">
                <a:latin typeface="Times New Roman"/>
                <a:cs typeface="Times New Roman"/>
              </a:rPr>
              <a:t>computed  </a:t>
            </a:r>
            <a:r>
              <a:rPr sz="2700" dirty="0">
                <a:latin typeface="Times New Roman"/>
                <a:cs typeface="Times New Roman"/>
              </a:rPr>
              <a:t>either by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</a:t>
            </a:r>
            <a:endParaRPr sz="27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ts val="2815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Times New Roman"/>
                <a:cs typeface="Times New Roman"/>
              </a:rPr>
              <a:t>Empirical or Posteriori</a:t>
            </a:r>
            <a:r>
              <a:rPr sz="2400" b="1" spc="-300" dirty="0">
                <a:latin typeface="Times New Roman"/>
                <a:cs typeface="Times New Roman"/>
              </a:rPr>
              <a:t> </a:t>
            </a:r>
            <a:r>
              <a:rPr sz="2400" b="1" spc="-65" dirty="0">
                <a:latin typeface="Times New Roman"/>
                <a:cs typeface="Times New Roman"/>
              </a:rPr>
              <a:t>Testing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ts val="2815"/>
              </a:lnSpc>
              <a:buFont typeface="Arial"/>
              <a:buChar char="–"/>
              <a:tabLst>
                <a:tab pos="756920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Theoretical </a:t>
            </a:r>
            <a:r>
              <a:rPr sz="2400" b="1" dirty="0">
                <a:latin typeface="Times New Roman"/>
                <a:cs typeface="Times New Roman"/>
              </a:rPr>
              <a:t>or</a:t>
            </a:r>
            <a:r>
              <a:rPr sz="2400" b="1" spc="-19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AprioriApproach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b="1" dirty="0">
                <a:latin typeface="Times New Roman"/>
                <a:cs typeface="Times New Roman"/>
              </a:rPr>
              <a:t>Empirical or </a:t>
            </a:r>
            <a:r>
              <a:rPr sz="2700" b="1" spc="-5" dirty="0">
                <a:latin typeface="Times New Roman"/>
                <a:cs typeface="Times New Roman"/>
              </a:rPr>
              <a:t>Posteriori </a:t>
            </a:r>
            <a:r>
              <a:rPr sz="2700" b="1" spc="-75" dirty="0">
                <a:latin typeface="Times New Roman"/>
                <a:cs typeface="Times New Roman"/>
              </a:rPr>
              <a:t>Testing </a:t>
            </a:r>
            <a:r>
              <a:rPr sz="2700" spc="-10" dirty="0">
                <a:latin typeface="Times New Roman"/>
                <a:cs typeface="Times New Roman"/>
              </a:rPr>
              <a:t>approach </a:t>
            </a:r>
            <a:r>
              <a:rPr sz="2700" spc="-5" dirty="0">
                <a:latin typeface="Times New Roman"/>
                <a:cs typeface="Times New Roman"/>
              </a:rPr>
              <a:t>calls for  </a:t>
            </a:r>
            <a:r>
              <a:rPr sz="2700" spc="-10" dirty="0">
                <a:latin typeface="Times New Roman"/>
                <a:cs typeface="Times New Roman"/>
              </a:rPr>
              <a:t>implementing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10" dirty="0">
                <a:latin typeface="Times New Roman"/>
                <a:cs typeface="Times New Roman"/>
              </a:rPr>
              <a:t>complete </a:t>
            </a:r>
            <a:r>
              <a:rPr sz="2700" spc="-5" dirty="0">
                <a:latin typeface="Times New Roman"/>
                <a:cs typeface="Times New Roman"/>
              </a:rPr>
              <a:t>algorithm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10" dirty="0">
                <a:latin typeface="Times New Roman"/>
                <a:cs typeface="Times New Roman"/>
              </a:rPr>
              <a:t>executes  </a:t>
            </a:r>
            <a:r>
              <a:rPr sz="2700" dirty="0">
                <a:latin typeface="Times New Roman"/>
                <a:cs typeface="Times New Roman"/>
              </a:rPr>
              <a:t>them on a computer </a:t>
            </a:r>
            <a:r>
              <a:rPr sz="2700" spc="-5" dirty="0">
                <a:latin typeface="Times New Roman"/>
                <a:cs typeface="Times New Roman"/>
              </a:rPr>
              <a:t>for </a:t>
            </a:r>
            <a:r>
              <a:rPr sz="2700" dirty="0">
                <a:latin typeface="Times New Roman"/>
                <a:cs typeface="Times New Roman"/>
              </a:rPr>
              <a:t>various </a:t>
            </a:r>
            <a:r>
              <a:rPr sz="2700" spc="-10" dirty="0">
                <a:latin typeface="Times New Roman"/>
                <a:cs typeface="Times New Roman"/>
              </a:rPr>
              <a:t>instances </a:t>
            </a:r>
            <a:r>
              <a:rPr sz="2700" dirty="0">
                <a:latin typeface="Times New Roman"/>
                <a:cs typeface="Times New Roman"/>
              </a:rPr>
              <a:t>of </a:t>
            </a:r>
            <a:r>
              <a:rPr sz="2700" spc="5" dirty="0">
                <a:latin typeface="Times New Roman"/>
                <a:cs typeface="Times New Roman"/>
              </a:rPr>
              <a:t>the  </a:t>
            </a:r>
            <a:r>
              <a:rPr sz="2700" spc="-5" dirty="0">
                <a:latin typeface="Times New Roman"/>
                <a:cs typeface="Times New Roman"/>
              </a:rPr>
              <a:t>problem.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b="1" spc="-10" dirty="0">
                <a:latin typeface="Times New Roman"/>
                <a:cs typeface="Times New Roman"/>
              </a:rPr>
              <a:t>Theoretical </a:t>
            </a:r>
            <a:r>
              <a:rPr sz="2700" b="1" spc="-5" dirty="0">
                <a:latin typeface="Times New Roman"/>
                <a:cs typeface="Times New Roman"/>
              </a:rPr>
              <a:t>or </a:t>
            </a:r>
            <a:r>
              <a:rPr sz="2700" b="1" dirty="0">
                <a:latin typeface="Times New Roman"/>
                <a:cs typeface="Times New Roman"/>
              </a:rPr>
              <a:t>Apriori </a:t>
            </a:r>
            <a:r>
              <a:rPr sz="2700" spc="-10" dirty="0">
                <a:latin typeface="Times New Roman"/>
                <a:cs typeface="Times New Roman"/>
              </a:rPr>
              <a:t>Approach </a:t>
            </a:r>
            <a:r>
              <a:rPr sz="2700" spc="-5" dirty="0">
                <a:latin typeface="Times New Roman"/>
                <a:cs typeface="Times New Roman"/>
              </a:rPr>
              <a:t>calls for  </a:t>
            </a:r>
            <a:r>
              <a:rPr sz="2700" spc="-10" dirty="0">
                <a:latin typeface="Times New Roman"/>
                <a:cs typeface="Times New Roman"/>
              </a:rPr>
              <a:t>mathematically determining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resources such as </a:t>
            </a:r>
            <a:r>
              <a:rPr sz="2700" dirty="0">
                <a:latin typeface="Times New Roman"/>
                <a:cs typeface="Times New Roman"/>
              </a:rPr>
              <a:t>time  and space </a:t>
            </a:r>
            <a:r>
              <a:rPr sz="2700" spc="-5" dirty="0">
                <a:latin typeface="Times New Roman"/>
                <a:cs typeface="Times New Roman"/>
              </a:rPr>
              <a:t>needed by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algorithm, </a:t>
            </a:r>
            <a:r>
              <a:rPr sz="2700" dirty="0">
                <a:latin typeface="Times New Roman"/>
                <a:cs typeface="Times New Roman"/>
              </a:rPr>
              <a:t>as a </a:t>
            </a:r>
            <a:r>
              <a:rPr sz="2700" spc="-5" dirty="0">
                <a:latin typeface="Times New Roman"/>
                <a:cs typeface="Times New Roman"/>
              </a:rPr>
              <a:t>function </a:t>
            </a:r>
            <a:r>
              <a:rPr sz="2700" dirty="0">
                <a:latin typeface="Times New Roman"/>
                <a:cs typeface="Times New Roman"/>
              </a:rPr>
              <a:t>of  </a:t>
            </a:r>
            <a:r>
              <a:rPr sz="2700" spc="-5" dirty="0">
                <a:latin typeface="Times New Roman"/>
                <a:cs typeface="Times New Roman"/>
              </a:rPr>
              <a:t>parameter </a:t>
            </a:r>
            <a:r>
              <a:rPr sz="2700" dirty="0">
                <a:latin typeface="Times New Roman"/>
                <a:cs typeface="Times New Roman"/>
              </a:rPr>
              <a:t>related </a:t>
            </a:r>
            <a:r>
              <a:rPr sz="2700" spc="-5" dirty="0">
                <a:latin typeface="Times New Roman"/>
                <a:cs typeface="Times New Roman"/>
              </a:rPr>
              <a:t>to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instances </a:t>
            </a:r>
            <a:r>
              <a:rPr sz="2700" dirty="0">
                <a:latin typeface="Times New Roman"/>
                <a:cs typeface="Times New Roman"/>
              </a:rPr>
              <a:t>of the </a:t>
            </a:r>
            <a:r>
              <a:rPr sz="2700" spc="-5" dirty="0">
                <a:latin typeface="Times New Roman"/>
                <a:cs typeface="Times New Roman"/>
              </a:rPr>
              <a:t>problem  </a:t>
            </a:r>
            <a:r>
              <a:rPr sz="2700" dirty="0">
                <a:latin typeface="Times New Roman"/>
                <a:cs typeface="Times New Roman"/>
              </a:rPr>
              <a:t>considered.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3118485" marR="5080" indent="-2569845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Deleting a node at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Intermediate  </a:t>
            </a:r>
            <a:r>
              <a:rPr b="1" dirty="0">
                <a:latin typeface="Times New Roman"/>
                <a:cs typeface="Times New Roman"/>
              </a:rPr>
              <a:t>position</a:t>
            </a:r>
          </a:p>
        </p:txBody>
      </p:sp>
      <p:sp>
        <p:nvSpPr>
          <p:cNvPr id="3" name="object 3"/>
          <p:cNvSpPr/>
          <p:nvPr/>
        </p:nvSpPr>
        <p:spPr>
          <a:xfrm>
            <a:off x="880325" y="2307082"/>
            <a:ext cx="7555738" cy="3081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140</a:t>
            </a:fld>
            <a:endParaRPr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50122" y="6453327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130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619" rIns="0" bIns="0" rtlCol="0">
            <a:spAutoFit/>
          </a:bodyPr>
          <a:lstStyle/>
          <a:p>
            <a:pPr marL="3012440" marR="5080" indent="-2903855">
              <a:lnSpc>
                <a:spcPts val="4690"/>
              </a:lnSpc>
              <a:spcBef>
                <a:spcPts val="345"/>
              </a:spcBef>
            </a:pPr>
            <a:r>
              <a:rPr b="1" spc="-35" dirty="0">
                <a:latin typeface="Times New Roman"/>
                <a:cs typeface="Times New Roman"/>
              </a:rPr>
              <a:t>Traversal </a:t>
            </a:r>
            <a:r>
              <a:rPr b="1" spc="-5" dirty="0">
                <a:latin typeface="Times New Roman"/>
                <a:cs typeface="Times New Roman"/>
              </a:rPr>
              <a:t>and displaying a list</a:t>
            </a:r>
            <a:r>
              <a:rPr b="1" spc="-10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(Left  to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Right)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571625"/>
            <a:ext cx="8006715" cy="44373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29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following </a:t>
            </a:r>
            <a:r>
              <a:rPr sz="2700" dirty="0">
                <a:latin typeface="Times New Roman"/>
                <a:cs typeface="Times New Roman"/>
              </a:rPr>
              <a:t>steps are </a:t>
            </a:r>
            <a:r>
              <a:rPr sz="2700" spc="-5" dirty="0">
                <a:latin typeface="Times New Roman"/>
                <a:cs typeface="Times New Roman"/>
              </a:rPr>
              <a:t>followed, </a:t>
            </a:r>
            <a:r>
              <a:rPr sz="2700" dirty="0">
                <a:latin typeface="Times New Roman"/>
                <a:cs typeface="Times New Roman"/>
              </a:rPr>
              <a:t>to traverse a list </a:t>
            </a:r>
            <a:r>
              <a:rPr sz="2700" spc="-5" dirty="0">
                <a:latin typeface="Times New Roman"/>
                <a:cs typeface="Times New Roman"/>
              </a:rPr>
              <a:t>from  </a:t>
            </a:r>
            <a:r>
              <a:rPr sz="2700" dirty="0">
                <a:latin typeface="Times New Roman"/>
                <a:cs typeface="Times New Roman"/>
              </a:rPr>
              <a:t>left to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right: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If list is </a:t>
            </a:r>
            <a:r>
              <a:rPr sz="2700" spc="-5" dirty="0">
                <a:latin typeface="Times New Roman"/>
                <a:cs typeface="Times New Roman"/>
              </a:rPr>
              <a:t>empty </a:t>
            </a:r>
            <a:r>
              <a:rPr sz="2700" dirty="0">
                <a:latin typeface="Times New Roman"/>
                <a:cs typeface="Times New Roman"/>
              </a:rPr>
              <a:t>then display </a:t>
            </a:r>
            <a:r>
              <a:rPr sz="2700" spc="-80" dirty="0">
                <a:latin typeface="Times New Roman"/>
                <a:cs typeface="Times New Roman"/>
              </a:rPr>
              <a:t>‗Empty </a:t>
            </a:r>
            <a:r>
              <a:rPr sz="2700" dirty="0">
                <a:latin typeface="Times New Roman"/>
                <a:cs typeface="Times New Roman"/>
              </a:rPr>
              <a:t>List‘</a:t>
            </a:r>
            <a:r>
              <a:rPr sz="2700" spc="-44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message.</a:t>
            </a:r>
            <a:endParaRPr sz="2700">
              <a:latin typeface="Times New Roman"/>
              <a:cs typeface="Times New Roman"/>
            </a:endParaRPr>
          </a:p>
          <a:p>
            <a:pPr marL="927100" indent="-91503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926465" algn="l"/>
                <a:tab pos="927735" algn="l"/>
              </a:tabLst>
            </a:pPr>
            <a:r>
              <a:rPr sz="2700" dirty="0">
                <a:latin typeface="Times New Roman"/>
                <a:cs typeface="Times New Roman"/>
              </a:rPr>
              <a:t>If the list is not </a:t>
            </a:r>
            <a:r>
              <a:rPr sz="2700" spc="-60" dirty="0">
                <a:latin typeface="Times New Roman"/>
                <a:cs typeface="Times New Roman"/>
              </a:rPr>
              <a:t>empty, </a:t>
            </a:r>
            <a:r>
              <a:rPr sz="2700" spc="-5" dirty="0">
                <a:latin typeface="Times New Roman"/>
                <a:cs typeface="Times New Roman"/>
              </a:rPr>
              <a:t>follow </a:t>
            </a:r>
            <a:r>
              <a:rPr sz="2700" dirty="0">
                <a:latin typeface="Times New Roman"/>
                <a:cs typeface="Times New Roman"/>
              </a:rPr>
              <a:t>the steps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given</a:t>
            </a:r>
            <a:endParaRPr sz="2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25"/>
              </a:spcBef>
              <a:tabLst>
                <a:tab pos="2026920" algn="l"/>
              </a:tabLst>
            </a:pPr>
            <a:r>
              <a:rPr sz="2700" dirty="0">
                <a:latin typeface="Times New Roman"/>
                <a:cs typeface="Times New Roman"/>
              </a:rPr>
              <a:t>below:	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7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start;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65"/>
              </a:spcBef>
            </a:pP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while(temp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!=</a:t>
            </a:r>
            <a:r>
              <a:rPr sz="27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spc="-20" dirty="0">
                <a:solidFill>
                  <a:srgbClr val="FF0000"/>
                </a:solidFill>
                <a:latin typeface="Times New Roman"/>
                <a:cs typeface="Times New Roman"/>
              </a:rPr>
              <a:t>NULL)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41500" marR="3206115">
              <a:lnSpc>
                <a:spcPts val="3600"/>
              </a:lnSpc>
              <a:spcBef>
                <a:spcPts val="110"/>
              </a:spcBef>
              <a:tabLst>
                <a:tab pos="2660015" algn="l"/>
              </a:tabLst>
            </a:pP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print	temp -&gt; data;  temp = temp -&gt;</a:t>
            </a:r>
            <a:r>
              <a:rPr sz="2700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right;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7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51011" y="6453327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2411095" marR="5080" indent="-1704339">
              <a:lnSpc>
                <a:spcPct val="100000"/>
              </a:lnSpc>
              <a:spcBef>
                <a:spcPts val="95"/>
              </a:spcBef>
            </a:pPr>
            <a:r>
              <a:rPr b="1" spc="-40" dirty="0">
                <a:latin typeface="Times New Roman"/>
                <a:cs typeface="Times New Roman"/>
              </a:rPr>
              <a:t>Traversal </a:t>
            </a:r>
            <a:r>
              <a:rPr b="1" spc="-5" dirty="0">
                <a:latin typeface="Times New Roman"/>
                <a:cs typeface="Times New Roman"/>
              </a:rPr>
              <a:t>and displaying a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list  (Right to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Left)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380566"/>
            <a:ext cx="7419340" cy="45218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following steps are followed, to traverse a list from  right 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left:</a:t>
            </a:r>
            <a:endParaRPr sz="2500">
              <a:latin typeface="Times New Roman"/>
              <a:cs typeface="Times New Roman"/>
            </a:endParaRPr>
          </a:p>
          <a:p>
            <a:pPr marL="434340" indent="-42227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sz="2500" spc="-5" dirty="0">
                <a:latin typeface="Times New Roman"/>
                <a:cs typeface="Times New Roman"/>
              </a:rPr>
              <a:t>If list is </a:t>
            </a:r>
            <a:r>
              <a:rPr sz="2500" spc="-20" dirty="0">
                <a:latin typeface="Times New Roman"/>
                <a:cs typeface="Times New Roman"/>
              </a:rPr>
              <a:t>empty </a:t>
            </a:r>
            <a:r>
              <a:rPr sz="2500" spc="-5" dirty="0">
                <a:latin typeface="Times New Roman"/>
                <a:cs typeface="Times New Roman"/>
              </a:rPr>
              <a:t>then display </a:t>
            </a:r>
            <a:r>
              <a:rPr sz="2500" spc="-90" dirty="0">
                <a:latin typeface="Times New Roman"/>
                <a:cs typeface="Times New Roman"/>
              </a:rPr>
              <a:t>‗Empty </a:t>
            </a:r>
            <a:r>
              <a:rPr sz="2500" spc="-5" dirty="0">
                <a:latin typeface="Times New Roman"/>
                <a:cs typeface="Times New Roman"/>
              </a:rPr>
              <a:t>List‘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message.</a:t>
            </a:r>
            <a:endParaRPr sz="2500">
              <a:latin typeface="Times New Roman"/>
              <a:cs typeface="Times New Roman"/>
            </a:endParaRPr>
          </a:p>
          <a:p>
            <a:pPr marL="1005840" marR="718185" indent="-993775">
              <a:lnSpc>
                <a:spcPct val="100000"/>
              </a:lnSpc>
              <a:buFont typeface="Arial"/>
              <a:buChar char="•"/>
              <a:tabLst>
                <a:tab pos="1005840" algn="l"/>
                <a:tab pos="1006475" algn="l"/>
                <a:tab pos="2025650" algn="l"/>
              </a:tabLst>
            </a:pPr>
            <a:r>
              <a:rPr sz="2500" spc="-5" dirty="0">
                <a:latin typeface="Times New Roman"/>
                <a:cs typeface="Times New Roman"/>
              </a:rPr>
              <a:t>If the list is not </a:t>
            </a:r>
            <a:r>
              <a:rPr sz="2500" spc="-65" dirty="0">
                <a:latin typeface="Times New Roman"/>
                <a:cs typeface="Times New Roman"/>
              </a:rPr>
              <a:t>empty, </a:t>
            </a:r>
            <a:r>
              <a:rPr sz="2500" spc="-5" dirty="0">
                <a:latin typeface="Times New Roman"/>
                <a:cs typeface="Times New Roman"/>
              </a:rPr>
              <a:t>follow the steps given  below:	</a:t>
            </a:r>
            <a:r>
              <a:rPr sz="2500" spc="-20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5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start;</a:t>
            </a:r>
            <a:endParaRPr sz="25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41500" marR="1692910">
              <a:lnSpc>
                <a:spcPct val="100000"/>
              </a:lnSpc>
              <a:spcBef>
                <a:spcPts val="5"/>
              </a:spcBef>
            </a:pP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while(temp -&gt; right !=</a:t>
            </a:r>
            <a:r>
              <a:rPr sz="25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NULL)  </a:t>
            </a:r>
            <a:r>
              <a:rPr sz="2500" spc="-20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2500" spc="-20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-&gt; right;  while(temp !=</a:t>
            </a:r>
            <a:r>
              <a:rPr sz="25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NULL)</a:t>
            </a:r>
            <a:endParaRPr sz="25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25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41500" marR="3009900">
              <a:lnSpc>
                <a:spcPct val="100000"/>
              </a:lnSpc>
            </a:pP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print </a:t>
            </a:r>
            <a:r>
              <a:rPr sz="2500" spc="-20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-&gt; data;  </a:t>
            </a:r>
            <a:r>
              <a:rPr sz="2500" spc="-20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sz="2500" spc="-20" dirty="0">
                <a:solidFill>
                  <a:srgbClr val="FF0000"/>
                </a:solidFill>
                <a:latin typeface="Times New Roman"/>
                <a:cs typeface="Times New Roman"/>
              </a:rPr>
              <a:t>temp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-&gt;</a:t>
            </a:r>
            <a:r>
              <a:rPr sz="25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left;</a:t>
            </a:r>
            <a:endParaRPr sz="25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500" spc="-5" dirty="0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25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143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1988820" marR="5080" indent="-146177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Advantages and Disadvantages</a:t>
            </a:r>
            <a:r>
              <a:rPr spc="-120" dirty="0"/>
              <a:t> </a:t>
            </a:r>
            <a:r>
              <a:rPr spc="-5" dirty="0"/>
              <a:t>of  Double Linked</a:t>
            </a:r>
            <a:r>
              <a:rPr spc="-85" dirty="0"/>
              <a:t> </a:t>
            </a:r>
            <a:r>
              <a:rPr spc="-5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514602"/>
            <a:ext cx="8082915" cy="423100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b="1" dirty="0">
                <a:latin typeface="Times New Roman"/>
                <a:cs typeface="Times New Roman"/>
              </a:rPr>
              <a:t>major </a:t>
            </a:r>
            <a:r>
              <a:rPr sz="3000" b="1" spc="-10" dirty="0">
                <a:latin typeface="Times New Roman"/>
                <a:cs typeface="Times New Roman"/>
              </a:rPr>
              <a:t>disadvantage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doubly linked </a:t>
            </a:r>
            <a:r>
              <a:rPr sz="3000" spc="-10" dirty="0">
                <a:latin typeface="Times New Roman"/>
                <a:cs typeface="Times New Roman"/>
              </a:rPr>
              <a:t>lists  </a:t>
            </a:r>
            <a:r>
              <a:rPr sz="3000" dirty="0">
                <a:latin typeface="Times New Roman"/>
                <a:cs typeface="Times New Roman"/>
              </a:rPr>
              <a:t>(over </a:t>
            </a:r>
            <a:r>
              <a:rPr sz="3000" spc="-10" dirty="0">
                <a:latin typeface="Times New Roman"/>
                <a:cs typeface="Times New Roman"/>
              </a:rPr>
              <a:t>singly </a:t>
            </a:r>
            <a:r>
              <a:rPr sz="3000" spc="-5" dirty="0">
                <a:latin typeface="Times New Roman"/>
                <a:cs typeface="Times New Roman"/>
              </a:rPr>
              <a:t>linked lists) </a:t>
            </a:r>
            <a:r>
              <a:rPr sz="3000" spc="-1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that they require more  space (every </a:t>
            </a:r>
            <a:r>
              <a:rPr sz="3000" spc="-5" dirty="0">
                <a:latin typeface="Times New Roman"/>
                <a:cs typeface="Times New Roman"/>
              </a:rPr>
              <a:t>node has </a:t>
            </a:r>
            <a:r>
              <a:rPr sz="3000" spc="-10" dirty="0">
                <a:latin typeface="Times New Roman"/>
                <a:cs typeface="Times New Roman"/>
              </a:rPr>
              <a:t>two </a:t>
            </a:r>
            <a:r>
              <a:rPr sz="3000" dirty="0">
                <a:latin typeface="Times New Roman"/>
                <a:cs typeface="Times New Roman"/>
              </a:rPr>
              <a:t>pointer fields instead  of </a:t>
            </a:r>
            <a:r>
              <a:rPr sz="3000" spc="-5" dirty="0">
                <a:latin typeface="Times New Roman"/>
                <a:cs typeface="Times New Roman"/>
              </a:rPr>
              <a:t>one). </a:t>
            </a:r>
            <a:r>
              <a:rPr sz="3000" spc="-10" dirty="0">
                <a:latin typeface="Times New Roman"/>
                <a:cs typeface="Times New Roman"/>
              </a:rPr>
              <a:t>Also, </a:t>
            </a:r>
            <a:r>
              <a:rPr sz="3000" dirty="0">
                <a:latin typeface="Times New Roman"/>
                <a:cs typeface="Times New Roman"/>
              </a:rPr>
              <a:t>the code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manipulate doubly  linked </a:t>
            </a:r>
            <a:r>
              <a:rPr sz="3000" spc="-10" dirty="0">
                <a:latin typeface="Times New Roman"/>
                <a:cs typeface="Times New Roman"/>
              </a:rPr>
              <a:t>lists </a:t>
            </a:r>
            <a:r>
              <a:rPr sz="3000" dirty="0">
                <a:latin typeface="Times New Roman"/>
                <a:cs typeface="Times New Roman"/>
              </a:rPr>
              <a:t>needs </a:t>
            </a:r>
            <a:r>
              <a:rPr sz="3000" spc="-5" dirty="0">
                <a:latin typeface="Times New Roman"/>
                <a:cs typeface="Times New Roman"/>
              </a:rPr>
              <a:t>to maintain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i="1" spc="-55" dirty="0">
                <a:latin typeface="Times New Roman"/>
                <a:cs typeface="Times New Roman"/>
              </a:rPr>
              <a:t>prev </a:t>
            </a:r>
            <a:r>
              <a:rPr sz="3000" dirty="0">
                <a:latin typeface="Times New Roman"/>
                <a:cs typeface="Times New Roman"/>
              </a:rPr>
              <a:t>fields </a:t>
            </a:r>
            <a:r>
              <a:rPr sz="3000" spc="-5" dirty="0">
                <a:latin typeface="Times New Roman"/>
                <a:cs typeface="Times New Roman"/>
              </a:rPr>
              <a:t>as  well as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i="1" dirty="0">
                <a:latin typeface="Times New Roman"/>
                <a:cs typeface="Times New Roman"/>
              </a:rPr>
              <a:t>next </a:t>
            </a:r>
            <a:r>
              <a:rPr sz="3000" spc="-5" dirty="0">
                <a:latin typeface="Times New Roman"/>
                <a:cs typeface="Times New Roman"/>
              </a:rPr>
              <a:t>fields; </a:t>
            </a:r>
            <a:r>
              <a:rPr sz="3000" dirty="0">
                <a:latin typeface="Times New Roman"/>
                <a:cs typeface="Times New Roman"/>
              </a:rPr>
              <a:t>the more fields that have </a:t>
            </a:r>
            <a:r>
              <a:rPr sz="3000" spc="-10" dirty="0">
                <a:latin typeface="Times New Roman"/>
                <a:cs typeface="Times New Roman"/>
              </a:rPr>
              <a:t>to  </a:t>
            </a:r>
            <a:r>
              <a:rPr sz="3000" spc="-5" dirty="0">
                <a:latin typeface="Times New Roman"/>
                <a:cs typeface="Times New Roman"/>
              </a:rPr>
              <a:t>be maintained,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more chance there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1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errors.</a:t>
            </a:r>
            <a:endParaRPr sz="30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ts val="2880"/>
              </a:lnSpc>
              <a:spcBef>
                <a:spcPts val="68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b="1" dirty="0">
                <a:latin typeface="Times New Roman"/>
                <a:cs typeface="Times New Roman"/>
              </a:rPr>
              <a:t>major </a:t>
            </a:r>
            <a:r>
              <a:rPr sz="3000" b="1" spc="-10" dirty="0">
                <a:latin typeface="Times New Roman"/>
                <a:cs typeface="Times New Roman"/>
              </a:rPr>
              <a:t>advantage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doubly linked </a:t>
            </a:r>
            <a:r>
              <a:rPr sz="3000" spc="-10" dirty="0">
                <a:latin typeface="Times New Roman"/>
                <a:cs typeface="Times New Roman"/>
              </a:rPr>
              <a:t>lists </a:t>
            </a:r>
            <a:r>
              <a:rPr sz="3000" spc="-25" dirty="0">
                <a:latin typeface="Times New Roman"/>
                <a:cs typeface="Times New Roman"/>
              </a:rPr>
              <a:t>is  </a:t>
            </a:r>
            <a:r>
              <a:rPr sz="3000" dirty="0">
                <a:latin typeface="Times New Roman"/>
                <a:cs typeface="Times New Roman"/>
              </a:rPr>
              <a:t>that they make </a:t>
            </a:r>
            <a:r>
              <a:rPr sz="3000" spc="-5" dirty="0">
                <a:latin typeface="Times New Roman"/>
                <a:cs typeface="Times New Roman"/>
              </a:rPr>
              <a:t>some </a:t>
            </a:r>
            <a:r>
              <a:rPr sz="3000" dirty="0">
                <a:latin typeface="Times New Roman"/>
                <a:cs typeface="Times New Roman"/>
              </a:rPr>
              <a:t>operations (like the </a:t>
            </a:r>
            <a:r>
              <a:rPr sz="3000" spc="-5" dirty="0">
                <a:latin typeface="Times New Roman"/>
                <a:cs typeface="Times New Roman"/>
              </a:rPr>
              <a:t>removal  </a:t>
            </a:r>
            <a:r>
              <a:rPr sz="3000" dirty="0">
                <a:latin typeface="Times New Roman"/>
                <a:cs typeface="Times New Roman"/>
              </a:rPr>
              <a:t>of a given </a:t>
            </a:r>
            <a:r>
              <a:rPr sz="3000" spc="-10" dirty="0">
                <a:latin typeface="Times New Roman"/>
                <a:cs typeface="Times New Roman"/>
              </a:rPr>
              <a:t>node, or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right-to-left traversal </a:t>
            </a:r>
            <a:r>
              <a:rPr sz="3000" dirty="0">
                <a:latin typeface="Times New Roman"/>
                <a:cs typeface="Times New Roman"/>
              </a:rPr>
              <a:t>of the  </a:t>
            </a:r>
            <a:r>
              <a:rPr sz="3000" spc="-10" dirty="0">
                <a:latin typeface="Times New Roman"/>
                <a:cs typeface="Times New Roman"/>
              </a:rPr>
              <a:t>list) </a:t>
            </a:r>
            <a:r>
              <a:rPr sz="3000" spc="-5" dirty="0">
                <a:latin typeface="Times New Roman"/>
                <a:cs typeface="Times New Roman"/>
              </a:rPr>
              <a:t>more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efficient.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144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335" y="321690"/>
            <a:ext cx="6565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latin typeface="Times New Roman"/>
                <a:cs typeface="Times New Roman"/>
              </a:rPr>
              <a:t>Circular </a:t>
            </a:r>
            <a:r>
              <a:rPr sz="4400" b="1" dirty="0">
                <a:latin typeface="Times New Roman"/>
                <a:cs typeface="Times New Roman"/>
              </a:rPr>
              <a:t>Single Linked</a:t>
            </a:r>
            <a:r>
              <a:rPr sz="4400" b="1" spc="-23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List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0183"/>
            <a:ext cx="8084820" cy="46856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9525" indent="-342900" algn="just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It </a:t>
            </a:r>
            <a:r>
              <a:rPr sz="3000" spc="-15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just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single linked list in </a:t>
            </a:r>
            <a:r>
              <a:rPr sz="3000" dirty="0">
                <a:latin typeface="Times New Roman"/>
                <a:cs typeface="Times New Roman"/>
              </a:rPr>
              <a:t>which the link field  of the </a:t>
            </a:r>
            <a:r>
              <a:rPr sz="3000" spc="-5" dirty="0">
                <a:latin typeface="Times New Roman"/>
                <a:cs typeface="Times New Roman"/>
              </a:rPr>
              <a:t>last </a:t>
            </a:r>
            <a:r>
              <a:rPr sz="3000" dirty="0">
                <a:latin typeface="Times New Roman"/>
                <a:cs typeface="Times New Roman"/>
              </a:rPr>
              <a:t>node </a:t>
            </a:r>
            <a:r>
              <a:rPr sz="3000" spc="-10" dirty="0">
                <a:latin typeface="Times New Roman"/>
                <a:cs typeface="Times New Roman"/>
              </a:rPr>
              <a:t>points </a:t>
            </a:r>
            <a:r>
              <a:rPr sz="3000" dirty="0">
                <a:latin typeface="Times New Roman"/>
                <a:cs typeface="Times New Roman"/>
              </a:rPr>
              <a:t>back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10" dirty="0">
                <a:latin typeface="Times New Roman"/>
                <a:cs typeface="Times New Roman"/>
              </a:rPr>
              <a:t>address </a:t>
            </a:r>
            <a:r>
              <a:rPr sz="3000" dirty="0">
                <a:latin typeface="Times New Roman"/>
                <a:cs typeface="Times New Roman"/>
              </a:rPr>
              <a:t>of the  </a:t>
            </a:r>
            <a:r>
              <a:rPr sz="3000" spc="-5" dirty="0">
                <a:latin typeface="Times New Roman"/>
                <a:cs typeface="Times New Roman"/>
              </a:rPr>
              <a:t>first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node.</a:t>
            </a:r>
            <a:endParaRPr sz="30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80000"/>
              </a:lnSpc>
              <a:spcBef>
                <a:spcPts val="73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circular linked list has no beginning and no end.  It </a:t>
            </a:r>
            <a:r>
              <a:rPr sz="3000" spc="-15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necessary to establish </a:t>
            </a:r>
            <a:r>
              <a:rPr sz="3000" dirty="0">
                <a:latin typeface="Times New Roman"/>
                <a:cs typeface="Times New Roman"/>
              </a:rPr>
              <a:t>a special </a:t>
            </a:r>
            <a:r>
              <a:rPr sz="3000" spc="-5" dirty="0">
                <a:latin typeface="Times New Roman"/>
                <a:cs typeface="Times New Roman"/>
              </a:rPr>
              <a:t>pointer </a:t>
            </a:r>
            <a:r>
              <a:rPr sz="3000" dirty="0">
                <a:latin typeface="Times New Roman"/>
                <a:cs typeface="Times New Roman"/>
              </a:rPr>
              <a:t>called  </a:t>
            </a:r>
            <a:r>
              <a:rPr sz="3000" i="1" spc="-5" dirty="0">
                <a:latin typeface="Times New Roman"/>
                <a:cs typeface="Times New Roman"/>
              </a:rPr>
              <a:t>start </a:t>
            </a:r>
            <a:r>
              <a:rPr sz="3000" dirty="0">
                <a:latin typeface="Times New Roman"/>
                <a:cs typeface="Times New Roman"/>
              </a:rPr>
              <a:t>pointer always </a:t>
            </a:r>
            <a:r>
              <a:rPr sz="3000" spc="-5" dirty="0">
                <a:latin typeface="Times New Roman"/>
                <a:cs typeface="Times New Roman"/>
              </a:rPr>
              <a:t>pointing to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first </a:t>
            </a:r>
            <a:r>
              <a:rPr sz="3000" dirty="0">
                <a:latin typeface="Times New Roman"/>
                <a:cs typeface="Times New Roman"/>
              </a:rPr>
              <a:t>node of 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list.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Circular linked </a:t>
            </a:r>
            <a:r>
              <a:rPr sz="3000" spc="-10" dirty="0">
                <a:latin typeface="Times New Roman"/>
                <a:cs typeface="Times New Roman"/>
              </a:rPr>
              <a:t>lists </a:t>
            </a:r>
            <a:r>
              <a:rPr sz="3000" dirty="0">
                <a:latin typeface="Times New Roman"/>
                <a:cs typeface="Times New Roman"/>
              </a:rPr>
              <a:t>are frequently used </a:t>
            </a:r>
            <a:r>
              <a:rPr sz="3000" spc="-5" dirty="0">
                <a:latin typeface="Times New Roman"/>
                <a:cs typeface="Times New Roman"/>
              </a:rPr>
              <a:t>instead of  ordinary linked list because </a:t>
            </a:r>
            <a:r>
              <a:rPr sz="3000" dirty="0">
                <a:latin typeface="Times New Roman"/>
                <a:cs typeface="Times New Roman"/>
              </a:rPr>
              <a:t>many operations are  much easier </a:t>
            </a:r>
            <a:r>
              <a:rPr sz="3000" spc="-5" dirty="0">
                <a:latin typeface="Times New Roman"/>
                <a:cs typeface="Times New Roman"/>
              </a:rPr>
              <a:t>to implement. In circular linked list  </a:t>
            </a:r>
            <a:r>
              <a:rPr sz="3000" dirty="0">
                <a:latin typeface="Times New Roman"/>
                <a:cs typeface="Times New Roman"/>
              </a:rPr>
              <a:t>no null </a:t>
            </a:r>
            <a:r>
              <a:rPr sz="3000" spc="-5" dirty="0">
                <a:latin typeface="Times New Roman"/>
                <a:cs typeface="Times New Roman"/>
              </a:rPr>
              <a:t>pointers </a:t>
            </a:r>
            <a:r>
              <a:rPr sz="3000" dirty="0">
                <a:latin typeface="Times New Roman"/>
                <a:cs typeface="Times New Roman"/>
              </a:rPr>
              <a:t>are used, hence all </a:t>
            </a:r>
            <a:r>
              <a:rPr sz="3000" spc="-5" dirty="0">
                <a:latin typeface="Times New Roman"/>
                <a:cs typeface="Times New Roman"/>
              </a:rPr>
              <a:t>pointers  contain valid</a:t>
            </a:r>
            <a:r>
              <a:rPr sz="3000" spc="6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address.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2219960" marR="5080" indent="-201041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Times New Roman"/>
                <a:cs typeface="Times New Roman"/>
              </a:rPr>
              <a:t>Circular </a:t>
            </a:r>
            <a:r>
              <a:rPr b="1" spc="-5" dirty="0">
                <a:latin typeface="Times New Roman"/>
                <a:cs typeface="Times New Roman"/>
              </a:rPr>
              <a:t>Single Linked List and</a:t>
            </a:r>
            <a:r>
              <a:rPr b="1" spc="-13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its  </a:t>
            </a:r>
            <a:r>
              <a:rPr b="1" dirty="0">
                <a:latin typeface="Times New Roman"/>
                <a:cs typeface="Times New Roman"/>
              </a:rPr>
              <a:t>basic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789927" y="1754885"/>
            <a:ext cx="7722870" cy="1824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035" y="3975861"/>
            <a:ext cx="666369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basic </a:t>
            </a:r>
            <a:r>
              <a:rPr sz="2400" spc="-5" dirty="0">
                <a:latin typeface="Times New Roman"/>
                <a:cs typeface="Times New Roman"/>
              </a:rPr>
              <a:t>operations </a:t>
            </a:r>
            <a:r>
              <a:rPr sz="2400" dirty="0">
                <a:latin typeface="Times New Roman"/>
                <a:cs typeface="Times New Roman"/>
              </a:rPr>
              <a:t>in a circular single linked list</a:t>
            </a:r>
            <a:r>
              <a:rPr sz="2400" spc="-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Creation</a:t>
            </a:r>
            <a:endParaRPr sz="2400">
              <a:latin typeface="Times New Roman"/>
              <a:cs typeface="Times New Roman"/>
            </a:endParaRPr>
          </a:p>
          <a:p>
            <a:pPr marL="120650" indent="-108585">
              <a:lnSpc>
                <a:spcPct val="100000"/>
              </a:lnSpc>
              <a:buFont typeface="Arial"/>
              <a:buChar char="•"/>
              <a:tabLst>
                <a:tab pos="121285" algn="l"/>
              </a:tabLst>
            </a:pPr>
            <a:r>
              <a:rPr sz="2400" spc="-5" dirty="0">
                <a:latin typeface="Times New Roman"/>
                <a:cs typeface="Times New Roman"/>
              </a:rPr>
              <a:t>Insertion</a:t>
            </a:r>
            <a:endParaRPr sz="2400">
              <a:latin typeface="Times New Roman"/>
              <a:cs typeface="Times New Roman"/>
            </a:endParaRPr>
          </a:p>
          <a:p>
            <a:pPr marL="120650" indent="-108585">
              <a:lnSpc>
                <a:spcPct val="100000"/>
              </a:lnSpc>
              <a:buFont typeface="Arial"/>
              <a:buChar char="•"/>
              <a:tabLst>
                <a:tab pos="121285" algn="l"/>
              </a:tabLst>
            </a:pPr>
            <a:r>
              <a:rPr sz="2400" dirty="0">
                <a:latin typeface="Times New Roman"/>
                <a:cs typeface="Times New Roman"/>
              </a:rPr>
              <a:t>Deletion</a:t>
            </a:r>
            <a:endParaRPr sz="2400">
              <a:latin typeface="Times New Roman"/>
              <a:cs typeface="Times New Roman"/>
            </a:endParaRPr>
          </a:p>
          <a:p>
            <a:pPr marL="120650" indent="-108585">
              <a:lnSpc>
                <a:spcPct val="100000"/>
              </a:lnSpc>
              <a:buFont typeface="Arial"/>
              <a:buChar char="•"/>
              <a:tabLst>
                <a:tab pos="121285" algn="l"/>
              </a:tabLst>
            </a:pPr>
            <a:r>
              <a:rPr sz="2400" spc="-20" dirty="0">
                <a:latin typeface="Times New Roman"/>
                <a:cs typeface="Times New Roman"/>
              </a:rPr>
              <a:t>Traversing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145</a:t>
            </a:fld>
            <a:endParaRPr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1011" y="6415227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144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883919" marR="5080" indent="-49149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Times New Roman"/>
                <a:cs typeface="Times New Roman"/>
              </a:rPr>
              <a:t>Creating </a:t>
            </a:r>
            <a:r>
              <a:rPr b="1" spc="-5" dirty="0">
                <a:latin typeface="Times New Roman"/>
                <a:cs typeface="Times New Roman"/>
              </a:rPr>
              <a:t>a </a:t>
            </a:r>
            <a:r>
              <a:rPr b="1" spc="-15" dirty="0">
                <a:latin typeface="Times New Roman"/>
                <a:cs typeface="Times New Roman"/>
              </a:rPr>
              <a:t>circular </a:t>
            </a:r>
            <a:r>
              <a:rPr b="1" spc="-5" dirty="0">
                <a:latin typeface="Times New Roman"/>
                <a:cs typeface="Times New Roman"/>
              </a:rPr>
              <a:t>single</a:t>
            </a:r>
            <a:r>
              <a:rPr b="1" spc="-12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Linked  List with N </a:t>
            </a:r>
            <a:r>
              <a:rPr b="1" spc="-10" dirty="0">
                <a:latin typeface="Times New Roman"/>
                <a:cs typeface="Times New Roman"/>
              </a:rPr>
              <a:t>number </a:t>
            </a:r>
            <a:r>
              <a:rPr b="1" spc="-5" dirty="0">
                <a:latin typeface="Times New Roman"/>
                <a:cs typeface="Times New Roman"/>
              </a:rPr>
              <a:t>of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nodes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635" y="2942920"/>
            <a:ext cx="136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635" y="5598363"/>
            <a:ext cx="136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635" y="1532966"/>
            <a:ext cx="7883525" cy="48526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following steps are </a:t>
            </a:r>
            <a:r>
              <a:rPr sz="2500" dirty="0">
                <a:latin typeface="Times New Roman"/>
                <a:cs typeface="Times New Roman"/>
              </a:rPr>
              <a:t>to </a:t>
            </a:r>
            <a:r>
              <a:rPr sz="2500" spc="-5" dirty="0">
                <a:latin typeface="Times New Roman"/>
                <a:cs typeface="Times New Roman"/>
              </a:rPr>
              <a:t>be followed to create </a:t>
            </a:r>
            <a:r>
              <a:rPr sz="2500" spc="-140" dirty="0">
                <a:latin typeface="Times New Roman"/>
                <a:cs typeface="Times New Roman"/>
              </a:rPr>
              <a:t>‗n‘</a:t>
            </a:r>
            <a:r>
              <a:rPr sz="2500" spc="-2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number  of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nodes:</a:t>
            </a:r>
            <a:endParaRPr sz="2500">
              <a:latin typeface="Times New Roman"/>
              <a:cs typeface="Times New Roman"/>
            </a:endParaRPr>
          </a:p>
          <a:p>
            <a:pPr marL="434340" indent="-422275">
              <a:lnSpc>
                <a:spcPts val="2990"/>
              </a:lnSpc>
              <a:spcBef>
                <a:spcPts val="20"/>
              </a:spcBef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sz="2500" spc="-5" dirty="0">
                <a:latin typeface="Times New Roman"/>
                <a:cs typeface="Times New Roman"/>
              </a:rPr>
              <a:t>Get the new node using getnode().</a:t>
            </a:r>
            <a:endParaRPr sz="2500">
              <a:latin typeface="Times New Roman"/>
              <a:cs typeface="Times New Roman"/>
            </a:endParaRPr>
          </a:p>
          <a:p>
            <a:pPr marL="828040">
              <a:lnSpc>
                <a:spcPts val="2630"/>
              </a:lnSpc>
            </a:pPr>
            <a:r>
              <a:rPr sz="2200" spc="-5" dirty="0">
                <a:latin typeface="Times New Roman"/>
                <a:cs typeface="Times New Roman"/>
              </a:rPr>
              <a:t>newnode =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getnode();</a:t>
            </a:r>
            <a:endParaRPr sz="2200">
              <a:latin typeface="Times New Roman"/>
              <a:cs typeface="Times New Roman"/>
            </a:endParaRPr>
          </a:p>
          <a:p>
            <a:pPr marL="927100" marR="2099310">
              <a:lnSpc>
                <a:spcPct val="100000"/>
              </a:lnSpc>
              <a:spcBef>
                <a:spcPts val="90"/>
              </a:spcBef>
              <a:tabLst>
                <a:tab pos="1708150" algn="l"/>
              </a:tabLst>
            </a:pPr>
            <a:r>
              <a:rPr sz="2500" spc="-5" dirty="0">
                <a:latin typeface="Times New Roman"/>
                <a:cs typeface="Times New Roman"/>
              </a:rPr>
              <a:t>If the list is </a:t>
            </a:r>
            <a:r>
              <a:rPr sz="2500" spc="-65" dirty="0">
                <a:latin typeface="Times New Roman"/>
                <a:cs typeface="Times New Roman"/>
              </a:rPr>
              <a:t>empty, </a:t>
            </a:r>
            <a:r>
              <a:rPr sz="2500" spc="-5" dirty="0">
                <a:latin typeface="Times New Roman"/>
                <a:cs typeface="Times New Roman"/>
              </a:rPr>
              <a:t>assign new node as  start.	start =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newnode;</a:t>
            </a:r>
            <a:endParaRPr sz="2500">
              <a:latin typeface="Times New Roman"/>
              <a:cs typeface="Times New Roman"/>
            </a:endParaRPr>
          </a:p>
          <a:p>
            <a:pPr marL="434340" marR="814069" indent="-422275">
              <a:lnSpc>
                <a:spcPct val="100000"/>
              </a:lnSpc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sz="2500" spc="-5" dirty="0">
                <a:latin typeface="Times New Roman"/>
                <a:cs typeface="Times New Roman"/>
              </a:rPr>
              <a:t>If the list is not </a:t>
            </a:r>
            <a:r>
              <a:rPr sz="2500" spc="-65" dirty="0">
                <a:latin typeface="Times New Roman"/>
                <a:cs typeface="Times New Roman"/>
              </a:rPr>
              <a:t>empty, </a:t>
            </a:r>
            <a:r>
              <a:rPr sz="2500" spc="-5" dirty="0">
                <a:latin typeface="Times New Roman"/>
                <a:cs typeface="Times New Roman"/>
              </a:rPr>
              <a:t>follow the steps given below:  </a:t>
            </a:r>
            <a:r>
              <a:rPr sz="2500" spc="-20" dirty="0">
                <a:latin typeface="Times New Roman"/>
                <a:cs typeface="Times New Roman"/>
              </a:rPr>
              <a:t>temp </a:t>
            </a:r>
            <a:r>
              <a:rPr sz="2500" spc="-5" dirty="0">
                <a:latin typeface="Times New Roman"/>
                <a:cs typeface="Times New Roman"/>
              </a:rPr>
              <a:t>=</a:t>
            </a:r>
            <a:r>
              <a:rPr sz="2500" spc="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start;</a:t>
            </a:r>
            <a:endParaRPr sz="2500">
              <a:latin typeface="Times New Roman"/>
              <a:cs typeface="Times New Roman"/>
            </a:endParaRPr>
          </a:p>
          <a:p>
            <a:pPr marL="1841500" marR="3125470" indent="-915035">
              <a:lnSpc>
                <a:spcPct val="100000"/>
              </a:lnSpc>
            </a:pPr>
            <a:r>
              <a:rPr sz="2500" spc="-10" dirty="0">
                <a:latin typeface="Times New Roman"/>
                <a:cs typeface="Times New Roman"/>
              </a:rPr>
              <a:t>while(temp </a:t>
            </a:r>
            <a:r>
              <a:rPr sz="2500" spc="-5" dirty="0">
                <a:latin typeface="Times New Roman"/>
                <a:cs typeface="Times New Roman"/>
              </a:rPr>
              <a:t>-&gt; next != NULL)  </a:t>
            </a:r>
            <a:r>
              <a:rPr sz="2500" spc="-20" dirty="0">
                <a:latin typeface="Times New Roman"/>
                <a:cs typeface="Times New Roman"/>
              </a:rPr>
              <a:t>temp </a:t>
            </a:r>
            <a:r>
              <a:rPr sz="2500" spc="-5" dirty="0">
                <a:latin typeface="Times New Roman"/>
                <a:cs typeface="Times New Roman"/>
              </a:rPr>
              <a:t>= </a:t>
            </a:r>
            <a:r>
              <a:rPr sz="2500" spc="-20" dirty="0">
                <a:latin typeface="Times New Roman"/>
                <a:cs typeface="Times New Roman"/>
              </a:rPr>
              <a:t>temp </a:t>
            </a:r>
            <a:r>
              <a:rPr sz="2500" spc="-5" dirty="0">
                <a:latin typeface="Times New Roman"/>
                <a:cs typeface="Times New Roman"/>
              </a:rPr>
              <a:t>-&gt;</a:t>
            </a:r>
            <a:r>
              <a:rPr sz="2500" spc="1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next;</a:t>
            </a:r>
            <a:endParaRPr sz="2500">
              <a:latin typeface="Times New Roman"/>
              <a:cs typeface="Times New Roman"/>
            </a:endParaRPr>
          </a:p>
          <a:p>
            <a:pPr marL="927100" marR="3612515" indent="-572135">
              <a:lnSpc>
                <a:spcPts val="3000"/>
              </a:lnSpc>
              <a:spcBef>
                <a:spcPts val="5"/>
              </a:spcBef>
              <a:tabLst>
                <a:tab pos="1850389" algn="l"/>
              </a:tabLst>
            </a:pPr>
            <a:r>
              <a:rPr sz="2500" spc="-20" dirty="0">
                <a:latin typeface="Times New Roman"/>
                <a:cs typeface="Times New Roman"/>
              </a:rPr>
              <a:t>temp </a:t>
            </a:r>
            <a:r>
              <a:rPr sz="2500" spc="-5" dirty="0">
                <a:latin typeface="Times New Roman"/>
                <a:cs typeface="Times New Roman"/>
              </a:rPr>
              <a:t>-&gt; next = newnode;  Repeat the above </a:t>
            </a:r>
            <a:r>
              <a:rPr sz="2500" spc="-15" dirty="0">
                <a:latin typeface="Times New Roman"/>
                <a:cs typeface="Times New Roman"/>
              </a:rPr>
              <a:t>steps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-145" dirty="0">
                <a:latin typeface="Times New Roman"/>
                <a:cs typeface="Times New Roman"/>
              </a:rPr>
              <a:t>‗n‘  </a:t>
            </a:r>
            <a:r>
              <a:rPr sz="2500" spc="-5" dirty="0">
                <a:latin typeface="Times New Roman"/>
                <a:cs typeface="Times New Roman"/>
              </a:rPr>
              <a:t>times.	newnode -&gt; next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=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086" y="6360667"/>
            <a:ext cx="6597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start;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147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93" y="321690"/>
            <a:ext cx="78873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18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2714370"/>
            <a:ext cx="136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3845433"/>
            <a:ext cx="136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635" y="1303985"/>
            <a:ext cx="7887970" cy="52343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following steps are </a:t>
            </a:r>
            <a:r>
              <a:rPr sz="2500" dirty="0">
                <a:latin typeface="Times New Roman"/>
                <a:cs typeface="Times New Roman"/>
              </a:rPr>
              <a:t>to </a:t>
            </a:r>
            <a:r>
              <a:rPr sz="2500" spc="-5" dirty="0">
                <a:latin typeface="Times New Roman"/>
                <a:cs typeface="Times New Roman"/>
              </a:rPr>
              <a:t>be followed to insert a </a:t>
            </a:r>
            <a:r>
              <a:rPr sz="2500" spc="-10" dirty="0">
                <a:latin typeface="Times New Roman"/>
                <a:cs typeface="Times New Roman"/>
              </a:rPr>
              <a:t>new </a:t>
            </a:r>
            <a:r>
              <a:rPr sz="2500" spc="-5" dirty="0">
                <a:latin typeface="Times New Roman"/>
                <a:cs typeface="Times New Roman"/>
              </a:rPr>
              <a:t>node  at the beginning of the circular</a:t>
            </a:r>
            <a:r>
              <a:rPr sz="2500" spc="1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list: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ts val="299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Get the new node using getnode().</a:t>
            </a:r>
            <a:endParaRPr sz="2500">
              <a:latin typeface="Times New Roman"/>
              <a:cs typeface="Times New Roman"/>
            </a:endParaRPr>
          </a:p>
          <a:p>
            <a:pPr marL="469900">
              <a:lnSpc>
                <a:spcPts val="2630"/>
              </a:lnSpc>
            </a:pPr>
            <a:r>
              <a:rPr sz="2200" spc="-5" dirty="0">
                <a:latin typeface="Times New Roman"/>
                <a:cs typeface="Times New Roman"/>
              </a:rPr>
              <a:t>newnode =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getnode();</a:t>
            </a:r>
            <a:endParaRPr sz="2200">
              <a:latin typeface="Times New Roman"/>
              <a:cs typeface="Times New Roman"/>
            </a:endParaRPr>
          </a:p>
          <a:p>
            <a:pPr marL="927100" marR="2103755">
              <a:lnSpc>
                <a:spcPct val="100000"/>
              </a:lnSpc>
              <a:spcBef>
                <a:spcPts val="85"/>
              </a:spcBef>
              <a:tabLst>
                <a:tab pos="1708785" algn="l"/>
              </a:tabLst>
            </a:pPr>
            <a:r>
              <a:rPr sz="2500" spc="-5" dirty="0">
                <a:latin typeface="Times New Roman"/>
                <a:cs typeface="Times New Roman"/>
              </a:rPr>
              <a:t>If the list is </a:t>
            </a:r>
            <a:r>
              <a:rPr sz="2500" spc="-65" dirty="0">
                <a:latin typeface="Times New Roman"/>
                <a:cs typeface="Times New Roman"/>
              </a:rPr>
              <a:t>empty, </a:t>
            </a:r>
            <a:r>
              <a:rPr sz="2500" spc="-5" dirty="0">
                <a:latin typeface="Times New Roman"/>
                <a:cs typeface="Times New Roman"/>
              </a:rPr>
              <a:t>assign new node as  start.	start =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newnode;</a:t>
            </a: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ts val="2905"/>
              </a:lnSpc>
            </a:pPr>
            <a:r>
              <a:rPr sz="2500" spc="-5" dirty="0">
                <a:latin typeface="Times New Roman"/>
                <a:cs typeface="Times New Roman"/>
              </a:rPr>
              <a:t>newnode -&gt; next =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start;</a:t>
            </a:r>
            <a:endParaRPr sz="2500">
              <a:latin typeface="Times New Roman"/>
              <a:cs typeface="Times New Roman"/>
            </a:endParaRPr>
          </a:p>
          <a:p>
            <a:pPr marL="927100" marR="1266190">
              <a:lnSpc>
                <a:spcPct val="100000"/>
              </a:lnSpc>
              <a:tabLst>
                <a:tab pos="1946275" algn="l"/>
              </a:tabLst>
            </a:pPr>
            <a:r>
              <a:rPr sz="2500" spc="-5" dirty="0">
                <a:latin typeface="Times New Roman"/>
                <a:cs typeface="Times New Roman"/>
              </a:rPr>
              <a:t>If the list is not </a:t>
            </a:r>
            <a:r>
              <a:rPr sz="2500" spc="-65" dirty="0">
                <a:latin typeface="Times New Roman"/>
                <a:cs typeface="Times New Roman"/>
              </a:rPr>
              <a:t>empty, </a:t>
            </a:r>
            <a:r>
              <a:rPr sz="2500" spc="-5" dirty="0">
                <a:latin typeface="Times New Roman"/>
                <a:cs typeface="Times New Roman"/>
              </a:rPr>
              <a:t>follow the steps given  below:	last = start;</a:t>
            </a:r>
            <a:endParaRPr sz="2500">
              <a:latin typeface="Times New Roman"/>
              <a:cs typeface="Times New Roman"/>
            </a:endParaRPr>
          </a:p>
          <a:p>
            <a:pPr marL="1841500" marR="3622040" indent="-915035">
              <a:lnSpc>
                <a:spcPct val="100000"/>
              </a:lnSpc>
            </a:pPr>
            <a:r>
              <a:rPr sz="2500" spc="-5" dirty="0">
                <a:latin typeface="Times New Roman"/>
                <a:cs typeface="Times New Roman"/>
              </a:rPr>
              <a:t>while(last -&gt; next !=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start)  last = last -&gt;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next;</a:t>
            </a:r>
            <a:endParaRPr sz="2500">
              <a:latin typeface="Times New Roman"/>
              <a:cs typeface="Times New Roman"/>
            </a:endParaRPr>
          </a:p>
          <a:p>
            <a:pPr marL="927100" marR="3852545">
              <a:lnSpc>
                <a:spcPct val="100000"/>
              </a:lnSpc>
            </a:pPr>
            <a:r>
              <a:rPr sz="2500" spc="-5" dirty="0">
                <a:latin typeface="Times New Roman"/>
                <a:cs typeface="Times New Roman"/>
              </a:rPr>
              <a:t>newnode -&gt; next =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start;  start =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newnode;</a:t>
            </a: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500" spc="-5" dirty="0">
                <a:latin typeface="Times New Roman"/>
                <a:cs typeface="Times New Roman"/>
              </a:rPr>
              <a:t>last -&gt; next =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start;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893" y="459739"/>
            <a:ext cx="7885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0541" y="2129853"/>
            <a:ext cx="7580503" cy="36206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148</a:t>
            </a:fld>
            <a:endParaRPr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149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283209"/>
            <a:ext cx="63938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4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838070"/>
            <a:ext cx="136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2981020"/>
            <a:ext cx="136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635" y="4124325"/>
            <a:ext cx="136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635" y="1151890"/>
            <a:ext cx="7953375" cy="52844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following steps are followed to insert a </a:t>
            </a:r>
            <a:r>
              <a:rPr sz="2500" spc="-10" dirty="0">
                <a:latin typeface="Times New Roman"/>
                <a:cs typeface="Times New Roman"/>
              </a:rPr>
              <a:t>new </a:t>
            </a:r>
            <a:r>
              <a:rPr sz="2500" spc="-5" dirty="0">
                <a:latin typeface="Times New Roman"/>
                <a:cs typeface="Times New Roman"/>
              </a:rPr>
              <a:t>node at the  end of the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list:</a:t>
            </a:r>
            <a:endParaRPr sz="2500">
              <a:latin typeface="Times New Roman"/>
              <a:cs typeface="Times New Roman"/>
            </a:endParaRPr>
          </a:p>
          <a:p>
            <a:pPr marL="927100" marR="4029710">
              <a:lnSpc>
                <a:spcPct val="100000"/>
              </a:lnSpc>
              <a:spcBef>
                <a:spcPts val="20"/>
              </a:spcBef>
              <a:tabLst>
                <a:tab pos="2376170" algn="l"/>
              </a:tabLst>
            </a:pPr>
            <a:r>
              <a:rPr sz="2500" spc="-5" dirty="0">
                <a:latin typeface="Times New Roman"/>
                <a:cs typeface="Times New Roman"/>
              </a:rPr>
              <a:t>Get the new node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using  getnode().	newnode =  getnode();</a:t>
            </a:r>
            <a:endParaRPr sz="2500">
              <a:latin typeface="Times New Roman"/>
              <a:cs typeface="Times New Roman"/>
            </a:endParaRPr>
          </a:p>
          <a:p>
            <a:pPr marL="927100" marR="2169160">
              <a:lnSpc>
                <a:spcPct val="100000"/>
              </a:lnSpc>
              <a:spcBef>
                <a:spcPts val="5"/>
              </a:spcBef>
              <a:tabLst>
                <a:tab pos="1708150" algn="l"/>
              </a:tabLst>
            </a:pPr>
            <a:r>
              <a:rPr sz="2500" spc="-5" dirty="0">
                <a:latin typeface="Times New Roman"/>
                <a:cs typeface="Times New Roman"/>
              </a:rPr>
              <a:t>If the list is </a:t>
            </a:r>
            <a:r>
              <a:rPr sz="2500" spc="-65" dirty="0">
                <a:latin typeface="Times New Roman"/>
                <a:cs typeface="Times New Roman"/>
              </a:rPr>
              <a:t>empty, </a:t>
            </a:r>
            <a:r>
              <a:rPr sz="2500" spc="-5" dirty="0">
                <a:latin typeface="Times New Roman"/>
                <a:cs typeface="Times New Roman"/>
              </a:rPr>
              <a:t>assign new node as  start.	start =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newnode;</a:t>
            </a:r>
            <a:endParaRPr sz="25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500" spc="-5" dirty="0">
                <a:latin typeface="Times New Roman"/>
                <a:cs typeface="Times New Roman"/>
              </a:rPr>
              <a:t>newnode -&gt; next =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start;</a:t>
            </a:r>
            <a:endParaRPr sz="2500">
              <a:latin typeface="Times New Roman"/>
              <a:cs typeface="Times New Roman"/>
            </a:endParaRPr>
          </a:p>
          <a:p>
            <a:pPr marL="927100" marR="1366520">
              <a:lnSpc>
                <a:spcPct val="100000"/>
              </a:lnSpc>
              <a:tabLst>
                <a:tab pos="1946275" algn="l"/>
              </a:tabLst>
            </a:pPr>
            <a:r>
              <a:rPr sz="2500" spc="-5" dirty="0">
                <a:latin typeface="Times New Roman"/>
                <a:cs typeface="Times New Roman"/>
              </a:rPr>
              <a:t>If the list is not </a:t>
            </a:r>
            <a:r>
              <a:rPr sz="2500" spc="-20" dirty="0">
                <a:latin typeface="Times New Roman"/>
                <a:cs typeface="Times New Roman"/>
              </a:rPr>
              <a:t>empty </a:t>
            </a:r>
            <a:r>
              <a:rPr sz="2500" spc="-5" dirty="0">
                <a:latin typeface="Times New Roman"/>
                <a:cs typeface="Times New Roman"/>
              </a:rPr>
              <a:t>follow the steps given  below:	</a:t>
            </a:r>
            <a:r>
              <a:rPr sz="2500" spc="-20" dirty="0">
                <a:latin typeface="Times New Roman"/>
                <a:cs typeface="Times New Roman"/>
              </a:rPr>
              <a:t>temp </a:t>
            </a:r>
            <a:r>
              <a:rPr sz="2500" spc="-5" dirty="0">
                <a:latin typeface="Times New Roman"/>
                <a:cs typeface="Times New Roman"/>
              </a:rPr>
              <a:t>=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start;</a:t>
            </a:r>
            <a:endParaRPr sz="2500">
              <a:latin typeface="Times New Roman"/>
              <a:cs typeface="Times New Roman"/>
            </a:endParaRPr>
          </a:p>
          <a:p>
            <a:pPr marL="1841500" marR="3422650" indent="-915035">
              <a:lnSpc>
                <a:spcPct val="100000"/>
              </a:lnSpc>
              <a:spcBef>
                <a:spcPts val="5"/>
              </a:spcBef>
            </a:pPr>
            <a:r>
              <a:rPr sz="2500" spc="-5" dirty="0">
                <a:latin typeface="Times New Roman"/>
                <a:cs typeface="Times New Roman"/>
              </a:rPr>
              <a:t>while(temp -&gt; next != start)  </a:t>
            </a:r>
            <a:r>
              <a:rPr sz="2500" spc="-20" dirty="0">
                <a:latin typeface="Times New Roman"/>
                <a:cs typeface="Times New Roman"/>
              </a:rPr>
              <a:t>temp </a:t>
            </a:r>
            <a:r>
              <a:rPr sz="2500" spc="-5" dirty="0">
                <a:latin typeface="Times New Roman"/>
                <a:cs typeface="Times New Roman"/>
              </a:rPr>
              <a:t>= </a:t>
            </a:r>
            <a:r>
              <a:rPr sz="2500" spc="-20" dirty="0">
                <a:latin typeface="Times New Roman"/>
                <a:cs typeface="Times New Roman"/>
              </a:rPr>
              <a:t>temp </a:t>
            </a:r>
            <a:r>
              <a:rPr sz="2500" spc="-5" dirty="0">
                <a:latin typeface="Times New Roman"/>
                <a:cs typeface="Times New Roman"/>
              </a:rPr>
              <a:t>-&gt;</a:t>
            </a:r>
            <a:r>
              <a:rPr sz="2500" spc="9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next;</a:t>
            </a:r>
            <a:endParaRPr sz="2500">
              <a:latin typeface="Times New Roman"/>
              <a:cs typeface="Times New Roman"/>
            </a:endParaRPr>
          </a:p>
          <a:p>
            <a:pPr marL="927100" marR="3832225">
              <a:lnSpc>
                <a:spcPct val="100000"/>
              </a:lnSpc>
            </a:pPr>
            <a:r>
              <a:rPr sz="2500" spc="-20" dirty="0">
                <a:latin typeface="Times New Roman"/>
                <a:cs typeface="Times New Roman"/>
              </a:rPr>
              <a:t>temp </a:t>
            </a:r>
            <a:r>
              <a:rPr sz="2500" spc="-5" dirty="0">
                <a:latin typeface="Times New Roman"/>
                <a:cs typeface="Times New Roman"/>
              </a:rPr>
              <a:t>-&gt; next = newnode;  newnode -&gt; next =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start;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596" y="477088"/>
            <a:ext cx="818515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latin typeface="Times New Roman"/>
                <a:cs typeface="Times New Roman"/>
              </a:rPr>
              <a:t>Algorithm </a:t>
            </a:r>
            <a:r>
              <a:rPr sz="4200" b="1" dirty="0">
                <a:latin typeface="Times New Roman"/>
                <a:cs typeface="Times New Roman"/>
              </a:rPr>
              <a:t>Analysis and</a:t>
            </a:r>
            <a:r>
              <a:rPr sz="4200" b="1" spc="-290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Complexity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606676"/>
            <a:ext cx="8084184" cy="3541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Apriori </a:t>
            </a:r>
            <a:r>
              <a:rPr sz="3200" dirty="0">
                <a:latin typeface="Times New Roman"/>
                <a:cs typeface="Times New Roman"/>
              </a:rPr>
              <a:t>analysis </a:t>
            </a:r>
            <a:r>
              <a:rPr sz="3200" spc="-5" dirty="0">
                <a:latin typeface="Times New Roman"/>
                <a:cs typeface="Times New Roman"/>
              </a:rPr>
              <a:t>computed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20" dirty="0">
                <a:latin typeface="Times New Roman"/>
                <a:cs typeface="Times New Roman"/>
              </a:rPr>
              <a:t>efficiency </a:t>
            </a:r>
            <a:r>
              <a:rPr sz="3200" spc="-5" dirty="0">
                <a:latin typeface="Times New Roman"/>
                <a:cs typeface="Times New Roman"/>
              </a:rPr>
              <a:t>of the  </a:t>
            </a:r>
            <a:r>
              <a:rPr sz="3200" dirty="0">
                <a:latin typeface="Times New Roman"/>
                <a:cs typeface="Times New Roman"/>
              </a:rPr>
              <a:t>program as a </a:t>
            </a:r>
            <a:r>
              <a:rPr sz="3200" spc="-5" dirty="0">
                <a:latin typeface="Times New Roman"/>
                <a:cs typeface="Times New Roman"/>
              </a:rPr>
              <a:t>function of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total </a:t>
            </a:r>
            <a:r>
              <a:rPr sz="3200" dirty="0">
                <a:latin typeface="Times New Roman"/>
                <a:cs typeface="Times New Roman"/>
              </a:rPr>
              <a:t>frequency  count </a:t>
            </a:r>
            <a:r>
              <a:rPr sz="3200" spc="-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statements </a:t>
            </a:r>
            <a:r>
              <a:rPr sz="3200" spc="-5" dirty="0">
                <a:latin typeface="Times New Roman"/>
                <a:cs typeface="Times New Roman"/>
              </a:rPr>
              <a:t>comprising </a:t>
            </a:r>
            <a:r>
              <a:rPr sz="3200" spc="-10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program.</a:t>
            </a:r>
            <a:endParaRPr sz="32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Example: </a:t>
            </a:r>
            <a:r>
              <a:rPr sz="3200" spc="-5" dirty="0">
                <a:latin typeface="Times New Roman"/>
                <a:cs typeface="Times New Roman"/>
              </a:rPr>
              <a:t>Let </a:t>
            </a:r>
            <a:r>
              <a:rPr sz="3200" dirty="0">
                <a:latin typeface="Times New Roman"/>
                <a:cs typeface="Times New Roman"/>
              </a:rPr>
              <a:t>us estimate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frequency </a:t>
            </a:r>
            <a:r>
              <a:rPr sz="3200" spc="-10" dirty="0">
                <a:latin typeface="Times New Roman"/>
                <a:cs typeface="Times New Roman"/>
              </a:rPr>
              <a:t>count 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statement x = </a:t>
            </a:r>
            <a:r>
              <a:rPr sz="3200" spc="-5" dirty="0">
                <a:latin typeface="Times New Roman"/>
                <a:cs typeface="Times New Roman"/>
              </a:rPr>
              <a:t>x+2 occurring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the  following three program segments A, B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5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459739"/>
            <a:ext cx="6393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Inserting a node at the</a:t>
            </a:r>
            <a:r>
              <a:rPr sz="4400" b="1" spc="-204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1253" y="1950008"/>
            <a:ext cx="7781544" cy="4022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150</a:t>
            </a:fld>
            <a:endParaRPr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50122" y="6453327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140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857" y="359740"/>
            <a:ext cx="7699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19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94003"/>
            <a:ext cx="7882890" cy="43853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327660" indent="-3429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20" dirty="0">
                <a:latin typeface="Calibri"/>
                <a:cs typeface="Calibri"/>
              </a:rPr>
              <a:t>following </a:t>
            </a:r>
            <a:r>
              <a:rPr sz="2700" spc="-40" dirty="0">
                <a:latin typeface="Calibri"/>
                <a:cs typeface="Calibri"/>
              </a:rPr>
              <a:t>steps </a:t>
            </a:r>
            <a:r>
              <a:rPr sz="2700" spc="-35" dirty="0">
                <a:latin typeface="Calibri"/>
                <a:cs typeface="Calibri"/>
              </a:rPr>
              <a:t>are </a:t>
            </a:r>
            <a:r>
              <a:rPr sz="2700" spc="-25" dirty="0">
                <a:latin typeface="Calibri"/>
                <a:cs typeface="Calibri"/>
              </a:rPr>
              <a:t>followed, to </a:t>
            </a:r>
            <a:r>
              <a:rPr sz="2700" spc="-20" dirty="0">
                <a:latin typeface="Calibri"/>
                <a:cs typeface="Calibri"/>
              </a:rPr>
              <a:t>delete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node</a:t>
            </a:r>
            <a:r>
              <a:rPr sz="2700" spc="-17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at 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beginning of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2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list:</a:t>
            </a:r>
            <a:endParaRPr sz="2700">
              <a:latin typeface="Calibri"/>
              <a:cs typeface="Calibri"/>
            </a:endParaRPr>
          </a:p>
          <a:p>
            <a:pPr marL="433070" indent="-421005">
              <a:lnSpc>
                <a:spcPts val="3204"/>
              </a:lnSpc>
              <a:buFont typeface="Arial"/>
              <a:buChar char="•"/>
              <a:tabLst>
                <a:tab pos="433070" algn="l"/>
                <a:tab pos="433705" algn="l"/>
              </a:tabLst>
            </a:pPr>
            <a:r>
              <a:rPr sz="2700" dirty="0">
                <a:latin typeface="Calibri"/>
                <a:cs typeface="Calibri"/>
              </a:rPr>
              <a:t>If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20" dirty="0">
                <a:latin typeface="Calibri"/>
                <a:cs typeface="Calibri"/>
              </a:rPr>
              <a:t>list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70" dirty="0">
                <a:latin typeface="Calibri"/>
                <a:cs typeface="Calibri"/>
              </a:rPr>
              <a:t>empty, </a:t>
            </a:r>
            <a:r>
              <a:rPr sz="2700" spc="-20" dirty="0">
                <a:latin typeface="Calibri"/>
                <a:cs typeface="Calibri"/>
              </a:rPr>
              <a:t>display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message ‘Empty</a:t>
            </a:r>
            <a:r>
              <a:rPr sz="2700" spc="-175" dirty="0">
                <a:latin typeface="Calibri"/>
                <a:cs typeface="Calibri"/>
              </a:rPr>
              <a:t> </a:t>
            </a:r>
            <a:r>
              <a:rPr sz="2700" spc="-65" dirty="0">
                <a:latin typeface="Calibri"/>
                <a:cs typeface="Calibri"/>
              </a:rPr>
              <a:t>List’.</a:t>
            </a:r>
            <a:endParaRPr sz="2700">
              <a:latin typeface="Calibri"/>
              <a:cs typeface="Calibri"/>
            </a:endParaRPr>
          </a:p>
          <a:p>
            <a:pPr marL="927100" marR="828040" indent="-915035">
              <a:lnSpc>
                <a:spcPct val="100000"/>
              </a:lnSpc>
              <a:buFont typeface="Arial"/>
              <a:buChar char="•"/>
              <a:tabLst>
                <a:tab pos="926465" algn="l"/>
                <a:tab pos="927735" algn="l"/>
                <a:tab pos="2022475" algn="l"/>
              </a:tabLst>
            </a:pPr>
            <a:r>
              <a:rPr sz="2700" dirty="0">
                <a:latin typeface="Calibri"/>
                <a:cs typeface="Calibri"/>
              </a:rPr>
              <a:t>If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20" dirty="0">
                <a:latin typeface="Calibri"/>
                <a:cs typeface="Calibri"/>
              </a:rPr>
              <a:t>list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not </a:t>
            </a:r>
            <a:r>
              <a:rPr sz="2700" spc="-70" dirty="0">
                <a:latin typeface="Calibri"/>
                <a:cs typeface="Calibri"/>
              </a:rPr>
              <a:t>empty, </a:t>
            </a:r>
            <a:r>
              <a:rPr sz="2700" spc="-25" dirty="0">
                <a:latin typeface="Calibri"/>
                <a:cs typeface="Calibri"/>
              </a:rPr>
              <a:t>follow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40" dirty="0">
                <a:latin typeface="Calibri"/>
                <a:cs typeface="Calibri"/>
              </a:rPr>
              <a:t>steps</a:t>
            </a:r>
            <a:r>
              <a:rPr sz="2700" spc="-1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given  </a:t>
            </a:r>
            <a:r>
              <a:rPr sz="2700" spc="-10" dirty="0">
                <a:latin typeface="Calibri"/>
                <a:cs typeface="Calibri"/>
              </a:rPr>
              <a:t>below:	</a:t>
            </a:r>
            <a:r>
              <a:rPr sz="2700" spc="-20" dirty="0">
                <a:latin typeface="Calibri"/>
                <a:cs typeface="Calibri"/>
              </a:rPr>
              <a:t>last </a:t>
            </a:r>
            <a:r>
              <a:rPr sz="2700" dirty="0">
                <a:latin typeface="Calibri"/>
                <a:cs typeface="Calibri"/>
              </a:rPr>
              <a:t>= </a:t>
            </a:r>
            <a:r>
              <a:rPr sz="2700" spc="-20" dirty="0">
                <a:latin typeface="Calibri"/>
                <a:cs typeface="Calibri"/>
              </a:rPr>
              <a:t>temp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start;</a:t>
            </a:r>
            <a:endParaRPr sz="2700">
              <a:latin typeface="Calibri"/>
              <a:cs typeface="Calibri"/>
            </a:endParaRPr>
          </a:p>
          <a:p>
            <a:pPr marL="1841500" marR="3418840" indent="-915035">
              <a:lnSpc>
                <a:spcPct val="100000"/>
              </a:lnSpc>
              <a:spcBef>
                <a:spcPts val="5"/>
              </a:spcBef>
            </a:pPr>
            <a:r>
              <a:rPr sz="2700" spc="-10" dirty="0">
                <a:latin typeface="Calibri"/>
                <a:cs typeface="Calibri"/>
              </a:rPr>
              <a:t>while(last </a:t>
            </a:r>
            <a:r>
              <a:rPr sz="2700" dirty="0">
                <a:latin typeface="Calibri"/>
                <a:cs typeface="Calibri"/>
              </a:rPr>
              <a:t>-&gt; </a:t>
            </a:r>
            <a:r>
              <a:rPr sz="2700" spc="-20" dirty="0">
                <a:latin typeface="Calibri"/>
                <a:cs typeface="Calibri"/>
              </a:rPr>
              <a:t>next </a:t>
            </a:r>
            <a:r>
              <a:rPr sz="2700" dirty="0">
                <a:latin typeface="Calibri"/>
                <a:cs typeface="Calibri"/>
              </a:rPr>
              <a:t>!=</a:t>
            </a:r>
            <a:r>
              <a:rPr sz="2700" spc="-150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start)  </a:t>
            </a:r>
            <a:r>
              <a:rPr sz="2700" spc="-20" dirty="0">
                <a:latin typeface="Calibri"/>
                <a:cs typeface="Calibri"/>
              </a:rPr>
              <a:t>last </a:t>
            </a:r>
            <a:r>
              <a:rPr sz="2700" dirty="0">
                <a:latin typeface="Calibri"/>
                <a:cs typeface="Calibri"/>
              </a:rPr>
              <a:t>= </a:t>
            </a:r>
            <a:r>
              <a:rPr sz="2700" spc="-20" dirty="0">
                <a:latin typeface="Calibri"/>
                <a:cs typeface="Calibri"/>
              </a:rPr>
              <a:t>last </a:t>
            </a:r>
            <a:r>
              <a:rPr sz="2700" dirty="0">
                <a:latin typeface="Calibri"/>
                <a:cs typeface="Calibri"/>
              </a:rPr>
              <a:t>-&gt;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next;</a:t>
            </a:r>
            <a:endParaRPr sz="2700">
              <a:latin typeface="Calibri"/>
              <a:cs typeface="Calibri"/>
            </a:endParaRPr>
          </a:p>
          <a:p>
            <a:pPr marL="927100" marR="4251325">
              <a:lnSpc>
                <a:spcPct val="100000"/>
              </a:lnSpc>
            </a:pPr>
            <a:r>
              <a:rPr sz="2700" spc="-40" dirty="0">
                <a:latin typeface="Calibri"/>
                <a:cs typeface="Calibri"/>
              </a:rPr>
              <a:t>start </a:t>
            </a:r>
            <a:r>
              <a:rPr sz="2700" dirty="0">
                <a:latin typeface="Calibri"/>
                <a:cs typeface="Calibri"/>
              </a:rPr>
              <a:t>= </a:t>
            </a:r>
            <a:r>
              <a:rPr sz="2700" spc="-40" dirty="0">
                <a:latin typeface="Calibri"/>
                <a:cs typeface="Calibri"/>
              </a:rPr>
              <a:t>start </a:t>
            </a:r>
            <a:r>
              <a:rPr sz="2700" dirty="0">
                <a:latin typeface="Calibri"/>
                <a:cs typeface="Calibri"/>
              </a:rPr>
              <a:t>-&gt; </a:t>
            </a:r>
            <a:r>
              <a:rPr sz="2700" spc="-20" dirty="0">
                <a:latin typeface="Calibri"/>
                <a:cs typeface="Calibri"/>
              </a:rPr>
              <a:t>next;  last </a:t>
            </a:r>
            <a:r>
              <a:rPr sz="2700" dirty="0">
                <a:latin typeface="Calibri"/>
                <a:cs typeface="Calibri"/>
              </a:rPr>
              <a:t>-&gt; </a:t>
            </a:r>
            <a:r>
              <a:rPr sz="2700" spc="-20" dirty="0">
                <a:latin typeface="Calibri"/>
                <a:cs typeface="Calibri"/>
              </a:rPr>
              <a:t>next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114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start;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ts val="26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After </a:t>
            </a:r>
            <a:r>
              <a:rPr sz="2700" spc="-15" dirty="0">
                <a:latin typeface="Calibri"/>
                <a:cs typeface="Calibri"/>
              </a:rPr>
              <a:t>deleting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node, </a:t>
            </a:r>
            <a:r>
              <a:rPr sz="2700" dirty="0">
                <a:latin typeface="Calibri"/>
                <a:cs typeface="Calibri"/>
              </a:rPr>
              <a:t>if the </a:t>
            </a:r>
            <a:r>
              <a:rPr sz="2700" spc="-20" dirty="0">
                <a:latin typeface="Calibri"/>
                <a:cs typeface="Calibri"/>
              </a:rPr>
              <a:t>list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empty then </a:t>
            </a:r>
            <a:r>
              <a:rPr sz="2700" i="1" spc="-35" dirty="0">
                <a:latin typeface="Calibri"/>
                <a:cs typeface="Calibri"/>
              </a:rPr>
              <a:t>start</a:t>
            </a:r>
            <a:r>
              <a:rPr sz="2700" i="1" spc="-300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=  NULL.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857" y="459739"/>
            <a:ext cx="77000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19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beginning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4042" y="2010549"/>
            <a:ext cx="7675880" cy="3938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51011" y="6453327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150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153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642" y="321690"/>
            <a:ext cx="62064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21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080008"/>
            <a:ext cx="7965440" cy="508762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marR="5080" indent="-342900">
              <a:lnSpc>
                <a:spcPct val="796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following </a:t>
            </a:r>
            <a:r>
              <a:rPr sz="2400" dirty="0">
                <a:latin typeface="Times New Roman"/>
                <a:cs typeface="Times New Roman"/>
              </a:rPr>
              <a:t>steps are followed to delete a node at the end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list:</a:t>
            </a:r>
            <a:endParaRPr sz="2400">
              <a:latin typeface="Times New Roman"/>
              <a:cs typeface="Times New Roman"/>
            </a:endParaRPr>
          </a:p>
          <a:p>
            <a:pPr marL="431800" indent="-4191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400" dirty="0">
                <a:latin typeface="Times New Roman"/>
                <a:cs typeface="Times New Roman"/>
              </a:rPr>
              <a:t>If the list is </a:t>
            </a:r>
            <a:r>
              <a:rPr sz="2400" spc="-60" dirty="0">
                <a:latin typeface="Times New Roman"/>
                <a:cs typeface="Times New Roman"/>
              </a:rPr>
              <a:t>empty, </a:t>
            </a:r>
            <a:r>
              <a:rPr sz="2400" dirty="0">
                <a:latin typeface="Times New Roman"/>
                <a:cs typeface="Times New Roman"/>
              </a:rPr>
              <a:t>display a </a:t>
            </a:r>
            <a:r>
              <a:rPr sz="2400" spc="-5" dirty="0">
                <a:latin typeface="Times New Roman"/>
                <a:cs typeface="Times New Roman"/>
              </a:rPr>
              <a:t>message </a:t>
            </a:r>
            <a:r>
              <a:rPr sz="2400" spc="-70" dirty="0">
                <a:latin typeface="Times New Roman"/>
                <a:cs typeface="Times New Roman"/>
              </a:rPr>
              <a:t>‗Empty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List‘.</a:t>
            </a:r>
            <a:endParaRPr sz="2400">
              <a:latin typeface="Times New Roman"/>
              <a:cs typeface="Times New Roman"/>
            </a:endParaRPr>
          </a:p>
          <a:p>
            <a:pPr marL="1003300" marR="1493520" indent="-991235">
              <a:lnSpc>
                <a:spcPct val="100000"/>
              </a:lnSpc>
              <a:buFont typeface="Arial"/>
              <a:buChar char="•"/>
              <a:tabLst>
                <a:tab pos="1002665" algn="l"/>
                <a:tab pos="1003935" algn="l"/>
                <a:tab pos="1984375" algn="l"/>
              </a:tabLst>
            </a:pPr>
            <a:r>
              <a:rPr sz="2400" dirty="0">
                <a:latin typeface="Times New Roman"/>
                <a:cs typeface="Times New Roman"/>
              </a:rPr>
              <a:t>If the list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60" dirty="0">
                <a:latin typeface="Times New Roman"/>
                <a:cs typeface="Times New Roman"/>
              </a:rPr>
              <a:t>empty, </a:t>
            </a:r>
            <a:r>
              <a:rPr sz="2400" dirty="0">
                <a:latin typeface="Times New Roman"/>
                <a:cs typeface="Times New Roman"/>
              </a:rPr>
              <a:t>follow the steps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  </a:t>
            </a:r>
            <a:r>
              <a:rPr sz="2400" spc="-5" dirty="0">
                <a:latin typeface="Times New Roman"/>
                <a:cs typeface="Times New Roman"/>
              </a:rPr>
              <a:t>below:	temp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start;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prev 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start;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while(temp -&gt; next !=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start)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prev =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temp;</a:t>
            </a:r>
            <a:endParaRPr sz="24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temp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temp </a:t>
            </a:r>
            <a:r>
              <a:rPr sz="2400" dirty="0">
                <a:latin typeface="Times New Roman"/>
                <a:cs typeface="Times New Roman"/>
              </a:rPr>
              <a:t>-&gt;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next;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prev -&gt; next =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After </a:t>
            </a:r>
            <a:r>
              <a:rPr sz="2400" dirty="0">
                <a:latin typeface="Times New Roman"/>
                <a:cs typeface="Times New Roman"/>
              </a:rPr>
              <a:t>deleting the node, if the list </a:t>
            </a:r>
            <a:r>
              <a:rPr sz="2400" spc="-5" dirty="0">
                <a:latin typeface="Times New Roman"/>
                <a:cs typeface="Times New Roman"/>
              </a:rPr>
              <a:t>is empty </a:t>
            </a:r>
            <a:r>
              <a:rPr sz="2400" dirty="0">
                <a:latin typeface="Times New Roman"/>
                <a:cs typeface="Times New Roman"/>
              </a:rPr>
              <a:t>then </a:t>
            </a:r>
            <a:r>
              <a:rPr sz="2400" i="1" dirty="0">
                <a:latin typeface="Times New Roman"/>
                <a:cs typeface="Times New Roman"/>
              </a:rPr>
              <a:t>start =</a:t>
            </a:r>
            <a:r>
              <a:rPr sz="2400" i="1" spc="-35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NULL.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642" y="459739"/>
            <a:ext cx="6206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Deleting a node at the</a:t>
            </a:r>
            <a:r>
              <a:rPr sz="4400" b="1" spc="-21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end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1936" y="2183002"/>
            <a:ext cx="7748651" cy="3336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154</a:t>
            </a:fld>
            <a:endParaRPr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155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1766570" marR="5080" indent="-1499870">
              <a:lnSpc>
                <a:spcPct val="100000"/>
              </a:lnSpc>
              <a:spcBef>
                <a:spcPts val="95"/>
              </a:spcBef>
            </a:pPr>
            <a:r>
              <a:rPr b="1" spc="-40" dirty="0">
                <a:latin typeface="Times New Roman"/>
                <a:cs typeface="Times New Roman"/>
              </a:rPr>
              <a:t>Traversing </a:t>
            </a:r>
            <a:r>
              <a:rPr b="1" spc="-5" dirty="0">
                <a:latin typeface="Times New Roman"/>
                <a:cs typeface="Times New Roman"/>
              </a:rPr>
              <a:t>a </a:t>
            </a:r>
            <a:r>
              <a:rPr b="1" spc="-15" dirty="0">
                <a:latin typeface="Times New Roman"/>
                <a:cs typeface="Times New Roman"/>
              </a:rPr>
              <a:t>circular </a:t>
            </a:r>
            <a:r>
              <a:rPr b="1" spc="-5" dirty="0">
                <a:latin typeface="Times New Roman"/>
                <a:cs typeface="Times New Roman"/>
              </a:rPr>
              <a:t>single linked  </a:t>
            </a:r>
            <a:r>
              <a:rPr b="1" dirty="0">
                <a:latin typeface="Times New Roman"/>
                <a:cs typeface="Times New Roman"/>
              </a:rPr>
              <a:t>list </a:t>
            </a:r>
            <a:r>
              <a:rPr b="1" spc="-20" dirty="0">
                <a:latin typeface="Times New Roman"/>
                <a:cs typeface="Times New Roman"/>
              </a:rPr>
              <a:t>from </a:t>
            </a:r>
            <a:r>
              <a:rPr b="1" spc="-5" dirty="0">
                <a:latin typeface="Times New Roman"/>
                <a:cs typeface="Times New Roman"/>
              </a:rPr>
              <a:t>left to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right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571625"/>
            <a:ext cx="7981950" cy="44373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29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following </a:t>
            </a:r>
            <a:r>
              <a:rPr sz="2700" dirty="0">
                <a:latin typeface="Times New Roman"/>
                <a:cs typeface="Times New Roman"/>
              </a:rPr>
              <a:t>steps are </a:t>
            </a:r>
            <a:r>
              <a:rPr sz="2700" spc="-5" dirty="0">
                <a:latin typeface="Times New Roman"/>
                <a:cs typeface="Times New Roman"/>
              </a:rPr>
              <a:t>followed,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spc="-5" dirty="0">
                <a:latin typeface="Times New Roman"/>
                <a:cs typeface="Times New Roman"/>
              </a:rPr>
              <a:t>traverse </a:t>
            </a:r>
            <a:r>
              <a:rPr sz="2700" dirty="0">
                <a:latin typeface="Times New Roman"/>
                <a:cs typeface="Times New Roman"/>
              </a:rPr>
              <a:t>a list</a:t>
            </a:r>
            <a:r>
              <a:rPr sz="2700" spc="-19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from  </a:t>
            </a:r>
            <a:r>
              <a:rPr sz="2700" dirty="0">
                <a:latin typeface="Times New Roman"/>
                <a:cs typeface="Times New Roman"/>
              </a:rPr>
              <a:t>left to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right:</a:t>
            </a:r>
            <a:endParaRPr sz="2700">
              <a:latin typeface="Times New Roman"/>
              <a:cs typeface="Times New Roman"/>
            </a:endParaRPr>
          </a:p>
          <a:p>
            <a:pPr marL="440690" indent="-42862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z="2700" dirty="0">
                <a:latin typeface="Times New Roman"/>
                <a:cs typeface="Times New Roman"/>
              </a:rPr>
              <a:t>If list is </a:t>
            </a:r>
            <a:r>
              <a:rPr sz="2700" spc="-5" dirty="0">
                <a:latin typeface="Times New Roman"/>
                <a:cs typeface="Times New Roman"/>
              </a:rPr>
              <a:t>empty </a:t>
            </a:r>
            <a:r>
              <a:rPr sz="2700" dirty="0">
                <a:latin typeface="Times New Roman"/>
                <a:cs typeface="Times New Roman"/>
              </a:rPr>
              <a:t>then </a:t>
            </a:r>
            <a:r>
              <a:rPr sz="2700" spc="-5" dirty="0">
                <a:latin typeface="Times New Roman"/>
                <a:cs typeface="Times New Roman"/>
              </a:rPr>
              <a:t>display </a:t>
            </a:r>
            <a:r>
              <a:rPr sz="2700" spc="-80" dirty="0">
                <a:latin typeface="Times New Roman"/>
                <a:cs typeface="Times New Roman"/>
              </a:rPr>
              <a:t>‗Empty </a:t>
            </a:r>
            <a:r>
              <a:rPr sz="2700" dirty="0">
                <a:latin typeface="Times New Roman"/>
                <a:cs typeface="Times New Roman"/>
              </a:rPr>
              <a:t>List‘</a:t>
            </a:r>
            <a:r>
              <a:rPr sz="2700" spc="-2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message.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If the list </a:t>
            </a:r>
            <a:r>
              <a:rPr sz="2700" spc="-5" dirty="0">
                <a:latin typeface="Times New Roman"/>
                <a:cs typeface="Times New Roman"/>
              </a:rPr>
              <a:t>is </a:t>
            </a:r>
            <a:r>
              <a:rPr sz="2700" dirty="0">
                <a:latin typeface="Times New Roman"/>
                <a:cs typeface="Times New Roman"/>
              </a:rPr>
              <a:t>not </a:t>
            </a:r>
            <a:r>
              <a:rPr sz="2700" spc="-30" dirty="0">
                <a:latin typeface="Times New Roman"/>
                <a:cs typeface="Times New Roman"/>
              </a:rPr>
              <a:t>empty, </a:t>
            </a:r>
            <a:r>
              <a:rPr sz="2700" spc="-5" dirty="0">
                <a:latin typeface="Times New Roman"/>
                <a:cs typeface="Times New Roman"/>
              </a:rPr>
              <a:t>follow </a:t>
            </a:r>
            <a:r>
              <a:rPr sz="2700" dirty="0">
                <a:latin typeface="Times New Roman"/>
                <a:cs typeface="Times New Roman"/>
              </a:rPr>
              <a:t>the steps given</a:t>
            </a:r>
            <a:r>
              <a:rPr sz="2700" spc="-2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below:</a:t>
            </a:r>
            <a:endParaRPr sz="27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25"/>
              </a:spcBef>
            </a:pPr>
            <a:r>
              <a:rPr sz="2700" dirty="0">
                <a:latin typeface="Times New Roman"/>
                <a:cs typeface="Times New Roman"/>
              </a:rPr>
              <a:t>temp =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start;</a:t>
            </a:r>
            <a:endParaRPr sz="27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65"/>
              </a:spcBef>
            </a:pPr>
            <a:r>
              <a:rPr sz="2700" dirty="0">
                <a:latin typeface="Times New Roman"/>
                <a:cs typeface="Times New Roman"/>
              </a:rPr>
              <a:t>do</a:t>
            </a:r>
            <a:endParaRPr sz="2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00"/>
              </a:spcBef>
            </a:pPr>
            <a:r>
              <a:rPr sz="2700" dirty="0">
                <a:latin typeface="Times New Roman"/>
                <a:cs typeface="Times New Roman"/>
              </a:rPr>
              <a:t>{</a:t>
            </a:r>
            <a:endParaRPr sz="2700">
              <a:latin typeface="Times New Roman"/>
              <a:cs typeface="Times New Roman"/>
            </a:endParaRPr>
          </a:p>
          <a:p>
            <a:pPr marL="1841500" marR="2324735">
              <a:lnSpc>
                <a:spcPts val="3600"/>
              </a:lnSpc>
              <a:spcBef>
                <a:spcPts val="110"/>
              </a:spcBef>
            </a:pPr>
            <a:r>
              <a:rPr sz="2700" spc="-5" dirty="0">
                <a:latin typeface="Times New Roman"/>
                <a:cs typeface="Times New Roman"/>
              </a:rPr>
              <a:t>printf("%d ", </a:t>
            </a:r>
            <a:r>
              <a:rPr sz="2700" dirty="0">
                <a:latin typeface="Times New Roman"/>
                <a:cs typeface="Times New Roman"/>
              </a:rPr>
              <a:t>temp -&gt;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data);  temp = </a:t>
            </a:r>
            <a:r>
              <a:rPr sz="2700" spc="-5" dirty="0">
                <a:latin typeface="Times New Roman"/>
                <a:cs typeface="Times New Roman"/>
              </a:rPr>
              <a:t>temp </a:t>
            </a:r>
            <a:r>
              <a:rPr sz="2700" dirty="0">
                <a:latin typeface="Times New Roman"/>
                <a:cs typeface="Times New Roman"/>
              </a:rPr>
              <a:t>-&gt;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next;</a:t>
            </a:r>
            <a:endParaRPr sz="27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sz="2700" dirty="0">
                <a:latin typeface="Times New Roman"/>
                <a:cs typeface="Times New Roman"/>
              </a:rPr>
              <a:t>} </a:t>
            </a:r>
            <a:r>
              <a:rPr sz="2700" spc="-5" dirty="0">
                <a:latin typeface="Times New Roman"/>
                <a:cs typeface="Times New Roman"/>
              </a:rPr>
              <a:t>while(temp </a:t>
            </a:r>
            <a:r>
              <a:rPr sz="2700" dirty="0">
                <a:latin typeface="Times New Roman"/>
                <a:cs typeface="Times New Roman"/>
              </a:rPr>
              <a:t>!=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start);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156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9722" y="459739"/>
            <a:ext cx="6449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Advantages of Circular</a:t>
            </a:r>
            <a:r>
              <a:rPr sz="4400" spc="-240" dirty="0"/>
              <a:t> </a:t>
            </a:r>
            <a:r>
              <a:rPr sz="4400" dirty="0"/>
              <a:t>Lists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606676"/>
            <a:ext cx="8083550" cy="4131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major advantage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circular lists </a:t>
            </a:r>
            <a:r>
              <a:rPr sz="3200" spc="-5" dirty="0">
                <a:latin typeface="Times New Roman"/>
                <a:cs typeface="Times New Roman"/>
              </a:rPr>
              <a:t>(over  </a:t>
            </a:r>
            <a:r>
              <a:rPr sz="3200" spc="-10" dirty="0">
                <a:latin typeface="Times New Roman"/>
                <a:cs typeface="Times New Roman"/>
              </a:rPr>
              <a:t>non-circular lists) </a:t>
            </a:r>
            <a:r>
              <a:rPr sz="3200" spc="-5" dirty="0">
                <a:latin typeface="Times New Roman"/>
                <a:cs typeface="Times New Roman"/>
              </a:rPr>
              <a:t>is that </a:t>
            </a:r>
            <a:r>
              <a:rPr sz="3200" spc="-10" dirty="0">
                <a:latin typeface="Times New Roman"/>
                <a:cs typeface="Times New Roman"/>
              </a:rPr>
              <a:t>they eliminate some  </a:t>
            </a:r>
            <a:r>
              <a:rPr sz="3200" dirty="0">
                <a:latin typeface="Times New Roman"/>
                <a:cs typeface="Times New Roman"/>
              </a:rPr>
              <a:t>extra-case code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10" dirty="0">
                <a:latin typeface="Times New Roman"/>
                <a:cs typeface="Times New Roman"/>
              </a:rPr>
              <a:t>some </a:t>
            </a:r>
            <a:r>
              <a:rPr sz="3200" spc="-5" dirty="0">
                <a:latin typeface="Times New Roman"/>
                <a:cs typeface="Times New Roman"/>
              </a:rPr>
              <a:t>operations </a:t>
            </a:r>
            <a:r>
              <a:rPr sz="3200" spc="-10" dirty="0">
                <a:latin typeface="Times New Roman"/>
                <a:cs typeface="Times New Roman"/>
              </a:rPr>
              <a:t>(like  </a:t>
            </a:r>
            <a:r>
              <a:rPr sz="3200" dirty="0">
                <a:latin typeface="Times New Roman"/>
                <a:cs typeface="Times New Roman"/>
              </a:rPr>
              <a:t>deleting last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node).</a:t>
            </a:r>
            <a:endParaRPr sz="3200">
              <a:latin typeface="Times New Roman"/>
              <a:cs typeface="Times New Roman"/>
            </a:endParaRPr>
          </a:p>
          <a:p>
            <a:pPr marL="355600" marR="11430" indent="-342900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Also, </a:t>
            </a:r>
            <a:r>
              <a:rPr sz="3200" spc="-10" dirty="0">
                <a:latin typeface="Times New Roman"/>
                <a:cs typeface="Times New Roman"/>
              </a:rPr>
              <a:t>some </a:t>
            </a:r>
            <a:r>
              <a:rPr sz="3200" spc="-5" dirty="0">
                <a:latin typeface="Times New Roman"/>
                <a:cs typeface="Times New Roman"/>
              </a:rPr>
              <a:t>applications </a:t>
            </a:r>
            <a:r>
              <a:rPr sz="3200" dirty="0">
                <a:latin typeface="Times New Roman"/>
                <a:cs typeface="Times New Roman"/>
              </a:rPr>
              <a:t>lead naturally </a:t>
            </a:r>
            <a:r>
              <a:rPr sz="3200" spc="-15" dirty="0">
                <a:latin typeface="Times New Roman"/>
                <a:cs typeface="Times New Roman"/>
              </a:rPr>
              <a:t>to  </a:t>
            </a:r>
            <a:r>
              <a:rPr sz="3200" dirty="0">
                <a:latin typeface="Times New Roman"/>
                <a:cs typeface="Times New Roman"/>
              </a:rPr>
              <a:t>circular list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representations.</a:t>
            </a:r>
            <a:endParaRPr sz="32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example, </a:t>
            </a:r>
            <a:r>
              <a:rPr sz="3200" dirty="0">
                <a:latin typeface="Times New Roman"/>
                <a:cs typeface="Times New Roman"/>
              </a:rPr>
              <a:t>a computer </a:t>
            </a:r>
            <a:r>
              <a:rPr sz="3200" spc="-5" dirty="0">
                <a:latin typeface="Times New Roman"/>
                <a:cs typeface="Times New Roman"/>
              </a:rPr>
              <a:t>network might </a:t>
            </a:r>
            <a:r>
              <a:rPr sz="3200" dirty="0">
                <a:latin typeface="Times New Roman"/>
                <a:cs typeface="Times New Roman"/>
              </a:rPr>
              <a:t>best  be modeled using a circular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672" rIns="0" bIns="0" rtlCol="0">
            <a:spAutoFit/>
          </a:bodyPr>
          <a:lstStyle/>
          <a:p>
            <a:pPr marL="1301750" marR="5080" indent="-3098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Applications of Linked</a:t>
            </a:r>
            <a:r>
              <a:rPr spc="-135" dirty="0"/>
              <a:t> </a:t>
            </a:r>
            <a:r>
              <a:rPr dirty="0"/>
              <a:t>Lists:  </a:t>
            </a:r>
            <a:r>
              <a:rPr spc="-5" dirty="0"/>
              <a:t>Representing</a:t>
            </a:r>
            <a:r>
              <a:rPr spc="-65" dirty="0"/>
              <a:t> </a:t>
            </a:r>
            <a:r>
              <a:rPr spc="-5" dirty="0"/>
              <a:t>Polynomials</a:t>
            </a:r>
          </a:p>
        </p:txBody>
      </p:sp>
      <p:sp>
        <p:nvSpPr>
          <p:cNvPr id="3" name="object 3"/>
          <p:cNvSpPr/>
          <p:nvPr/>
        </p:nvSpPr>
        <p:spPr>
          <a:xfrm>
            <a:off x="577075" y="4796091"/>
            <a:ext cx="8066024" cy="1531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135" y="1618615"/>
            <a:ext cx="8209280" cy="2776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polynomial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of the</a:t>
            </a:r>
            <a:r>
              <a:rPr sz="1800" spc="-3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form: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Where, </a:t>
            </a: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baseline="-16203" dirty="0">
                <a:latin typeface="Times New Roman"/>
                <a:cs typeface="Times New Roman"/>
              </a:rPr>
              <a:t>i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10" dirty="0">
                <a:latin typeface="Times New Roman"/>
                <a:cs typeface="Times New Roman"/>
              </a:rPr>
              <a:t>coefficient </a:t>
            </a:r>
            <a:r>
              <a:rPr sz="1800" dirty="0">
                <a:latin typeface="Times New Roman"/>
                <a:cs typeface="Times New Roman"/>
              </a:rPr>
              <a:t>of the i</a:t>
            </a:r>
            <a:r>
              <a:rPr sz="1800" baseline="20833" dirty="0">
                <a:latin typeface="Times New Roman"/>
                <a:cs typeface="Times New Roman"/>
              </a:rPr>
              <a:t>th </a:t>
            </a:r>
            <a:r>
              <a:rPr sz="1800" dirty="0">
                <a:latin typeface="Times New Roman"/>
                <a:cs typeface="Times New Roman"/>
              </a:rPr>
              <a:t>term and n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degree of the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polynomial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Some examples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5x</a:t>
            </a:r>
            <a:r>
              <a:rPr sz="1800" baseline="20833" dirty="0">
                <a:latin typeface="Times New Roman"/>
                <a:cs typeface="Times New Roman"/>
              </a:rPr>
              <a:t>2 </a:t>
            </a:r>
            <a:r>
              <a:rPr sz="1800" dirty="0">
                <a:latin typeface="Times New Roman"/>
                <a:cs typeface="Times New Roman"/>
              </a:rPr>
              <a:t>+ 3x +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5x</a:t>
            </a:r>
            <a:r>
              <a:rPr sz="1800" baseline="20833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Times New Roman"/>
                <a:cs typeface="Times New Roman"/>
              </a:rPr>
              <a:t>– 8x</a:t>
            </a:r>
            <a:r>
              <a:rPr sz="1800" baseline="20833" dirty="0">
                <a:latin typeface="Times New Roman"/>
                <a:cs typeface="Times New Roman"/>
              </a:rPr>
              <a:t>3 </a:t>
            </a:r>
            <a:r>
              <a:rPr sz="1800" dirty="0">
                <a:latin typeface="Times New Roman"/>
                <a:cs typeface="Times New Roman"/>
              </a:rPr>
              <a:t>+ </a:t>
            </a:r>
            <a:r>
              <a:rPr sz="1800" spc="-5" dirty="0">
                <a:latin typeface="Times New Roman"/>
                <a:cs typeface="Times New Roman"/>
              </a:rPr>
              <a:t>2x</a:t>
            </a:r>
            <a:r>
              <a:rPr sz="1800" spc="-7" baseline="20833" dirty="0">
                <a:latin typeface="Times New Roman"/>
                <a:cs typeface="Times New Roman"/>
              </a:rPr>
              <a:t>2 </a:t>
            </a:r>
            <a:r>
              <a:rPr sz="1800" dirty="0">
                <a:latin typeface="Times New Roman"/>
                <a:cs typeface="Times New Roman"/>
              </a:rPr>
              <a:t>+ 4x</a:t>
            </a:r>
            <a:r>
              <a:rPr sz="1800" baseline="20833" dirty="0">
                <a:latin typeface="Times New Roman"/>
                <a:cs typeface="Times New Roman"/>
              </a:rPr>
              <a:t>1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9x</a:t>
            </a:r>
            <a:r>
              <a:rPr sz="1800" baseline="20833" dirty="0">
                <a:latin typeface="Times New Roman"/>
                <a:cs typeface="Times New Roman"/>
              </a:rPr>
              <a:t>0</a:t>
            </a:r>
            <a:endParaRPr sz="1800" baseline="20833">
              <a:latin typeface="Times New Roman"/>
              <a:cs typeface="Times New Roman"/>
            </a:endParaRPr>
          </a:p>
          <a:p>
            <a:pPr marL="76200" marR="67945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The computer </a:t>
            </a:r>
            <a:r>
              <a:rPr sz="1800" spc="-10" dirty="0">
                <a:latin typeface="Times New Roman"/>
                <a:cs typeface="Times New Roman"/>
              </a:rPr>
              <a:t>implementation requires implementing polynomials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list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5" dirty="0">
                <a:latin typeface="Times New Roman"/>
                <a:cs typeface="Times New Roman"/>
              </a:rPr>
              <a:t>pairs </a:t>
            </a:r>
            <a:r>
              <a:rPr sz="1800" spc="10" dirty="0">
                <a:latin typeface="Times New Roman"/>
                <a:cs typeface="Times New Roman"/>
              </a:rPr>
              <a:t>of  </a:t>
            </a:r>
            <a:r>
              <a:rPr sz="1800" spc="-10" dirty="0">
                <a:latin typeface="Times New Roman"/>
                <a:cs typeface="Times New Roman"/>
              </a:rPr>
              <a:t>coefficient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10" dirty="0">
                <a:latin typeface="Times New Roman"/>
                <a:cs typeface="Times New Roman"/>
              </a:rPr>
              <a:t>exponent. Each of </a:t>
            </a:r>
            <a:r>
              <a:rPr sz="1800" dirty="0">
                <a:latin typeface="Times New Roman"/>
                <a:cs typeface="Times New Roman"/>
              </a:rPr>
              <a:t>these </a:t>
            </a:r>
            <a:r>
              <a:rPr sz="1800" spc="-5" dirty="0">
                <a:latin typeface="Times New Roman"/>
                <a:cs typeface="Times New Roman"/>
              </a:rPr>
              <a:t>pairs will </a:t>
            </a:r>
            <a:r>
              <a:rPr sz="1800" spc="-10" dirty="0">
                <a:latin typeface="Times New Roman"/>
                <a:cs typeface="Times New Roman"/>
              </a:rPr>
              <a:t>constitute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structure, </a:t>
            </a:r>
            <a:r>
              <a:rPr sz="1800" spc="-5" dirty="0">
                <a:latin typeface="Times New Roman"/>
                <a:cs typeface="Times New Roman"/>
              </a:rPr>
              <a:t>so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10" dirty="0">
                <a:latin typeface="Times New Roman"/>
                <a:cs typeface="Times New Roman"/>
              </a:rPr>
              <a:t>polynomial will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10" dirty="0">
                <a:latin typeface="Times New Roman"/>
                <a:cs typeface="Times New Roman"/>
              </a:rPr>
              <a:t>represented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list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structures. </a:t>
            </a: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spc="-10" dirty="0">
                <a:latin typeface="Times New Roman"/>
                <a:cs typeface="Times New Roman"/>
              </a:rPr>
              <a:t>linked </a:t>
            </a:r>
            <a:r>
              <a:rPr sz="1800" spc="-5" dirty="0">
                <a:latin typeface="Times New Roman"/>
                <a:cs typeface="Times New Roman"/>
              </a:rPr>
              <a:t>list </a:t>
            </a:r>
            <a:r>
              <a:rPr sz="1800" spc="-10" dirty="0">
                <a:latin typeface="Times New Roman"/>
                <a:cs typeface="Times New Roman"/>
              </a:rPr>
              <a:t>structure </a:t>
            </a:r>
            <a:r>
              <a:rPr sz="1800" dirty="0">
                <a:latin typeface="Times New Roman"/>
                <a:cs typeface="Times New Roman"/>
              </a:rPr>
              <a:t>that  </a:t>
            </a:r>
            <a:r>
              <a:rPr sz="1800" spc="-5" dirty="0">
                <a:latin typeface="Times New Roman"/>
                <a:cs typeface="Times New Roman"/>
              </a:rPr>
              <a:t>represents </a:t>
            </a:r>
            <a:r>
              <a:rPr sz="1800" dirty="0">
                <a:latin typeface="Times New Roman"/>
                <a:cs typeface="Times New Roman"/>
              </a:rPr>
              <a:t>polynomials 5x</a:t>
            </a:r>
            <a:r>
              <a:rPr sz="1800" baseline="20833" dirty="0">
                <a:latin typeface="Times New Roman"/>
                <a:cs typeface="Times New Roman"/>
              </a:rPr>
              <a:t>4 </a:t>
            </a:r>
            <a:r>
              <a:rPr sz="1800" dirty="0">
                <a:latin typeface="Times New Roman"/>
                <a:cs typeface="Times New Roman"/>
              </a:rPr>
              <a:t>– 8x</a:t>
            </a:r>
            <a:r>
              <a:rPr sz="1800" baseline="20833" dirty="0">
                <a:latin typeface="Times New Roman"/>
                <a:cs typeface="Times New Roman"/>
              </a:rPr>
              <a:t>3 </a:t>
            </a:r>
            <a:r>
              <a:rPr sz="1800" dirty="0">
                <a:latin typeface="Times New Roman"/>
                <a:cs typeface="Times New Roman"/>
              </a:rPr>
              <a:t>+ 2x</a:t>
            </a:r>
            <a:r>
              <a:rPr sz="1800" baseline="20833" dirty="0">
                <a:latin typeface="Times New Roman"/>
                <a:cs typeface="Times New Roman"/>
              </a:rPr>
              <a:t>2 </a:t>
            </a:r>
            <a:r>
              <a:rPr sz="1800" dirty="0">
                <a:latin typeface="Times New Roman"/>
                <a:cs typeface="Times New Roman"/>
              </a:rPr>
              <a:t>+ 4x</a:t>
            </a:r>
            <a:r>
              <a:rPr sz="1800" baseline="20833" dirty="0">
                <a:latin typeface="Times New Roman"/>
                <a:cs typeface="Times New Roman"/>
              </a:rPr>
              <a:t>1 </a:t>
            </a:r>
            <a:r>
              <a:rPr sz="1800" dirty="0">
                <a:latin typeface="Times New Roman"/>
                <a:cs typeface="Times New Roman"/>
              </a:rPr>
              <a:t>+ 9x</a:t>
            </a:r>
            <a:r>
              <a:rPr sz="1800" baseline="20833" dirty="0">
                <a:latin typeface="Times New Roman"/>
                <a:cs typeface="Times New Roman"/>
              </a:rPr>
              <a:t>0</a:t>
            </a:r>
            <a:r>
              <a:rPr sz="1800" spc="232" baseline="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illustrated.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0373" y="1705724"/>
            <a:ext cx="833437" cy="3077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157</a:t>
            </a:fld>
            <a:endParaRPr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158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7382" y="459739"/>
            <a:ext cx="5796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Addition of</a:t>
            </a:r>
            <a:r>
              <a:rPr sz="4400" b="1" spc="-14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Polynomials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332103"/>
            <a:ext cx="8081645" cy="47605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50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add </a:t>
            </a:r>
            <a:r>
              <a:rPr sz="3000" spc="-10" dirty="0">
                <a:latin typeface="Times New Roman"/>
                <a:cs typeface="Times New Roman"/>
              </a:rPr>
              <a:t>two </a:t>
            </a:r>
            <a:r>
              <a:rPr sz="3000" dirty="0">
                <a:latin typeface="Times New Roman"/>
                <a:cs typeface="Times New Roman"/>
              </a:rPr>
              <a:t>polynomials, </a:t>
            </a:r>
            <a:r>
              <a:rPr sz="3000" spc="-5" dirty="0">
                <a:latin typeface="Times New Roman"/>
                <a:cs typeface="Times New Roman"/>
              </a:rPr>
              <a:t>if </a:t>
            </a:r>
            <a:r>
              <a:rPr sz="3000" dirty="0">
                <a:latin typeface="Times New Roman"/>
                <a:cs typeface="Times New Roman"/>
              </a:rPr>
              <a:t>we </a:t>
            </a:r>
            <a:r>
              <a:rPr sz="3000" spc="-5" dirty="0">
                <a:latin typeface="Times New Roman"/>
                <a:cs typeface="Times New Roman"/>
              </a:rPr>
              <a:t>find </a:t>
            </a:r>
            <a:r>
              <a:rPr sz="3000" spc="-10" dirty="0">
                <a:latin typeface="Times New Roman"/>
                <a:cs typeface="Times New Roman"/>
              </a:rPr>
              <a:t>terms </a:t>
            </a:r>
            <a:r>
              <a:rPr sz="3000" dirty="0">
                <a:latin typeface="Times New Roman"/>
                <a:cs typeface="Times New Roman"/>
              </a:rPr>
              <a:t>with the  same exponent </a:t>
            </a: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two </a:t>
            </a:r>
            <a:r>
              <a:rPr sz="3000" dirty="0">
                <a:latin typeface="Times New Roman"/>
                <a:cs typeface="Times New Roman"/>
              </a:rPr>
              <a:t>polynomials, then </a:t>
            </a:r>
            <a:r>
              <a:rPr sz="3000" spc="-15" dirty="0">
                <a:latin typeface="Times New Roman"/>
                <a:cs typeface="Times New Roman"/>
              </a:rPr>
              <a:t>we  </a:t>
            </a:r>
            <a:r>
              <a:rPr sz="3000" dirty="0">
                <a:latin typeface="Times New Roman"/>
                <a:cs typeface="Times New Roman"/>
              </a:rPr>
              <a:t>add the </a:t>
            </a:r>
            <a:r>
              <a:rPr sz="3000" spc="-10" dirty="0">
                <a:latin typeface="Times New Roman"/>
                <a:cs typeface="Times New Roman"/>
              </a:rPr>
              <a:t>coefficients; </a:t>
            </a:r>
            <a:r>
              <a:rPr sz="3000" spc="-5" dirty="0">
                <a:latin typeface="Times New Roman"/>
                <a:cs typeface="Times New Roman"/>
              </a:rPr>
              <a:t>otherwise, </a:t>
            </a:r>
            <a:r>
              <a:rPr sz="3000" dirty="0">
                <a:latin typeface="Times New Roman"/>
                <a:cs typeface="Times New Roman"/>
              </a:rPr>
              <a:t>we </a:t>
            </a:r>
            <a:r>
              <a:rPr sz="3000" spc="-5" dirty="0">
                <a:latin typeface="Times New Roman"/>
                <a:cs typeface="Times New Roman"/>
              </a:rPr>
              <a:t>copy </a:t>
            </a:r>
            <a:r>
              <a:rPr sz="3000" dirty="0">
                <a:latin typeface="Times New Roman"/>
                <a:cs typeface="Times New Roman"/>
              </a:rPr>
              <a:t>the term  of </a:t>
            </a:r>
            <a:r>
              <a:rPr sz="3000" spc="-20" dirty="0">
                <a:latin typeface="Times New Roman"/>
                <a:cs typeface="Times New Roman"/>
              </a:rPr>
              <a:t>larger </a:t>
            </a:r>
            <a:r>
              <a:rPr sz="3000" dirty="0">
                <a:latin typeface="Times New Roman"/>
                <a:cs typeface="Times New Roman"/>
              </a:rPr>
              <a:t>exponent into the sum and go on. </a:t>
            </a:r>
            <a:r>
              <a:rPr sz="3000" spc="-5" dirty="0">
                <a:latin typeface="Times New Roman"/>
                <a:cs typeface="Times New Roman"/>
              </a:rPr>
              <a:t>When  </a:t>
            </a:r>
            <a:r>
              <a:rPr sz="3000" dirty="0">
                <a:latin typeface="Times New Roman"/>
                <a:cs typeface="Times New Roman"/>
              </a:rPr>
              <a:t>we reach at the end of one of the polynomial, then  </a:t>
            </a:r>
            <a:r>
              <a:rPr sz="3000" spc="-5" dirty="0">
                <a:latin typeface="Times New Roman"/>
                <a:cs typeface="Times New Roman"/>
              </a:rPr>
              <a:t>remaining </a:t>
            </a:r>
            <a:r>
              <a:rPr sz="3000" dirty="0">
                <a:latin typeface="Times New Roman"/>
                <a:cs typeface="Times New Roman"/>
              </a:rPr>
              <a:t>part of the other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copied </a:t>
            </a:r>
            <a:r>
              <a:rPr sz="3000" spc="-5" dirty="0">
                <a:latin typeface="Times New Roman"/>
                <a:cs typeface="Times New Roman"/>
              </a:rPr>
              <a:t>into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sum.</a:t>
            </a:r>
            <a:endParaRPr sz="3000">
              <a:latin typeface="Times New Roman"/>
              <a:cs typeface="Times New Roman"/>
            </a:endParaRPr>
          </a:p>
          <a:p>
            <a:pPr marL="355600" marR="840105" indent="-342900" algn="just">
              <a:lnSpc>
                <a:spcPts val="3190"/>
              </a:lnSpc>
              <a:spcBef>
                <a:spcPts val="86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50" dirty="0">
                <a:latin typeface="Times New Roman"/>
                <a:cs typeface="Times New Roman"/>
              </a:rPr>
              <a:t>To </a:t>
            </a:r>
            <a:r>
              <a:rPr sz="3000" spc="-5" dirty="0">
                <a:latin typeface="Times New Roman"/>
                <a:cs typeface="Times New Roman"/>
              </a:rPr>
              <a:t>add </a:t>
            </a:r>
            <a:r>
              <a:rPr sz="3000" dirty="0">
                <a:latin typeface="Times New Roman"/>
                <a:cs typeface="Times New Roman"/>
              </a:rPr>
              <a:t>two </a:t>
            </a:r>
            <a:r>
              <a:rPr sz="3000" spc="-5" dirty="0">
                <a:latin typeface="Times New Roman"/>
                <a:cs typeface="Times New Roman"/>
              </a:rPr>
              <a:t>polynomials follow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following  steps:</a:t>
            </a:r>
            <a:endParaRPr sz="3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8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Read two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polynomials.</a:t>
            </a:r>
            <a:endParaRPr sz="2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Add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them.</a:t>
            </a:r>
            <a:endParaRPr sz="2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Display the </a:t>
            </a:r>
            <a:r>
              <a:rPr sz="2600" spc="-5" dirty="0">
                <a:latin typeface="Times New Roman"/>
                <a:cs typeface="Times New Roman"/>
              </a:rPr>
              <a:t>resultant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polynomial.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54" y="-36829"/>
            <a:ext cx="7959090" cy="615553"/>
          </a:xfrm>
        </p:spPr>
        <p:txBody>
          <a:bodyPr/>
          <a:lstStyle/>
          <a:p>
            <a:r>
              <a:rPr lang="en-US" dirty="0" smtClean="0"/>
              <a:t>Circular Double Linked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35" y="1075131"/>
            <a:ext cx="8088630" cy="3447098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A circular double linked list has both successor pointer and predecessor pointer in circular manner. </a:t>
            </a: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objective behind considering circular double linked list is to simplify the insertion and deletion operations performed on double linked list. </a:t>
            </a: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 smtClean="0"/>
              <a:t>circular double linked list the </a:t>
            </a:r>
            <a:r>
              <a:rPr lang="en-US" i="1" dirty="0" smtClean="0"/>
              <a:t>right </a:t>
            </a:r>
            <a:r>
              <a:rPr lang="en-US" dirty="0" smtClean="0"/>
              <a:t>link of the right most node points back to the </a:t>
            </a:r>
            <a:r>
              <a:rPr lang="en-US" i="1" dirty="0" smtClean="0"/>
              <a:t>start </a:t>
            </a:r>
            <a:r>
              <a:rPr lang="en-US" dirty="0" smtClean="0"/>
              <a:t>node and </a:t>
            </a:r>
            <a:r>
              <a:rPr lang="en-US" i="1" dirty="0" smtClean="0"/>
              <a:t>left </a:t>
            </a:r>
            <a:r>
              <a:rPr lang="en-US" dirty="0" smtClean="0"/>
              <a:t>link of the first node points to the last node. </a:t>
            </a:r>
            <a:endParaRPr lang="en-US" dirty="0"/>
          </a:p>
        </p:txBody>
      </p:sp>
      <p:pic>
        <p:nvPicPr>
          <p:cNvPr id="83" name="Picture 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629150"/>
            <a:ext cx="79914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619" rIns="0" bIns="0" rtlCol="0">
            <a:spAutoFit/>
          </a:bodyPr>
          <a:lstStyle/>
          <a:p>
            <a:pPr marL="2858135" marR="5080" indent="-2431415">
              <a:lnSpc>
                <a:spcPts val="4690"/>
              </a:lnSpc>
              <a:spcBef>
                <a:spcPts val="345"/>
              </a:spcBef>
            </a:pPr>
            <a:r>
              <a:rPr spc="-55" dirty="0"/>
              <a:t>Total </a:t>
            </a:r>
            <a:r>
              <a:rPr spc="-5" dirty="0"/>
              <a:t>Frequency Count of</a:t>
            </a:r>
            <a:r>
              <a:rPr spc="-140" dirty="0"/>
              <a:t> </a:t>
            </a:r>
            <a:r>
              <a:rPr spc="-5" dirty="0"/>
              <a:t>Program  Segment</a:t>
            </a:r>
            <a:r>
              <a:rPr spc="-265" dirty="0"/>
              <a:t> </a:t>
            </a:r>
            <a:r>
              <a:rPr spc="-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566824"/>
            <a:ext cx="3577590" cy="25495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Program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Statements</a:t>
            </a:r>
            <a:endParaRPr sz="2800">
              <a:latin typeface="Times New Roman"/>
              <a:cs typeface="Times New Roman"/>
            </a:endParaRPr>
          </a:p>
          <a:p>
            <a:pPr marL="901065">
              <a:lnSpc>
                <a:spcPct val="100000"/>
              </a:lnSpc>
              <a:spcBef>
                <a:spcPts val="320"/>
              </a:spcBef>
            </a:pPr>
            <a:r>
              <a:rPr sz="2800" spc="-5" dirty="0">
                <a:latin typeface="Times New Roman"/>
                <a:cs typeface="Times New Roman"/>
              </a:rPr>
              <a:t>..…………………</a:t>
            </a:r>
            <a:endParaRPr sz="2800">
              <a:latin typeface="Times New Roman"/>
              <a:cs typeface="Times New Roman"/>
            </a:endParaRPr>
          </a:p>
          <a:p>
            <a:pPr marL="128206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x = x+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  <a:spcBef>
                <a:spcPts val="1055"/>
              </a:spcBef>
            </a:pPr>
            <a:r>
              <a:rPr sz="2800" spc="-5" dirty="0">
                <a:latin typeface="Times New Roman"/>
                <a:cs typeface="Times New Roman"/>
              </a:rPr>
              <a:t>….……………….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00" spc="-80" dirty="0">
                <a:latin typeface="Times New Roman"/>
                <a:cs typeface="Times New Roman"/>
              </a:rPr>
              <a:t>Total </a:t>
            </a:r>
            <a:r>
              <a:rPr sz="2800" spc="-5" dirty="0">
                <a:latin typeface="Times New Roman"/>
                <a:cs typeface="Times New Roman"/>
              </a:rPr>
              <a:t>Frequency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Count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28" y="1608581"/>
            <a:ext cx="2815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Frequency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Count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7009" y="2633598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7009" y="3657980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8983" y="4733925"/>
            <a:ext cx="6994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latin typeface="Times New Roman"/>
                <a:cs typeface="Times New Roman"/>
              </a:rPr>
              <a:t>Time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Complexity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Segment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O(1)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54" y="-36829"/>
            <a:ext cx="7959090" cy="4924425"/>
          </a:xfrm>
        </p:spPr>
        <p:txBody>
          <a:bodyPr/>
          <a:lstStyle/>
          <a:p>
            <a:pPr lvl="0"/>
            <a:r>
              <a:rPr lang="en-US" dirty="0" smtClean="0"/>
              <a:t>Insert At Begin</a:t>
            </a:r>
            <a:br>
              <a:rPr lang="en-US" dirty="0" smtClean="0"/>
            </a:br>
            <a:r>
              <a:rPr lang="en-US" sz="2000" dirty="0" smtClean="0"/>
              <a:t>Get the new node using </a:t>
            </a:r>
            <a:r>
              <a:rPr lang="en-US" sz="2000" dirty="0" err="1" smtClean="0"/>
              <a:t>getnode</a:t>
            </a:r>
            <a:r>
              <a:rPr lang="en-US" sz="2000" dirty="0" smtClean="0"/>
              <a:t>().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>
                <a:solidFill>
                  <a:srgbClr val="FF0000"/>
                </a:solidFill>
              </a:rPr>
              <a:t>newnode</a:t>
            </a:r>
            <a:r>
              <a:rPr lang="en-US" sz="2000" dirty="0" smtClean="0">
                <a:solidFill>
                  <a:srgbClr val="FF0000"/>
                </a:solidFill>
              </a:rPr>
              <a:t>=</a:t>
            </a:r>
            <a:r>
              <a:rPr lang="en-US" sz="2000" dirty="0" err="1" smtClean="0">
                <a:solidFill>
                  <a:srgbClr val="FF0000"/>
                </a:solidFill>
              </a:rPr>
              <a:t>getnode</a:t>
            </a:r>
            <a:r>
              <a:rPr lang="en-US" sz="2000" dirty="0" smtClean="0">
                <a:solidFill>
                  <a:srgbClr val="FF0000"/>
                </a:solidFill>
              </a:rPr>
              <a:t>();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</a:t>
            </a:r>
            <a:r>
              <a:rPr lang="en-US" sz="2000" dirty="0" smtClean="0"/>
              <a:t>If </a:t>
            </a:r>
            <a:r>
              <a:rPr lang="en-US" sz="2000" dirty="0" smtClean="0"/>
              <a:t>the list is empty, then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start = </a:t>
            </a:r>
            <a:r>
              <a:rPr lang="en-US" sz="2000" dirty="0" err="1" smtClean="0">
                <a:solidFill>
                  <a:srgbClr val="FF0000"/>
                </a:solidFill>
              </a:rPr>
              <a:t>newnode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newnode</a:t>
            </a:r>
            <a:r>
              <a:rPr lang="en-US" sz="2000" dirty="0" smtClean="0">
                <a:solidFill>
                  <a:srgbClr val="FF0000"/>
                </a:solidFill>
              </a:rPr>
              <a:t> -&gt; left = start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newnode</a:t>
            </a:r>
            <a:r>
              <a:rPr lang="en-US" sz="2000" dirty="0" smtClean="0">
                <a:solidFill>
                  <a:srgbClr val="FF0000"/>
                </a:solidFill>
              </a:rPr>
              <a:t> -&gt; right = start;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</a:t>
            </a:r>
            <a:r>
              <a:rPr lang="en-US" sz="2000" dirty="0" smtClean="0"/>
              <a:t>If </a:t>
            </a:r>
            <a:r>
              <a:rPr lang="en-US" sz="2000" dirty="0" smtClean="0"/>
              <a:t>the list is not empty, follow the steps given below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newnode</a:t>
            </a:r>
            <a:r>
              <a:rPr lang="en-US" sz="2000" dirty="0" smtClean="0">
                <a:solidFill>
                  <a:srgbClr val="FF0000"/>
                </a:solidFill>
              </a:rPr>
              <a:t> -&gt; left = start -&gt; left;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err="1" smtClean="0">
                <a:solidFill>
                  <a:srgbClr val="FF0000"/>
                </a:solidFill>
              </a:rPr>
              <a:t>newnode</a:t>
            </a:r>
            <a:r>
              <a:rPr lang="en-US" sz="2000" dirty="0" smtClean="0">
                <a:solidFill>
                  <a:srgbClr val="FF0000"/>
                </a:solidFill>
              </a:rPr>
              <a:t> -&gt; right = start;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start -&gt; left -&gt; right = </a:t>
            </a:r>
            <a:r>
              <a:rPr lang="en-US" sz="2000" dirty="0" err="1" smtClean="0">
                <a:solidFill>
                  <a:srgbClr val="FF0000"/>
                </a:solidFill>
              </a:rPr>
              <a:t>newnode</a:t>
            </a:r>
            <a:r>
              <a:rPr lang="en-US" sz="2000" dirty="0" smtClean="0">
                <a:solidFill>
                  <a:srgbClr val="FF0000"/>
                </a:solidFill>
              </a:rPr>
              <a:t>; </a:t>
            </a:r>
            <a:r>
              <a:rPr lang="en-US" sz="2000" dirty="0" smtClean="0">
                <a:solidFill>
                  <a:srgbClr val="FF0000"/>
                </a:solidFill>
              </a:rPr>
              <a:t/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start </a:t>
            </a:r>
            <a:r>
              <a:rPr lang="en-US" sz="2000" dirty="0" smtClean="0">
                <a:solidFill>
                  <a:srgbClr val="FF0000"/>
                </a:solidFill>
              </a:rPr>
              <a:t>-&gt; left = </a:t>
            </a:r>
            <a:r>
              <a:rPr lang="en-US" sz="2000" dirty="0" err="1" smtClean="0">
                <a:solidFill>
                  <a:srgbClr val="FF0000"/>
                </a:solidFill>
              </a:rPr>
              <a:t>newnode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start = </a:t>
            </a:r>
            <a:r>
              <a:rPr lang="en-US" sz="2000" dirty="0" err="1" smtClean="0">
                <a:solidFill>
                  <a:srgbClr val="FF0000"/>
                </a:solidFill>
              </a:rPr>
              <a:t>newnode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81" name="Picture 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924300"/>
            <a:ext cx="79629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0"/>
            <a:ext cx="8088630" cy="4370427"/>
          </a:xfrm>
        </p:spPr>
        <p:txBody>
          <a:bodyPr/>
          <a:lstStyle/>
          <a:p>
            <a:r>
              <a:rPr lang="en-US" b="1" dirty="0" smtClean="0"/>
              <a:t>Inserting a node at the end:</a:t>
            </a:r>
          </a:p>
          <a:p>
            <a:r>
              <a:rPr lang="en-US" b="1" dirty="0" smtClean="0"/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Get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new node 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getnode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list is empty, then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start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-&gt; left = start;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-&gt; right = start;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list is not empty follow the steps given below: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-&gt; left = start -&gt; left;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-&gt; right = start;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start -&gt; left -&gt; right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start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-&gt; left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dirty="0"/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038601"/>
            <a:ext cx="8458200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0"/>
            <a:ext cx="8088630" cy="4001095"/>
          </a:xfrm>
        </p:spPr>
        <p:txBody>
          <a:bodyPr/>
          <a:lstStyle/>
          <a:p>
            <a:pPr marL="6350" lvl="3">
              <a:buFont typeface="Arial" pitchFamily="34" charset="0"/>
              <a:buChar char="•"/>
            </a:pPr>
            <a:r>
              <a:rPr lang="en-US" sz="2000" b="1" dirty="0" smtClean="0"/>
              <a:t>Insert a node at intermediate position</a:t>
            </a:r>
          </a:p>
          <a:p>
            <a:pPr marL="6350" lvl="3">
              <a:buFont typeface="Arial" pitchFamily="34" charset="0"/>
              <a:buChar char="•"/>
            </a:pPr>
            <a:r>
              <a:rPr lang="en-US" sz="2000" dirty="0" smtClean="0"/>
              <a:t>Get </a:t>
            </a:r>
            <a:r>
              <a:rPr lang="en-US" sz="2000" dirty="0" smtClean="0"/>
              <a:t>the new node using </a:t>
            </a:r>
            <a:r>
              <a:rPr lang="en-US" sz="2000" dirty="0" err="1" smtClean="0"/>
              <a:t>getnode</a:t>
            </a:r>
            <a:r>
              <a:rPr lang="en-US" sz="2000" dirty="0" smtClean="0"/>
              <a:t>().</a:t>
            </a:r>
          </a:p>
          <a:p>
            <a:pPr marL="6350" lvl="3"/>
            <a:r>
              <a:rPr lang="en-US" sz="2000" dirty="0" err="1" smtClean="0"/>
              <a:t>newnode</a:t>
            </a:r>
            <a:r>
              <a:rPr lang="en-US" sz="2000" dirty="0" smtClean="0"/>
              <a:t>=</a:t>
            </a:r>
            <a:r>
              <a:rPr lang="en-US" sz="2000" dirty="0" err="1" smtClean="0"/>
              <a:t>getnode</a:t>
            </a:r>
            <a:r>
              <a:rPr lang="en-US" sz="2000" dirty="0" smtClean="0"/>
              <a:t>();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 </a:t>
            </a:r>
            <a:r>
              <a:rPr lang="en-US" sz="2000" dirty="0" smtClean="0"/>
              <a:t>Ensure </a:t>
            </a:r>
            <a:r>
              <a:rPr lang="en-US" sz="2000" dirty="0" smtClean="0"/>
              <a:t>that the specified position is in between first node and last node. If not, specified position is invalid. This is done by </a:t>
            </a:r>
            <a:r>
              <a:rPr lang="en-US" sz="2000" dirty="0" err="1" smtClean="0"/>
              <a:t>countnode</a:t>
            </a:r>
            <a:r>
              <a:rPr lang="en-US" sz="2000" dirty="0" smtClean="0"/>
              <a:t>() function.</a:t>
            </a:r>
          </a:p>
          <a:p>
            <a:pPr marL="6350">
              <a:buFont typeface="Arial" pitchFamily="34" charset="0"/>
              <a:buChar char="•"/>
            </a:pPr>
            <a:r>
              <a:rPr lang="en-US" sz="2000" dirty="0" smtClean="0"/>
              <a:t> </a:t>
            </a:r>
            <a:r>
              <a:rPr lang="en-US" sz="2000" dirty="0" smtClean="0"/>
              <a:t>Store </a:t>
            </a:r>
            <a:r>
              <a:rPr lang="en-US" sz="2000" dirty="0" smtClean="0"/>
              <a:t>the starting address (which is in start pointer) in temp. Then traverse the temp pointer </a:t>
            </a:r>
            <a:r>
              <a:rPr lang="en-US" sz="2000" dirty="0" err="1" smtClean="0"/>
              <a:t>upto</a:t>
            </a:r>
            <a:r>
              <a:rPr lang="en-US" sz="2000" dirty="0" smtClean="0"/>
              <a:t> the specified position.</a:t>
            </a:r>
          </a:p>
          <a:p>
            <a:pPr marL="6350">
              <a:buFont typeface="Arial" pitchFamily="34" charset="0"/>
              <a:buChar char="•"/>
            </a:pPr>
            <a:r>
              <a:rPr lang="en-US" sz="2000" dirty="0" smtClean="0"/>
              <a:t> </a:t>
            </a:r>
            <a:r>
              <a:rPr lang="en-US" sz="2000" dirty="0" smtClean="0"/>
              <a:t>After </a:t>
            </a:r>
            <a:r>
              <a:rPr lang="en-US" sz="2000" dirty="0" smtClean="0"/>
              <a:t>reaching the specified position, follow the steps given below: </a:t>
            </a:r>
            <a:endParaRPr lang="en-US" sz="2000" dirty="0" smtClean="0"/>
          </a:p>
          <a:p>
            <a:pPr marL="6350"/>
            <a:r>
              <a:rPr lang="en-US" sz="2000" dirty="0" err="1" smtClean="0"/>
              <a:t>newnode</a:t>
            </a:r>
            <a:r>
              <a:rPr lang="en-US" sz="2000" dirty="0" smtClean="0"/>
              <a:t> </a:t>
            </a:r>
            <a:r>
              <a:rPr lang="en-US" sz="2000" dirty="0" smtClean="0"/>
              <a:t>-&gt; left = temp;</a:t>
            </a:r>
          </a:p>
          <a:p>
            <a:r>
              <a:rPr lang="en-US" sz="2000" dirty="0" err="1" smtClean="0"/>
              <a:t>newnode</a:t>
            </a:r>
            <a:r>
              <a:rPr lang="en-US" sz="2000" dirty="0" smtClean="0"/>
              <a:t> -&gt; right = temp -&gt; right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temp -&gt; right -&gt; left = </a:t>
            </a:r>
            <a:r>
              <a:rPr lang="en-US" sz="2000" dirty="0" err="1" smtClean="0"/>
              <a:t>newnode</a:t>
            </a:r>
            <a:r>
              <a:rPr lang="en-US" sz="2000" dirty="0" smtClean="0"/>
              <a:t>; </a:t>
            </a:r>
            <a:endParaRPr lang="en-US" sz="2000" dirty="0" smtClean="0"/>
          </a:p>
          <a:p>
            <a:r>
              <a:rPr lang="en-US" sz="2000" dirty="0" smtClean="0"/>
              <a:t>temp </a:t>
            </a:r>
            <a:r>
              <a:rPr lang="en-US" sz="2000" dirty="0" smtClean="0"/>
              <a:t>-&gt; right = </a:t>
            </a:r>
            <a:r>
              <a:rPr lang="en-US" sz="2000" dirty="0" err="1" smtClean="0"/>
              <a:t>newnode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nodectr</a:t>
            </a:r>
            <a:r>
              <a:rPr lang="en-US" sz="2000" dirty="0" smtClean="0"/>
              <a:t>++;</a:t>
            </a:r>
            <a:endParaRPr lang="en-US" sz="2000" dirty="0"/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191001"/>
            <a:ext cx="79152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0"/>
            <a:ext cx="8088630" cy="5601533"/>
          </a:xfrm>
        </p:spPr>
        <p:txBody>
          <a:bodyPr/>
          <a:lstStyle/>
          <a:p>
            <a:r>
              <a:rPr lang="en-US" b="1" dirty="0" smtClean="0"/>
              <a:t>Deleting a node at the beginning: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dirty="0" smtClean="0"/>
              <a:t>The following steps are followed, to delete a node at the beginning of the list:</a:t>
            </a:r>
          </a:p>
          <a:p>
            <a:r>
              <a:rPr lang="en-US" dirty="0" smtClean="0"/>
              <a:t> </a:t>
            </a:r>
          </a:p>
          <a:p>
            <a:pPr marL="6350" lvl="3"/>
            <a:r>
              <a:rPr lang="en-US" sz="2800" dirty="0" smtClean="0"/>
              <a:t>If list is empty then display ‘Empty List’ message.</a:t>
            </a:r>
          </a:p>
          <a:p>
            <a:pPr marL="6350" lvl="3"/>
            <a:r>
              <a:rPr lang="en-US" sz="2800" dirty="0" smtClean="0"/>
              <a:t>If the list is not empty, follow the steps given below</a:t>
            </a:r>
            <a:r>
              <a:rPr lang="en-US" sz="2800" dirty="0" smtClean="0"/>
              <a:t>:</a:t>
            </a:r>
          </a:p>
          <a:p>
            <a:pPr marL="6350" lvl="3"/>
            <a:r>
              <a:rPr lang="en-US" sz="2800" dirty="0" smtClean="0"/>
              <a:t> </a:t>
            </a:r>
          </a:p>
          <a:p>
            <a:pPr marL="0" lvl="3" indent="22225"/>
            <a:r>
              <a:rPr lang="en-US" sz="2800" dirty="0" smtClean="0"/>
              <a:t>temp </a:t>
            </a:r>
            <a:r>
              <a:rPr lang="en-US" sz="2800" dirty="0" smtClean="0"/>
              <a:t>= start;</a:t>
            </a:r>
          </a:p>
          <a:p>
            <a:r>
              <a:rPr lang="en-US" dirty="0" smtClean="0"/>
              <a:t>start = start -&gt; right;</a:t>
            </a:r>
          </a:p>
          <a:p>
            <a:r>
              <a:rPr lang="en-US" dirty="0" smtClean="0"/>
              <a:t>temp -&gt; left -&gt; right = start; </a:t>
            </a: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 smtClean="0"/>
              <a:t>-&gt; left = temp -&gt; left;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8088630" cy="6032421"/>
          </a:xfrm>
        </p:spPr>
        <p:txBody>
          <a:bodyPr/>
          <a:lstStyle/>
          <a:p>
            <a:r>
              <a:rPr lang="en-US" b="1" dirty="0" smtClean="0"/>
              <a:t>Deleting a node at the end: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dirty="0" smtClean="0"/>
              <a:t>The following steps are followed to delete a node at the end of the list:</a:t>
            </a:r>
          </a:p>
          <a:p>
            <a:r>
              <a:rPr lang="en-US" dirty="0" smtClean="0"/>
              <a:t> </a:t>
            </a:r>
            <a:r>
              <a:rPr lang="en-US" sz="2800" dirty="0" smtClean="0"/>
              <a:t>If </a:t>
            </a:r>
            <a:r>
              <a:rPr lang="en-US" sz="2800" dirty="0" smtClean="0"/>
              <a:t>list is empty then display ‘Empty List’ message</a:t>
            </a:r>
          </a:p>
          <a:p>
            <a:r>
              <a:rPr lang="en-US" dirty="0" smtClean="0"/>
              <a:t> </a:t>
            </a:r>
            <a:r>
              <a:rPr lang="en-US" sz="2800" dirty="0" smtClean="0"/>
              <a:t>If </a:t>
            </a:r>
            <a:r>
              <a:rPr lang="en-US" sz="2800" dirty="0" smtClean="0"/>
              <a:t>the list is not empty, follow the steps given below:</a:t>
            </a:r>
          </a:p>
          <a:p>
            <a:r>
              <a:rPr lang="en-US" dirty="0" smtClean="0"/>
              <a:t>temp </a:t>
            </a:r>
            <a:r>
              <a:rPr lang="en-US" dirty="0" smtClean="0"/>
              <a:t>= start;</a:t>
            </a:r>
          </a:p>
          <a:p>
            <a:r>
              <a:rPr lang="en-US" dirty="0" smtClean="0"/>
              <a:t>while(temp -&gt; right != start)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temp = temp -&gt; right;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temp -&gt; left -&gt; right = temp -&gt; right; temp -&gt; right -&gt; left = temp -&gt; left;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5360"/>
            <a:ext cx="8088630" cy="7263527"/>
          </a:xfrm>
        </p:spPr>
        <p:txBody>
          <a:bodyPr/>
          <a:lstStyle/>
          <a:p>
            <a:r>
              <a:rPr lang="en-US" b="1" dirty="0" smtClean="0"/>
              <a:t>Deleting a node at Intermediate position:</a:t>
            </a:r>
          </a:p>
          <a:p>
            <a:r>
              <a:rPr lang="en-US" b="1" dirty="0" smtClean="0"/>
              <a:t> </a:t>
            </a:r>
            <a:r>
              <a:rPr lang="en-US" sz="2000" dirty="0" smtClean="0"/>
              <a:t>If </a:t>
            </a:r>
            <a:r>
              <a:rPr lang="en-US" sz="2000" dirty="0" smtClean="0"/>
              <a:t>list is empty then display ‘Empty List’ message.</a:t>
            </a:r>
          </a:p>
          <a:p>
            <a:r>
              <a:rPr lang="en-US" sz="2000" dirty="0" smtClean="0"/>
              <a:t> </a:t>
            </a:r>
            <a:r>
              <a:rPr lang="en-US" sz="2000" dirty="0" smtClean="0"/>
              <a:t>If </a:t>
            </a:r>
            <a:r>
              <a:rPr lang="en-US" sz="2000" dirty="0" smtClean="0"/>
              <a:t>the list is not empty, follow the steps given below:</a:t>
            </a:r>
          </a:p>
          <a:p>
            <a:r>
              <a:rPr lang="en-US" sz="2000" dirty="0" smtClean="0"/>
              <a:t> </a:t>
            </a:r>
            <a:r>
              <a:rPr lang="en-US" sz="2000" dirty="0" smtClean="0"/>
              <a:t>Get </a:t>
            </a:r>
            <a:r>
              <a:rPr lang="en-US" sz="2000" dirty="0" smtClean="0"/>
              <a:t>the position of the node to delete.</a:t>
            </a:r>
          </a:p>
          <a:p>
            <a:r>
              <a:rPr lang="en-US" sz="2000" dirty="0" smtClean="0"/>
              <a:t> </a:t>
            </a:r>
            <a:r>
              <a:rPr lang="en-US" sz="2000" dirty="0" smtClean="0"/>
              <a:t>Ensure </a:t>
            </a:r>
            <a:r>
              <a:rPr lang="en-US" sz="2000" dirty="0" smtClean="0"/>
              <a:t>that the specified position is in between first node and last node. If not, specified position is </a:t>
            </a:r>
            <a:r>
              <a:rPr lang="en-US" sz="2000" dirty="0" err="1" smtClean="0"/>
              <a:t>invalid.Then</a:t>
            </a:r>
            <a:r>
              <a:rPr lang="en-US" sz="2000" dirty="0" smtClean="0"/>
              <a:t> </a:t>
            </a:r>
            <a:r>
              <a:rPr lang="en-US" sz="2000" dirty="0" smtClean="0"/>
              <a:t>perform the following steps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 </a:t>
            </a:r>
            <a:r>
              <a:rPr lang="en-US" sz="2200" dirty="0" smtClean="0"/>
              <a:t>if(pos &gt; 1 &amp;&amp; pos &lt; </a:t>
            </a:r>
            <a:r>
              <a:rPr lang="en-US" sz="2200" dirty="0" err="1" smtClean="0"/>
              <a:t>nodectr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 smtClean="0"/>
              <a:t> </a:t>
            </a:r>
            <a:r>
              <a:rPr lang="en-US" sz="2200" dirty="0" smtClean="0"/>
              <a:t>temp </a:t>
            </a:r>
            <a:r>
              <a:rPr lang="en-US" sz="2200" dirty="0" smtClean="0"/>
              <a:t>= start; </a:t>
            </a:r>
            <a:r>
              <a:rPr lang="en-US" sz="2200" dirty="0" err="1" smtClean="0"/>
              <a:t>i</a:t>
            </a:r>
            <a:r>
              <a:rPr lang="en-US" sz="2200" dirty="0" smtClean="0"/>
              <a:t> = 1;</a:t>
            </a:r>
          </a:p>
          <a:p>
            <a:r>
              <a:rPr lang="en-US" sz="2200" dirty="0" smtClean="0"/>
              <a:t>while(</a:t>
            </a:r>
            <a:r>
              <a:rPr lang="en-US" sz="2200" dirty="0" err="1" smtClean="0"/>
              <a:t>i</a:t>
            </a:r>
            <a:r>
              <a:rPr lang="en-US" sz="2200" dirty="0" smtClean="0"/>
              <a:t> &lt; pos)</a:t>
            </a:r>
          </a:p>
          <a:p>
            <a:r>
              <a:rPr lang="en-US" sz="2200" dirty="0" smtClean="0"/>
              <a:t>{</a:t>
            </a:r>
          </a:p>
          <a:p>
            <a:r>
              <a:rPr lang="en-US" sz="2200" dirty="0" smtClean="0"/>
              <a:t>temp = temp -&gt; right ; </a:t>
            </a:r>
            <a:endParaRPr lang="en-US" sz="2200" dirty="0" smtClean="0"/>
          </a:p>
          <a:p>
            <a:r>
              <a:rPr lang="en-US" sz="2200" dirty="0" err="1" smtClean="0"/>
              <a:t>i</a:t>
            </a:r>
            <a:r>
              <a:rPr lang="en-US" sz="2200" dirty="0" smtClean="0"/>
              <a:t>++;</a:t>
            </a:r>
          </a:p>
          <a:p>
            <a:r>
              <a:rPr lang="en-US" sz="2200" dirty="0" smtClean="0"/>
              <a:t>}</a:t>
            </a:r>
          </a:p>
          <a:p>
            <a:r>
              <a:rPr lang="en-US" sz="2200" dirty="0" smtClean="0"/>
              <a:t>temp -&gt; right -&gt; left = temp -&gt; left; </a:t>
            </a:r>
            <a:endParaRPr lang="en-US" sz="2200" dirty="0" smtClean="0"/>
          </a:p>
          <a:p>
            <a:r>
              <a:rPr lang="en-US" sz="2200" dirty="0" smtClean="0"/>
              <a:t>temp </a:t>
            </a:r>
            <a:r>
              <a:rPr lang="en-US" sz="2200" dirty="0" smtClean="0"/>
              <a:t>-&gt; left -&gt; right = temp -&gt; right; </a:t>
            </a:r>
            <a:endParaRPr lang="en-US" sz="2200" dirty="0" smtClean="0"/>
          </a:p>
          <a:p>
            <a:r>
              <a:rPr lang="en-US" sz="2200" dirty="0" smtClean="0"/>
              <a:t>free(temp</a:t>
            </a:r>
            <a:r>
              <a:rPr lang="en-US" sz="2200" dirty="0" smtClean="0"/>
              <a:t>);</a:t>
            </a:r>
          </a:p>
          <a:p>
            <a:r>
              <a:rPr lang="en-US" sz="2200" dirty="0" err="1" smtClean="0"/>
              <a:t>printf</a:t>
            </a:r>
            <a:r>
              <a:rPr lang="en-US" sz="2200" dirty="0" smtClean="0"/>
              <a:t>("\n node deleted.."); </a:t>
            </a:r>
            <a:endParaRPr lang="en-US" sz="2200" dirty="0" smtClean="0"/>
          </a:p>
          <a:p>
            <a:r>
              <a:rPr lang="en-US" sz="2200" dirty="0" err="1" smtClean="0"/>
              <a:t>nodectr</a:t>
            </a:r>
            <a:r>
              <a:rPr lang="en-US" sz="2200" dirty="0" smtClean="0"/>
              <a:t>-</a:t>
            </a:r>
            <a:r>
              <a:rPr lang="en-US" sz="2200" dirty="0" smtClean="0"/>
              <a:t>-;</a:t>
            </a:r>
          </a:p>
          <a:p>
            <a:r>
              <a:rPr lang="en-US" sz="22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304800"/>
            <a:ext cx="8088630" cy="6771084"/>
          </a:xfrm>
        </p:spPr>
        <p:txBody>
          <a:bodyPr/>
          <a:lstStyle/>
          <a:p>
            <a:r>
              <a:rPr lang="en-US" b="1" dirty="0" smtClean="0"/>
              <a:t>Traversing a circular double linked list from left to right: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dirty="0" smtClean="0"/>
              <a:t>The following steps are followed, to traverse a list from left to right:</a:t>
            </a:r>
          </a:p>
          <a:p>
            <a:r>
              <a:rPr lang="en-US" dirty="0" smtClean="0"/>
              <a:t> </a:t>
            </a:r>
            <a:r>
              <a:rPr lang="en-US" sz="2400" dirty="0" smtClean="0"/>
              <a:t>If </a:t>
            </a:r>
            <a:r>
              <a:rPr lang="en-US" sz="2400" dirty="0" smtClean="0"/>
              <a:t>list is empty then display ‘Empty List’ message.</a:t>
            </a:r>
          </a:p>
          <a:p>
            <a:r>
              <a:rPr lang="en-US" sz="2400" dirty="0" smtClean="0"/>
              <a:t> </a:t>
            </a:r>
            <a:r>
              <a:rPr lang="en-US" sz="2400" dirty="0" smtClean="0"/>
              <a:t>If </a:t>
            </a:r>
            <a:r>
              <a:rPr lang="en-US" sz="2400" dirty="0" smtClean="0"/>
              <a:t>the list is not empty, follow the steps given below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temp = start;</a:t>
            </a:r>
          </a:p>
          <a:p>
            <a:r>
              <a:rPr lang="en-US" dirty="0" smtClean="0"/>
              <a:t>Print temp -&gt; data</a:t>
            </a:r>
            <a:r>
              <a:rPr lang="en-US" dirty="0" smtClean="0"/>
              <a:t>;</a:t>
            </a:r>
          </a:p>
          <a:p>
            <a:r>
              <a:rPr lang="en-US" dirty="0" smtClean="0"/>
              <a:t> </a:t>
            </a:r>
            <a:r>
              <a:rPr lang="en-US" dirty="0" smtClean="0"/>
              <a:t>temp = temp -&gt; right; </a:t>
            </a:r>
            <a:endParaRPr lang="en-US" dirty="0" smtClean="0"/>
          </a:p>
          <a:p>
            <a:r>
              <a:rPr lang="en-US" dirty="0" smtClean="0"/>
              <a:t>while(temp </a:t>
            </a:r>
            <a:r>
              <a:rPr lang="en-US" dirty="0" smtClean="0"/>
              <a:t>!= start)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print temp -&gt; data; </a:t>
            </a:r>
            <a:endParaRPr lang="en-US" dirty="0" smtClean="0"/>
          </a:p>
          <a:p>
            <a:r>
              <a:rPr lang="en-US" dirty="0" smtClean="0"/>
              <a:t>temp </a:t>
            </a:r>
            <a:r>
              <a:rPr lang="en-US" dirty="0" smtClean="0"/>
              <a:t>= temp -&gt; right;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35" y="1075131"/>
            <a:ext cx="8088630" cy="5170646"/>
          </a:xfrm>
        </p:spPr>
        <p:txBody>
          <a:bodyPr/>
          <a:lstStyle/>
          <a:p>
            <a:r>
              <a:rPr lang="en-US" b="1" dirty="0" smtClean="0"/>
              <a:t>Traversing a circular double linked list from right to left: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r>
              <a:rPr lang="en-US" dirty="0" smtClean="0"/>
              <a:t>The following steps are followed, to traverse a list from right to left:</a:t>
            </a:r>
          </a:p>
          <a:p>
            <a:r>
              <a:rPr lang="en-US" dirty="0" smtClean="0"/>
              <a:t> </a:t>
            </a:r>
            <a:r>
              <a:rPr lang="en-US" dirty="0" smtClean="0"/>
              <a:t>temp </a:t>
            </a:r>
            <a:r>
              <a:rPr lang="en-US" dirty="0" smtClean="0"/>
              <a:t>= start;</a:t>
            </a:r>
            <a:endParaRPr lang="en-US" sz="2400" dirty="0" smtClean="0"/>
          </a:p>
          <a:p>
            <a:r>
              <a:rPr lang="en-US" dirty="0" smtClean="0"/>
              <a:t>do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temp = temp -&gt; left; </a:t>
            </a:r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 smtClean="0"/>
              <a:t>temp -&gt; data;</a:t>
            </a:r>
          </a:p>
          <a:p>
            <a:r>
              <a:rPr lang="en-US" dirty="0" smtClean="0"/>
              <a:t>} while(temp != start);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4102" y="933450"/>
            <a:ext cx="5020945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0325" algn="ctr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UNIT -</a:t>
            </a:r>
            <a:r>
              <a:rPr sz="4400" spc="-145" dirty="0"/>
              <a:t> </a:t>
            </a:r>
            <a:r>
              <a:rPr sz="4400" dirty="0"/>
              <a:t>4</a:t>
            </a:r>
            <a:endParaRPr sz="4400"/>
          </a:p>
          <a:p>
            <a:pPr marL="12700" marR="5080" algn="ctr">
              <a:lnSpc>
                <a:spcPct val="100000"/>
              </a:lnSpc>
            </a:pPr>
            <a:r>
              <a:rPr sz="4400" dirty="0"/>
              <a:t>NON LINEAR</a:t>
            </a:r>
            <a:r>
              <a:rPr sz="4400" spc="-210" dirty="0"/>
              <a:t> </a:t>
            </a:r>
            <a:r>
              <a:rPr sz="4400" spc="-165" dirty="0"/>
              <a:t>DATA  </a:t>
            </a:r>
            <a:r>
              <a:rPr sz="4400" dirty="0"/>
              <a:t>STRUCTURES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054" y="321690"/>
            <a:ext cx="29432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CONTENTS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275435"/>
            <a:ext cx="7988934" cy="44704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500" dirty="0">
                <a:latin typeface="Times New Roman"/>
                <a:cs typeface="Times New Roman"/>
              </a:rPr>
              <a:t>Basic </a:t>
            </a:r>
            <a:r>
              <a:rPr sz="3500" spc="-60" dirty="0">
                <a:latin typeface="Times New Roman"/>
                <a:cs typeface="Times New Roman"/>
              </a:rPr>
              <a:t>Tree </a:t>
            </a:r>
            <a:r>
              <a:rPr sz="3500" dirty="0">
                <a:latin typeface="Times New Roman"/>
                <a:cs typeface="Times New Roman"/>
              </a:rPr>
              <a:t>Concepts, Binary</a:t>
            </a:r>
            <a:r>
              <a:rPr sz="3500" spc="-390" dirty="0"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Times New Roman"/>
                <a:cs typeface="Times New Roman"/>
              </a:rPr>
              <a:t>Trees</a:t>
            </a: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500" dirty="0">
                <a:latin typeface="Times New Roman"/>
                <a:cs typeface="Times New Roman"/>
              </a:rPr>
              <a:t>Representation of Binary</a:t>
            </a:r>
            <a:r>
              <a:rPr sz="3500" spc="-275" dirty="0"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Times New Roman"/>
                <a:cs typeface="Times New Roman"/>
              </a:rPr>
              <a:t>Trees</a:t>
            </a: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500" dirty="0">
                <a:latin typeface="Times New Roman"/>
                <a:cs typeface="Times New Roman"/>
              </a:rPr>
              <a:t>Operations on a Binary</a:t>
            </a:r>
            <a:r>
              <a:rPr sz="3500" spc="-275" dirty="0">
                <a:latin typeface="Times New Roman"/>
                <a:cs typeface="Times New Roman"/>
              </a:rPr>
              <a:t> </a:t>
            </a:r>
            <a:r>
              <a:rPr sz="3500" spc="-60" dirty="0">
                <a:latin typeface="Times New Roman"/>
                <a:cs typeface="Times New Roman"/>
              </a:rPr>
              <a:t>Tree</a:t>
            </a: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500" dirty="0">
                <a:latin typeface="Times New Roman"/>
                <a:cs typeface="Times New Roman"/>
              </a:rPr>
              <a:t>Binary </a:t>
            </a:r>
            <a:r>
              <a:rPr sz="3500" spc="-60" dirty="0">
                <a:latin typeface="Times New Roman"/>
                <a:cs typeface="Times New Roman"/>
              </a:rPr>
              <a:t>Tree</a:t>
            </a:r>
            <a:r>
              <a:rPr sz="3500" spc="-365" dirty="0">
                <a:latin typeface="Times New Roman"/>
                <a:cs typeface="Times New Roman"/>
              </a:rPr>
              <a:t> </a:t>
            </a:r>
            <a:r>
              <a:rPr sz="3500" spc="-30" dirty="0">
                <a:latin typeface="Times New Roman"/>
                <a:cs typeface="Times New Roman"/>
              </a:rPr>
              <a:t>Traversals</a:t>
            </a: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500" dirty="0">
                <a:latin typeface="Times New Roman"/>
                <a:cs typeface="Times New Roman"/>
              </a:rPr>
              <a:t>Threaded Binary</a:t>
            </a:r>
            <a:r>
              <a:rPr sz="3500" spc="-295" dirty="0"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Times New Roman"/>
                <a:cs typeface="Times New Roman"/>
              </a:rPr>
              <a:t>Trees</a:t>
            </a: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500" dirty="0">
                <a:latin typeface="Times New Roman"/>
                <a:cs typeface="Times New Roman"/>
              </a:rPr>
              <a:t>Basic Graph</a:t>
            </a:r>
            <a:r>
              <a:rPr sz="3500" spc="-10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Concepts</a:t>
            </a: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500" dirty="0">
                <a:latin typeface="Times New Roman"/>
                <a:cs typeface="Times New Roman"/>
              </a:rPr>
              <a:t>Graph </a:t>
            </a:r>
            <a:r>
              <a:rPr sz="3500" spc="-30" dirty="0">
                <a:latin typeface="Times New Roman"/>
                <a:cs typeface="Times New Roman"/>
              </a:rPr>
              <a:t>Traversal </a:t>
            </a:r>
            <a:r>
              <a:rPr sz="3500" spc="-50" dirty="0">
                <a:latin typeface="Times New Roman"/>
                <a:cs typeface="Times New Roman"/>
              </a:rPr>
              <a:t>Techniques: </a:t>
            </a:r>
            <a:r>
              <a:rPr sz="3500" dirty="0">
                <a:latin typeface="Times New Roman"/>
                <a:cs typeface="Times New Roman"/>
              </a:rPr>
              <a:t>DFS and</a:t>
            </a:r>
            <a:r>
              <a:rPr sz="3500" spc="-39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BFS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2858135" marR="5080" indent="-2431415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Total </a:t>
            </a:r>
            <a:r>
              <a:rPr spc="-5" dirty="0"/>
              <a:t>Frequency </a:t>
            </a:r>
            <a:r>
              <a:rPr dirty="0"/>
              <a:t>Count </a:t>
            </a:r>
            <a:r>
              <a:rPr spc="-5" dirty="0"/>
              <a:t>of</a:t>
            </a:r>
            <a:r>
              <a:rPr spc="-170" dirty="0"/>
              <a:t> </a:t>
            </a:r>
            <a:r>
              <a:rPr spc="-5" dirty="0"/>
              <a:t>Program  Segment</a:t>
            </a:r>
            <a:r>
              <a:rPr spc="-50" dirty="0"/>
              <a:t> </a:t>
            </a:r>
            <a:r>
              <a:rPr spc="-5" dirty="0"/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566824"/>
            <a:ext cx="3577590" cy="34918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Program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Statements</a:t>
            </a:r>
            <a:endParaRPr sz="2800">
              <a:latin typeface="Times New Roman"/>
              <a:cs typeface="Times New Roman"/>
            </a:endParaRPr>
          </a:p>
          <a:p>
            <a:pPr marL="901065">
              <a:lnSpc>
                <a:spcPct val="100000"/>
              </a:lnSpc>
              <a:spcBef>
                <a:spcPts val="320"/>
              </a:spcBef>
            </a:pPr>
            <a:r>
              <a:rPr sz="2800" spc="-5" dirty="0">
                <a:latin typeface="Times New Roman"/>
                <a:cs typeface="Times New Roman"/>
              </a:rPr>
              <a:t>..…………………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k = 1 to n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50"/>
              </a:spcBef>
            </a:pPr>
            <a:r>
              <a:rPr sz="2800" spc="-5" dirty="0">
                <a:latin typeface="Times New Roman"/>
                <a:cs typeface="Times New Roman"/>
              </a:rPr>
              <a:t>x = </a:t>
            </a:r>
            <a:r>
              <a:rPr sz="2800" dirty="0">
                <a:latin typeface="Times New Roman"/>
                <a:cs typeface="Times New Roman"/>
              </a:rPr>
              <a:t>x+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2;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705"/>
              </a:spcBef>
            </a:pPr>
            <a:r>
              <a:rPr sz="2800" spc="-5" dirty="0">
                <a:latin typeface="Times New Roman"/>
                <a:cs typeface="Times New Roman"/>
              </a:rPr>
              <a:t>end</a:t>
            </a:r>
            <a:endParaRPr sz="280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  <a:spcBef>
                <a:spcPts val="700"/>
              </a:spcBef>
            </a:pPr>
            <a:r>
              <a:rPr sz="2800" spc="-5" dirty="0">
                <a:latin typeface="Times New Roman"/>
                <a:cs typeface="Times New Roman"/>
              </a:rPr>
              <a:t>….……………….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80" dirty="0">
                <a:latin typeface="Times New Roman"/>
                <a:cs typeface="Times New Roman"/>
              </a:rPr>
              <a:t>Total </a:t>
            </a:r>
            <a:r>
              <a:rPr sz="2800" spc="-5" dirty="0">
                <a:latin typeface="Times New Roman"/>
                <a:cs typeface="Times New Roman"/>
              </a:rPr>
              <a:t>Frequency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Count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828" y="1608581"/>
            <a:ext cx="2815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Frequency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Count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2609" y="2542819"/>
            <a:ext cx="2866390" cy="260667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929640">
              <a:lnSpc>
                <a:spcPct val="100000"/>
              </a:lnSpc>
              <a:spcBef>
                <a:spcPts val="810"/>
              </a:spcBef>
            </a:pPr>
            <a:r>
              <a:rPr sz="2800" spc="-5" dirty="0">
                <a:latin typeface="Times New Roman"/>
                <a:cs typeface="Times New Roman"/>
              </a:rPr>
              <a:t>(n+1)</a:t>
            </a:r>
            <a:endParaRPr sz="2800">
              <a:latin typeface="Times New Roman"/>
              <a:cs typeface="Times New Roman"/>
            </a:endParaRPr>
          </a:p>
          <a:p>
            <a:pPr marL="1108710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196975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spc="-5" dirty="0">
                <a:latin typeface="Times New Roman"/>
                <a:cs typeface="Times New Roman"/>
              </a:rPr>
              <a:t>……………………</a:t>
            </a:r>
            <a:endParaRPr sz="2800">
              <a:latin typeface="Times New Roman"/>
              <a:cs typeface="Times New Roman"/>
            </a:endParaRPr>
          </a:p>
          <a:p>
            <a:pPr marL="929640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latin typeface="Times New Roman"/>
                <a:cs typeface="Times New Roman"/>
              </a:rPr>
              <a:t>3n+1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9172" y="5420359"/>
            <a:ext cx="7069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60" dirty="0">
                <a:latin typeface="Times New Roman"/>
                <a:cs typeface="Times New Roman"/>
              </a:rPr>
              <a:t>Time </a:t>
            </a:r>
            <a:r>
              <a:rPr sz="2800" spc="-5" dirty="0">
                <a:latin typeface="Times New Roman"/>
                <a:cs typeface="Times New Roman"/>
              </a:rPr>
              <a:t>Complexity of </a:t>
            </a:r>
            <a:r>
              <a:rPr sz="2800" dirty="0">
                <a:latin typeface="Times New Roman"/>
                <a:cs typeface="Times New Roman"/>
              </a:rPr>
              <a:t>Program </a:t>
            </a:r>
            <a:r>
              <a:rPr sz="2800" spc="-5" dirty="0">
                <a:latin typeface="Times New Roman"/>
                <a:cs typeface="Times New Roman"/>
              </a:rPr>
              <a:t>Segment B is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O(n)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845" y="380746"/>
            <a:ext cx="789178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6940" algn="l"/>
              </a:tabLst>
            </a:pPr>
            <a:r>
              <a:rPr sz="3900" b="1" spc="-80" dirty="0">
                <a:latin typeface="Times New Roman"/>
                <a:cs typeface="Times New Roman"/>
              </a:rPr>
              <a:t>Tree </a:t>
            </a:r>
            <a:r>
              <a:rPr sz="3900" b="1" dirty="0">
                <a:latin typeface="Times New Roman"/>
                <a:cs typeface="Times New Roman"/>
              </a:rPr>
              <a:t>–</a:t>
            </a:r>
            <a:r>
              <a:rPr sz="3900" b="1" spc="-5" dirty="0">
                <a:latin typeface="Times New Roman"/>
                <a:cs typeface="Times New Roman"/>
              </a:rPr>
              <a:t> </a:t>
            </a:r>
            <a:r>
              <a:rPr sz="3900" b="1" dirty="0">
                <a:latin typeface="Times New Roman"/>
                <a:cs typeface="Times New Roman"/>
              </a:rPr>
              <a:t>a</a:t>
            </a:r>
            <a:r>
              <a:rPr sz="3900" b="1" spc="-5" dirty="0">
                <a:latin typeface="Times New Roman"/>
                <a:cs typeface="Times New Roman"/>
              </a:rPr>
              <a:t> </a:t>
            </a:r>
            <a:r>
              <a:rPr sz="3900" b="1" spc="-15" dirty="0">
                <a:latin typeface="Times New Roman"/>
                <a:cs typeface="Times New Roman"/>
              </a:rPr>
              <a:t>Hierarchical	</a:t>
            </a:r>
            <a:r>
              <a:rPr sz="3900" b="1" dirty="0">
                <a:latin typeface="Times New Roman"/>
                <a:cs typeface="Times New Roman"/>
              </a:rPr>
              <a:t>Data</a:t>
            </a:r>
            <a:r>
              <a:rPr sz="3900" b="1" spc="-170" dirty="0">
                <a:latin typeface="Times New Roman"/>
                <a:cs typeface="Times New Roman"/>
              </a:rPr>
              <a:t> </a:t>
            </a:r>
            <a:r>
              <a:rPr sz="3900" b="1" spc="-15" dirty="0">
                <a:latin typeface="Times New Roman"/>
                <a:cs typeface="Times New Roman"/>
              </a:rPr>
              <a:t>Structure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378457"/>
            <a:ext cx="8075295" cy="3402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5115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0" dirty="0">
                <a:latin typeface="Times New Roman"/>
                <a:cs typeface="Times New Roman"/>
              </a:rPr>
              <a:t>Trees </a:t>
            </a:r>
            <a:r>
              <a:rPr sz="3200" dirty="0">
                <a:latin typeface="Times New Roman"/>
                <a:cs typeface="Times New Roman"/>
              </a:rPr>
              <a:t>are non linear data </a:t>
            </a:r>
            <a:r>
              <a:rPr sz="3200" spc="-5" dirty="0">
                <a:latin typeface="Times New Roman"/>
                <a:cs typeface="Times New Roman"/>
              </a:rPr>
              <a:t>structure </a:t>
            </a:r>
            <a:r>
              <a:rPr sz="3200" dirty="0">
                <a:latin typeface="Times New Roman"/>
                <a:cs typeface="Times New Roman"/>
              </a:rPr>
              <a:t>that </a:t>
            </a:r>
            <a:r>
              <a:rPr sz="3200" spc="5" dirty="0">
                <a:latin typeface="Times New Roman"/>
                <a:cs typeface="Times New Roman"/>
              </a:rPr>
              <a:t>can</a:t>
            </a:r>
            <a:r>
              <a:rPr sz="3200" spc="-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  represented in a hierarchical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manner.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 tree contains a </a:t>
            </a:r>
            <a:r>
              <a:rPr sz="2800" dirty="0">
                <a:latin typeface="Times New Roman"/>
                <a:cs typeface="Times New Roman"/>
              </a:rPr>
              <a:t>finite </a:t>
            </a:r>
            <a:r>
              <a:rPr sz="2800" spc="-5" dirty="0">
                <a:latin typeface="Times New Roman"/>
                <a:cs typeface="Times New Roman"/>
              </a:rPr>
              <a:t>non-empty set of</a:t>
            </a:r>
            <a:r>
              <a:rPr sz="2800" spc="-5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elements.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  <a:tab pos="1588135" algn="l"/>
                <a:tab pos="2272665" algn="l"/>
                <a:tab pos="3254375" algn="l"/>
                <a:tab pos="3681095" algn="l"/>
                <a:tab pos="4264660" algn="l"/>
                <a:tab pos="4947285" algn="l"/>
                <a:tab pos="5531485" algn="l"/>
                <a:tab pos="7120890" algn="l"/>
                <a:tab pos="7904480" algn="l"/>
              </a:tabLst>
            </a:pPr>
            <a:r>
              <a:rPr sz="2800" spc="-5" dirty="0">
                <a:latin typeface="Times New Roman"/>
                <a:cs typeface="Times New Roman"/>
              </a:rPr>
              <a:t>Any	two	</a:t>
            </a:r>
            <a:r>
              <a:rPr sz="2800" dirty="0">
                <a:latin typeface="Times New Roman"/>
                <a:cs typeface="Times New Roman"/>
              </a:rPr>
              <a:t>no</a:t>
            </a:r>
            <a:r>
              <a:rPr sz="2800" spc="-5" dirty="0">
                <a:latin typeface="Times New Roman"/>
                <a:cs typeface="Times New Roman"/>
              </a:rPr>
              <a:t>des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tree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co</a:t>
            </a:r>
            <a:r>
              <a:rPr sz="2800" dirty="0">
                <a:latin typeface="Times New Roman"/>
                <a:cs typeface="Times New Roman"/>
              </a:rPr>
              <a:t>nn</a:t>
            </a:r>
            <a:r>
              <a:rPr sz="2800" spc="-10" dirty="0">
                <a:latin typeface="Times New Roman"/>
                <a:cs typeface="Times New Roman"/>
              </a:rPr>
              <a:t>e</a:t>
            </a:r>
            <a:r>
              <a:rPr sz="2800" spc="-35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te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  relationship of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parent-child.</a:t>
            </a:r>
            <a:endParaRPr sz="2800">
              <a:latin typeface="Times New Roman"/>
              <a:cs typeface="Times New Roman"/>
            </a:endParaRPr>
          </a:p>
          <a:p>
            <a:pPr marL="756285" marR="447040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Every individual </a:t>
            </a:r>
            <a:r>
              <a:rPr sz="2800" spc="-20" dirty="0">
                <a:latin typeface="Times New Roman"/>
                <a:cs typeface="Times New Roman"/>
              </a:rPr>
              <a:t>elements </a:t>
            </a:r>
            <a:r>
              <a:rPr sz="2800" spc="-5" dirty="0">
                <a:latin typeface="Times New Roman"/>
                <a:cs typeface="Times New Roman"/>
              </a:rPr>
              <a:t>in a tree </a:t>
            </a:r>
            <a:r>
              <a:rPr sz="2800" spc="-15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any  </a:t>
            </a:r>
            <a:r>
              <a:rPr sz="2800" spc="-5" dirty="0">
                <a:latin typeface="Times New Roman"/>
                <a:cs typeface="Times New Roman"/>
              </a:rPr>
              <a:t>number of sub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054" y="359740"/>
            <a:ext cx="49536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An Example of a</a:t>
            </a:r>
            <a:r>
              <a:rPr sz="4400" spc="-280" dirty="0"/>
              <a:t> </a:t>
            </a:r>
            <a:r>
              <a:rPr sz="4400" spc="-30" dirty="0"/>
              <a:t>Tree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612011" y="1965960"/>
            <a:ext cx="6230493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47" y="359740"/>
            <a:ext cx="6073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75" dirty="0">
                <a:latin typeface="Times New Roman"/>
                <a:cs typeface="Times New Roman"/>
              </a:rPr>
              <a:t>Tree </a:t>
            </a:r>
            <a:r>
              <a:rPr sz="4400" b="1" dirty="0">
                <a:latin typeface="Times New Roman"/>
                <a:cs typeface="Times New Roman"/>
              </a:rPr>
              <a:t>– Basic</a:t>
            </a:r>
            <a:r>
              <a:rPr sz="4400" b="1" spc="-285" dirty="0">
                <a:latin typeface="Times New Roman"/>
                <a:cs typeface="Times New Roman"/>
              </a:rPr>
              <a:t> </a:t>
            </a:r>
            <a:r>
              <a:rPr sz="4400" b="1" spc="-35" dirty="0">
                <a:latin typeface="Times New Roman"/>
                <a:cs typeface="Times New Roman"/>
              </a:rPr>
              <a:t>Terminology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514602"/>
            <a:ext cx="8081009" cy="45059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dirty="0">
                <a:latin typeface="Times New Roman"/>
                <a:cs typeface="Times New Roman"/>
              </a:rPr>
              <a:t>Root : </a:t>
            </a:r>
            <a:r>
              <a:rPr sz="3000" spc="-10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basic node of all </a:t>
            </a:r>
            <a:r>
              <a:rPr sz="3000" spc="-5" dirty="0">
                <a:latin typeface="Times New Roman"/>
                <a:cs typeface="Times New Roman"/>
              </a:rPr>
              <a:t>nodes in </a:t>
            </a:r>
            <a:r>
              <a:rPr sz="3000" dirty="0">
                <a:latin typeface="Times New Roman"/>
                <a:cs typeface="Times New Roman"/>
              </a:rPr>
              <a:t>the tree. All  operations on the tree are performed with </a:t>
            </a:r>
            <a:r>
              <a:rPr sz="3000" spc="-5" dirty="0">
                <a:latin typeface="Times New Roman"/>
                <a:cs typeface="Times New Roman"/>
              </a:rPr>
              <a:t>passing  </a:t>
            </a:r>
            <a:r>
              <a:rPr sz="3000" dirty="0">
                <a:latin typeface="Times New Roman"/>
                <a:cs typeface="Times New Roman"/>
              </a:rPr>
              <a:t>root </a:t>
            </a:r>
            <a:r>
              <a:rPr sz="3000" spc="-5" dirty="0">
                <a:latin typeface="Times New Roman"/>
                <a:cs typeface="Times New Roman"/>
              </a:rPr>
              <a:t>node </a:t>
            </a:r>
            <a:r>
              <a:rPr sz="3000" spc="-10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functions.</a:t>
            </a:r>
            <a:endParaRPr sz="30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ts val="2880"/>
              </a:lnSpc>
              <a:spcBef>
                <a:spcPts val="68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Child </a:t>
            </a:r>
            <a:r>
              <a:rPr sz="3000" b="1" dirty="0">
                <a:latin typeface="Times New Roman"/>
                <a:cs typeface="Times New Roman"/>
              </a:rPr>
              <a:t>: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10" dirty="0">
                <a:latin typeface="Times New Roman"/>
                <a:cs typeface="Times New Roman"/>
              </a:rPr>
              <a:t>successor </a:t>
            </a:r>
            <a:r>
              <a:rPr sz="3000" dirty="0">
                <a:latin typeface="Times New Roman"/>
                <a:cs typeface="Times New Roman"/>
              </a:rPr>
              <a:t>node </a:t>
            </a:r>
            <a:r>
              <a:rPr sz="3000" spc="-5" dirty="0">
                <a:latin typeface="Times New Roman"/>
                <a:cs typeface="Times New Roman"/>
              </a:rPr>
              <a:t>connected </a:t>
            </a:r>
            <a:r>
              <a:rPr sz="3000" dirty="0">
                <a:latin typeface="Times New Roman"/>
                <a:cs typeface="Times New Roman"/>
              </a:rPr>
              <a:t>to a node </a:t>
            </a:r>
            <a:r>
              <a:rPr sz="3000" spc="-25" dirty="0">
                <a:latin typeface="Times New Roman"/>
                <a:cs typeface="Times New Roman"/>
              </a:rPr>
              <a:t>is  </a:t>
            </a:r>
            <a:r>
              <a:rPr sz="3000" dirty="0">
                <a:latin typeface="Times New Roman"/>
                <a:cs typeface="Times New Roman"/>
              </a:rPr>
              <a:t>called child. </a:t>
            </a:r>
            <a:r>
              <a:rPr sz="3000" spc="-5" dirty="0">
                <a:latin typeface="Times New Roman"/>
                <a:cs typeface="Times New Roman"/>
              </a:rPr>
              <a:t>A </a:t>
            </a:r>
            <a:r>
              <a:rPr sz="3000" spc="-10" dirty="0">
                <a:latin typeface="Times New Roman"/>
                <a:cs typeface="Times New Roman"/>
              </a:rPr>
              <a:t>node </a:t>
            </a:r>
            <a:r>
              <a:rPr sz="3000" spc="-5" dirty="0">
                <a:latin typeface="Times New Roman"/>
                <a:cs typeface="Times New Roman"/>
              </a:rPr>
              <a:t>in binary tree </a:t>
            </a:r>
            <a:r>
              <a:rPr sz="3000" dirty="0">
                <a:latin typeface="Times New Roman"/>
                <a:cs typeface="Times New Roman"/>
              </a:rPr>
              <a:t>may have at  </a:t>
            </a:r>
            <a:r>
              <a:rPr sz="3000" spc="-5" dirty="0">
                <a:latin typeface="Times New Roman"/>
                <a:cs typeface="Times New Roman"/>
              </a:rPr>
              <a:t>most two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children.</a:t>
            </a:r>
            <a:endParaRPr sz="30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ts val="2890"/>
              </a:lnSpc>
              <a:spcBef>
                <a:spcPts val="715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10" dirty="0">
                <a:latin typeface="Times New Roman"/>
                <a:cs typeface="Times New Roman"/>
              </a:rPr>
              <a:t>Parent </a:t>
            </a:r>
            <a:r>
              <a:rPr sz="3000" b="1" dirty="0">
                <a:latin typeface="Times New Roman"/>
                <a:cs typeface="Times New Roman"/>
              </a:rPr>
              <a:t>: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node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said to be </a:t>
            </a:r>
            <a:r>
              <a:rPr sz="3000" dirty="0">
                <a:latin typeface="Times New Roman"/>
                <a:cs typeface="Times New Roman"/>
              </a:rPr>
              <a:t>parent </a:t>
            </a:r>
            <a:r>
              <a:rPr sz="3000" spc="-5" dirty="0">
                <a:latin typeface="Times New Roman"/>
                <a:cs typeface="Times New Roman"/>
              </a:rPr>
              <a:t>node to </a:t>
            </a:r>
            <a:r>
              <a:rPr sz="3000" dirty="0">
                <a:latin typeface="Times New Roman"/>
                <a:cs typeface="Times New Roman"/>
              </a:rPr>
              <a:t>all its  </a:t>
            </a:r>
            <a:r>
              <a:rPr sz="3000" spc="-5" dirty="0">
                <a:latin typeface="Times New Roman"/>
                <a:cs typeface="Times New Roman"/>
              </a:rPr>
              <a:t>child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nodes.</a:t>
            </a:r>
            <a:endParaRPr sz="3000">
              <a:latin typeface="Times New Roman"/>
              <a:cs typeface="Times New Roman"/>
            </a:endParaRPr>
          </a:p>
          <a:p>
            <a:pPr marL="355600" indent="-342900" algn="just">
              <a:lnSpc>
                <a:spcPts val="3595"/>
              </a:lnSpc>
              <a:spcBef>
                <a:spcPts val="25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dirty="0">
                <a:latin typeface="Times New Roman"/>
                <a:cs typeface="Times New Roman"/>
              </a:rPr>
              <a:t>Leaf : </a:t>
            </a:r>
            <a:r>
              <a:rPr sz="3000" dirty="0">
                <a:latin typeface="Times New Roman"/>
                <a:cs typeface="Times New Roman"/>
              </a:rPr>
              <a:t>a node that </a:t>
            </a:r>
            <a:r>
              <a:rPr sz="3000" spc="-5" dirty="0">
                <a:latin typeface="Times New Roman"/>
                <a:cs typeface="Times New Roman"/>
              </a:rPr>
              <a:t>has </a:t>
            </a:r>
            <a:r>
              <a:rPr sz="3000" dirty="0">
                <a:latin typeface="Times New Roman"/>
                <a:cs typeface="Times New Roman"/>
              </a:rPr>
              <a:t>no </a:t>
            </a:r>
            <a:r>
              <a:rPr sz="3000" spc="-5" dirty="0">
                <a:latin typeface="Times New Roman"/>
                <a:cs typeface="Times New Roman"/>
              </a:rPr>
              <a:t>child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nodes.</a:t>
            </a:r>
            <a:endParaRPr sz="3000">
              <a:latin typeface="Times New Roman"/>
              <a:cs typeface="Times New Roman"/>
            </a:endParaRPr>
          </a:p>
          <a:p>
            <a:pPr marL="355600" marR="8890" indent="-342900" algn="just">
              <a:lnSpc>
                <a:spcPts val="2880"/>
              </a:lnSpc>
              <a:spcBef>
                <a:spcPts val="69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Siblings </a:t>
            </a:r>
            <a:r>
              <a:rPr sz="3000" b="1" dirty="0">
                <a:latin typeface="Times New Roman"/>
                <a:cs typeface="Times New Roman"/>
              </a:rPr>
              <a:t>: </a:t>
            </a:r>
            <a:r>
              <a:rPr sz="3000" spc="-50" dirty="0">
                <a:latin typeface="Times New Roman"/>
                <a:cs typeface="Times New Roman"/>
              </a:rPr>
              <a:t>Two </a:t>
            </a:r>
            <a:r>
              <a:rPr sz="3000" spc="-5" dirty="0">
                <a:latin typeface="Times New Roman"/>
                <a:cs typeface="Times New Roman"/>
              </a:rPr>
              <a:t>nodes </a:t>
            </a:r>
            <a:r>
              <a:rPr sz="3000" dirty="0">
                <a:latin typeface="Times New Roman"/>
                <a:cs typeface="Times New Roman"/>
              </a:rPr>
              <a:t>are </a:t>
            </a:r>
            <a:r>
              <a:rPr sz="3000" spc="-10" dirty="0">
                <a:latin typeface="Times New Roman"/>
                <a:cs typeface="Times New Roman"/>
              </a:rPr>
              <a:t>siblings if </a:t>
            </a:r>
            <a:r>
              <a:rPr sz="3000" dirty="0">
                <a:latin typeface="Times New Roman"/>
                <a:cs typeface="Times New Roman"/>
              </a:rPr>
              <a:t>they are  </a:t>
            </a:r>
            <a:r>
              <a:rPr sz="3000" spc="-5" dirty="0">
                <a:latin typeface="Times New Roman"/>
                <a:cs typeface="Times New Roman"/>
              </a:rPr>
              <a:t>children </a:t>
            </a:r>
            <a:r>
              <a:rPr sz="3000" spc="-10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same </a:t>
            </a:r>
            <a:r>
              <a:rPr sz="3000" dirty="0">
                <a:latin typeface="Times New Roman"/>
                <a:cs typeface="Times New Roman"/>
              </a:rPr>
              <a:t>parent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node.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441" y="494741"/>
            <a:ext cx="7498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80" dirty="0">
                <a:latin typeface="Times New Roman"/>
                <a:cs typeface="Times New Roman"/>
              </a:rPr>
              <a:t>Tree </a:t>
            </a:r>
            <a:r>
              <a:rPr b="1" spc="-5" dirty="0">
                <a:latin typeface="Times New Roman"/>
                <a:cs typeface="Times New Roman"/>
              </a:rPr>
              <a:t>– Basic </a:t>
            </a:r>
            <a:r>
              <a:rPr b="1" spc="-40" dirty="0">
                <a:latin typeface="Times New Roman"/>
                <a:cs typeface="Times New Roman"/>
              </a:rPr>
              <a:t>Terminology</a:t>
            </a:r>
            <a:r>
              <a:rPr b="1" spc="-17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Contd…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562227"/>
            <a:ext cx="8079105" cy="444119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marR="5080" indent="-342900" algn="just">
              <a:lnSpc>
                <a:spcPts val="3200"/>
              </a:lnSpc>
              <a:spcBef>
                <a:spcPts val="54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Ancestor </a:t>
            </a:r>
            <a:r>
              <a:rPr sz="3000" b="1" dirty="0">
                <a:latin typeface="Times New Roman"/>
                <a:cs typeface="Times New Roman"/>
              </a:rPr>
              <a:t>: </a:t>
            </a:r>
            <a:r>
              <a:rPr sz="3000" dirty="0">
                <a:latin typeface="Times New Roman"/>
                <a:cs typeface="Times New Roman"/>
              </a:rPr>
              <a:t>a node which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parent of parent node  ( </a:t>
            </a:r>
            <a:r>
              <a:rPr sz="3000" spc="-5" dirty="0">
                <a:latin typeface="Times New Roman"/>
                <a:cs typeface="Times New Roman"/>
              </a:rPr>
              <a:t>A </a:t>
            </a:r>
            <a:r>
              <a:rPr sz="3000" spc="-15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ancestor </a:t>
            </a:r>
            <a:r>
              <a:rPr sz="3000" dirty="0">
                <a:latin typeface="Times New Roman"/>
                <a:cs typeface="Times New Roman"/>
              </a:rPr>
              <a:t>node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D,E and </a:t>
            </a:r>
            <a:r>
              <a:rPr sz="3000" spc="-5" dirty="0">
                <a:latin typeface="Times New Roman"/>
                <a:cs typeface="Times New Roman"/>
              </a:rPr>
              <a:t>F</a:t>
            </a:r>
            <a:r>
              <a:rPr sz="3000" spc="-35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).</a:t>
            </a:r>
            <a:endParaRPr sz="30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319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Descendent </a:t>
            </a:r>
            <a:r>
              <a:rPr sz="3000" b="1" dirty="0">
                <a:latin typeface="Times New Roman"/>
                <a:cs typeface="Times New Roman"/>
              </a:rPr>
              <a:t>: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10" dirty="0">
                <a:latin typeface="Times New Roman"/>
                <a:cs typeface="Times New Roman"/>
              </a:rPr>
              <a:t>node </a:t>
            </a:r>
            <a:r>
              <a:rPr sz="3000" dirty="0">
                <a:latin typeface="Times New Roman"/>
                <a:cs typeface="Times New Roman"/>
              </a:rPr>
              <a:t>which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child of </a:t>
            </a:r>
            <a:r>
              <a:rPr sz="3000" spc="-5" dirty="0">
                <a:latin typeface="Times New Roman"/>
                <a:cs typeface="Times New Roman"/>
              </a:rPr>
              <a:t>child node  </a:t>
            </a:r>
            <a:r>
              <a:rPr sz="3000" dirty="0">
                <a:latin typeface="Times New Roman"/>
                <a:cs typeface="Times New Roman"/>
              </a:rPr>
              <a:t>( D, E and </a:t>
            </a:r>
            <a:r>
              <a:rPr sz="3000" spc="-5" dirty="0">
                <a:latin typeface="Times New Roman"/>
                <a:cs typeface="Times New Roman"/>
              </a:rPr>
              <a:t>F </a:t>
            </a:r>
            <a:r>
              <a:rPr sz="3000" dirty="0">
                <a:latin typeface="Times New Roman"/>
                <a:cs typeface="Times New Roman"/>
              </a:rPr>
              <a:t>are descendent nodes of node </a:t>
            </a:r>
            <a:r>
              <a:rPr sz="3000" spc="-5" dirty="0">
                <a:latin typeface="Times New Roman"/>
                <a:cs typeface="Times New Roman"/>
              </a:rPr>
              <a:t>A</a:t>
            </a:r>
            <a:r>
              <a:rPr sz="3000" spc="-40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9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dirty="0">
                <a:latin typeface="Times New Roman"/>
                <a:cs typeface="Times New Roman"/>
              </a:rPr>
              <a:t>Level </a:t>
            </a:r>
            <a:r>
              <a:rPr sz="3000" dirty="0">
                <a:latin typeface="Times New Roman"/>
                <a:cs typeface="Times New Roman"/>
              </a:rPr>
              <a:t>: The distance of a </a:t>
            </a:r>
            <a:r>
              <a:rPr sz="3000" spc="-5" dirty="0">
                <a:latin typeface="Times New Roman"/>
                <a:cs typeface="Times New Roman"/>
              </a:rPr>
              <a:t>node </a:t>
            </a:r>
            <a:r>
              <a:rPr sz="3000" dirty="0">
                <a:latin typeface="Times New Roman"/>
                <a:cs typeface="Times New Roman"/>
              </a:rPr>
              <a:t>from the root  node, </a:t>
            </a:r>
            <a:r>
              <a:rPr sz="3000" spc="-5" dirty="0">
                <a:latin typeface="Times New Roman"/>
                <a:cs typeface="Times New Roman"/>
              </a:rPr>
              <a:t>The </a:t>
            </a:r>
            <a:r>
              <a:rPr sz="3000" dirty="0">
                <a:latin typeface="Times New Roman"/>
                <a:cs typeface="Times New Roman"/>
              </a:rPr>
              <a:t>root </a:t>
            </a:r>
            <a:r>
              <a:rPr sz="3000" spc="-1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at level – 0,( B and C are at  Level 1 and </a:t>
            </a:r>
            <a:r>
              <a:rPr sz="3000" spc="-5" dirty="0">
                <a:latin typeface="Times New Roman"/>
                <a:cs typeface="Times New Roman"/>
              </a:rPr>
              <a:t>D, </a:t>
            </a:r>
            <a:r>
              <a:rPr sz="3000" spc="-10" dirty="0">
                <a:latin typeface="Times New Roman"/>
                <a:cs typeface="Times New Roman"/>
              </a:rPr>
              <a:t>E, </a:t>
            </a:r>
            <a:r>
              <a:rPr sz="3000" dirty="0">
                <a:latin typeface="Times New Roman"/>
                <a:cs typeface="Times New Roman"/>
              </a:rPr>
              <a:t>F </a:t>
            </a:r>
            <a:r>
              <a:rPr sz="3000" spc="-5" dirty="0">
                <a:latin typeface="Times New Roman"/>
                <a:cs typeface="Times New Roman"/>
              </a:rPr>
              <a:t>have Level </a:t>
            </a:r>
            <a:r>
              <a:rPr sz="3000" dirty="0">
                <a:latin typeface="Times New Roman"/>
                <a:cs typeface="Times New Roman"/>
              </a:rPr>
              <a:t>2 ( </a:t>
            </a:r>
            <a:r>
              <a:rPr sz="3000" spc="-5" dirty="0">
                <a:latin typeface="Times New Roman"/>
                <a:cs typeface="Times New Roman"/>
              </a:rPr>
              <a:t>highest </a:t>
            </a:r>
            <a:r>
              <a:rPr sz="3000" dirty="0">
                <a:latin typeface="Times New Roman"/>
                <a:cs typeface="Times New Roman"/>
              </a:rPr>
              <a:t>level  of </a:t>
            </a:r>
            <a:r>
              <a:rPr sz="3000" spc="-5" dirty="0">
                <a:latin typeface="Times New Roman"/>
                <a:cs typeface="Times New Roman"/>
              </a:rPr>
              <a:t>tree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called </a:t>
            </a:r>
            <a:r>
              <a:rPr sz="3000" b="1" spc="-5" dirty="0">
                <a:latin typeface="Times New Roman"/>
                <a:cs typeface="Times New Roman"/>
              </a:rPr>
              <a:t>height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tree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)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200"/>
              </a:lnSpc>
              <a:spcBef>
                <a:spcPts val="835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10" dirty="0">
                <a:latin typeface="Times New Roman"/>
                <a:cs typeface="Times New Roman"/>
              </a:rPr>
              <a:t>Degree </a:t>
            </a:r>
            <a:r>
              <a:rPr sz="3000" b="1" dirty="0">
                <a:latin typeface="Times New Roman"/>
                <a:cs typeface="Times New Roman"/>
              </a:rPr>
              <a:t>: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number </a:t>
            </a:r>
            <a:r>
              <a:rPr sz="3000" dirty="0">
                <a:latin typeface="Times New Roman"/>
                <a:cs typeface="Times New Roman"/>
              </a:rPr>
              <a:t>of nodes connected to a  </a:t>
            </a:r>
            <a:r>
              <a:rPr sz="3000" spc="-5" dirty="0">
                <a:latin typeface="Times New Roman"/>
                <a:cs typeface="Times New Roman"/>
              </a:rPr>
              <a:t>particular </a:t>
            </a:r>
            <a:r>
              <a:rPr sz="3000" dirty="0">
                <a:latin typeface="Times New Roman"/>
                <a:cs typeface="Times New Roman"/>
              </a:rPr>
              <a:t>parent</a:t>
            </a:r>
            <a:r>
              <a:rPr sz="3000" spc="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node.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217" y="319278"/>
            <a:ext cx="2607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Binary</a:t>
            </a:r>
            <a:r>
              <a:rPr b="1" spc="-210" dirty="0">
                <a:latin typeface="Times New Roman"/>
                <a:cs typeface="Times New Roman"/>
              </a:rPr>
              <a:t> </a:t>
            </a:r>
            <a:r>
              <a:rPr b="1" spc="-80" dirty="0">
                <a:latin typeface="Times New Roman"/>
                <a:cs typeface="Times New Roman"/>
              </a:rPr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235" y="1226057"/>
            <a:ext cx="8465185" cy="4821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binary tree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hierarchy of nodes, where  every parent node has at most </a:t>
            </a:r>
            <a:r>
              <a:rPr sz="3200" spc="-5" dirty="0">
                <a:latin typeface="Times New Roman"/>
                <a:cs typeface="Times New Roman"/>
              </a:rPr>
              <a:t>two child </a:t>
            </a:r>
            <a:r>
              <a:rPr sz="3200" dirty="0">
                <a:latin typeface="Times New Roman"/>
                <a:cs typeface="Times New Roman"/>
              </a:rPr>
              <a:t>nodes.  There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unique </a:t>
            </a:r>
            <a:r>
              <a:rPr sz="3200" dirty="0">
                <a:latin typeface="Times New Roman"/>
                <a:cs typeface="Times New Roman"/>
              </a:rPr>
              <a:t>node, </a:t>
            </a:r>
            <a:r>
              <a:rPr sz="3200" spc="-5" dirty="0">
                <a:latin typeface="Times New Roman"/>
                <a:cs typeface="Times New Roman"/>
              </a:rPr>
              <a:t>called the root, that </a:t>
            </a:r>
            <a:r>
              <a:rPr sz="3200" dirty="0">
                <a:latin typeface="Times New Roman"/>
                <a:cs typeface="Times New Roman"/>
              </a:rPr>
              <a:t>does  </a:t>
            </a:r>
            <a:r>
              <a:rPr sz="3200" spc="5" dirty="0">
                <a:latin typeface="Times New Roman"/>
                <a:cs typeface="Times New Roman"/>
              </a:rPr>
              <a:t>not have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parent.</a:t>
            </a:r>
            <a:endParaRPr sz="3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binary tree can be defined recursively</a:t>
            </a:r>
            <a:r>
              <a:rPr sz="3200" spc="-54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as</a:t>
            </a:r>
            <a:endParaRPr sz="3200">
              <a:latin typeface="Times New Roman"/>
              <a:cs typeface="Times New Roman"/>
            </a:endParaRPr>
          </a:p>
          <a:p>
            <a:pPr marL="457200" indent="-445134" algn="just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457834" algn="l"/>
              </a:tabLst>
            </a:pPr>
            <a:r>
              <a:rPr sz="3200" b="1" dirty="0">
                <a:latin typeface="Times New Roman"/>
                <a:cs typeface="Times New Roman"/>
              </a:rPr>
              <a:t>Root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node</a:t>
            </a:r>
            <a:endParaRPr sz="3200">
              <a:latin typeface="Times New Roman"/>
              <a:cs typeface="Times New Roman"/>
            </a:endParaRPr>
          </a:p>
          <a:p>
            <a:pPr marL="457200" indent="-445134" algn="just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457834" algn="l"/>
              </a:tabLst>
            </a:pPr>
            <a:r>
              <a:rPr sz="3200" b="1" dirty="0">
                <a:latin typeface="Times New Roman"/>
                <a:cs typeface="Times New Roman"/>
              </a:rPr>
              <a:t>Left </a:t>
            </a:r>
            <a:r>
              <a:rPr sz="3200" b="1" spc="-10" dirty="0">
                <a:latin typeface="Times New Roman"/>
                <a:cs typeface="Times New Roman"/>
              </a:rPr>
              <a:t>subtree: </a:t>
            </a:r>
            <a:r>
              <a:rPr sz="3200" dirty="0">
                <a:latin typeface="Times New Roman"/>
                <a:cs typeface="Times New Roman"/>
              </a:rPr>
              <a:t>left child and all </a:t>
            </a:r>
            <a:r>
              <a:rPr sz="3200" spc="-5" dirty="0">
                <a:latin typeface="Times New Roman"/>
                <a:cs typeface="Times New Roman"/>
              </a:rPr>
              <a:t>its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descendants</a:t>
            </a:r>
            <a:endParaRPr sz="3200">
              <a:latin typeface="Times New Roman"/>
              <a:cs typeface="Times New Roman"/>
            </a:endParaRPr>
          </a:p>
          <a:p>
            <a:pPr marL="355600" marR="2172970" indent="-342900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Right </a:t>
            </a:r>
            <a:r>
              <a:rPr sz="3200" b="1" spc="-10" dirty="0">
                <a:latin typeface="Times New Roman"/>
                <a:cs typeface="Times New Roman"/>
              </a:rPr>
              <a:t>subtree: </a:t>
            </a:r>
            <a:r>
              <a:rPr sz="3200" dirty="0">
                <a:latin typeface="Times New Roman"/>
                <a:cs typeface="Times New Roman"/>
              </a:rPr>
              <a:t>right child and all</a:t>
            </a:r>
            <a:r>
              <a:rPr sz="3200" spc="-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its  descendants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1078" y="489661"/>
            <a:ext cx="2867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Binary</a:t>
            </a:r>
            <a:r>
              <a:rPr sz="4400" b="1" spc="-254" dirty="0">
                <a:latin typeface="Times New Roman"/>
                <a:cs typeface="Times New Roman"/>
              </a:rPr>
              <a:t> </a:t>
            </a:r>
            <a:r>
              <a:rPr sz="4400" b="1" spc="-80" dirty="0">
                <a:latin typeface="Times New Roman"/>
                <a:cs typeface="Times New Roman"/>
              </a:rPr>
              <a:t>Tree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72890" y="1602486"/>
            <a:ext cx="248920" cy="291465"/>
          </a:xfrm>
          <a:custGeom>
            <a:avLst/>
            <a:gdLst/>
            <a:ahLst/>
            <a:cxnLst/>
            <a:rect l="l" t="t" r="r" b="b"/>
            <a:pathLst>
              <a:path w="248920" h="291464">
                <a:moveTo>
                  <a:pt x="0" y="291084"/>
                </a:moveTo>
                <a:lnTo>
                  <a:pt x="248412" y="291084"/>
                </a:lnTo>
                <a:lnTo>
                  <a:pt x="248412" y="0"/>
                </a:lnTo>
                <a:lnTo>
                  <a:pt x="0" y="0"/>
                </a:lnTo>
                <a:lnTo>
                  <a:pt x="0" y="29108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6803" y="1687069"/>
            <a:ext cx="103630" cy="117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3470" y="1600961"/>
            <a:ext cx="248920" cy="289560"/>
          </a:xfrm>
          <a:custGeom>
            <a:avLst/>
            <a:gdLst/>
            <a:ahLst/>
            <a:cxnLst/>
            <a:rect l="l" t="t" r="r" b="b"/>
            <a:pathLst>
              <a:path w="248920" h="289560">
                <a:moveTo>
                  <a:pt x="0" y="289560"/>
                </a:moveTo>
                <a:lnTo>
                  <a:pt x="248412" y="289560"/>
                </a:lnTo>
                <a:lnTo>
                  <a:pt x="24841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77384" y="1685545"/>
            <a:ext cx="102106" cy="115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2826" y="1600961"/>
            <a:ext cx="581025" cy="289560"/>
          </a:xfrm>
          <a:custGeom>
            <a:avLst/>
            <a:gdLst/>
            <a:ahLst/>
            <a:cxnLst/>
            <a:rect l="l" t="t" r="r" b="b"/>
            <a:pathLst>
              <a:path w="581025" h="289560">
                <a:moveTo>
                  <a:pt x="0" y="289560"/>
                </a:moveTo>
                <a:lnTo>
                  <a:pt x="580644" y="289560"/>
                </a:lnTo>
                <a:lnTo>
                  <a:pt x="580644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30597" y="159296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28850" y="2551938"/>
            <a:ext cx="248920" cy="289560"/>
          </a:xfrm>
          <a:custGeom>
            <a:avLst/>
            <a:gdLst/>
            <a:ahLst/>
            <a:cxnLst/>
            <a:rect l="l" t="t" r="r" b="b"/>
            <a:pathLst>
              <a:path w="248919" h="289560">
                <a:moveTo>
                  <a:pt x="0" y="289560"/>
                </a:moveTo>
                <a:lnTo>
                  <a:pt x="248412" y="289560"/>
                </a:lnTo>
                <a:lnTo>
                  <a:pt x="24841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2764" y="2636521"/>
            <a:ext cx="103630" cy="1158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57905" y="2548889"/>
            <a:ext cx="248920" cy="291465"/>
          </a:xfrm>
          <a:custGeom>
            <a:avLst/>
            <a:gdLst/>
            <a:ahLst/>
            <a:cxnLst/>
            <a:rect l="l" t="t" r="r" b="b"/>
            <a:pathLst>
              <a:path w="248920" h="291464">
                <a:moveTo>
                  <a:pt x="0" y="291084"/>
                </a:moveTo>
                <a:lnTo>
                  <a:pt x="248411" y="291084"/>
                </a:lnTo>
                <a:lnTo>
                  <a:pt x="248411" y="0"/>
                </a:lnTo>
                <a:lnTo>
                  <a:pt x="0" y="0"/>
                </a:lnTo>
                <a:lnTo>
                  <a:pt x="0" y="29108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3344" y="2634997"/>
            <a:ext cx="102106" cy="1158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78785" y="2548889"/>
            <a:ext cx="579120" cy="291465"/>
          </a:xfrm>
          <a:custGeom>
            <a:avLst/>
            <a:gdLst/>
            <a:ahLst/>
            <a:cxnLst/>
            <a:rect l="l" t="t" r="r" b="b"/>
            <a:pathLst>
              <a:path w="579119" h="291464">
                <a:moveTo>
                  <a:pt x="0" y="291084"/>
                </a:moveTo>
                <a:lnTo>
                  <a:pt x="579119" y="291084"/>
                </a:lnTo>
                <a:lnTo>
                  <a:pt x="579119" y="0"/>
                </a:lnTo>
                <a:lnTo>
                  <a:pt x="0" y="0"/>
                </a:lnTo>
                <a:lnTo>
                  <a:pt x="0" y="291084"/>
                </a:lnTo>
                <a:close/>
              </a:path>
            </a:pathLst>
          </a:custGeom>
          <a:ln w="19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84526" y="2542159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b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43778" y="2551938"/>
            <a:ext cx="248920" cy="289560"/>
          </a:xfrm>
          <a:custGeom>
            <a:avLst/>
            <a:gdLst/>
            <a:ahLst/>
            <a:cxnLst/>
            <a:rect l="l" t="t" r="r" b="b"/>
            <a:pathLst>
              <a:path w="248920" h="289560">
                <a:moveTo>
                  <a:pt x="0" y="289560"/>
                </a:moveTo>
                <a:lnTo>
                  <a:pt x="248412" y="289560"/>
                </a:lnTo>
                <a:lnTo>
                  <a:pt x="24841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7691" y="2636521"/>
            <a:ext cx="103630" cy="1158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72833" y="2548889"/>
            <a:ext cx="248920" cy="291465"/>
          </a:xfrm>
          <a:custGeom>
            <a:avLst/>
            <a:gdLst/>
            <a:ahLst/>
            <a:cxnLst/>
            <a:rect l="l" t="t" r="r" b="b"/>
            <a:pathLst>
              <a:path w="248920" h="291464">
                <a:moveTo>
                  <a:pt x="0" y="291084"/>
                </a:moveTo>
                <a:lnTo>
                  <a:pt x="248411" y="291084"/>
                </a:lnTo>
                <a:lnTo>
                  <a:pt x="248411" y="0"/>
                </a:lnTo>
                <a:lnTo>
                  <a:pt x="0" y="0"/>
                </a:lnTo>
                <a:lnTo>
                  <a:pt x="0" y="29108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48271" y="2634997"/>
            <a:ext cx="102106" cy="1158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3714" y="2548889"/>
            <a:ext cx="579120" cy="291465"/>
          </a:xfrm>
          <a:custGeom>
            <a:avLst/>
            <a:gdLst/>
            <a:ahLst/>
            <a:cxnLst/>
            <a:rect l="l" t="t" r="r" b="b"/>
            <a:pathLst>
              <a:path w="579120" h="291464">
                <a:moveTo>
                  <a:pt x="0" y="291084"/>
                </a:moveTo>
                <a:lnTo>
                  <a:pt x="579119" y="291084"/>
                </a:lnTo>
                <a:lnTo>
                  <a:pt x="579119" y="0"/>
                </a:lnTo>
                <a:lnTo>
                  <a:pt x="0" y="0"/>
                </a:lnTo>
                <a:lnTo>
                  <a:pt x="0" y="291084"/>
                </a:lnTo>
                <a:close/>
              </a:path>
            </a:pathLst>
          </a:custGeom>
          <a:ln w="19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10629" y="2542159"/>
            <a:ext cx="14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c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03782" y="3790950"/>
            <a:ext cx="248920" cy="291465"/>
          </a:xfrm>
          <a:custGeom>
            <a:avLst/>
            <a:gdLst/>
            <a:ahLst/>
            <a:cxnLst/>
            <a:rect l="l" t="t" r="r" b="b"/>
            <a:pathLst>
              <a:path w="248919" h="291464">
                <a:moveTo>
                  <a:pt x="0" y="291083"/>
                </a:moveTo>
                <a:lnTo>
                  <a:pt x="248412" y="291083"/>
                </a:lnTo>
                <a:lnTo>
                  <a:pt x="248412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79219" y="3875532"/>
            <a:ext cx="102107" cy="1173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4361" y="3789426"/>
            <a:ext cx="248920" cy="291465"/>
          </a:xfrm>
          <a:custGeom>
            <a:avLst/>
            <a:gdLst/>
            <a:ahLst/>
            <a:cxnLst/>
            <a:rect l="l" t="t" r="r" b="b"/>
            <a:pathLst>
              <a:path w="248919" h="291464">
                <a:moveTo>
                  <a:pt x="0" y="291084"/>
                </a:moveTo>
                <a:lnTo>
                  <a:pt x="248412" y="291084"/>
                </a:lnTo>
                <a:lnTo>
                  <a:pt x="248412" y="0"/>
                </a:lnTo>
                <a:lnTo>
                  <a:pt x="0" y="0"/>
                </a:lnTo>
                <a:lnTo>
                  <a:pt x="0" y="29108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08276" y="3874008"/>
            <a:ext cx="103630" cy="117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53717" y="3789426"/>
            <a:ext cx="581025" cy="291465"/>
          </a:xfrm>
          <a:custGeom>
            <a:avLst/>
            <a:gdLst/>
            <a:ahLst/>
            <a:cxnLst/>
            <a:rect l="l" t="t" r="r" b="b"/>
            <a:pathLst>
              <a:path w="581025" h="291464">
                <a:moveTo>
                  <a:pt x="0" y="291084"/>
                </a:moveTo>
                <a:lnTo>
                  <a:pt x="580644" y="291084"/>
                </a:lnTo>
                <a:lnTo>
                  <a:pt x="580644" y="0"/>
                </a:lnTo>
                <a:lnTo>
                  <a:pt x="0" y="0"/>
                </a:lnTo>
                <a:lnTo>
                  <a:pt x="0" y="291084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59457" y="3782009"/>
            <a:ext cx="168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95422" y="3792473"/>
            <a:ext cx="248920" cy="289560"/>
          </a:xfrm>
          <a:custGeom>
            <a:avLst/>
            <a:gdLst/>
            <a:ahLst/>
            <a:cxnLst/>
            <a:rect l="l" t="t" r="r" b="b"/>
            <a:pathLst>
              <a:path w="248919" h="289560">
                <a:moveTo>
                  <a:pt x="0" y="289559"/>
                </a:moveTo>
                <a:lnTo>
                  <a:pt x="248412" y="289559"/>
                </a:lnTo>
                <a:lnTo>
                  <a:pt x="248412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70860" y="3877055"/>
            <a:ext cx="102106" cy="115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26002" y="3790950"/>
            <a:ext cx="248920" cy="289560"/>
          </a:xfrm>
          <a:custGeom>
            <a:avLst/>
            <a:gdLst/>
            <a:ahLst/>
            <a:cxnLst/>
            <a:rect l="l" t="t" r="r" b="b"/>
            <a:pathLst>
              <a:path w="248920" h="289560">
                <a:moveTo>
                  <a:pt x="0" y="289560"/>
                </a:moveTo>
                <a:lnTo>
                  <a:pt x="248412" y="289560"/>
                </a:lnTo>
                <a:lnTo>
                  <a:pt x="24841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99915" y="3875532"/>
            <a:ext cx="103630" cy="115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46882" y="3790950"/>
            <a:ext cx="579120" cy="289560"/>
          </a:xfrm>
          <a:custGeom>
            <a:avLst/>
            <a:gdLst/>
            <a:ahLst/>
            <a:cxnLst/>
            <a:rect l="l" t="t" r="r" b="b"/>
            <a:pathLst>
              <a:path w="579120" h="289560">
                <a:moveTo>
                  <a:pt x="0" y="289560"/>
                </a:moveTo>
                <a:lnTo>
                  <a:pt x="579119" y="289560"/>
                </a:lnTo>
                <a:lnTo>
                  <a:pt x="579119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455034" y="3782948"/>
            <a:ext cx="161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48055" y="4802123"/>
          <a:ext cx="1078228" cy="28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"/>
                <a:gridCol w="581024"/>
                <a:gridCol w="248284"/>
              </a:tblGrid>
              <a:tr h="289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  <a:spcBef>
                          <a:spcPts val="4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531876" y="4898137"/>
            <a:ext cx="103632" cy="1173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62455" y="4896611"/>
            <a:ext cx="102107" cy="115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2295144" y="4802123"/>
          <a:ext cx="1078228" cy="289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"/>
                <a:gridCol w="581024"/>
                <a:gridCol w="248284"/>
              </a:tblGrid>
              <a:tr h="289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  <a:spcBef>
                          <a:spcPts val="4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2380488" y="4898137"/>
            <a:ext cx="102106" cy="1173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09544" y="4896611"/>
            <a:ext cx="103630" cy="115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20490" y="4813553"/>
            <a:ext cx="248920" cy="289560"/>
          </a:xfrm>
          <a:custGeom>
            <a:avLst/>
            <a:gdLst/>
            <a:ahLst/>
            <a:cxnLst/>
            <a:rect l="l" t="t" r="r" b="b"/>
            <a:pathLst>
              <a:path w="248920" h="289560">
                <a:moveTo>
                  <a:pt x="0" y="289560"/>
                </a:moveTo>
                <a:lnTo>
                  <a:pt x="248412" y="289560"/>
                </a:lnTo>
                <a:lnTo>
                  <a:pt x="24841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95928" y="4898137"/>
            <a:ext cx="102106" cy="11734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51070" y="4812029"/>
            <a:ext cx="248920" cy="289560"/>
          </a:xfrm>
          <a:custGeom>
            <a:avLst/>
            <a:gdLst/>
            <a:ahLst/>
            <a:cxnLst/>
            <a:rect l="l" t="t" r="r" b="b"/>
            <a:pathLst>
              <a:path w="248920" h="289560">
                <a:moveTo>
                  <a:pt x="0" y="289560"/>
                </a:moveTo>
                <a:lnTo>
                  <a:pt x="248412" y="289560"/>
                </a:lnTo>
                <a:lnTo>
                  <a:pt x="248412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24984" y="4896611"/>
            <a:ext cx="102106" cy="115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70426" y="4812029"/>
            <a:ext cx="581025" cy="289560"/>
          </a:xfrm>
          <a:custGeom>
            <a:avLst/>
            <a:gdLst/>
            <a:ahLst/>
            <a:cxnLst/>
            <a:rect l="l" t="t" r="r" b="b"/>
            <a:pathLst>
              <a:path w="581025" h="289560">
                <a:moveTo>
                  <a:pt x="0" y="289560"/>
                </a:moveTo>
                <a:lnTo>
                  <a:pt x="580644" y="289560"/>
                </a:lnTo>
                <a:lnTo>
                  <a:pt x="580644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414773" y="4804917"/>
            <a:ext cx="8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909316" y="5897879"/>
            <a:ext cx="249936" cy="2392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80459" y="5896355"/>
            <a:ext cx="249936" cy="2392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50870" y="5906261"/>
            <a:ext cx="539750" cy="219710"/>
          </a:xfrm>
          <a:custGeom>
            <a:avLst/>
            <a:gdLst/>
            <a:ahLst/>
            <a:cxnLst/>
            <a:rect l="l" t="t" r="r" b="b"/>
            <a:pathLst>
              <a:path w="539750" h="219710">
                <a:moveTo>
                  <a:pt x="0" y="219709"/>
                </a:moveTo>
                <a:lnTo>
                  <a:pt x="539750" y="219709"/>
                </a:lnTo>
                <a:lnTo>
                  <a:pt x="539750" y="0"/>
                </a:lnTo>
                <a:lnTo>
                  <a:pt x="0" y="0"/>
                </a:lnTo>
                <a:lnTo>
                  <a:pt x="0" y="219709"/>
                </a:lnTo>
                <a:close/>
              </a:path>
            </a:pathLst>
          </a:custGeom>
          <a:ln w="19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376421" y="5835192"/>
            <a:ext cx="8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843521" y="3792473"/>
            <a:ext cx="248920" cy="289560"/>
          </a:xfrm>
          <a:custGeom>
            <a:avLst/>
            <a:gdLst/>
            <a:ahLst/>
            <a:cxnLst/>
            <a:rect l="l" t="t" r="r" b="b"/>
            <a:pathLst>
              <a:path w="248920" h="289560">
                <a:moveTo>
                  <a:pt x="0" y="289559"/>
                </a:moveTo>
                <a:lnTo>
                  <a:pt x="248411" y="289559"/>
                </a:lnTo>
                <a:lnTo>
                  <a:pt x="248411" y="0"/>
                </a:lnTo>
                <a:lnTo>
                  <a:pt x="0" y="0"/>
                </a:lnTo>
                <a:lnTo>
                  <a:pt x="0" y="289559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17435" y="3877055"/>
            <a:ext cx="103630" cy="115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72578" y="3790950"/>
            <a:ext cx="248920" cy="289560"/>
          </a:xfrm>
          <a:custGeom>
            <a:avLst/>
            <a:gdLst/>
            <a:ahLst/>
            <a:cxnLst/>
            <a:rect l="l" t="t" r="r" b="b"/>
            <a:pathLst>
              <a:path w="248920" h="289560">
                <a:moveTo>
                  <a:pt x="0" y="289560"/>
                </a:moveTo>
                <a:lnTo>
                  <a:pt x="248411" y="289560"/>
                </a:lnTo>
                <a:lnTo>
                  <a:pt x="248411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48016" y="3875532"/>
            <a:ext cx="102106" cy="115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93457" y="3790950"/>
            <a:ext cx="579120" cy="289560"/>
          </a:xfrm>
          <a:custGeom>
            <a:avLst/>
            <a:gdLst/>
            <a:ahLst/>
            <a:cxnLst/>
            <a:rect l="l" t="t" r="r" b="b"/>
            <a:pathLst>
              <a:path w="579120" h="289560">
                <a:moveTo>
                  <a:pt x="0" y="289560"/>
                </a:moveTo>
                <a:lnTo>
                  <a:pt x="579120" y="289560"/>
                </a:lnTo>
                <a:lnTo>
                  <a:pt x="579120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ln w="19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330820" y="3782948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060947" y="4803647"/>
            <a:ext cx="249936" cy="2392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832092" y="4802123"/>
            <a:ext cx="249935" cy="2392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04026" y="4812029"/>
            <a:ext cx="538480" cy="219710"/>
          </a:xfrm>
          <a:custGeom>
            <a:avLst/>
            <a:gdLst/>
            <a:ahLst/>
            <a:cxnLst/>
            <a:rect l="l" t="t" r="r" b="b"/>
            <a:pathLst>
              <a:path w="538479" h="219710">
                <a:moveTo>
                  <a:pt x="0" y="219710"/>
                </a:moveTo>
                <a:lnTo>
                  <a:pt x="538479" y="219710"/>
                </a:lnTo>
                <a:lnTo>
                  <a:pt x="538479" y="0"/>
                </a:lnTo>
                <a:lnTo>
                  <a:pt x="0" y="0"/>
                </a:lnTo>
                <a:lnTo>
                  <a:pt x="0" y="219710"/>
                </a:lnTo>
                <a:close/>
              </a:path>
            </a:pathLst>
          </a:custGeom>
          <a:ln w="19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520942" y="4740909"/>
            <a:ext cx="1041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j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676388" y="4803647"/>
            <a:ext cx="249935" cy="2392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47531" y="4802123"/>
            <a:ext cx="249935" cy="2392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17942" y="4812029"/>
            <a:ext cx="539750" cy="219710"/>
          </a:xfrm>
          <a:custGeom>
            <a:avLst/>
            <a:gdLst/>
            <a:ahLst/>
            <a:cxnLst/>
            <a:rect l="l" t="t" r="r" b="b"/>
            <a:pathLst>
              <a:path w="539750" h="219710">
                <a:moveTo>
                  <a:pt x="0" y="219710"/>
                </a:moveTo>
                <a:lnTo>
                  <a:pt x="539750" y="219710"/>
                </a:lnTo>
                <a:lnTo>
                  <a:pt x="539750" y="0"/>
                </a:lnTo>
                <a:lnTo>
                  <a:pt x="0" y="0"/>
                </a:lnTo>
                <a:lnTo>
                  <a:pt x="0" y="219710"/>
                </a:lnTo>
                <a:close/>
              </a:path>
            </a:pathLst>
          </a:custGeom>
          <a:ln w="19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107806" y="4740909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k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841498" y="2408047"/>
            <a:ext cx="85216" cy="6921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04363" y="1738502"/>
            <a:ext cx="1327150" cy="712470"/>
          </a:xfrm>
          <a:custGeom>
            <a:avLst/>
            <a:gdLst/>
            <a:ahLst/>
            <a:cxnLst/>
            <a:rect l="l" t="t" r="r" b="b"/>
            <a:pathLst>
              <a:path w="1327150" h="712469">
                <a:moveTo>
                  <a:pt x="1317878" y="0"/>
                </a:moveTo>
                <a:lnTo>
                  <a:pt x="0" y="694436"/>
                </a:lnTo>
                <a:lnTo>
                  <a:pt x="9143" y="711962"/>
                </a:lnTo>
                <a:lnTo>
                  <a:pt x="1327023" y="17525"/>
                </a:lnTo>
                <a:lnTo>
                  <a:pt x="13178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19063" y="2405633"/>
            <a:ext cx="84962" cy="716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67553" y="1738757"/>
            <a:ext cx="1176020" cy="708660"/>
          </a:xfrm>
          <a:custGeom>
            <a:avLst/>
            <a:gdLst/>
            <a:ahLst/>
            <a:cxnLst/>
            <a:rect l="l" t="t" r="r" b="b"/>
            <a:pathLst>
              <a:path w="1176020" h="708660">
                <a:moveTo>
                  <a:pt x="10160" y="0"/>
                </a:moveTo>
                <a:lnTo>
                  <a:pt x="0" y="17017"/>
                </a:lnTo>
                <a:lnTo>
                  <a:pt x="1165860" y="708151"/>
                </a:lnTo>
                <a:lnTo>
                  <a:pt x="1176020" y="691133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41754" y="3632580"/>
            <a:ext cx="69214" cy="8521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68551" y="2690622"/>
            <a:ext cx="521970" cy="964565"/>
          </a:xfrm>
          <a:custGeom>
            <a:avLst/>
            <a:gdLst/>
            <a:ahLst/>
            <a:cxnLst/>
            <a:rect l="l" t="t" r="r" b="b"/>
            <a:pathLst>
              <a:path w="521969" h="964564">
                <a:moveTo>
                  <a:pt x="503936" y="0"/>
                </a:moveTo>
                <a:lnTo>
                  <a:pt x="0" y="955039"/>
                </a:lnTo>
                <a:lnTo>
                  <a:pt x="17525" y="964310"/>
                </a:lnTo>
                <a:lnTo>
                  <a:pt x="521462" y="9143"/>
                </a:lnTo>
                <a:lnTo>
                  <a:pt x="503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472434" y="3633089"/>
            <a:ext cx="71246" cy="8470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40075" y="2691638"/>
            <a:ext cx="377825" cy="958850"/>
          </a:xfrm>
          <a:custGeom>
            <a:avLst/>
            <a:gdLst/>
            <a:ahLst/>
            <a:cxnLst/>
            <a:rect l="l" t="t" r="r" b="b"/>
            <a:pathLst>
              <a:path w="377825" h="958850">
                <a:moveTo>
                  <a:pt x="18542" y="0"/>
                </a:moveTo>
                <a:lnTo>
                  <a:pt x="0" y="7112"/>
                </a:lnTo>
                <a:lnTo>
                  <a:pt x="358775" y="958342"/>
                </a:lnTo>
                <a:lnTo>
                  <a:pt x="377316" y="951357"/>
                </a:lnTo>
                <a:lnTo>
                  <a:pt x="18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95933" y="4653788"/>
            <a:ext cx="71005" cy="8508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25359" y="3930777"/>
            <a:ext cx="441325" cy="747395"/>
          </a:xfrm>
          <a:custGeom>
            <a:avLst/>
            <a:gdLst/>
            <a:ahLst/>
            <a:cxnLst/>
            <a:rect l="l" t="t" r="r" b="b"/>
            <a:pathLst>
              <a:path w="441325" h="747395">
                <a:moveTo>
                  <a:pt x="423710" y="0"/>
                </a:moveTo>
                <a:lnTo>
                  <a:pt x="0" y="737108"/>
                </a:lnTo>
                <a:lnTo>
                  <a:pt x="17132" y="746887"/>
                </a:lnTo>
                <a:lnTo>
                  <a:pt x="440982" y="9906"/>
                </a:lnTo>
                <a:lnTo>
                  <a:pt x="423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33242" y="4654041"/>
            <a:ext cx="71119" cy="8483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859532" y="3932173"/>
            <a:ext cx="299085" cy="739140"/>
          </a:xfrm>
          <a:custGeom>
            <a:avLst/>
            <a:gdLst/>
            <a:ahLst/>
            <a:cxnLst/>
            <a:rect l="l" t="t" r="r" b="b"/>
            <a:pathLst>
              <a:path w="299085" h="739139">
                <a:moveTo>
                  <a:pt x="280543" y="0"/>
                </a:moveTo>
                <a:lnTo>
                  <a:pt x="0" y="731901"/>
                </a:lnTo>
                <a:lnTo>
                  <a:pt x="18542" y="739013"/>
                </a:lnTo>
                <a:lnTo>
                  <a:pt x="299085" y="7112"/>
                </a:lnTo>
                <a:lnTo>
                  <a:pt x="280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382896" y="4654422"/>
            <a:ext cx="74040" cy="8445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910710" y="3930269"/>
            <a:ext cx="512445" cy="751205"/>
          </a:xfrm>
          <a:custGeom>
            <a:avLst/>
            <a:gdLst/>
            <a:ahLst/>
            <a:cxnLst/>
            <a:rect l="l" t="t" r="r" b="b"/>
            <a:pathLst>
              <a:path w="512445" h="751204">
                <a:moveTo>
                  <a:pt x="16510" y="0"/>
                </a:moveTo>
                <a:lnTo>
                  <a:pt x="0" y="10921"/>
                </a:lnTo>
                <a:lnTo>
                  <a:pt x="495553" y="750823"/>
                </a:lnTo>
                <a:lnTo>
                  <a:pt x="512063" y="739774"/>
                </a:lnTo>
                <a:lnTo>
                  <a:pt x="165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57194" y="5748870"/>
            <a:ext cx="75056" cy="8423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93008" y="4952619"/>
            <a:ext cx="588010" cy="824230"/>
          </a:xfrm>
          <a:custGeom>
            <a:avLst/>
            <a:gdLst/>
            <a:ahLst/>
            <a:cxnLst/>
            <a:rect l="l" t="t" r="r" b="b"/>
            <a:pathLst>
              <a:path w="588010" h="824229">
                <a:moveTo>
                  <a:pt x="571753" y="0"/>
                </a:moveTo>
                <a:lnTo>
                  <a:pt x="0" y="812469"/>
                </a:lnTo>
                <a:lnTo>
                  <a:pt x="16128" y="823887"/>
                </a:lnTo>
                <a:lnTo>
                  <a:pt x="588009" y="11429"/>
                </a:lnTo>
                <a:lnTo>
                  <a:pt x="5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234555" y="3632580"/>
            <a:ext cx="69215" cy="8521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55510" y="2690622"/>
            <a:ext cx="521970" cy="964565"/>
          </a:xfrm>
          <a:custGeom>
            <a:avLst/>
            <a:gdLst/>
            <a:ahLst/>
            <a:cxnLst/>
            <a:rect l="l" t="t" r="r" b="b"/>
            <a:pathLst>
              <a:path w="521970" h="964564">
                <a:moveTo>
                  <a:pt x="17525" y="0"/>
                </a:moveTo>
                <a:lnTo>
                  <a:pt x="0" y="9143"/>
                </a:lnTo>
                <a:lnTo>
                  <a:pt x="503936" y="964310"/>
                </a:lnTo>
                <a:lnTo>
                  <a:pt x="521462" y="955039"/>
                </a:lnTo>
                <a:lnTo>
                  <a:pt x="1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08953" y="4653660"/>
            <a:ext cx="68706" cy="8521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634353" y="3931411"/>
            <a:ext cx="370840" cy="743585"/>
          </a:xfrm>
          <a:custGeom>
            <a:avLst/>
            <a:gdLst/>
            <a:ahLst/>
            <a:cxnLst/>
            <a:rect l="l" t="t" r="r" b="b"/>
            <a:pathLst>
              <a:path w="370840" h="743585">
                <a:moveTo>
                  <a:pt x="352678" y="0"/>
                </a:moveTo>
                <a:lnTo>
                  <a:pt x="0" y="734440"/>
                </a:lnTo>
                <a:lnTo>
                  <a:pt x="17906" y="743076"/>
                </a:lnTo>
                <a:lnTo>
                  <a:pt x="370458" y="8636"/>
                </a:lnTo>
                <a:lnTo>
                  <a:pt x="352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082280" y="4653660"/>
            <a:ext cx="68706" cy="852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55128" y="3931411"/>
            <a:ext cx="370840" cy="743585"/>
          </a:xfrm>
          <a:custGeom>
            <a:avLst/>
            <a:gdLst/>
            <a:ahLst/>
            <a:cxnLst/>
            <a:rect l="l" t="t" r="r" b="b"/>
            <a:pathLst>
              <a:path w="370840" h="743585">
                <a:moveTo>
                  <a:pt x="17779" y="0"/>
                </a:moveTo>
                <a:lnTo>
                  <a:pt x="0" y="8636"/>
                </a:lnTo>
                <a:lnTo>
                  <a:pt x="352551" y="743076"/>
                </a:lnTo>
                <a:lnTo>
                  <a:pt x="370458" y="734440"/>
                </a:lnTo>
                <a:lnTo>
                  <a:pt x="17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413" y="321690"/>
            <a:ext cx="71869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Full and Complete Binary</a:t>
            </a:r>
            <a:r>
              <a:rPr sz="4400" spc="-275" dirty="0"/>
              <a:t> </a:t>
            </a:r>
            <a:r>
              <a:rPr sz="4400" spc="-30" dirty="0"/>
              <a:t>Trees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197538"/>
            <a:ext cx="7938770" cy="3697604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b="1" dirty="0">
                <a:latin typeface="Times New Roman"/>
                <a:cs typeface="Times New Roman"/>
              </a:rPr>
              <a:t>full </a:t>
            </a:r>
            <a:r>
              <a:rPr sz="3200" b="1" spc="-20" dirty="0">
                <a:latin typeface="Times New Roman"/>
                <a:cs typeface="Times New Roman"/>
              </a:rPr>
              <a:t>tree </a:t>
            </a:r>
            <a:r>
              <a:rPr sz="3200" b="1" dirty="0">
                <a:latin typeface="Times New Roman"/>
                <a:cs typeface="Times New Roman"/>
              </a:rPr>
              <a:t>is a binary </a:t>
            </a:r>
            <a:r>
              <a:rPr sz="3200" b="1" spc="-20" dirty="0">
                <a:latin typeface="Times New Roman"/>
                <a:cs typeface="Times New Roman"/>
              </a:rPr>
              <a:t>tree </a:t>
            </a:r>
            <a:r>
              <a:rPr sz="3200" b="1" spc="-10" dirty="0">
                <a:latin typeface="Times New Roman"/>
                <a:cs typeface="Times New Roman"/>
              </a:rPr>
              <a:t>in</a:t>
            </a:r>
            <a:r>
              <a:rPr sz="3200" b="1" spc="-5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which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Number of nodes at level </a:t>
            </a:r>
            <a:r>
              <a:rPr sz="2800" i="1" spc="-5" dirty="0">
                <a:latin typeface="Times New Roman"/>
                <a:cs typeface="Times New Roman"/>
              </a:rPr>
              <a:t>l is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2l–1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80" dirty="0">
                <a:latin typeface="Times New Roman"/>
                <a:cs typeface="Times New Roman"/>
              </a:rPr>
              <a:t>Total </a:t>
            </a:r>
            <a:r>
              <a:rPr sz="2800" dirty="0">
                <a:latin typeface="Times New Roman"/>
                <a:cs typeface="Times New Roman"/>
              </a:rPr>
              <a:t>nodes </a:t>
            </a:r>
            <a:r>
              <a:rPr sz="2800" spc="-5" dirty="0">
                <a:latin typeface="Times New Roman"/>
                <a:cs typeface="Times New Roman"/>
              </a:rPr>
              <a:t>in a </a:t>
            </a:r>
            <a:r>
              <a:rPr sz="2800" dirty="0">
                <a:latin typeface="Times New Roman"/>
                <a:cs typeface="Times New Roman"/>
              </a:rPr>
              <a:t>full </a:t>
            </a:r>
            <a:r>
              <a:rPr sz="2800" spc="-5" dirty="0">
                <a:latin typeface="Times New Roman"/>
                <a:cs typeface="Times New Roman"/>
              </a:rPr>
              <a:t>tree of </a:t>
            </a:r>
            <a:r>
              <a:rPr sz="2800" dirty="0">
                <a:latin typeface="Times New Roman"/>
                <a:cs typeface="Times New Roman"/>
              </a:rPr>
              <a:t>height </a:t>
            </a:r>
            <a:r>
              <a:rPr sz="2800" i="1" spc="-5" dirty="0">
                <a:latin typeface="Times New Roman"/>
                <a:cs typeface="Times New Roman"/>
              </a:rPr>
              <a:t>n</a:t>
            </a:r>
            <a:r>
              <a:rPr sz="2800" i="1" spc="-18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434340" indent="-422275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434340" algn="l"/>
                <a:tab pos="434975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b="1" dirty="0">
                <a:latin typeface="Times New Roman"/>
                <a:cs typeface="Times New Roman"/>
              </a:rPr>
              <a:t>complete </a:t>
            </a:r>
            <a:r>
              <a:rPr sz="3200" b="1" spc="-20" dirty="0">
                <a:latin typeface="Times New Roman"/>
                <a:cs typeface="Times New Roman"/>
              </a:rPr>
              <a:t>tree </a:t>
            </a:r>
            <a:r>
              <a:rPr sz="3200" b="1" dirty="0">
                <a:latin typeface="Times New Roman"/>
                <a:cs typeface="Times New Roman"/>
              </a:rPr>
              <a:t>of height </a:t>
            </a:r>
            <a:r>
              <a:rPr sz="3200" b="1" i="1" dirty="0">
                <a:latin typeface="Times New Roman"/>
                <a:cs typeface="Times New Roman"/>
              </a:rPr>
              <a:t>n is a binary</a:t>
            </a:r>
            <a:r>
              <a:rPr sz="3200" b="1" i="1" spc="-58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tree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756920" algn="l"/>
                <a:tab pos="4793615" algn="l"/>
                <a:tab pos="5069205" algn="l"/>
              </a:tabLst>
            </a:pPr>
            <a:r>
              <a:rPr sz="2800" spc="-5" dirty="0">
                <a:latin typeface="Times New Roman"/>
                <a:cs typeface="Times New Roman"/>
              </a:rPr>
              <a:t>Number of nodes at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level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	</a:t>
            </a:r>
            <a:r>
              <a:rPr sz="2800" i="1" spc="-5" dirty="0">
                <a:latin typeface="Times New Roman"/>
                <a:cs typeface="Times New Roman"/>
              </a:rPr>
              <a:t>l	</a:t>
            </a:r>
            <a:r>
              <a:rPr sz="2800" i="1" dirty="0">
                <a:latin typeface="Times New Roman"/>
                <a:cs typeface="Times New Roman"/>
              </a:rPr>
              <a:t>n–1 </a:t>
            </a:r>
            <a:r>
              <a:rPr sz="2800" i="1" spc="-5" dirty="0">
                <a:latin typeface="Times New Roman"/>
                <a:cs typeface="Times New Roman"/>
              </a:rPr>
              <a:t>is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2l–1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Leaf </a:t>
            </a:r>
            <a:r>
              <a:rPr sz="2800" dirty="0">
                <a:latin typeface="Times New Roman"/>
                <a:cs typeface="Times New Roman"/>
              </a:rPr>
              <a:t>nodes </a:t>
            </a:r>
            <a:r>
              <a:rPr sz="2800" spc="-5" dirty="0">
                <a:latin typeface="Times New Roman"/>
                <a:cs typeface="Times New Roman"/>
              </a:rPr>
              <a:t>at level </a:t>
            </a:r>
            <a:r>
              <a:rPr sz="2800" i="1" spc="-5" dirty="0">
                <a:latin typeface="Times New Roman"/>
                <a:cs typeface="Times New Roman"/>
              </a:rPr>
              <a:t>n occupy the </a:t>
            </a:r>
            <a:r>
              <a:rPr sz="2800" spc="-5" dirty="0">
                <a:latin typeface="Times New Roman"/>
                <a:cs typeface="Times New Roman"/>
              </a:rPr>
              <a:t>leftmost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positions  in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413" y="459739"/>
            <a:ext cx="71901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Full and Complete Binary</a:t>
            </a:r>
            <a:r>
              <a:rPr sz="4400" spc="-250" dirty="0"/>
              <a:t> </a:t>
            </a:r>
            <a:r>
              <a:rPr sz="4400" spc="-30" dirty="0"/>
              <a:t>Trees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26058" y="2020785"/>
            <a:ext cx="7189343" cy="4383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8450" y="283209"/>
            <a:ext cx="34607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Tree</a:t>
            </a:r>
            <a:r>
              <a:rPr sz="4400" spc="-280" dirty="0"/>
              <a:t> </a:t>
            </a:r>
            <a:r>
              <a:rPr sz="4400" spc="-15" dirty="0"/>
              <a:t>Traversals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073657"/>
            <a:ext cx="7912100" cy="506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binary tree is defined </a:t>
            </a:r>
            <a:r>
              <a:rPr sz="3200" spc="-5" dirty="0">
                <a:latin typeface="Times New Roman"/>
                <a:cs typeface="Times New Roman"/>
              </a:rPr>
              <a:t>recursively: </a:t>
            </a: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3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consists  of a root, a left subtree, and a right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subtree.</a:t>
            </a:r>
            <a:endParaRPr sz="3200">
              <a:latin typeface="Times New Roman"/>
              <a:cs typeface="Times New Roman"/>
            </a:endParaRPr>
          </a:p>
          <a:p>
            <a:pPr marL="355600" marR="14986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7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traverse (or walk) the binary tree is to</a:t>
            </a:r>
            <a:r>
              <a:rPr sz="3200" spc="-2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visit  each node in the binary tree exactly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once.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5" dirty="0">
                <a:latin typeface="Times New Roman"/>
                <a:cs typeface="Times New Roman"/>
              </a:rPr>
              <a:t>Tree </a:t>
            </a:r>
            <a:r>
              <a:rPr sz="3200" dirty="0">
                <a:latin typeface="Times New Roman"/>
                <a:cs typeface="Times New Roman"/>
              </a:rPr>
              <a:t>traversals are naturally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recursive.</a:t>
            </a:r>
            <a:endParaRPr sz="32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53695" algn="l"/>
                <a:tab pos="354330" algn="l"/>
              </a:tabLst>
            </a:pPr>
            <a:r>
              <a:rPr sz="3200" dirty="0">
                <a:latin typeface="Times New Roman"/>
                <a:cs typeface="Times New Roman"/>
              </a:rPr>
              <a:t>Standard traversal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orderings:</a:t>
            </a:r>
            <a:endParaRPr sz="3200">
              <a:latin typeface="Times New Roman"/>
              <a:cs typeface="Times New Roman"/>
            </a:endParaRPr>
          </a:p>
          <a:p>
            <a:pPr marL="754380" lvl="1" indent="-285115">
              <a:lnSpc>
                <a:spcPct val="100000"/>
              </a:lnSpc>
              <a:spcBef>
                <a:spcPts val="315"/>
              </a:spcBef>
              <a:buClr>
                <a:srgbClr val="CC3300"/>
              </a:buClr>
              <a:buFont typeface="Arial"/>
              <a:buChar char="•"/>
              <a:tabLst>
                <a:tab pos="754380" algn="l"/>
                <a:tab pos="755015" algn="l"/>
              </a:tabLst>
            </a:pPr>
            <a:r>
              <a:rPr sz="2800" b="1" spc="-25" dirty="0">
                <a:latin typeface="Times New Roman"/>
                <a:cs typeface="Times New Roman"/>
              </a:rPr>
              <a:t>preorder</a:t>
            </a:r>
            <a:endParaRPr sz="2800">
              <a:latin typeface="Times New Roman"/>
              <a:cs typeface="Times New Roman"/>
            </a:endParaRPr>
          </a:p>
          <a:p>
            <a:pPr marL="754380" lvl="1" indent="-285115">
              <a:lnSpc>
                <a:spcPct val="100000"/>
              </a:lnSpc>
              <a:spcBef>
                <a:spcPts val="300"/>
              </a:spcBef>
              <a:buClr>
                <a:srgbClr val="CC3300"/>
              </a:buClr>
              <a:buFont typeface="Arial"/>
              <a:buChar char="•"/>
              <a:tabLst>
                <a:tab pos="754380" algn="l"/>
                <a:tab pos="75501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inorder</a:t>
            </a:r>
            <a:endParaRPr sz="2800">
              <a:latin typeface="Times New Roman"/>
              <a:cs typeface="Times New Roman"/>
            </a:endParaRPr>
          </a:p>
          <a:p>
            <a:pPr marL="754380" lvl="1" indent="-285115">
              <a:lnSpc>
                <a:spcPct val="100000"/>
              </a:lnSpc>
              <a:spcBef>
                <a:spcPts val="300"/>
              </a:spcBef>
              <a:buClr>
                <a:srgbClr val="CC3300"/>
              </a:buClr>
              <a:buFont typeface="Arial"/>
              <a:buChar char="•"/>
              <a:tabLst>
                <a:tab pos="754380" algn="l"/>
                <a:tab pos="75501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postorder</a:t>
            </a:r>
            <a:endParaRPr sz="2800">
              <a:latin typeface="Times New Roman"/>
              <a:cs typeface="Times New Roman"/>
            </a:endParaRPr>
          </a:p>
          <a:p>
            <a:pPr marL="754380" lvl="1" indent="-285115">
              <a:lnSpc>
                <a:spcPct val="100000"/>
              </a:lnSpc>
              <a:spcBef>
                <a:spcPts val="300"/>
              </a:spcBef>
              <a:buClr>
                <a:srgbClr val="CC3300"/>
              </a:buClr>
              <a:buFont typeface="Arial"/>
              <a:buChar char="•"/>
              <a:tabLst>
                <a:tab pos="754380" algn="l"/>
                <a:tab pos="75501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level-order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999" y="359740"/>
            <a:ext cx="6607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5" dirty="0">
                <a:latin typeface="Times New Roman"/>
                <a:cs typeface="Times New Roman"/>
              </a:rPr>
              <a:t>Preoder, </a:t>
            </a:r>
            <a:r>
              <a:rPr sz="4400" b="1" spc="-40" dirty="0">
                <a:latin typeface="Times New Roman"/>
                <a:cs typeface="Times New Roman"/>
              </a:rPr>
              <a:t>Inorder,</a:t>
            </a:r>
            <a:r>
              <a:rPr sz="4400" b="1" spc="-29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Postorder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35" y="1249832"/>
            <a:ext cx="414274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44220" indent="-34290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spc="-25" dirty="0">
                <a:latin typeface="Times New Roman"/>
                <a:cs typeface="Times New Roman"/>
              </a:rPr>
              <a:t>Preorder,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root  is visited before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(pre)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55"/>
              </a:spcBef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subtrees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traversals.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spc="-25" dirty="0">
                <a:latin typeface="Times New Roman"/>
                <a:cs typeface="Times New Roman"/>
              </a:rPr>
              <a:t>Inorder,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root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Times New Roman"/>
                <a:cs typeface="Times New Roman"/>
              </a:rPr>
              <a:t>visited in-between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left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60"/>
              </a:spcBef>
            </a:pP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right </a:t>
            </a:r>
            <a:r>
              <a:rPr sz="2800" spc="-5" dirty="0">
                <a:latin typeface="Times New Roman"/>
                <a:cs typeface="Times New Roman"/>
              </a:rPr>
              <a:t>subtree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traversal.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spc="-25" dirty="0">
                <a:latin typeface="Times New Roman"/>
                <a:cs typeface="Times New Roman"/>
              </a:rPr>
              <a:t>Preorder,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root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Times New Roman"/>
                <a:cs typeface="Times New Roman"/>
              </a:rPr>
              <a:t>is visited after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(pre)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45"/>
              </a:spcBef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subtrees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traversals.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15065" y="1362265"/>
          <a:ext cx="39624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0"/>
              </a:tblGrid>
              <a:tr h="15240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400" b="1" u="heavy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Preorder</a:t>
                      </a:r>
                      <a:r>
                        <a:rPr sz="2400" b="1" u="heavy" spc="-1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u="heavy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Traversal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: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553720" indent="-457834">
                        <a:lnSpc>
                          <a:spcPct val="100000"/>
                        </a:lnSpc>
                        <a:spcBef>
                          <a:spcPts val="20"/>
                        </a:spcBef>
                        <a:buAutoNum type="arabicPeriod"/>
                        <a:tabLst>
                          <a:tab pos="553720" algn="l"/>
                          <a:tab pos="554355" algn="l"/>
                        </a:tabLst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Visit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root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53720" indent="-457834">
                        <a:lnSpc>
                          <a:spcPct val="100000"/>
                        </a:lnSpc>
                        <a:buAutoNum type="arabicPeriod"/>
                        <a:tabLst>
                          <a:tab pos="553720" algn="l"/>
                          <a:tab pos="554355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Traverse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left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subtree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53720" indent="-457834">
                        <a:lnSpc>
                          <a:spcPct val="100000"/>
                        </a:lnSpc>
                        <a:buAutoNum type="arabicPeriod"/>
                        <a:tabLst>
                          <a:tab pos="553720" algn="l"/>
                          <a:tab pos="554355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Traverse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right</a:t>
                      </a:r>
                      <a:r>
                        <a:rPr sz="20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subtree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03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76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670"/>
                        </a:spcBef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Inorder</a:t>
                      </a:r>
                      <a:r>
                        <a:rPr sz="2000" b="1" u="heavy" spc="-12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u="heavy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Traversal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53720" indent="-457834">
                        <a:lnSpc>
                          <a:spcPct val="100000"/>
                        </a:lnSpc>
                        <a:buAutoNum type="arabicPeriod"/>
                        <a:tabLst>
                          <a:tab pos="553720" algn="l"/>
                          <a:tab pos="554355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Traverse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left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subtree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53720" indent="-457834">
                        <a:lnSpc>
                          <a:spcPct val="100000"/>
                        </a:lnSpc>
                        <a:buAutoNum type="arabicPeriod"/>
                        <a:tabLst>
                          <a:tab pos="553720" algn="l"/>
                          <a:tab pos="554355" algn="l"/>
                        </a:tabLst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Visit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root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53720" indent="-457834">
                        <a:lnSpc>
                          <a:spcPct val="100000"/>
                        </a:lnSpc>
                        <a:spcBef>
                          <a:spcPts val="5"/>
                        </a:spcBef>
                        <a:buAutoNum type="arabicPeriod"/>
                        <a:tabLst>
                          <a:tab pos="553720" algn="l"/>
                          <a:tab pos="554355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Traverse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right</a:t>
                      </a:r>
                      <a:r>
                        <a:rPr sz="20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subtree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120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20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Postorder</a:t>
                      </a:r>
                      <a:r>
                        <a:rPr sz="2000" b="1" u="heavy" spc="-14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u="heavy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Traversal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53720" indent="-457834">
                        <a:lnSpc>
                          <a:spcPct val="100000"/>
                        </a:lnSpc>
                        <a:buAutoNum type="arabicPeriod"/>
                        <a:tabLst>
                          <a:tab pos="553720" algn="l"/>
                          <a:tab pos="554355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Traverse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left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subtree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53720" indent="-457834">
                        <a:lnSpc>
                          <a:spcPct val="100000"/>
                        </a:lnSpc>
                        <a:buAutoNum type="arabicPeriod"/>
                        <a:tabLst>
                          <a:tab pos="553720" algn="l"/>
                          <a:tab pos="554355" algn="l"/>
                        </a:tabLst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Traverse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right</a:t>
                      </a:r>
                      <a:r>
                        <a:rPr sz="20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subtree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53720" indent="-457834">
                        <a:lnSpc>
                          <a:spcPct val="100000"/>
                        </a:lnSpc>
                        <a:buAutoNum type="arabicPeriod"/>
                        <a:tabLst>
                          <a:tab pos="553720" algn="l"/>
                          <a:tab pos="554355" algn="l"/>
                        </a:tabLst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Visit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root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2858135" marR="5080" indent="-2431415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Total </a:t>
            </a:r>
            <a:r>
              <a:rPr spc="-5" dirty="0"/>
              <a:t>Frequency </a:t>
            </a:r>
            <a:r>
              <a:rPr dirty="0"/>
              <a:t>Count </a:t>
            </a:r>
            <a:r>
              <a:rPr spc="-5" dirty="0"/>
              <a:t>of</a:t>
            </a:r>
            <a:r>
              <a:rPr spc="-170" dirty="0"/>
              <a:t> </a:t>
            </a:r>
            <a:r>
              <a:rPr spc="-5" dirty="0"/>
              <a:t>Program  Segment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530857"/>
            <a:ext cx="3328670" cy="3115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Program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Statements</a:t>
            </a:r>
            <a:endParaRPr sz="2600">
              <a:latin typeface="Times New Roman"/>
              <a:cs typeface="Times New Roman"/>
            </a:endParaRPr>
          </a:p>
          <a:p>
            <a:pPr marL="355600" marR="5080" indent="482600">
              <a:lnSpc>
                <a:spcPct val="100000"/>
              </a:lnSpc>
            </a:pPr>
            <a:r>
              <a:rPr sz="2600" spc="-5" dirty="0">
                <a:latin typeface="Times New Roman"/>
                <a:cs typeface="Times New Roman"/>
              </a:rPr>
              <a:t>..</a:t>
            </a:r>
            <a:r>
              <a:rPr sz="2600" spc="-15" dirty="0">
                <a:latin typeface="Times New Roman"/>
                <a:cs typeface="Times New Roman"/>
              </a:rPr>
              <a:t>…</a:t>
            </a:r>
            <a:r>
              <a:rPr sz="2600" dirty="0">
                <a:latin typeface="Times New Roman"/>
                <a:cs typeface="Times New Roman"/>
              </a:rPr>
              <a:t>………</a:t>
            </a:r>
            <a:r>
              <a:rPr sz="2600" spc="-15" dirty="0">
                <a:latin typeface="Times New Roman"/>
                <a:cs typeface="Times New Roman"/>
              </a:rPr>
              <a:t>…</a:t>
            </a:r>
            <a:r>
              <a:rPr sz="2600" dirty="0">
                <a:latin typeface="Times New Roman"/>
                <a:cs typeface="Times New Roman"/>
              </a:rPr>
              <a:t>……  for j = 1 to 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</a:t>
            </a:r>
            <a:endParaRPr sz="2600">
              <a:latin typeface="Times New Roman"/>
              <a:cs typeface="Times New Roman"/>
            </a:endParaRPr>
          </a:p>
          <a:p>
            <a:pPr marR="253365" algn="r">
              <a:lnSpc>
                <a:spcPts val="2650"/>
              </a:lnSpc>
            </a:pPr>
            <a:r>
              <a:rPr sz="2600" dirty="0">
                <a:latin typeface="Times New Roman"/>
                <a:cs typeface="Times New Roman"/>
              </a:rPr>
              <a:t>for k = 1 to n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do</a:t>
            </a:r>
            <a:endParaRPr sz="2600">
              <a:latin typeface="Times New Roman"/>
              <a:cs typeface="Times New Roman"/>
            </a:endParaRPr>
          </a:p>
          <a:p>
            <a:pPr marR="279400" algn="r">
              <a:lnSpc>
                <a:spcPts val="2960"/>
              </a:lnSpc>
            </a:pPr>
            <a:r>
              <a:rPr sz="2600" dirty="0">
                <a:latin typeface="Times New Roman"/>
                <a:cs typeface="Times New Roman"/>
              </a:rPr>
              <a:t>x = x+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2;</a:t>
            </a:r>
            <a:endParaRPr sz="2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end</a:t>
            </a:r>
            <a:endParaRPr sz="2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end</a:t>
            </a:r>
            <a:endParaRPr sz="26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….……………….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4622038"/>
            <a:ext cx="30346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65" dirty="0">
                <a:latin typeface="Times New Roman"/>
                <a:cs typeface="Times New Roman"/>
              </a:rPr>
              <a:t>Total </a:t>
            </a:r>
            <a:r>
              <a:rPr sz="2600" dirty="0">
                <a:latin typeface="Times New Roman"/>
                <a:cs typeface="Times New Roman"/>
              </a:rPr>
              <a:t>Frequency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Count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828" y="1520189"/>
            <a:ext cx="26257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Frequency</a:t>
            </a:r>
            <a:r>
              <a:rPr sz="2600" spc="-18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Count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7209" y="2313177"/>
            <a:ext cx="2362200" cy="2804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6794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(n+1)</a:t>
            </a:r>
            <a:endParaRPr sz="2600">
              <a:latin typeface="Calibri"/>
              <a:cs typeface="Calibri"/>
            </a:endParaRPr>
          </a:p>
          <a:p>
            <a:pPr marL="1176655" marR="372745" indent="-74930">
              <a:lnSpc>
                <a:spcPct val="75000"/>
              </a:lnSpc>
              <a:spcBef>
                <a:spcPts val="894"/>
              </a:spcBef>
            </a:pPr>
            <a:r>
              <a:rPr sz="2600" spc="-5" dirty="0">
                <a:latin typeface="Calibri"/>
                <a:cs typeface="Calibri"/>
              </a:rPr>
              <a:t>(n+1)n  </a:t>
            </a:r>
            <a:r>
              <a:rPr sz="3900" spc="-7" baseline="-13888" dirty="0">
                <a:latin typeface="Calibri"/>
                <a:cs typeface="Calibri"/>
              </a:rPr>
              <a:t>n</a:t>
            </a:r>
            <a:r>
              <a:rPr sz="1700" spc="-5" dirty="0"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  <a:p>
            <a:pPr marL="1177925">
              <a:lnSpc>
                <a:spcPts val="3025"/>
              </a:lnSpc>
            </a:pPr>
            <a:r>
              <a:rPr sz="3900" baseline="-13888" dirty="0">
                <a:latin typeface="Calibri"/>
                <a:cs typeface="Calibri"/>
              </a:rPr>
              <a:t>n</a:t>
            </a:r>
            <a:r>
              <a:rPr sz="1700" dirty="0">
                <a:latin typeface="Calibri"/>
                <a:cs typeface="Calibri"/>
              </a:rPr>
              <a:t>2</a:t>
            </a:r>
            <a:endParaRPr sz="1700">
              <a:latin typeface="Calibri"/>
              <a:cs typeface="Calibri"/>
            </a:endParaRPr>
          </a:p>
          <a:p>
            <a:pPr marL="1197610">
              <a:lnSpc>
                <a:spcPct val="100000"/>
              </a:lnSpc>
              <a:spcBef>
                <a:spcPts val="795"/>
              </a:spcBef>
            </a:pPr>
            <a:r>
              <a:rPr sz="2600" dirty="0">
                <a:latin typeface="Calibri"/>
                <a:cs typeface="Calibri"/>
              </a:rPr>
              <a:t>n</a:t>
            </a:r>
            <a:endParaRPr sz="2600">
              <a:latin typeface="Calibri"/>
              <a:cs typeface="Calibri"/>
            </a:endParaRPr>
          </a:p>
          <a:p>
            <a:pPr marR="30480" algn="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…………………………</a:t>
            </a:r>
            <a:endParaRPr sz="2600">
              <a:latin typeface="Calibri"/>
              <a:cs typeface="Calibri"/>
            </a:endParaRPr>
          </a:p>
          <a:p>
            <a:pPr marR="75565" algn="r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3n</a:t>
            </a:r>
            <a:r>
              <a:rPr sz="2550" baseline="21241" dirty="0">
                <a:latin typeface="Calibri"/>
                <a:cs typeface="Calibri"/>
              </a:rPr>
              <a:t>2</a:t>
            </a:r>
            <a:r>
              <a:rPr sz="2550" spc="-277" baseline="2124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+3n+1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1872" y="5405120"/>
            <a:ext cx="7025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Time </a:t>
            </a:r>
            <a:r>
              <a:rPr sz="2800" spc="-25" dirty="0">
                <a:latin typeface="Calibri"/>
                <a:cs typeface="Calibri"/>
              </a:rPr>
              <a:t>Complexity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40" dirty="0">
                <a:latin typeface="Calibri"/>
                <a:cs typeface="Calibri"/>
              </a:rPr>
              <a:t>Program </a:t>
            </a:r>
            <a:r>
              <a:rPr sz="2800" spc="-20" dirty="0">
                <a:latin typeface="Calibri"/>
                <a:cs typeface="Calibri"/>
              </a:rPr>
              <a:t>Segment </a:t>
            </a:r>
            <a:r>
              <a:rPr sz="2800" spc="-5" dirty="0">
                <a:latin typeface="Calibri"/>
                <a:cs typeface="Calibri"/>
              </a:rPr>
              <a:t>C is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O(</a:t>
            </a:r>
            <a:r>
              <a:rPr sz="2800" b="1" spc="-5" dirty="0">
                <a:latin typeface="Arial"/>
                <a:cs typeface="Arial"/>
              </a:rPr>
              <a:t>n</a:t>
            </a:r>
            <a:r>
              <a:rPr sz="2775" b="1" spc="-7" baseline="21021" dirty="0">
                <a:latin typeface="Arial"/>
                <a:cs typeface="Arial"/>
              </a:rPr>
              <a:t>2</a:t>
            </a:r>
            <a:r>
              <a:rPr sz="2800" b="1" spc="-5" dirty="0">
                <a:latin typeface="Calibri"/>
                <a:cs typeface="Calibri"/>
              </a:rPr>
              <a:t>)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611" y="459739"/>
            <a:ext cx="5955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Example of </a:t>
            </a:r>
            <a:r>
              <a:rPr sz="4400" spc="-30" dirty="0"/>
              <a:t>Tree</a:t>
            </a:r>
            <a:r>
              <a:rPr sz="4400" spc="-380" dirty="0"/>
              <a:t> </a:t>
            </a:r>
            <a:r>
              <a:rPr sz="4400" spc="-25" dirty="0"/>
              <a:t>Traversal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557908"/>
            <a:ext cx="42856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Assume: visiting a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node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2045055"/>
            <a:ext cx="4291965" cy="379539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R="434975" algn="ctr">
              <a:lnSpc>
                <a:spcPct val="100000"/>
              </a:lnSpc>
              <a:spcBef>
                <a:spcPts val="495"/>
              </a:spcBef>
            </a:pPr>
            <a:r>
              <a:rPr sz="3200" dirty="0">
                <a:latin typeface="Times New Roman"/>
                <a:cs typeface="Times New Roman"/>
              </a:rPr>
              <a:t>is printing its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endParaRPr sz="3200">
              <a:latin typeface="Times New Roman"/>
              <a:cs typeface="Times New Roman"/>
            </a:endParaRPr>
          </a:p>
          <a:p>
            <a:pPr marL="342265" marR="380365" indent="-34226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Preorder: 15 8 2 6 3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  <a:p>
            <a:pPr marL="342265" algn="ctr">
              <a:lnSpc>
                <a:spcPct val="100000"/>
              </a:lnSpc>
              <a:spcBef>
                <a:spcPts val="400"/>
              </a:spcBef>
            </a:pPr>
            <a:r>
              <a:rPr sz="3200" spc="-90" dirty="0">
                <a:latin typeface="Times New Roman"/>
                <a:cs typeface="Times New Roman"/>
              </a:rPr>
              <a:t>11 </a:t>
            </a:r>
            <a:r>
              <a:rPr sz="3200" dirty="0">
                <a:latin typeface="Times New Roman"/>
                <a:cs typeface="Times New Roman"/>
              </a:rPr>
              <a:t>10 12 14 20 27 22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30</a:t>
            </a:r>
            <a:endParaRPr sz="3200">
              <a:latin typeface="Times New Roman"/>
              <a:cs typeface="Times New Roman"/>
            </a:endParaRPr>
          </a:p>
          <a:p>
            <a:pPr marL="342265" marR="121920" indent="-342265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Inorder: 2 3 6 7 8 10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  <a:p>
            <a:pPr marR="125095" algn="ctr">
              <a:lnSpc>
                <a:spcPct val="100000"/>
              </a:lnSpc>
              <a:spcBef>
                <a:spcPts val="395"/>
              </a:spcBef>
            </a:pPr>
            <a:r>
              <a:rPr sz="3200" dirty="0">
                <a:latin typeface="Times New Roman"/>
                <a:cs typeface="Times New Roman"/>
              </a:rPr>
              <a:t>12 14 15 20 22 27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30</a:t>
            </a:r>
            <a:endParaRPr sz="3200">
              <a:latin typeface="Times New Roman"/>
              <a:cs typeface="Times New Roman"/>
            </a:endParaRPr>
          </a:p>
          <a:p>
            <a:pPr marL="342265" marR="16510" indent="-342265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Postorder: 3 7 6 2 10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  <a:p>
            <a:pPr marL="139700" algn="ctr">
              <a:lnSpc>
                <a:spcPct val="100000"/>
              </a:lnSpc>
              <a:spcBef>
                <a:spcPts val="409"/>
              </a:spcBef>
            </a:pPr>
            <a:r>
              <a:rPr sz="3200" dirty="0">
                <a:latin typeface="Times New Roman"/>
                <a:cs typeface="Times New Roman"/>
              </a:rPr>
              <a:t>12 </a:t>
            </a:r>
            <a:r>
              <a:rPr sz="3200" spc="-90" dirty="0">
                <a:latin typeface="Times New Roman"/>
                <a:cs typeface="Times New Roman"/>
              </a:rPr>
              <a:t>11 </a:t>
            </a:r>
            <a:r>
              <a:rPr sz="3200" dirty="0">
                <a:latin typeface="Times New Roman"/>
                <a:cs typeface="Times New Roman"/>
              </a:rPr>
              <a:t>8 22 30 27 20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0471" y="42679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94347" y="1828800"/>
            <a:ext cx="463550" cy="581025"/>
          </a:xfrm>
          <a:custGeom>
            <a:avLst/>
            <a:gdLst/>
            <a:ahLst/>
            <a:cxnLst/>
            <a:rect l="l" t="t" r="r" b="b"/>
            <a:pathLst>
              <a:path w="463550" h="581025">
                <a:moveTo>
                  <a:pt x="0" y="290322"/>
                </a:moveTo>
                <a:lnTo>
                  <a:pt x="3682" y="238125"/>
                </a:lnTo>
                <a:lnTo>
                  <a:pt x="14477" y="188975"/>
                </a:lnTo>
                <a:lnTo>
                  <a:pt x="31623" y="143763"/>
                </a:lnTo>
                <a:lnTo>
                  <a:pt x="54482" y="103250"/>
                </a:lnTo>
                <a:lnTo>
                  <a:pt x="82423" y="68199"/>
                </a:lnTo>
                <a:lnTo>
                  <a:pt x="114807" y="39624"/>
                </a:lnTo>
                <a:lnTo>
                  <a:pt x="150875" y="18161"/>
                </a:lnTo>
                <a:lnTo>
                  <a:pt x="189992" y="4699"/>
                </a:lnTo>
                <a:lnTo>
                  <a:pt x="231648" y="0"/>
                </a:lnTo>
                <a:lnTo>
                  <a:pt x="273303" y="4699"/>
                </a:lnTo>
                <a:lnTo>
                  <a:pt x="312420" y="18161"/>
                </a:lnTo>
                <a:lnTo>
                  <a:pt x="348487" y="39624"/>
                </a:lnTo>
                <a:lnTo>
                  <a:pt x="380873" y="68199"/>
                </a:lnTo>
                <a:lnTo>
                  <a:pt x="408812" y="103250"/>
                </a:lnTo>
                <a:lnTo>
                  <a:pt x="431673" y="143763"/>
                </a:lnTo>
                <a:lnTo>
                  <a:pt x="448818" y="188975"/>
                </a:lnTo>
                <a:lnTo>
                  <a:pt x="459612" y="238125"/>
                </a:lnTo>
                <a:lnTo>
                  <a:pt x="463296" y="290322"/>
                </a:lnTo>
                <a:lnTo>
                  <a:pt x="459612" y="342519"/>
                </a:lnTo>
                <a:lnTo>
                  <a:pt x="448818" y="391667"/>
                </a:lnTo>
                <a:lnTo>
                  <a:pt x="431673" y="436879"/>
                </a:lnTo>
                <a:lnTo>
                  <a:pt x="408812" y="477392"/>
                </a:lnTo>
                <a:lnTo>
                  <a:pt x="380873" y="512445"/>
                </a:lnTo>
                <a:lnTo>
                  <a:pt x="348487" y="541020"/>
                </a:lnTo>
                <a:lnTo>
                  <a:pt x="312420" y="562483"/>
                </a:lnTo>
                <a:lnTo>
                  <a:pt x="273303" y="575945"/>
                </a:lnTo>
                <a:lnTo>
                  <a:pt x="231648" y="580644"/>
                </a:lnTo>
                <a:lnTo>
                  <a:pt x="189992" y="575945"/>
                </a:lnTo>
                <a:lnTo>
                  <a:pt x="150875" y="562483"/>
                </a:lnTo>
                <a:lnTo>
                  <a:pt x="114807" y="541020"/>
                </a:lnTo>
                <a:lnTo>
                  <a:pt x="82423" y="512445"/>
                </a:lnTo>
                <a:lnTo>
                  <a:pt x="54482" y="477392"/>
                </a:lnTo>
                <a:lnTo>
                  <a:pt x="31623" y="436879"/>
                </a:lnTo>
                <a:lnTo>
                  <a:pt x="14477" y="391667"/>
                </a:lnTo>
                <a:lnTo>
                  <a:pt x="3682" y="342519"/>
                </a:lnTo>
                <a:lnTo>
                  <a:pt x="0" y="29032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98666" y="1912061"/>
            <a:ext cx="2755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2800" y="2343911"/>
            <a:ext cx="551815" cy="581025"/>
          </a:xfrm>
          <a:custGeom>
            <a:avLst/>
            <a:gdLst/>
            <a:ahLst/>
            <a:cxnLst/>
            <a:rect l="l" t="t" r="r" b="b"/>
            <a:pathLst>
              <a:path w="551815" h="581025">
                <a:moveTo>
                  <a:pt x="0" y="290322"/>
                </a:moveTo>
                <a:lnTo>
                  <a:pt x="3555" y="243204"/>
                </a:lnTo>
                <a:lnTo>
                  <a:pt x="14097" y="198500"/>
                </a:lnTo>
                <a:lnTo>
                  <a:pt x="30733" y="156845"/>
                </a:lnTo>
                <a:lnTo>
                  <a:pt x="53213" y="118872"/>
                </a:lnTo>
                <a:lnTo>
                  <a:pt x="80772" y="84962"/>
                </a:lnTo>
                <a:lnTo>
                  <a:pt x="112902" y="56007"/>
                </a:lnTo>
                <a:lnTo>
                  <a:pt x="149098" y="32385"/>
                </a:lnTo>
                <a:lnTo>
                  <a:pt x="188595" y="14732"/>
                </a:lnTo>
                <a:lnTo>
                  <a:pt x="231140" y="3810"/>
                </a:lnTo>
                <a:lnTo>
                  <a:pt x="275844" y="0"/>
                </a:lnTo>
                <a:lnTo>
                  <a:pt x="320548" y="3810"/>
                </a:lnTo>
                <a:lnTo>
                  <a:pt x="363093" y="14732"/>
                </a:lnTo>
                <a:lnTo>
                  <a:pt x="402590" y="32385"/>
                </a:lnTo>
                <a:lnTo>
                  <a:pt x="438784" y="56007"/>
                </a:lnTo>
                <a:lnTo>
                  <a:pt x="470916" y="84962"/>
                </a:lnTo>
                <a:lnTo>
                  <a:pt x="498475" y="118872"/>
                </a:lnTo>
                <a:lnTo>
                  <a:pt x="520953" y="156845"/>
                </a:lnTo>
                <a:lnTo>
                  <a:pt x="537591" y="198500"/>
                </a:lnTo>
                <a:lnTo>
                  <a:pt x="548131" y="243204"/>
                </a:lnTo>
                <a:lnTo>
                  <a:pt x="551688" y="290322"/>
                </a:lnTo>
                <a:lnTo>
                  <a:pt x="548131" y="337438"/>
                </a:lnTo>
                <a:lnTo>
                  <a:pt x="537591" y="382142"/>
                </a:lnTo>
                <a:lnTo>
                  <a:pt x="520953" y="423799"/>
                </a:lnTo>
                <a:lnTo>
                  <a:pt x="498475" y="461772"/>
                </a:lnTo>
                <a:lnTo>
                  <a:pt x="470916" y="495680"/>
                </a:lnTo>
                <a:lnTo>
                  <a:pt x="438784" y="524637"/>
                </a:lnTo>
                <a:lnTo>
                  <a:pt x="402590" y="548259"/>
                </a:lnTo>
                <a:lnTo>
                  <a:pt x="363093" y="565785"/>
                </a:lnTo>
                <a:lnTo>
                  <a:pt x="320548" y="576834"/>
                </a:lnTo>
                <a:lnTo>
                  <a:pt x="275844" y="580643"/>
                </a:lnTo>
                <a:lnTo>
                  <a:pt x="231140" y="576834"/>
                </a:lnTo>
                <a:lnTo>
                  <a:pt x="188595" y="565785"/>
                </a:lnTo>
                <a:lnTo>
                  <a:pt x="149098" y="548259"/>
                </a:lnTo>
                <a:lnTo>
                  <a:pt x="112902" y="524637"/>
                </a:lnTo>
                <a:lnTo>
                  <a:pt x="80772" y="495680"/>
                </a:lnTo>
                <a:lnTo>
                  <a:pt x="53213" y="461772"/>
                </a:lnTo>
                <a:lnTo>
                  <a:pt x="30733" y="423799"/>
                </a:lnTo>
                <a:lnTo>
                  <a:pt x="14097" y="382142"/>
                </a:lnTo>
                <a:lnTo>
                  <a:pt x="3555" y="337438"/>
                </a:lnTo>
                <a:lnTo>
                  <a:pt x="0" y="29032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40423" y="3246120"/>
            <a:ext cx="463550" cy="581025"/>
          </a:xfrm>
          <a:custGeom>
            <a:avLst/>
            <a:gdLst/>
            <a:ahLst/>
            <a:cxnLst/>
            <a:rect l="l" t="t" r="r" b="b"/>
            <a:pathLst>
              <a:path w="463550" h="581025">
                <a:moveTo>
                  <a:pt x="0" y="290321"/>
                </a:moveTo>
                <a:lnTo>
                  <a:pt x="3683" y="238125"/>
                </a:lnTo>
                <a:lnTo>
                  <a:pt x="14477" y="188975"/>
                </a:lnTo>
                <a:lnTo>
                  <a:pt x="31623" y="143763"/>
                </a:lnTo>
                <a:lnTo>
                  <a:pt x="54483" y="103250"/>
                </a:lnTo>
                <a:lnTo>
                  <a:pt x="82423" y="68199"/>
                </a:lnTo>
                <a:lnTo>
                  <a:pt x="114807" y="39624"/>
                </a:lnTo>
                <a:lnTo>
                  <a:pt x="150875" y="18160"/>
                </a:lnTo>
                <a:lnTo>
                  <a:pt x="189992" y="4699"/>
                </a:lnTo>
                <a:lnTo>
                  <a:pt x="231648" y="0"/>
                </a:lnTo>
                <a:lnTo>
                  <a:pt x="273303" y="4699"/>
                </a:lnTo>
                <a:lnTo>
                  <a:pt x="312420" y="18160"/>
                </a:lnTo>
                <a:lnTo>
                  <a:pt x="348487" y="39624"/>
                </a:lnTo>
                <a:lnTo>
                  <a:pt x="380873" y="68199"/>
                </a:lnTo>
                <a:lnTo>
                  <a:pt x="408812" y="103250"/>
                </a:lnTo>
                <a:lnTo>
                  <a:pt x="431673" y="143763"/>
                </a:lnTo>
                <a:lnTo>
                  <a:pt x="448818" y="188975"/>
                </a:lnTo>
                <a:lnTo>
                  <a:pt x="459612" y="238125"/>
                </a:lnTo>
                <a:lnTo>
                  <a:pt x="463296" y="290321"/>
                </a:lnTo>
                <a:lnTo>
                  <a:pt x="459612" y="342518"/>
                </a:lnTo>
                <a:lnTo>
                  <a:pt x="448818" y="391667"/>
                </a:lnTo>
                <a:lnTo>
                  <a:pt x="431673" y="436879"/>
                </a:lnTo>
                <a:lnTo>
                  <a:pt x="408812" y="477392"/>
                </a:lnTo>
                <a:lnTo>
                  <a:pt x="380873" y="512444"/>
                </a:lnTo>
                <a:lnTo>
                  <a:pt x="348487" y="541019"/>
                </a:lnTo>
                <a:lnTo>
                  <a:pt x="312420" y="562482"/>
                </a:lnTo>
                <a:lnTo>
                  <a:pt x="273303" y="575944"/>
                </a:lnTo>
                <a:lnTo>
                  <a:pt x="231648" y="580643"/>
                </a:lnTo>
                <a:lnTo>
                  <a:pt x="189992" y="575944"/>
                </a:lnTo>
                <a:lnTo>
                  <a:pt x="150875" y="562482"/>
                </a:lnTo>
                <a:lnTo>
                  <a:pt x="114807" y="541019"/>
                </a:lnTo>
                <a:lnTo>
                  <a:pt x="82423" y="512444"/>
                </a:lnTo>
                <a:lnTo>
                  <a:pt x="54483" y="477392"/>
                </a:lnTo>
                <a:lnTo>
                  <a:pt x="31623" y="436879"/>
                </a:lnTo>
                <a:lnTo>
                  <a:pt x="14477" y="391667"/>
                </a:lnTo>
                <a:lnTo>
                  <a:pt x="3683" y="342518"/>
                </a:lnTo>
                <a:lnTo>
                  <a:pt x="0" y="29032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36108" y="3246120"/>
            <a:ext cx="463550" cy="581025"/>
          </a:xfrm>
          <a:custGeom>
            <a:avLst/>
            <a:gdLst/>
            <a:ahLst/>
            <a:cxnLst/>
            <a:rect l="l" t="t" r="r" b="b"/>
            <a:pathLst>
              <a:path w="463550" h="581025">
                <a:moveTo>
                  <a:pt x="0" y="290321"/>
                </a:moveTo>
                <a:lnTo>
                  <a:pt x="3682" y="238125"/>
                </a:lnTo>
                <a:lnTo>
                  <a:pt x="14477" y="188975"/>
                </a:lnTo>
                <a:lnTo>
                  <a:pt x="31622" y="143763"/>
                </a:lnTo>
                <a:lnTo>
                  <a:pt x="54482" y="103250"/>
                </a:lnTo>
                <a:lnTo>
                  <a:pt x="82422" y="68199"/>
                </a:lnTo>
                <a:lnTo>
                  <a:pt x="114807" y="39624"/>
                </a:lnTo>
                <a:lnTo>
                  <a:pt x="150875" y="18160"/>
                </a:lnTo>
                <a:lnTo>
                  <a:pt x="189991" y="4699"/>
                </a:lnTo>
                <a:lnTo>
                  <a:pt x="231647" y="0"/>
                </a:lnTo>
                <a:lnTo>
                  <a:pt x="273303" y="4699"/>
                </a:lnTo>
                <a:lnTo>
                  <a:pt x="312419" y="18160"/>
                </a:lnTo>
                <a:lnTo>
                  <a:pt x="348488" y="39624"/>
                </a:lnTo>
                <a:lnTo>
                  <a:pt x="380872" y="68199"/>
                </a:lnTo>
                <a:lnTo>
                  <a:pt x="408813" y="103250"/>
                </a:lnTo>
                <a:lnTo>
                  <a:pt x="431672" y="143763"/>
                </a:lnTo>
                <a:lnTo>
                  <a:pt x="448817" y="188975"/>
                </a:lnTo>
                <a:lnTo>
                  <a:pt x="459613" y="238125"/>
                </a:lnTo>
                <a:lnTo>
                  <a:pt x="463295" y="290321"/>
                </a:lnTo>
                <a:lnTo>
                  <a:pt x="459613" y="342518"/>
                </a:lnTo>
                <a:lnTo>
                  <a:pt x="448817" y="391667"/>
                </a:lnTo>
                <a:lnTo>
                  <a:pt x="431672" y="436879"/>
                </a:lnTo>
                <a:lnTo>
                  <a:pt x="408813" y="477392"/>
                </a:lnTo>
                <a:lnTo>
                  <a:pt x="380872" y="512444"/>
                </a:lnTo>
                <a:lnTo>
                  <a:pt x="348488" y="541019"/>
                </a:lnTo>
                <a:lnTo>
                  <a:pt x="312419" y="562482"/>
                </a:lnTo>
                <a:lnTo>
                  <a:pt x="273303" y="575944"/>
                </a:lnTo>
                <a:lnTo>
                  <a:pt x="231647" y="580643"/>
                </a:lnTo>
                <a:lnTo>
                  <a:pt x="189991" y="575944"/>
                </a:lnTo>
                <a:lnTo>
                  <a:pt x="150875" y="562482"/>
                </a:lnTo>
                <a:lnTo>
                  <a:pt x="114807" y="541019"/>
                </a:lnTo>
                <a:lnTo>
                  <a:pt x="82422" y="512444"/>
                </a:lnTo>
                <a:lnTo>
                  <a:pt x="54482" y="477392"/>
                </a:lnTo>
                <a:lnTo>
                  <a:pt x="31622" y="436879"/>
                </a:lnTo>
                <a:lnTo>
                  <a:pt x="14477" y="391667"/>
                </a:lnTo>
                <a:lnTo>
                  <a:pt x="3682" y="342518"/>
                </a:lnTo>
                <a:lnTo>
                  <a:pt x="0" y="29032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39028" y="2409444"/>
            <a:ext cx="463550" cy="579120"/>
          </a:xfrm>
          <a:custGeom>
            <a:avLst/>
            <a:gdLst/>
            <a:ahLst/>
            <a:cxnLst/>
            <a:rect l="l" t="t" r="r" b="b"/>
            <a:pathLst>
              <a:path w="463550" h="579119">
                <a:moveTo>
                  <a:pt x="0" y="289559"/>
                </a:moveTo>
                <a:lnTo>
                  <a:pt x="3683" y="237489"/>
                </a:lnTo>
                <a:lnTo>
                  <a:pt x="14477" y="188594"/>
                </a:lnTo>
                <a:lnTo>
                  <a:pt x="31623" y="143382"/>
                </a:lnTo>
                <a:lnTo>
                  <a:pt x="54483" y="102996"/>
                </a:lnTo>
                <a:lnTo>
                  <a:pt x="82423" y="68071"/>
                </a:lnTo>
                <a:lnTo>
                  <a:pt x="114808" y="39496"/>
                </a:lnTo>
                <a:lnTo>
                  <a:pt x="150875" y="18160"/>
                </a:lnTo>
                <a:lnTo>
                  <a:pt x="189992" y="4698"/>
                </a:lnTo>
                <a:lnTo>
                  <a:pt x="231648" y="0"/>
                </a:lnTo>
                <a:lnTo>
                  <a:pt x="273304" y="4698"/>
                </a:lnTo>
                <a:lnTo>
                  <a:pt x="312420" y="18160"/>
                </a:lnTo>
                <a:lnTo>
                  <a:pt x="348488" y="39496"/>
                </a:lnTo>
                <a:lnTo>
                  <a:pt x="380873" y="68071"/>
                </a:lnTo>
                <a:lnTo>
                  <a:pt x="408813" y="102996"/>
                </a:lnTo>
                <a:lnTo>
                  <a:pt x="431673" y="143382"/>
                </a:lnTo>
                <a:lnTo>
                  <a:pt x="448818" y="188594"/>
                </a:lnTo>
                <a:lnTo>
                  <a:pt x="459613" y="237489"/>
                </a:lnTo>
                <a:lnTo>
                  <a:pt x="463296" y="289559"/>
                </a:lnTo>
                <a:lnTo>
                  <a:pt x="459613" y="341629"/>
                </a:lnTo>
                <a:lnTo>
                  <a:pt x="448818" y="390525"/>
                </a:lnTo>
                <a:lnTo>
                  <a:pt x="431673" y="435736"/>
                </a:lnTo>
                <a:lnTo>
                  <a:pt x="408813" y="476122"/>
                </a:lnTo>
                <a:lnTo>
                  <a:pt x="380873" y="511047"/>
                </a:lnTo>
                <a:lnTo>
                  <a:pt x="348488" y="539622"/>
                </a:lnTo>
                <a:lnTo>
                  <a:pt x="312420" y="560958"/>
                </a:lnTo>
                <a:lnTo>
                  <a:pt x="273304" y="574420"/>
                </a:lnTo>
                <a:lnTo>
                  <a:pt x="231648" y="579119"/>
                </a:lnTo>
                <a:lnTo>
                  <a:pt x="189992" y="574420"/>
                </a:lnTo>
                <a:lnTo>
                  <a:pt x="150875" y="560958"/>
                </a:lnTo>
                <a:lnTo>
                  <a:pt x="114808" y="539622"/>
                </a:lnTo>
                <a:lnTo>
                  <a:pt x="82423" y="511047"/>
                </a:lnTo>
                <a:lnTo>
                  <a:pt x="54483" y="476122"/>
                </a:lnTo>
                <a:lnTo>
                  <a:pt x="31623" y="435736"/>
                </a:lnTo>
                <a:lnTo>
                  <a:pt x="14477" y="390525"/>
                </a:lnTo>
                <a:lnTo>
                  <a:pt x="3683" y="341629"/>
                </a:lnTo>
                <a:lnTo>
                  <a:pt x="0" y="28955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87895" y="4212335"/>
            <a:ext cx="463550" cy="581025"/>
          </a:xfrm>
          <a:custGeom>
            <a:avLst/>
            <a:gdLst/>
            <a:ahLst/>
            <a:cxnLst/>
            <a:rect l="l" t="t" r="r" b="b"/>
            <a:pathLst>
              <a:path w="463550" h="581025">
                <a:moveTo>
                  <a:pt x="0" y="290321"/>
                </a:moveTo>
                <a:lnTo>
                  <a:pt x="3682" y="238125"/>
                </a:lnTo>
                <a:lnTo>
                  <a:pt x="14477" y="188975"/>
                </a:lnTo>
                <a:lnTo>
                  <a:pt x="31623" y="143763"/>
                </a:lnTo>
                <a:lnTo>
                  <a:pt x="54482" y="103250"/>
                </a:lnTo>
                <a:lnTo>
                  <a:pt x="82423" y="68199"/>
                </a:lnTo>
                <a:lnTo>
                  <a:pt x="114807" y="39624"/>
                </a:lnTo>
                <a:lnTo>
                  <a:pt x="150875" y="18161"/>
                </a:lnTo>
                <a:lnTo>
                  <a:pt x="189992" y="4699"/>
                </a:lnTo>
                <a:lnTo>
                  <a:pt x="231648" y="0"/>
                </a:lnTo>
                <a:lnTo>
                  <a:pt x="273303" y="4699"/>
                </a:lnTo>
                <a:lnTo>
                  <a:pt x="312420" y="18161"/>
                </a:lnTo>
                <a:lnTo>
                  <a:pt x="348487" y="39624"/>
                </a:lnTo>
                <a:lnTo>
                  <a:pt x="380873" y="68199"/>
                </a:lnTo>
                <a:lnTo>
                  <a:pt x="408812" y="103250"/>
                </a:lnTo>
                <a:lnTo>
                  <a:pt x="431673" y="143763"/>
                </a:lnTo>
                <a:lnTo>
                  <a:pt x="448818" y="188975"/>
                </a:lnTo>
                <a:lnTo>
                  <a:pt x="459612" y="238125"/>
                </a:lnTo>
                <a:lnTo>
                  <a:pt x="463296" y="290321"/>
                </a:lnTo>
                <a:lnTo>
                  <a:pt x="459612" y="342519"/>
                </a:lnTo>
                <a:lnTo>
                  <a:pt x="448818" y="391668"/>
                </a:lnTo>
                <a:lnTo>
                  <a:pt x="431673" y="436880"/>
                </a:lnTo>
                <a:lnTo>
                  <a:pt x="408812" y="477393"/>
                </a:lnTo>
                <a:lnTo>
                  <a:pt x="380873" y="512444"/>
                </a:lnTo>
                <a:lnTo>
                  <a:pt x="348487" y="541019"/>
                </a:lnTo>
                <a:lnTo>
                  <a:pt x="312420" y="562482"/>
                </a:lnTo>
                <a:lnTo>
                  <a:pt x="273303" y="575944"/>
                </a:lnTo>
                <a:lnTo>
                  <a:pt x="231648" y="580644"/>
                </a:lnTo>
                <a:lnTo>
                  <a:pt x="189992" y="575944"/>
                </a:lnTo>
                <a:lnTo>
                  <a:pt x="150875" y="562482"/>
                </a:lnTo>
                <a:lnTo>
                  <a:pt x="114807" y="541019"/>
                </a:lnTo>
                <a:lnTo>
                  <a:pt x="82423" y="512444"/>
                </a:lnTo>
                <a:lnTo>
                  <a:pt x="54482" y="477393"/>
                </a:lnTo>
                <a:lnTo>
                  <a:pt x="31623" y="436880"/>
                </a:lnTo>
                <a:lnTo>
                  <a:pt x="14477" y="391668"/>
                </a:lnTo>
                <a:lnTo>
                  <a:pt x="3682" y="342519"/>
                </a:lnTo>
                <a:lnTo>
                  <a:pt x="0" y="29032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08776" y="4212335"/>
            <a:ext cx="463550" cy="581025"/>
          </a:xfrm>
          <a:custGeom>
            <a:avLst/>
            <a:gdLst/>
            <a:ahLst/>
            <a:cxnLst/>
            <a:rect l="l" t="t" r="r" b="b"/>
            <a:pathLst>
              <a:path w="463550" h="581025">
                <a:moveTo>
                  <a:pt x="0" y="290321"/>
                </a:moveTo>
                <a:lnTo>
                  <a:pt x="3683" y="238125"/>
                </a:lnTo>
                <a:lnTo>
                  <a:pt x="14477" y="188975"/>
                </a:lnTo>
                <a:lnTo>
                  <a:pt x="31623" y="143763"/>
                </a:lnTo>
                <a:lnTo>
                  <a:pt x="54483" y="103250"/>
                </a:lnTo>
                <a:lnTo>
                  <a:pt x="82423" y="68199"/>
                </a:lnTo>
                <a:lnTo>
                  <a:pt x="114808" y="39624"/>
                </a:lnTo>
                <a:lnTo>
                  <a:pt x="150875" y="18161"/>
                </a:lnTo>
                <a:lnTo>
                  <a:pt x="189991" y="4699"/>
                </a:lnTo>
                <a:lnTo>
                  <a:pt x="231648" y="0"/>
                </a:lnTo>
                <a:lnTo>
                  <a:pt x="273303" y="4699"/>
                </a:lnTo>
                <a:lnTo>
                  <a:pt x="312420" y="18161"/>
                </a:lnTo>
                <a:lnTo>
                  <a:pt x="348488" y="39624"/>
                </a:lnTo>
                <a:lnTo>
                  <a:pt x="380873" y="68199"/>
                </a:lnTo>
                <a:lnTo>
                  <a:pt x="408813" y="103250"/>
                </a:lnTo>
                <a:lnTo>
                  <a:pt x="431673" y="143763"/>
                </a:lnTo>
                <a:lnTo>
                  <a:pt x="448818" y="188975"/>
                </a:lnTo>
                <a:lnTo>
                  <a:pt x="459613" y="238125"/>
                </a:lnTo>
                <a:lnTo>
                  <a:pt x="463296" y="290321"/>
                </a:lnTo>
                <a:lnTo>
                  <a:pt x="459613" y="342519"/>
                </a:lnTo>
                <a:lnTo>
                  <a:pt x="448818" y="391668"/>
                </a:lnTo>
                <a:lnTo>
                  <a:pt x="431673" y="436880"/>
                </a:lnTo>
                <a:lnTo>
                  <a:pt x="408813" y="477393"/>
                </a:lnTo>
                <a:lnTo>
                  <a:pt x="380873" y="512444"/>
                </a:lnTo>
                <a:lnTo>
                  <a:pt x="348488" y="541019"/>
                </a:lnTo>
                <a:lnTo>
                  <a:pt x="312420" y="562482"/>
                </a:lnTo>
                <a:lnTo>
                  <a:pt x="273303" y="575944"/>
                </a:lnTo>
                <a:lnTo>
                  <a:pt x="231648" y="580644"/>
                </a:lnTo>
                <a:lnTo>
                  <a:pt x="189991" y="575944"/>
                </a:lnTo>
                <a:lnTo>
                  <a:pt x="150875" y="562482"/>
                </a:lnTo>
                <a:lnTo>
                  <a:pt x="114808" y="541019"/>
                </a:lnTo>
                <a:lnTo>
                  <a:pt x="82423" y="512444"/>
                </a:lnTo>
                <a:lnTo>
                  <a:pt x="54483" y="477393"/>
                </a:lnTo>
                <a:lnTo>
                  <a:pt x="31623" y="436880"/>
                </a:lnTo>
                <a:lnTo>
                  <a:pt x="14477" y="391668"/>
                </a:lnTo>
                <a:lnTo>
                  <a:pt x="3683" y="342519"/>
                </a:lnTo>
                <a:lnTo>
                  <a:pt x="0" y="29032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0311" y="3182111"/>
            <a:ext cx="463550" cy="579120"/>
          </a:xfrm>
          <a:custGeom>
            <a:avLst/>
            <a:gdLst/>
            <a:ahLst/>
            <a:cxnLst/>
            <a:rect l="l" t="t" r="r" b="b"/>
            <a:pathLst>
              <a:path w="463550" h="579120">
                <a:moveTo>
                  <a:pt x="0" y="289560"/>
                </a:moveTo>
                <a:lnTo>
                  <a:pt x="3683" y="237489"/>
                </a:lnTo>
                <a:lnTo>
                  <a:pt x="14478" y="188595"/>
                </a:lnTo>
                <a:lnTo>
                  <a:pt x="31623" y="143383"/>
                </a:lnTo>
                <a:lnTo>
                  <a:pt x="54483" y="102997"/>
                </a:lnTo>
                <a:lnTo>
                  <a:pt x="82423" y="68072"/>
                </a:lnTo>
                <a:lnTo>
                  <a:pt x="114808" y="39497"/>
                </a:lnTo>
                <a:lnTo>
                  <a:pt x="150876" y="18161"/>
                </a:lnTo>
                <a:lnTo>
                  <a:pt x="189992" y="4699"/>
                </a:lnTo>
                <a:lnTo>
                  <a:pt x="231648" y="0"/>
                </a:lnTo>
                <a:lnTo>
                  <a:pt x="273304" y="4699"/>
                </a:lnTo>
                <a:lnTo>
                  <a:pt x="312420" y="18161"/>
                </a:lnTo>
                <a:lnTo>
                  <a:pt x="348488" y="39497"/>
                </a:lnTo>
                <a:lnTo>
                  <a:pt x="380873" y="68072"/>
                </a:lnTo>
                <a:lnTo>
                  <a:pt x="408813" y="102997"/>
                </a:lnTo>
                <a:lnTo>
                  <a:pt x="431673" y="143383"/>
                </a:lnTo>
                <a:lnTo>
                  <a:pt x="448818" y="188595"/>
                </a:lnTo>
                <a:lnTo>
                  <a:pt x="459613" y="237489"/>
                </a:lnTo>
                <a:lnTo>
                  <a:pt x="463296" y="289560"/>
                </a:lnTo>
                <a:lnTo>
                  <a:pt x="459613" y="341629"/>
                </a:lnTo>
                <a:lnTo>
                  <a:pt x="448818" y="390525"/>
                </a:lnTo>
                <a:lnTo>
                  <a:pt x="431673" y="435737"/>
                </a:lnTo>
                <a:lnTo>
                  <a:pt x="408813" y="476123"/>
                </a:lnTo>
                <a:lnTo>
                  <a:pt x="380873" y="511048"/>
                </a:lnTo>
                <a:lnTo>
                  <a:pt x="348488" y="539623"/>
                </a:lnTo>
                <a:lnTo>
                  <a:pt x="312420" y="560958"/>
                </a:lnTo>
                <a:lnTo>
                  <a:pt x="273304" y="574420"/>
                </a:lnTo>
                <a:lnTo>
                  <a:pt x="231648" y="579119"/>
                </a:lnTo>
                <a:lnTo>
                  <a:pt x="189992" y="574420"/>
                </a:lnTo>
                <a:lnTo>
                  <a:pt x="150876" y="560958"/>
                </a:lnTo>
                <a:lnTo>
                  <a:pt x="114808" y="539623"/>
                </a:lnTo>
                <a:lnTo>
                  <a:pt x="82423" y="511048"/>
                </a:lnTo>
                <a:lnTo>
                  <a:pt x="54483" y="476123"/>
                </a:lnTo>
                <a:lnTo>
                  <a:pt x="31623" y="435737"/>
                </a:lnTo>
                <a:lnTo>
                  <a:pt x="14478" y="390525"/>
                </a:lnTo>
                <a:lnTo>
                  <a:pt x="3683" y="341629"/>
                </a:lnTo>
                <a:lnTo>
                  <a:pt x="0" y="2895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98664" y="4148328"/>
            <a:ext cx="463550" cy="581025"/>
          </a:xfrm>
          <a:custGeom>
            <a:avLst/>
            <a:gdLst/>
            <a:ahLst/>
            <a:cxnLst/>
            <a:rect l="l" t="t" r="r" b="b"/>
            <a:pathLst>
              <a:path w="463550" h="581025">
                <a:moveTo>
                  <a:pt x="0" y="290322"/>
                </a:moveTo>
                <a:lnTo>
                  <a:pt x="3682" y="238125"/>
                </a:lnTo>
                <a:lnTo>
                  <a:pt x="14477" y="188976"/>
                </a:lnTo>
                <a:lnTo>
                  <a:pt x="31622" y="143764"/>
                </a:lnTo>
                <a:lnTo>
                  <a:pt x="54482" y="103251"/>
                </a:lnTo>
                <a:lnTo>
                  <a:pt x="82422" y="68199"/>
                </a:lnTo>
                <a:lnTo>
                  <a:pt x="114807" y="39624"/>
                </a:lnTo>
                <a:lnTo>
                  <a:pt x="150875" y="18161"/>
                </a:lnTo>
                <a:lnTo>
                  <a:pt x="189991" y="4699"/>
                </a:lnTo>
                <a:lnTo>
                  <a:pt x="231647" y="0"/>
                </a:lnTo>
                <a:lnTo>
                  <a:pt x="273303" y="4699"/>
                </a:lnTo>
                <a:lnTo>
                  <a:pt x="312419" y="18161"/>
                </a:lnTo>
                <a:lnTo>
                  <a:pt x="348487" y="39624"/>
                </a:lnTo>
                <a:lnTo>
                  <a:pt x="380872" y="68199"/>
                </a:lnTo>
                <a:lnTo>
                  <a:pt x="408812" y="103251"/>
                </a:lnTo>
                <a:lnTo>
                  <a:pt x="431672" y="143764"/>
                </a:lnTo>
                <a:lnTo>
                  <a:pt x="448817" y="188976"/>
                </a:lnTo>
                <a:lnTo>
                  <a:pt x="459612" y="238125"/>
                </a:lnTo>
                <a:lnTo>
                  <a:pt x="463295" y="290322"/>
                </a:lnTo>
                <a:lnTo>
                  <a:pt x="459612" y="342519"/>
                </a:lnTo>
                <a:lnTo>
                  <a:pt x="448817" y="391668"/>
                </a:lnTo>
                <a:lnTo>
                  <a:pt x="431672" y="436880"/>
                </a:lnTo>
                <a:lnTo>
                  <a:pt x="408812" y="477393"/>
                </a:lnTo>
                <a:lnTo>
                  <a:pt x="380872" y="512445"/>
                </a:lnTo>
                <a:lnTo>
                  <a:pt x="348487" y="541020"/>
                </a:lnTo>
                <a:lnTo>
                  <a:pt x="312419" y="562483"/>
                </a:lnTo>
                <a:lnTo>
                  <a:pt x="273303" y="575945"/>
                </a:lnTo>
                <a:lnTo>
                  <a:pt x="231647" y="580644"/>
                </a:lnTo>
                <a:lnTo>
                  <a:pt x="189991" y="575945"/>
                </a:lnTo>
                <a:lnTo>
                  <a:pt x="150875" y="562483"/>
                </a:lnTo>
                <a:lnTo>
                  <a:pt x="114807" y="541020"/>
                </a:lnTo>
                <a:lnTo>
                  <a:pt x="82422" y="512445"/>
                </a:lnTo>
                <a:lnTo>
                  <a:pt x="54482" y="477393"/>
                </a:lnTo>
                <a:lnTo>
                  <a:pt x="31622" y="436880"/>
                </a:lnTo>
                <a:lnTo>
                  <a:pt x="14477" y="391668"/>
                </a:lnTo>
                <a:lnTo>
                  <a:pt x="3682" y="342519"/>
                </a:lnTo>
                <a:lnTo>
                  <a:pt x="0" y="29032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07379" y="4212335"/>
            <a:ext cx="463550" cy="581025"/>
          </a:xfrm>
          <a:custGeom>
            <a:avLst/>
            <a:gdLst/>
            <a:ahLst/>
            <a:cxnLst/>
            <a:rect l="l" t="t" r="r" b="b"/>
            <a:pathLst>
              <a:path w="463550" h="581025">
                <a:moveTo>
                  <a:pt x="0" y="290321"/>
                </a:moveTo>
                <a:lnTo>
                  <a:pt x="3683" y="238125"/>
                </a:lnTo>
                <a:lnTo>
                  <a:pt x="14478" y="188975"/>
                </a:lnTo>
                <a:lnTo>
                  <a:pt x="31623" y="143763"/>
                </a:lnTo>
                <a:lnTo>
                  <a:pt x="54483" y="103250"/>
                </a:lnTo>
                <a:lnTo>
                  <a:pt x="82423" y="68199"/>
                </a:lnTo>
                <a:lnTo>
                  <a:pt x="114808" y="39624"/>
                </a:lnTo>
                <a:lnTo>
                  <a:pt x="150875" y="18161"/>
                </a:lnTo>
                <a:lnTo>
                  <a:pt x="189992" y="4699"/>
                </a:lnTo>
                <a:lnTo>
                  <a:pt x="231648" y="0"/>
                </a:lnTo>
                <a:lnTo>
                  <a:pt x="273304" y="4699"/>
                </a:lnTo>
                <a:lnTo>
                  <a:pt x="312420" y="18161"/>
                </a:lnTo>
                <a:lnTo>
                  <a:pt x="348488" y="39624"/>
                </a:lnTo>
                <a:lnTo>
                  <a:pt x="380873" y="68199"/>
                </a:lnTo>
                <a:lnTo>
                  <a:pt x="408813" y="103250"/>
                </a:lnTo>
                <a:lnTo>
                  <a:pt x="431673" y="143763"/>
                </a:lnTo>
                <a:lnTo>
                  <a:pt x="448818" y="188975"/>
                </a:lnTo>
                <a:lnTo>
                  <a:pt x="459613" y="238125"/>
                </a:lnTo>
                <a:lnTo>
                  <a:pt x="463296" y="290321"/>
                </a:lnTo>
                <a:lnTo>
                  <a:pt x="459613" y="342519"/>
                </a:lnTo>
                <a:lnTo>
                  <a:pt x="448818" y="391668"/>
                </a:lnTo>
                <a:lnTo>
                  <a:pt x="431673" y="436880"/>
                </a:lnTo>
                <a:lnTo>
                  <a:pt x="408813" y="477393"/>
                </a:lnTo>
                <a:lnTo>
                  <a:pt x="380873" y="512444"/>
                </a:lnTo>
                <a:lnTo>
                  <a:pt x="348488" y="541019"/>
                </a:lnTo>
                <a:lnTo>
                  <a:pt x="312420" y="562482"/>
                </a:lnTo>
                <a:lnTo>
                  <a:pt x="273304" y="575944"/>
                </a:lnTo>
                <a:lnTo>
                  <a:pt x="231648" y="580644"/>
                </a:lnTo>
                <a:lnTo>
                  <a:pt x="189992" y="575944"/>
                </a:lnTo>
                <a:lnTo>
                  <a:pt x="150875" y="562482"/>
                </a:lnTo>
                <a:lnTo>
                  <a:pt x="114808" y="541019"/>
                </a:lnTo>
                <a:lnTo>
                  <a:pt x="82423" y="512444"/>
                </a:lnTo>
                <a:lnTo>
                  <a:pt x="54483" y="477393"/>
                </a:lnTo>
                <a:lnTo>
                  <a:pt x="31623" y="436880"/>
                </a:lnTo>
                <a:lnTo>
                  <a:pt x="14478" y="391668"/>
                </a:lnTo>
                <a:lnTo>
                  <a:pt x="3683" y="342519"/>
                </a:lnTo>
                <a:lnTo>
                  <a:pt x="0" y="29032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73468" y="4986528"/>
            <a:ext cx="463550" cy="579120"/>
          </a:xfrm>
          <a:custGeom>
            <a:avLst/>
            <a:gdLst/>
            <a:ahLst/>
            <a:cxnLst/>
            <a:rect l="l" t="t" r="r" b="b"/>
            <a:pathLst>
              <a:path w="463550" h="579120">
                <a:moveTo>
                  <a:pt x="0" y="289560"/>
                </a:moveTo>
                <a:lnTo>
                  <a:pt x="3682" y="237490"/>
                </a:lnTo>
                <a:lnTo>
                  <a:pt x="14477" y="188595"/>
                </a:lnTo>
                <a:lnTo>
                  <a:pt x="31623" y="143383"/>
                </a:lnTo>
                <a:lnTo>
                  <a:pt x="54482" y="102997"/>
                </a:lnTo>
                <a:lnTo>
                  <a:pt x="82423" y="68072"/>
                </a:lnTo>
                <a:lnTo>
                  <a:pt x="114807" y="39497"/>
                </a:lnTo>
                <a:lnTo>
                  <a:pt x="150875" y="18161"/>
                </a:lnTo>
                <a:lnTo>
                  <a:pt x="189991" y="4699"/>
                </a:lnTo>
                <a:lnTo>
                  <a:pt x="231648" y="0"/>
                </a:lnTo>
                <a:lnTo>
                  <a:pt x="273303" y="4699"/>
                </a:lnTo>
                <a:lnTo>
                  <a:pt x="312420" y="18161"/>
                </a:lnTo>
                <a:lnTo>
                  <a:pt x="348487" y="39497"/>
                </a:lnTo>
                <a:lnTo>
                  <a:pt x="380873" y="68072"/>
                </a:lnTo>
                <a:lnTo>
                  <a:pt x="408812" y="102997"/>
                </a:lnTo>
                <a:lnTo>
                  <a:pt x="431673" y="143383"/>
                </a:lnTo>
                <a:lnTo>
                  <a:pt x="448817" y="188595"/>
                </a:lnTo>
                <a:lnTo>
                  <a:pt x="459612" y="237490"/>
                </a:lnTo>
                <a:lnTo>
                  <a:pt x="463296" y="289560"/>
                </a:lnTo>
                <a:lnTo>
                  <a:pt x="459612" y="341630"/>
                </a:lnTo>
                <a:lnTo>
                  <a:pt x="448817" y="390525"/>
                </a:lnTo>
                <a:lnTo>
                  <a:pt x="431673" y="435737"/>
                </a:lnTo>
                <a:lnTo>
                  <a:pt x="408812" y="476123"/>
                </a:lnTo>
                <a:lnTo>
                  <a:pt x="380873" y="511048"/>
                </a:lnTo>
                <a:lnTo>
                  <a:pt x="348487" y="539623"/>
                </a:lnTo>
                <a:lnTo>
                  <a:pt x="312420" y="560959"/>
                </a:lnTo>
                <a:lnTo>
                  <a:pt x="273303" y="574421"/>
                </a:lnTo>
                <a:lnTo>
                  <a:pt x="231648" y="579120"/>
                </a:lnTo>
                <a:lnTo>
                  <a:pt x="189991" y="574421"/>
                </a:lnTo>
                <a:lnTo>
                  <a:pt x="150875" y="560959"/>
                </a:lnTo>
                <a:lnTo>
                  <a:pt x="114807" y="539623"/>
                </a:lnTo>
                <a:lnTo>
                  <a:pt x="82423" y="511048"/>
                </a:lnTo>
                <a:lnTo>
                  <a:pt x="54482" y="476123"/>
                </a:lnTo>
                <a:lnTo>
                  <a:pt x="31623" y="435737"/>
                </a:lnTo>
                <a:lnTo>
                  <a:pt x="14477" y="390525"/>
                </a:lnTo>
                <a:lnTo>
                  <a:pt x="3682" y="341630"/>
                </a:lnTo>
                <a:lnTo>
                  <a:pt x="0" y="2895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15228" y="4986528"/>
            <a:ext cx="463550" cy="579120"/>
          </a:xfrm>
          <a:custGeom>
            <a:avLst/>
            <a:gdLst/>
            <a:ahLst/>
            <a:cxnLst/>
            <a:rect l="l" t="t" r="r" b="b"/>
            <a:pathLst>
              <a:path w="463550" h="579120">
                <a:moveTo>
                  <a:pt x="0" y="289560"/>
                </a:moveTo>
                <a:lnTo>
                  <a:pt x="3683" y="237490"/>
                </a:lnTo>
                <a:lnTo>
                  <a:pt x="14477" y="188595"/>
                </a:lnTo>
                <a:lnTo>
                  <a:pt x="31623" y="143383"/>
                </a:lnTo>
                <a:lnTo>
                  <a:pt x="54483" y="102997"/>
                </a:lnTo>
                <a:lnTo>
                  <a:pt x="82423" y="68072"/>
                </a:lnTo>
                <a:lnTo>
                  <a:pt x="114808" y="39497"/>
                </a:lnTo>
                <a:lnTo>
                  <a:pt x="150875" y="18161"/>
                </a:lnTo>
                <a:lnTo>
                  <a:pt x="189992" y="4699"/>
                </a:lnTo>
                <a:lnTo>
                  <a:pt x="231648" y="0"/>
                </a:lnTo>
                <a:lnTo>
                  <a:pt x="273304" y="4699"/>
                </a:lnTo>
                <a:lnTo>
                  <a:pt x="312420" y="18161"/>
                </a:lnTo>
                <a:lnTo>
                  <a:pt x="348488" y="39497"/>
                </a:lnTo>
                <a:lnTo>
                  <a:pt x="380873" y="68072"/>
                </a:lnTo>
                <a:lnTo>
                  <a:pt x="408813" y="102997"/>
                </a:lnTo>
                <a:lnTo>
                  <a:pt x="431673" y="143383"/>
                </a:lnTo>
                <a:lnTo>
                  <a:pt x="448818" y="188595"/>
                </a:lnTo>
                <a:lnTo>
                  <a:pt x="459613" y="237490"/>
                </a:lnTo>
                <a:lnTo>
                  <a:pt x="463296" y="289560"/>
                </a:lnTo>
                <a:lnTo>
                  <a:pt x="459613" y="341630"/>
                </a:lnTo>
                <a:lnTo>
                  <a:pt x="448818" y="390525"/>
                </a:lnTo>
                <a:lnTo>
                  <a:pt x="431673" y="435737"/>
                </a:lnTo>
                <a:lnTo>
                  <a:pt x="408813" y="476123"/>
                </a:lnTo>
                <a:lnTo>
                  <a:pt x="380873" y="511048"/>
                </a:lnTo>
                <a:lnTo>
                  <a:pt x="348488" y="539623"/>
                </a:lnTo>
                <a:lnTo>
                  <a:pt x="312420" y="560959"/>
                </a:lnTo>
                <a:lnTo>
                  <a:pt x="273304" y="574421"/>
                </a:lnTo>
                <a:lnTo>
                  <a:pt x="231648" y="579120"/>
                </a:lnTo>
                <a:lnTo>
                  <a:pt x="189992" y="574421"/>
                </a:lnTo>
                <a:lnTo>
                  <a:pt x="150875" y="560959"/>
                </a:lnTo>
                <a:lnTo>
                  <a:pt x="114808" y="539623"/>
                </a:lnTo>
                <a:lnTo>
                  <a:pt x="82423" y="511048"/>
                </a:lnTo>
                <a:lnTo>
                  <a:pt x="54483" y="476123"/>
                </a:lnTo>
                <a:lnTo>
                  <a:pt x="31623" y="435737"/>
                </a:lnTo>
                <a:lnTo>
                  <a:pt x="14477" y="390525"/>
                </a:lnTo>
                <a:lnTo>
                  <a:pt x="3683" y="341630"/>
                </a:lnTo>
                <a:lnTo>
                  <a:pt x="0" y="2895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2184" y="4986528"/>
            <a:ext cx="463550" cy="579120"/>
          </a:xfrm>
          <a:custGeom>
            <a:avLst/>
            <a:gdLst/>
            <a:ahLst/>
            <a:cxnLst/>
            <a:rect l="l" t="t" r="r" b="b"/>
            <a:pathLst>
              <a:path w="463550" h="579120">
                <a:moveTo>
                  <a:pt x="0" y="289560"/>
                </a:moveTo>
                <a:lnTo>
                  <a:pt x="3682" y="237490"/>
                </a:lnTo>
                <a:lnTo>
                  <a:pt x="14477" y="188595"/>
                </a:lnTo>
                <a:lnTo>
                  <a:pt x="31623" y="143383"/>
                </a:lnTo>
                <a:lnTo>
                  <a:pt x="54482" y="102997"/>
                </a:lnTo>
                <a:lnTo>
                  <a:pt x="82423" y="68072"/>
                </a:lnTo>
                <a:lnTo>
                  <a:pt x="114807" y="39497"/>
                </a:lnTo>
                <a:lnTo>
                  <a:pt x="150875" y="18161"/>
                </a:lnTo>
                <a:lnTo>
                  <a:pt x="189991" y="4699"/>
                </a:lnTo>
                <a:lnTo>
                  <a:pt x="231648" y="0"/>
                </a:lnTo>
                <a:lnTo>
                  <a:pt x="273303" y="4699"/>
                </a:lnTo>
                <a:lnTo>
                  <a:pt x="312419" y="18161"/>
                </a:lnTo>
                <a:lnTo>
                  <a:pt x="348488" y="39497"/>
                </a:lnTo>
                <a:lnTo>
                  <a:pt x="380873" y="68072"/>
                </a:lnTo>
                <a:lnTo>
                  <a:pt x="408813" y="102997"/>
                </a:lnTo>
                <a:lnTo>
                  <a:pt x="431673" y="143383"/>
                </a:lnTo>
                <a:lnTo>
                  <a:pt x="448817" y="188595"/>
                </a:lnTo>
                <a:lnTo>
                  <a:pt x="459613" y="237490"/>
                </a:lnTo>
                <a:lnTo>
                  <a:pt x="463295" y="289560"/>
                </a:lnTo>
                <a:lnTo>
                  <a:pt x="459613" y="341630"/>
                </a:lnTo>
                <a:lnTo>
                  <a:pt x="448817" y="390525"/>
                </a:lnTo>
                <a:lnTo>
                  <a:pt x="431673" y="435737"/>
                </a:lnTo>
                <a:lnTo>
                  <a:pt x="408813" y="476123"/>
                </a:lnTo>
                <a:lnTo>
                  <a:pt x="380873" y="511048"/>
                </a:lnTo>
                <a:lnTo>
                  <a:pt x="348488" y="539623"/>
                </a:lnTo>
                <a:lnTo>
                  <a:pt x="312419" y="560959"/>
                </a:lnTo>
                <a:lnTo>
                  <a:pt x="273303" y="574421"/>
                </a:lnTo>
                <a:lnTo>
                  <a:pt x="231648" y="579120"/>
                </a:lnTo>
                <a:lnTo>
                  <a:pt x="189991" y="574421"/>
                </a:lnTo>
                <a:lnTo>
                  <a:pt x="150875" y="560959"/>
                </a:lnTo>
                <a:lnTo>
                  <a:pt x="114807" y="539623"/>
                </a:lnTo>
                <a:lnTo>
                  <a:pt x="82423" y="511048"/>
                </a:lnTo>
                <a:lnTo>
                  <a:pt x="54482" y="476123"/>
                </a:lnTo>
                <a:lnTo>
                  <a:pt x="31623" y="435737"/>
                </a:lnTo>
                <a:lnTo>
                  <a:pt x="14477" y="390525"/>
                </a:lnTo>
                <a:lnTo>
                  <a:pt x="3682" y="341630"/>
                </a:lnTo>
                <a:lnTo>
                  <a:pt x="0" y="2895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17407" y="4148328"/>
            <a:ext cx="463550" cy="581025"/>
          </a:xfrm>
          <a:custGeom>
            <a:avLst/>
            <a:gdLst/>
            <a:ahLst/>
            <a:cxnLst/>
            <a:rect l="l" t="t" r="r" b="b"/>
            <a:pathLst>
              <a:path w="463550" h="581025">
                <a:moveTo>
                  <a:pt x="0" y="290322"/>
                </a:moveTo>
                <a:lnTo>
                  <a:pt x="3683" y="238125"/>
                </a:lnTo>
                <a:lnTo>
                  <a:pt x="14477" y="188976"/>
                </a:lnTo>
                <a:lnTo>
                  <a:pt x="31623" y="143764"/>
                </a:lnTo>
                <a:lnTo>
                  <a:pt x="54483" y="103251"/>
                </a:lnTo>
                <a:lnTo>
                  <a:pt x="82423" y="68199"/>
                </a:lnTo>
                <a:lnTo>
                  <a:pt x="114808" y="39624"/>
                </a:lnTo>
                <a:lnTo>
                  <a:pt x="150875" y="18161"/>
                </a:lnTo>
                <a:lnTo>
                  <a:pt x="189992" y="4699"/>
                </a:lnTo>
                <a:lnTo>
                  <a:pt x="231648" y="0"/>
                </a:lnTo>
                <a:lnTo>
                  <a:pt x="273303" y="4699"/>
                </a:lnTo>
                <a:lnTo>
                  <a:pt x="312420" y="18161"/>
                </a:lnTo>
                <a:lnTo>
                  <a:pt x="348488" y="39624"/>
                </a:lnTo>
                <a:lnTo>
                  <a:pt x="380873" y="68199"/>
                </a:lnTo>
                <a:lnTo>
                  <a:pt x="408813" y="103251"/>
                </a:lnTo>
                <a:lnTo>
                  <a:pt x="431673" y="143764"/>
                </a:lnTo>
                <a:lnTo>
                  <a:pt x="448818" y="188976"/>
                </a:lnTo>
                <a:lnTo>
                  <a:pt x="459613" y="238125"/>
                </a:lnTo>
                <a:lnTo>
                  <a:pt x="463296" y="290322"/>
                </a:lnTo>
                <a:lnTo>
                  <a:pt x="459613" y="342519"/>
                </a:lnTo>
                <a:lnTo>
                  <a:pt x="448818" y="391668"/>
                </a:lnTo>
                <a:lnTo>
                  <a:pt x="431673" y="436880"/>
                </a:lnTo>
                <a:lnTo>
                  <a:pt x="408813" y="477393"/>
                </a:lnTo>
                <a:lnTo>
                  <a:pt x="380873" y="512445"/>
                </a:lnTo>
                <a:lnTo>
                  <a:pt x="348488" y="541020"/>
                </a:lnTo>
                <a:lnTo>
                  <a:pt x="312420" y="562483"/>
                </a:lnTo>
                <a:lnTo>
                  <a:pt x="273303" y="575945"/>
                </a:lnTo>
                <a:lnTo>
                  <a:pt x="231648" y="580644"/>
                </a:lnTo>
                <a:lnTo>
                  <a:pt x="189992" y="575945"/>
                </a:lnTo>
                <a:lnTo>
                  <a:pt x="150875" y="562483"/>
                </a:lnTo>
                <a:lnTo>
                  <a:pt x="114808" y="541020"/>
                </a:lnTo>
                <a:lnTo>
                  <a:pt x="82423" y="512445"/>
                </a:lnTo>
                <a:lnTo>
                  <a:pt x="54483" y="477393"/>
                </a:lnTo>
                <a:lnTo>
                  <a:pt x="31623" y="436880"/>
                </a:lnTo>
                <a:lnTo>
                  <a:pt x="14477" y="391668"/>
                </a:lnTo>
                <a:lnTo>
                  <a:pt x="3683" y="342519"/>
                </a:lnTo>
                <a:lnTo>
                  <a:pt x="0" y="29032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62700" y="2215895"/>
            <a:ext cx="231775" cy="257810"/>
          </a:xfrm>
          <a:custGeom>
            <a:avLst/>
            <a:gdLst/>
            <a:ahLst/>
            <a:cxnLst/>
            <a:rect l="l" t="t" r="r" b="b"/>
            <a:pathLst>
              <a:path w="231775" h="257810">
                <a:moveTo>
                  <a:pt x="231648" y="0"/>
                </a:moveTo>
                <a:lnTo>
                  <a:pt x="0" y="2575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57643" y="2215895"/>
            <a:ext cx="231775" cy="257810"/>
          </a:xfrm>
          <a:custGeom>
            <a:avLst/>
            <a:gdLst/>
            <a:ahLst/>
            <a:cxnLst/>
            <a:rect l="l" t="t" r="r" b="b"/>
            <a:pathLst>
              <a:path w="231775" h="257810">
                <a:moveTo>
                  <a:pt x="0" y="0"/>
                </a:moveTo>
                <a:lnTo>
                  <a:pt x="231648" y="2575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23203" y="2860548"/>
            <a:ext cx="154305" cy="451484"/>
          </a:xfrm>
          <a:custGeom>
            <a:avLst/>
            <a:gdLst/>
            <a:ahLst/>
            <a:cxnLst/>
            <a:rect l="l" t="t" r="r" b="b"/>
            <a:pathLst>
              <a:path w="154304" h="451485">
                <a:moveTo>
                  <a:pt x="153924" y="0"/>
                </a:moveTo>
                <a:lnTo>
                  <a:pt x="0" y="45110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62700" y="2860548"/>
            <a:ext cx="193675" cy="386080"/>
          </a:xfrm>
          <a:custGeom>
            <a:avLst/>
            <a:gdLst/>
            <a:ahLst/>
            <a:cxnLst/>
            <a:rect l="l" t="t" r="r" b="b"/>
            <a:pathLst>
              <a:path w="193675" h="386080">
                <a:moveTo>
                  <a:pt x="0" y="0"/>
                </a:moveTo>
                <a:lnTo>
                  <a:pt x="193548" y="385572"/>
                </a:lnTo>
              </a:path>
            </a:pathLst>
          </a:custGeom>
          <a:ln w="91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45479" y="3826764"/>
            <a:ext cx="116205" cy="386080"/>
          </a:xfrm>
          <a:custGeom>
            <a:avLst/>
            <a:gdLst/>
            <a:ahLst/>
            <a:cxnLst/>
            <a:rect l="l" t="t" r="r" b="b"/>
            <a:pathLst>
              <a:path w="116204" h="386079">
                <a:moveTo>
                  <a:pt x="0" y="0"/>
                </a:moveTo>
                <a:lnTo>
                  <a:pt x="115824" y="3855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18147" y="3826764"/>
            <a:ext cx="76200" cy="386080"/>
          </a:xfrm>
          <a:custGeom>
            <a:avLst/>
            <a:gdLst/>
            <a:ahLst/>
            <a:cxnLst/>
            <a:rect l="l" t="t" r="r" b="b"/>
            <a:pathLst>
              <a:path w="76200" h="386079">
                <a:moveTo>
                  <a:pt x="76200" y="0"/>
                </a:moveTo>
                <a:lnTo>
                  <a:pt x="0" y="3855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25995" y="3761232"/>
            <a:ext cx="116205" cy="451484"/>
          </a:xfrm>
          <a:custGeom>
            <a:avLst/>
            <a:gdLst/>
            <a:ahLst/>
            <a:cxnLst/>
            <a:rect l="l" t="t" r="r" b="b"/>
            <a:pathLst>
              <a:path w="116204" h="451485">
                <a:moveTo>
                  <a:pt x="0" y="0"/>
                </a:moveTo>
                <a:lnTo>
                  <a:pt x="115824" y="4511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54852" y="4728971"/>
            <a:ext cx="76200" cy="257810"/>
          </a:xfrm>
          <a:custGeom>
            <a:avLst/>
            <a:gdLst/>
            <a:ahLst/>
            <a:cxnLst/>
            <a:rect l="l" t="t" r="r" b="b"/>
            <a:pathLst>
              <a:path w="76200" h="257810">
                <a:moveTo>
                  <a:pt x="0" y="0"/>
                </a:moveTo>
                <a:lnTo>
                  <a:pt x="76200" y="2575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29655" y="4728971"/>
            <a:ext cx="116205" cy="257810"/>
          </a:xfrm>
          <a:custGeom>
            <a:avLst/>
            <a:gdLst/>
            <a:ahLst/>
            <a:cxnLst/>
            <a:rect l="l" t="t" r="r" b="b"/>
            <a:pathLst>
              <a:path w="116204" h="257810">
                <a:moveTo>
                  <a:pt x="115824" y="0"/>
                </a:moveTo>
                <a:lnTo>
                  <a:pt x="0" y="2575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76388" y="2795016"/>
            <a:ext cx="269875" cy="451484"/>
          </a:xfrm>
          <a:custGeom>
            <a:avLst/>
            <a:gdLst/>
            <a:ahLst/>
            <a:cxnLst/>
            <a:rect l="l" t="t" r="r" b="b"/>
            <a:pathLst>
              <a:path w="269875" h="451485">
                <a:moveTo>
                  <a:pt x="0" y="0"/>
                </a:moveTo>
                <a:lnTo>
                  <a:pt x="269747" y="4511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69935" y="3761232"/>
            <a:ext cx="76200" cy="387350"/>
          </a:xfrm>
          <a:custGeom>
            <a:avLst/>
            <a:gdLst/>
            <a:ahLst/>
            <a:cxnLst/>
            <a:rect l="l" t="t" r="r" b="b"/>
            <a:pathLst>
              <a:path w="76200" h="387350">
                <a:moveTo>
                  <a:pt x="76200" y="0"/>
                </a:moveTo>
                <a:lnTo>
                  <a:pt x="0" y="3870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17407" y="3697223"/>
            <a:ext cx="192405" cy="451484"/>
          </a:xfrm>
          <a:custGeom>
            <a:avLst/>
            <a:gdLst/>
            <a:ahLst/>
            <a:cxnLst/>
            <a:rect l="l" t="t" r="r" b="b"/>
            <a:pathLst>
              <a:path w="192404" h="451485">
                <a:moveTo>
                  <a:pt x="0" y="0"/>
                </a:moveTo>
                <a:lnTo>
                  <a:pt x="192024" y="45110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73468" y="4728971"/>
            <a:ext cx="116205" cy="257810"/>
          </a:xfrm>
          <a:custGeom>
            <a:avLst/>
            <a:gdLst/>
            <a:ahLst/>
            <a:cxnLst/>
            <a:rect l="l" t="t" r="r" b="b"/>
            <a:pathLst>
              <a:path w="116204" h="257810">
                <a:moveTo>
                  <a:pt x="0" y="0"/>
                </a:moveTo>
                <a:lnTo>
                  <a:pt x="115824" y="2575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994272" y="246557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68441" y="330746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37809" y="50426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09208" y="504266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437121" y="3306317"/>
            <a:ext cx="231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90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47381" y="5042661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42050" y="4337684"/>
            <a:ext cx="779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5620" algn="l"/>
              </a:tabLst>
            </a:pPr>
            <a:r>
              <a:rPr sz="1800" spc="-25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25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08646" y="2403170"/>
            <a:ext cx="2755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26756" y="3302253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56372" y="4268851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13597" y="4208779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138" y="43688"/>
            <a:ext cx="51346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0" dirty="0">
                <a:latin typeface="Times New Roman"/>
                <a:cs typeface="Times New Roman"/>
              </a:rPr>
              <a:t>Traversal</a:t>
            </a:r>
            <a:r>
              <a:rPr sz="4400" b="1" spc="-155" dirty="0">
                <a:latin typeface="Times New Roman"/>
                <a:cs typeface="Times New Roman"/>
              </a:rPr>
              <a:t> </a:t>
            </a:r>
            <a:r>
              <a:rPr sz="4400" b="1" spc="-35" dirty="0">
                <a:latin typeface="Times New Roman"/>
                <a:cs typeface="Times New Roman"/>
              </a:rPr>
              <a:t>Techniques</a:t>
            </a:r>
            <a:endParaRPr sz="4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2437" y="757237"/>
          <a:ext cx="8153400" cy="5938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0"/>
              </a:tblGrid>
              <a:tr h="2287651"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void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preorder(tree *tree)</a:t>
                      </a:r>
                      <a:r>
                        <a:rPr sz="200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{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38784" marR="4145279">
                        <a:lnSpc>
                          <a:spcPct val="120000"/>
                        </a:lnSpc>
                        <a:tabLst>
                          <a:tab pos="2952115" algn="l"/>
                        </a:tabLst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(tree-&gt;isEmpty(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))	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;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visit(tree-&gt;getRoot(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));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preOrder(tree-&gt;getLeftSubtree());  preOrder(tree-&gt;getRightSubtree());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ts val="207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}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406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6100">
                <a:tc>
                  <a:txBody>
                    <a:bodyPr/>
                    <a:lstStyle/>
                    <a:p>
                      <a:pPr marL="95885">
                        <a:lnSpc>
                          <a:spcPts val="224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void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inOrder(Tree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*tree){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12750" marR="4237355">
                        <a:lnSpc>
                          <a:spcPct val="100000"/>
                        </a:lnSpc>
                        <a:tabLst>
                          <a:tab pos="2926080" algn="l"/>
                        </a:tabLst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(tree-&gt;isEmpty(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))	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;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inOrder(tree-&gt;getLeftSubtree(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));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visit(tree-&gt;getRoot(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));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inOrder(tree-&gt;getRightSubtree(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));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ts val="235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}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35073">
                <a:tc>
                  <a:txBody>
                    <a:bodyPr/>
                    <a:lstStyle/>
                    <a:p>
                      <a:pPr marL="95885">
                        <a:lnSpc>
                          <a:spcPts val="1945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void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postOrder(Tree</a:t>
                      </a:r>
                      <a:r>
                        <a:rPr sz="20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*tree){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12750" marR="4011295">
                        <a:lnSpc>
                          <a:spcPct val="100000"/>
                        </a:lnSpc>
                        <a:tabLst>
                          <a:tab pos="2926080" algn="l"/>
                        </a:tabLst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(tree-&gt;isEmpty(</a:t>
                      </a:r>
                      <a:r>
                        <a:rPr sz="20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))	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;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postOrder(tree-&gt;getLeftSubtree(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));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postOrder(tree-&gt;getRightSubtree(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));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visit(tree-&gt;getRoot(</a:t>
                      </a:r>
                      <a:r>
                        <a:rPr sz="20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));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ts val="21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}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819" y="321690"/>
            <a:ext cx="4921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Threaded Binary</a:t>
            </a:r>
            <a:r>
              <a:rPr sz="4400" spc="-290" dirty="0"/>
              <a:t> </a:t>
            </a:r>
            <a:r>
              <a:rPr sz="4400" spc="-30" dirty="0"/>
              <a:t>Tree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380236"/>
            <a:ext cx="4121150" cy="5236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b="1" spc="-20" dirty="0">
                <a:latin typeface="Times New Roman"/>
                <a:cs typeface="Times New Roman"/>
              </a:rPr>
              <a:t>threaded </a:t>
            </a:r>
            <a:r>
              <a:rPr sz="2800" b="1" spc="-5" dirty="0">
                <a:latin typeface="Times New Roman"/>
                <a:cs typeface="Times New Roman"/>
              </a:rPr>
              <a:t>binary</a:t>
            </a:r>
            <a:r>
              <a:rPr sz="2800" b="1" spc="110" dirty="0">
                <a:latin typeface="Times New Roman"/>
                <a:cs typeface="Times New Roman"/>
              </a:rPr>
              <a:t> </a:t>
            </a:r>
            <a:r>
              <a:rPr sz="2800" b="1" spc="-40" dirty="0">
                <a:latin typeface="Times New Roman"/>
                <a:cs typeface="Times New Roman"/>
              </a:rPr>
              <a:t>tree</a:t>
            </a:r>
            <a:endParaRPr sz="28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defined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as: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"A </a:t>
            </a:r>
            <a:r>
              <a:rPr sz="2800" spc="-5" dirty="0">
                <a:latin typeface="Times New Roman"/>
                <a:cs typeface="Times New Roman"/>
              </a:rPr>
              <a:t>binary tree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i="1" spc="-40" dirty="0">
                <a:latin typeface="Times New Roman"/>
                <a:cs typeface="Times New Roman"/>
              </a:rPr>
              <a:t>threaded  </a:t>
            </a:r>
            <a:r>
              <a:rPr sz="2800" spc="-10" dirty="0">
                <a:latin typeface="Times New Roman"/>
                <a:cs typeface="Times New Roman"/>
              </a:rPr>
              <a:t>by making </a:t>
            </a:r>
            <a:r>
              <a:rPr sz="2800" spc="-15" dirty="0">
                <a:latin typeface="Times New Roman"/>
                <a:cs typeface="Times New Roman"/>
              </a:rPr>
              <a:t>all </a:t>
            </a:r>
            <a:r>
              <a:rPr sz="2800" spc="-5" dirty="0">
                <a:latin typeface="Times New Roman"/>
                <a:cs typeface="Times New Roman"/>
              </a:rPr>
              <a:t>right </a:t>
            </a:r>
            <a:r>
              <a:rPr sz="2800" spc="-10" dirty="0">
                <a:latin typeface="Times New Roman"/>
                <a:cs typeface="Times New Roman"/>
              </a:rPr>
              <a:t>child  pointers that would  normally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10" dirty="0">
                <a:latin typeface="Times New Roman"/>
                <a:cs typeface="Times New Roman"/>
              </a:rPr>
              <a:t>null </a:t>
            </a:r>
            <a:r>
              <a:rPr sz="2800" spc="-5" dirty="0">
                <a:latin typeface="Times New Roman"/>
                <a:cs typeface="Times New Roman"/>
              </a:rPr>
              <a:t>point </a:t>
            </a:r>
            <a:r>
              <a:rPr sz="2800" spc="-30" dirty="0">
                <a:latin typeface="Times New Roman"/>
                <a:cs typeface="Times New Roman"/>
              </a:rPr>
              <a:t>to 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inorder successor </a:t>
            </a:r>
            <a:r>
              <a:rPr sz="2800" spc="-5" dirty="0">
                <a:latin typeface="Times New Roman"/>
                <a:cs typeface="Times New Roman"/>
              </a:rPr>
              <a:t>of 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node,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15" dirty="0">
                <a:latin typeface="Times New Roman"/>
                <a:cs typeface="Times New Roman"/>
              </a:rPr>
              <a:t>all </a:t>
            </a:r>
            <a:r>
              <a:rPr sz="2800" spc="-10" dirty="0">
                <a:latin typeface="Times New Roman"/>
                <a:cs typeface="Times New Roman"/>
              </a:rPr>
              <a:t>left child  pointers that would  normally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10" dirty="0">
                <a:latin typeface="Times New Roman"/>
                <a:cs typeface="Times New Roman"/>
              </a:rPr>
              <a:t>null </a:t>
            </a:r>
            <a:r>
              <a:rPr sz="2800" spc="-5" dirty="0">
                <a:latin typeface="Times New Roman"/>
                <a:cs typeface="Times New Roman"/>
              </a:rPr>
              <a:t>point </a:t>
            </a:r>
            <a:r>
              <a:rPr sz="2800" spc="-30" dirty="0">
                <a:latin typeface="Times New Roman"/>
                <a:cs typeface="Times New Roman"/>
              </a:rPr>
              <a:t>to  </a:t>
            </a:r>
            <a:r>
              <a:rPr sz="2800" spc="-5" dirty="0">
                <a:latin typeface="Times New Roman"/>
                <a:cs typeface="Times New Roman"/>
              </a:rPr>
              <a:t>the inorder </a:t>
            </a:r>
            <a:r>
              <a:rPr sz="2800" spc="-10" dirty="0">
                <a:latin typeface="Times New Roman"/>
                <a:cs typeface="Times New Roman"/>
              </a:rPr>
              <a:t>predecessor </a:t>
            </a:r>
            <a:r>
              <a:rPr sz="2800" spc="-5" dirty="0">
                <a:latin typeface="Times New Roman"/>
                <a:cs typeface="Times New Roman"/>
              </a:rPr>
              <a:t>of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0945" y="2008149"/>
            <a:ext cx="3564128" cy="3877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954" y="283209"/>
            <a:ext cx="3008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Graph</a:t>
            </a:r>
            <a:r>
              <a:rPr sz="4400" spc="-190" dirty="0"/>
              <a:t> </a:t>
            </a:r>
            <a:r>
              <a:rPr sz="4400" dirty="0"/>
              <a:t>Basics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149857"/>
            <a:ext cx="7752715" cy="4768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2776855" algn="l"/>
              </a:tabLst>
            </a:pPr>
            <a:r>
              <a:rPr sz="3200" dirty="0">
                <a:latin typeface="Times New Roman"/>
                <a:cs typeface="Times New Roman"/>
              </a:rPr>
              <a:t>Graphs are collections of nodes connected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  edges – G = </a:t>
            </a:r>
            <a:r>
              <a:rPr sz="3200" spc="-150" dirty="0">
                <a:latin typeface="Times New Roman"/>
                <a:cs typeface="Times New Roman"/>
              </a:rPr>
              <a:t>(V,E) </a:t>
            </a:r>
            <a:r>
              <a:rPr sz="3200" dirty="0">
                <a:latin typeface="Times New Roman"/>
                <a:cs typeface="Times New Roman"/>
              </a:rPr>
              <a:t>where V is a set of nodes  and E 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set of	edges.</a:t>
            </a:r>
            <a:endParaRPr sz="32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sz="3200" dirty="0">
                <a:latin typeface="Times New Roman"/>
                <a:cs typeface="Times New Roman"/>
              </a:rPr>
              <a:t>Graphs are useful in a number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endParaRPr sz="32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770"/>
              </a:spcBef>
              <a:tabLst>
                <a:tab pos="2586990" algn="l"/>
              </a:tabLst>
            </a:pPr>
            <a:r>
              <a:rPr sz="3200" dirty="0">
                <a:latin typeface="Times New Roman"/>
                <a:cs typeface="Times New Roman"/>
              </a:rPr>
              <a:t>applications	including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12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Shortest path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problems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Maximum </a:t>
            </a:r>
            <a:r>
              <a:rPr sz="2800" dirty="0">
                <a:latin typeface="Times New Roman"/>
                <a:cs typeface="Times New Roman"/>
              </a:rPr>
              <a:t>flow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problems</a:t>
            </a:r>
            <a:endParaRPr sz="2800">
              <a:latin typeface="Times New Roman"/>
              <a:cs typeface="Times New Roman"/>
            </a:endParaRPr>
          </a:p>
          <a:p>
            <a:pPr marL="355600" marR="18415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Graphs unlike trees are more general for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they  can have connected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components.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2582" y="459739"/>
            <a:ext cx="2877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Graph</a:t>
            </a:r>
            <a:r>
              <a:rPr sz="4400" spc="-250" dirty="0"/>
              <a:t> </a:t>
            </a:r>
            <a:r>
              <a:rPr sz="4400" spc="-50" dirty="0"/>
              <a:t>Types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557908"/>
            <a:ext cx="68745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2111375" algn="l"/>
                <a:tab pos="3807460" algn="l"/>
                <a:tab pos="4351655" algn="l"/>
                <a:tab pos="5934710" algn="l"/>
              </a:tabLst>
            </a:pPr>
            <a:r>
              <a:rPr sz="3200" b="1" dirty="0">
                <a:latin typeface="Times New Roman"/>
                <a:cs typeface="Times New Roman"/>
              </a:rPr>
              <a:t>D</a:t>
            </a:r>
            <a:r>
              <a:rPr sz="3200" b="1" spc="-5" dirty="0">
                <a:latin typeface="Times New Roman"/>
                <a:cs typeface="Times New Roman"/>
              </a:rPr>
              <a:t>i</a:t>
            </a:r>
            <a:r>
              <a:rPr sz="3200" b="1" spc="-114" dirty="0">
                <a:latin typeface="Times New Roman"/>
                <a:cs typeface="Times New Roman"/>
              </a:rPr>
              <a:t>r</a:t>
            </a:r>
            <a:r>
              <a:rPr sz="3200" b="1" spc="5" dirty="0">
                <a:latin typeface="Times New Roman"/>
                <a:cs typeface="Times New Roman"/>
              </a:rPr>
              <a:t>ec</a:t>
            </a:r>
            <a:r>
              <a:rPr sz="3200" b="1" dirty="0">
                <a:latin typeface="Times New Roman"/>
                <a:cs typeface="Times New Roman"/>
              </a:rPr>
              <a:t>ted	Gr</a:t>
            </a:r>
            <a:r>
              <a:rPr sz="3200" b="1" spc="10" dirty="0">
                <a:latin typeface="Times New Roman"/>
                <a:cs typeface="Times New Roman"/>
              </a:rPr>
              <a:t>a</a:t>
            </a:r>
            <a:r>
              <a:rPr sz="3200" b="1" spc="-5" dirty="0">
                <a:latin typeface="Times New Roman"/>
                <a:cs typeface="Times New Roman"/>
              </a:rPr>
              <a:t>p</a:t>
            </a:r>
            <a:r>
              <a:rPr sz="3200" b="1" spc="-45" dirty="0">
                <a:latin typeface="Times New Roman"/>
                <a:cs typeface="Times New Roman"/>
              </a:rPr>
              <a:t>h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:	A	dir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cted	</a:t>
            </a:r>
            <a:r>
              <a:rPr sz="3200" spc="5" dirty="0">
                <a:latin typeface="Times New Roman"/>
                <a:cs typeface="Times New Roman"/>
              </a:rPr>
              <a:t>g</a:t>
            </a:r>
            <a:r>
              <a:rPr sz="3200" spc="-25" dirty="0">
                <a:latin typeface="Times New Roman"/>
                <a:cs typeface="Times New Roman"/>
              </a:rPr>
              <a:t>r</a:t>
            </a:r>
            <a:r>
              <a:rPr sz="3200" spc="5" dirty="0">
                <a:latin typeface="Times New Roman"/>
                <a:cs typeface="Times New Roman"/>
              </a:rPr>
              <a:t>aph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6321" y="1557908"/>
            <a:ext cx="954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Times New Roman"/>
                <a:cs typeface="Times New Roman"/>
              </a:rPr>
              <a:t>ed</a:t>
            </a:r>
            <a:r>
              <a:rPr sz="3200" spc="-5" dirty="0">
                <a:latin typeface="Times New Roman"/>
                <a:cs typeface="Times New Roman"/>
              </a:rPr>
              <a:t>g</a:t>
            </a:r>
            <a:r>
              <a:rPr sz="3200" spc="5" dirty="0">
                <a:latin typeface="Times New Roman"/>
                <a:cs typeface="Times New Roman"/>
              </a:rPr>
              <a:t>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535" y="1997405"/>
            <a:ext cx="47047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allow travel in one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direction.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6321" y="2534157"/>
            <a:ext cx="953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gr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ph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635" y="2541270"/>
            <a:ext cx="6848475" cy="9366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marR="5080" indent="-342900">
              <a:lnSpc>
                <a:spcPts val="3329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  <a:tab pos="2591435" algn="l"/>
                <a:tab pos="4316730" algn="l"/>
                <a:tab pos="5114925" algn="l"/>
              </a:tabLst>
            </a:pPr>
            <a:r>
              <a:rPr sz="3200" b="1" dirty="0">
                <a:latin typeface="Times New Roman"/>
                <a:cs typeface="Times New Roman"/>
              </a:rPr>
              <a:t>Und</a:t>
            </a:r>
            <a:r>
              <a:rPr sz="3200" b="1" spc="-10" dirty="0">
                <a:latin typeface="Times New Roman"/>
                <a:cs typeface="Times New Roman"/>
              </a:rPr>
              <a:t>i</a:t>
            </a:r>
            <a:r>
              <a:rPr sz="3200" b="1" spc="-114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e</a:t>
            </a:r>
            <a:r>
              <a:rPr sz="3200" b="1" spc="5" dirty="0">
                <a:latin typeface="Times New Roman"/>
                <a:cs typeface="Times New Roman"/>
              </a:rPr>
              <a:t>c</a:t>
            </a:r>
            <a:r>
              <a:rPr sz="3200" b="1" dirty="0">
                <a:latin typeface="Times New Roman"/>
                <a:cs typeface="Times New Roman"/>
              </a:rPr>
              <a:t>ted	Gr</a:t>
            </a:r>
            <a:r>
              <a:rPr sz="3200" b="1" spc="15" dirty="0">
                <a:latin typeface="Times New Roman"/>
                <a:cs typeface="Times New Roman"/>
              </a:rPr>
              <a:t>a</a:t>
            </a:r>
            <a:r>
              <a:rPr sz="3200" b="1" spc="-30" dirty="0">
                <a:latin typeface="Times New Roman"/>
                <a:cs typeface="Times New Roman"/>
              </a:rPr>
              <a:t>p</a:t>
            </a:r>
            <a:r>
              <a:rPr sz="3200" b="1" spc="-10" dirty="0">
                <a:latin typeface="Times New Roman"/>
                <a:cs typeface="Times New Roman"/>
              </a:rPr>
              <a:t>h</a:t>
            </a:r>
            <a:r>
              <a:rPr sz="3200" b="1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:	An	u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dir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15" dirty="0">
                <a:latin typeface="Times New Roman"/>
                <a:cs typeface="Times New Roman"/>
              </a:rPr>
              <a:t>c</a:t>
            </a:r>
            <a:r>
              <a:rPr sz="3200" spc="-1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ed  edges allow travel in either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direction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6686" y="3657600"/>
            <a:ext cx="3563366" cy="2447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000" y="3733800"/>
            <a:ext cx="3962400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707" y="321690"/>
            <a:ext cx="44227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Graph</a:t>
            </a:r>
            <a:r>
              <a:rPr sz="4400" spc="-229" dirty="0"/>
              <a:t> </a:t>
            </a:r>
            <a:r>
              <a:rPr sz="4400" spc="-30" dirty="0"/>
              <a:t>Terminology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176655"/>
            <a:ext cx="7960359" cy="54279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graph is an ordered pair </a:t>
            </a:r>
            <a:r>
              <a:rPr sz="3200" spc="-110" dirty="0">
                <a:latin typeface="Times New Roman"/>
                <a:cs typeface="Times New Roman"/>
              </a:rPr>
              <a:t>G=(V,E) </a:t>
            </a:r>
            <a:r>
              <a:rPr sz="3200" dirty="0">
                <a:latin typeface="Times New Roman"/>
                <a:cs typeface="Times New Roman"/>
              </a:rPr>
              <a:t>with a set  of vertices or nodes and the edges that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connect  them.</a:t>
            </a:r>
            <a:endParaRPr sz="3200">
              <a:latin typeface="Times New Roman"/>
              <a:cs typeface="Times New Roman"/>
            </a:endParaRPr>
          </a:p>
          <a:p>
            <a:pPr marL="355600" marR="925830" indent="-342900">
              <a:lnSpc>
                <a:spcPts val="35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subgraph of a graph has a subset of</a:t>
            </a:r>
            <a:r>
              <a:rPr sz="3200" spc="-4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 vertices and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edges.</a:t>
            </a:r>
            <a:endParaRPr sz="3200">
              <a:latin typeface="Times New Roman"/>
              <a:cs typeface="Times New Roman"/>
            </a:endParaRPr>
          </a:p>
          <a:p>
            <a:pPr marL="355600" marR="130175" indent="-342900">
              <a:lnSpc>
                <a:spcPts val="35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edges indicate how we can move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through  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graph.</a:t>
            </a:r>
            <a:endParaRPr sz="3200">
              <a:latin typeface="Times New Roman"/>
              <a:cs typeface="Times New Roman"/>
            </a:endParaRPr>
          </a:p>
          <a:p>
            <a:pPr marL="355600" marR="116205" indent="-3429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path is a subset of E that is a series of</a:t>
            </a:r>
            <a:r>
              <a:rPr sz="3200" spc="-4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edges  between two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nodes.</a:t>
            </a:r>
            <a:endParaRPr sz="3200">
              <a:latin typeface="Times New Roman"/>
              <a:cs typeface="Times New Roman"/>
            </a:endParaRPr>
          </a:p>
          <a:p>
            <a:pPr marL="355600" marR="630555" indent="-342900">
              <a:lnSpc>
                <a:spcPts val="35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graph is connected if there is at least</a:t>
            </a:r>
            <a:r>
              <a:rPr sz="3200" spc="-4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  path between every pair of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nodes.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707" y="359740"/>
            <a:ext cx="44215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Graph</a:t>
            </a:r>
            <a:r>
              <a:rPr sz="4400" spc="-190" dirty="0"/>
              <a:t> </a:t>
            </a:r>
            <a:r>
              <a:rPr sz="4400" spc="-35" dirty="0"/>
              <a:t>Terminology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225422"/>
            <a:ext cx="7964805" cy="541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512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length of a </a:t>
            </a:r>
            <a:r>
              <a:rPr sz="3000" spc="-5" dirty="0">
                <a:latin typeface="Times New Roman"/>
                <a:cs typeface="Times New Roman"/>
              </a:rPr>
              <a:t>path </a:t>
            </a:r>
            <a:r>
              <a:rPr sz="3000" dirty="0">
                <a:latin typeface="Times New Roman"/>
                <a:cs typeface="Times New Roman"/>
              </a:rPr>
              <a:t>in a graph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the number of  edges in the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path.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190"/>
              </a:lnSpc>
              <a:spcBef>
                <a:spcPts val="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A complete </a:t>
            </a:r>
            <a:r>
              <a:rPr sz="3000" dirty="0">
                <a:latin typeface="Times New Roman"/>
                <a:cs typeface="Times New Roman"/>
              </a:rPr>
              <a:t>graph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one that </a:t>
            </a:r>
            <a:r>
              <a:rPr sz="3000" spc="-5" dirty="0">
                <a:latin typeface="Times New Roman"/>
                <a:cs typeface="Times New Roman"/>
              </a:rPr>
              <a:t>has </a:t>
            </a:r>
            <a:r>
              <a:rPr sz="3000" dirty="0">
                <a:latin typeface="Times New Roman"/>
                <a:cs typeface="Times New Roman"/>
              </a:rPr>
              <a:t>an edge</a:t>
            </a:r>
            <a:r>
              <a:rPr sz="3000" spc="-2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between  every pair of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nodes.</a:t>
            </a:r>
            <a:endParaRPr sz="3000">
              <a:latin typeface="Times New Roman"/>
              <a:cs typeface="Times New Roman"/>
            </a:endParaRPr>
          </a:p>
          <a:p>
            <a:pPr marL="355600" marR="407034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A weighted </a:t>
            </a:r>
            <a:r>
              <a:rPr sz="3000" dirty="0">
                <a:latin typeface="Times New Roman"/>
                <a:cs typeface="Times New Roman"/>
              </a:rPr>
              <a:t>graph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one where each edge </a:t>
            </a:r>
            <a:r>
              <a:rPr sz="3000" spc="-5" dirty="0">
                <a:latin typeface="Times New Roman"/>
                <a:cs typeface="Times New Roman"/>
              </a:rPr>
              <a:t>has</a:t>
            </a:r>
            <a:r>
              <a:rPr sz="3000" spc="-2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 cost for </a:t>
            </a:r>
            <a:r>
              <a:rPr sz="3000" spc="-5" dirty="0">
                <a:latin typeface="Times New Roman"/>
                <a:cs typeface="Times New Roman"/>
              </a:rPr>
              <a:t>traveling </a:t>
            </a:r>
            <a:r>
              <a:rPr sz="3000" dirty="0">
                <a:latin typeface="Times New Roman"/>
                <a:cs typeface="Times New Roman"/>
              </a:rPr>
              <a:t>between the</a:t>
            </a:r>
            <a:r>
              <a:rPr sz="3000" spc="1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nodes.</a:t>
            </a:r>
            <a:endParaRPr sz="3000">
              <a:latin typeface="Times New Roman"/>
              <a:cs typeface="Times New Roman"/>
            </a:endParaRPr>
          </a:p>
          <a:p>
            <a:pPr marL="355600" marR="8509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cycle </a:t>
            </a:r>
            <a:r>
              <a:rPr sz="3000" dirty="0">
                <a:latin typeface="Times New Roman"/>
                <a:cs typeface="Times New Roman"/>
              </a:rPr>
              <a:t>is a path </a:t>
            </a:r>
            <a:r>
              <a:rPr sz="3000" spc="-5" dirty="0">
                <a:latin typeface="Times New Roman"/>
                <a:cs typeface="Times New Roman"/>
              </a:rPr>
              <a:t>that begins </a:t>
            </a:r>
            <a:r>
              <a:rPr sz="3000" dirty="0">
                <a:latin typeface="Times New Roman"/>
                <a:cs typeface="Times New Roman"/>
              </a:rPr>
              <a:t>and ends at the</a:t>
            </a:r>
            <a:r>
              <a:rPr sz="3000" spc="-2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same  </a:t>
            </a:r>
            <a:r>
              <a:rPr sz="3000" dirty="0">
                <a:latin typeface="Times New Roman"/>
                <a:cs typeface="Times New Roman"/>
              </a:rPr>
              <a:t>node.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An acyclic </a:t>
            </a:r>
            <a:r>
              <a:rPr sz="3000" dirty="0">
                <a:latin typeface="Times New Roman"/>
                <a:cs typeface="Times New Roman"/>
              </a:rPr>
              <a:t>graph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one that </a:t>
            </a:r>
            <a:r>
              <a:rPr sz="3000" spc="-5" dirty="0">
                <a:latin typeface="Times New Roman"/>
                <a:cs typeface="Times New Roman"/>
              </a:rPr>
              <a:t>has </a:t>
            </a:r>
            <a:r>
              <a:rPr sz="3000" dirty="0">
                <a:latin typeface="Times New Roman"/>
                <a:cs typeface="Times New Roman"/>
              </a:rPr>
              <a:t>no</a:t>
            </a:r>
            <a:r>
              <a:rPr sz="3000" spc="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cycles.</a:t>
            </a:r>
            <a:endParaRPr sz="3000">
              <a:latin typeface="Times New Roman"/>
              <a:cs typeface="Times New Roman"/>
            </a:endParaRPr>
          </a:p>
          <a:p>
            <a:pPr marL="355600" marR="738505" indent="-3429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An </a:t>
            </a:r>
            <a:r>
              <a:rPr sz="3000" spc="-5" dirty="0">
                <a:latin typeface="Times New Roman"/>
                <a:cs typeface="Times New Roman"/>
              </a:rPr>
              <a:t>acyclic, connected </a:t>
            </a:r>
            <a:r>
              <a:rPr sz="3000" dirty="0">
                <a:latin typeface="Times New Roman"/>
                <a:cs typeface="Times New Roman"/>
              </a:rPr>
              <a:t>graph is </a:t>
            </a:r>
            <a:r>
              <a:rPr sz="3000" spc="-5" dirty="0">
                <a:latin typeface="Times New Roman"/>
                <a:cs typeface="Times New Roman"/>
              </a:rPr>
              <a:t>also called </a:t>
            </a:r>
            <a:r>
              <a:rPr sz="3000" dirty="0">
                <a:latin typeface="Times New Roman"/>
                <a:cs typeface="Times New Roman"/>
              </a:rPr>
              <a:t>an  </a:t>
            </a:r>
            <a:r>
              <a:rPr sz="3000" spc="-5" dirty="0">
                <a:latin typeface="Times New Roman"/>
                <a:cs typeface="Times New Roman"/>
              </a:rPr>
              <a:t>unrooted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tree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6130" y="123520"/>
            <a:ext cx="601789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4360" marR="5080" indent="-58229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Data Structures for</a:t>
            </a:r>
            <a:r>
              <a:rPr sz="4400" spc="-204" dirty="0"/>
              <a:t> </a:t>
            </a:r>
            <a:r>
              <a:rPr sz="4400" dirty="0"/>
              <a:t>Graphs  An Adjacency</a:t>
            </a:r>
            <a:r>
              <a:rPr sz="4400" spc="-365" dirty="0"/>
              <a:t> </a:t>
            </a:r>
            <a:r>
              <a:rPr sz="4400" dirty="0"/>
              <a:t>Matrix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568322"/>
            <a:ext cx="8084820" cy="28035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marR="6985" indent="-342900" algn="just">
              <a:lnSpc>
                <a:spcPts val="351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For an undirected </a:t>
            </a:r>
            <a:r>
              <a:rPr sz="3200" spc="-5" dirty="0">
                <a:latin typeface="Times New Roman"/>
                <a:cs typeface="Times New Roman"/>
              </a:rPr>
              <a:t>graph, </a:t>
            </a:r>
            <a:r>
              <a:rPr sz="3200" dirty="0">
                <a:latin typeface="Times New Roman"/>
                <a:cs typeface="Times New Roman"/>
              </a:rPr>
              <a:t>the matrix will </a:t>
            </a:r>
            <a:r>
              <a:rPr sz="3200" spc="-10" dirty="0">
                <a:latin typeface="Times New Roman"/>
                <a:cs typeface="Times New Roman"/>
              </a:rPr>
              <a:t>be  </a:t>
            </a:r>
            <a:r>
              <a:rPr sz="3200" dirty="0">
                <a:latin typeface="Times New Roman"/>
                <a:cs typeface="Times New Roman"/>
              </a:rPr>
              <a:t>symmetric along the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diagonal.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63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For a </a:t>
            </a:r>
            <a:r>
              <a:rPr sz="3200" spc="-5" dirty="0">
                <a:latin typeface="Times New Roman"/>
                <a:cs typeface="Times New Roman"/>
              </a:rPr>
              <a:t>weighted </a:t>
            </a:r>
            <a:r>
              <a:rPr sz="3200" dirty="0">
                <a:latin typeface="Times New Roman"/>
                <a:cs typeface="Times New Roman"/>
              </a:rPr>
              <a:t>graph, the adjacency </a:t>
            </a:r>
            <a:r>
              <a:rPr sz="3200" spc="-10" dirty="0">
                <a:latin typeface="Times New Roman"/>
                <a:cs typeface="Times New Roman"/>
              </a:rPr>
              <a:t>matrix  </a:t>
            </a:r>
            <a:r>
              <a:rPr sz="3200" dirty="0">
                <a:latin typeface="Times New Roman"/>
                <a:cs typeface="Times New Roman"/>
              </a:rPr>
              <a:t>would have </a:t>
            </a:r>
            <a:r>
              <a:rPr sz="3200" spc="-5" dirty="0">
                <a:latin typeface="Times New Roman"/>
                <a:cs typeface="Times New Roman"/>
              </a:rPr>
              <a:t>the weight for </a:t>
            </a:r>
            <a:r>
              <a:rPr sz="3200" dirty="0">
                <a:latin typeface="Times New Roman"/>
                <a:cs typeface="Times New Roman"/>
              </a:rPr>
              <a:t>edges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graph,  </a:t>
            </a:r>
            <a:r>
              <a:rPr sz="3200" dirty="0">
                <a:latin typeface="Times New Roman"/>
                <a:cs typeface="Times New Roman"/>
              </a:rPr>
              <a:t>zeros along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diagonal, and </a:t>
            </a:r>
            <a:r>
              <a:rPr sz="3200" spc="-10" dirty="0">
                <a:latin typeface="Times New Roman"/>
                <a:cs typeface="Times New Roman"/>
              </a:rPr>
              <a:t>infinity </a:t>
            </a:r>
            <a:r>
              <a:rPr sz="3200" spc="-5" dirty="0">
                <a:latin typeface="Times New Roman"/>
                <a:cs typeface="Times New Roman"/>
              </a:rPr>
              <a:t>(∞)  </a:t>
            </a:r>
            <a:r>
              <a:rPr sz="3200" dirty="0">
                <a:latin typeface="Times New Roman"/>
                <a:cs typeface="Times New Roman"/>
              </a:rPr>
              <a:t>every place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else.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999" y="459739"/>
            <a:ext cx="66046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Adjacency Matrix Example</a:t>
            </a:r>
            <a:r>
              <a:rPr sz="4400" spc="-235" dirty="0"/>
              <a:t> </a:t>
            </a:r>
            <a:r>
              <a:rPr sz="4400" dirty="0"/>
              <a:t>1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42226" y="1676374"/>
            <a:ext cx="3860419" cy="43761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24628" y="2056841"/>
            <a:ext cx="3657727" cy="3858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999" y="359740"/>
            <a:ext cx="6603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Adjacency Matrix Example</a:t>
            </a:r>
            <a:r>
              <a:rPr sz="4400" spc="-240" dirty="0"/>
              <a:t> </a:t>
            </a:r>
            <a:r>
              <a:rPr sz="4400" dirty="0"/>
              <a:t>2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13740" y="1734172"/>
            <a:ext cx="3780790" cy="4279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1828800"/>
            <a:ext cx="388620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626" y="323215"/>
            <a:ext cx="4953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latin typeface="Times New Roman"/>
                <a:cs typeface="Times New Roman"/>
              </a:rPr>
              <a:t>Asymptotic</a:t>
            </a:r>
            <a:r>
              <a:rPr sz="4200" b="1" spc="-150" dirty="0">
                <a:latin typeface="Times New Roman"/>
                <a:cs typeface="Times New Roman"/>
              </a:rPr>
              <a:t> </a:t>
            </a:r>
            <a:r>
              <a:rPr sz="4200" b="1" dirty="0">
                <a:latin typeface="Times New Roman"/>
                <a:cs typeface="Times New Roman"/>
              </a:rPr>
              <a:t>Notations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935" y="1302257"/>
            <a:ext cx="8109584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177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8300" algn="l"/>
              </a:tabLst>
            </a:pPr>
            <a:r>
              <a:rPr sz="3200" b="1" dirty="0">
                <a:latin typeface="Times New Roman"/>
                <a:cs typeface="Times New Roman"/>
              </a:rPr>
              <a:t>Big </a:t>
            </a:r>
            <a:r>
              <a:rPr sz="3200" b="1" spc="-10" dirty="0">
                <a:latin typeface="Times New Roman"/>
                <a:cs typeface="Times New Roman"/>
              </a:rPr>
              <a:t>oh(O): </a:t>
            </a:r>
            <a:r>
              <a:rPr sz="3200" spc="-5" dirty="0">
                <a:latin typeface="Times New Roman"/>
                <a:cs typeface="Times New Roman"/>
              </a:rPr>
              <a:t>f(n) </a:t>
            </a:r>
            <a:r>
              <a:rPr sz="3200" dirty="0">
                <a:latin typeface="Times New Roman"/>
                <a:cs typeface="Times New Roman"/>
              </a:rPr>
              <a:t>= </a:t>
            </a:r>
            <a:r>
              <a:rPr sz="3200" spc="-10" dirty="0">
                <a:latin typeface="Times New Roman"/>
                <a:cs typeface="Times New Roman"/>
              </a:rPr>
              <a:t>O(g(n)) </a:t>
            </a:r>
            <a:r>
              <a:rPr sz="3200" dirty="0">
                <a:latin typeface="Times New Roman"/>
                <a:cs typeface="Times New Roman"/>
              </a:rPr>
              <a:t>( read </a:t>
            </a:r>
            <a:r>
              <a:rPr sz="3200" spc="-5" dirty="0">
                <a:latin typeface="Times New Roman"/>
                <a:cs typeface="Times New Roman"/>
              </a:rPr>
              <a:t>as </a:t>
            </a:r>
            <a:r>
              <a:rPr sz="3200" dirty="0">
                <a:latin typeface="Times New Roman"/>
                <a:cs typeface="Times New Roman"/>
              </a:rPr>
              <a:t>f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n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big  oh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g of n), </a:t>
            </a:r>
            <a:r>
              <a:rPr sz="3200" spc="-10" dirty="0">
                <a:latin typeface="Times New Roman"/>
                <a:cs typeface="Times New Roman"/>
              </a:rPr>
              <a:t>if there </a:t>
            </a:r>
            <a:r>
              <a:rPr sz="3200" spc="-5" dirty="0">
                <a:latin typeface="Times New Roman"/>
                <a:cs typeface="Times New Roman"/>
              </a:rPr>
              <a:t>exists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positive integer  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150" baseline="-17195" dirty="0">
                <a:latin typeface="Times New Roman"/>
                <a:cs typeface="Times New Roman"/>
              </a:rPr>
              <a:t>0</a:t>
            </a:r>
            <a:r>
              <a:rPr sz="3150" spc="15" baseline="-17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2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2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positive</a:t>
            </a:r>
            <a:r>
              <a:rPr sz="3200" spc="2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number</a:t>
            </a:r>
            <a:r>
              <a:rPr sz="3200" spc="2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2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such</a:t>
            </a:r>
            <a:r>
              <a:rPr sz="3200" spc="2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2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|f(n)|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≤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368300" algn="just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|g(n)| for </a:t>
            </a:r>
            <a:r>
              <a:rPr sz="3200" dirty="0">
                <a:latin typeface="Times New Roman"/>
                <a:cs typeface="Times New Roman"/>
              </a:rPr>
              <a:t>all n ≥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150" spc="7" baseline="-17195" dirty="0">
                <a:latin typeface="Times New Roman"/>
                <a:cs typeface="Times New Roman"/>
              </a:rPr>
              <a:t>0.</a:t>
            </a:r>
            <a:endParaRPr sz="3150" baseline="-1719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5107000"/>
            <a:ext cx="75399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Here g(n) is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upper bound of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function  f(n).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87500" y="3416300"/>
          <a:ext cx="5943600" cy="1463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</a:tblGrid>
              <a:tr h="365760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16n</a:t>
                      </a:r>
                      <a:r>
                        <a:rPr sz="1800" spc="-7" baseline="20833" dirty="0">
                          <a:latin typeface="Calibri"/>
                          <a:cs typeface="Calibri"/>
                        </a:rPr>
                        <a:t>3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45n</a:t>
                      </a:r>
                      <a:r>
                        <a:rPr sz="1800" spc="-7" baseline="2083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75" baseline="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+12n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795"/>
                        </a:lnSpc>
                      </a:pPr>
                      <a:r>
                        <a:rPr sz="2700" baseline="-13888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O(n</a:t>
                      </a:r>
                      <a:r>
                        <a:rPr sz="1800" spc="-7" baseline="20833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187" baseline="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34n –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O(n)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6130" y="123520"/>
            <a:ext cx="601789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0750" marR="5080" indent="-90868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Data Structures for</a:t>
            </a:r>
            <a:r>
              <a:rPr sz="4400" spc="-204" dirty="0"/>
              <a:t> </a:t>
            </a:r>
            <a:r>
              <a:rPr sz="4400" dirty="0"/>
              <a:t>Graphs  An Adjacency</a:t>
            </a:r>
            <a:r>
              <a:rPr sz="4400" spc="-350" dirty="0"/>
              <a:t> </a:t>
            </a:r>
            <a:r>
              <a:rPr sz="4400" dirty="0"/>
              <a:t>List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568322"/>
            <a:ext cx="8086090" cy="33553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marR="10160" indent="-342900" algn="just">
              <a:lnSpc>
                <a:spcPts val="351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list </a:t>
            </a:r>
            <a:r>
              <a:rPr sz="3200" spc="-5" dirty="0">
                <a:latin typeface="Times New Roman"/>
                <a:cs typeface="Times New Roman"/>
              </a:rPr>
              <a:t>of pointers, </a:t>
            </a:r>
            <a:r>
              <a:rPr sz="3200" dirty="0">
                <a:latin typeface="Times New Roman"/>
                <a:cs typeface="Times New Roman"/>
              </a:rPr>
              <a:t>one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each </a:t>
            </a:r>
            <a:r>
              <a:rPr sz="3200" spc="-5" dirty="0">
                <a:latin typeface="Times New Roman"/>
                <a:cs typeface="Times New Roman"/>
              </a:rPr>
              <a:t>node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spc="5" dirty="0">
                <a:latin typeface="Times New Roman"/>
                <a:cs typeface="Times New Roman"/>
              </a:rPr>
              <a:t>graph.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63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These </a:t>
            </a:r>
            <a:r>
              <a:rPr sz="3200" spc="-10" dirty="0">
                <a:latin typeface="Times New Roman"/>
                <a:cs typeface="Times New Roman"/>
              </a:rPr>
              <a:t>pointers </a:t>
            </a:r>
            <a:r>
              <a:rPr sz="3200" dirty="0">
                <a:latin typeface="Times New Roman"/>
                <a:cs typeface="Times New Roman"/>
              </a:rPr>
              <a:t>are the start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linked list </a:t>
            </a:r>
            <a:r>
              <a:rPr sz="3200" spc="5" dirty="0">
                <a:latin typeface="Times New Roman"/>
                <a:cs typeface="Times New Roman"/>
              </a:rPr>
              <a:t>of  </a:t>
            </a:r>
            <a:r>
              <a:rPr sz="3200" dirty="0">
                <a:latin typeface="Times New Roman"/>
                <a:cs typeface="Times New Roman"/>
              </a:rPr>
              <a:t>nodes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dirty="0">
                <a:latin typeface="Times New Roman"/>
                <a:cs typeface="Times New Roman"/>
              </a:rPr>
              <a:t>can be reached </a:t>
            </a:r>
            <a:r>
              <a:rPr sz="3200" spc="-5" dirty="0">
                <a:latin typeface="Times New Roman"/>
                <a:cs typeface="Times New Roman"/>
              </a:rPr>
              <a:t>by </a:t>
            </a:r>
            <a:r>
              <a:rPr sz="3200" dirty="0">
                <a:latin typeface="Times New Roman"/>
                <a:cs typeface="Times New Roman"/>
              </a:rPr>
              <a:t>one edge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-10" dirty="0">
                <a:latin typeface="Times New Roman"/>
                <a:cs typeface="Times New Roman"/>
              </a:rPr>
              <a:t>the  </a:t>
            </a:r>
            <a:r>
              <a:rPr sz="3200" spc="5" dirty="0">
                <a:latin typeface="Times New Roman"/>
                <a:cs typeface="Times New Roman"/>
              </a:rPr>
              <a:t>graph.</a:t>
            </a:r>
            <a:endParaRPr sz="32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ts val="3490"/>
              </a:lnSpc>
              <a:spcBef>
                <a:spcPts val="87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For a </a:t>
            </a:r>
            <a:r>
              <a:rPr sz="3200" spc="-5" dirty="0">
                <a:latin typeface="Times New Roman"/>
                <a:cs typeface="Times New Roman"/>
              </a:rPr>
              <a:t>weighted </a:t>
            </a:r>
            <a:r>
              <a:rPr sz="3200" dirty="0">
                <a:latin typeface="Times New Roman"/>
                <a:cs typeface="Times New Roman"/>
              </a:rPr>
              <a:t>graph, </a:t>
            </a:r>
            <a:r>
              <a:rPr sz="3200" spc="-5" dirty="0">
                <a:latin typeface="Times New Roman"/>
                <a:cs typeface="Times New Roman"/>
              </a:rPr>
              <a:t>this </a:t>
            </a:r>
            <a:r>
              <a:rPr sz="3200" dirty="0">
                <a:latin typeface="Times New Roman"/>
                <a:cs typeface="Times New Roman"/>
              </a:rPr>
              <a:t>list would also  include the weight for </a:t>
            </a:r>
            <a:r>
              <a:rPr sz="3200" spc="5" dirty="0">
                <a:latin typeface="Times New Roman"/>
                <a:cs typeface="Times New Roman"/>
              </a:rPr>
              <a:t>each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edge.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611" y="459739"/>
            <a:ext cx="5952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Adjacency List Example</a:t>
            </a:r>
            <a:r>
              <a:rPr sz="4400" spc="-240" dirty="0"/>
              <a:t> </a:t>
            </a:r>
            <a:r>
              <a:rPr sz="4400" dirty="0"/>
              <a:t>1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91362" y="1828749"/>
            <a:ext cx="3711829" cy="4005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200" y="1600200"/>
            <a:ext cx="4191000" cy="441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611" y="459739"/>
            <a:ext cx="5952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Adjacency List Example</a:t>
            </a:r>
            <a:r>
              <a:rPr sz="4400" spc="-240" dirty="0"/>
              <a:t> </a:t>
            </a:r>
            <a:r>
              <a:rPr sz="4400" dirty="0"/>
              <a:t>2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80554" y="1877822"/>
            <a:ext cx="3113532" cy="3626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58359" y="1815579"/>
            <a:ext cx="3718814" cy="3875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1473" y="459739"/>
            <a:ext cx="3855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Graph</a:t>
            </a:r>
            <a:r>
              <a:rPr sz="4400" spc="-225" dirty="0"/>
              <a:t> </a:t>
            </a:r>
            <a:r>
              <a:rPr sz="4400" spc="-15" dirty="0"/>
              <a:t>Traversals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606676"/>
            <a:ext cx="8082280" cy="4333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Some </a:t>
            </a:r>
            <a:r>
              <a:rPr sz="3200" spc="-10" dirty="0">
                <a:latin typeface="Times New Roman"/>
                <a:cs typeface="Times New Roman"/>
              </a:rPr>
              <a:t>algorithms </a:t>
            </a:r>
            <a:r>
              <a:rPr sz="3200" dirty="0">
                <a:latin typeface="Times New Roman"/>
                <a:cs typeface="Times New Roman"/>
              </a:rPr>
              <a:t>require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dirty="0">
                <a:latin typeface="Times New Roman"/>
                <a:cs typeface="Times New Roman"/>
              </a:rPr>
              <a:t>every vertex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a  graph be visited exactly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once.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order </a:t>
            </a:r>
            <a:r>
              <a:rPr sz="3200" spc="-10" dirty="0">
                <a:latin typeface="Times New Roman"/>
                <a:cs typeface="Times New Roman"/>
              </a:rPr>
              <a:t>in which </a:t>
            </a:r>
            <a:r>
              <a:rPr sz="3200" spc="-5" dirty="0">
                <a:latin typeface="Times New Roman"/>
                <a:cs typeface="Times New Roman"/>
              </a:rPr>
              <a:t>the vertices </a:t>
            </a:r>
            <a:r>
              <a:rPr sz="3200" dirty="0">
                <a:latin typeface="Times New Roman"/>
                <a:cs typeface="Times New Roman"/>
              </a:rPr>
              <a:t>are visited may  be </a:t>
            </a:r>
            <a:r>
              <a:rPr sz="3200" spc="-10" dirty="0">
                <a:latin typeface="Times New Roman"/>
                <a:cs typeface="Times New Roman"/>
              </a:rPr>
              <a:t>important,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may depend upon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particular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algorithm.</a:t>
            </a:r>
            <a:endParaRPr sz="3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two common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traversals:</a:t>
            </a:r>
            <a:endParaRPr sz="3200">
              <a:latin typeface="Times New Roman"/>
              <a:cs typeface="Times New Roman"/>
            </a:endParaRPr>
          </a:p>
          <a:p>
            <a:pPr marL="591820" lvl="1" indent="-236220" algn="just">
              <a:lnSpc>
                <a:spcPct val="100000"/>
              </a:lnSpc>
              <a:spcBef>
                <a:spcPts val="805"/>
              </a:spcBef>
              <a:buChar char="-"/>
              <a:tabLst>
                <a:tab pos="591820" algn="l"/>
              </a:tabLst>
            </a:pPr>
            <a:r>
              <a:rPr sz="3200" dirty="0">
                <a:latin typeface="Times New Roman"/>
                <a:cs typeface="Times New Roman"/>
              </a:rPr>
              <a:t>depth-first</a:t>
            </a:r>
            <a:endParaRPr sz="3200">
              <a:latin typeface="Times New Roman"/>
              <a:cs typeface="Times New Roman"/>
            </a:endParaRPr>
          </a:p>
          <a:p>
            <a:pPr marL="591820" lvl="1" indent="-236220" algn="just">
              <a:lnSpc>
                <a:spcPct val="100000"/>
              </a:lnSpc>
              <a:spcBef>
                <a:spcPts val="790"/>
              </a:spcBef>
              <a:buChar char="-"/>
              <a:tabLst>
                <a:tab pos="591820" algn="l"/>
              </a:tabLst>
            </a:pPr>
            <a:r>
              <a:rPr sz="3200" dirty="0">
                <a:latin typeface="Times New Roman"/>
                <a:cs typeface="Times New Roman"/>
              </a:rPr>
              <a:t>breadth-first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438" y="123520"/>
            <a:ext cx="642302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0967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Graph </a:t>
            </a:r>
            <a:r>
              <a:rPr sz="4400" spc="-15" dirty="0"/>
              <a:t>Traversals:  </a:t>
            </a:r>
            <a:r>
              <a:rPr sz="4400" dirty="0"/>
              <a:t>Depth First Search</a:t>
            </a:r>
            <a:r>
              <a:rPr sz="4400" spc="-240" dirty="0"/>
              <a:t> </a:t>
            </a:r>
            <a:r>
              <a:rPr sz="4400" spc="-25" dirty="0"/>
              <a:t>Traversal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568322"/>
            <a:ext cx="8084184" cy="43459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marR="6350" indent="-342900" algn="just">
              <a:lnSpc>
                <a:spcPts val="351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85" dirty="0">
                <a:latin typeface="Times New Roman"/>
                <a:cs typeface="Times New Roman"/>
              </a:rPr>
              <a:t>We </a:t>
            </a:r>
            <a:r>
              <a:rPr sz="3200" dirty="0">
                <a:latin typeface="Times New Roman"/>
                <a:cs typeface="Times New Roman"/>
              </a:rPr>
              <a:t>follow a </a:t>
            </a:r>
            <a:r>
              <a:rPr sz="3200" spc="-5" dirty="0">
                <a:latin typeface="Times New Roman"/>
                <a:cs typeface="Times New Roman"/>
              </a:rPr>
              <a:t>path </a:t>
            </a:r>
            <a:r>
              <a:rPr sz="3200" spc="-10" dirty="0">
                <a:latin typeface="Times New Roman"/>
                <a:cs typeface="Times New Roman"/>
              </a:rPr>
              <a:t>through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graph </a:t>
            </a:r>
            <a:r>
              <a:rPr sz="3200" dirty="0">
                <a:latin typeface="Times New Roman"/>
                <a:cs typeface="Times New Roman"/>
              </a:rPr>
              <a:t>until we  reach a dead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end.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5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85" dirty="0">
                <a:latin typeface="Times New Roman"/>
                <a:cs typeface="Times New Roman"/>
              </a:rPr>
              <a:t>We </a:t>
            </a:r>
            <a:r>
              <a:rPr sz="3200" spc="-5" dirty="0">
                <a:latin typeface="Times New Roman"/>
                <a:cs typeface="Times New Roman"/>
              </a:rPr>
              <a:t>then </a:t>
            </a:r>
            <a:r>
              <a:rPr sz="3200" dirty="0">
                <a:latin typeface="Times New Roman"/>
                <a:cs typeface="Times New Roman"/>
              </a:rPr>
              <a:t>back </a:t>
            </a:r>
            <a:r>
              <a:rPr sz="3200" spc="-5" dirty="0">
                <a:latin typeface="Times New Roman"/>
                <a:cs typeface="Times New Roman"/>
              </a:rPr>
              <a:t>up </a:t>
            </a:r>
            <a:r>
              <a:rPr sz="3200" dirty="0">
                <a:latin typeface="Times New Roman"/>
                <a:cs typeface="Times New Roman"/>
              </a:rPr>
              <a:t>until we reach a node with </a:t>
            </a:r>
            <a:r>
              <a:rPr sz="3200" spc="5" dirty="0">
                <a:latin typeface="Times New Roman"/>
                <a:cs typeface="Times New Roman"/>
              </a:rPr>
              <a:t>an  edge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an unvisited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node.</a:t>
            </a:r>
            <a:endParaRPr sz="3200">
              <a:latin typeface="Times New Roman"/>
              <a:cs typeface="Times New Roman"/>
            </a:endParaRPr>
          </a:p>
          <a:p>
            <a:pPr marL="355600" marR="9525" indent="-342900" algn="just">
              <a:lnSpc>
                <a:spcPts val="35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85" dirty="0">
                <a:latin typeface="Times New Roman"/>
                <a:cs typeface="Times New Roman"/>
              </a:rPr>
              <a:t>We </a:t>
            </a:r>
            <a:r>
              <a:rPr sz="3200" dirty="0">
                <a:latin typeface="Times New Roman"/>
                <a:cs typeface="Times New Roman"/>
              </a:rPr>
              <a:t>take this </a:t>
            </a:r>
            <a:r>
              <a:rPr sz="3200" spc="-5" dirty="0">
                <a:latin typeface="Times New Roman"/>
                <a:cs typeface="Times New Roman"/>
              </a:rPr>
              <a:t>edge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again follow it </a:t>
            </a:r>
            <a:r>
              <a:rPr sz="3200" dirty="0">
                <a:latin typeface="Times New Roman"/>
                <a:cs typeface="Times New Roman"/>
              </a:rPr>
              <a:t>until </a:t>
            </a:r>
            <a:r>
              <a:rPr sz="3200" spc="-25" dirty="0">
                <a:latin typeface="Times New Roman"/>
                <a:cs typeface="Times New Roman"/>
              </a:rPr>
              <a:t>we  </a:t>
            </a:r>
            <a:r>
              <a:rPr sz="3200" dirty="0">
                <a:latin typeface="Times New Roman"/>
                <a:cs typeface="Times New Roman"/>
              </a:rPr>
              <a:t>reach a </a:t>
            </a:r>
            <a:r>
              <a:rPr sz="3200" spc="5" dirty="0">
                <a:latin typeface="Times New Roman"/>
                <a:cs typeface="Times New Roman"/>
              </a:rPr>
              <a:t>dead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end.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64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This </a:t>
            </a:r>
            <a:r>
              <a:rPr sz="3200" spc="-5" dirty="0">
                <a:latin typeface="Times New Roman"/>
                <a:cs typeface="Times New Roman"/>
              </a:rPr>
              <a:t>process continues </a:t>
            </a:r>
            <a:r>
              <a:rPr sz="3200" spc="-10" dirty="0">
                <a:latin typeface="Times New Roman"/>
                <a:cs typeface="Times New Roman"/>
              </a:rPr>
              <a:t>until </a:t>
            </a:r>
            <a:r>
              <a:rPr sz="3200" dirty="0">
                <a:latin typeface="Times New Roman"/>
                <a:cs typeface="Times New Roman"/>
              </a:rPr>
              <a:t>we back </a:t>
            </a:r>
            <a:r>
              <a:rPr sz="3200" spc="-5" dirty="0">
                <a:latin typeface="Times New Roman"/>
                <a:cs typeface="Times New Roman"/>
              </a:rPr>
              <a:t>up </a:t>
            </a:r>
            <a:r>
              <a:rPr sz="3200" spc="-15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starting node </a:t>
            </a:r>
            <a:r>
              <a:rPr sz="3200" spc="-5" dirty="0">
                <a:latin typeface="Times New Roman"/>
                <a:cs typeface="Times New Roman"/>
              </a:rPr>
              <a:t>and it </a:t>
            </a:r>
            <a:r>
              <a:rPr sz="3200" dirty="0">
                <a:latin typeface="Times New Roman"/>
                <a:cs typeface="Times New Roman"/>
              </a:rPr>
              <a:t>has </a:t>
            </a:r>
            <a:r>
              <a:rPr sz="3200" spc="-5" dirty="0">
                <a:latin typeface="Times New Roman"/>
                <a:cs typeface="Times New Roman"/>
              </a:rPr>
              <a:t>no edges </a:t>
            </a:r>
            <a:r>
              <a:rPr sz="3200" spc="-1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unvisited  nodes.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685" rIns="0" bIns="0" rtlCol="0">
            <a:spAutoFit/>
          </a:bodyPr>
          <a:lstStyle/>
          <a:p>
            <a:pPr marL="2985770" marR="5080" indent="-221361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Depth First Search</a:t>
            </a:r>
            <a:r>
              <a:rPr sz="4400" spc="-245" dirty="0"/>
              <a:t> </a:t>
            </a:r>
            <a:r>
              <a:rPr sz="4400" spc="-25" dirty="0"/>
              <a:t>Traversal  </a:t>
            </a:r>
            <a:r>
              <a:rPr sz="4400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413763"/>
            <a:ext cx="4631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Consider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following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graph: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5088382"/>
            <a:ext cx="7406640" cy="12141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marR="5080" indent="-342900">
              <a:lnSpc>
                <a:spcPts val="300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order 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depth-first traversal of this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graph  starting at node 1 would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be: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2965"/>
              </a:lnSpc>
            </a:pPr>
            <a:r>
              <a:rPr sz="2800" spc="-5" dirty="0">
                <a:latin typeface="Times New Roman"/>
                <a:cs typeface="Times New Roman"/>
              </a:rPr>
              <a:t>1, 2, 3, 4, 7, 5, 6, 8,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9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2049017"/>
            <a:ext cx="5575427" cy="2807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721" y="459739"/>
            <a:ext cx="68249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Breadth First Search</a:t>
            </a:r>
            <a:r>
              <a:rPr sz="4400" spc="-254" dirty="0"/>
              <a:t> </a:t>
            </a:r>
            <a:r>
              <a:rPr sz="4400" spc="-25" dirty="0"/>
              <a:t>Traversal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568322"/>
            <a:ext cx="8086090" cy="33858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marR="9525" indent="-342900" algn="just">
              <a:lnSpc>
                <a:spcPts val="351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From the starting </a:t>
            </a:r>
            <a:r>
              <a:rPr sz="3200" dirty="0">
                <a:latin typeface="Times New Roman"/>
                <a:cs typeface="Times New Roman"/>
              </a:rPr>
              <a:t>node, we </a:t>
            </a:r>
            <a:r>
              <a:rPr sz="3200" spc="-5" dirty="0">
                <a:latin typeface="Times New Roman"/>
                <a:cs typeface="Times New Roman"/>
              </a:rPr>
              <a:t>follow </a:t>
            </a:r>
            <a:r>
              <a:rPr sz="3200" dirty="0">
                <a:latin typeface="Times New Roman"/>
                <a:cs typeface="Times New Roman"/>
              </a:rPr>
              <a:t>all paths </a:t>
            </a:r>
            <a:r>
              <a:rPr sz="3200" spc="-10" dirty="0">
                <a:latin typeface="Times New Roman"/>
                <a:cs typeface="Times New Roman"/>
              </a:rPr>
              <a:t>of  </a:t>
            </a:r>
            <a:r>
              <a:rPr sz="3200" dirty="0">
                <a:latin typeface="Times New Roman"/>
                <a:cs typeface="Times New Roman"/>
              </a:rPr>
              <a:t>length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one.</a:t>
            </a:r>
            <a:endParaRPr sz="3200">
              <a:latin typeface="Times New Roman"/>
              <a:cs typeface="Times New Roman"/>
            </a:endParaRPr>
          </a:p>
          <a:p>
            <a:pPr marL="355600" marR="10795" indent="-342900" algn="just">
              <a:lnSpc>
                <a:spcPts val="35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Then we </a:t>
            </a:r>
            <a:r>
              <a:rPr sz="3200" spc="-5" dirty="0">
                <a:latin typeface="Times New Roman"/>
                <a:cs typeface="Times New Roman"/>
              </a:rPr>
              <a:t>follow </a:t>
            </a:r>
            <a:r>
              <a:rPr sz="3200" dirty="0">
                <a:latin typeface="Times New Roman"/>
                <a:cs typeface="Times New Roman"/>
              </a:rPr>
              <a:t>paths of </a:t>
            </a:r>
            <a:r>
              <a:rPr sz="3200" spc="-10" dirty="0">
                <a:latin typeface="Times New Roman"/>
                <a:cs typeface="Times New Roman"/>
              </a:rPr>
              <a:t>length </a:t>
            </a:r>
            <a:r>
              <a:rPr sz="3200" spc="-5" dirty="0">
                <a:latin typeface="Times New Roman"/>
                <a:cs typeface="Times New Roman"/>
              </a:rPr>
              <a:t>two </a:t>
            </a:r>
            <a:r>
              <a:rPr sz="3200" dirty="0">
                <a:latin typeface="Times New Roman"/>
                <a:cs typeface="Times New Roman"/>
              </a:rPr>
              <a:t>that </a:t>
            </a:r>
            <a:r>
              <a:rPr sz="3200" spc="-5" dirty="0">
                <a:latin typeface="Times New Roman"/>
                <a:cs typeface="Times New Roman"/>
              </a:rPr>
              <a:t>go </a:t>
            </a:r>
            <a:r>
              <a:rPr sz="3200" spc="-30" dirty="0">
                <a:latin typeface="Times New Roman"/>
                <a:cs typeface="Times New Roman"/>
              </a:rPr>
              <a:t>to  </a:t>
            </a:r>
            <a:r>
              <a:rPr sz="3200" dirty="0">
                <a:latin typeface="Times New Roman"/>
                <a:cs typeface="Times New Roman"/>
              </a:rPr>
              <a:t>unvisited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nodes.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5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85" dirty="0">
                <a:latin typeface="Times New Roman"/>
                <a:cs typeface="Times New Roman"/>
              </a:rPr>
              <a:t>We </a:t>
            </a:r>
            <a:r>
              <a:rPr sz="3200" spc="-10" dirty="0">
                <a:latin typeface="Times New Roman"/>
                <a:cs typeface="Times New Roman"/>
              </a:rPr>
              <a:t>continue </a:t>
            </a:r>
            <a:r>
              <a:rPr sz="3200" spc="-5" dirty="0">
                <a:latin typeface="Times New Roman"/>
                <a:cs typeface="Times New Roman"/>
              </a:rPr>
              <a:t>increasing the length of the paths  </a:t>
            </a:r>
            <a:r>
              <a:rPr sz="3200" dirty="0">
                <a:latin typeface="Times New Roman"/>
                <a:cs typeface="Times New Roman"/>
              </a:rPr>
              <a:t>until </a:t>
            </a:r>
            <a:r>
              <a:rPr sz="3200" spc="-10" dirty="0">
                <a:latin typeface="Times New Roman"/>
                <a:cs typeface="Times New Roman"/>
              </a:rPr>
              <a:t>there </a:t>
            </a:r>
            <a:r>
              <a:rPr sz="3200" dirty="0">
                <a:latin typeface="Times New Roman"/>
                <a:cs typeface="Times New Roman"/>
              </a:rPr>
              <a:t>are </a:t>
            </a:r>
            <a:r>
              <a:rPr sz="3200" spc="-5" dirty="0">
                <a:latin typeface="Times New Roman"/>
                <a:cs typeface="Times New Roman"/>
              </a:rPr>
              <a:t>no </a:t>
            </a:r>
            <a:r>
              <a:rPr sz="3200" dirty="0">
                <a:latin typeface="Times New Roman"/>
                <a:cs typeface="Times New Roman"/>
              </a:rPr>
              <a:t>unvisited </a:t>
            </a:r>
            <a:r>
              <a:rPr sz="3200" spc="-5" dirty="0">
                <a:latin typeface="Times New Roman"/>
                <a:cs typeface="Times New Roman"/>
              </a:rPr>
              <a:t>nodes </a:t>
            </a:r>
            <a:r>
              <a:rPr sz="3200" dirty="0">
                <a:latin typeface="Times New Roman"/>
                <a:cs typeface="Times New Roman"/>
              </a:rPr>
              <a:t>along </a:t>
            </a:r>
            <a:r>
              <a:rPr sz="3200" spc="-5" dirty="0">
                <a:latin typeface="Times New Roman"/>
                <a:cs typeface="Times New Roman"/>
              </a:rPr>
              <a:t>any </a:t>
            </a:r>
            <a:r>
              <a:rPr sz="3200" spc="5" dirty="0">
                <a:latin typeface="Times New Roman"/>
                <a:cs typeface="Times New Roman"/>
              </a:rPr>
              <a:t>of 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paths.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685" rIns="0" bIns="0" rtlCol="0">
            <a:spAutoFit/>
          </a:bodyPr>
          <a:lstStyle/>
          <a:p>
            <a:pPr marL="2985770" marR="5080" indent="-241617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Breadth First Search</a:t>
            </a:r>
            <a:r>
              <a:rPr sz="4400" spc="-254" dirty="0"/>
              <a:t> </a:t>
            </a:r>
            <a:r>
              <a:rPr sz="4400" spc="-25" dirty="0"/>
              <a:t>Traversal  </a:t>
            </a:r>
            <a:r>
              <a:rPr sz="4400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557908"/>
            <a:ext cx="5254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Consider the following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graph: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4778121"/>
            <a:ext cx="7950200" cy="1391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order of the </a:t>
            </a:r>
            <a:r>
              <a:rPr sz="3200" spc="-5" dirty="0">
                <a:latin typeface="Times New Roman"/>
                <a:cs typeface="Times New Roman"/>
              </a:rPr>
              <a:t>breadth-first </a:t>
            </a:r>
            <a:r>
              <a:rPr sz="3200" dirty="0">
                <a:latin typeface="Times New Roman"/>
                <a:cs typeface="Times New Roman"/>
              </a:rPr>
              <a:t>traversal of this  graph starting at node 1 would be: 1, 2, 8, 3,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7,  4, 5, 9,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2478404"/>
            <a:ext cx="5349367" cy="20786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397" y="1268730"/>
            <a:ext cx="7915909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UNIT -</a:t>
            </a:r>
            <a:r>
              <a:rPr sz="4400" spc="-140" dirty="0"/>
              <a:t> </a:t>
            </a:r>
            <a:r>
              <a:rPr sz="4400" dirty="0"/>
              <a:t>5</a:t>
            </a:r>
            <a:endParaRPr sz="4400"/>
          </a:p>
          <a:p>
            <a:pPr algn="ctr">
              <a:lnSpc>
                <a:spcPct val="100000"/>
              </a:lnSpc>
            </a:pPr>
            <a:r>
              <a:rPr sz="4400" spc="-30" dirty="0"/>
              <a:t>BINARY </a:t>
            </a:r>
            <a:r>
              <a:rPr sz="4400" dirty="0"/>
              <a:t>TREES</a:t>
            </a:r>
            <a:r>
              <a:rPr sz="4400" spc="-180" dirty="0"/>
              <a:t> </a:t>
            </a:r>
            <a:r>
              <a:rPr sz="4400" spc="55" dirty="0"/>
              <a:t>ANDHASHING</a:t>
            </a:r>
            <a:endParaRPr sz="4400"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8311" y="6453327"/>
            <a:ext cx="2717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170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054" y="207009"/>
            <a:ext cx="294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CONTENTS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342770"/>
            <a:ext cx="8074025" cy="453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908175" algn="l"/>
                <a:tab pos="3462654" algn="l"/>
                <a:tab pos="4799965" algn="l"/>
                <a:tab pos="5380355" algn="l"/>
                <a:tab pos="7474584" algn="l"/>
              </a:tabLst>
            </a:pPr>
            <a:r>
              <a:rPr sz="3200" dirty="0">
                <a:latin typeface="Times New Roman"/>
                <a:cs typeface="Times New Roman"/>
              </a:rPr>
              <a:t>Bin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ry	Sear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h	</a:t>
            </a:r>
            <a:r>
              <a:rPr sz="3200" spc="-110" dirty="0">
                <a:latin typeface="Times New Roman"/>
                <a:cs typeface="Times New Roman"/>
              </a:rPr>
              <a:t>T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spc="5" dirty="0">
                <a:latin typeface="Times New Roman"/>
                <a:cs typeface="Times New Roman"/>
              </a:rPr>
              <a:t>ee</a:t>
            </a:r>
            <a:r>
              <a:rPr sz="3200" dirty="0">
                <a:latin typeface="Times New Roman"/>
                <a:cs typeface="Times New Roman"/>
              </a:rPr>
              <a:t>s	-	</a:t>
            </a:r>
            <a:r>
              <a:rPr sz="3200" spc="-10" dirty="0">
                <a:latin typeface="Times New Roman"/>
                <a:cs typeface="Times New Roman"/>
              </a:rPr>
              <a:t>P</a:t>
            </a:r>
            <a:r>
              <a:rPr sz="3200" spc="-25" dirty="0">
                <a:latin typeface="Times New Roman"/>
                <a:cs typeface="Times New Roman"/>
              </a:rPr>
              <a:t>r</a:t>
            </a:r>
            <a:r>
              <a:rPr sz="3200" spc="5" dirty="0">
                <a:latin typeface="Times New Roman"/>
                <a:cs typeface="Times New Roman"/>
              </a:rPr>
              <a:t>ope</a:t>
            </a:r>
            <a:r>
              <a:rPr sz="3200" spc="-2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ties	a</a:t>
            </a:r>
            <a:r>
              <a:rPr sz="3200" spc="-1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d  Operations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Balanced Search </a:t>
            </a:r>
            <a:r>
              <a:rPr sz="3200" spc="-20" dirty="0">
                <a:latin typeface="Times New Roman"/>
                <a:cs typeface="Times New Roman"/>
              </a:rPr>
              <a:t>Trees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AVLTrees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M – way </a:t>
            </a:r>
            <a:r>
              <a:rPr sz="3200" spc="-5" dirty="0">
                <a:latin typeface="Times New Roman"/>
                <a:cs typeface="Times New Roman"/>
              </a:rPr>
              <a:t>Search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Trees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B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Trees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Hashing – Hash </a:t>
            </a:r>
            <a:r>
              <a:rPr sz="3200" spc="-30" dirty="0">
                <a:latin typeface="Times New Roman"/>
                <a:cs typeface="Times New Roman"/>
              </a:rPr>
              <a:t>Table, </a:t>
            </a:r>
            <a:r>
              <a:rPr sz="3200" dirty="0">
                <a:latin typeface="Times New Roman"/>
                <a:cs typeface="Times New Roman"/>
              </a:rPr>
              <a:t>Hash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Collisions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Applications of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Hashing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93759" y="6453327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873" y="207009"/>
            <a:ext cx="20167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</a:t>
            </a:r>
            <a:r>
              <a:rPr sz="4400" spc="5" dirty="0"/>
              <a:t>on</a:t>
            </a:r>
            <a:r>
              <a:rPr sz="4400" dirty="0"/>
              <a:t>tents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235" y="1049883"/>
            <a:ext cx="8336915" cy="52266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Introduction to Data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Structures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Classification and Operations on Data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Structures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Preliminaries of</a:t>
            </a:r>
            <a:r>
              <a:rPr sz="3200" spc="-4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Algorithm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Algorithm Analysis and</a:t>
            </a:r>
            <a:r>
              <a:rPr sz="3200" spc="-4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Complexity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Recursive</a:t>
            </a:r>
            <a:r>
              <a:rPr sz="3200" spc="-4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Algorithms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Searching </a:t>
            </a:r>
            <a:r>
              <a:rPr sz="3200" spc="-45" dirty="0">
                <a:latin typeface="Times New Roman"/>
                <a:cs typeface="Times New Roman"/>
              </a:rPr>
              <a:t>Techniques </a:t>
            </a:r>
            <a:r>
              <a:rPr sz="3200" dirty="0">
                <a:latin typeface="Times New Roman"/>
                <a:cs typeface="Times New Roman"/>
              </a:rPr>
              <a:t>- </a:t>
            </a:r>
            <a:r>
              <a:rPr sz="3200" spc="-40" dirty="0">
                <a:latin typeface="Times New Roman"/>
                <a:cs typeface="Times New Roman"/>
              </a:rPr>
              <a:t>Linear, </a:t>
            </a:r>
            <a:r>
              <a:rPr sz="3200" spc="-60" dirty="0">
                <a:latin typeface="Times New Roman"/>
                <a:cs typeface="Times New Roman"/>
              </a:rPr>
              <a:t>Binary,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Fibonacci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Sorting </a:t>
            </a:r>
            <a:r>
              <a:rPr sz="3200" spc="-40" dirty="0">
                <a:latin typeface="Times New Roman"/>
                <a:cs typeface="Times New Roman"/>
              </a:rPr>
              <a:t>Techniques- </a:t>
            </a:r>
            <a:r>
              <a:rPr sz="3200" dirty="0">
                <a:latin typeface="Times New Roman"/>
                <a:cs typeface="Times New Roman"/>
              </a:rPr>
              <a:t>Bubble, </a:t>
            </a:r>
            <a:r>
              <a:rPr sz="3200" spc="-5" dirty="0">
                <a:latin typeface="Times New Roman"/>
                <a:cs typeface="Times New Roman"/>
              </a:rPr>
              <a:t>Selection,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Insertion,  </a:t>
            </a:r>
            <a:r>
              <a:rPr sz="3200" dirty="0">
                <a:latin typeface="Times New Roman"/>
                <a:cs typeface="Times New Roman"/>
              </a:rPr>
              <a:t>Quick and </a:t>
            </a:r>
            <a:r>
              <a:rPr sz="3200" spc="-20" dirty="0">
                <a:latin typeface="Times New Roman"/>
                <a:cs typeface="Times New Roman"/>
              </a:rPr>
              <a:t>Merge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Sort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Comparison of Sorting</a:t>
            </a:r>
            <a:r>
              <a:rPr sz="3200" spc="-50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Algorithms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20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626" y="461264"/>
            <a:ext cx="49510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latin typeface="Times New Roman"/>
                <a:cs typeface="Times New Roman"/>
              </a:rPr>
              <a:t>Asymptotic</a:t>
            </a:r>
            <a:r>
              <a:rPr sz="4200" b="1" spc="-165" dirty="0">
                <a:latin typeface="Times New Roman"/>
                <a:cs typeface="Times New Roman"/>
              </a:rPr>
              <a:t> </a:t>
            </a:r>
            <a:r>
              <a:rPr sz="4200" b="1" dirty="0">
                <a:latin typeface="Times New Roman"/>
                <a:cs typeface="Times New Roman"/>
              </a:rPr>
              <a:t>Notations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235" y="1606676"/>
            <a:ext cx="813371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304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810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Omega(Ω)</a:t>
            </a:r>
            <a:r>
              <a:rPr sz="3200" spc="-5" dirty="0">
                <a:latin typeface="Times New Roman"/>
                <a:cs typeface="Times New Roman"/>
              </a:rPr>
              <a:t>: f(n) </a:t>
            </a:r>
            <a:r>
              <a:rPr sz="3200" dirty="0">
                <a:latin typeface="Times New Roman"/>
                <a:cs typeface="Times New Roman"/>
              </a:rPr>
              <a:t>= </a:t>
            </a:r>
            <a:r>
              <a:rPr sz="3200" spc="-10" dirty="0">
                <a:latin typeface="Times New Roman"/>
                <a:cs typeface="Times New Roman"/>
              </a:rPr>
              <a:t>Ω(g(n)) </a:t>
            </a:r>
            <a:r>
              <a:rPr sz="3200" dirty="0">
                <a:latin typeface="Times New Roman"/>
                <a:cs typeface="Times New Roman"/>
              </a:rPr>
              <a:t>( </a:t>
            </a:r>
            <a:r>
              <a:rPr sz="3200" spc="-5" dirty="0">
                <a:latin typeface="Times New Roman"/>
                <a:cs typeface="Times New Roman"/>
              </a:rPr>
              <a:t>read </a:t>
            </a:r>
            <a:r>
              <a:rPr sz="3200" dirty="0">
                <a:latin typeface="Times New Roman"/>
                <a:cs typeface="Times New Roman"/>
              </a:rPr>
              <a:t>as f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is  </a:t>
            </a:r>
            <a:r>
              <a:rPr sz="3200" dirty="0">
                <a:latin typeface="Times New Roman"/>
                <a:cs typeface="Times New Roman"/>
              </a:rPr>
              <a:t>omega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g of n), </a:t>
            </a:r>
            <a:r>
              <a:rPr sz="3200" spc="-10" dirty="0">
                <a:latin typeface="Times New Roman"/>
                <a:cs typeface="Times New Roman"/>
              </a:rPr>
              <a:t>if there </a:t>
            </a:r>
            <a:r>
              <a:rPr sz="3200" dirty="0">
                <a:latin typeface="Times New Roman"/>
                <a:cs typeface="Times New Roman"/>
              </a:rPr>
              <a:t>exists a </a:t>
            </a:r>
            <a:r>
              <a:rPr sz="3200" spc="-5" dirty="0">
                <a:latin typeface="Times New Roman"/>
                <a:cs typeface="Times New Roman"/>
              </a:rPr>
              <a:t>positive  </a:t>
            </a:r>
            <a:r>
              <a:rPr sz="3200" dirty="0">
                <a:latin typeface="Times New Roman"/>
                <a:cs typeface="Times New Roman"/>
              </a:rPr>
              <a:t>integer</a:t>
            </a:r>
            <a:r>
              <a:rPr sz="3200" spc="5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150" baseline="-17195" dirty="0">
                <a:latin typeface="Times New Roman"/>
                <a:cs typeface="Times New Roman"/>
              </a:rPr>
              <a:t>0</a:t>
            </a:r>
            <a:r>
              <a:rPr sz="3150" spc="44" baseline="-171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5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positive</a:t>
            </a:r>
            <a:r>
              <a:rPr sz="3200" spc="5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number</a:t>
            </a:r>
            <a:r>
              <a:rPr sz="3200" spc="4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such</a:t>
            </a:r>
            <a:r>
              <a:rPr sz="3200" spc="5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endParaRPr sz="3200">
              <a:latin typeface="Times New Roman"/>
              <a:cs typeface="Times New Roman"/>
            </a:endParaRPr>
          </a:p>
          <a:p>
            <a:pPr marL="381000" algn="just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|f(n)| </a:t>
            </a:r>
            <a:r>
              <a:rPr sz="3200" dirty="0">
                <a:latin typeface="Times New Roman"/>
                <a:cs typeface="Times New Roman"/>
              </a:rPr>
              <a:t>≥ c </a:t>
            </a:r>
            <a:r>
              <a:rPr sz="3200" spc="-5" dirty="0">
                <a:latin typeface="Times New Roman"/>
                <a:cs typeface="Times New Roman"/>
              </a:rPr>
              <a:t>|g(n)| for </a:t>
            </a:r>
            <a:r>
              <a:rPr sz="3200" dirty="0">
                <a:latin typeface="Times New Roman"/>
                <a:cs typeface="Times New Roman"/>
              </a:rPr>
              <a:t>all n ≥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150" spc="7" baseline="-17195" dirty="0">
                <a:latin typeface="Times New Roman"/>
                <a:cs typeface="Times New Roman"/>
              </a:rPr>
              <a:t>0.</a:t>
            </a:r>
            <a:endParaRPr sz="3150" baseline="-1719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5412130"/>
            <a:ext cx="807656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1313815" algn="l"/>
                <a:tab pos="2158365" algn="l"/>
                <a:tab pos="2599055" algn="l"/>
                <a:tab pos="3261995" algn="l"/>
                <a:tab pos="4354830" algn="l"/>
                <a:tab pos="5539105" algn="l"/>
                <a:tab pos="6045200" algn="l"/>
                <a:tab pos="6708140" algn="l"/>
              </a:tabLst>
            </a:pP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re	</a:t>
            </a:r>
            <a:r>
              <a:rPr sz="3200" spc="5" dirty="0"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spc="-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)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</a:t>
            </a:r>
            <a:r>
              <a:rPr sz="3200" spc="-30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e	</a:t>
            </a:r>
            <a:r>
              <a:rPr sz="3200" spc="-3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ow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	</a:t>
            </a:r>
            <a:r>
              <a:rPr sz="3200" spc="5" dirty="0">
                <a:latin typeface="Times New Roman"/>
                <a:cs typeface="Times New Roman"/>
              </a:rPr>
              <a:t>boun</a:t>
            </a:r>
            <a:r>
              <a:rPr sz="3200" dirty="0">
                <a:latin typeface="Times New Roman"/>
                <a:cs typeface="Times New Roman"/>
              </a:rPr>
              <a:t>d	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</a:t>
            </a:r>
            <a:r>
              <a:rPr sz="3200" spc="-30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e	fu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t</a:t>
            </a:r>
            <a:r>
              <a:rPr sz="3200" spc="-3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on  f(n).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87500" y="3797300"/>
          <a:ext cx="6096000" cy="1447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47815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16n</a:t>
                      </a:r>
                      <a:r>
                        <a:rPr sz="1800" spc="-7" baseline="20833" dirty="0">
                          <a:latin typeface="Calibri"/>
                          <a:cs typeface="Calibri"/>
                        </a:rPr>
                        <a:t>3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+ 8n</a:t>
                      </a:r>
                      <a:r>
                        <a:rPr sz="1800" baseline="2083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30" baseline="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65" dirty="0">
                          <a:latin typeface="Calibri"/>
                          <a:cs typeface="Calibri"/>
                        </a:rPr>
                        <a:t>+2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795"/>
                        </a:lnSpc>
                      </a:pPr>
                      <a:r>
                        <a:rPr sz="2700" baseline="-13888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Ω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(n</a:t>
                      </a:r>
                      <a:r>
                        <a:rPr sz="1800" spc="-7" baseline="20833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202" baseline="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</a:tr>
              <a:tr h="484504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24n +9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Ω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8311" y="6453327"/>
            <a:ext cx="2717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180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2223" y="245109"/>
            <a:ext cx="45478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Binary Search</a:t>
            </a:r>
            <a:r>
              <a:rPr sz="4400" spc="-270" dirty="0"/>
              <a:t> </a:t>
            </a:r>
            <a:r>
              <a:rPr sz="4400" spc="-30" dirty="0"/>
              <a:t>Trees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151636"/>
            <a:ext cx="8083550" cy="541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a </a:t>
            </a:r>
            <a:r>
              <a:rPr sz="2800" spc="-100" dirty="0">
                <a:latin typeface="Times New Roman"/>
                <a:cs typeface="Times New Roman"/>
              </a:rPr>
              <a:t>BST,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node stores </a:t>
            </a:r>
            <a:r>
              <a:rPr sz="2800" spc="-15" dirty="0">
                <a:latin typeface="Times New Roman"/>
                <a:cs typeface="Times New Roman"/>
              </a:rPr>
              <a:t>some  </a:t>
            </a:r>
            <a:r>
              <a:rPr sz="2800" spc="-10" dirty="0">
                <a:latin typeface="Times New Roman"/>
                <a:cs typeface="Times New Roman"/>
              </a:rPr>
              <a:t>information  including </a:t>
            </a:r>
            <a:r>
              <a:rPr sz="2800" spc="-5" dirty="0">
                <a:latin typeface="Times New Roman"/>
                <a:cs typeface="Times New Roman"/>
              </a:rPr>
              <a:t>a unique </a:t>
            </a:r>
            <a:r>
              <a:rPr sz="2800" b="1" spc="-20" dirty="0">
                <a:latin typeface="Times New Roman"/>
                <a:cs typeface="Times New Roman"/>
              </a:rPr>
              <a:t>key </a:t>
            </a:r>
            <a:r>
              <a:rPr sz="2800" b="1" spc="-5" dirty="0">
                <a:latin typeface="Times New Roman"/>
                <a:cs typeface="Times New Roman"/>
              </a:rPr>
              <a:t>value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spc="-10" dirty="0">
                <a:latin typeface="Times New Roman"/>
                <a:cs typeface="Times New Roman"/>
              </a:rPr>
              <a:t>and perhaps some  associated data. </a:t>
            </a:r>
            <a:r>
              <a:rPr sz="2800" spc="-5" dirty="0">
                <a:latin typeface="Times New Roman"/>
                <a:cs typeface="Times New Roman"/>
              </a:rPr>
              <a:t>A binary tree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a BST </a:t>
            </a:r>
            <a:r>
              <a:rPr sz="2800" spc="-25" dirty="0">
                <a:latin typeface="Times New Roman"/>
                <a:cs typeface="Times New Roman"/>
              </a:rPr>
              <a:t>iff,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every  </a:t>
            </a:r>
            <a:r>
              <a:rPr sz="2800" spc="-5" dirty="0">
                <a:latin typeface="Times New Roman"/>
                <a:cs typeface="Times New Roman"/>
              </a:rPr>
              <a:t>node n in the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tree: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 </a:t>
            </a:r>
            <a:r>
              <a:rPr sz="2800" spc="-10" dirty="0">
                <a:latin typeface="Times New Roman"/>
                <a:cs typeface="Times New Roman"/>
              </a:rPr>
              <a:t>keys </a:t>
            </a:r>
            <a:r>
              <a:rPr sz="2800" spc="-15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n's </a:t>
            </a:r>
            <a:r>
              <a:rPr sz="2800" spc="-10" dirty="0">
                <a:latin typeface="Times New Roman"/>
                <a:cs typeface="Times New Roman"/>
              </a:rPr>
              <a:t>left </a:t>
            </a:r>
            <a:r>
              <a:rPr sz="2800" spc="-5" dirty="0">
                <a:latin typeface="Times New Roman"/>
                <a:cs typeface="Times New Roman"/>
              </a:rPr>
              <a:t>subtree </a:t>
            </a:r>
            <a:r>
              <a:rPr sz="2800" spc="-10" dirty="0">
                <a:latin typeface="Times New Roman"/>
                <a:cs typeface="Times New Roman"/>
              </a:rPr>
              <a:t>are less </a:t>
            </a:r>
            <a:r>
              <a:rPr sz="2800" spc="-15" dirty="0">
                <a:latin typeface="Times New Roman"/>
                <a:cs typeface="Times New Roman"/>
              </a:rPr>
              <a:t>than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key in </a:t>
            </a:r>
            <a:r>
              <a:rPr sz="2800" dirty="0">
                <a:latin typeface="Times New Roman"/>
                <a:cs typeface="Times New Roman"/>
              </a:rPr>
              <a:t>n, 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 </a:t>
            </a:r>
            <a:r>
              <a:rPr sz="2800" spc="-10" dirty="0">
                <a:latin typeface="Times New Roman"/>
                <a:cs typeface="Times New Roman"/>
              </a:rPr>
              <a:t>keys </a:t>
            </a:r>
            <a:r>
              <a:rPr sz="2800" spc="-15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n's right subtree are </a:t>
            </a:r>
            <a:r>
              <a:rPr sz="2800" spc="-10" dirty="0">
                <a:latin typeface="Times New Roman"/>
                <a:cs typeface="Times New Roman"/>
              </a:rPr>
              <a:t>greater </a:t>
            </a:r>
            <a:r>
              <a:rPr sz="2800" spc="-5" dirty="0">
                <a:latin typeface="Times New Roman"/>
                <a:cs typeface="Times New Roman"/>
              </a:rPr>
              <a:t>than the </a:t>
            </a:r>
            <a:r>
              <a:rPr sz="2800" spc="-10" dirty="0">
                <a:latin typeface="Times New Roman"/>
                <a:cs typeface="Times New Roman"/>
              </a:rPr>
              <a:t>key </a:t>
            </a:r>
            <a:r>
              <a:rPr sz="2800" spc="-15" dirty="0">
                <a:latin typeface="Times New Roman"/>
                <a:cs typeface="Times New Roman"/>
              </a:rPr>
              <a:t>in  </a:t>
            </a:r>
            <a:r>
              <a:rPr sz="2800" dirty="0">
                <a:latin typeface="Times New Roman"/>
                <a:cs typeface="Times New Roman"/>
              </a:rPr>
              <a:t>n.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other words, binary </a:t>
            </a:r>
            <a:r>
              <a:rPr sz="2800" spc="-10" dirty="0">
                <a:latin typeface="Times New Roman"/>
                <a:cs typeface="Times New Roman"/>
              </a:rPr>
              <a:t>search </a:t>
            </a:r>
            <a:r>
              <a:rPr sz="2800" spc="-5" dirty="0">
                <a:latin typeface="Times New Roman"/>
                <a:cs typeface="Times New Roman"/>
              </a:rPr>
              <a:t>trees are </a:t>
            </a:r>
            <a:r>
              <a:rPr sz="2800" spc="-10" dirty="0">
                <a:latin typeface="Times New Roman"/>
                <a:cs typeface="Times New Roman"/>
              </a:rPr>
              <a:t>binary trees </a:t>
            </a:r>
            <a:r>
              <a:rPr sz="2800" spc="-30" dirty="0">
                <a:latin typeface="Times New Roman"/>
                <a:cs typeface="Times New Roman"/>
              </a:rPr>
              <a:t>in  </a:t>
            </a:r>
            <a:r>
              <a:rPr sz="2800" spc="-5" dirty="0">
                <a:latin typeface="Times New Roman"/>
                <a:cs typeface="Times New Roman"/>
              </a:rPr>
              <a:t>which </a:t>
            </a:r>
            <a:r>
              <a:rPr sz="2800" spc="-15" dirty="0">
                <a:latin typeface="Times New Roman"/>
                <a:cs typeface="Times New Roman"/>
              </a:rPr>
              <a:t>all </a:t>
            </a:r>
            <a:r>
              <a:rPr sz="2800" spc="-10" dirty="0">
                <a:latin typeface="Times New Roman"/>
                <a:cs typeface="Times New Roman"/>
              </a:rPr>
              <a:t>values </a:t>
            </a:r>
            <a:r>
              <a:rPr sz="2800" spc="-15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55" dirty="0">
                <a:latin typeface="Times New Roman"/>
                <a:cs typeface="Times New Roman"/>
              </a:rPr>
              <a:t>node‘s </a:t>
            </a:r>
            <a:r>
              <a:rPr sz="2800" spc="-10" dirty="0">
                <a:latin typeface="Times New Roman"/>
                <a:cs typeface="Times New Roman"/>
              </a:rPr>
              <a:t>left subtree are less  than </a:t>
            </a:r>
            <a:r>
              <a:rPr sz="2800" spc="-5" dirty="0">
                <a:latin typeface="Times New Roman"/>
                <a:cs typeface="Times New Roman"/>
              </a:rPr>
              <a:t>node </a:t>
            </a:r>
            <a:r>
              <a:rPr sz="2800" spc="-10" dirty="0">
                <a:latin typeface="Times New Roman"/>
                <a:cs typeface="Times New Roman"/>
              </a:rPr>
              <a:t>value </a:t>
            </a:r>
            <a:r>
              <a:rPr sz="2800" spc="-15" dirty="0">
                <a:latin typeface="Times New Roman"/>
                <a:cs typeface="Times New Roman"/>
              </a:rPr>
              <a:t>all </a:t>
            </a:r>
            <a:r>
              <a:rPr sz="2800" spc="-10" dirty="0">
                <a:latin typeface="Times New Roman"/>
                <a:cs typeface="Times New Roman"/>
              </a:rPr>
              <a:t>values in the </a:t>
            </a:r>
            <a:r>
              <a:rPr sz="2800" spc="-55" dirty="0">
                <a:latin typeface="Times New Roman"/>
                <a:cs typeface="Times New Roman"/>
              </a:rPr>
              <a:t>node‘s </a:t>
            </a:r>
            <a:r>
              <a:rPr sz="2800" spc="-5" dirty="0">
                <a:latin typeface="Times New Roman"/>
                <a:cs typeface="Times New Roman"/>
              </a:rPr>
              <a:t>right </a:t>
            </a:r>
            <a:r>
              <a:rPr sz="2800" spc="-10" dirty="0">
                <a:latin typeface="Times New Roman"/>
                <a:cs typeface="Times New Roman"/>
              </a:rPr>
              <a:t>subtree  </a:t>
            </a:r>
            <a:r>
              <a:rPr sz="2800" spc="-5" dirty="0">
                <a:latin typeface="Times New Roman"/>
                <a:cs typeface="Times New Roman"/>
              </a:rPr>
              <a:t>are greater than </a:t>
            </a:r>
            <a:r>
              <a:rPr sz="2800" dirty="0">
                <a:latin typeface="Times New Roman"/>
                <a:cs typeface="Times New Roman"/>
              </a:rPr>
              <a:t>node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801" y="321690"/>
            <a:ext cx="31603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BST</a:t>
            </a:r>
            <a:r>
              <a:rPr sz="4400" spc="-229" dirty="0"/>
              <a:t> </a:t>
            </a:r>
            <a:r>
              <a:rPr sz="4400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90600" y="1371587"/>
            <a:ext cx="7411466" cy="4515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38311" y="6453327"/>
            <a:ext cx="2717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202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5191" y="245109"/>
            <a:ext cx="58210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Properties and</a:t>
            </a:r>
            <a:r>
              <a:rPr sz="4400" spc="-180" dirty="0"/>
              <a:t> </a:t>
            </a:r>
            <a:r>
              <a:rPr sz="4400" dirty="0"/>
              <a:t>Operations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19099" y="1226057"/>
            <a:ext cx="7564120" cy="3919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marR="83185" indent="-5969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A BST is a binary tree of nodes ordered </a:t>
            </a:r>
            <a:r>
              <a:rPr sz="3200" spc="-10" dirty="0">
                <a:latin typeface="Times New Roman"/>
                <a:cs typeface="Times New Roman"/>
              </a:rPr>
              <a:t>in</a:t>
            </a:r>
            <a:r>
              <a:rPr sz="3200" spc="-4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 following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way:</a:t>
            </a:r>
            <a:endParaRPr sz="3200">
              <a:latin typeface="Times New Roman"/>
              <a:cs typeface="Times New Roman"/>
            </a:endParaRPr>
          </a:p>
          <a:p>
            <a:pPr marL="701040" indent="-572135">
              <a:lnSpc>
                <a:spcPct val="100000"/>
              </a:lnSpc>
              <a:spcBef>
                <a:spcPts val="710"/>
              </a:spcBef>
              <a:buAutoNum type="romanLcPeriod"/>
              <a:tabLst>
                <a:tab pos="701040" algn="l"/>
                <a:tab pos="701675" algn="l"/>
              </a:tabLst>
            </a:pP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dirty="0">
                <a:latin typeface="Times New Roman"/>
                <a:cs typeface="Times New Roman"/>
              </a:rPr>
              <a:t>node </a:t>
            </a:r>
            <a:r>
              <a:rPr sz="2800" spc="-5" dirty="0">
                <a:latin typeface="Times New Roman"/>
                <a:cs typeface="Times New Roman"/>
              </a:rPr>
              <a:t>contains </a:t>
            </a: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-5" dirty="0">
                <a:latin typeface="Times New Roman"/>
                <a:cs typeface="Times New Roman"/>
              </a:rPr>
              <a:t>key (also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unique)</a:t>
            </a:r>
            <a:endParaRPr sz="2800">
              <a:latin typeface="Times New Roman"/>
              <a:cs typeface="Times New Roman"/>
            </a:endParaRPr>
          </a:p>
          <a:p>
            <a:pPr marL="701040" marR="136525" indent="-572135">
              <a:lnSpc>
                <a:spcPct val="100000"/>
              </a:lnSpc>
              <a:spcBef>
                <a:spcPts val="700"/>
              </a:spcBef>
              <a:buAutoNum type="romanLcPeriod"/>
              <a:tabLst>
                <a:tab pos="701040" algn="l"/>
                <a:tab pos="70167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keys 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left subtree are &lt; (less) than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 </a:t>
            </a:r>
            <a:r>
              <a:rPr sz="2800" spc="-5" dirty="0">
                <a:latin typeface="Times New Roman"/>
                <a:cs typeface="Times New Roman"/>
              </a:rPr>
              <a:t>key in its parent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</a:t>
            </a:r>
            <a:endParaRPr sz="2800">
              <a:latin typeface="Times New Roman"/>
              <a:cs typeface="Times New Roman"/>
            </a:endParaRPr>
          </a:p>
          <a:p>
            <a:pPr marL="701040" marR="5080" indent="-572135">
              <a:lnSpc>
                <a:spcPct val="100000"/>
              </a:lnSpc>
              <a:spcBef>
                <a:spcPts val="695"/>
              </a:spcBef>
              <a:buAutoNum type="romanLcPeriod"/>
              <a:tabLst>
                <a:tab pos="701040" algn="l"/>
                <a:tab pos="70167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keys in the </a:t>
            </a:r>
            <a:r>
              <a:rPr sz="2800" dirty="0">
                <a:latin typeface="Times New Roman"/>
                <a:cs typeface="Times New Roman"/>
              </a:rPr>
              <a:t>right subtree </a:t>
            </a:r>
            <a:r>
              <a:rPr sz="2800" spc="-5" dirty="0">
                <a:latin typeface="Times New Roman"/>
                <a:cs typeface="Times New Roman"/>
              </a:rPr>
              <a:t>&gt; (greater) than</a:t>
            </a:r>
            <a:r>
              <a:rPr sz="2800" spc="-2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 key in its parent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</a:t>
            </a:r>
            <a:endParaRPr sz="2800">
              <a:latin typeface="Times New Roman"/>
              <a:cs typeface="Times New Roman"/>
            </a:endParaRPr>
          </a:p>
          <a:p>
            <a:pPr marL="701040" indent="-572135">
              <a:lnSpc>
                <a:spcPct val="100000"/>
              </a:lnSpc>
              <a:spcBef>
                <a:spcPts val="710"/>
              </a:spcBef>
              <a:buAutoNum type="romanLcPeriod"/>
              <a:tabLst>
                <a:tab pos="701040" algn="l"/>
                <a:tab pos="701675" algn="l"/>
              </a:tabLst>
            </a:pPr>
            <a:r>
              <a:rPr sz="2800" spc="-5" dirty="0">
                <a:latin typeface="Times New Roman"/>
                <a:cs typeface="Times New Roman"/>
              </a:rPr>
              <a:t>Duplicate node keys are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allowed.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203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7677" y="245109"/>
            <a:ext cx="36169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Inserting a</a:t>
            </a:r>
            <a:r>
              <a:rPr sz="4400" spc="-195" dirty="0"/>
              <a:t> </a:t>
            </a:r>
            <a:r>
              <a:rPr sz="4400" spc="5" dirty="0"/>
              <a:t>node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304036"/>
            <a:ext cx="8084820" cy="3529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naïve </a:t>
            </a:r>
            <a:r>
              <a:rPr sz="2800" spc="-10" dirty="0">
                <a:latin typeface="Times New Roman"/>
                <a:cs typeface="Times New Roman"/>
              </a:rPr>
              <a:t>algorithm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inserting </a:t>
            </a:r>
            <a:r>
              <a:rPr sz="2800" spc="-5" dirty="0">
                <a:latin typeface="Times New Roman"/>
                <a:cs typeface="Times New Roman"/>
              </a:rPr>
              <a:t>a node </a:t>
            </a:r>
            <a:r>
              <a:rPr sz="2800" spc="-10" dirty="0">
                <a:latin typeface="Times New Roman"/>
                <a:cs typeface="Times New Roman"/>
              </a:rPr>
              <a:t>into </a:t>
            </a:r>
            <a:r>
              <a:rPr sz="2800" spc="-5" dirty="0">
                <a:latin typeface="Times New Roman"/>
                <a:cs typeface="Times New Roman"/>
              </a:rPr>
              <a:t>a BST </a:t>
            </a:r>
            <a:r>
              <a:rPr sz="2800" spc="-15" dirty="0">
                <a:latin typeface="Times New Roman"/>
                <a:cs typeface="Times New Roman"/>
              </a:rPr>
              <a:t>is  </a:t>
            </a:r>
            <a:r>
              <a:rPr sz="2800" spc="-10" dirty="0">
                <a:latin typeface="Times New Roman"/>
                <a:cs typeface="Times New Roman"/>
              </a:rPr>
              <a:t>that, we start </a:t>
            </a:r>
            <a:r>
              <a:rPr sz="2800" spc="-5" dirty="0">
                <a:latin typeface="Times New Roman"/>
                <a:cs typeface="Times New Roman"/>
              </a:rPr>
              <a:t>from the root </a:t>
            </a:r>
            <a:r>
              <a:rPr sz="2800" spc="-10" dirty="0">
                <a:latin typeface="Times New Roman"/>
                <a:cs typeface="Times New Roman"/>
              </a:rPr>
              <a:t>node, </a:t>
            </a:r>
            <a:r>
              <a:rPr sz="2800" spc="-5" dirty="0">
                <a:latin typeface="Times New Roman"/>
                <a:cs typeface="Times New Roman"/>
              </a:rPr>
              <a:t>if the </a:t>
            </a:r>
            <a:r>
              <a:rPr sz="2800" spc="-10" dirty="0">
                <a:latin typeface="Times New Roman"/>
                <a:cs typeface="Times New Roman"/>
              </a:rPr>
              <a:t>node to </a:t>
            </a:r>
            <a:r>
              <a:rPr sz="2800" spc="-5" dirty="0">
                <a:latin typeface="Times New Roman"/>
                <a:cs typeface="Times New Roman"/>
              </a:rPr>
              <a:t>insert  </a:t>
            </a:r>
            <a:r>
              <a:rPr sz="2800" spc="-10" dirty="0">
                <a:latin typeface="Times New Roman"/>
                <a:cs typeface="Times New Roman"/>
              </a:rPr>
              <a:t>is less </a:t>
            </a:r>
            <a:r>
              <a:rPr sz="2800" spc="-15" dirty="0">
                <a:latin typeface="Times New Roman"/>
                <a:cs typeface="Times New Roman"/>
              </a:rPr>
              <a:t>than </a:t>
            </a:r>
            <a:r>
              <a:rPr sz="2800" spc="-5" dirty="0">
                <a:latin typeface="Times New Roman"/>
                <a:cs typeface="Times New Roman"/>
              </a:rPr>
              <a:t>the root, </a:t>
            </a:r>
            <a:r>
              <a:rPr sz="2800" spc="-15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go </a:t>
            </a: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left </a:t>
            </a:r>
            <a:r>
              <a:rPr sz="2800" spc="-10" dirty="0">
                <a:latin typeface="Times New Roman"/>
                <a:cs typeface="Times New Roman"/>
              </a:rPr>
              <a:t>child, and otherwise  </a:t>
            </a:r>
            <a:r>
              <a:rPr sz="2800" spc="-15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go to the </a:t>
            </a:r>
            <a:r>
              <a:rPr sz="2800" dirty="0">
                <a:latin typeface="Times New Roman"/>
                <a:cs typeface="Times New Roman"/>
              </a:rPr>
              <a:t>right </a:t>
            </a:r>
            <a:r>
              <a:rPr sz="2800" spc="-5" dirty="0">
                <a:latin typeface="Times New Roman"/>
                <a:cs typeface="Times New Roman"/>
              </a:rPr>
              <a:t>child of the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root.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80" dirty="0">
                <a:latin typeface="Times New Roman"/>
                <a:cs typeface="Times New Roman"/>
              </a:rPr>
              <a:t>We </a:t>
            </a:r>
            <a:r>
              <a:rPr sz="2800" spc="-10" dirty="0">
                <a:latin typeface="Times New Roman"/>
                <a:cs typeface="Times New Roman"/>
              </a:rPr>
              <a:t>then </a:t>
            </a:r>
            <a:r>
              <a:rPr sz="2800" spc="-5" dirty="0">
                <a:latin typeface="Times New Roman"/>
                <a:cs typeface="Times New Roman"/>
              </a:rPr>
              <a:t>insert the </a:t>
            </a:r>
            <a:r>
              <a:rPr sz="2800" spc="-10" dirty="0">
                <a:latin typeface="Times New Roman"/>
                <a:cs typeface="Times New Roman"/>
              </a:rPr>
              <a:t>node </a:t>
            </a:r>
            <a:r>
              <a:rPr sz="2800" spc="-15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left or </a:t>
            </a:r>
            <a:r>
              <a:rPr sz="2800" spc="-5" dirty="0">
                <a:latin typeface="Times New Roman"/>
                <a:cs typeface="Times New Roman"/>
              </a:rPr>
              <a:t>right </a:t>
            </a:r>
            <a:r>
              <a:rPr sz="2800" spc="-10" dirty="0">
                <a:latin typeface="Times New Roman"/>
                <a:cs typeface="Times New Roman"/>
              </a:rPr>
              <a:t>child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5" dirty="0">
                <a:latin typeface="Times New Roman"/>
                <a:cs typeface="Times New Roman"/>
              </a:rPr>
              <a:t>the  </a:t>
            </a:r>
            <a:r>
              <a:rPr sz="2800" spc="-10" dirty="0">
                <a:latin typeface="Times New Roman"/>
                <a:cs typeface="Times New Roman"/>
              </a:rPr>
              <a:t>leaf </a:t>
            </a:r>
            <a:r>
              <a:rPr sz="2800" spc="-5" dirty="0">
                <a:latin typeface="Times New Roman"/>
                <a:cs typeface="Times New Roman"/>
              </a:rPr>
              <a:t>node </a:t>
            </a:r>
            <a:r>
              <a:rPr sz="2800" spc="-10" dirty="0">
                <a:latin typeface="Times New Roman"/>
                <a:cs typeface="Times New Roman"/>
              </a:rPr>
              <a:t>based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10" dirty="0">
                <a:latin typeface="Times New Roman"/>
                <a:cs typeface="Times New Roman"/>
              </a:rPr>
              <a:t>node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10" dirty="0">
                <a:latin typeface="Times New Roman"/>
                <a:cs typeface="Times New Roman"/>
              </a:rPr>
              <a:t>less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10" dirty="0">
                <a:latin typeface="Times New Roman"/>
                <a:cs typeface="Times New Roman"/>
              </a:rPr>
              <a:t>greater than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leaf  </a:t>
            </a:r>
            <a:r>
              <a:rPr sz="2800" spc="-5" dirty="0">
                <a:latin typeface="Times New Roman"/>
                <a:cs typeface="Times New Roman"/>
              </a:rPr>
              <a:t>node. </a:t>
            </a:r>
            <a:r>
              <a:rPr sz="2800" spc="-18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note </a:t>
            </a:r>
            <a:r>
              <a:rPr sz="2800" spc="-15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a new node is </a:t>
            </a:r>
            <a:r>
              <a:rPr sz="2800" spc="-10" dirty="0">
                <a:latin typeface="Times New Roman"/>
                <a:cs typeface="Times New Roman"/>
              </a:rPr>
              <a:t>always inserted </a:t>
            </a:r>
            <a:r>
              <a:rPr sz="2800" spc="-15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a  leaf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204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7677" y="271018"/>
            <a:ext cx="36169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Inserting a</a:t>
            </a:r>
            <a:r>
              <a:rPr sz="4400" spc="-195" dirty="0"/>
              <a:t> </a:t>
            </a:r>
            <a:r>
              <a:rPr sz="4400" spc="5" dirty="0"/>
              <a:t>node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377822"/>
            <a:ext cx="8082915" cy="486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A </a:t>
            </a:r>
            <a:r>
              <a:rPr sz="3000" spc="-10" dirty="0">
                <a:latin typeface="Times New Roman"/>
                <a:cs typeface="Times New Roman"/>
              </a:rPr>
              <a:t>recursive </a:t>
            </a:r>
            <a:r>
              <a:rPr sz="3000" spc="-5" dirty="0">
                <a:latin typeface="Times New Roman"/>
                <a:cs typeface="Times New Roman"/>
              </a:rPr>
              <a:t>algorithm </a:t>
            </a:r>
            <a:r>
              <a:rPr sz="3000" dirty="0">
                <a:latin typeface="Times New Roman"/>
                <a:cs typeface="Times New Roman"/>
              </a:rPr>
              <a:t>for </a:t>
            </a:r>
            <a:r>
              <a:rPr sz="3000" spc="-5" dirty="0">
                <a:latin typeface="Times New Roman"/>
                <a:cs typeface="Times New Roman"/>
              </a:rPr>
              <a:t>inserting </a:t>
            </a:r>
            <a:r>
              <a:rPr sz="3000" dirty="0">
                <a:latin typeface="Times New Roman"/>
                <a:cs typeface="Times New Roman"/>
              </a:rPr>
              <a:t>a node </a:t>
            </a:r>
            <a:r>
              <a:rPr sz="3000" spc="-5" dirty="0">
                <a:latin typeface="Times New Roman"/>
                <a:cs typeface="Times New Roman"/>
              </a:rPr>
              <a:t>into </a:t>
            </a:r>
            <a:r>
              <a:rPr sz="3000" dirty="0">
                <a:latin typeface="Times New Roman"/>
                <a:cs typeface="Times New Roman"/>
              </a:rPr>
              <a:t>a  BST </a:t>
            </a:r>
            <a:r>
              <a:rPr sz="3000" spc="-10" dirty="0">
                <a:latin typeface="Times New Roman"/>
                <a:cs typeface="Times New Roman"/>
              </a:rPr>
              <a:t>is as </a:t>
            </a:r>
            <a:r>
              <a:rPr sz="3000" spc="-5" dirty="0">
                <a:latin typeface="Times New Roman"/>
                <a:cs typeface="Times New Roman"/>
              </a:rPr>
              <a:t>follows. Assume </a:t>
            </a:r>
            <a:r>
              <a:rPr sz="3000" dirty="0">
                <a:latin typeface="Times New Roman"/>
                <a:cs typeface="Times New Roman"/>
              </a:rPr>
              <a:t>we </a:t>
            </a:r>
            <a:r>
              <a:rPr sz="3000" spc="-5" dirty="0">
                <a:latin typeface="Times New Roman"/>
                <a:cs typeface="Times New Roman"/>
              </a:rPr>
              <a:t>insert </a:t>
            </a:r>
            <a:r>
              <a:rPr sz="3000" dirty="0">
                <a:latin typeface="Times New Roman"/>
                <a:cs typeface="Times New Roman"/>
              </a:rPr>
              <a:t>a node </a:t>
            </a:r>
            <a:r>
              <a:rPr sz="3000" spc="-5" dirty="0">
                <a:latin typeface="Times New Roman"/>
                <a:cs typeface="Times New Roman"/>
              </a:rPr>
              <a:t>N </a:t>
            </a:r>
            <a:r>
              <a:rPr sz="3000" spc="-20" dirty="0">
                <a:latin typeface="Times New Roman"/>
                <a:cs typeface="Times New Roman"/>
              </a:rPr>
              <a:t>to  </a:t>
            </a:r>
            <a:r>
              <a:rPr sz="3000" spc="-5" dirty="0">
                <a:latin typeface="Times New Roman"/>
                <a:cs typeface="Times New Roman"/>
              </a:rPr>
              <a:t>tree </a:t>
            </a:r>
            <a:r>
              <a:rPr sz="3000" spc="-175" dirty="0">
                <a:latin typeface="Times New Roman"/>
                <a:cs typeface="Times New Roman"/>
              </a:rPr>
              <a:t>T. </a:t>
            </a:r>
            <a:r>
              <a:rPr sz="3000" spc="-5" dirty="0">
                <a:latin typeface="Times New Roman"/>
                <a:cs typeface="Times New Roman"/>
              </a:rPr>
              <a:t>if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tree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spc="-65" dirty="0">
                <a:latin typeface="Times New Roman"/>
                <a:cs typeface="Times New Roman"/>
              </a:rPr>
              <a:t>empty, </a:t>
            </a:r>
            <a:r>
              <a:rPr sz="3000" dirty="0">
                <a:latin typeface="Times New Roman"/>
                <a:cs typeface="Times New Roman"/>
              </a:rPr>
              <a:t>the we </a:t>
            </a:r>
            <a:r>
              <a:rPr sz="3000" spc="-5" dirty="0">
                <a:latin typeface="Times New Roman"/>
                <a:cs typeface="Times New Roman"/>
              </a:rPr>
              <a:t>return new node  N </a:t>
            </a:r>
            <a:r>
              <a:rPr sz="3000" spc="-10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the tree. </a:t>
            </a:r>
            <a:r>
              <a:rPr sz="3000" spc="-5" dirty="0">
                <a:latin typeface="Times New Roman"/>
                <a:cs typeface="Times New Roman"/>
              </a:rPr>
              <a:t>Otherwise,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problem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inserting 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reduced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spc="-10" dirty="0">
                <a:latin typeface="Times New Roman"/>
                <a:cs typeface="Times New Roman"/>
              </a:rPr>
              <a:t>inserting </a:t>
            </a:r>
            <a:r>
              <a:rPr sz="3000" dirty="0">
                <a:latin typeface="Times New Roman"/>
                <a:cs typeface="Times New Roman"/>
              </a:rPr>
              <a:t>the node </a:t>
            </a:r>
            <a:r>
              <a:rPr sz="3000" spc="-5" dirty="0">
                <a:latin typeface="Times New Roman"/>
                <a:cs typeface="Times New Roman"/>
              </a:rPr>
              <a:t>N to </a:t>
            </a:r>
            <a:r>
              <a:rPr sz="3000" dirty="0">
                <a:latin typeface="Times New Roman"/>
                <a:cs typeface="Times New Roman"/>
              </a:rPr>
              <a:t>left of </a:t>
            </a:r>
            <a:r>
              <a:rPr sz="3000" spc="-5" dirty="0">
                <a:latin typeface="Times New Roman"/>
                <a:cs typeface="Times New Roman"/>
              </a:rPr>
              <a:t>right  sub </a:t>
            </a:r>
            <a:r>
              <a:rPr sz="3000" spc="-10" dirty="0">
                <a:latin typeface="Times New Roman"/>
                <a:cs typeface="Times New Roman"/>
              </a:rPr>
              <a:t>trees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175" dirty="0">
                <a:latin typeface="Times New Roman"/>
                <a:cs typeface="Times New Roman"/>
              </a:rPr>
              <a:t>T, </a:t>
            </a:r>
            <a:r>
              <a:rPr sz="3000" dirty="0">
                <a:latin typeface="Times New Roman"/>
                <a:cs typeface="Times New Roman"/>
              </a:rPr>
              <a:t>depending on </a:t>
            </a:r>
            <a:r>
              <a:rPr sz="3000" spc="-5" dirty="0">
                <a:latin typeface="Times New Roman"/>
                <a:cs typeface="Times New Roman"/>
              </a:rPr>
              <a:t>N </a:t>
            </a:r>
            <a:r>
              <a:rPr sz="3000" spc="-15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less </a:t>
            </a:r>
            <a:r>
              <a:rPr sz="3000" dirty="0">
                <a:latin typeface="Times New Roman"/>
                <a:cs typeface="Times New Roman"/>
              </a:rPr>
              <a:t>or greater  than </a:t>
            </a:r>
            <a:r>
              <a:rPr sz="3000" spc="-175" dirty="0">
                <a:latin typeface="Times New Roman"/>
                <a:cs typeface="Times New Roman"/>
              </a:rPr>
              <a:t>T. </a:t>
            </a:r>
            <a:r>
              <a:rPr sz="3000" spc="-5" dirty="0">
                <a:latin typeface="Times New Roman"/>
                <a:cs typeface="Times New Roman"/>
              </a:rPr>
              <a:t>A definition </a:t>
            </a:r>
            <a:r>
              <a:rPr sz="3000" spc="-15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as</a:t>
            </a:r>
            <a:r>
              <a:rPr sz="3000" spc="-509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follows.</a:t>
            </a:r>
            <a:endParaRPr sz="3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10"/>
              </a:spcBef>
            </a:pPr>
            <a:r>
              <a:rPr sz="3000" spc="-5" dirty="0">
                <a:latin typeface="Times New Roman"/>
                <a:cs typeface="Times New Roman"/>
              </a:rPr>
              <a:t>Insert(N, T) = N </a:t>
            </a:r>
            <a:r>
              <a:rPr sz="3000" dirty="0">
                <a:latin typeface="Times New Roman"/>
                <a:cs typeface="Times New Roman"/>
              </a:rPr>
              <a:t>if T </a:t>
            </a:r>
            <a:r>
              <a:rPr sz="3000" spc="-10" dirty="0">
                <a:latin typeface="Times New Roman"/>
                <a:cs typeface="Times New Roman"/>
              </a:rPr>
              <a:t>is</a:t>
            </a:r>
            <a:r>
              <a:rPr sz="3000" spc="-2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empty</a:t>
            </a:r>
            <a:endParaRPr sz="3000">
              <a:latin typeface="Times New Roman"/>
              <a:cs typeface="Times New Roman"/>
            </a:endParaRPr>
          </a:p>
          <a:p>
            <a:pPr marL="2013585" algn="just">
              <a:lnSpc>
                <a:spcPct val="100000"/>
              </a:lnSpc>
              <a:spcBef>
                <a:spcPts val="695"/>
              </a:spcBef>
            </a:pPr>
            <a:r>
              <a:rPr sz="3000" dirty="0">
                <a:latin typeface="Times New Roman"/>
                <a:cs typeface="Times New Roman"/>
              </a:rPr>
              <a:t>= </a:t>
            </a:r>
            <a:r>
              <a:rPr sz="3000" spc="-5" dirty="0">
                <a:latin typeface="Times New Roman"/>
                <a:cs typeface="Times New Roman"/>
              </a:rPr>
              <a:t>insert(N, </a:t>
            </a:r>
            <a:r>
              <a:rPr sz="3000" spc="-70" dirty="0">
                <a:latin typeface="Times New Roman"/>
                <a:cs typeface="Times New Roman"/>
              </a:rPr>
              <a:t>T.left) </a:t>
            </a:r>
            <a:r>
              <a:rPr sz="3000" spc="-5" dirty="0">
                <a:latin typeface="Times New Roman"/>
                <a:cs typeface="Times New Roman"/>
              </a:rPr>
              <a:t>if N </a:t>
            </a:r>
            <a:r>
              <a:rPr sz="3000" dirty="0">
                <a:latin typeface="Times New Roman"/>
                <a:cs typeface="Times New Roman"/>
              </a:rPr>
              <a:t>&lt;</a:t>
            </a:r>
            <a:r>
              <a:rPr sz="3000" spc="-45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</a:t>
            </a:r>
            <a:endParaRPr sz="3000">
              <a:latin typeface="Times New Roman"/>
              <a:cs typeface="Times New Roman"/>
            </a:endParaRPr>
          </a:p>
          <a:p>
            <a:pPr marL="2013585" algn="just">
              <a:lnSpc>
                <a:spcPct val="100000"/>
              </a:lnSpc>
              <a:spcBef>
                <a:spcPts val="700"/>
              </a:spcBef>
            </a:pPr>
            <a:r>
              <a:rPr sz="3000" dirty="0">
                <a:latin typeface="Times New Roman"/>
                <a:cs typeface="Times New Roman"/>
              </a:rPr>
              <a:t>= </a:t>
            </a:r>
            <a:r>
              <a:rPr sz="3000" spc="-5" dirty="0">
                <a:latin typeface="Times New Roman"/>
                <a:cs typeface="Times New Roman"/>
              </a:rPr>
              <a:t>insert(N, </a:t>
            </a:r>
            <a:r>
              <a:rPr sz="3000" spc="-60" dirty="0">
                <a:latin typeface="Times New Roman"/>
                <a:cs typeface="Times New Roman"/>
              </a:rPr>
              <a:t>T.right) </a:t>
            </a:r>
            <a:r>
              <a:rPr sz="3000" spc="-5" dirty="0">
                <a:latin typeface="Times New Roman"/>
                <a:cs typeface="Times New Roman"/>
              </a:rPr>
              <a:t>if N </a:t>
            </a:r>
            <a:r>
              <a:rPr sz="3000" dirty="0">
                <a:latin typeface="Times New Roman"/>
                <a:cs typeface="Times New Roman"/>
              </a:rPr>
              <a:t>&gt;</a:t>
            </a:r>
            <a:r>
              <a:rPr sz="3000" spc="1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205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882" y="232918"/>
            <a:ext cx="46539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Searching for a</a:t>
            </a:r>
            <a:r>
              <a:rPr sz="4400" spc="-215" dirty="0"/>
              <a:t> </a:t>
            </a:r>
            <a:r>
              <a:rPr sz="4400" spc="5" dirty="0"/>
              <a:t>node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227836"/>
            <a:ext cx="8086725" cy="4382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Searching </a:t>
            </a:r>
            <a:r>
              <a:rPr sz="2800" spc="-5" dirty="0">
                <a:latin typeface="Times New Roman"/>
                <a:cs typeface="Times New Roman"/>
              </a:rPr>
              <a:t>for a </a:t>
            </a:r>
            <a:r>
              <a:rPr sz="2800" spc="-10" dirty="0">
                <a:latin typeface="Times New Roman"/>
                <a:cs typeface="Times New Roman"/>
              </a:rPr>
              <a:t>node is </a:t>
            </a:r>
            <a:r>
              <a:rPr sz="2800" spc="-5" dirty="0">
                <a:latin typeface="Times New Roman"/>
                <a:cs typeface="Times New Roman"/>
              </a:rPr>
              <a:t>similar </a:t>
            </a:r>
            <a:r>
              <a:rPr sz="2800" spc="-10" dirty="0">
                <a:latin typeface="Times New Roman"/>
                <a:cs typeface="Times New Roman"/>
              </a:rPr>
              <a:t>to inserting </a:t>
            </a:r>
            <a:r>
              <a:rPr sz="2800" spc="-5" dirty="0">
                <a:latin typeface="Times New Roman"/>
                <a:cs typeface="Times New Roman"/>
              </a:rPr>
              <a:t>a node.  </a:t>
            </a:r>
            <a:r>
              <a:rPr sz="2800" spc="-18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start from </a:t>
            </a:r>
            <a:r>
              <a:rPr sz="2800" dirty="0">
                <a:latin typeface="Times New Roman"/>
                <a:cs typeface="Times New Roman"/>
              </a:rPr>
              <a:t>root,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then go left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10" dirty="0">
                <a:latin typeface="Times New Roman"/>
                <a:cs typeface="Times New Roman"/>
              </a:rPr>
              <a:t>right until we  find </a:t>
            </a:r>
            <a:r>
              <a:rPr sz="2800" spc="-5" dirty="0">
                <a:latin typeface="Times New Roman"/>
                <a:cs typeface="Times New Roman"/>
              </a:rPr>
              <a:t>(or </a:t>
            </a:r>
            <a:r>
              <a:rPr sz="2800" spc="-10" dirty="0">
                <a:latin typeface="Times New Roman"/>
                <a:cs typeface="Times New Roman"/>
              </a:rPr>
              <a:t>not find </a:t>
            </a:r>
            <a:r>
              <a:rPr sz="2800" spc="-5" dirty="0">
                <a:latin typeface="Times New Roman"/>
                <a:cs typeface="Times New Roman"/>
              </a:rPr>
              <a:t>the node). A recursive </a:t>
            </a:r>
            <a:r>
              <a:rPr sz="2800" spc="-10" dirty="0">
                <a:latin typeface="Times New Roman"/>
                <a:cs typeface="Times New Roman"/>
              </a:rPr>
              <a:t>definition </a:t>
            </a:r>
            <a:r>
              <a:rPr sz="2800" dirty="0">
                <a:latin typeface="Times New Roman"/>
                <a:cs typeface="Times New Roman"/>
              </a:rPr>
              <a:t>of  </a:t>
            </a:r>
            <a:r>
              <a:rPr sz="2800" spc="-10" dirty="0">
                <a:latin typeface="Times New Roman"/>
                <a:cs typeface="Times New Roman"/>
              </a:rPr>
              <a:t>search is </a:t>
            </a:r>
            <a:r>
              <a:rPr sz="2800" spc="-20" dirty="0">
                <a:latin typeface="Times New Roman"/>
                <a:cs typeface="Times New Roman"/>
              </a:rPr>
              <a:t>as </a:t>
            </a:r>
            <a:r>
              <a:rPr sz="2800" spc="-10" dirty="0">
                <a:latin typeface="Times New Roman"/>
                <a:cs typeface="Times New Roman"/>
              </a:rPr>
              <a:t>follows. </a:t>
            </a: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node is </a:t>
            </a:r>
            <a:r>
              <a:rPr sz="2800" spc="-10" dirty="0">
                <a:latin typeface="Times New Roman"/>
                <a:cs typeface="Times New Roman"/>
              </a:rPr>
              <a:t>equal to </a:t>
            </a:r>
            <a:r>
              <a:rPr sz="2800" spc="-5" dirty="0">
                <a:latin typeface="Times New Roman"/>
                <a:cs typeface="Times New Roman"/>
              </a:rPr>
              <a:t>root, </a:t>
            </a:r>
            <a:r>
              <a:rPr sz="2800" spc="-10" dirty="0">
                <a:latin typeface="Times New Roman"/>
                <a:cs typeface="Times New Roman"/>
              </a:rPr>
              <a:t>then  </a:t>
            </a:r>
            <a:r>
              <a:rPr sz="2800" spc="-15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return true. If the root </a:t>
            </a:r>
            <a:r>
              <a:rPr sz="2800" spc="-10" dirty="0">
                <a:latin typeface="Times New Roman"/>
                <a:cs typeface="Times New Roman"/>
              </a:rPr>
              <a:t>is null, then </a:t>
            </a:r>
            <a:r>
              <a:rPr sz="2800" spc="-15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return </a:t>
            </a:r>
            <a:r>
              <a:rPr sz="2800" spc="-10" dirty="0">
                <a:latin typeface="Times New Roman"/>
                <a:cs typeface="Times New Roman"/>
              </a:rPr>
              <a:t>false.  </a:t>
            </a:r>
            <a:r>
              <a:rPr sz="2800" spc="-5" dirty="0">
                <a:latin typeface="Times New Roman"/>
                <a:cs typeface="Times New Roman"/>
              </a:rPr>
              <a:t>Otherwise </a:t>
            </a:r>
            <a:r>
              <a:rPr sz="2800" spc="-10" dirty="0">
                <a:latin typeface="Times New Roman"/>
                <a:cs typeface="Times New Roman"/>
              </a:rPr>
              <a:t>we recursively solve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problem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70" dirty="0">
                <a:latin typeface="Times New Roman"/>
                <a:cs typeface="Times New Roman"/>
              </a:rPr>
              <a:t>T.left 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60" dirty="0">
                <a:latin typeface="Times New Roman"/>
                <a:cs typeface="Times New Roman"/>
              </a:rPr>
              <a:t>T.right, </a:t>
            </a:r>
            <a:r>
              <a:rPr sz="2800" spc="-10" dirty="0">
                <a:latin typeface="Times New Roman"/>
                <a:cs typeface="Times New Roman"/>
              </a:rPr>
              <a:t>depending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N &lt; T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N &gt; </a:t>
            </a:r>
            <a:r>
              <a:rPr sz="2800" spc="-165" dirty="0">
                <a:latin typeface="Times New Roman"/>
                <a:cs typeface="Times New Roman"/>
              </a:rPr>
              <a:t>T. </a:t>
            </a:r>
            <a:r>
              <a:rPr sz="2800" spc="-5" dirty="0">
                <a:latin typeface="Times New Roman"/>
                <a:cs typeface="Times New Roman"/>
              </a:rPr>
              <a:t>A recursive  definition is </a:t>
            </a:r>
            <a:r>
              <a:rPr sz="2800" spc="-15" dirty="0">
                <a:latin typeface="Times New Roman"/>
                <a:cs typeface="Times New Roman"/>
              </a:rPr>
              <a:t>as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follows.</a:t>
            </a:r>
            <a:endParaRPr sz="28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Search </a:t>
            </a:r>
            <a:r>
              <a:rPr sz="2800" spc="-5" dirty="0">
                <a:latin typeface="Times New Roman"/>
                <a:cs typeface="Times New Roman"/>
              </a:rPr>
              <a:t>should </a:t>
            </a:r>
            <a:r>
              <a:rPr sz="2800" spc="-10" dirty="0">
                <a:latin typeface="Times New Roman"/>
                <a:cs typeface="Times New Roman"/>
              </a:rPr>
              <a:t>return </a:t>
            </a:r>
            <a:r>
              <a:rPr sz="2800" spc="-5" dirty="0">
                <a:latin typeface="Times New Roman"/>
                <a:cs typeface="Times New Roman"/>
              </a:rPr>
              <a:t>a true </a:t>
            </a:r>
            <a:r>
              <a:rPr sz="2800" spc="-10" dirty="0">
                <a:latin typeface="Times New Roman"/>
                <a:cs typeface="Times New Roman"/>
              </a:rPr>
              <a:t>or false, depending on </a:t>
            </a:r>
            <a:r>
              <a:rPr sz="2800" spc="-5" dirty="0">
                <a:latin typeface="Times New Roman"/>
                <a:cs typeface="Times New Roman"/>
              </a:rPr>
              <a:t>the  </a:t>
            </a:r>
            <a:r>
              <a:rPr sz="2800" dirty="0">
                <a:latin typeface="Times New Roman"/>
                <a:cs typeface="Times New Roman"/>
              </a:rPr>
              <a:t>node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found or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002027" y="6508383"/>
            <a:ext cx="316865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95"/>
              </a:lnSpc>
            </a:pPr>
            <a:r>
              <a:rPr sz="2200" spc="-5" dirty="0">
                <a:latin typeface="Times New Roman"/>
                <a:cs typeface="Times New Roman"/>
              </a:rPr>
              <a:t>= search(N, </a:t>
            </a:r>
            <a:r>
              <a:rPr sz="2200" spc="-45" dirty="0">
                <a:latin typeface="Times New Roman"/>
                <a:cs typeface="Times New Roman"/>
              </a:rPr>
              <a:t>T.right) </a:t>
            </a:r>
            <a:r>
              <a:rPr sz="2200" spc="-5" dirty="0">
                <a:latin typeface="Times New Roman"/>
                <a:cs typeface="Times New Roman"/>
              </a:rPr>
              <a:t>if N &gt;</a:t>
            </a:r>
            <a:r>
              <a:rPr sz="2200" spc="-2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882" y="232918"/>
            <a:ext cx="46539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Searching for a</a:t>
            </a:r>
            <a:r>
              <a:rPr sz="4400" spc="-215" dirty="0"/>
              <a:t> </a:t>
            </a:r>
            <a:r>
              <a:rPr sz="4400" spc="5" dirty="0"/>
              <a:t>node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076706"/>
            <a:ext cx="8084184" cy="534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Search(N, </a:t>
            </a:r>
            <a:r>
              <a:rPr sz="2600" dirty="0">
                <a:latin typeface="Times New Roman"/>
                <a:cs typeface="Times New Roman"/>
              </a:rPr>
              <a:t>T) = </a:t>
            </a:r>
            <a:r>
              <a:rPr sz="2600" spc="-10" dirty="0">
                <a:latin typeface="Times New Roman"/>
                <a:cs typeface="Times New Roman"/>
              </a:rPr>
              <a:t>false if </a:t>
            </a:r>
            <a:r>
              <a:rPr sz="2600" dirty="0">
                <a:latin typeface="Times New Roman"/>
                <a:cs typeface="Times New Roman"/>
              </a:rPr>
              <a:t>T </a:t>
            </a:r>
            <a:r>
              <a:rPr sz="2600" spc="-5" dirty="0">
                <a:latin typeface="Times New Roman"/>
                <a:cs typeface="Times New Roman"/>
              </a:rPr>
              <a:t>is empty </a:t>
            </a:r>
            <a:r>
              <a:rPr sz="2600" spc="-10" dirty="0">
                <a:latin typeface="Times New Roman"/>
                <a:cs typeface="Times New Roman"/>
              </a:rPr>
              <a:t>Searching for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10" dirty="0">
                <a:latin typeface="Times New Roman"/>
                <a:cs typeface="Times New Roman"/>
              </a:rPr>
              <a:t>node </a:t>
            </a:r>
            <a:r>
              <a:rPr sz="2600" spc="-5" dirty="0">
                <a:latin typeface="Times New Roman"/>
                <a:cs typeface="Times New Roman"/>
              </a:rPr>
              <a:t>is  similar to inserting </a:t>
            </a:r>
            <a:r>
              <a:rPr sz="2600" dirty="0">
                <a:latin typeface="Times New Roman"/>
                <a:cs typeface="Times New Roman"/>
              </a:rPr>
              <a:t>a node. </a:t>
            </a:r>
            <a:r>
              <a:rPr sz="2600" spc="-155" dirty="0">
                <a:latin typeface="Times New Roman"/>
                <a:cs typeface="Times New Roman"/>
              </a:rPr>
              <a:t>We </a:t>
            </a:r>
            <a:r>
              <a:rPr sz="2600" spc="-5" dirty="0">
                <a:latin typeface="Times New Roman"/>
                <a:cs typeface="Times New Roman"/>
              </a:rPr>
              <a:t>start from root, and then  </a:t>
            </a:r>
            <a:r>
              <a:rPr sz="2600" dirty="0">
                <a:latin typeface="Times New Roman"/>
                <a:cs typeface="Times New Roman"/>
              </a:rPr>
              <a:t>go </a:t>
            </a:r>
            <a:r>
              <a:rPr sz="2600" spc="-5" dirty="0">
                <a:latin typeface="Times New Roman"/>
                <a:cs typeface="Times New Roman"/>
              </a:rPr>
              <a:t>left </a:t>
            </a:r>
            <a:r>
              <a:rPr sz="2600" dirty="0">
                <a:latin typeface="Times New Roman"/>
                <a:cs typeface="Times New Roman"/>
              </a:rPr>
              <a:t>or right until we find (or </a:t>
            </a:r>
            <a:r>
              <a:rPr sz="2600" spc="5" dirty="0">
                <a:latin typeface="Times New Roman"/>
                <a:cs typeface="Times New Roman"/>
              </a:rPr>
              <a:t>not </a:t>
            </a:r>
            <a:r>
              <a:rPr sz="2600" dirty="0">
                <a:latin typeface="Times New Roman"/>
                <a:cs typeface="Times New Roman"/>
              </a:rPr>
              <a:t>find the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node).</a:t>
            </a:r>
            <a:endParaRPr sz="26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10" dirty="0">
                <a:latin typeface="Times New Roman"/>
                <a:cs typeface="Times New Roman"/>
              </a:rPr>
              <a:t>recursive </a:t>
            </a:r>
            <a:r>
              <a:rPr sz="2600" dirty="0">
                <a:latin typeface="Times New Roman"/>
                <a:cs typeface="Times New Roman"/>
              </a:rPr>
              <a:t>definition of </a:t>
            </a:r>
            <a:r>
              <a:rPr sz="2600" spc="-10" dirty="0">
                <a:latin typeface="Times New Roman"/>
                <a:cs typeface="Times New Roman"/>
              </a:rPr>
              <a:t>search is </a:t>
            </a:r>
            <a:r>
              <a:rPr sz="2600" dirty="0">
                <a:latin typeface="Times New Roman"/>
                <a:cs typeface="Times New Roman"/>
              </a:rPr>
              <a:t>as follows. </a:t>
            </a:r>
            <a:r>
              <a:rPr sz="2600" spc="-5" dirty="0">
                <a:latin typeface="Times New Roman"/>
                <a:cs typeface="Times New Roman"/>
              </a:rPr>
              <a:t>If the node  is equal to root, then </a:t>
            </a:r>
            <a:r>
              <a:rPr sz="2600" dirty="0">
                <a:latin typeface="Times New Roman"/>
                <a:cs typeface="Times New Roman"/>
              </a:rPr>
              <a:t>we </a:t>
            </a:r>
            <a:r>
              <a:rPr sz="2600" spc="-15" dirty="0">
                <a:latin typeface="Times New Roman"/>
                <a:cs typeface="Times New Roman"/>
              </a:rPr>
              <a:t>return </a:t>
            </a:r>
            <a:r>
              <a:rPr sz="2600" spc="-5" dirty="0">
                <a:latin typeface="Times New Roman"/>
                <a:cs typeface="Times New Roman"/>
              </a:rPr>
              <a:t>true. If </a:t>
            </a:r>
            <a:r>
              <a:rPr sz="2600" spc="-15" dirty="0">
                <a:latin typeface="Times New Roman"/>
                <a:cs typeface="Times New Roman"/>
              </a:rPr>
              <a:t>the </a:t>
            </a:r>
            <a:r>
              <a:rPr sz="2600" spc="-10" dirty="0">
                <a:latin typeface="Times New Roman"/>
                <a:cs typeface="Times New Roman"/>
              </a:rPr>
              <a:t>root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null,  then we </a:t>
            </a:r>
            <a:r>
              <a:rPr sz="2600" spc="-10" dirty="0">
                <a:latin typeface="Times New Roman"/>
                <a:cs typeface="Times New Roman"/>
              </a:rPr>
              <a:t>return </a:t>
            </a:r>
            <a:r>
              <a:rPr sz="2600" spc="-5" dirty="0">
                <a:latin typeface="Times New Roman"/>
                <a:cs typeface="Times New Roman"/>
              </a:rPr>
              <a:t>false. </a:t>
            </a:r>
            <a:r>
              <a:rPr sz="2600" dirty="0">
                <a:latin typeface="Times New Roman"/>
                <a:cs typeface="Times New Roman"/>
              </a:rPr>
              <a:t>Otherwise we </a:t>
            </a:r>
            <a:r>
              <a:rPr sz="2600" spc="-10" dirty="0">
                <a:latin typeface="Times New Roman"/>
                <a:cs typeface="Times New Roman"/>
              </a:rPr>
              <a:t>recursively solve </a:t>
            </a:r>
            <a:r>
              <a:rPr sz="2600" dirty="0">
                <a:latin typeface="Times New Roman"/>
                <a:cs typeface="Times New Roman"/>
              </a:rPr>
              <a:t>the  problem for </a:t>
            </a:r>
            <a:r>
              <a:rPr sz="2600" spc="-65" dirty="0">
                <a:latin typeface="Times New Roman"/>
                <a:cs typeface="Times New Roman"/>
              </a:rPr>
              <a:t>T.left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spc="-50" dirty="0">
                <a:latin typeface="Times New Roman"/>
                <a:cs typeface="Times New Roman"/>
              </a:rPr>
              <a:t>T.right, </a:t>
            </a:r>
            <a:r>
              <a:rPr sz="2600" dirty="0">
                <a:latin typeface="Times New Roman"/>
                <a:cs typeface="Times New Roman"/>
              </a:rPr>
              <a:t>depending on N &lt; T or N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&gt;</a:t>
            </a:r>
            <a:endParaRPr sz="26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600" spc="-140" dirty="0">
                <a:latin typeface="Times New Roman"/>
                <a:cs typeface="Times New Roman"/>
              </a:rPr>
              <a:t>T.</a:t>
            </a:r>
            <a:r>
              <a:rPr sz="2600" spc="-3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recursive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definition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follows.</a:t>
            </a:r>
            <a:endParaRPr sz="26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Search </a:t>
            </a:r>
            <a:r>
              <a:rPr sz="2600" spc="-10" dirty="0">
                <a:latin typeface="Times New Roman"/>
                <a:cs typeface="Times New Roman"/>
              </a:rPr>
              <a:t>should return </a:t>
            </a:r>
            <a:r>
              <a:rPr sz="2600" dirty="0">
                <a:latin typeface="Times New Roman"/>
                <a:cs typeface="Times New Roman"/>
              </a:rPr>
              <a:t>a true or </a:t>
            </a:r>
            <a:r>
              <a:rPr sz="2600" spc="-20" dirty="0">
                <a:latin typeface="Times New Roman"/>
                <a:cs typeface="Times New Roman"/>
              </a:rPr>
              <a:t>false, </a:t>
            </a:r>
            <a:r>
              <a:rPr sz="2600" spc="-5" dirty="0">
                <a:latin typeface="Times New Roman"/>
                <a:cs typeface="Times New Roman"/>
              </a:rPr>
              <a:t>depending on the  </a:t>
            </a:r>
            <a:r>
              <a:rPr sz="2600" spc="5" dirty="0">
                <a:latin typeface="Times New Roman"/>
                <a:cs typeface="Times New Roman"/>
              </a:rPr>
              <a:t>node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found or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not.</a:t>
            </a:r>
            <a:endParaRPr sz="2600">
              <a:latin typeface="Times New Roman"/>
              <a:cs typeface="Times New Roman"/>
            </a:endParaRPr>
          </a:p>
          <a:p>
            <a:pPr marL="361315" algn="just">
              <a:lnSpc>
                <a:spcPct val="100000"/>
              </a:lnSpc>
              <a:spcBef>
                <a:spcPts val="520"/>
              </a:spcBef>
            </a:pPr>
            <a:r>
              <a:rPr sz="2200" spc="-5" dirty="0">
                <a:latin typeface="Times New Roman"/>
                <a:cs typeface="Times New Roman"/>
              </a:rPr>
              <a:t>Search(N, T) = false if T is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empty</a:t>
            </a:r>
            <a:endParaRPr sz="2200">
              <a:latin typeface="Times New Roman"/>
              <a:cs typeface="Times New Roman"/>
            </a:endParaRPr>
          </a:p>
          <a:p>
            <a:pPr marL="1478280" algn="just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latin typeface="Times New Roman"/>
                <a:cs typeface="Times New Roman"/>
              </a:rPr>
              <a:t>= true if T =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  <a:p>
            <a:pPr marL="1478280" algn="just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latin typeface="Times New Roman"/>
                <a:cs typeface="Times New Roman"/>
              </a:rPr>
              <a:t>= search(N, </a:t>
            </a:r>
            <a:r>
              <a:rPr sz="2200" spc="-50" dirty="0">
                <a:latin typeface="Times New Roman"/>
                <a:cs typeface="Times New Roman"/>
              </a:rPr>
              <a:t>T.left) </a:t>
            </a:r>
            <a:r>
              <a:rPr sz="2200" spc="-5" dirty="0">
                <a:latin typeface="Times New Roman"/>
                <a:cs typeface="Times New Roman"/>
              </a:rPr>
              <a:t>if N &lt;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0122" y="6418579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186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9301" y="130809"/>
            <a:ext cx="3556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Deleting a</a:t>
            </a:r>
            <a:r>
              <a:rPr sz="4400" spc="-185" dirty="0"/>
              <a:t> </a:t>
            </a:r>
            <a:r>
              <a:rPr sz="4400" spc="5" dirty="0"/>
              <a:t>node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075131"/>
            <a:ext cx="8085455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BST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connected structure. That is, </a:t>
            </a:r>
            <a:r>
              <a:rPr sz="2800" spc="-15" dirty="0">
                <a:latin typeface="Times New Roman"/>
                <a:cs typeface="Times New Roman"/>
              </a:rPr>
              <a:t>all </a:t>
            </a:r>
            <a:r>
              <a:rPr sz="2800" spc="-5" dirty="0">
                <a:latin typeface="Times New Roman"/>
                <a:cs typeface="Times New Roman"/>
              </a:rPr>
              <a:t>nodes </a:t>
            </a:r>
            <a:r>
              <a:rPr sz="2800" spc="-1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a  tree </a:t>
            </a:r>
            <a:r>
              <a:rPr sz="2800" spc="-10" dirty="0">
                <a:latin typeface="Times New Roman"/>
                <a:cs typeface="Times New Roman"/>
              </a:rPr>
              <a:t>are connected to some </a:t>
            </a:r>
            <a:r>
              <a:rPr sz="2800" spc="-5" dirty="0">
                <a:latin typeface="Times New Roman"/>
                <a:cs typeface="Times New Roman"/>
              </a:rPr>
              <a:t>other node. For </a:t>
            </a:r>
            <a:r>
              <a:rPr sz="2800" spc="-10" dirty="0">
                <a:latin typeface="Times New Roman"/>
                <a:cs typeface="Times New Roman"/>
              </a:rPr>
              <a:t>example,  </a:t>
            </a:r>
            <a:r>
              <a:rPr sz="2800" spc="-20" dirty="0">
                <a:latin typeface="Times New Roman"/>
                <a:cs typeface="Times New Roman"/>
              </a:rPr>
              <a:t>each </a:t>
            </a:r>
            <a:r>
              <a:rPr sz="2800" dirty="0">
                <a:latin typeface="Times New Roman"/>
                <a:cs typeface="Times New Roman"/>
              </a:rPr>
              <a:t>node </a:t>
            </a:r>
            <a:r>
              <a:rPr sz="2800" spc="-5" dirty="0">
                <a:latin typeface="Times New Roman"/>
                <a:cs typeface="Times New Roman"/>
              </a:rPr>
              <a:t>has a </a:t>
            </a:r>
            <a:r>
              <a:rPr sz="2800" spc="-10" dirty="0">
                <a:latin typeface="Times New Roman"/>
                <a:cs typeface="Times New Roman"/>
              </a:rPr>
              <a:t>parent, unless node is </a:t>
            </a:r>
            <a:r>
              <a:rPr sz="2800" spc="-5" dirty="0">
                <a:latin typeface="Times New Roman"/>
                <a:cs typeface="Times New Roman"/>
              </a:rPr>
              <a:t>the root.  Therefore </a:t>
            </a:r>
            <a:r>
              <a:rPr sz="2800" spc="-10" dirty="0">
                <a:latin typeface="Times New Roman"/>
                <a:cs typeface="Times New Roman"/>
              </a:rPr>
              <a:t>deleting </a:t>
            </a:r>
            <a:r>
              <a:rPr sz="2800" spc="-5" dirty="0">
                <a:latin typeface="Times New Roman"/>
                <a:cs typeface="Times New Roman"/>
              </a:rPr>
              <a:t>a node </a:t>
            </a:r>
            <a:r>
              <a:rPr sz="2800" spc="-10" dirty="0">
                <a:latin typeface="Times New Roman"/>
                <a:cs typeface="Times New Roman"/>
              </a:rPr>
              <a:t>could </a:t>
            </a:r>
            <a:r>
              <a:rPr sz="2800" spc="-25" dirty="0">
                <a:latin typeface="Times New Roman"/>
                <a:cs typeface="Times New Roman"/>
              </a:rPr>
              <a:t>affect </a:t>
            </a:r>
            <a:r>
              <a:rPr sz="2800" spc="-5" dirty="0">
                <a:latin typeface="Times New Roman"/>
                <a:cs typeface="Times New Roman"/>
              </a:rPr>
              <a:t>all sub trees </a:t>
            </a:r>
            <a:r>
              <a:rPr sz="2800" dirty="0">
                <a:latin typeface="Times New Roman"/>
                <a:cs typeface="Times New Roman"/>
              </a:rPr>
              <a:t>of  </a:t>
            </a:r>
            <a:r>
              <a:rPr sz="2800" spc="-1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node.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example, deleting node </a:t>
            </a:r>
            <a:r>
              <a:rPr sz="2800" spc="-5" dirty="0">
                <a:latin typeface="Times New Roman"/>
                <a:cs typeface="Times New Roman"/>
              </a:rPr>
              <a:t>5 from the tree  could </a:t>
            </a:r>
            <a:r>
              <a:rPr sz="2800" spc="-10" dirty="0">
                <a:latin typeface="Times New Roman"/>
                <a:cs typeface="Times New Roman"/>
              </a:rPr>
              <a:t>result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spc="-10" dirty="0">
                <a:latin typeface="Times New Roman"/>
                <a:cs typeface="Times New Roman"/>
              </a:rPr>
              <a:t>losing </a:t>
            </a:r>
            <a:r>
              <a:rPr sz="2800" spc="-5" dirty="0">
                <a:latin typeface="Times New Roman"/>
                <a:cs typeface="Times New Roman"/>
              </a:rPr>
              <a:t>sub </a:t>
            </a:r>
            <a:r>
              <a:rPr sz="2800" spc="-10" dirty="0">
                <a:latin typeface="Times New Roman"/>
                <a:cs typeface="Times New Roman"/>
              </a:rPr>
              <a:t>trees that are rooted </a:t>
            </a:r>
            <a:r>
              <a:rPr sz="2800" spc="-15" dirty="0">
                <a:latin typeface="Times New Roman"/>
                <a:cs typeface="Times New Roman"/>
              </a:rPr>
              <a:t>at </a:t>
            </a:r>
            <a:r>
              <a:rPr sz="2800" spc="-5" dirty="0">
                <a:latin typeface="Times New Roman"/>
                <a:cs typeface="Times New Roman"/>
              </a:rPr>
              <a:t>1 </a:t>
            </a:r>
            <a:r>
              <a:rPr sz="2800" spc="-10" dirty="0">
                <a:latin typeface="Times New Roman"/>
                <a:cs typeface="Times New Roman"/>
              </a:rPr>
              <a:t>and  </a:t>
            </a:r>
            <a:r>
              <a:rPr sz="2800" dirty="0">
                <a:latin typeface="Times New Roman"/>
                <a:cs typeface="Times New Roman"/>
              </a:rPr>
              <a:t>9.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4613" y="4038600"/>
            <a:ext cx="2232787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207</a:t>
            </a:fld>
            <a:endParaRPr dirty="0"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208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4854" y="207009"/>
            <a:ext cx="51022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Balanced Search</a:t>
            </a:r>
            <a:r>
              <a:rPr sz="4400" spc="-290" dirty="0"/>
              <a:t> </a:t>
            </a:r>
            <a:r>
              <a:rPr sz="4400" spc="-30" dirty="0"/>
              <a:t>Trees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076706"/>
            <a:ext cx="8085455" cy="4858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b="1" spc="-10" dirty="0">
                <a:latin typeface="Times New Roman"/>
                <a:cs typeface="Times New Roman"/>
              </a:rPr>
              <a:t>self-balancing </a:t>
            </a:r>
            <a:r>
              <a:rPr sz="2600" spc="-5" dirty="0">
                <a:latin typeface="Times New Roman"/>
                <a:cs typeface="Times New Roman"/>
              </a:rPr>
              <a:t>(or </a:t>
            </a:r>
            <a:r>
              <a:rPr sz="2600" b="1" dirty="0">
                <a:latin typeface="Times New Roman"/>
                <a:cs typeface="Times New Roman"/>
              </a:rPr>
              <a:t>height-balanced</a:t>
            </a:r>
            <a:r>
              <a:rPr sz="2600" dirty="0">
                <a:latin typeface="Times New Roman"/>
                <a:cs typeface="Times New Roman"/>
              </a:rPr>
              <a:t>) </a:t>
            </a:r>
            <a:r>
              <a:rPr sz="2600" b="1" spc="-5" dirty="0">
                <a:latin typeface="Times New Roman"/>
                <a:cs typeface="Times New Roman"/>
              </a:rPr>
              <a:t>binary </a:t>
            </a:r>
            <a:r>
              <a:rPr sz="2600" b="1" spc="-30" dirty="0">
                <a:latin typeface="Times New Roman"/>
                <a:cs typeface="Times New Roman"/>
              </a:rPr>
              <a:t>search  tree </a:t>
            </a:r>
            <a:r>
              <a:rPr sz="2600" spc="-5" dirty="0">
                <a:latin typeface="Times New Roman"/>
                <a:cs typeface="Times New Roman"/>
              </a:rPr>
              <a:t>is any </a:t>
            </a:r>
            <a:r>
              <a:rPr sz="2600" spc="-10" dirty="0">
                <a:latin typeface="Times New Roman"/>
                <a:cs typeface="Times New Roman"/>
              </a:rPr>
              <a:t>node-based binary </a:t>
            </a:r>
            <a:r>
              <a:rPr sz="2600" spc="-15" dirty="0">
                <a:latin typeface="Times New Roman"/>
                <a:cs typeface="Times New Roman"/>
              </a:rPr>
              <a:t>search </a:t>
            </a:r>
            <a:r>
              <a:rPr sz="2600" spc="-5" dirty="0">
                <a:latin typeface="Times New Roman"/>
                <a:cs typeface="Times New Roman"/>
              </a:rPr>
              <a:t>tree </a:t>
            </a:r>
            <a:r>
              <a:rPr sz="2600" dirty="0">
                <a:latin typeface="Times New Roman"/>
                <a:cs typeface="Times New Roman"/>
              </a:rPr>
              <a:t>that  </a:t>
            </a:r>
            <a:r>
              <a:rPr sz="2600" spc="-5" dirty="0">
                <a:latin typeface="Times New Roman"/>
                <a:cs typeface="Times New Roman"/>
              </a:rPr>
              <a:t>automatically keeps its </a:t>
            </a:r>
            <a:r>
              <a:rPr sz="2600" dirty="0">
                <a:latin typeface="Times New Roman"/>
                <a:cs typeface="Times New Roman"/>
              </a:rPr>
              <a:t>height </a:t>
            </a:r>
            <a:r>
              <a:rPr sz="2600" spc="-5" dirty="0">
                <a:latin typeface="Times New Roman"/>
                <a:cs typeface="Times New Roman"/>
              </a:rPr>
              <a:t>(maximal number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10" dirty="0">
                <a:latin typeface="Times New Roman"/>
                <a:cs typeface="Times New Roman"/>
              </a:rPr>
              <a:t>levels  </a:t>
            </a:r>
            <a:r>
              <a:rPr sz="2600" dirty="0">
                <a:latin typeface="Times New Roman"/>
                <a:cs typeface="Times New Roman"/>
              </a:rPr>
              <a:t>below </a:t>
            </a:r>
            <a:r>
              <a:rPr sz="2600" spc="-5" dirty="0">
                <a:latin typeface="Times New Roman"/>
                <a:cs typeface="Times New Roman"/>
              </a:rPr>
              <a:t>the root) </a:t>
            </a:r>
            <a:r>
              <a:rPr sz="2600" spc="-10" dirty="0">
                <a:latin typeface="Times New Roman"/>
                <a:cs typeface="Times New Roman"/>
              </a:rPr>
              <a:t>small in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face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10" dirty="0">
                <a:latin typeface="Times New Roman"/>
                <a:cs typeface="Times New Roman"/>
              </a:rPr>
              <a:t>arbitrary </a:t>
            </a:r>
            <a:r>
              <a:rPr sz="2600" spc="-5" dirty="0">
                <a:latin typeface="Times New Roman"/>
                <a:cs typeface="Times New Roman"/>
              </a:rPr>
              <a:t>item  insertions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deletions.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600" b="1" spc="-185" dirty="0">
                <a:latin typeface="Times New Roman"/>
                <a:cs typeface="Times New Roman"/>
              </a:rPr>
              <a:t>AVL </a:t>
            </a:r>
            <a:r>
              <a:rPr sz="2600" b="1" spc="-85" dirty="0">
                <a:latin typeface="Times New Roman"/>
                <a:cs typeface="Times New Roman"/>
              </a:rPr>
              <a:t>Trees: </a:t>
            </a:r>
            <a:r>
              <a:rPr sz="2600" dirty="0">
                <a:latin typeface="Times New Roman"/>
                <a:cs typeface="Times New Roman"/>
              </a:rPr>
              <a:t>An </a:t>
            </a:r>
            <a:r>
              <a:rPr sz="2600" b="1" spc="-195" dirty="0">
                <a:latin typeface="Times New Roman"/>
                <a:cs typeface="Times New Roman"/>
              </a:rPr>
              <a:t>AVL </a:t>
            </a:r>
            <a:r>
              <a:rPr sz="2600" b="1" spc="-30" dirty="0">
                <a:latin typeface="Times New Roman"/>
                <a:cs typeface="Times New Roman"/>
              </a:rPr>
              <a:t>tree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spc="-10" dirty="0">
                <a:latin typeface="Times New Roman"/>
                <a:cs typeface="Times New Roman"/>
              </a:rPr>
              <a:t>another balanced </a:t>
            </a:r>
            <a:r>
              <a:rPr sz="2600" spc="-5" dirty="0">
                <a:latin typeface="Times New Roman"/>
                <a:cs typeface="Times New Roman"/>
              </a:rPr>
              <a:t>binary  search </a:t>
            </a:r>
            <a:r>
              <a:rPr sz="2600" spc="-10" dirty="0">
                <a:latin typeface="Times New Roman"/>
                <a:cs typeface="Times New Roman"/>
              </a:rPr>
              <a:t>tree. Named after </a:t>
            </a:r>
            <a:r>
              <a:rPr sz="2600" dirty="0">
                <a:latin typeface="Times New Roman"/>
                <a:cs typeface="Times New Roman"/>
              </a:rPr>
              <a:t>their </a:t>
            </a:r>
            <a:r>
              <a:rPr sz="2600" spc="-5" dirty="0">
                <a:latin typeface="Times New Roman"/>
                <a:cs typeface="Times New Roman"/>
              </a:rPr>
              <a:t>inventors, </a:t>
            </a:r>
            <a:r>
              <a:rPr sz="2600" b="1" spc="-1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delson-</a:t>
            </a:r>
            <a:r>
              <a:rPr sz="2600" b="1" spc="-10" dirty="0">
                <a:latin typeface="Times New Roman"/>
                <a:cs typeface="Times New Roman"/>
              </a:rPr>
              <a:t>V</a:t>
            </a:r>
            <a:r>
              <a:rPr sz="2600" spc="-10" dirty="0">
                <a:latin typeface="Times New Roman"/>
                <a:cs typeface="Times New Roman"/>
              </a:rPr>
              <a:t>elskii  </a:t>
            </a:r>
            <a:r>
              <a:rPr sz="2600" spc="-5" dirty="0">
                <a:latin typeface="Times New Roman"/>
                <a:cs typeface="Times New Roman"/>
              </a:rPr>
              <a:t>and </a:t>
            </a:r>
            <a:r>
              <a:rPr sz="2600" b="1" spc="-10" dirty="0">
                <a:latin typeface="Times New Roman"/>
                <a:cs typeface="Times New Roman"/>
              </a:rPr>
              <a:t>L</a:t>
            </a:r>
            <a:r>
              <a:rPr sz="2600" spc="-10" dirty="0">
                <a:latin typeface="Times New Roman"/>
                <a:cs typeface="Times New Roman"/>
              </a:rPr>
              <a:t>andis, </a:t>
            </a:r>
            <a:r>
              <a:rPr sz="2600" spc="-5" dirty="0">
                <a:latin typeface="Times New Roman"/>
                <a:cs typeface="Times New Roman"/>
              </a:rPr>
              <a:t>they </a:t>
            </a:r>
            <a:r>
              <a:rPr sz="2600" spc="-15" dirty="0">
                <a:latin typeface="Times New Roman"/>
                <a:cs typeface="Times New Roman"/>
              </a:rPr>
              <a:t>were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first </a:t>
            </a:r>
            <a:r>
              <a:rPr sz="2600" spc="-10" dirty="0">
                <a:latin typeface="Times New Roman"/>
                <a:cs typeface="Times New Roman"/>
              </a:rPr>
              <a:t>dynamically balanced  </a:t>
            </a:r>
            <a:r>
              <a:rPr sz="2600" spc="-5" dirty="0">
                <a:latin typeface="Times New Roman"/>
                <a:cs typeface="Times New Roman"/>
              </a:rPr>
              <a:t>trees </a:t>
            </a:r>
            <a:r>
              <a:rPr sz="2600" spc="-10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be proposed. Like </a:t>
            </a:r>
            <a:r>
              <a:rPr sz="2600" spc="-15" dirty="0">
                <a:latin typeface="Times New Roman"/>
                <a:cs typeface="Times New Roman"/>
              </a:rPr>
              <a:t>red-black </a:t>
            </a:r>
            <a:r>
              <a:rPr sz="2600" spc="-20" dirty="0">
                <a:latin typeface="Times New Roman"/>
                <a:cs typeface="Times New Roman"/>
              </a:rPr>
              <a:t>trees, </a:t>
            </a:r>
            <a:r>
              <a:rPr sz="2600" dirty="0">
                <a:latin typeface="Times New Roman"/>
                <a:cs typeface="Times New Roman"/>
              </a:rPr>
              <a:t>they </a:t>
            </a:r>
            <a:r>
              <a:rPr sz="2600" spc="-15" dirty="0">
                <a:latin typeface="Times New Roman"/>
                <a:cs typeface="Times New Roman"/>
              </a:rPr>
              <a:t>are </a:t>
            </a:r>
            <a:r>
              <a:rPr sz="2600" spc="5" dirty="0">
                <a:latin typeface="Times New Roman"/>
                <a:cs typeface="Times New Roman"/>
              </a:rPr>
              <a:t>not  </a:t>
            </a:r>
            <a:r>
              <a:rPr sz="2600" spc="-5" dirty="0">
                <a:latin typeface="Times New Roman"/>
                <a:cs typeface="Times New Roman"/>
              </a:rPr>
              <a:t>perfectly </a:t>
            </a:r>
            <a:r>
              <a:rPr sz="2600" spc="-10" dirty="0">
                <a:latin typeface="Times New Roman"/>
                <a:cs typeface="Times New Roman"/>
              </a:rPr>
              <a:t>balanced, </a:t>
            </a:r>
            <a:r>
              <a:rPr sz="2600" spc="-5" dirty="0">
                <a:latin typeface="Times New Roman"/>
                <a:cs typeface="Times New Roman"/>
              </a:rPr>
              <a:t>but </a:t>
            </a:r>
            <a:r>
              <a:rPr sz="2600" dirty="0">
                <a:latin typeface="Times New Roman"/>
                <a:cs typeface="Times New Roman"/>
              </a:rPr>
              <a:t>pairs of </a:t>
            </a:r>
            <a:r>
              <a:rPr sz="2600" spc="-10" dirty="0">
                <a:latin typeface="Times New Roman"/>
                <a:cs typeface="Times New Roman"/>
              </a:rPr>
              <a:t>sub-trees </a:t>
            </a:r>
            <a:r>
              <a:rPr sz="2600" spc="-25" dirty="0">
                <a:latin typeface="Times New Roman"/>
                <a:cs typeface="Times New Roman"/>
              </a:rPr>
              <a:t>differ </a:t>
            </a:r>
            <a:r>
              <a:rPr sz="2600" spc="-5" dirty="0">
                <a:latin typeface="Times New Roman"/>
                <a:cs typeface="Times New Roman"/>
              </a:rPr>
              <a:t>in height  </a:t>
            </a:r>
            <a:r>
              <a:rPr sz="2600" dirty="0">
                <a:latin typeface="Times New Roman"/>
                <a:cs typeface="Times New Roman"/>
              </a:rPr>
              <a:t>by </a:t>
            </a:r>
            <a:r>
              <a:rPr sz="2600" spc="-5" dirty="0">
                <a:latin typeface="Times New Roman"/>
                <a:cs typeface="Times New Roman"/>
              </a:rPr>
              <a:t>at </a:t>
            </a:r>
            <a:r>
              <a:rPr sz="2600" spc="-10" dirty="0">
                <a:latin typeface="Times New Roman"/>
                <a:cs typeface="Times New Roman"/>
              </a:rPr>
              <a:t>most </a:t>
            </a:r>
            <a:r>
              <a:rPr sz="2600" dirty="0">
                <a:latin typeface="Times New Roman"/>
                <a:cs typeface="Times New Roman"/>
              </a:rPr>
              <a:t>1, </a:t>
            </a:r>
            <a:r>
              <a:rPr sz="2600" spc="-10" dirty="0">
                <a:latin typeface="Times New Roman"/>
                <a:cs typeface="Times New Roman"/>
              </a:rPr>
              <a:t>maintaining </a:t>
            </a:r>
            <a:r>
              <a:rPr sz="2600" spc="-15" dirty="0">
                <a:latin typeface="Times New Roman"/>
                <a:cs typeface="Times New Roman"/>
              </a:rPr>
              <a:t>an  </a:t>
            </a:r>
            <a:r>
              <a:rPr sz="2600" b="1" i="1" spc="-10" dirty="0">
                <a:latin typeface="Times New Roman"/>
                <a:cs typeface="Times New Roman"/>
              </a:rPr>
              <a:t>O(</a:t>
            </a:r>
            <a:r>
              <a:rPr sz="2600" b="1" spc="-10" dirty="0">
                <a:latin typeface="Times New Roman"/>
                <a:cs typeface="Times New Roman"/>
              </a:rPr>
              <a:t>log</a:t>
            </a:r>
            <a:r>
              <a:rPr sz="2600" b="1" i="1" spc="-10" dirty="0">
                <a:latin typeface="Times New Roman"/>
                <a:cs typeface="Times New Roman"/>
              </a:rPr>
              <a:t>n) </a:t>
            </a:r>
            <a:r>
              <a:rPr sz="2600" spc="-10" dirty="0">
                <a:latin typeface="Times New Roman"/>
                <a:cs typeface="Times New Roman"/>
              </a:rPr>
              <a:t>search time.  </a:t>
            </a:r>
            <a:r>
              <a:rPr sz="2600" dirty="0">
                <a:latin typeface="Times New Roman"/>
                <a:cs typeface="Times New Roman"/>
              </a:rPr>
              <a:t>Addition and </a:t>
            </a:r>
            <a:r>
              <a:rPr sz="2600" spc="-5" dirty="0">
                <a:latin typeface="Times New Roman"/>
                <a:cs typeface="Times New Roman"/>
              </a:rPr>
              <a:t>deletion </a:t>
            </a:r>
            <a:r>
              <a:rPr sz="2600" dirty="0">
                <a:latin typeface="Times New Roman"/>
                <a:cs typeface="Times New Roman"/>
              </a:rPr>
              <a:t>operations </a:t>
            </a:r>
            <a:r>
              <a:rPr sz="2600" spc="-5" dirty="0">
                <a:latin typeface="Times New Roman"/>
                <a:cs typeface="Times New Roman"/>
              </a:rPr>
              <a:t>also take </a:t>
            </a:r>
            <a:r>
              <a:rPr sz="2600" b="1" i="1" dirty="0">
                <a:latin typeface="Times New Roman"/>
                <a:cs typeface="Times New Roman"/>
              </a:rPr>
              <a:t>O(</a:t>
            </a:r>
            <a:r>
              <a:rPr sz="2600" b="1" dirty="0">
                <a:latin typeface="Times New Roman"/>
                <a:cs typeface="Times New Roman"/>
              </a:rPr>
              <a:t>log</a:t>
            </a:r>
            <a:r>
              <a:rPr sz="2600" b="1" i="1" dirty="0">
                <a:latin typeface="Times New Roman"/>
                <a:cs typeface="Times New Roman"/>
              </a:rPr>
              <a:t>n)</a:t>
            </a:r>
            <a:r>
              <a:rPr sz="2600" b="1" i="1" spc="-2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time.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209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910" y="459739"/>
            <a:ext cx="4965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30" dirty="0"/>
              <a:t>AVL </a:t>
            </a:r>
            <a:r>
              <a:rPr sz="4400" spc="-30" dirty="0"/>
              <a:t>Tree </a:t>
            </a:r>
            <a:r>
              <a:rPr sz="4400" dirty="0"/>
              <a:t>-</a:t>
            </a:r>
            <a:r>
              <a:rPr sz="4400" spc="-505" dirty="0"/>
              <a:t> </a:t>
            </a:r>
            <a:r>
              <a:rPr sz="4400" dirty="0"/>
              <a:t>Definition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610106"/>
            <a:ext cx="8075295" cy="2486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932939" algn="l"/>
                <a:tab pos="2372995" algn="l"/>
                <a:tab pos="2888615" algn="l"/>
                <a:tab pos="3688715" algn="l"/>
                <a:tab pos="4504055" algn="l"/>
                <a:tab pos="5074285" algn="l"/>
                <a:tab pos="5861685" algn="l"/>
                <a:tab pos="6520815" algn="l"/>
                <a:tab pos="6904990" algn="l"/>
                <a:tab pos="7215505" algn="l"/>
              </a:tabLst>
            </a:pPr>
            <a:r>
              <a:rPr sz="2600" b="1" dirty="0">
                <a:latin typeface="Times New Roman"/>
                <a:cs typeface="Times New Roman"/>
              </a:rPr>
              <a:t>Def</a:t>
            </a:r>
            <a:r>
              <a:rPr sz="2600" b="1" spc="-10" dirty="0">
                <a:latin typeface="Times New Roman"/>
                <a:cs typeface="Times New Roman"/>
              </a:rPr>
              <a:t>i</a:t>
            </a:r>
            <a:r>
              <a:rPr sz="2600" b="1" dirty="0">
                <a:latin typeface="Times New Roman"/>
                <a:cs typeface="Times New Roman"/>
              </a:rPr>
              <a:t>nit</a:t>
            </a:r>
            <a:r>
              <a:rPr sz="2600" b="1" spc="-15" dirty="0">
                <a:latin typeface="Times New Roman"/>
                <a:cs typeface="Times New Roman"/>
              </a:rPr>
              <a:t>i</a:t>
            </a:r>
            <a:r>
              <a:rPr sz="2600" b="1" dirty="0">
                <a:latin typeface="Times New Roman"/>
                <a:cs typeface="Times New Roman"/>
              </a:rPr>
              <a:t>on	</a:t>
            </a:r>
            <a:r>
              <a:rPr sz="2600" b="1" spc="5" dirty="0">
                <a:latin typeface="Times New Roman"/>
                <a:cs typeface="Times New Roman"/>
              </a:rPr>
              <a:t>o</a:t>
            </a:r>
            <a:r>
              <a:rPr sz="2600" b="1" dirty="0">
                <a:latin typeface="Times New Roman"/>
                <a:cs typeface="Times New Roman"/>
              </a:rPr>
              <a:t>f	</a:t>
            </a:r>
            <a:r>
              <a:rPr sz="2600" b="1" spc="5" dirty="0">
                <a:latin typeface="Times New Roman"/>
                <a:cs typeface="Times New Roman"/>
              </a:rPr>
              <a:t>a</a:t>
            </a:r>
            <a:r>
              <a:rPr sz="2600" b="1" dirty="0">
                <a:latin typeface="Times New Roman"/>
                <a:cs typeface="Times New Roman"/>
              </a:rPr>
              <a:t>n	</a:t>
            </a:r>
            <a:r>
              <a:rPr sz="2600" b="1" spc="-685" dirty="0">
                <a:latin typeface="Times New Roman"/>
                <a:cs typeface="Times New Roman"/>
              </a:rPr>
              <a:t>A</a:t>
            </a:r>
            <a:r>
              <a:rPr sz="2600" b="1" spc="-10" dirty="0">
                <a:latin typeface="Times New Roman"/>
                <a:cs typeface="Times New Roman"/>
              </a:rPr>
              <a:t>V</a:t>
            </a:r>
            <a:r>
              <a:rPr sz="2600" b="1" dirty="0">
                <a:latin typeface="Times New Roman"/>
                <a:cs typeface="Times New Roman"/>
              </a:rPr>
              <a:t>L	</a:t>
            </a:r>
            <a:r>
              <a:rPr sz="2600" b="1" spc="-5" dirty="0">
                <a:latin typeface="Times New Roman"/>
                <a:cs typeface="Times New Roman"/>
              </a:rPr>
              <a:t>t</a:t>
            </a:r>
            <a:r>
              <a:rPr sz="2600" b="1" spc="-110" dirty="0">
                <a:latin typeface="Times New Roman"/>
                <a:cs typeface="Times New Roman"/>
              </a:rPr>
              <a:t>r</a:t>
            </a:r>
            <a:r>
              <a:rPr sz="2600" b="1" spc="-5" dirty="0">
                <a:latin typeface="Times New Roman"/>
                <a:cs typeface="Times New Roman"/>
              </a:rPr>
              <a:t>e</a:t>
            </a:r>
            <a:r>
              <a:rPr sz="2600" b="1" spc="-20" dirty="0">
                <a:latin typeface="Times New Roman"/>
                <a:cs typeface="Times New Roman"/>
              </a:rPr>
              <a:t>e</a:t>
            </a:r>
            <a:r>
              <a:rPr sz="2600" b="1" dirty="0">
                <a:latin typeface="Times New Roman"/>
                <a:cs typeface="Times New Roman"/>
              </a:rPr>
              <a:t>:	</a:t>
            </a:r>
            <a:r>
              <a:rPr sz="2600" spc="-1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n	</a:t>
            </a:r>
            <a:r>
              <a:rPr sz="2600" spc="-68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V</a:t>
            </a:r>
            <a:r>
              <a:rPr sz="2600" dirty="0">
                <a:latin typeface="Times New Roman"/>
                <a:cs typeface="Times New Roman"/>
              </a:rPr>
              <a:t>L	</a:t>
            </a:r>
            <a:r>
              <a:rPr sz="2600" spc="-5" dirty="0">
                <a:latin typeface="Times New Roman"/>
                <a:cs typeface="Times New Roman"/>
              </a:rPr>
              <a:t>tr</a:t>
            </a:r>
            <a:r>
              <a:rPr sz="2600" dirty="0">
                <a:latin typeface="Times New Roman"/>
                <a:cs typeface="Times New Roman"/>
              </a:rPr>
              <a:t>ee	</a:t>
            </a:r>
            <a:r>
              <a:rPr sz="2600" spc="-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s	a	</a:t>
            </a:r>
            <a:r>
              <a:rPr sz="2600" spc="5" dirty="0">
                <a:latin typeface="Times New Roman"/>
                <a:cs typeface="Times New Roman"/>
              </a:rPr>
              <a:t>b</a:t>
            </a:r>
            <a:r>
              <a:rPr sz="2600" spc="-5" dirty="0">
                <a:latin typeface="Times New Roman"/>
                <a:cs typeface="Times New Roman"/>
              </a:rPr>
              <a:t>i</a:t>
            </a:r>
            <a:r>
              <a:rPr sz="2600" spc="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ary  </a:t>
            </a:r>
            <a:r>
              <a:rPr sz="2600" spc="-5" dirty="0">
                <a:latin typeface="Times New Roman"/>
                <a:cs typeface="Times New Roman"/>
              </a:rPr>
              <a:t>search tree </a:t>
            </a:r>
            <a:r>
              <a:rPr sz="2600" dirty="0">
                <a:latin typeface="Times New Roman"/>
                <a:cs typeface="Times New Roman"/>
              </a:rPr>
              <a:t>which has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following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properties:</a:t>
            </a:r>
            <a:endParaRPr sz="2600">
              <a:latin typeface="Times New Roman"/>
              <a:cs typeface="Times New Roman"/>
            </a:endParaRPr>
          </a:p>
          <a:p>
            <a:pPr marL="984885" lvl="1" indent="-572135">
              <a:lnSpc>
                <a:spcPct val="100000"/>
              </a:lnSpc>
              <a:spcBef>
                <a:spcPts val="520"/>
              </a:spcBef>
              <a:buAutoNum type="romanLcPeriod"/>
              <a:tabLst>
                <a:tab pos="984885" algn="l"/>
                <a:tab pos="985519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sub-trees of every node </a:t>
            </a:r>
            <a:r>
              <a:rPr sz="2200" spc="-20" dirty="0">
                <a:latin typeface="Times New Roman"/>
                <a:cs typeface="Times New Roman"/>
              </a:rPr>
              <a:t>differ </a:t>
            </a:r>
            <a:r>
              <a:rPr sz="2200" spc="-5" dirty="0">
                <a:latin typeface="Times New Roman"/>
                <a:cs typeface="Times New Roman"/>
              </a:rPr>
              <a:t>in height by at </a:t>
            </a:r>
            <a:r>
              <a:rPr sz="2200" spc="-15" dirty="0">
                <a:latin typeface="Times New Roman"/>
                <a:cs typeface="Times New Roman"/>
              </a:rPr>
              <a:t>most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one.</a:t>
            </a:r>
            <a:endParaRPr sz="2200">
              <a:latin typeface="Times New Roman"/>
              <a:cs typeface="Times New Roman"/>
            </a:endParaRPr>
          </a:p>
          <a:p>
            <a:pPr marL="984885" lvl="1" indent="-572135">
              <a:lnSpc>
                <a:spcPct val="100000"/>
              </a:lnSpc>
              <a:spcBef>
                <a:spcPts val="490"/>
              </a:spcBef>
              <a:buAutoNum type="romanLcPeriod"/>
              <a:tabLst>
                <a:tab pos="984885" algn="l"/>
                <a:tab pos="985519" algn="l"/>
              </a:tabLst>
            </a:pPr>
            <a:r>
              <a:rPr sz="2200" spc="-5" dirty="0">
                <a:latin typeface="Times New Roman"/>
                <a:cs typeface="Times New Roman"/>
              </a:rPr>
              <a:t>Every </a:t>
            </a:r>
            <a:r>
              <a:rPr sz="2200" dirty="0">
                <a:latin typeface="Times New Roman"/>
                <a:cs typeface="Times New Roman"/>
              </a:rPr>
              <a:t>sub-tree </a:t>
            </a:r>
            <a:r>
              <a:rPr sz="2200" spc="-5" dirty="0">
                <a:latin typeface="Times New Roman"/>
                <a:cs typeface="Times New Roman"/>
              </a:rPr>
              <a:t>is an</a:t>
            </a:r>
            <a:r>
              <a:rPr sz="2200" spc="-375" dirty="0">
                <a:latin typeface="Times New Roman"/>
                <a:cs typeface="Times New Roman"/>
              </a:rPr>
              <a:t> </a:t>
            </a:r>
            <a:r>
              <a:rPr sz="2200" spc="-170" dirty="0">
                <a:latin typeface="Times New Roman"/>
                <a:cs typeface="Times New Roman"/>
              </a:rPr>
              <a:t>AVL </a:t>
            </a:r>
            <a:r>
              <a:rPr sz="2200" spc="-5" dirty="0">
                <a:latin typeface="Times New Roman"/>
                <a:cs typeface="Times New Roman"/>
              </a:rPr>
              <a:t>tree.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  <a:tab pos="1551305" algn="l"/>
                <a:tab pos="3279775" algn="l"/>
                <a:tab pos="3797935" algn="l"/>
                <a:tab pos="4241800" algn="l"/>
                <a:tab pos="5716905" algn="l"/>
                <a:tab pos="6254115" algn="l"/>
                <a:tab pos="6825615" algn="l"/>
                <a:tab pos="7436484" algn="l"/>
              </a:tabLst>
            </a:pPr>
            <a:r>
              <a:rPr sz="2600" dirty="0">
                <a:latin typeface="Times New Roman"/>
                <a:cs typeface="Times New Roman"/>
              </a:rPr>
              <a:t>Bal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nce	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30" dirty="0">
                <a:latin typeface="Times New Roman"/>
                <a:cs typeface="Times New Roman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qu</a:t>
            </a:r>
            <a:r>
              <a:rPr sz="2600" spc="-5" dirty="0">
                <a:latin typeface="Times New Roman"/>
                <a:cs typeface="Times New Roman"/>
              </a:rPr>
              <a:t>i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5" dirty="0">
                <a:latin typeface="Times New Roman"/>
                <a:cs typeface="Times New Roman"/>
              </a:rPr>
              <a:t>e</a:t>
            </a:r>
            <a:r>
              <a:rPr sz="2600" spc="-3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ent	for	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n	</a:t>
            </a:r>
            <a:r>
              <a:rPr sz="2600" spc="-67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V</a:t>
            </a:r>
            <a:r>
              <a:rPr sz="2600" dirty="0">
                <a:latin typeface="Times New Roman"/>
                <a:cs typeface="Times New Roman"/>
              </a:rPr>
              <a:t>L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tree</a:t>
            </a:r>
            <a:r>
              <a:rPr sz="2600" dirty="0">
                <a:latin typeface="Times New Roman"/>
                <a:cs typeface="Times New Roman"/>
              </a:rPr>
              <a:t>:	the	</a:t>
            </a:r>
            <a:r>
              <a:rPr sz="2600" spc="-5" dirty="0">
                <a:latin typeface="Times New Roman"/>
                <a:cs typeface="Times New Roman"/>
              </a:rPr>
              <a:t>lef</a:t>
            </a:r>
            <a:r>
              <a:rPr sz="2600" dirty="0">
                <a:latin typeface="Times New Roman"/>
                <a:cs typeface="Times New Roman"/>
              </a:rPr>
              <a:t>t	and	</a:t>
            </a:r>
            <a:r>
              <a:rPr sz="2600" spc="-5" dirty="0">
                <a:latin typeface="Times New Roman"/>
                <a:cs typeface="Times New Roman"/>
              </a:rPr>
              <a:t>ri</a:t>
            </a:r>
            <a:r>
              <a:rPr sz="2600" spc="5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ht  </a:t>
            </a:r>
            <a:r>
              <a:rPr sz="2600" spc="-5" dirty="0">
                <a:latin typeface="Times New Roman"/>
                <a:cs typeface="Times New Roman"/>
              </a:rPr>
              <a:t>sub-trees </a:t>
            </a:r>
            <a:r>
              <a:rPr sz="2600" spc="-25" dirty="0">
                <a:latin typeface="Times New Roman"/>
                <a:cs typeface="Times New Roman"/>
              </a:rPr>
              <a:t>differ </a:t>
            </a:r>
            <a:r>
              <a:rPr sz="2600" dirty="0">
                <a:latin typeface="Times New Roman"/>
                <a:cs typeface="Times New Roman"/>
              </a:rPr>
              <a:t>by at </a:t>
            </a:r>
            <a:r>
              <a:rPr sz="2600" spc="-5" dirty="0">
                <a:latin typeface="Times New Roman"/>
                <a:cs typeface="Times New Roman"/>
              </a:rPr>
              <a:t>most </a:t>
            </a:r>
            <a:r>
              <a:rPr sz="2600" dirty="0">
                <a:latin typeface="Times New Roman"/>
                <a:cs typeface="Times New Roman"/>
              </a:rPr>
              <a:t>1 in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height.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626" y="461264"/>
            <a:ext cx="49510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latin typeface="Times New Roman"/>
                <a:cs typeface="Times New Roman"/>
              </a:rPr>
              <a:t>Asymptotic</a:t>
            </a:r>
            <a:r>
              <a:rPr sz="4200" b="1" spc="-165" dirty="0">
                <a:latin typeface="Times New Roman"/>
                <a:cs typeface="Times New Roman"/>
              </a:rPr>
              <a:t> </a:t>
            </a:r>
            <a:r>
              <a:rPr sz="4200" b="1" dirty="0">
                <a:latin typeface="Times New Roman"/>
                <a:cs typeface="Times New Roman"/>
              </a:rPr>
              <a:t>Notations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235" y="1378457"/>
            <a:ext cx="8133080" cy="2565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304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810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Theta(Θ)</a:t>
            </a:r>
            <a:r>
              <a:rPr sz="3200" spc="-5" dirty="0">
                <a:latin typeface="Times New Roman"/>
                <a:cs typeface="Times New Roman"/>
              </a:rPr>
              <a:t>: f(n) </a:t>
            </a:r>
            <a:r>
              <a:rPr sz="3200" dirty="0">
                <a:latin typeface="Times New Roman"/>
                <a:cs typeface="Times New Roman"/>
              </a:rPr>
              <a:t>= </a:t>
            </a:r>
            <a:r>
              <a:rPr sz="3200" spc="-10" dirty="0">
                <a:latin typeface="Times New Roman"/>
                <a:cs typeface="Times New Roman"/>
              </a:rPr>
              <a:t>Θ(g(n)) (read </a:t>
            </a:r>
            <a:r>
              <a:rPr sz="3200" spc="-5" dirty="0">
                <a:latin typeface="Times New Roman"/>
                <a:cs typeface="Times New Roman"/>
              </a:rPr>
              <a:t>as </a:t>
            </a:r>
            <a:r>
              <a:rPr sz="3200" dirty="0">
                <a:latin typeface="Times New Roman"/>
                <a:cs typeface="Times New Roman"/>
              </a:rPr>
              <a:t>f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6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  </a:t>
            </a:r>
            <a:r>
              <a:rPr sz="3200" dirty="0">
                <a:latin typeface="Times New Roman"/>
                <a:cs typeface="Times New Roman"/>
              </a:rPr>
              <a:t>theta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g of n), </a:t>
            </a:r>
            <a:r>
              <a:rPr sz="3200" spc="-15" dirty="0">
                <a:latin typeface="Times New Roman"/>
                <a:cs typeface="Times New Roman"/>
              </a:rPr>
              <a:t>if  </a:t>
            </a:r>
            <a:r>
              <a:rPr sz="3200" spc="-10" dirty="0">
                <a:latin typeface="Times New Roman"/>
                <a:cs typeface="Times New Roman"/>
              </a:rPr>
              <a:t>there </a:t>
            </a:r>
            <a:r>
              <a:rPr sz="3200" dirty="0">
                <a:latin typeface="Times New Roman"/>
                <a:cs typeface="Times New Roman"/>
              </a:rPr>
              <a:t>exists a </a:t>
            </a:r>
            <a:r>
              <a:rPr sz="3200" spc="-10" dirty="0">
                <a:latin typeface="Times New Roman"/>
                <a:cs typeface="Times New Roman"/>
              </a:rPr>
              <a:t>positive  </a:t>
            </a:r>
            <a:r>
              <a:rPr sz="3200" dirty="0">
                <a:latin typeface="Times New Roman"/>
                <a:cs typeface="Times New Roman"/>
              </a:rPr>
              <a:t>integer </a:t>
            </a:r>
            <a:r>
              <a:rPr sz="3200" spc="-5" dirty="0">
                <a:latin typeface="Times New Roman"/>
                <a:cs typeface="Times New Roman"/>
              </a:rPr>
              <a:t>n</a:t>
            </a:r>
            <a:r>
              <a:rPr sz="3150" spc="-7" baseline="-17195" dirty="0">
                <a:latin typeface="Times New Roman"/>
                <a:cs typeface="Times New Roman"/>
              </a:rPr>
              <a:t>0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spc="-10" dirty="0">
                <a:latin typeface="Times New Roman"/>
                <a:cs typeface="Times New Roman"/>
              </a:rPr>
              <a:t>two positive constants 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150" baseline="-17195" dirty="0">
                <a:latin typeface="Times New Roman"/>
                <a:cs typeface="Times New Roman"/>
              </a:rPr>
              <a:t>1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150" baseline="-17195" dirty="0">
                <a:latin typeface="Times New Roman"/>
                <a:cs typeface="Times New Roman"/>
              </a:rPr>
              <a:t>2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such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150" baseline="-17195" dirty="0">
                <a:latin typeface="Times New Roman"/>
                <a:cs typeface="Times New Roman"/>
              </a:rPr>
              <a:t>1</a:t>
            </a:r>
            <a:r>
              <a:rPr sz="3150" spc="697" baseline="-17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|g(n)|</a:t>
            </a:r>
            <a:r>
              <a:rPr sz="3200" spc="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≤</a:t>
            </a:r>
            <a:r>
              <a:rPr sz="3200" spc="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|f(n)|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≤</a:t>
            </a:r>
            <a:r>
              <a:rPr sz="3200" spc="1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150" baseline="-17195" dirty="0">
                <a:latin typeface="Times New Roman"/>
                <a:cs typeface="Times New Roman"/>
              </a:rPr>
              <a:t>2</a:t>
            </a:r>
            <a:r>
              <a:rPr sz="3150" spc="667" baseline="-17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|g(n)|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</a:t>
            </a:r>
            <a:r>
              <a:rPr sz="3200" spc="1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1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≥</a:t>
            </a:r>
            <a:endParaRPr sz="32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790"/>
              </a:spcBef>
            </a:pPr>
            <a:r>
              <a:rPr sz="4800" spc="7" baseline="11284" dirty="0">
                <a:latin typeface="Times New Roman"/>
                <a:cs typeface="Times New Roman"/>
              </a:rPr>
              <a:t>n</a:t>
            </a:r>
            <a:r>
              <a:rPr sz="2100" spc="5" dirty="0">
                <a:latin typeface="Times New Roman"/>
                <a:cs typeface="Times New Roman"/>
              </a:rPr>
              <a:t>0.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5143322"/>
            <a:ext cx="80816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function </a:t>
            </a:r>
            <a:r>
              <a:rPr sz="3200" dirty="0">
                <a:latin typeface="Times New Roman"/>
                <a:cs typeface="Times New Roman"/>
              </a:rPr>
              <a:t>g(n) </a:t>
            </a:r>
            <a:r>
              <a:rPr sz="3200" spc="-5" dirty="0">
                <a:latin typeface="Times New Roman"/>
                <a:cs typeface="Times New Roman"/>
              </a:rPr>
              <a:t>is both an </a:t>
            </a:r>
            <a:r>
              <a:rPr sz="3200" dirty="0">
                <a:latin typeface="Times New Roman"/>
                <a:cs typeface="Times New Roman"/>
              </a:rPr>
              <a:t>upper </a:t>
            </a:r>
            <a:r>
              <a:rPr sz="3200" spc="-5" dirty="0">
                <a:latin typeface="Times New Roman"/>
                <a:cs typeface="Times New Roman"/>
              </a:rPr>
              <a:t>bound and </a:t>
            </a:r>
            <a:r>
              <a:rPr sz="3200" dirty="0">
                <a:latin typeface="Times New Roman"/>
                <a:cs typeface="Times New Roman"/>
              </a:rPr>
              <a:t>a  lower </a:t>
            </a:r>
            <a:r>
              <a:rPr sz="3200" spc="-5" dirty="0">
                <a:latin typeface="Times New Roman"/>
                <a:cs typeface="Times New Roman"/>
              </a:rPr>
              <a:t>bound for </a:t>
            </a: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function </a:t>
            </a:r>
            <a:r>
              <a:rPr sz="3200" spc="-5" dirty="0">
                <a:latin typeface="Times New Roman"/>
                <a:cs typeface="Times New Roman"/>
              </a:rPr>
              <a:t>f(n) for </a:t>
            </a:r>
            <a:r>
              <a:rPr sz="3200" dirty="0">
                <a:latin typeface="Times New Roman"/>
                <a:cs typeface="Times New Roman"/>
              </a:rPr>
              <a:t>all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values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135" y="6118961"/>
            <a:ext cx="1886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of n, n ≥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150" baseline="-17195" dirty="0">
                <a:latin typeface="Times New Roman"/>
                <a:cs typeface="Times New Roman"/>
              </a:rPr>
              <a:t>0</a:t>
            </a:r>
            <a:endParaRPr sz="3150" baseline="-1719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7846" y="641857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87500" y="3721100"/>
          <a:ext cx="6096000" cy="1146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415289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16n</a:t>
                      </a:r>
                      <a:r>
                        <a:rPr sz="1800" spc="-7" baseline="20833" dirty="0">
                          <a:latin typeface="Calibri"/>
                          <a:cs typeface="Calibri"/>
                        </a:rPr>
                        <a:t>3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+ 30n</a:t>
                      </a:r>
                      <a:r>
                        <a:rPr sz="1800" baseline="20833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-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795"/>
                        </a:lnSpc>
                      </a:pPr>
                      <a:r>
                        <a:rPr sz="2700" baseline="-13888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R="45847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Θ(n</a:t>
                      </a:r>
                      <a:r>
                        <a:rPr sz="1800" spc="-15" baseline="2083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112" baseline="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7. 2</a:t>
                      </a:r>
                      <a:r>
                        <a:rPr sz="1800" baseline="20833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30n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795"/>
                        </a:lnSpc>
                      </a:pPr>
                      <a:r>
                        <a:rPr sz="2700" spc="-7" baseline="-13888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R="458470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Θ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(2</a:t>
                      </a:r>
                      <a:r>
                        <a:rPr sz="1800" spc="-7" baseline="20833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266700"/>
            <a:ext cx="7087870" cy="632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50377" y="6456756"/>
            <a:ext cx="259079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026" y="207009"/>
            <a:ext cx="3381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Balance</a:t>
            </a:r>
            <a:r>
              <a:rPr sz="4400" spc="-185" dirty="0"/>
              <a:t> </a:t>
            </a:r>
            <a:r>
              <a:rPr sz="4400" dirty="0"/>
              <a:t>Factor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227836"/>
            <a:ext cx="8237220" cy="5325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5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implement </a:t>
            </a:r>
            <a:r>
              <a:rPr sz="2800" spc="-5" dirty="0">
                <a:latin typeface="Times New Roman"/>
                <a:cs typeface="Times New Roman"/>
              </a:rPr>
              <a:t>our </a:t>
            </a:r>
            <a:r>
              <a:rPr sz="2800" spc="-210" dirty="0">
                <a:latin typeface="Times New Roman"/>
                <a:cs typeface="Times New Roman"/>
              </a:rPr>
              <a:t>AVL </a:t>
            </a:r>
            <a:r>
              <a:rPr sz="2800" spc="-5" dirty="0">
                <a:latin typeface="Times New Roman"/>
                <a:cs typeface="Times New Roman"/>
              </a:rPr>
              <a:t>tree </a:t>
            </a:r>
            <a:r>
              <a:rPr sz="2800" spc="-10" dirty="0">
                <a:latin typeface="Times New Roman"/>
                <a:cs typeface="Times New Roman"/>
              </a:rPr>
              <a:t>we need to keep track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  </a:t>
            </a:r>
            <a:r>
              <a:rPr sz="2800" b="1" spc="-5" dirty="0">
                <a:latin typeface="Times New Roman"/>
                <a:cs typeface="Times New Roman"/>
              </a:rPr>
              <a:t>balance factor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2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node </a:t>
            </a:r>
            <a:r>
              <a:rPr sz="2800" spc="-10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tree. </a:t>
            </a:r>
            <a:r>
              <a:rPr sz="2800" spc="-180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do </a:t>
            </a:r>
            <a:r>
              <a:rPr sz="2800" spc="-10" dirty="0">
                <a:latin typeface="Times New Roman"/>
                <a:cs typeface="Times New Roman"/>
              </a:rPr>
              <a:t>this </a:t>
            </a:r>
            <a:r>
              <a:rPr sz="2800" spc="-15" dirty="0">
                <a:latin typeface="Times New Roman"/>
                <a:cs typeface="Times New Roman"/>
              </a:rPr>
              <a:t>by  </a:t>
            </a:r>
            <a:r>
              <a:rPr sz="2800" spc="-10" dirty="0">
                <a:latin typeface="Times New Roman"/>
                <a:cs typeface="Times New Roman"/>
              </a:rPr>
              <a:t>looking </a:t>
            </a:r>
            <a:r>
              <a:rPr sz="2800" spc="-15" dirty="0">
                <a:latin typeface="Times New Roman"/>
                <a:cs typeface="Times New Roman"/>
              </a:rPr>
              <a:t>at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heights of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left and right subtrees </a:t>
            </a:r>
            <a:r>
              <a:rPr sz="2800" dirty="0">
                <a:latin typeface="Times New Roman"/>
                <a:cs typeface="Times New Roman"/>
              </a:rPr>
              <a:t>for  </a:t>
            </a:r>
            <a:r>
              <a:rPr sz="2800" spc="-2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node. More </a:t>
            </a:r>
            <a:r>
              <a:rPr sz="2800" spc="-50" dirty="0">
                <a:latin typeface="Times New Roman"/>
                <a:cs typeface="Times New Roman"/>
              </a:rPr>
              <a:t>formally, </a:t>
            </a:r>
            <a:r>
              <a:rPr sz="2800" spc="-5" dirty="0">
                <a:latin typeface="Times New Roman"/>
                <a:cs typeface="Times New Roman"/>
              </a:rPr>
              <a:t>we define the </a:t>
            </a:r>
            <a:r>
              <a:rPr sz="2800" spc="-10" dirty="0">
                <a:latin typeface="Times New Roman"/>
                <a:cs typeface="Times New Roman"/>
              </a:rPr>
              <a:t>balance factor 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 node </a:t>
            </a:r>
            <a:r>
              <a:rPr sz="2800" spc="-15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20" dirty="0">
                <a:latin typeface="Times New Roman"/>
                <a:cs typeface="Times New Roman"/>
              </a:rPr>
              <a:t>difference </a:t>
            </a:r>
            <a:r>
              <a:rPr sz="2800" spc="-10" dirty="0">
                <a:latin typeface="Times New Roman"/>
                <a:cs typeface="Times New Roman"/>
              </a:rPr>
              <a:t>between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height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 left subtree and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height </a:t>
            </a:r>
            <a:r>
              <a:rPr sz="2800" dirty="0">
                <a:latin typeface="Times New Roman"/>
                <a:cs typeface="Times New Roman"/>
              </a:rPr>
              <a:t>of the right</a:t>
            </a:r>
            <a:r>
              <a:rPr sz="2800" spc="-22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subtree.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8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balanceFactor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8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height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leftSubTree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)−</a:t>
            </a:r>
            <a:r>
              <a:rPr sz="28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height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rightSubTree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 marR="144145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Using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definition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balance factor given above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  say that a subtree is left-heavy if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balance factor is  greater than zero. If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balance factor is less than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zero  </a:t>
            </a:r>
            <a:r>
              <a:rPr sz="2800" spc="-5" dirty="0">
                <a:latin typeface="Times New Roman"/>
                <a:cs typeface="Times New Roman"/>
              </a:rPr>
              <a:t>then the </a:t>
            </a:r>
            <a:r>
              <a:rPr sz="2800" dirty="0">
                <a:latin typeface="Times New Roman"/>
                <a:cs typeface="Times New Roman"/>
              </a:rPr>
              <a:t>subtree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right </a:t>
            </a:r>
            <a:r>
              <a:rPr sz="2800" spc="-65" dirty="0">
                <a:latin typeface="Times New Roman"/>
                <a:cs typeface="Times New Roman"/>
              </a:rPr>
              <a:t>heavy. </a:t>
            </a:r>
            <a:r>
              <a:rPr sz="2800" spc="-5" dirty="0">
                <a:latin typeface="Times New Roman"/>
                <a:cs typeface="Times New Roman"/>
              </a:rPr>
              <a:t>If the balance factor is  </a:t>
            </a:r>
            <a:r>
              <a:rPr sz="2800" spc="-10" dirty="0">
                <a:latin typeface="Times New Roman"/>
                <a:cs typeface="Times New Roman"/>
              </a:rPr>
              <a:t>zero </a:t>
            </a:r>
            <a:r>
              <a:rPr sz="2800" spc="-5" dirty="0">
                <a:latin typeface="Times New Roman"/>
                <a:cs typeface="Times New Roman"/>
              </a:rPr>
              <a:t>then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tree is perfectly in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balance.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026" y="194818"/>
            <a:ext cx="3381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Balance</a:t>
            </a:r>
            <a:r>
              <a:rPr sz="4400" spc="-185" dirty="0"/>
              <a:t> </a:t>
            </a:r>
            <a:r>
              <a:rPr sz="4400" dirty="0"/>
              <a:t>Factor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662935" y="1524000"/>
            <a:ext cx="4596765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212</a:t>
            </a:fld>
            <a:endParaRPr dirty="0"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116" y="263397"/>
            <a:ext cx="782065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Introduction to </a:t>
            </a:r>
            <a:r>
              <a:rPr sz="4200" spc="-65" dirty="0"/>
              <a:t>M-Way </a:t>
            </a:r>
            <a:r>
              <a:rPr sz="4200" dirty="0"/>
              <a:t>Search</a:t>
            </a:r>
            <a:r>
              <a:rPr sz="4200" spc="-235" dirty="0"/>
              <a:t> </a:t>
            </a:r>
            <a:r>
              <a:rPr sz="4200" spc="-35" dirty="0"/>
              <a:t>Trees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5635" y="1152906"/>
            <a:ext cx="8084184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b="1" spc="-5" dirty="0">
                <a:latin typeface="Times New Roman"/>
                <a:cs typeface="Times New Roman"/>
              </a:rPr>
              <a:t>multiway </a:t>
            </a:r>
            <a:r>
              <a:rPr sz="2600" b="1" spc="-30" dirty="0">
                <a:latin typeface="Times New Roman"/>
                <a:cs typeface="Times New Roman"/>
              </a:rPr>
              <a:t>tree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tree </a:t>
            </a:r>
            <a:r>
              <a:rPr sz="2600" dirty="0">
                <a:latin typeface="Times New Roman"/>
                <a:cs typeface="Times New Roman"/>
              </a:rPr>
              <a:t>that </a:t>
            </a:r>
            <a:r>
              <a:rPr sz="2600" spc="-15" dirty="0">
                <a:latin typeface="Times New Roman"/>
                <a:cs typeface="Times New Roman"/>
              </a:rPr>
              <a:t>can </a:t>
            </a:r>
            <a:r>
              <a:rPr sz="2600" spc="-5" dirty="0">
                <a:latin typeface="Times New Roman"/>
                <a:cs typeface="Times New Roman"/>
              </a:rPr>
              <a:t>have </a:t>
            </a:r>
            <a:r>
              <a:rPr sz="2600" spc="-10" dirty="0">
                <a:latin typeface="Times New Roman"/>
                <a:cs typeface="Times New Roman"/>
              </a:rPr>
              <a:t>more than two  children.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b="1" dirty="0">
                <a:latin typeface="Times New Roman"/>
                <a:cs typeface="Times New Roman"/>
              </a:rPr>
              <a:t>multiway </a:t>
            </a:r>
            <a:r>
              <a:rPr sz="2600" b="1" spc="-40" dirty="0">
                <a:latin typeface="Times New Roman"/>
                <a:cs typeface="Times New Roman"/>
              </a:rPr>
              <a:t>tree </a:t>
            </a:r>
            <a:r>
              <a:rPr sz="2600" b="1" dirty="0">
                <a:latin typeface="Times New Roman"/>
                <a:cs typeface="Times New Roman"/>
              </a:rPr>
              <a:t>of </a:t>
            </a:r>
            <a:r>
              <a:rPr sz="2600" b="1" spc="-10" dirty="0">
                <a:latin typeface="Times New Roman"/>
                <a:cs typeface="Times New Roman"/>
              </a:rPr>
              <a:t>order </a:t>
            </a:r>
            <a:r>
              <a:rPr sz="2600" b="1" dirty="0">
                <a:latin typeface="Times New Roman"/>
                <a:cs typeface="Times New Roman"/>
              </a:rPr>
              <a:t>m </a:t>
            </a:r>
            <a:r>
              <a:rPr sz="2600" spc="-10" dirty="0">
                <a:latin typeface="Times New Roman"/>
                <a:cs typeface="Times New Roman"/>
              </a:rPr>
              <a:t>(or an </a:t>
            </a:r>
            <a:r>
              <a:rPr sz="2600" b="1" spc="-10" dirty="0">
                <a:latin typeface="Times New Roman"/>
                <a:cs typeface="Times New Roman"/>
              </a:rPr>
              <a:t>m-way </a:t>
            </a:r>
            <a:r>
              <a:rPr sz="2600" b="1" spc="-30" dirty="0">
                <a:latin typeface="Times New Roman"/>
                <a:cs typeface="Times New Roman"/>
              </a:rPr>
              <a:t>tree</a:t>
            </a:r>
            <a:r>
              <a:rPr sz="2600" spc="-30" dirty="0">
                <a:latin typeface="Times New Roman"/>
                <a:cs typeface="Times New Roman"/>
              </a:rPr>
              <a:t>) 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spc="5" dirty="0">
                <a:latin typeface="Times New Roman"/>
                <a:cs typeface="Times New Roman"/>
              </a:rPr>
              <a:t>one </a:t>
            </a: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which a </a:t>
            </a:r>
            <a:r>
              <a:rPr sz="2600" spc="-5" dirty="0">
                <a:latin typeface="Times New Roman"/>
                <a:cs typeface="Times New Roman"/>
              </a:rPr>
              <a:t>tree can </a:t>
            </a:r>
            <a:r>
              <a:rPr sz="2600" dirty="0">
                <a:latin typeface="Times New Roman"/>
                <a:cs typeface="Times New Roman"/>
              </a:rPr>
              <a:t>have m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children.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As with </a:t>
            </a:r>
            <a:r>
              <a:rPr sz="2600" spc="-5" dirty="0">
                <a:latin typeface="Times New Roman"/>
                <a:cs typeface="Times New Roman"/>
              </a:rPr>
              <a:t>the other </a:t>
            </a:r>
            <a:r>
              <a:rPr sz="2600" spc="-15" dirty="0">
                <a:latin typeface="Times New Roman"/>
                <a:cs typeface="Times New Roman"/>
              </a:rPr>
              <a:t>trees </a:t>
            </a:r>
            <a:r>
              <a:rPr sz="2600" dirty="0">
                <a:latin typeface="Times New Roman"/>
                <a:cs typeface="Times New Roman"/>
              </a:rPr>
              <a:t>that have </a:t>
            </a:r>
            <a:r>
              <a:rPr sz="2600" spc="-10" dirty="0">
                <a:latin typeface="Times New Roman"/>
                <a:cs typeface="Times New Roman"/>
              </a:rPr>
              <a:t>been studied,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10" dirty="0">
                <a:latin typeface="Times New Roman"/>
                <a:cs typeface="Times New Roman"/>
              </a:rPr>
              <a:t>nodes  </a:t>
            </a: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spc="-10" dirty="0">
                <a:latin typeface="Times New Roman"/>
                <a:cs typeface="Times New Roman"/>
              </a:rPr>
              <a:t>an m-way tree </a:t>
            </a:r>
            <a:r>
              <a:rPr sz="2600" dirty="0">
                <a:latin typeface="Times New Roman"/>
                <a:cs typeface="Times New Roman"/>
              </a:rPr>
              <a:t>will be </a:t>
            </a:r>
            <a:r>
              <a:rPr sz="2600" spc="-10" dirty="0">
                <a:latin typeface="Times New Roman"/>
                <a:cs typeface="Times New Roman"/>
              </a:rPr>
              <a:t>made </a:t>
            </a:r>
            <a:r>
              <a:rPr sz="2600" dirty="0">
                <a:latin typeface="Times New Roman"/>
                <a:cs typeface="Times New Roman"/>
              </a:rPr>
              <a:t>up of </a:t>
            </a:r>
            <a:r>
              <a:rPr sz="2600" spc="-10" dirty="0">
                <a:latin typeface="Times New Roman"/>
                <a:cs typeface="Times New Roman"/>
              </a:rPr>
              <a:t>key fields, in </a:t>
            </a:r>
            <a:r>
              <a:rPr sz="2600" dirty="0">
                <a:latin typeface="Times New Roman"/>
                <a:cs typeface="Times New Roman"/>
              </a:rPr>
              <a:t>this  </a:t>
            </a:r>
            <a:r>
              <a:rPr sz="2600" spc="-5" dirty="0">
                <a:latin typeface="Times New Roman"/>
                <a:cs typeface="Times New Roman"/>
              </a:rPr>
              <a:t>case m-1 </a:t>
            </a:r>
            <a:r>
              <a:rPr sz="2600" dirty="0">
                <a:latin typeface="Times New Roman"/>
                <a:cs typeface="Times New Roman"/>
              </a:rPr>
              <a:t>key </a:t>
            </a:r>
            <a:r>
              <a:rPr sz="2600" spc="-5" dirty="0">
                <a:latin typeface="Times New Roman"/>
                <a:cs typeface="Times New Roman"/>
              </a:rPr>
              <a:t>fields, </a:t>
            </a:r>
            <a:r>
              <a:rPr sz="2600" dirty="0">
                <a:latin typeface="Times New Roman"/>
                <a:cs typeface="Times New Roman"/>
              </a:rPr>
              <a:t>and pointers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children.</a:t>
            </a:r>
            <a:endParaRPr sz="26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Multiday </a:t>
            </a:r>
            <a:r>
              <a:rPr sz="2600" spc="-5" dirty="0">
                <a:latin typeface="Times New Roman"/>
                <a:cs typeface="Times New Roman"/>
              </a:rPr>
              <a:t>tree </a:t>
            </a:r>
            <a:r>
              <a:rPr sz="2600" dirty="0">
                <a:latin typeface="Times New Roman"/>
                <a:cs typeface="Times New Roman"/>
              </a:rPr>
              <a:t>of order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4114800"/>
            <a:ext cx="7391400" cy="2353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213</a:t>
            </a:fld>
            <a:endParaRPr dirty="0"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984" y="283209"/>
            <a:ext cx="76460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Properties of M-way Search</a:t>
            </a:r>
            <a:r>
              <a:rPr sz="4400" spc="-325" dirty="0"/>
              <a:t> </a:t>
            </a:r>
            <a:r>
              <a:rPr sz="4400" spc="-30" dirty="0"/>
              <a:t>Trees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212523"/>
            <a:ext cx="8016875" cy="319405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Times New Roman"/>
                <a:cs typeface="Times New Roman"/>
              </a:rPr>
              <a:t>m-way </a:t>
            </a:r>
            <a:r>
              <a:rPr sz="2800" spc="-5" dirty="0">
                <a:latin typeface="Times New Roman"/>
                <a:cs typeface="Times New Roman"/>
              </a:rPr>
              <a:t>search tree is a </a:t>
            </a:r>
            <a:r>
              <a:rPr sz="2800" spc="-10" dirty="0">
                <a:latin typeface="Times New Roman"/>
                <a:cs typeface="Times New Roman"/>
              </a:rPr>
              <a:t>m-way </a:t>
            </a:r>
            <a:r>
              <a:rPr sz="2800" spc="-5" dirty="0">
                <a:latin typeface="Times New Roman"/>
                <a:cs typeface="Times New Roman"/>
              </a:rPr>
              <a:t>tree in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which:</a:t>
            </a:r>
            <a:endParaRPr sz="2800">
              <a:latin typeface="Times New Roman"/>
              <a:cs typeface="Times New Roman"/>
            </a:endParaRPr>
          </a:p>
          <a:p>
            <a:pPr marL="984885" lvl="1" indent="-572135">
              <a:lnSpc>
                <a:spcPct val="100000"/>
              </a:lnSpc>
              <a:spcBef>
                <a:spcPts val="615"/>
              </a:spcBef>
              <a:buAutoNum type="romanLcPeriod"/>
              <a:tabLst>
                <a:tab pos="984885" algn="l"/>
                <a:tab pos="985519" algn="l"/>
              </a:tabLst>
            </a:pPr>
            <a:r>
              <a:rPr sz="2400" dirty="0">
                <a:latin typeface="Times New Roman"/>
                <a:cs typeface="Times New Roman"/>
              </a:rPr>
              <a:t>Each node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m children and </a:t>
            </a:r>
            <a:r>
              <a:rPr sz="2400" spc="-10" dirty="0">
                <a:latin typeface="Times New Roman"/>
                <a:cs typeface="Times New Roman"/>
              </a:rPr>
              <a:t>m-1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fields</a:t>
            </a:r>
            <a:endParaRPr sz="2400">
              <a:latin typeface="Times New Roman"/>
              <a:cs typeface="Times New Roman"/>
            </a:endParaRPr>
          </a:p>
          <a:p>
            <a:pPr marL="984885" lvl="1" indent="-572135">
              <a:lnSpc>
                <a:spcPct val="100000"/>
              </a:lnSpc>
              <a:spcBef>
                <a:spcPts val="600"/>
              </a:spcBef>
              <a:buAutoNum type="romanLcPeriod"/>
              <a:tabLst>
                <a:tab pos="984885" algn="l"/>
                <a:tab pos="985519" algn="l"/>
              </a:tabLst>
            </a:pPr>
            <a:r>
              <a:rPr sz="2400" dirty="0">
                <a:latin typeface="Times New Roman"/>
                <a:cs typeface="Times New Roman"/>
              </a:rPr>
              <a:t>The keys in each node are in ascending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order.</a:t>
            </a:r>
            <a:endParaRPr sz="2400">
              <a:latin typeface="Times New Roman"/>
              <a:cs typeface="Times New Roman"/>
            </a:endParaRPr>
          </a:p>
          <a:p>
            <a:pPr marL="984885" lvl="1" indent="-572135">
              <a:lnSpc>
                <a:spcPct val="100000"/>
              </a:lnSpc>
              <a:spcBef>
                <a:spcPts val="600"/>
              </a:spcBef>
              <a:buAutoNum type="romanLcPeriod"/>
              <a:tabLst>
                <a:tab pos="984885" algn="l"/>
                <a:tab pos="985519" algn="l"/>
              </a:tabLst>
            </a:pPr>
            <a:r>
              <a:rPr sz="2400" dirty="0">
                <a:latin typeface="Times New Roman"/>
                <a:cs typeface="Times New Roman"/>
              </a:rPr>
              <a:t>The keys in the </a:t>
            </a:r>
            <a:r>
              <a:rPr sz="2400" spc="-5" dirty="0">
                <a:latin typeface="Times New Roman"/>
                <a:cs typeface="Times New Roman"/>
              </a:rPr>
              <a:t>first </a:t>
            </a:r>
            <a:r>
              <a:rPr sz="2400" dirty="0">
                <a:latin typeface="Times New Roman"/>
                <a:cs typeface="Times New Roman"/>
              </a:rPr>
              <a:t>i children are </a:t>
            </a:r>
            <a:r>
              <a:rPr sz="2400" spc="-5" dirty="0">
                <a:latin typeface="Times New Roman"/>
                <a:cs typeface="Times New Roman"/>
              </a:rPr>
              <a:t>smaller </a:t>
            </a:r>
            <a:r>
              <a:rPr sz="2400" dirty="0">
                <a:latin typeface="Times New Roman"/>
                <a:cs typeface="Times New Roman"/>
              </a:rPr>
              <a:t>than the ith</a:t>
            </a:r>
            <a:r>
              <a:rPr sz="2400" spc="-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endParaRPr sz="2400">
              <a:latin typeface="Times New Roman"/>
              <a:cs typeface="Times New Roman"/>
            </a:endParaRPr>
          </a:p>
          <a:p>
            <a:pPr marL="984885" marR="441959" lvl="1" indent="-572135">
              <a:lnSpc>
                <a:spcPct val="100000"/>
              </a:lnSpc>
              <a:spcBef>
                <a:spcPts val="600"/>
              </a:spcBef>
              <a:buAutoNum type="romanLcPeriod"/>
              <a:tabLst>
                <a:tab pos="984885" algn="l"/>
                <a:tab pos="985519" algn="l"/>
              </a:tabLst>
            </a:pPr>
            <a:r>
              <a:rPr sz="2400" dirty="0">
                <a:latin typeface="Times New Roman"/>
                <a:cs typeface="Times New Roman"/>
              </a:rPr>
              <a:t>The keys in the last </a:t>
            </a:r>
            <a:r>
              <a:rPr sz="2400" spc="-10" dirty="0">
                <a:latin typeface="Times New Roman"/>
                <a:cs typeface="Times New Roman"/>
              </a:rPr>
              <a:t>m-i </a:t>
            </a:r>
            <a:r>
              <a:rPr sz="2400" dirty="0">
                <a:latin typeface="Times New Roman"/>
                <a:cs typeface="Times New Roman"/>
              </a:rPr>
              <a:t>children are </a:t>
            </a:r>
            <a:r>
              <a:rPr sz="2400" spc="-20" dirty="0">
                <a:latin typeface="Times New Roman"/>
                <a:cs typeface="Times New Roman"/>
              </a:rPr>
              <a:t>larger </a:t>
            </a:r>
            <a:r>
              <a:rPr sz="2400" dirty="0">
                <a:latin typeface="Times New Roman"/>
                <a:cs typeface="Times New Roman"/>
              </a:rPr>
              <a:t>than the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ith  key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4-way search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3733800"/>
            <a:ext cx="5105019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214</a:t>
            </a:fld>
            <a:endParaRPr dirty="0"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245109"/>
            <a:ext cx="19335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</a:t>
            </a:r>
            <a:r>
              <a:rPr sz="4400" spc="-145" dirty="0"/>
              <a:t> </a:t>
            </a:r>
            <a:r>
              <a:rPr sz="4400" spc="-35" dirty="0"/>
              <a:t>-Trees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076706"/>
            <a:ext cx="8084184" cy="248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An </a:t>
            </a:r>
            <a:r>
              <a:rPr sz="2600" spc="-5" dirty="0">
                <a:latin typeface="Times New Roman"/>
                <a:cs typeface="Times New Roman"/>
              </a:rPr>
              <a:t>extension of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10" dirty="0">
                <a:latin typeface="Times New Roman"/>
                <a:cs typeface="Times New Roman"/>
              </a:rPr>
              <a:t>multiway </a:t>
            </a:r>
            <a:r>
              <a:rPr sz="2600" spc="-20" dirty="0">
                <a:latin typeface="Times New Roman"/>
                <a:cs typeface="Times New Roman"/>
              </a:rPr>
              <a:t>search </a:t>
            </a:r>
            <a:r>
              <a:rPr sz="2600" spc="-5" dirty="0">
                <a:latin typeface="Times New Roman"/>
                <a:cs typeface="Times New Roman"/>
              </a:rPr>
              <a:t>tree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order </a:t>
            </a:r>
            <a:r>
              <a:rPr sz="2600" dirty="0">
                <a:latin typeface="Times New Roman"/>
                <a:cs typeface="Times New Roman"/>
              </a:rPr>
              <a:t>m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b="1" dirty="0">
                <a:latin typeface="Times New Roman"/>
                <a:cs typeface="Times New Roman"/>
              </a:rPr>
              <a:t>B-  </a:t>
            </a:r>
            <a:r>
              <a:rPr sz="2600" b="1" spc="-30" dirty="0">
                <a:latin typeface="Times New Roman"/>
                <a:cs typeface="Times New Roman"/>
              </a:rPr>
              <a:t>tree </a:t>
            </a:r>
            <a:r>
              <a:rPr sz="2600" b="1" spc="-5" dirty="0">
                <a:latin typeface="Times New Roman"/>
                <a:cs typeface="Times New Roman"/>
              </a:rPr>
              <a:t>of </a:t>
            </a:r>
            <a:r>
              <a:rPr sz="2600" b="1" spc="-10" dirty="0">
                <a:latin typeface="Times New Roman"/>
                <a:cs typeface="Times New Roman"/>
              </a:rPr>
              <a:t>order </a:t>
            </a:r>
            <a:r>
              <a:rPr sz="2600" b="1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. This type </a:t>
            </a:r>
            <a:r>
              <a:rPr sz="2600" spc="-5" dirty="0">
                <a:latin typeface="Times New Roman"/>
                <a:cs typeface="Times New Roman"/>
              </a:rPr>
              <a:t>of tree </a:t>
            </a:r>
            <a:r>
              <a:rPr sz="2600" dirty="0">
                <a:latin typeface="Times New Roman"/>
                <a:cs typeface="Times New Roman"/>
              </a:rPr>
              <a:t>will be </a:t>
            </a:r>
            <a:r>
              <a:rPr sz="2600" spc="-5" dirty="0">
                <a:latin typeface="Times New Roman"/>
                <a:cs typeface="Times New Roman"/>
              </a:rPr>
              <a:t>used when the  </a:t>
            </a:r>
            <a:r>
              <a:rPr sz="2600" dirty="0">
                <a:latin typeface="Times New Roman"/>
                <a:cs typeface="Times New Roman"/>
              </a:rPr>
              <a:t>data </a:t>
            </a:r>
            <a:r>
              <a:rPr sz="2600" spc="-10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10" dirty="0">
                <a:latin typeface="Times New Roman"/>
                <a:cs typeface="Times New Roman"/>
              </a:rPr>
              <a:t>accessed/stored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spc="-10" dirty="0">
                <a:latin typeface="Times New Roman"/>
                <a:cs typeface="Times New Roman"/>
              </a:rPr>
              <a:t>located </a:t>
            </a:r>
            <a:r>
              <a:rPr sz="2600" spc="-5" dirty="0">
                <a:latin typeface="Times New Roman"/>
                <a:cs typeface="Times New Roman"/>
              </a:rPr>
              <a:t>on </a:t>
            </a:r>
            <a:r>
              <a:rPr sz="2600" spc="-10" dirty="0">
                <a:latin typeface="Times New Roman"/>
                <a:cs typeface="Times New Roman"/>
              </a:rPr>
              <a:t>secondary storage  </a:t>
            </a:r>
            <a:r>
              <a:rPr sz="2600" spc="-5" dirty="0">
                <a:latin typeface="Times New Roman"/>
                <a:cs typeface="Times New Roman"/>
              </a:rPr>
              <a:t>devices because they allow for </a:t>
            </a:r>
            <a:r>
              <a:rPr sz="2600" spc="-25" dirty="0">
                <a:latin typeface="Times New Roman"/>
                <a:cs typeface="Times New Roman"/>
              </a:rPr>
              <a:t>large </a:t>
            </a:r>
            <a:r>
              <a:rPr sz="2600" spc="-5" dirty="0">
                <a:latin typeface="Times New Roman"/>
                <a:cs typeface="Times New Roman"/>
              </a:rPr>
              <a:t>amounts </a:t>
            </a:r>
            <a:r>
              <a:rPr sz="2600" dirty="0">
                <a:latin typeface="Times New Roman"/>
                <a:cs typeface="Times New Roman"/>
              </a:rPr>
              <a:t>of data </a:t>
            </a:r>
            <a:r>
              <a:rPr sz="2600" spc="-5" dirty="0">
                <a:latin typeface="Times New Roman"/>
                <a:cs typeface="Times New Roman"/>
              </a:rPr>
              <a:t>to 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5" dirty="0">
                <a:latin typeface="Times New Roman"/>
                <a:cs typeface="Times New Roman"/>
              </a:rPr>
              <a:t>stored in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node.</a:t>
            </a:r>
            <a:endParaRPr sz="26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B-tree </a:t>
            </a:r>
            <a:r>
              <a:rPr sz="2600" dirty="0">
                <a:latin typeface="Times New Roman"/>
                <a:cs typeface="Times New Roman"/>
              </a:rPr>
              <a:t>of order m is a </a:t>
            </a:r>
            <a:r>
              <a:rPr sz="2600" spc="-5" dirty="0">
                <a:latin typeface="Times New Roman"/>
                <a:cs typeface="Times New Roman"/>
              </a:rPr>
              <a:t>multiway search tree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509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which: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447" y="5081396"/>
            <a:ext cx="328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iii.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447" y="3606165"/>
            <a:ext cx="7644130" cy="2563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95"/>
              </a:spcBef>
              <a:buAutoNum type="romanLcPeriod"/>
              <a:tabLst>
                <a:tab pos="583565" algn="l"/>
                <a:tab pos="584835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root has at least two subtrees unless it is the only node</a:t>
            </a:r>
            <a:r>
              <a:rPr sz="2200" spc="-22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in</a:t>
            </a:r>
            <a:endParaRPr sz="22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tree.</a:t>
            </a:r>
            <a:endParaRPr sz="2200">
              <a:latin typeface="Times New Roman"/>
              <a:cs typeface="Times New Roman"/>
            </a:endParaRPr>
          </a:p>
          <a:p>
            <a:pPr marL="584200" marR="62230" indent="-572135">
              <a:lnSpc>
                <a:spcPct val="100000"/>
              </a:lnSpc>
              <a:spcBef>
                <a:spcPts val="505"/>
              </a:spcBef>
              <a:buAutoNum type="romanLcPeriod" startAt="2"/>
              <a:tabLst>
                <a:tab pos="583565" algn="l"/>
                <a:tab pos="584835" algn="l"/>
              </a:tabLst>
            </a:pPr>
            <a:r>
              <a:rPr sz="2200" spc="-5" dirty="0">
                <a:latin typeface="Times New Roman"/>
                <a:cs typeface="Times New Roman"/>
              </a:rPr>
              <a:t>Each nonroot and </a:t>
            </a:r>
            <a:r>
              <a:rPr sz="2200" spc="-20" dirty="0">
                <a:latin typeface="Times New Roman"/>
                <a:cs typeface="Times New Roman"/>
              </a:rPr>
              <a:t>each </a:t>
            </a:r>
            <a:r>
              <a:rPr sz="2200" spc="-5" dirty="0">
                <a:latin typeface="Times New Roman"/>
                <a:cs typeface="Times New Roman"/>
              </a:rPr>
              <a:t>nonleaf node have at </a:t>
            </a:r>
            <a:r>
              <a:rPr sz="2200" spc="-15" dirty="0">
                <a:latin typeface="Times New Roman"/>
                <a:cs typeface="Times New Roman"/>
              </a:rPr>
              <a:t>most </a:t>
            </a:r>
            <a:r>
              <a:rPr sz="2200" spc="-5" dirty="0">
                <a:latin typeface="Times New Roman"/>
                <a:cs typeface="Times New Roman"/>
              </a:rPr>
              <a:t>m nonempty  children and at least </a:t>
            </a:r>
            <a:r>
              <a:rPr sz="2200" spc="-20" dirty="0">
                <a:latin typeface="Times New Roman"/>
                <a:cs typeface="Times New Roman"/>
              </a:rPr>
              <a:t>m/2 </a:t>
            </a:r>
            <a:r>
              <a:rPr sz="2200" spc="-5" dirty="0">
                <a:latin typeface="Times New Roman"/>
                <a:cs typeface="Times New Roman"/>
              </a:rPr>
              <a:t>nonempty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children.</a:t>
            </a:r>
            <a:endParaRPr sz="2200">
              <a:latin typeface="Times New Roman"/>
              <a:cs typeface="Times New Roman"/>
            </a:endParaRPr>
          </a:p>
          <a:p>
            <a:pPr marL="584200" marR="5080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latin typeface="Times New Roman"/>
                <a:cs typeface="Times New Roman"/>
              </a:rPr>
              <a:t>The number </a:t>
            </a:r>
            <a:r>
              <a:rPr sz="2200" dirty="0">
                <a:latin typeface="Times New Roman"/>
                <a:cs typeface="Times New Roman"/>
              </a:rPr>
              <a:t>of keys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spc="-10" dirty="0">
                <a:latin typeface="Times New Roman"/>
                <a:cs typeface="Times New Roman"/>
              </a:rPr>
              <a:t>each </a:t>
            </a:r>
            <a:r>
              <a:rPr sz="2200" spc="-5" dirty="0">
                <a:latin typeface="Times New Roman"/>
                <a:cs typeface="Times New Roman"/>
              </a:rPr>
              <a:t>nonroot and </a:t>
            </a:r>
            <a:r>
              <a:rPr sz="2200" spc="-10" dirty="0">
                <a:latin typeface="Times New Roman"/>
                <a:cs typeface="Times New Roman"/>
              </a:rPr>
              <a:t>each </a:t>
            </a:r>
            <a:r>
              <a:rPr sz="2200" spc="-5" dirty="0">
                <a:latin typeface="Times New Roman"/>
                <a:cs typeface="Times New Roman"/>
              </a:rPr>
              <a:t>nonleaf </a:t>
            </a:r>
            <a:r>
              <a:rPr sz="2200" dirty="0">
                <a:latin typeface="Times New Roman"/>
                <a:cs typeface="Times New Roman"/>
              </a:rPr>
              <a:t>node </a:t>
            </a:r>
            <a:r>
              <a:rPr sz="2200" spc="-5" dirty="0">
                <a:latin typeface="Times New Roman"/>
                <a:cs typeface="Times New Roman"/>
              </a:rPr>
              <a:t>is  one less than the </a:t>
            </a:r>
            <a:r>
              <a:rPr sz="2200" spc="-15" dirty="0">
                <a:latin typeface="Times New Roman"/>
                <a:cs typeface="Times New Roman"/>
              </a:rPr>
              <a:t>number </a:t>
            </a:r>
            <a:r>
              <a:rPr sz="2200" spc="-5" dirty="0">
                <a:latin typeface="Times New Roman"/>
                <a:cs typeface="Times New Roman"/>
              </a:rPr>
              <a:t>of its nonempty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children.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583565" algn="l"/>
              </a:tabLst>
            </a:pPr>
            <a:r>
              <a:rPr sz="2200" spc="-50" dirty="0">
                <a:latin typeface="Times New Roman"/>
                <a:cs typeface="Times New Roman"/>
              </a:rPr>
              <a:t>iv.	</a:t>
            </a:r>
            <a:r>
              <a:rPr sz="2200" spc="-5" dirty="0">
                <a:latin typeface="Times New Roman"/>
                <a:cs typeface="Times New Roman"/>
              </a:rPr>
              <a:t>All leaves are on the </a:t>
            </a:r>
            <a:r>
              <a:rPr sz="2200" spc="-20" dirty="0">
                <a:latin typeface="Times New Roman"/>
                <a:cs typeface="Times New Roman"/>
              </a:rPr>
              <a:t>same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level.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7275" y="207009"/>
            <a:ext cx="44811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Searching a B</a:t>
            </a:r>
            <a:r>
              <a:rPr sz="4400" spc="-180" dirty="0"/>
              <a:t> </a:t>
            </a:r>
            <a:r>
              <a:rPr sz="4400" spc="-30" dirty="0"/>
              <a:t>-Tree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073022"/>
            <a:ext cx="8084184" cy="3862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52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Start at the root and determine which pointer </a:t>
            </a:r>
            <a:r>
              <a:rPr sz="3000" spc="-20" dirty="0">
                <a:latin typeface="Times New Roman"/>
                <a:cs typeface="Times New Roman"/>
              </a:rPr>
              <a:t>to  </a:t>
            </a:r>
            <a:r>
              <a:rPr sz="3000" dirty="0">
                <a:latin typeface="Times New Roman"/>
                <a:cs typeface="Times New Roman"/>
              </a:rPr>
              <a:t>follow based on a comparison between the search  value and key </a:t>
            </a:r>
            <a:r>
              <a:rPr sz="3000" spc="-5" dirty="0">
                <a:latin typeface="Times New Roman"/>
                <a:cs typeface="Times New Roman"/>
              </a:rPr>
              <a:t>fields in </a:t>
            </a:r>
            <a:r>
              <a:rPr sz="3000" dirty="0">
                <a:latin typeface="Times New Roman"/>
                <a:cs typeface="Times New Roman"/>
              </a:rPr>
              <a:t>the root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node.</a:t>
            </a:r>
            <a:endParaRPr sz="3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Follow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appropriate pointer </a:t>
            </a:r>
            <a:r>
              <a:rPr sz="3000" dirty="0">
                <a:latin typeface="Times New Roman"/>
                <a:cs typeface="Times New Roman"/>
              </a:rPr>
              <a:t>to a </a:t>
            </a:r>
            <a:r>
              <a:rPr sz="3000" spc="-5" dirty="0">
                <a:latin typeface="Times New Roman"/>
                <a:cs typeface="Times New Roman"/>
              </a:rPr>
              <a:t>child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node.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Examine the key </a:t>
            </a:r>
            <a:r>
              <a:rPr sz="3000" spc="-10" dirty="0">
                <a:latin typeface="Times New Roman"/>
                <a:cs typeface="Times New Roman"/>
              </a:rPr>
              <a:t>fields </a:t>
            </a: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the child node and  continue </a:t>
            </a:r>
            <a:r>
              <a:rPr sz="3000" spc="-5" dirty="0">
                <a:latin typeface="Times New Roman"/>
                <a:cs typeface="Times New Roman"/>
              </a:rPr>
              <a:t>to follow </a:t>
            </a:r>
            <a:r>
              <a:rPr sz="3000" dirty="0">
                <a:latin typeface="Times New Roman"/>
                <a:cs typeface="Times New Roman"/>
              </a:rPr>
              <a:t>the appropriate pointers until  the </a:t>
            </a:r>
            <a:r>
              <a:rPr sz="3000" spc="-5" dirty="0">
                <a:latin typeface="Times New Roman"/>
                <a:cs typeface="Times New Roman"/>
              </a:rPr>
              <a:t>search value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found </a:t>
            </a:r>
            <a:r>
              <a:rPr sz="3000" spc="-5" dirty="0">
                <a:latin typeface="Times New Roman"/>
                <a:cs typeface="Times New Roman"/>
              </a:rPr>
              <a:t>or </a:t>
            </a:r>
            <a:r>
              <a:rPr sz="3000" dirty="0">
                <a:latin typeface="Times New Roman"/>
                <a:cs typeface="Times New Roman"/>
              </a:rPr>
              <a:t>a leaf </a:t>
            </a:r>
            <a:r>
              <a:rPr sz="3000" spc="-5" dirty="0">
                <a:latin typeface="Times New Roman"/>
                <a:cs typeface="Times New Roman"/>
              </a:rPr>
              <a:t>node is </a:t>
            </a:r>
            <a:r>
              <a:rPr sz="3000" dirty="0">
                <a:latin typeface="Times New Roman"/>
                <a:cs typeface="Times New Roman"/>
              </a:rPr>
              <a:t>reached  that </a:t>
            </a:r>
            <a:r>
              <a:rPr sz="3000" spc="-5" dirty="0">
                <a:latin typeface="Times New Roman"/>
                <a:cs typeface="Times New Roman"/>
              </a:rPr>
              <a:t>doesn't contain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desired </a:t>
            </a:r>
            <a:r>
              <a:rPr sz="3000" dirty="0">
                <a:latin typeface="Times New Roman"/>
                <a:cs typeface="Times New Roman"/>
              </a:rPr>
              <a:t>search</a:t>
            </a:r>
            <a:r>
              <a:rPr sz="3000" spc="9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value.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9802" y="173482"/>
            <a:ext cx="51841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Insertion </a:t>
            </a:r>
            <a:r>
              <a:rPr sz="4400" spc="-20" dirty="0">
                <a:latin typeface="Calibri"/>
                <a:cs typeface="Calibri"/>
              </a:rPr>
              <a:t>into </a:t>
            </a:r>
            <a:r>
              <a:rPr sz="4400" dirty="0">
                <a:latin typeface="Calibri"/>
                <a:cs typeface="Calibri"/>
              </a:rPr>
              <a:t>a B</a:t>
            </a:r>
            <a:r>
              <a:rPr sz="4400" spc="-95" dirty="0">
                <a:latin typeface="Calibri"/>
                <a:cs typeface="Calibri"/>
              </a:rPr>
              <a:t> </a:t>
            </a:r>
            <a:r>
              <a:rPr sz="4400" spc="-60" dirty="0">
                <a:latin typeface="Calibri"/>
                <a:cs typeface="Calibri"/>
              </a:rPr>
              <a:t>-Tree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49222"/>
            <a:ext cx="8084184" cy="5193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condition that all leaves </a:t>
            </a:r>
            <a:r>
              <a:rPr sz="3000" spc="-5" dirty="0">
                <a:latin typeface="Times New Roman"/>
                <a:cs typeface="Times New Roman"/>
              </a:rPr>
              <a:t>must </a:t>
            </a:r>
            <a:r>
              <a:rPr sz="3000" dirty="0">
                <a:latin typeface="Times New Roman"/>
                <a:cs typeface="Times New Roman"/>
              </a:rPr>
              <a:t>be on the same  level forces a characteristic behavior of </a:t>
            </a:r>
            <a:r>
              <a:rPr sz="3000" spc="-5" dirty="0">
                <a:latin typeface="Times New Roman"/>
                <a:cs typeface="Times New Roman"/>
              </a:rPr>
              <a:t>B-trees,  </a:t>
            </a:r>
            <a:r>
              <a:rPr sz="3000" dirty="0">
                <a:latin typeface="Times New Roman"/>
                <a:cs typeface="Times New Roman"/>
              </a:rPr>
              <a:t>namely that B-trees are not allowed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grow at the  their leaves; instead they are forced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grow at the  </a:t>
            </a:r>
            <a:r>
              <a:rPr sz="3000" spc="-5" dirty="0">
                <a:latin typeface="Times New Roman"/>
                <a:cs typeface="Times New Roman"/>
              </a:rPr>
              <a:t>root.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When </a:t>
            </a:r>
            <a:r>
              <a:rPr sz="3000" spc="-5" dirty="0">
                <a:latin typeface="Times New Roman"/>
                <a:cs typeface="Times New Roman"/>
              </a:rPr>
              <a:t>inserting </a:t>
            </a:r>
            <a:r>
              <a:rPr sz="3000" dirty="0">
                <a:latin typeface="Times New Roman"/>
                <a:cs typeface="Times New Roman"/>
              </a:rPr>
              <a:t>into a </a:t>
            </a:r>
            <a:r>
              <a:rPr sz="3000" spc="-5" dirty="0">
                <a:latin typeface="Times New Roman"/>
                <a:cs typeface="Times New Roman"/>
              </a:rPr>
              <a:t>B-tree, </a:t>
            </a:r>
            <a:r>
              <a:rPr sz="3000" dirty="0">
                <a:latin typeface="Times New Roman"/>
                <a:cs typeface="Times New Roman"/>
              </a:rPr>
              <a:t>a value </a:t>
            </a:r>
            <a:r>
              <a:rPr sz="3000" spc="-15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inserted  </a:t>
            </a:r>
            <a:r>
              <a:rPr sz="3000" dirty="0">
                <a:latin typeface="Times New Roman"/>
                <a:cs typeface="Times New Roman"/>
              </a:rPr>
              <a:t>directly </a:t>
            </a:r>
            <a:r>
              <a:rPr sz="3000" spc="-5" dirty="0">
                <a:latin typeface="Times New Roman"/>
                <a:cs typeface="Times New Roman"/>
              </a:rPr>
              <a:t>into </a:t>
            </a:r>
            <a:r>
              <a:rPr sz="3000" dirty="0">
                <a:latin typeface="Times New Roman"/>
                <a:cs typeface="Times New Roman"/>
              </a:rPr>
              <a:t>a leaf. </a:t>
            </a:r>
            <a:r>
              <a:rPr sz="3000" spc="-5" dirty="0">
                <a:latin typeface="Times New Roman"/>
                <a:cs typeface="Times New Roman"/>
              </a:rPr>
              <a:t>This leads </a:t>
            </a:r>
            <a:r>
              <a:rPr sz="3000" spc="-10" dirty="0">
                <a:latin typeface="Times New Roman"/>
                <a:cs typeface="Times New Roman"/>
              </a:rPr>
              <a:t>to three </a:t>
            </a:r>
            <a:r>
              <a:rPr sz="3000" spc="-5" dirty="0">
                <a:latin typeface="Times New Roman"/>
                <a:cs typeface="Times New Roman"/>
              </a:rPr>
              <a:t>common  situations </a:t>
            </a:r>
            <a:r>
              <a:rPr sz="3000" dirty="0">
                <a:latin typeface="Times New Roman"/>
                <a:cs typeface="Times New Roman"/>
              </a:rPr>
              <a:t>that can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occur:</a:t>
            </a:r>
            <a:endParaRPr sz="3000">
              <a:latin typeface="Times New Roman"/>
              <a:cs typeface="Times New Roman"/>
            </a:endParaRPr>
          </a:p>
          <a:p>
            <a:pPr marL="984885" lvl="1" indent="-572135">
              <a:lnSpc>
                <a:spcPct val="100000"/>
              </a:lnSpc>
              <a:spcBef>
                <a:spcPts val="620"/>
              </a:spcBef>
              <a:buAutoNum type="romanLcPeriod"/>
              <a:tabLst>
                <a:tab pos="984885" algn="l"/>
                <a:tab pos="985519" algn="l"/>
              </a:tabLst>
            </a:pPr>
            <a:r>
              <a:rPr sz="2600" dirty="0">
                <a:latin typeface="Times New Roman"/>
                <a:cs typeface="Times New Roman"/>
              </a:rPr>
              <a:t>A key is </a:t>
            </a:r>
            <a:r>
              <a:rPr sz="2600" spc="-5" dirty="0">
                <a:latin typeface="Times New Roman"/>
                <a:cs typeface="Times New Roman"/>
              </a:rPr>
              <a:t>placed </a:t>
            </a:r>
            <a:r>
              <a:rPr sz="2600" dirty="0">
                <a:latin typeface="Times New Roman"/>
                <a:cs typeface="Times New Roman"/>
              </a:rPr>
              <a:t>into a </a:t>
            </a:r>
            <a:r>
              <a:rPr sz="2600" spc="-5" dirty="0">
                <a:latin typeface="Times New Roman"/>
                <a:cs typeface="Times New Roman"/>
              </a:rPr>
              <a:t>leaf </a:t>
            </a:r>
            <a:r>
              <a:rPr sz="2600" dirty="0">
                <a:latin typeface="Times New Roman"/>
                <a:cs typeface="Times New Roman"/>
              </a:rPr>
              <a:t>that </a:t>
            </a:r>
            <a:r>
              <a:rPr sz="2600" spc="-5" dirty="0">
                <a:latin typeface="Times New Roman"/>
                <a:cs typeface="Times New Roman"/>
              </a:rPr>
              <a:t>still </a:t>
            </a:r>
            <a:r>
              <a:rPr sz="2600" dirty="0">
                <a:latin typeface="Times New Roman"/>
                <a:cs typeface="Times New Roman"/>
              </a:rPr>
              <a:t>has</a:t>
            </a:r>
            <a:r>
              <a:rPr sz="2600" spc="-4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room.</a:t>
            </a:r>
            <a:endParaRPr sz="2600">
              <a:latin typeface="Times New Roman"/>
              <a:cs typeface="Times New Roman"/>
            </a:endParaRPr>
          </a:p>
          <a:p>
            <a:pPr marL="984885" lvl="1" indent="-572135">
              <a:lnSpc>
                <a:spcPct val="100000"/>
              </a:lnSpc>
              <a:spcBef>
                <a:spcPts val="600"/>
              </a:spcBef>
              <a:buAutoNum type="romanLcPeriod"/>
              <a:tabLst>
                <a:tab pos="984885" algn="l"/>
                <a:tab pos="985519" algn="l"/>
              </a:tabLst>
            </a:pPr>
            <a:r>
              <a:rPr sz="2600" spc="5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leaf </a:t>
            </a:r>
            <a:r>
              <a:rPr sz="2600" dirty="0">
                <a:latin typeface="Times New Roman"/>
                <a:cs typeface="Times New Roman"/>
              </a:rPr>
              <a:t>in which a key is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be placed is</a:t>
            </a:r>
            <a:r>
              <a:rPr sz="2600" spc="-3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full.</a:t>
            </a:r>
            <a:endParaRPr sz="2600">
              <a:latin typeface="Times New Roman"/>
              <a:cs typeface="Times New Roman"/>
            </a:endParaRPr>
          </a:p>
          <a:p>
            <a:pPr marL="984885" lvl="1" indent="-572135">
              <a:lnSpc>
                <a:spcPct val="100000"/>
              </a:lnSpc>
              <a:spcBef>
                <a:spcPts val="600"/>
              </a:spcBef>
              <a:buAutoNum type="romanLcPeriod"/>
              <a:tabLst>
                <a:tab pos="984885" algn="l"/>
                <a:tab pos="985519" algn="l"/>
              </a:tabLst>
            </a:pPr>
            <a:r>
              <a:rPr sz="2600" dirty="0">
                <a:latin typeface="Times New Roman"/>
                <a:cs typeface="Times New Roman"/>
              </a:rPr>
              <a:t>The root of the </a:t>
            </a:r>
            <a:r>
              <a:rPr sz="2600" spc="-5" dirty="0">
                <a:latin typeface="Times New Roman"/>
                <a:cs typeface="Times New Roman"/>
              </a:rPr>
              <a:t>B-tree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full.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761949"/>
            <a:ext cx="8153399" cy="4938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218</a:t>
            </a:fld>
            <a:endParaRPr dirty="0"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0"/>
            <a:ext cx="7239000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219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22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626" y="461264"/>
            <a:ext cx="49510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latin typeface="Times New Roman"/>
                <a:cs typeface="Times New Roman"/>
              </a:rPr>
              <a:t>Asymptotic</a:t>
            </a:r>
            <a:r>
              <a:rPr sz="4200" b="1" spc="-165" dirty="0">
                <a:latin typeface="Times New Roman"/>
                <a:cs typeface="Times New Roman"/>
              </a:rPr>
              <a:t> </a:t>
            </a:r>
            <a:r>
              <a:rPr sz="4200" b="1" dirty="0">
                <a:latin typeface="Times New Roman"/>
                <a:cs typeface="Times New Roman"/>
              </a:rPr>
              <a:t>Notations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606676"/>
            <a:ext cx="808355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Little </a:t>
            </a:r>
            <a:r>
              <a:rPr sz="3200" b="1" spc="-10" dirty="0">
                <a:latin typeface="Times New Roman"/>
                <a:cs typeface="Times New Roman"/>
              </a:rPr>
              <a:t>oh(o): </a:t>
            </a:r>
            <a:r>
              <a:rPr sz="3200" spc="-5" dirty="0">
                <a:latin typeface="Times New Roman"/>
                <a:cs typeface="Times New Roman"/>
              </a:rPr>
              <a:t>f(n) </a:t>
            </a:r>
            <a:r>
              <a:rPr sz="3200" dirty="0">
                <a:latin typeface="Times New Roman"/>
                <a:cs typeface="Times New Roman"/>
              </a:rPr>
              <a:t>= </a:t>
            </a:r>
            <a:r>
              <a:rPr sz="3200" spc="-10" dirty="0">
                <a:latin typeface="Times New Roman"/>
                <a:cs typeface="Times New Roman"/>
              </a:rPr>
              <a:t>O(g(n)) </a:t>
            </a:r>
            <a:r>
              <a:rPr sz="3200" dirty="0">
                <a:latin typeface="Times New Roman"/>
                <a:cs typeface="Times New Roman"/>
              </a:rPr>
              <a:t>( read as f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n </a:t>
            </a:r>
            <a:r>
              <a:rPr sz="3200" spc="5" dirty="0">
                <a:latin typeface="Times New Roman"/>
                <a:cs typeface="Times New Roman"/>
              </a:rPr>
              <a:t>is  </a:t>
            </a:r>
            <a:r>
              <a:rPr sz="3200" spc="-10" dirty="0">
                <a:latin typeface="Times New Roman"/>
                <a:cs typeface="Times New Roman"/>
              </a:rPr>
              <a:t>little </a:t>
            </a:r>
            <a:r>
              <a:rPr sz="3200" dirty="0">
                <a:latin typeface="Times New Roman"/>
                <a:cs typeface="Times New Roman"/>
              </a:rPr>
              <a:t>oh of g of n), </a:t>
            </a:r>
            <a:r>
              <a:rPr sz="3200" spc="-10" dirty="0">
                <a:latin typeface="Times New Roman"/>
                <a:cs typeface="Times New Roman"/>
              </a:rPr>
              <a:t>if f(n) </a:t>
            </a:r>
            <a:r>
              <a:rPr sz="3200" dirty="0">
                <a:latin typeface="Times New Roman"/>
                <a:cs typeface="Times New Roman"/>
              </a:rPr>
              <a:t>= </a:t>
            </a:r>
            <a:r>
              <a:rPr sz="3200" spc="-10" dirty="0">
                <a:latin typeface="Times New Roman"/>
                <a:cs typeface="Times New Roman"/>
              </a:rPr>
              <a:t>O(g(n))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spc="-10" dirty="0">
                <a:latin typeface="Times New Roman"/>
                <a:cs typeface="Times New Roman"/>
              </a:rPr>
              <a:t>f(n) </a:t>
            </a:r>
            <a:r>
              <a:rPr sz="3200" dirty="0">
                <a:latin typeface="Times New Roman"/>
                <a:cs typeface="Times New Roman"/>
              </a:rPr>
              <a:t>≠  </a:t>
            </a:r>
            <a:r>
              <a:rPr sz="3200" spc="-5" dirty="0">
                <a:latin typeface="Times New Roman"/>
                <a:cs typeface="Times New Roman"/>
              </a:rPr>
              <a:t>Ω(g(n)).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2700" y="3340100"/>
          <a:ext cx="6553200" cy="1285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2130"/>
                <a:gridCol w="1474470"/>
                <a:gridCol w="3276600"/>
              </a:tblGrid>
              <a:tr h="370839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18n +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795"/>
                        </a:lnSpc>
                      </a:pPr>
                      <a:r>
                        <a:rPr sz="2700" baseline="-13888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971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o(n</a:t>
                      </a:r>
                      <a:r>
                        <a:rPr sz="1800" spc="-7" baseline="2083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 since f(n)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O(n</a:t>
                      </a:r>
                      <a:r>
                        <a:rPr sz="1800" spc="-7" baseline="20833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</a:t>
                      </a:r>
                      <a:r>
                        <a:rPr sz="1800" spc="-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 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≠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Ω(n</a:t>
                      </a:r>
                      <a:r>
                        <a:rPr sz="1800" spc="-7" baseline="20833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)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however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≠</a:t>
                      </a:r>
                      <a:r>
                        <a:rPr sz="1800" spc="-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O(n).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237743"/>
            <a:ext cx="6765035" cy="6382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220</a:t>
            </a:fld>
            <a:endParaRPr dirty="0"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51011" y="6453327"/>
            <a:ext cx="2590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8551" y="245109"/>
            <a:ext cx="53949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Deleting from a B</a:t>
            </a:r>
            <a:r>
              <a:rPr sz="4400" spc="-200" dirty="0"/>
              <a:t> </a:t>
            </a:r>
            <a:r>
              <a:rPr sz="4400" spc="-30" dirty="0"/>
              <a:t>-Tree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073022"/>
            <a:ext cx="8081009" cy="426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deletion process </a:t>
            </a:r>
            <a:r>
              <a:rPr sz="3000" spc="-5" dirty="0">
                <a:latin typeface="Times New Roman"/>
                <a:cs typeface="Times New Roman"/>
              </a:rPr>
              <a:t>will basically </a:t>
            </a:r>
            <a:r>
              <a:rPr sz="3000" dirty="0">
                <a:latin typeface="Times New Roman"/>
                <a:cs typeface="Times New Roman"/>
              </a:rPr>
              <a:t>be a reversal  of the insertion </a:t>
            </a:r>
            <a:r>
              <a:rPr sz="3000" spc="-5" dirty="0">
                <a:latin typeface="Times New Roman"/>
                <a:cs typeface="Times New Roman"/>
              </a:rPr>
              <a:t>process </a:t>
            </a:r>
            <a:r>
              <a:rPr sz="3000" dirty="0">
                <a:latin typeface="Times New Roman"/>
                <a:cs typeface="Times New Roman"/>
              </a:rPr>
              <a:t>- rather than </a:t>
            </a:r>
            <a:r>
              <a:rPr sz="3000" spc="-5" dirty="0">
                <a:latin typeface="Times New Roman"/>
                <a:cs typeface="Times New Roman"/>
              </a:rPr>
              <a:t>splitting  </a:t>
            </a:r>
            <a:r>
              <a:rPr sz="3000" spc="-10" dirty="0">
                <a:latin typeface="Times New Roman"/>
                <a:cs typeface="Times New Roman"/>
              </a:rPr>
              <a:t>nodes, </a:t>
            </a:r>
            <a:r>
              <a:rPr sz="3000" spc="-20" dirty="0">
                <a:latin typeface="Times New Roman"/>
                <a:cs typeface="Times New Roman"/>
              </a:rPr>
              <a:t>it's </a:t>
            </a:r>
            <a:r>
              <a:rPr sz="3000" spc="-10" dirty="0">
                <a:latin typeface="Times New Roman"/>
                <a:cs typeface="Times New Roman"/>
              </a:rPr>
              <a:t>possible </a:t>
            </a:r>
            <a:r>
              <a:rPr sz="3000" dirty="0">
                <a:latin typeface="Times New Roman"/>
                <a:cs typeface="Times New Roman"/>
              </a:rPr>
              <a:t>that </a:t>
            </a:r>
            <a:r>
              <a:rPr sz="3000" spc="-5" dirty="0">
                <a:latin typeface="Times New Roman"/>
                <a:cs typeface="Times New Roman"/>
              </a:rPr>
              <a:t>nodes will </a:t>
            </a:r>
            <a:r>
              <a:rPr sz="3000" dirty="0">
                <a:latin typeface="Times New Roman"/>
                <a:cs typeface="Times New Roman"/>
              </a:rPr>
              <a:t>be </a:t>
            </a:r>
            <a:r>
              <a:rPr sz="3000" spc="-20" dirty="0">
                <a:latin typeface="Times New Roman"/>
                <a:cs typeface="Times New Roman"/>
              </a:rPr>
              <a:t>merged so  </a:t>
            </a:r>
            <a:r>
              <a:rPr sz="3000" dirty="0">
                <a:latin typeface="Times New Roman"/>
                <a:cs typeface="Times New Roman"/>
              </a:rPr>
              <a:t>that B-tree </a:t>
            </a:r>
            <a:r>
              <a:rPr sz="3000" spc="-5" dirty="0">
                <a:latin typeface="Times New Roman"/>
                <a:cs typeface="Times New Roman"/>
              </a:rPr>
              <a:t>properties, namely </a:t>
            </a:r>
            <a:r>
              <a:rPr sz="3000" dirty="0">
                <a:latin typeface="Times New Roman"/>
                <a:cs typeface="Times New Roman"/>
              </a:rPr>
              <a:t>the requirement  that a node must be at least half full, can </a:t>
            </a:r>
            <a:r>
              <a:rPr sz="3000" spc="10" dirty="0">
                <a:latin typeface="Times New Roman"/>
                <a:cs typeface="Times New Roman"/>
              </a:rPr>
              <a:t>be  </a:t>
            </a:r>
            <a:r>
              <a:rPr sz="3000" spc="-5" dirty="0">
                <a:latin typeface="Times New Roman"/>
                <a:cs typeface="Times New Roman"/>
              </a:rPr>
              <a:t>maintained.</a:t>
            </a:r>
            <a:endParaRPr sz="3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There are two </a:t>
            </a:r>
            <a:r>
              <a:rPr sz="3000" spc="-5" dirty="0">
                <a:latin typeface="Times New Roman"/>
                <a:cs typeface="Times New Roman"/>
              </a:rPr>
              <a:t>main </a:t>
            </a:r>
            <a:r>
              <a:rPr sz="3000" dirty="0">
                <a:latin typeface="Times New Roman"/>
                <a:cs typeface="Times New Roman"/>
              </a:rPr>
              <a:t>cases to </a:t>
            </a:r>
            <a:r>
              <a:rPr sz="3000" spc="-5" dirty="0">
                <a:latin typeface="Times New Roman"/>
                <a:cs typeface="Times New Roman"/>
              </a:rPr>
              <a:t>be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considered:</a:t>
            </a:r>
            <a:endParaRPr sz="3000">
              <a:latin typeface="Times New Roman"/>
              <a:cs typeface="Times New Roman"/>
            </a:endParaRPr>
          </a:p>
          <a:p>
            <a:pPr marL="984885" lvl="1" indent="-572135" algn="just">
              <a:lnSpc>
                <a:spcPct val="100000"/>
              </a:lnSpc>
              <a:spcBef>
                <a:spcPts val="620"/>
              </a:spcBef>
              <a:buAutoNum type="romanLcPeriod"/>
              <a:tabLst>
                <a:tab pos="985519" algn="l"/>
              </a:tabLst>
            </a:pPr>
            <a:r>
              <a:rPr sz="2600" spc="-5" dirty="0">
                <a:latin typeface="Times New Roman"/>
                <a:cs typeface="Times New Roman"/>
              </a:rPr>
              <a:t>Deletion </a:t>
            </a:r>
            <a:r>
              <a:rPr sz="2600" dirty="0">
                <a:latin typeface="Times New Roman"/>
                <a:cs typeface="Times New Roman"/>
              </a:rPr>
              <a:t>from a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leaf</a:t>
            </a:r>
            <a:endParaRPr sz="2600">
              <a:latin typeface="Times New Roman"/>
              <a:cs typeface="Times New Roman"/>
            </a:endParaRPr>
          </a:p>
          <a:p>
            <a:pPr marL="984885" lvl="1" indent="-572135" algn="just">
              <a:lnSpc>
                <a:spcPct val="100000"/>
              </a:lnSpc>
              <a:spcBef>
                <a:spcPts val="600"/>
              </a:spcBef>
              <a:buAutoNum type="romanLcPeriod"/>
              <a:tabLst>
                <a:tab pos="985519" algn="l"/>
              </a:tabLst>
            </a:pPr>
            <a:r>
              <a:rPr sz="2600" spc="-5" dirty="0">
                <a:latin typeface="Times New Roman"/>
                <a:cs typeface="Times New Roman"/>
              </a:rPr>
              <a:t>Deletion </a:t>
            </a:r>
            <a:r>
              <a:rPr sz="2600" dirty="0">
                <a:latin typeface="Times New Roman"/>
                <a:cs typeface="Times New Roman"/>
              </a:rPr>
              <a:t>from a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non-leaf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838200"/>
            <a:ext cx="7848600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222</a:t>
            </a:fld>
            <a:endParaRPr dirty="0"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6750"/>
            <a:ext cx="7395845" cy="557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223</a:t>
            </a:fld>
            <a:endParaRPr dirty="0"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245109"/>
            <a:ext cx="1892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Hash</a:t>
            </a:r>
            <a:r>
              <a:rPr sz="4400" spc="10" dirty="0"/>
              <a:t>i</a:t>
            </a:r>
            <a:r>
              <a:rPr sz="4400" spc="5" dirty="0"/>
              <a:t>n</a:t>
            </a:r>
            <a:r>
              <a:rPr sz="4400" dirty="0"/>
              <a:t>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076706"/>
            <a:ext cx="8086725" cy="4934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Hashing is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10" dirty="0">
                <a:latin typeface="Times New Roman"/>
                <a:cs typeface="Times New Roman"/>
              </a:rPr>
              <a:t>technique </a:t>
            </a:r>
            <a:r>
              <a:rPr sz="2600" spc="-5" dirty="0">
                <a:latin typeface="Times New Roman"/>
                <a:cs typeface="Times New Roman"/>
              </a:rPr>
              <a:t>used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10" dirty="0">
                <a:latin typeface="Times New Roman"/>
                <a:cs typeface="Times New Roman"/>
              </a:rPr>
              <a:t>performing </a:t>
            </a:r>
            <a:r>
              <a:rPr sz="2600" spc="-5" dirty="0">
                <a:latin typeface="Times New Roman"/>
                <a:cs typeface="Times New Roman"/>
              </a:rPr>
              <a:t>almost  constant time </a:t>
            </a:r>
            <a:r>
              <a:rPr sz="2600" spc="-10" dirty="0">
                <a:latin typeface="Times New Roman"/>
                <a:cs typeface="Times New Roman"/>
              </a:rPr>
              <a:t>search in case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insertion, </a:t>
            </a:r>
            <a:r>
              <a:rPr sz="2600" spc="-10" dirty="0">
                <a:latin typeface="Times New Roman"/>
                <a:cs typeface="Times New Roman"/>
              </a:rPr>
              <a:t>deletion </a:t>
            </a:r>
            <a:r>
              <a:rPr sz="2600" spc="-5" dirty="0">
                <a:latin typeface="Times New Roman"/>
                <a:cs typeface="Times New Roman"/>
              </a:rPr>
              <a:t>and find  </a:t>
            </a:r>
            <a:r>
              <a:rPr sz="2600" dirty="0">
                <a:latin typeface="Times New Roman"/>
                <a:cs typeface="Times New Roman"/>
              </a:rPr>
              <a:t>operation.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60" dirty="0">
                <a:latin typeface="Times New Roman"/>
                <a:cs typeface="Times New Roman"/>
              </a:rPr>
              <a:t>Taking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very simple </a:t>
            </a:r>
            <a:r>
              <a:rPr sz="2600" spc="-10" dirty="0">
                <a:latin typeface="Times New Roman"/>
                <a:cs typeface="Times New Roman"/>
              </a:rPr>
              <a:t>example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it, </a:t>
            </a:r>
            <a:r>
              <a:rPr sz="2600" spc="-10" dirty="0">
                <a:latin typeface="Times New Roman"/>
                <a:cs typeface="Times New Roman"/>
              </a:rPr>
              <a:t>an </a:t>
            </a:r>
            <a:r>
              <a:rPr sz="2600" spc="-20" dirty="0">
                <a:latin typeface="Times New Roman"/>
                <a:cs typeface="Times New Roman"/>
              </a:rPr>
              <a:t>array </a:t>
            </a:r>
            <a:r>
              <a:rPr sz="2600" dirty="0">
                <a:latin typeface="Times New Roman"/>
                <a:cs typeface="Times New Roman"/>
              </a:rPr>
              <a:t>with </a:t>
            </a:r>
            <a:r>
              <a:rPr sz="2600" spc="-5" dirty="0">
                <a:latin typeface="Times New Roman"/>
                <a:cs typeface="Times New Roman"/>
              </a:rPr>
              <a:t>its  </a:t>
            </a:r>
            <a:r>
              <a:rPr sz="2600" spc="-10" dirty="0">
                <a:latin typeface="Times New Roman"/>
                <a:cs typeface="Times New Roman"/>
              </a:rPr>
              <a:t>index </a:t>
            </a:r>
            <a:r>
              <a:rPr sz="2600" spc="-5" dirty="0">
                <a:latin typeface="Times New Roman"/>
                <a:cs typeface="Times New Roman"/>
              </a:rPr>
              <a:t>as key is the </a:t>
            </a:r>
            <a:r>
              <a:rPr sz="2600" spc="-15" dirty="0">
                <a:latin typeface="Times New Roman"/>
                <a:cs typeface="Times New Roman"/>
              </a:rPr>
              <a:t>example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hash </a:t>
            </a:r>
            <a:r>
              <a:rPr sz="2600" spc="-10" dirty="0">
                <a:latin typeface="Times New Roman"/>
                <a:cs typeface="Times New Roman"/>
              </a:rPr>
              <a:t>table. </a:t>
            </a:r>
            <a:r>
              <a:rPr sz="2600" dirty="0">
                <a:latin typeface="Times New Roman"/>
                <a:cs typeface="Times New Roman"/>
              </a:rPr>
              <a:t>So </a:t>
            </a:r>
            <a:r>
              <a:rPr sz="2600" spc="-10" dirty="0">
                <a:latin typeface="Times New Roman"/>
                <a:cs typeface="Times New Roman"/>
              </a:rPr>
              <a:t>each </a:t>
            </a:r>
            <a:r>
              <a:rPr sz="2600" spc="-15" dirty="0">
                <a:latin typeface="Times New Roman"/>
                <a:cs typeface="Times New Roman"/>
              </a:rPr>
              <a:t>index  </a:t>
            </a:r>
            <a:r>
              <a:rPr sz="2600" spc="-5" dirty="0">
                <a:latin typeface="Times New Roman"/>
                <a:cs typeface="Times New Roman"/>
              </a:rPr>
              <a:t>(key) </a:t>
            </a:r>
            <a:r>
              <a:rPr sz="2600" spc="-15" dirty="0">
                <a:latin typeface="Times New Roman"/>
                <a:cs typeface="Times New Roman"/>
              </a:rPr>
              <a:t>can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5" dirty="0">
                <a:latin typeface="Times New Roman"/>
                <a:cs typeface="Times New Roman"/>
              </a:rPr>
              <a:t>used </a:t>
            </a:r>
            <a:r>
              <a:rPr sz="2600" spc="-15" dirty="0">
                <a:latin typeface="Times New Roman"/>
                <a:cs typeface="Times New Roman"/>
              </a:rPr>
              <a:t>for </a:t>
            </a:r>
            <a:r>
              <a:rPr sz="2600" spc="-10" dirty="0">
                <a:latin typeface="Times New Roman"/>
                <a:cs typeface="Times New Roman"/>
              </a:rPr>
              <a:t>accessing </a:t>
            </a:r>
            <a:r>
              <a:rPr sz="2600" dirty="0">
                <a:latin typeface="Times New Roman"/>
                <a:cs typeface="Times New Roman"/>
              </a:rPr>
              <a:t>the value </a:t>
            </a: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constant  search </a:t>
            </a:r>
            <a:r>
              <a:rPr sz="2600" spc="-10" dirty="0">
                <a:latin typeface="Times New Roman"/>
                <a:cs typeface="Times New Roman"/>
              </a:rPr>
              <a:t>time. </a:t>
            </a:r>
            <a:r>
              <a:rPr sz="2600" dirty="0">
                <a:latin typeface="Times New Roman"/>
                <a:cs typeface="Times New Roman"/>
              </a:rPr>
              <a:t>This </a:t>
            </a:r>
            <a:r>
              <a:rPr sz="2600" spc="-5" dirty="0">
                <a:latin typeface="Times New Roman"/>
                <a:cs typeface="Times New Roman"/>
              </a:rPr>
              <a:t>mapping </a:t>
            </a:r>
            <a:r>
              <a:rPr sz="2600" spc="-10" dirty="0">
                <a:latin typeface="Times New Roman"/>
                <a:cs typeface="Times New Roman"/>
              </a:rPr>
              <a:t>key </a:t>
            </a:r>
            <a:r>
              <a:rPr sz="2600" spc="-5" dirty="0">
                <a:latin typeface="Times New Roman"/>
                <a:cs typeface="Times New Roman"/>
              </a:rPr>
              <a:t>must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5" dirty="0">
                <a:latin typeface="Times New Roman"/>
                <a:cs typeface="Times New Roman"/>
              </a:rPr>
              <a:t>simple </a:t>
            </a:r>
            <a:r>
              <a:rPr sz="2600" spc="-10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compute  </a:t>
            </a:r>
            <a:r>
              <a:rPr sz="2600" spc="-5" dirty="0">
                <a:latin typeface="Times New Roman"/>
                <a:cs typeface="Times New Roman"/>
              </a:rPr>
              <a:t>and must </a:t>
            </a:r>
            <a:r>
              <a:rPr sz="2600" dirty="0">
                <a:latin typeface="Times New Roman"/>
                <a:cs typeface="Times New Roman"/>
              </a:rPr>
              <a:t>helping </a:t>
            </a:r>
            <a:r>
              <a:rPr sz="2600" spc="-10" dirty="0">
                <a:latin typeface="Times New Roman"/>
                <a:cs typeface="Times New Roman"/>
              </a:rPr>
              <a:t>in </a:t>
            </a:r>
            <a:r>
              <a:rPr sz="2600" spc="-5" dirty="0">
                <a:latin typeface="Times New Roman"/>
                <a:cs typeface="Times New Roman"/>
              </a:rPr>
              <a:t>identifying the </a:t>
            </a:r>
            <a:r>
              <a:rPr sz="2600" spc="-10" dirty="0">
                <a:latin typeface="Times New Roman"/>
                <a:cs typeface="Times New Roman"/>
              </a:rPr>
              <a:t>associated </a:t>
            </a:r>
            <a:r>
              <a:rPr sz="2600" spc="-5" dirty="0">
                <a:latin typeface="Times New Roman"/>
                <a:cs typeface="Times New Roman"/>
              </a:rPr>
              <a:t>value.  </a:t>
            </a:r>
            <a:r>
              <a:rPr sz="2600" dirty="0">
                <a:latin typeface="Times New Roman"/>
                <a:cs typeface="Times New Roman"/>
              </a:rPr>
              <a:t>Function </a:t>
            </a:r>
            <a:r>
              <a:rPr sz="2600" spc="-10" dirty="0">
                <a:latin typeface="Times New Roman"/>
                <a:cs typeface="Times New Roman"/>
              </a:rPr>
              <a:t>which </a:t>
            </a:r>
            <a:r>
              <a:rPr sz="2600" dirty="0">
                <a:latin typeface="Times New Roman"/>
                <a:cs typeface="Times New Roman"/>
              </a:rPr>
              <a:t>helps us </a:t>
            </a: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spc="-10" dirty="0">
                <a:latin typeface="Times New Roman"/>
                <a:cs typeface="Times New Roman"/>
              </a:rPr>
              <a:t>generating such </a:t>
            </a:r>
            <a:r>
              <a:rPr sz="2600" dirty="0">
                <a:latin typeface="Times New Roman"/>
                <a:cs typeface="Times New Roman"/>
              </a:rPr>
              <a:t>kind of </a:t>
            </a:r>
            <a:r>
              <a:rPr sz="2600" spc="-10" dirty="0">
                <a:latin typeface="Times New Roman"/>
                <a:cs typeface="Times New Roman"/>
              </a:rPr>
              <a:t>key-  </a:t>
            </a:r>
            <a:r>
              <a:rPr sz="2600" dirty="0">
                <a:latin typeface="Times New Roman"/>
                <a:cs typeface="Times New Roman"/>
              </a:rPr>
              <a:t>value </a:t>
            </a:r>
            <a:r>
              <a:rPr sz="2600" spc="-5" dirty="0">
                <a:latin typeface="Times New Roman"/>
                <a:cs typeface="Times New Roman"/>
              </a:rPr>
              <a:t>mapping is </a:t>
            </a:r>
            <a:r>
              <a:rPr sz="2600" spc="5" dirty="0">
                <a:latin typeface="Times New Roman"/>
                <a:cs typeface="Times New Roman"/>
              </a:rPr>
              <a:t>known </a:t>
            </a:r>
            <a:r>
              <a:rPr sz="2600" spc="-5" dirty="0">
                <a:latin typeface="Times New Roman"/>
                <a:cs typeface="Times New Roman"/>
              </a:rPr>
              <a:t>as </a:t>
            </a:r>
            <a:r>
              <a:rPr sz="2600" dirty="0">
                <a:latin typeface="Times New Roman"/>
                <a:cs typeface="Times New Roman"/>
              </a:rPr>
              <a:t>Hash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Function.</a:t>
            </a:r>
            <a:endParaRPr sz="26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10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10" dirty="0">
                <a:latin typeface="Times New Roman"/>
                <a:cs typeface="Times New Roman"/>
              </a:rPr>
              <a:t>hashing </a:t>
            </a:r>
            <a:r>
              <a:rPr sz="2600" spc="-5" dirty="0">
                <a:latin typeface="Times New Roman"/>
                <a:cs typeface="Times New Roman"/>
              </a:rPr>
              <a:t>system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keys </a:t>
            </a:r>
            <a:r>
              <a:rPr sz="2600" dirty="0">
                <a:latin typeface="Times New Roman"/>
                <a:cs typeface="Times New Roman"/>
              </a:rPr>
              <a:t>are </a:t>
            </a:r>
            <a:r>
              <a:rPr sz="2600" spc="-10" dirty="0">
                <a:latin typeface="Times New Roman"/>
                <a:cs typeface="Times New Roman"/>
              </a:rPr>
              <a:t>stored in </a:t>
            </a:r>
            <a:r>
              <a:rPr sz="2600" spc="-15" dirty="0">
                <a:latin typeface="Times New Roman"/>
                <a:cs typeface="Times New Roman"/>
              </a:rPr>
              <a:t>an </a:t>
            </a:r>
            <a:r>
              <a:rPr sz="2600" spc="-10" dirty="0">
                <a:latin typeface="Times New Roman"/>
                <a:cs typeface="Times New Roman"/>
              </a:rPr>
              <a:t>array which  </a:t>
            </a:r>
            <a:r>
              <a:rPr sz="2600" spc="-5" dirty="0">
                <a:latin typeface="Times New Roman"/>
                <a:cs typeface="Times New Roman"/>
              </a:rPr>
              <a:t>is called </a:t>
            </a:r>
            <a:r>
              <a:rPr sz="2600" dirty="0">
                <a:latin typeface="Times New Roman"/>
                <a:cs typeface="Times New Roman"/>
              </a:rPr>
              <a:t>the Hash </a:t>
            </a:r>
            <a:r>
              <a:rPr sz="2600" spc="-60" dirty="0">
                <a:latin typeface="Times New Roman"/>
                <a:cs typeface="Times New Roman"/>
              </a:rPr>
              <a:t>Table.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perfectly</a:t>
            </a:r>
            <a:r>
              <a:rPr sz="2600" spc="-4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implemented </a:t>
            </a:r>
            <a:r>
              <a:rPr sz="2600" dirty="0">
                <a:latin typeface="Times New Roman"/>
                <a:cs typeface="Times New Roman"/>
              </a:rPr>
              <a:t>hash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535" y="5991250"/>
            <a:ext cx="6120130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37615" algn="l"/>
                <a:tab pos="2649220" algn="l"/>
                <a:tab pos="4149090" algn="l"/>
                <a:tab pos="5795010" algn="l"/>
              </a:tabLst>
            </a:pP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ble	</a:t>
            </a:r>
            <a:r>
              <a:rPr sz="2600" spc="-10" dirty="0">
                <a:latin typeface="Times New Roman"/>
                <a:cs typeface="Times New Roman"/>
              </a:rPr>
              <a:t>w</a:t>
            </a:r>
            <a:r>
              <a:rPr sz="2600" spc="5" dirty="0">
                <a:latin typeface="Times New Roman"/>
                <a:cs typeface="Times New Roman"/>
              </a:rPr>
              <a:t>ou</a:t>
            </a:r>
            <a:r>
              <a:rPr sz="2600" spc="-30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d	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spc="-20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w</a:t>
            </a:r>
            <a:r>
              <a:rPr sz="2600" spc="-2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s	</a:t>
            </a:r>
            <a:r>
              <a:rPr sz="2600" spc="5" dirty="0">
                <a:latin typeface="Times New Roman"/>
                <a:cs typeface="Times New Roman"/>
              </a:rPr>
              <a:t>p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spc="-10" dirty="0">
                <a:latin typeface="Times New Roman"/>
                <a:cs typeface="Times New Roman"/>
              </a:rPr>
              <a:t>m</a:t>
            </a:r>
            <a:r>
              <a:rPr sz="2600" spc="-20" dirty="0">
                <a:latin typeface="Times New Roman"/>
                <a:cs typeface="Times New Roman"/>
              </a:rPr>
              <a:t>i</a:t>
            </a:r>
            <a:r>
              <a:rPr sz="2600" spc="-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e	</a:t>
            </a:r>
            <a:r>
              <a:rPr sz="2600" spc="-5" dirty="0">
                <a:latin typeface="Times New Roman"/>
                <a:cs typeface="Times New Roman"/>
              </a:rPr>
              <a:t>an  insert/delete/retrieval time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O(1).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9454" y="5933350"/>
            <a:ext cx="1048385" cy="69024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600" spc="-10" dirty="0">
                <a:latin typeface="Times New Roman"/>
                <a:cs typeface="Times New Roman"/>
              </a:rPr>
              <a:t>average</a:t>
            </a:r>
            <a:endParaRPr sz="2600">
              <a:latin typeface="Times New Roman"/>
              <a:cs typeface="Times New Roman"/>
            </a:endParaRPr>
          </a:p>
          <a:p>
            <a:pPr marR="5715" algn="r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2225" y="207009"/>
            <a:ext cx="40093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Hashing</a:t>
            </a:r>
            <a:r>
              <a:rPr sz="4400" spc="-145" dirty="0"/>
              <a:t> </a:t>
            </a:r>
            <a:r>
              <a:rPr sz="4400" dirty="0"/>
              <a:t>Function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152906"/>
            <a:ext cx="8085455" cy="2800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10" dirty="0">
                <a:latin typeface="Times New Roman"/>
                <a:cs typeface="Times New Roman"/>
              </a:rPr>
              <a:t>function which </a:t>
            </a:r>
            <a:r>
              <a:rPr sz="2600" spc="-5" dirty="0">
                <a:latin typeface="Times New Roman"/>
                <a:cs typeface="Times New Roman"/>
              </a:rPr>
              <a:t>employs </a:t>
            </a:r>
            <a:r>
              <a:rPr sz="2600" spc="-10" dirty="0">
                <a:latin typeface="Times New Roman"/>
                <a:cs typeface="Times New Roman"/>
              </a:rPr>
              <a:t>some </a:t>
            </a:r>
            <a:r>
              <a:rPr sz="2600" spc="-5" dirty="0">
                <a:latin typeface="Times New Roman"/>
                <a:cs typeface="Times New Roman"/>
              </a:rPr>
              <a:t>algorithm to </a:t>
            </a:r>
            <a:r>
              <a:rPr sz="2600" spc="-10" dirty="0">
                <a:latin typeface="Times New Roman"/>
                <a:cs typeface="Times New Roman"/>
              </a:rPr>
              <a:t>computes 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key </a:t>
            </a:r>
            <a:r>
              <a:rPr sz="2600" i="1" dirty="0">
                <a:latin typeface="Times New Roman"/>
                <a:cs typeface="Times New Roman"/>
              </a:rPr>
              <a:t>K </a:t>
            </a:r>
            <a:r>
              <a:rPr sz="2600" spc="-1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all the data </a:t>
            </a:r>
            <a:r>
              <a:rPr sz="2600" spc="-10" dirty="0">
                <a:latin typeface="Times New Roman"/>
                <a:cs typeface="Times New Roman"/>
              </a:rPr>
              <a:t>elements in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set </a:t>
            </a:r>
            <a:r>
              <a:rPr sz="2600" i="1" dirty="0">
                <a:latin typeface="Times New Roman"/>
                <a:cs typeface="Times New Roman"/>
              </a:rPr>
              <a:t>U, </a:t>
            </a:r>
            <a:r>
              <a:rPr sz="2600" dirty="0">
                <a:latin typeface="Times New Roman"/>
                <a:cs typeface="Times New Roman"/>
              </a:rPr>
              <a:t>such </a:t>
            </a:r>
            <a:r>
              <a:rPr sz="2600" spc="-10" dirty="0">
                <a:latin typeface="Times New Roman"/>
                <a:cs typeface="Times New Roman"/>
              </a:rPr>
              <a:t>that 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key </a:t>
            </a:r>
            <a:r>
              <a:rPr sz="2600" i="1" dirty="0">
                <a:latin typeface="Times New Roman"/>
                <a:cs typeface="Times New Roman"/>
              </a:rPr>
              <a:t>K </a:t>
            </a:r>
            <a:r>
              <a:rPr sz="2600" spc="-10" dirty="0">
                <a:latin typeface="Times New Roman"/>
                <a:cs typeface="Times New Roman"/>
              </a:rPr>
              <a:t>which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of a </a:t>
            </a:r>
            <a:r>
              <a:rPr sz="2600" spc="-5" dirty="0">
                <a:latin typeface="Times New Roman"/>
                <a:cs typeface="Times New Roman"/>
              </a:rPr>
              <a:t>fixed </a:t>
            </a:r>
            <a:r>
              <a:rPr sz="2600" spc="-10" dirty="0">
                <a:latin typeface="Times New Roman"/>
                <a:cs typeface="Times New Roman"/>
              </a:rPr>
              <a:t>size.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15" dirty="0">
                <a:latin typeface="Times New Roman"/>
                <a:cs typeface="Times New Roman"/>
              </a:rPr>
              <a:t>same </a:t>
            </a:r>
            <a:r>
              <a:rPr sz="2600" spc="-5" dirty="0">
                <a:latin typeface="Times New Roman"/>
                <a:cs typeface="Times New Roman"/>
              </a:rPr>
              <a:t>key </a:t>
            </a:r>
            <a:r>
              <a:rPr sz="2600" i="1" dirty="0">
                <a:latin typeface="Times New Roman"/>
                <a:cs typeface="Times New Roman"/>
              </a:rPr>
              <a:t>K </a:t>
            </a:r>
            <a:r>
              <a:rPr sz="2600" spc="-10" dirty="0">
                <a:latin typeface="Times New Roman"/>
                <a:cs typeface="Times New Roman"/>
              </a:rPr>
              <a:t>can </a:t>
            </a:r>
            <a:r>
              <a:rPr sz="2600" spc="5" dirty="0">
                <a:latin typeface="Times New Roman"/>
                <a:cs typeface="Times New Roman"/>
              </a:rPr>
              <a:t>be  </a:t>
            </a:r>
            <a:r>
              <a:rPr sz="2600" spc="-10" dirty="0">
                <a:latin typeface="Times New Roman"/>
                <a:cs typeface="Times New Roman"/>
              </a:rPr>
              <a:t>used to map </a:t>
            </a:r>
            <a:r>
              <a:rPr sz="2600" spc="-5" dirty="0">
                <a:latin typeface="Times New Roman"/>
                <a:cs typeface="Times New Roman"/>
              </a:rPr>
              <a:t>data </a:t>
            </a:r>
            <a:r>
              <a:rPr sz="2600" dirty="0">
                <a:latin typeface="Times New Roman"/>
                <a:cs typeface="Times New Roman"/>
              </a:rPr>
              <a:t>to a hash </a:t>
            </a:r>
            <a:r>
              <a:rPr sz="2600" spc="-5" dirty="0">
                <a:latin typeface="Times New Roman"/>
                <a:cs typeface="Times New Roman"/>
              </a:rPr>
              <a:t>table and all the </a:t>
            </a:r>
            <a:r>
              <a:rPr sz="2600" spc="-10" dirty="0">
                <a:latin typeface="Times New Roman"/>
                <a:cs typeface="Times New Roman"/>
              </a:rPr>
              <a:t>operations  </a:t>
            </a:r>
            <a:r>
              <a:rPr sz="2600" spc="-5" dirty="0">
                <a:latin typeface="Times New Roman"/>
                <a:cs typeface="Times New Roman"/>
              </a:rPr>
              <a:t>like insertion, </a:t>
            </a:r>
            <a:r>
              <a:rPr sz="2600" spc="-10" dirty="0">
                <a:latin typeface="Times New Roman"/>
                <a:cs typeface="Times New Roman"/>
              </a:rPr>
              <a:t>deletion </a:t>
            </a:r>
            <a:r>
              <a:rPr sz="2600" spc="-5" dirty="0">
                <a:latin typeface="Times New Roman"/>
                <a:cs typeface="Times New Roman"/>
              </a:rPr>
              <a:t>and </a:t>
            </a:r>
            <a:r>
              <a:rPr sz="2600" spc="-10" dirty="0">
                <a:latin typeface="Times New Roman"/>
                <a:cs typeface="Times New Roman"/>
              </a:rPr>
              <a:t>searching </a:t>
            </a:r>
            <a:r>
              <a:rPr sz="2600" spc="-5" dirty="0">
                <a:latin typeface="Times New Roman"/>
                <a:cs typeface="Times New Roman"/>
              </a:rPr>
              <a:t>should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5" dirty="0">
                <a:latin typeface="Times New Roman"/>
                <a:cs typeface="Times New Roman"/>
              </a:rPr>
              <a:t>possible. 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values </a:t>
            </a:r>
            <a:r>
              <a:rPr sz="2600" spc="-10" dirty="0">
                <a:latin typeface="Times New Roman"/>
                <a:cs typeface="Times New Roman"/>
              </a:rPr>
              <a:t>returned </a:t>
            </a:r>
            <a:r>
              <a:rPr sz="2600" spc="-5" dirty="0">
                <a:latin typeface="Times New Roman"/>
                <a:cs typeface="Times New Roman"/>
              </a:rPr>
              <a:t>by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b="1" dirty="0">
                <a:latin typeface="Times New Roman"/>
                <a:cs typeface="Times New Roman"/>
              </a:rPr>
              <a:t>hash </a:t>
            </a:r>
            <a:r>
              <a:rPr sz="2600" b="1" spc="-10" dirty="0">
                <a:latin typeface="Times New Roman"/>
                <a:cs typeface="Times New Roman"/>
              </a:rPr>
              <a:t>function </a:t>
            </a:r>
            <a:r>
              <a:rPr sz="2600" dirty="0">
                <a:latin typeface="Times New Roman"/>
                <a:cs typeface="Times New Roman"/>
              </a:rPr>
              <a:t>are </a:t>
            </a:r>
            <a:r>
              <a:rPr sz="2600" spc="-10" dirty="0">
                <a:latin typeface="Times New Roman"/>
                <a:cs typeface="Times New Roman"/>
              </a:rPr>
              <a:t>also </a:t>
            </a:r>
            <a:r>
              <a:rPr sz="2600" spc="-15" dirty="0">
                <a:latin typeface="Times New Roman"/>
                <a:cs typeface="Times New Roman"/>
              </a:rPr>
              <a:t>referred  </a:t>
            </a:r>
            <a:r>
              <a:rPr sz="2600" spc="-5" dirty="0">
                <a:latin typeface="Times New Roman"/>
                <a:cs typeface="Times New Roman"/>
              </a:rPr>
              <a:t>to as </a:t>
            </a:r>
            <a:r>
              <a:rPr sz="2600" b="1" dirty="0">
                <a:latin typeface="Times New Roman"/>
                <a:cs typeface="Times New Roman"/>
              </a:rPr>
              <a:t>hash </a:t>
            </a:r>
            <a:r>
              <a:rPr sz="2600" dirty="0">
                <a:latin typeface="Times New Roman"/>
                <a:cs typeface="Times New Roman"/>
              </a:rPr>
              <a:t>values, </a:t>
            </a:r>
            <a:r>
              <a:rPr sz="2600" b="1" dirty="0">
                <a:latin typeface="Times New Roman"/>
                <a:cs typeface="Times New Roman"/>
              </a:rPr>
              <a:t>hash </a:t>
            </a:r>
            <a:r>
              <a:rPr sz="2600" dirty="0">
                <a:latin typeface="Times New Roman"/>
                <a:cs typeface="Times New Roman"/>
              </a:rPr>
              <a:t>codes, </a:t>
            </a:r>
            <a:r>
              <a:rPr sz="2600" b="1" dirty="0">
                <a:latin typeface="Times New Roman"/>
                <a:cs typeface="Times New Roman"/>
              </a:rPr>
              <a:t>hash </a:t>
            </a:r>
            <a:r>
              <a:rPr sz="2600" spc="-5" dirty="0">
                <a:latin typeface="Times New Roman"/>
                <a:cs typeface="Times New Roman"/>
              </a:rPr>
              <a:t>sums,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49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hashes</a:t>
            </a:r>
            <a:r>
              <a:rPr sz="260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4114800"/>
            <a:ext cx="259080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225</a:t>
            </a:fld>
            <a:endParaRPr dirty="0"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8742" y="207009"/>
            <a:ext cx="3357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Hash</a:t>
            </a:r>
            <a:r>
              <a:rPr sz="4400" spc="-145" dirty="0"/>
              <a:t> </a:t>
            </a:r>
            <a:r>
              <a:rPr sz="4400" dirty="0"/>
              <a:t>Collision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000506"/>
            <a:ext cx="8084820" cy="5330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situation </a:t>
            </a:r>
            <a:r>
              <a:rPr sz="2600" dirty="0">
                <a:latin typeface="Times New Roman"/>
                <a:cs typeface="Times New Roman"/>
              </a:rPr>
              <a:t>when the </a:t>
            </a:r>
            <a:r>
              <a:rPr sz="2600" spc="-5" dirty="0">
                <a:latin typeface="Times New Roman"/>
                <a:cs typeface="Times New Roman"/>
              </a:rPr>
              <a:t>resultant </a:t>
            </a:r>
            <a:r>
              <a:rPr sz="2600" dirty="0">
                <a:latin typeface="Times New Roman"/>
                <a:cs typeface="Times New Roman"/>
              </a:rPr>
              <a:t>hashes for two </a:t>
            </a:r>
            <a:r>
              <a:rPr sz="2600" spc="5" dirty="0">
                <a:latin typeface="Times New Roman"/>
                <a:cs typeface="Times New Roman"/>
              </a:rPr>
              <a:t>or  </a:t>
            </a:r>
            <a:r>
              <a:rPr sz="2600" spc="-5" dirty="0">
                <a:latin typeface="Times New Roman"/>
                <a:cs typeface="Times New Roman"/>
              </a:rPr>
              <a:t>more </a:t>
            </a:r>
            <a:r>
              <a:rPr sz="2600" dirty="0">
                <a:latin typeface="Times New Roman"/>
                <a:cs typeface="Times New Roman"/>
              </a:rPr>
              <a:t>data </a:t>
            </a:r>
            <a:r>
              <a:rPr sz="2600" spc="-10" dirty="0">
                <a:latin typeface="Times New Roman"/>
                <a:cs typeface="Times New Roman"/>
              </a:rPr>
              <a:t>elements </a:t>
            </a: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the data </a:t>
            </a:r>
            <a:r>
              <a:rPr sz="2600" spc="-5" dirty="0">
                <a:latin typeface="Times New Roman"/>
                <a:cs typeface="Times New Roman"/>
              </a:rPr>
              <a:t>set </a:t>
            </a:r>
            <a:r>
              <a:rPr sz="2600" i="1" dirty="0">
                <a:latin typeface="Times New Roman"/>
                <a:cs typeface="Times New Roman"/>
              </a:rPr>
              <a:t>U, </a:t>
            </a:r>
            <a:r>
              <a:rPr sz="2600" spc="-10" dirty="0">
                <a:latin typeface="Times New Roman"/>
                <a:cs typeface="Times New Roman"/>
              </a:rPr>
              <a:t>maps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15" dirty="0">
                <a:latin typeface="Times New Roman"/>
                <a:cs typeface="Times New Roman"/>
              </a:rPr>
              <a:t>same  </a:t>
            </a:r>
            <a:r>
              <a:rPr sz="2600" spc="-5" dirty="0">
                <a:latin typeface="Times New Roman"/>
                <a:cs typeface="Times New Roman"/>
              </a:rPr>
              <a:t>location </a:t>
            </a:r>
            <a:r>
              <a:rPr sz="2600" spc="-10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the has </a:t>
            </a:r>
            <a:r>
              <a:rPr sz="2600" spc="-10" dirty="0">
                <a:latin typeface="Times New Roman"/>
                <a:cs typeface="Times New Roman"/>
              </a:rPr>
              <a:t>table,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spc="-20" dirty="0">
                <a:latin typeface="Times New Roman"/>
                <a:cs typeface="Times New Roman"/>
              </a:rPr>
              <a:t>called </a:t>
            </a:r>
            <a:r>
              <a:rPr sz="2600" dirty="0">
                <a:latin typeface="Times New Roman"/>
                <a:cs typeface="Times New Roman"/>
              </a:rPr>
              <a:t>a hash </a:t>
            </a:r>
            <a:r>
              <a:rPr sz="2600" spc="-5" dirty="0">
                <a:latin typeface="Times New Roman"/>
                <a:cs typeface="Times New Roman"/>
              </a:rPr>
              <a:t>collision. </a:t>
            </a:r>
            <a:r>
              <a:rPr sz="2600" spc="-10" dirty="0">
                <a:latin typeface="Times New Roman"/>
                <a:cs typeface="Times New Roman"/>
              </a:rPr>
              <a:t>In </a:t>
            </a:r>
            <a:r>
              <a:rPr sz="2600" spc="-15" dirty="0">
                <a:latin typeface="Times New Roman"/>
                <a:cs typeface="Times New Roman"/>
              </a:rPr>
              <a:t>such 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situation two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spc="-10" dirty="0">
                <a:latin typeface="Times New Roman"/>
                <a:cs typeface="Times New Roman"/>
              </a:rPr>
              <a:t>more </a:t>
            </a:r>
            <a:r>
              <a:rPr sz="2600" dirty="0">
                <a:latin typeface="Times New Roman"/>
                <a:cs typeface="Times New Roman"/>
              </a:rPr>
              <a:t>data </a:t>
            </a:r>
            <a:r>
              <a:rPr sz="2600" spc="-5" dirty="0">
                <a:latin typeface="Times New Roman"/>
                <a:cs typeface="Times New Roman"/>
              </a:rPr>
              <a:t>elements </a:t>
            </a:r>
            <a:r>
              <a:rPr sz="2600" dirty="0">
                <a:latin typeface="Times New Roman"/>
                <a:cs typeface="Times New Roman"/>
              </a:rPr>
              <a:t>would </a:t>
            </a:r>
            <a:r>
              <a:rPr sz="2600" spc="-5" dirty="0">
                <a:latin typeface="Times New Roman"/>
                <a:cs typeface="Times New Roman"/>
              </a:rPr>
              <a:t>qualify </a:t>
            </a:r>
            <a:r>
              <a:rPr sz="2600" spc="-10" dirty="0">
                <a:latin typeface="Times New Roman"/>
                <a:cs typeface="Times New Roman"/>
              </a:rPr>
              <a:t>to </a:t>
            </a:r>
            <a:r>
              <a:rPr sz="2600" spc="-20" dirty="0">
                <a:latin typeface="Times New Roman"/>
                <a:cs typeface="Times New Roman"/>
              </a:rPr>
              <a:t>be  </a:t>
            </a:r>
            <a:r>
              <a:rPr sz="2600" spc="-5" dirty="0">
                <a:latin typeface="Times New Roman"/>
                <a:cs typeface="Times New Roman"/>
              </a:rPr>
              <a:t>stored </a:t>
            </a:r>
            <a:r>
              <a:rPr sz="2600" dirty="0">
                <a:latin typeface="Times New Roman"/>
                <a:cs typeface="Times New Roman"/>
              </a:rPr>
              <a:t>/ mapped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15" dirty="0">
                <a:latin typeface="Times New Roman"/>
                <a:cs typeface="Times New Roman"/>
              </a:rPr>
              <a:t>same </a:t>
            </a:r>
            <a:r>
              <a:rPr sz="2600" spc="-5" dirty="0">
                <a:latin typeface="Times New Roman"/>
                <a:cs typeface="Times New Roman"/>
              </a:rPr>
              <a:t>location in </a:t>
            </a:r>
            <a:r>
              <a:rPr sz="2600" dirty="0">
                <a:latin typeface="Times New Roman"/>
                <a:cs typeface="Times New Roman"/>
              </a:rPr>
              <a:t>the hash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table.</a:t>
            </a:r>
            <a:endParaRPr sz="26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600" b="1" dirty="0">
                <a:latin typeface="Times New Roman"/>
                <a:cs typeface="Times New Roman"/>
              </a:rPr>
              <a:t>Hash </a:t>
            </a:r>
            <a:r>
              <a:rPr sz="2600" b="1" spc="-5" dirty="0">
                <a:latin typeface="Times New Roman"/>
                <a:cs typeface="Times New Roman"/>
              </a:rPr>
              <a:t>collision </a:t>
            </a:r>
            <a:r>
              <a:rPr sz="2600" b="1" spc="-10" dirty="0">
                <a:latin typeface="Times New Roman"/>
                <a:cs typeface="Times New Roman"/>
              </a:rPr>
              <a:t>resolution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techniques: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600" b="1" dirty="0">
                <a:latin typeface="Times New Roman"/>
                <a:cs typeface="Times New Roman"/>
              </a:rPr>
              <a:t>Open </a:t>
            </a:r>
            <a:r>
              <a:rPr sz="2600" b="1" spc="-5" dirty="0">
                <a:latin typeface="Times New Roman"/>
                <a:cs typeface="Times New Roman"/>
              </a:rPr>
              <a:t>Hashing </a:t>
            </a:r>
            <a:r>
              <a:rPr sz="2600" b="1" spc="-10" dirty="0">
                <a:latin typeface="Times New Roman"/>
                <a:cs typeface="Times New Roman"/>
              </a:rPr>
              <a:t>(Separate chaining):</a:t>
            </a:r>
            <a:r>
              <a:rPr sz="2600" spc="-10" dirty="0">
                <a:latin typeface="Times New Roman"/>
                <a:cs typeface="Times New Roman"/>
              </a:rPr>
              <a:t>Open </a:t>
            </a:r>
            <a:r>
              <a:rPr sz="2600" spc="-5" dirty="0">
                <a:latin typeface="Times New Roman"/>
                <a:cs typeface="Times New Roman"/>
              </a:rPr>
              <a:t>Hashing, is </a:t>
            </a:r>
            <a:r>
              <a:rPr sz="2600" dirty="0">
                <a:latin typeface="Times New Roman"/>
                <a:cs typeface="Times New Roman"/>
              </a:rPr>
              <a:t>a  technique </a:t>
            </a:r>
            <a:r>
              <a:rPr sz="2600" spc="-10" dirty="0">
                <a:latin typeface="Times New Roman"/>
                <a:cs typeface="Times New Roman"/>
              </a:rPr>
              <a:t>in </a:t>
            </a:r>
            <a:r>
              <a:rPr sz="2600" spc="-5" dirty="0">
                <a:latin typeface="Times New Roman"/>
                <a:cs typeface="Times New Roman"/>
              </a:rPr>
              <a:t>which the </a:t>
            </a:r>
            <a:r>
              <a:rPr sz="2600" dirty="0">
                <a:latin typeface="Times New Roman"/>
                <a:cs typeface="Times New Roman"/>
              </a:rPr>
              <a:t>data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not </a:t>
            </a:r>
            <a:r>
              <a:rPr sz="2600" spc="-10" dirty="0">
                <a:latin typeface="Times New Roman"/>
                <a:cs typeface="Times New Roman"/>
              </a:rPr>
              <a:t>directly stored </a:t>
            </a:r>
            <a:r>
              <a:rPr sz="2600" spc="-5" dirty="0">
                <a:latin typeface="Times New Roman"/>
                <a:cs typeface="Times New Roman"/>
              </a:rPr>
              <a:t>at the  </a:t>
            </a:r>
            <a:r>
              <a:rPr sz="2600" dirty="0">
                <a:latin typeface="Times New Roman"/>
                <a:cs typeface="Times New Roman"/>
              </a:rPr>
              <a:t>hash </a:t>
            </a:r>
            <a:r>
              <a:rPr sz="2600" spc="-10" dirty="0">
                <a:latin typeface="Times New Roman"/>
                <a:cs typeface="Times New Roman"/>
              </a:rPr>
              <a:t>key index </a:t>
            </a:r>
            <a:r>
              <a:rPr sz="2600" spc="-5" dirty="0">
                <a:latin typeface="Times New Roman"/>
                <a:cs typeface="Times New Roman"/>
              </a:rPr>
              <a:t>(k) </a:t>
            </a:r>
            <a:r>
              <a:rPr sz="2600" dirty="0">
                <a:latin typeface="Times New Roman"/>
                <a:cs typeface="Times New Roman"/>
              </a:rPr>
              <a:t>of the Hash </a:t>
            </a:r>
            <a:r>
              <a:rPr sz="2600" spc="-10" dirty="0">
                <a:latin typeface="Times New Roman"/>
                <a:cs typeface="Times New Roman"/>
              </a:rPr>
              <a:t>table. Rather </a:t>
            </a:r>
            <a:r>
              <a:rPr sz="2600" dirty="0">
                <a:latin typeface="Times New Roman"/>
                <a:cs typeface="Times New Roman"/>
              </a:rPr>
              <a:t>the data </a:t>
            </a:r>
            <a:r>
              <a:rPr sz="2600" spc="-5" dirty="0">
                <a:latin typeface="Times New Roman"/>
                <a:cs typeface="Times New Roman"/>
              </a:rPr>
              <a:t>at 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key </a:t>
            </a:r>
            <a:r>
              <a:rPr sz="2600" spc="-10" dirty="0">
                <a:latin typeface="Times New Roman"/>
                <a:cs typeface="Times New Roman"/>
              </a:rPr>
              <a:t>index (k) </a:t>
            </a:r>
            <a:r>
              <a:rPr sz="2600" spc="-5" dirty="0">
                <a:latin typeface="Times New Roman"/>
                <a:cs typeface="Times New Roman"/>
              </a:rPr>
              <a:t>in the </a:t>
            </a:r>
            <a:r>
              <a:rPr sz="2600" dirty="0">
                <a:latin typeface="Times New Roman"/>
                <a:cs typeface="Times New Roman"/>
              </a:rPr>
              <a:t>hash </a:t>
            </a:r>
            <a:r>
              <a:rPr sz="2600" spc="-10" dirty="0">
                <a:latin typeface="Times New Roman"/>
                <a:cs typeface="Times New Roman"/>
              </a:rPr>
              <a:t>table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pointer </a:t>
            </a:r>
            <a:r>
              <a:rPr sz="2600" spc="-10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10" dirty="0">
                <a:latin typeface="Times New Roman"/>
                <a:cs typeface="Times New Roman"/>
              </a:rPr>
              <a:t>head  </a:t>
            </a:r>
            <a:r>
              <a:rPr sz="2600" dirty="0">
                <a:latin typeface="Times New Roman"/>
                <a:cs typeface="Times New Roman"/>
              </a:rPr>
              <a:t>of the data structure </a:t>
            </a:r>
            <a:r>
              <a:rPr sz="2600" spc="-10" dirty="0">
                <a:latin typeface="Times New Roman"/>
                <a:cs typeface="Times New Roman"/>
              </a:rPr>
              <a:t>where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data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spc="-10" dirty="0">
                <a:latin typeface="Times New Roman"/>
                <a:cs typeface="Times New Roman"/>
              </a:rPr>
              <a:t>actually </a:t>
            </a:r>
            <a:r>
              <a:rPr sz="2600" spc="-5" dirty="0">
                <a:latin typeface="Times New Roman"/>
                <a:cs typeface="Times New Roman"/>
              </a:rPr>
              <a:t>stored. </a:t>
            </a:r>
            <a:r>
              <a:rPr sz="2600" spc="-20" dirty="0">
                <a:latin typeface="Times New Roman"/>
                <a:cs typeface="Times New Roman"/>
              </a:rPr>
              <a:t>In 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most simple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5" dirty="0">
                <a:latin typeface="Times New Roman"/>
                <a:cs typeface="Times New Roman"/>
              </a:rPr>
              <a:t>common </a:t>
            </a:r>
            <a:r>
              <a:rPr sz="2600" spc="-10" dirty="0">
                <a:latin typeface="Times New Roman"/>
                <a:cs typeface="Times New Roman"/>
              </a:rPr>
              <a:t>implementations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data  </a:t>
            </a:r>
            <a:r>
              <a:rPr sz="2600" dirty="0">
                <a:latin typeface="Times New Roman"/>
                <a:cs typeface="Times New Roman"/>
              </a:rPr>
              <a:t>structure adopted for storing the </a:t>
            </a:r>
            <a:r>
              <a:rPr sz="2600" spc="-5" dirty="0">
                <a:latin typeface="Times New Roman"/>
                <a:cs typeface="Times New Roman"/>
              </a:rPr>
              <a:t>element is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linked-list.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1676019"/>
            <a:ext cx="6584950" cy="4115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227</a:t>
            </a:fld>
            <a:endParaRPr dirty="0"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108" y="207009"/>
            <a:ext cx="7950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Closed Hashing (Open</a:t>
            </a:r>
            <a:r>
              <a:rPr sz="4400" spc="-415" dirty="0"/>
              <a:t> </a:t>
            </a:r>
            <a:r>
              <a:rPr sz="4400" dirty="0"/>
              <a:t>Addressing)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151636"/>
            <a:ext cx="8086090" cy="4986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 this </a:t>
            </a:r>
            <a:r>
              <a:rPr sz="2800" spc="-10" dirty="0">
                <a:latin typeface="Times New Roman"/>
                <a:cs typeface="Times New Roman"/>
              </a:rPr>
              <a:t>technique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hash </a:t>
            </a:r>
            <a:r>
              <a:rPr sz="2800" spc="-5" dirty="0">
                <a:latin typeface="Times New Roman"/>
                <a:cs typeface="Times New Roman"/>
              </a:rPr>
              <a:t>table with </a:t>
            </a:r>
            <a:r>
              <a:rPr sz="2800" spc="-10" dirty="0">
                <a:latin typeface="Times New Roman"/>
                <a:cs typeface="Times New Roman"/>
              </a:rPr>
              <a:t>pre-identified size  is considered. </a:t>
            </a:r>
            <a:r>
              <a:rPr sz="2800" spc="-15" dirty="0">
                <a:latin typeface="Times New Roman"/>
                <a:cs typeface="Times New Roman"/>
              </a:rPr>
              <a:t>All </a:t>
            </a:r>
            <a:r>
              <a:rPr sz="2800" spc="-10" dirty="0">
                <a:latin typeface="Times New Roman"/>
                <a:cs typeface="Times New Roman"/>
              </a:rPr>
              <a:t>items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spc="-10" dirty="0">
                <a:latin typeface="Times New Roman"/>
                <a:cs typeface="Times New Roman"/>
              </a:rPr>
              <a:t>stored in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hash </a:t>
            </a:r>
            <a:r>
              <a:rPr sz="2800" spc="-5" dirty="0">
                <a:latin typeface="Times New Roman"/>
                <a:cs typeface="Times New Roman"/>
              </a:rPr>
              <a:t>table  </a:t>
            </a:r>
            <a:r>
              <a:rPr sz="2800" spc="-10" dirty="0">
                <a:latin typeface="Times New Roman"/>
                <a:cs typeface="Times New Roman"/>
              </a:rPr>
              <a:t>itself. In addition 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data, </a:t>
            </a:r>
            <a:r>
              <a:rPr sz="2800" spc="-2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hash </a:t>
            </a:r>
            <a:r>
              <a:rPr sz="2800" spc="-10" dirty="0">
                <a:latin typeface="Times New Roman"/>
                <a:cs typeface="Times New Roman"/>
              </a:rPr>
              <a:t>bucket </a:t>
            </a:r>
            <a:r>
              <a:rPr sz="2800" spc="-15" dirty="0">
                <a:latin typeface="Times New Roman"/>
                <a:cs typeface="Times New Roman"/>
              </a:rPr>
              <a:t>also 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maintains the </a:t>
            </a:r>
            <a:r>
              <a:rPr sz="2800" spc="-5" dirty="0">
                <a:latin typeface="Times New Roman"/>
                <a:cs typeface="Times New Roman"/>
              </a:rPr>
              <a:t>three </a:t>
            </a:r>
            <a:r>
              <a:rPr sz="2800" spc="-10" dirty="0">
                <a:latin typeface="Times New Roman"/>
                <a:cs typeface="Times New Roman"/>
              </a:rPr>
              <a:t>states: </a:t>
            </a:r>
            <a:r>
              <a:rPr sz="2800" spc="-120" dirty="0">
                <a:latin typeface="Times New Roman"/>
                <a:cs typeface="Times New Roman"/>
              </a:rPr>
              <a:t>EMPTY, </a:t>
            </a:r>
            <a:r>
              <a:rPr sz="2800" spc="-5" dirty="0">
                <a:latin typeface="Times New Roman"/>
                <a:cs typeface="Times New Roman"/>
              </a:rPr>
              <a:t>OCCUPIED,  DELETED. While </a:t>
            </a:r>
            <a:r>
              <a:rPr sz="2800" spc="-10" dirty="0">
                <a:latin typeface="Times New Roman"/>
                <a:cs typeface="Times New Roman"/>
              </a:rPr>
              <a:t>inserting, </a:t>
            </a:r>
            <a:r>
              <a:rPr sz="2800" spc="-5" dirty="0">
                <a:latin typeface="Times New Roman"/>
                <a:cs typeface="Times New Roman"/>
              </a:rPr>
              <a:t>if a </a:t>
            </a:r>
            <a:r>
              <a:rPr sz="2800" spc="-10" dirty="0">
                <a:latin typeface="Times New Roman"/>
                <a:cs typeface="Times New Roman"/>
              </a:rPr>
              <a:t>collision occurs,  alternative cells are </a:t>
            </a:r>
            <a:r>
              <a:rPr sz="2800" spc="-5" dirty="0">
                <a:latin typeface="Times New Roman"/>
                <a:cs typeface="Times New Roman"/>
              </a:rPr>
              <a:t>tried </a:t>
            </a:r>
            <a:r>
              <a:rPr sz="2800" spc="-10" dirty="0">
                <a:latin typeface="Times New Roman"/>
                <a:cs typeface="Times New Roman"/>
              </a:rPr>
              <a:t>until </a:t>
            </a:r>
            <a:r>
              <a:rPr sz="2800" spc="-15" dirty="0">
                <a:latin typeface="Times New Roman"/>
                <a:cs typeface="Times New Roman"/>
              </a:rPr>
              <a:t>an empty </a:t>
            </a:r>
            <a:r>
              <a:rPr sz="2800" spc="-5" dirty="0">
                <a:latin typeface="Times New Roman"/>
                <a:cs typeface="Times New Roman"/>
              </a:rPr>
              <a:t>bucket </a:t>
            </a:r>
            <a:r>
              <a:rPr sz="2800" spc="-15" dirty="0">
                <a:latin typeface="Times New Roman"/>
                <a:cs typeface="Times New Roman"/>
              </a:rPr>
              <a:t>is  </a:t>
            </a:r>
            <a:r>
              <a:rPr sz="2800" spc="-5" dirty="0">
                <a:latin typeface="Times New Roman"/>
                <a:cs typeface="Times New Roman"/>
              </a:rPr>
              <a:t>found. For </a:t>
            </a:r>
            <a:r>
              <a:rPr sz="2800" spc="-10" dirty="0">
                <a:latin typeface="Times New Roman"/>
                <a:cs typeface="Times New Roman"/>
              </a:rPr>
              <a:t>which </a:t>
            </a:r>
            <a:r>
              <a:rPr sz="2800" spc="-5" dirty="0">
                <a:latin typeface="Times New Roman"/>
                <a:cs typeface="Times New Roman"/>
              </a:rPr>
              <a:t>one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following technique </a:t>
            </a:r>
            <a:r>
              <a:rPr sz="2800" spc="-15" dirty="0">
                <a:latin typeface="Times New Roman"/>
                <a:cs typeface="Times New Roman"/>
              </a:rPr>
              <a:t>is 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adopted.</a:t>
            </a:r>
            <a:endParaRPr sz="28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Liner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Probing</a:t>
            </a:r>
            <a:endParaRPr sz="28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Quadratic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probing</a:t>
            </a:r>
            <a:endParaRPr sz="28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Double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hashing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1316355" marR="5080" indent="-8686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 Comparative Analysis of</a:t>
            </a:r>
            <a:r>
              <a:rPr spc="-490" dirty="0"/>
              <a:t> </a:t>
            </a:r>
            <a:r>
              <a:rPr spc="-5" dirty="0"/>
              <a:t>Closed  Hashing vs Open</a:t>
            </a:r>
            <a:r>
              <a:rPr spc="-45" dirty="0"/>
              <a:t> </a:t>
            </a:r>
            <a:r>
              <a:rPr spc="-5" dirty="0"/>
              <a:t>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1905000" y="1828800"/>
            <a:ext cx="5908421" cy="434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229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6608" y="361264"/>
            <a:ext cx="3954779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30" dirty="0">
                <a:latin typeface="Times New Roman"/>
                <a:cs typeface="Times New Roman"/>
              </a:rPr>
              <a:t>Time</a:t>
            </a:r>
            <a:r>
              <a:rPr sz="4200" b="1" spc="-190" dirty="0">
                <a:latin typeface="Times New Roman"/>
                <a:cs typeface="Times New Roman"/>
              </a:rPr>
              <a:t> </a:t>
            </a:r>
            <a:r>
              <a:rPr sz="4200" b="1" dirty="0">
                <a:latin typeface="Times New Roman"/>
                <a:cs typeface="Times New Roman"/>
              </a:rPr>
              <a:t>Complexity</a:t>
            </a:r>
            <a:endParaRPr sz="4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4500" y="1435100"/>
          <a:ext cx="8231504" cy="4874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8155"/>
                <a:gridCol w="1381759"/>
                <a:gridCol w="5101590"/>
              </a:tblGrid>
              <a:tr h="3854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Complexity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Notation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</a:tr>
              <a:tr h="666114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Constant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O(1)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1657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Constant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operations,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depending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spc="-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 input data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size.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</a:tr>
              <a:tr h="666114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Logarithmic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O(logn)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1866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Number of operations proportional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log(n) where</a:t>
                      </a:r>
                      <a:r>
                        <a:rPr sz="1800" spc="-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size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the input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666114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Linear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O(n)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2978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Number of operations proportional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 the input</a:t>
                      </a:r>
                      <a:r>
                        <a:rPr sz="1800" spc="-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  size.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</a:tr>
              <a:tr h="66611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Quadratic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1020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O(n</a:t>
                      </a:r>
                      <a:r>
                        <a:rPr sz="1800" spc="-7" baseline="20833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spc="165" baseline="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3625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Number of operations proportional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 the square</a:t>
                      </a:r>
                      <a:r>
                        <a:rPr sz="1800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 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size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the input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666114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Cubic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41020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O(n</a:t>
                      </a:r>
                      <a:r>
                        <a:rPr sz="1800" spc="-7" baseline="20833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spc="157" baseline="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operations proportional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 the cube of</a:t>
                      </a:r>
                      <a:r>
                        <a:rPr sz="1800" spc="-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size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the input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data.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</a:tr>
              <a:tr h="386080">
                <a:tc rowSpan="3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Exponential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O(2</a:t>
                      </a:r>
                      <a:r>
                        <a:rPr sz="1800" spc="-7" baseline="20833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Exponential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operations,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fast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growing.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386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O(k</a:t>
                      </a:r>
                      <a:r>
                        <a:rPr sz="1800" spc="-7" baseline="20833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spc="-52" baseline="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3860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O(n!)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7422" y="6453327"/>
            <a:ext cx="2844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879" y="283209"/>
            <a:ext cx="54813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Applications of</a:t>
            </a:r>
            <a:r>
              <a:rPr sz="4400" spc="-170" dirty="0"/>
              <a:t> </a:t>
            </a:r>
            <a:r>
              <a:rPr sz="4400" dirty="0"/>
              <a:t>Hashing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229106"/>
            <a:ext cx="8085455" cy="5330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b="1" dirty="0">
                <a:latin typeface="Times New Roman"/>
                <a:cs typeface="Times New Roman"/>
              </a:rPr>
              <a:t>hash </a:t>
            </a:r>
            <a:r>
              <a:rPr sz="2600" b="1" spc="-10" dirty="0">
                <a:latin typeface="Times New Roman"/>
                <a:cs typeface="Times New Roman"/>
              </a:rPr>
              <a:t>function </a:t>
            </a:r>
            <a:r>
              <a:rPr sz="2600" spc="-10" dirty="0">
                <a:latin typeface="Times New Roman"/>
                <a:cs typeface="Times New Roman"/>
              </a:rPr>
              <a:t>maps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10" dirty="0">
                <a:latin typeface="Times New Roman"/>
                <a:cs typeface="Times New Roman"/>
              </a:rPr>
              <a:t>variable </a:t>
            </a:r>
            <a:r>
              <a:rPr sz="2600" spc="-5" dirty="0">
                <a:latin typeface="Times New Roman"/>
                <a:cs typeface="Times New Roman"/>
              </a:rPr>
              <a:t>length </a:t>
            </a:r>
            <a:r>
              <a:rPr sz="2600" dirty="0">
                <a:latin typeface="Times New Roman"/>
                <a:cs typeface="Times New Roman"/>
              </a:rPr>
              <a:t>input </a:t>
            </a:r>
            <a:r>
              <a:rPr sz="2600" spc="-5" dirty="0">
                <a:latin typeface="Times New Roman"/>
                <a:cs typeface="Times New Roman"/>
              </a:rPr>
              <a:t>string </a:t>
            </a:r>
            <a:r>
              <a:rPr sz="2600" spc="-20" dirty="0">
                <a:latin typeface="Times New Roman"/>
                <a:cs typeface="Times New Roman"/>
              </a:rPr>
              <a:t>to  </a:t>
            </a:r>
            <a:r>
              <a:rPr sz="2600" dirty="0">
                <a:latin typeface="Times New Roman"/>
                <a:cs typeface="Times New Roman"/>
              </a:rPr>
              <a:t>fixed </a:t>
            </a:r>
            <a:r>
              <a:rPr sz="2600" spc="-10" dirty="0">
                <a:latin typeface="Times New Roman"/>
                <a:cs typeface="Times New Roman"/>
              </a:rPr>
              <a:t>length </a:t>
            </a:r>
            <a:r>
              <a:rPr sz="2600" spc="-5" dirty="0">
                <a:latin typeface="Times New Roman"/>
                <a:cs typeface="Times New Roman"/>
              </a:rPr>
              <a:t>output string -- its </a:t>
            </a:r>
            <a:r>
              <a:rPr sz="2600" b="1" dirty="0">
                <a:latin typeface="Times New Roman"/>
                <a:cs typeface="Times New Roman"/>
              </a:rPr>
              <a:t>hash </a:t>
            </a:r>
            <a:r>
              <a:rPr sz="2600" b="1" spc="-5" dirty="0">
                <a:latin typeface="Times New Roman"/>
                <a:cs typeface="Times New Roman"/>
              </a:rPr>
              <a:t>value</a:t>
            </a:r>
            <a:r>
              <a:rPr sz="2600" spc="-5" dirty="0">
                <a:latin typeface="Times New Roman"/>
                <a:cs typeface="Times New Roman"/>
              </a:rPr>
              <a:t>,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b="1" spc="-5" dirty="0">
                <a:latin typeface="Times New Roman"/>
                <a:cs typeface="Times New Roman"/>
              </a:rPr>
              <a:t>hash </a:t>
            </a:r>
            <a:r>
              <a:rPr sz="2600" spc="-10" dirty="0">
                <a:latin typeface="Times New Roman"/>
                <a:cs typeface="Times New Roman"/>
              </a:rPr>
              <a:t>for  </a:t>
            </a:r>
            <a:r>
              <a:rPr sz="2600" dirty="0">
                <a:latin typeface="Times New Roman"/>
                <a:cs typeface="Times New Roman"/>
              </a:rPr>
              <a:t>short. </a:t>
            </a:r>
            <a:r>
              <a:rPr sz="2600" spc="-5" dirty="0">
                <a:latin typeface="Times New Roman"/>
                <a:cs typeface="Times New Roman"/>
              </a:rPr>
              <a:t>If the input is </a:t>
            </a:r>
            <a:r>
              <a:rPr sz="2600" dirty="0">
                <a:latin typeface="Times New Roman"/>
                <a:cs typeface="Times New Roman"/>
              </a:rPr>
              <a:t>longer </a:t>
            </a:r>
            <a:r>
              <a:rPr sz="2600" spc="-10" dirty="0">
                <a:latin typeface="Times New Roman"/>
                <a:cs typeface="Times New Roman"/>
              </a:rPr>
              <a:t>than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output, then some  </a:t>
            </a:r>
            <a:r>
              <a:rPr sz="2600" dirty="0">
                <a:latin typeface="Times New Roman"/>
                <a:cs typeface="Times New Roman"/>
              </a:rPr>
              <a:t>inputs </a:t>
            </a:r>
            <a:r>
              <a:rPr sz="2600" spc="-5" dirty="0">
                <a:latin typeface="Times New Roman"/>
                <a:cs typeface="Times New Roman"/>
              </a:rPr>
              <a:t>must map to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15" dirty="0">
                <a:latin typeface="Times New Roman"/>
                <a:cs typeface="Times New Roman"/>
              </a:rPr>
              <a:t>same </a:t>
            </a:r>
            <a:r>
              <a:rPr sz="2600" dirty="0">
                <a:latin typeface="Times New Roman"/>
                <a:cs typeface="Times New Roman"/>
              </a:rPr>
              <a:t>output </a:t>
            </a:r>
            <a:r>
              <a:rPr sz="2600" spc="-5" dirty="0">
                <a:latin typeface="Times New Roman"/>
                <a:cs typeface="Times New Roman"/>
              </a:rPr>
              <a:t>--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b="1" dirty="0">
                <a:latin typeface="Times New Roman"/>
                <a:cs typeface="Times New Roman"/>
              </a:rPr>
              <a:t>hash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collision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Comparing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10" dirty="0">
                <a:latin typeface="Times New Roman"/>
                <a:cs typeface="Times New Roman"/>
              </a:rPr>
              <a:t>hash </a:t>
            </a:r>
            <a:r>
              <a:rPr sz="2600" spc="-5" dirty="0">
                <a:latin typeface="Times New Roman"/>
                <a:cs typeface="Times New Roman"/>
              </a:rPr>
              <a:t>values </a:t>
            </a:r>
            <a:r>
              <a:rPr sz="2600" spc="-10" dirty="0">
                <a:latin typeface="Times New Roman"/>
                <a:cs typeface="Times New Roman"/>
              </a:rPr>
              <a:t>for two </a:t>
            </a:r>
            <a:r>
              <a:rPr sz="2600" spc="-5" dirty="0">
                <a:latin typeface="Times New Roman"/>
                <a:cs typeface="Times New Roman"/>
              </a:rPr>
              <a:t>inputs </a:t>
            </a:r>
            <a:r>
              <a:rPr sz="2600" spc="-10" dirty="0">
                <a:latin typeface="Times New Roman"/>
                <a:cs typeface="Times New Roman"/>
              </a:rPr>
              <a:t>can </a:t>
            </a:r>
            <a:r>
              <a:rPr sz="2600" dirty="0">
                <a:latin typeface="Times New Roman"/>
                <a:cs typeface="Times New Roman"/>
              </a:rPr>
              <a:t>give us one  of </a:t>
            </a:r>
            <a:r>
              <a:rPr sz="2600" spc="-10" dirty="0">
                <a:latin typeface="Times New Roman"/>
                <a:cs typeface="Times New Roman"/>
              </a:rPr>
              <a:t>two answers: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inputs are definitely not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10" dirty="0">
                <a:latin typeface="Times New Roman"/>
                <a:cs typeface="Times New Roman"/>
              </a:rPr>
              <a:t>same, </a:t>
            </a:r>
            <a:r>
              <a:rPr sz="2600" spc="5" dirty="0">
                <a:latin typeface="Times New Roman"/>
                <a:cs typeface="Times New Roman"/>
              </a:rPr>
              <a:t>or  </a:t>
            </a:r>
            <a:r>
              <a:rPr sz="2600" dirty="0">
                <a:latin typeface="Times New Roman"/>
                <a:cs typeface="Times New Roman"/>
              </a:rPr>
              <a:t>there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possibility </a:t>
            </a:r>
            <a:r>
              <a:rPr sz="2600" spc="-10" dirty="0">
                <a:latin typeface="Times New Roman"/>
                <a:cs typeface="Times New Roman"/>
              </a:rPr>
              <a:t>that </a:t>
            </a:r>
            <a:r>
              <a:rPr sz="2600" dirty="0">
                <a:latin typeface="Times New Roman"/>
                <a:cs typeface="Times New Roman"/>
              </a:rPr>
              <a:t>they </a:t>
            </a:r>
            <a:r>
              <a:rPr sz="2600" spc="-5" dirty="0">
                <a:latin typeface="Times New Roman"/>
                <a:cs typeface="Times New Roman"/>
              </a:rPr>
              <a:t>are the </a:t>
            </a:r>
            <a:r>
              <a:rPr sz="2600" spc="-15" dirty="0">
                <a:latin typeface="Times New Roman"/>
                <a:cs typeface="Times New Roman"/>
              </a:rPr>
              <a:t>same. </a:t>
            </a:r>
            <a:r>
              <a:rPr sz="2600" dirty="0">
                <a:latin typeface="Times New Roman"/>
                <a:cs typeface="Times New Roman"/>
              </a:rPr>
              <a:t>Hashing as </a:t>
            </a:r>
            <a:r>
              <a:rPr sz="2600" spc="-10" dirty="0">
                <a:latin typeface="Times New Roman"/>
                <a:cs typeface="Times New Roman"/>
              </a:rPr>
              <a:t>we  </a:t>
            </a:r>
            <a:r>
              <a:rPr sz="2600" dirty="0">
                <a:latin typeface="Times New Roman"/>
                <a:cs typeface="Times New Roman"/>
              </a:rPr>
              <a:t>know </a:t>
            </a:r>
            <a:r>
              <a:rPr sz="2600" spc="-5" dirty="0">
                <a:latin typeface="Times New Roman"/>
                <a:cs typeface="Times New Roman"/>
              </a:rPr>
              <a:t>it is </a:t>
            </a:r>
            <a:r>
              <a:rPr sz="2600" dirty="0">
                <a:latin typeface="Times New Roman"/>
                <a:cs typeface="Times New Roman"/>
              </a:rPr>
              <a:t>used </a:t>
            </a:r>
            <a:r>
              <a:rPr sz="2600" spc="-10" dirty="0">
                <a:latin typeface="Times New Roman"/>
                <a:cs typeface="Times New Roman"/>
              </a:rPr>
              <a:t>for performance improvement, </a:t>
            </a:r>
            <a:r>
              <a:rPr sz="2600" spc="-15" dirty="0">
                <a:latin typeface="Times New Roman"/>
                <a:cs typeface="Times New Roman"/>
              </a:rPr>
              <a:t>error  </a:t>
            </a:r>
            <a:r>
              <a:rPr sz="2600" dirty="0">
                <a:latin typeface="Times New Roman"/>
                <a:cs typeface="Times New Roman"/>
              </a:rPr>
              <a:t>checking, and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authentication.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spc="-10" dirty="0">
                <a:latin typeface="Times New Roman"/>
                <a:cs typeface="Times New Roman"/>
              </a:rPr>
              <a:t>error checking, </a:t>
            </a:r>
            <a:r>
              <a:rPr sz="2600" spc="-5" dirty="0">
                <a:latin typeface="Times New Roman"/>
                <a:cs typeface="Times New Roman"/>
              </a:rPr>
              <a:t>hashes </a:t>
            </a:r>
            <a:r>
              <a:rPr sz="2600" spc="-10" dirty="0">
                <a:latin typeface="Times New Roman"/>
                <a:cs typeface="Times New Roman"/>
              </a:rPr>
              <a:t>(checksums, message digests,  </a:t>
            </a:r>
            <a:r>
              <a:rPr sz="2600" spc="-5" dirty="0">
                <a:latin typeface="Times New Roman"/>
                <a:cs typeface="Times New Roman"/>
              </a:rPr>
              <a:t>etc.) are used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-5" dirty="0">
                <a:latin typeface="Times New Roman"/>
                <a:cs typeface="Times New Roman"/>
              </a:rPr>
              <a:t>detect </a:t>
            </a:r>
            <a:r>
              <a:rPr sz="2600" spc="-10" dirty="0">
                <a:latin typeface="Times New Roman"/>
                <a:cs typeface="Times New Roman"/>
              </a:rPr>
              <a:t>errors caused </a:t>
            </a:r>
            <a:r>
              <a:rPr sz="2600" spc="-5" dirty="0">
                <a:latin typeface="Times New Roman"/>
                <a:cs typeface="Times New Roman"/>
              </a:rPr>
              <a:t>by </a:t>
            </a:r>
            <a:r>
              <a:rPr sz="2600" spc="-10" dirty="0">
                <a:latin typeface="Times New Roman"/>
                <a:cs typeface="Times New Roman"/>
              </a:rPr>
              <a:t>either </a:t>
            </a:r>
            <a:r>
              <a:rPr sz="2600" spc="-5" dirty="0">
                <a:latin typeface="Times New Roman"/>
                <a:cs typeface="Times New Roman"/>
              </a:rPr>
              <a:t>hardware </a:t>
            </a:r>
            <a:r>
              <a:rPr sz="2600" spc="-10" dirty="0">
                <a:latin typeface="Times New Roman"/>
                <a:cs typeface="Times New Roman"/>
              </a:rPr>
              <a:t>or  software. </a:t>
            </a:r>
            <a:r>
              <a:rPr sz="2600" spc="-5" dirty="0">
                <a:latin typeface="Times New Roman"/>
                <a:cs typeface="Times New Roman"/>
              </a:rPr>
              <a:t>Examples </a:t>
            </a:r>
            <a:r>
              <a:rPr sz="2600" dirty="0">
                <a:latin typeface="Times New Roman"/>
                <a:cs typeface="Times New Roman"/>
              </a:rPr>
              <a:t>are TCP </a:t>
            </a:r>
            <a:r>
              <a:rPr sz="2600" spc="-10" dirty="0">
                <a:latin typeface="Times New Roman"/>
                <a:cs typeface="Times New Roman"/>
              </a:rPr>
              <a:t>checksums, </a:t>
            </a:r>
            <a:r>
              <a:rPr sz="2600" dirty="0">
                <a:latin typeface="Times New Roman"/>
                <a:cs typeface="Times New Roman"/>
              </a:rPr>
              <a:t>ECC </a:t>
            </a:r>
            <a:r>
              <a:rPr sz="2600" spc="-55" dirty="0">
                <a:latin typeface="Times New Roman"/>
                <a:cs typeface="Times New Roman"/>
              </a:rPr>
              <a:t>memory,  </a:t>
            </a:r>
            <a:r>
              <a:rPr sz="2600" dirty="0">
                <a:latin typeface="Times New Roman"/>
                <a:cs typeface="Times New Roman"/>
              </a:rPr>
              <a:t>and MD5 checksums on downloaded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files.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7422" y="6453327"/>
            <a:ext cx="2844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879" y="283209"/>
            <a:ext cx="54813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Applications of</a:t>
            </a:r>
            <a:r>
              <a:rPr sz="4400" spc="-170" dirty="0"/>
              <a:t> </a:t>
            </a:r>
            <a:r>
              <a:rPr sz="4400" dirty="0"/>
              <a:t>Hashing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137439"/>
            <a:ext cx="8071484" cy="30327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Construct a </a:t>
            </a:r>
            <a:r>
              <a:rPr sz="2800" i="1" spc="-5" dirty="0">
                <a:latin typeface="Times New Roman"/>
                <a:cs typeface="Times New Roman"/>
              </a:rPr>
              <a:t>message </a:t>
            </a:r>
            <a:r>
              <a:rPr sz="2800" i="1" spc="-10" dirty="0">
                <a:latin typeface="Times New Roman"/>
                <a:cs typeface="Times New Roman"/>
              </a:rPr>
              <a:t>authentication </a:t>
            </a:r>
            <a:r>
              <a:rPr sz="2800" i="1" spc="-5" dirty="0">
                <a:latin typeface="Times New Roman"/>
                <a:cs typeface="Times New Roman"/>
              </a:rPr>
              <a:t>code</a:t>
            </a:r>
            <a:r>
              <a:rPr sz="2800" i="1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(MAC)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Digital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signature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Make </a:t>
            </a:r>
            <a:r>
              <a:rPr sz="2800" spc="-20" dirty="0">
                <a:latin typeface="Times New Roman"/>
                <a:cs typeface="Times New Roman"/>
              </a:rPr>
              <a:t>commitments, </a:t>
            </a:r>
            <a:r>
              <a:rPr sz="2800" dirty="0">
                <a:latin typeface="Times New Roman"/>
                <a:cs typeface="Times New Roman"/>
              </a:rPr>
              <a:t>but </a:t>
            </a:r>
            <a:r>
              <a:rPr sz="2800" spc="-5" dirty="0">
                <a:latin typeface="Times New Roman"/>
                <a:cs typeface="Times New Roman"/>
              </a:rPr>
              <a:t>reveal message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later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5" dirty="0">
                <a:latin typeface="Times New Roman"/>
                <a:cs typeface="Times New Roman"/>
              </a:rPr>
              <a:t>Timestamping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  <a:tab pos="1153795" algn="l"/>
                <a:tab pos="2705735" algn="l"/>
                <a:tab pos="3426460" algn="l"/>
                <a:tab pos="3871595" algn="l"/>
                <a:tab pos="5064760" algn="l"/>
                <a:tab pos="5528310" algn="l"/>
                <a:tab pos="6838950" algn="l"/>
              </a:tabLst>
            </a:pPr>
            <a:r>
              <a:rPr sz="2800" spc="-5" dirty="0">
                <a:latin typeface="Times New Roman"/>
                <a:cs typeface="Times New Roman"/>
              </a:rPr>
              <a:t>K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updat</a:t>
            </a:r>
            <a:r>
              <a:rPr sz="2800" spc="-15" dirty="0">
                <a:latin typeface="Times New Roman"/>
                <a:cs typeface="Times New Roman"/>
              </a:rPr>
              <a:t>i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g: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4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sp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4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ific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5" dirty="0">
                <a:latin typeface="Times New Roman"/>
                <a:cs typeface="Times New Roman"/>
              </a:rPr>
              <a:t>v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l</a:t>
            </a:r>
            <a:r>
              <a:rPr sz="2800" spc="-5" dirty="0">
                <a:latin typeface="Times New Roman"/>
                <a:cs typeface="Times New Roman"/>
              </a:rPr>
              <a:t>s  resulting in new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7698" y="3157169"/>
            <a:ext cx="3298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THANK</a:t>
            </a:r>
            <a:r>
              <a:rPr sz="4400" spc="-360" dirty="0"/>
              <a:t> </a:t>
            </a:r>
            <a:r>
              <a:rPr sz="4400" spc="-5" dirty="0"/>
              <a:t>YOU</a:t>
            </a:r>
            <a:endParaRPr sz="4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4573" rIns="0" bIns="0" rtlCol="0">
            <a:spAutoFit/>
          </a:bodyPr>
          <a:lstStyle/>
          <a:p>
            <a:pPr marL="2705735" marR="5080" indent="-2065655">
              <a:lnSpc>
                <a:spcPct val="100000"/>
              </a:lnSpc>
              <a:spcBef>
                <a:spcPts val="100"/>
              </a:spcBef>
            </a:pPr>
            <a:r>
              <a:rPr sz="4200" b="1" spc="-30" dirty="0">
                <a:latin typeface="Times New Roman"/>
                <a:cs typeface="Times New Roman"/>
              </a:rPr>
              <a:t>Time </a:t>
            </a:r>
            <a:r>
              <a:rPr sz="4200" b="1" dirty="0">
                <a:latin typeface="Times New Roman"/>
                <a:cs typeface="Times New Roman"/>
              </a:rPr>
              <a:t>Complexities of</a:t>
            </a:r>
            <a:r>
              <a:rPr sz="4200" b="1" spc="-185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various  Algorithms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600200"/>
            <a:ext cx="70104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25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598" y="461264"/>
            <a:ext cx="468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latin typeface="Times New Roman"/>
                <a:cs typeface="Times New Roman"/>
              </a:rPr>
              <a:t>Recursion</a:t>
            </a:r>
            <a:r>
              <a:rPr sz="4200" b="1" spc="-145" dirty="0">
                <a:latin typeface="Times New Roman"/>
                <a:cs typeface="Times New Roman"/>
              </a:rPr>
              <a:t> </a:t>
            </a:r>
            <a:r>
              <a:rPr sz="4200" b="1" dirty="0">
                <a:latin typeface="Times New Roman"/>
                <a:cs typeface="Times New Roman"/>
              </a:rPr>
              <a:t>Examples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457680"/>
            <a:ext cx="6587490" cy="360489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b="1" dirty="0">
                <a:latin typeface="Times New Roman"/>
                <a:cs typeface="Times New Roman"/>
              </a:rPr>
              <a:t>Factorial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imes New Roman"/>
                <a:cs typeface="Times New Roman"/>
              </a:rPr>
              <a:t>Factorial(Fact,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N)</a:t>
            </a:r>
            <a:endParaRPr sz="32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19734" algn="l"/>
              </a:tabLst>
            </a:pPr>
            <a:r>
              <a:rPr sz="3200" dirty="0">
                <a:latin typeface="Times New Roman"/>
                <a:cs typeface="Times New Roman"/>
              </a:rPr>
              <a:t>If N = 0, then set Fact :=1, and</a:t>
            </a:r>
            <a:r>
              <a:rPr sz="3200" spc="-2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return.</a:t>
            </a:r>
            <a:endParaRPr sz="32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419734" algn="l"/>
              </a:tabLst>
            </a:pPr>
            <a:r>
              <a:rPr sz="3200" dirty="0">
                <a:latin typeface="Times New Roman"/>
                <a:cs typeface="Times New Roman"/>
              </a:rPr>
              <a:t>Call Factorial(Fact,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N-1)</a:t>
            </a:r>
            <a:endParaRPr sz="32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419734" algn="l"/>
              </a:tabLst>
            </a:pPr>
            <a:r>
              <a:rPr sz="3200" dirty="0">
                <a:latin typeface="Times New Roman"/>
                <a:cs typeface="Times New Roman"/>
              </a:rPr>
              <a:t>Set Fact := N*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Fact</a:t>
            </a:r>
            <a:endParaRPr sz="32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419734" algn="l"/>
              </a:tabLst>
            </a:pPr>
            <a:r>
              <a:rPr sz="3200" dirty="0">
                <a:latin typeface="Times New Roman"/>
                <a:cs typeface="Times New Roman"/>
              </a:rPr>
              <a:t>Return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26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5082" y="461264"/>
            <a:ext cx="45053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latin typeface="Times New Roman"/>
                <a:cs typeface="Times New Roman"/>
              </a:rPr>
              <a:t>Fibonacci</a:t>
            </a:r>
            <a:r>
              <a:rPr sz="4200" b="1" spc="-180" dirty="0">
                <a:latin typeface="Times New Roman"/>
                <a:cs typeface="Times New Roman"/>
              </a:rPr>
              <a:t> </a:t>
            </a:r>
            <a:r>
              <a:rPr sz="4200" b="1" dirty="0">
                <a:latin typeface="Times New Roman"/>
                <a:cs typeface="Times New Roman"/>
              </a:rPr>
              <a:t>Sequence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506383"/>
            <a:ext cx="7767955" cy="3561079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200" dirty="0">
                <a:latin typeface="Times New Roman"/>
                <a:cs typeface="Times New Roman"/>
              </a:rPr>
              <a:t>Fibonacci(Fib,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N)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If N=0 or N=1, then: Set Fib:=N, and</a:t>
            </a:r>
            <a:r>
              <a:rPr sz="3200" spc="-2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return.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Call Fibonacci(FibA,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N-2)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Call Fibonacci(FibB,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N-1)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Set Fib:=FibA +</a:t>
            </a:r>
            <a:r>
              <a:rPr sz="3200" spc="-4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FibB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8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Return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27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436" y="214629"/>
            <a:ext cx="357060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75" dirty="0">
                <a:latin typeface="Calibri"/>
                <a:cs typeface="Calibri"/>
              </a:rPr>
              <a:t>Towers </a:t>
            </a:r>
            <a:r>
              <a:rPr sz="4200" b="1" spc="-5" dirty="0">
                <a:latin typeface="Calibri"/>
                <a:cs typeface="Calibri"/>
              </a:rPr>
              <a:t>of</a:t>
            </a:r>
            <a:r>
              <a:rPr sz="4200" b="1" spc="-180" dirty="0">
                <a:latin typeface="Calibri"/>
                <a:cs typeface="Calibri"/>
              </a:rPr>
              <a:t> </a:t>
            </a:r>
            <a:r>
              <a:rPr sz="4200" b="1" dirty="0">
                <a:latin typeface="Calibri"/>
                <a:cs typeface="Calibri"/>
              </a:rPr>
              <a:t>Hanoi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962914"/>
            <a:ext cx="6986270" cy="55130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3000" spc="-85" dirty="0">
                <a:latin typeface="Calibri"/>
                <a:cs typeface="Calibri"/>
              </a:rPr>
              <a:t>Tower(N, </a:t>
            </a:r>
            <a:r>
              <a:rPr sz="3000" spc="5" dirty="0">
                <a:latin typeface="Calibri"/>
                <a:cs typeface="Calibri"/>
              </a:rPr>
              <a:t>Beg, </a:t>
            </a:r>
            <a:r>
              <a:rPr sz="3000" dirty="0">
                <a:latin typeface="Calibri"/>
                <a:cs typeface="Calibri"/>
              </a:rPr>
              <a:t>Aux,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End)</a:t>
            </a:r>
            <a:endParaRPr sz="30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Calibri"/>
                <a:cs typeface="Calibri"/>
              </a:rPr>
              <a:t>If N=1,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then:</a:t>
            </a:r>
            <a:endParaRPr sz="3000">
              <a:latin typeface="Calibri"/>
              <a:cs typeface="Calibri"/>
            </a:endParaRPr>
          </a:p>
          <a:p>
            <a:pPr marL="927100" lvl="1" indent="-514350">
              <a:lnSpc>
                <a:spcPct val="100000"/>
              </a:lnSpc>
              <a:spcBef>
                <a:spcPts val="710"/>
              </a:spcBef>
              <a:buAutoNum type="alphaLcParenBoth"/>
              <a:tabLst>
                <a:tab pos="927735" algn="l"/>
              </a:tabLst>
            </a:pPr>
            <a:r>
              <a:rPr sz="3000" spc="-45" dirty="0">
                <a:latin typeface="Calibri"/>
                <a:cs typeface="Calibri"/>
              </a:rPr>
              <a:t>Write: </a:t>
            </a:r>
            <a:r>
              <a:rPr sz="3000" dirty="0">
                <a:latin typeface="Calibri"/>
                <a:cs typeface="Calibri"/>
              </a:rPr>
              <a:t>Beg -&gt;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End</a:t>
            </a:r>
            <a:endParaRPr sz="3000">
              <a:latin typeface="Calibri"/>
              <a:cs typeface="Calibri"/>
            </a:endParaRPr>
          </a:p>
          <a:p>
            <a:pPr marL="927100" lvl="1" indent="-514350">
              <a:lnSpc>
                <a:spcPct val="100000"/>
              </a:lnSpc>
              <a:spcBef>
                <a:spcPts val="695"/>
              </a:spcBef>
              <a:buAutoNum type="alphaLcParenBoth"/>
              <a:tabLst>
                <a:tab pos="927735" algn="l"/>
              </a:tabLst>
            </a:pPr>
            <a:r>
              <a:rPr sz="3000" spc="-25" dirty="0">
                <a:latin typeface="Calibri"/>
                <a:cs typeface="Calibri"/>
              </a:rPr>
              <a:t>Return</a:t>
            </a:r>
            <a:endParaRPr sz="3000">
              <a:latin typeface="Calibri"/>
              <a:cs typeface="Calibri"/>
            </a:endParaRPr>
          </a:p>
          <a:p>
            <a:pPr marL="527685" marR="5715" indent="-515620">
              <a:lnSpc>
                <a:spcPct val="119400"/>
              </a:lnSpc>
              <a:spcBef>
                <a:spcPts val="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20" dirty="0">
                <a:latin typeface="Calibri"/>
                <a:cs typeface="Calibri"/>
              </a:rPr>
              <a:t>[Move </a:t>
            </a:r>
            <a:r>
              <a:rPr sz="3000" dirty="0">
                <a:latin typeface="Calibri"/>
                <a:cs typeface="Calibri"/>
              </a:rPr>
              <a:t>N-1 </a:t>
            </a:r>
            <a:r>
              <a:rPr sz="3000" spc="-20" dirty="0">
                <a:latin typeface="Calibri"/>
                <a:cs typeface="Calibri"/>
              </a:rPr>
              <a:t>disks </a:t>
            </a:r>
            <a:r>
              <a:rPr sz="3000" spc="-35" dirty="0">
                <a:latin typeface="Calibri"/>
                <a:cs typeface="Calibri"/>
              </a:rPr>
              <a:t>from </a:t>
            </a:r>
            <a:r>
              <a:rPr sz="3000" spc="-10" dirty="0">
                <a:latin typeface="Calibri"/>
                <a:cs typeface="Calibri"/>
              </a:rPr>
              <a:t>peg </a:t>
            </a:r>
            <a:r>
              <a:rPr sz="3000" dirty="0">
                <a:latin typeface="Calibri"/>
                <a:cs typeface="Calibri"/>
              </a:rPr>
              <a:t>Beg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peg</a:t>
            </a:r>
            <a:r>
              <a:rPr sz="3000" spc="-1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Aux]  </a:t>
            </a:r>
            <a:r>
              <a:rPr sz="3000" spc="-5" dirty="0">
                <a:latin typeface="Calibri"/>
                <a:cs typeface="Calibri"/>
              </a:rPr>
              <a:t>Call </a:t>
            </a:r>
            <a:r>
              <a:rPr sz="3000" spc="-65" dirty="0">
                <a:latin typeface="Calibri"/>
                <a:cs typeface="Calibri"/>
              </a:rPr>
              <a:t>Tower(N-1, </a:t>
            </a:r>
            <a:r>
              <a:rPr sz="3000" spc="5" dirty="0">
                <a:latin typeface="Calibri"/>
                <a:cs typeface="Calibri"/>
              </a:rPr>
              <a:t>Beg, </a:t>
            </a:r>
            <a:r>
              <a:rPr sz="3000" spc="-5" dirty="0">
                <a:latin typeface="Calibri"/>
                <a:cs typeface="Calibri"/>
              </a:rPr>
              <a:t>End,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Aux)</a:t>
            </a:r>
            <a:endParaRPr sz="3000">
              <a:latin typeface="Calibri"/>
              <a:cs typeface="Calibri"/>
            </a:endParaRPr>
          </a:p>
          <a:p>
            <a:pPr marL="388620" indent="-376555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389255" algn="l"/>
              </a:tabLst>
            </a:pPr>
            <a:r>
              <a:rPr sz="3000" spc="-45" dirty="0">
                <a:latin typeface="Calibri"/>
                <a:cs typeface="Calibri"/>
              </a:rPr>
              <a:t>Write: </a:t>
            </a:r>
            <a:r>
              <a:rPr sz="3000" dirty="0">
                <a:latin typeface="Calibri"/>
                <a:cs typeface="Calibri"/>
              </a:rPr>
              <a:t>Beg -&gt;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End</a:t>
            </a:r>
            <a:endParaRPr sz="3000">
              <a:latin typeface="Calibri"/>
              <a:cs typeface="Calibri"/>
            </a:endParaRPr>
          </a:p>
          <a:p>
            <a:pPr marL="527685" marR="5080" indent="-515620">
              <a:lnSpc>
                <a:spcPct val="119400"/>
              </a:lnSpc>
              <a:spcBef>
                <a:spcPts val="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20" dirty="0">
                <a:latin typeface="Calibri"/>
                <a:cs typeface="Calibri"/>
              </a:rPr>
              <a:t>[Move </a:t>
            </a:r>
            <a:r>
              <a:rPr sz="3000" dirty="0">
                <a:latin typeface="Calibri"/>
                <a:cs typeface="Calibri"/>
              </a:rPr>
              <a:t>N-1 </a:t>
            </a:r>
            <a:r>
              <a:rPr sz="3000" spc="-20" dirty="0">
                <a:latin typeface="Calibri"/>
                <a:cs typeface="Calibri"/>
              </a:rPr>
              <a:t>disks </a:t>
            </a:r>
            <a:r>
              <a:rPr sz="3000" spc="-35" dirty="0">
                <a:latin typeface="Calibri"/>
                <a:cs typeface="Calibri"/>
              </a:rPr>
              <a:t>from </a:t>
            </a:r>
            <a:r>
              <a:rPr sz="3000" spc="-10" dirty="0">
                <a:latin typeface="Calibri"/>
                <a:cs typeface="Calibri"/>
              </a:rPr>
              <a:t>peg </a:t>
            </a:r>
            <a:r>
              <a:rPr sz="3000" dirty="0">
                <a:latin typeface="Calibri"/>
                <a:cs typeface="Calibri"/>
              </a:rPr>
              <a:t>Aux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spc="-15" dirty="0">
                <a:latin typeface="Calibri"/>
                <a:cs typeface="Calibri"/>
              </a:rPr>
              <a:t>peg</a:t>
            </a:r>
            <a:r>
              <a:rPr sz="3000" spc="-14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End]  </a:t>
            </a:r>
            <a:r>
              <a:rPr sz="3000" spc="-5" dirty="0">
                <a:latin typeface="Calibri"/>
                <a:cs typeface="Calibri"/>
              </a:rPr>
              <a:t>Call </a:t>
            </a:r>
            <a:r>
              <a:rPr sz="3000" spc="-65" dirty="0">
                <a:latin typeface="Calibri"/>
                <a:cs typeface="Calibri"/>
              </a:rPr>
              <a:t>Tower(N-1, </a:t>
            </a:r>
            <a:r>
              <a:rPr sz="3000" dirty="0">
                <a:latin typeface="Calibri"/>
                <a:cs typeface="Calibri"/>
              </a:rPr>
              <a:t>Aux, </a:t>
            </a:r>
            <a:r>
              <a:rPr sz="3000" spc="5" dirty="0">
                <a:latin typeface="Calibri"/>
                <a:cs typeface="Calibri"/>
              </a:rPr>
              <a:t>Beg,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End)</a:t>
            </a:r>
            <a:endParaRPr sz="3000">
              <a:latin typeface="Calibri"/>
              <a:cs typeface="Calibri"/>
            </a:endParaRPr>
          </a:p>
          <a:p>
            <a:pPr marL="388620" indent="-37655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89255" algn="l"/>
              </a:tabLst>
            </a:pPr>
            <a:r>
              <a:rPr sz="3000" spc="-25" dirty="0">
                <a:latin typeface="Calibri"/>
                <a:cs typeface="Calibri"/>
              </a:rPr>
              <a:t>Return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28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039" y="439673"/>
            <a:ext cx="57626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latin typeface="Times New Roman"/>
                <a:cs typeface="Times New Roman"/>
              </a:rPr>
              <a:t>Basic Searching</a:t>
            </a:r>
            <a:r>
              <a:rPr sz="4200" b="1" spc="-95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Methods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606676"/>
            <a:ext cx="8083550" cy="4114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Search: </a:t>
            </a:r>
            <a:r>
              <a:rPr sz="3200" dirty="0">
                <a:latin typeface="Times New Roman"/>
                <a:cs typeface="Times New Roman"/>
              </a:rPr>
              <a:t>A search </a:t>
            </a:r>
            <a:r>
              <a:rPr sz="3200" spc="-5" dirty="0">
                <a:latin typeface="Times New Roman"/>
                <a:cs typeface="Times New Roman"/>
              </a:rPr>
              <a:t>algorithm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method </a:t>
            </a:r>
            <a:r>
              <a:rPr sz="3200" spc="5" dirty="0">
                <a:latin typeface="Times New Roman"/>
                <a:cs typeface="Times New Roman"/>
              </a:rPr>
              <a:t>of  </a:t>
            </a:r>
            <a:r>
              <a:rPr sz="3200" dirty="0">
                <a:latin typeface="Times New Roman"/>
                <a:cs typeface="Times New Roman"/>
              </a:rPr>
              <a:t>locating a </a:t>
            </a:r>
            <a:r>
              <a:rPr sz="3200" spc="-10" dirty="0">
                <a:latin typeface="Times New Roman"/>
                <a:cs typeface="Times New Roman"/>
              </a:rPr>
              <a:t>specific </a:t>
            </a:r>
            <a:r>
              <a:rPr sz="3200" spc="-5" dirty="0">
                <a:latin typeface="Times New Roman"/>
                <a:cs typeface="Times New Roman"/>
              </a:rPr>
              <a:t>item of </a:t>
            </a:r>
            <a:r>
              <a:rPr sz="3200" spc="-10" dirty="0">
                <a:latin typeface="Times New Roman"/>
                <a:cs typeface="Times New Roman"/>
              </a:rPr>
              <a:t>information in </a:t>
            </a:r>
            <a:r>
              <a:rPr sz="3200" dirty="0">
                <a:latin typeface="Times New Roman"/>
                <a:cs typeface="Times New Roman"/>
              </a:rPr>
              <a:t>a  </a:t>
            </a:r>
            <a:r>
              <a:rPr sz="3200" spc="-20" dirty="0">
                <a:latin typeface="Times New Roman"/>
                <a:cs typeface="Times New Roman"/>
              </a:rPr>
              <a:t>larger </a:t>
            </a:r>
            <a:r>
              <a:rPr sz="3200" dirty="0">
                <a:latin typeface="Times New Roman"/>
                <a:cs typeface="Times New Roman"/>
              </a:rPr>
              <a:t>collection of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There </a:t>
            </a:r>
            <a:r>
              <a:rPr sz="3200" spc="-10" dirty="0">
                <a:latin typeface="Times New Roman"/>
                <a:cs typeface="Times New Roman"/>
              </a:rPr>
              <a:t>are three </a:t>
            </a:r>
            <a:r>
              <a:rPr sz="3200" dirty="0">
                <a:latin typeface="Times New Roman"/>
                <a:cs typeface="Times New Roman"/>
              </a:rPr>
              <a:t>primary algorithms used </a:t>
            </a:r>
            <a:r>
              <a:rPr sz="3200" spc="-5" dirty="0">
                <a:latin typeface="Times New Roman"/>
                <a:cs typeface="Times New Roman"/>
              </a:rPr>
              <a:t>for  </a:t>
            </a:r>
            <a:r>
              <a:rPr sz="3200" dirty="0">
                <a:latin typeface="Times New Roman"/>
                <a:cs typeface="Times New Roman"/>
              </a:rPr>
              <a:t>searching the contents of an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array:</a:t>
            </a:r>
            <a:endParaRPr sz="3200">
              <a:latin typeface="Times New Roman"/>
              <a:cs typeface="Times New Roman"/>
            </a:endParaRPr>
          </a:p>
          <a:p>
            <a:pPr marL="984885" lvl="1" indent="-51562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latin typeface="Times New Roman"/>
                <a:cs typeface="Times New Roman"/>
              </a:rPr>
              <a:t>Linear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Sequential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Search</a:t>
            </a:r>
            <a:endParaRPr sz="2800">
              <a:latin typeface="Times New Roman"/>
              <a:cs typeface="Times New Roman"/>
            </a:endParaRPr>
          </a:p>
          <a:p>
            <a:pPr marL="984885" lvl="1" indent="-51562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latin typeface="Times New Roman"/>
                <a:cs typeface="Times New Roman"/>
              </a:rPr>
              <a:t>Binary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Search</a:t>
            </a:r>
            <a:endParaRPr sz="2800">
              <a:latin typeface="Times New Roman"/>
              <a:cs typeface="Times New Roman"/>
            </a:endParaRPr>
          </a:p>
          <a:p>
            <a:pPr marL="984885" lvl="1" indent="-51562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latin typeface="Times New Roman"/>
                <a:cs typeface="Times New Roman"/>
              </a:rPr>
              <a:t>Fibonacci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Search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29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9994" y="361264"/>
            <a:ext cx="3256279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latin typeface="Times New Roman"/>
                <a:cs typeface="Times New Roman"/>
              </a:rPr>
              <a:t>Linear</a:t>
            </a:r>
            <a:r>
              <a:rPr sz="4200" b="1" spc="-155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Search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378457"/>
            <a:ext cx="8084820" cy="2565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Begins search </a:t>
            </a:r>
            <a:r>
              <a:rPr sz="3200" dirty="0">
                <a:latin typeface="Times New Roman"/>
                <a:cs typeface="Times New Roman"/>
              </a:rPr>
              <a:t>at </a:t>
            </a:r>
            <a:r>
              <a:rPr sz="3200" spc="-5" dirty="0">
                <a:latin typeface="Times New Roman"/>
                <a:cs typeface="Times New Roman"/>
              </a:rPr>
              <a:t>first item </a:t>
            </a:r>
            <a:r>
              <a:rPr sz="3200" spc="-10" dirty="0">
                <a:latin typeface="Times New Roman"/>
                <a:cs typeface="Times New Roman"/>
              </a:rPr>
              <a:t>in list, </a:t>
            </a:r>
            <a:r>
              <a:rPr sz="3200" spc="-5" dirty="0">
                <a:latin typeface="Times New Roman"/>
                <a:cs typeface="Times New Roman"/>
              </a:rPr>
              <a:t>continues  </a:t>
            </a:r>
            <a:r>
              <a:rPr sz="3200" dirty="0">
                <a:latin typeface="Times New Roman"/>
                <a:cs typeface="Times New Roman"/>
              </a:rPr>
              <a:t>searching sequentially(item </a:t>
            </a:r>
            <a:r>
              <a:rPr sz="3200" spc="-5" dirty="0">
                <a:latin typeface="Times New Roman"/>
                <a:cs typeface="Times New Roman"/>
              </a:rPr>
              <a:t>by </a:t>
            </a:r>
            <a:r>
              <a:rPr sz="3200" spc="-10" dirty="0">
                <a:latin typeface="Times New Roman"/>
                <a:cs typeface="Times New Roman"/>
              </a:rPr>
              <a:t>item) through  </a:t>
            </a:r>
            <a:r>
              <a:rPr sz="3200" dirty="0">
                <a:latin typeface="Times New Roman"/>
                <a:cs typeface="Times New Roman"/>
              </a:rPr>
              <a:t>list, until </a:t>
            </a:r>
            <a:r>
              <a:rPr sz="3200" spc="-5" dirty="0">
                <a:latin typeface="Times New Roman"/>
                <a:cs typeface="Times New Roman"/>
              </a:rPr>
              <a:t>desired </a:t>
            </a:r>
            <a:r>
              <a:rPr sz="3200" dirty="0">
                <a:latin typeface="Times New Roman"/>
                <a:cs typeface="Times New Roman"/>
              </a:rPr>
              <a:t>item(key)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found, </a:t>
            </a:r>
            <a:r>
              <a:rPr sz="3200" spc="-5" dirty="0">
                <a:latin typeface="Times New Roman"/>
                <a:cs typeface="Times New Roman"/>
              </a:rPr>
              <a:t>or until  </a:t>
            </a:r>
            <a:r>
              <a:rPr sz="3200" spc="5" dirty="0">
                <a:latin typeface="Times New Roman"/>
                <a:cs typeface="Times New Roman"/>
              </a:rPr>
              <a:t>end </a:t>
            </a:r>
            <a:r>
              <a:rPr sz="3200" dirty="0">
                <a:latin typeface="Times New Roman"/>
                <a:cs typeface="Times New Roman"/>
              </a:rPr>
              <a:t>of list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reached.</a:t>
            </a:r>
            <a:endParaRPr sz="3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Also called </a:t>
            </a:r>
            <a:r>
              <a:rPr sz="3200" b="1" dirty="0">
                <a:latin typeface="Times New Roman"/>
                <a:cs typeface="Times New Roman"/>
              </a:rPr>
              <a:t>sequential or serial</a:t>
            </a:r>
            <a:r>
              <a:rPr sz="3200" b="1" spc="-22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Times New Roman"/>
                <a:cs typeface="Times New Roman"/>
              </a:rPr>
              <a:t>search.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4012438"/>
            <a:ext cx="383286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2463165" algn="l"/>
                <a:tab pos="2576195" algn="l"/>
                <a:tab pos="3395979" algn="l"/>
              </a:tabLst>
            </a:pPr>
            <a:r>
              <a:rPr sz="3200" dirty="0">
                <a:latin typeface="Times New Roman"/>
                <a:cs typeface="Times New Roman"/>
              </a:rPr>
              <a:t>Obviously	</a:t>
            </a:r>
            <a:r>
              <a:rPr sz="3200" spc="5" dirty="0">
                <a:latin typeface="Times New Roman"/>
                <a:cs typeface="Times New Roman"/>
              </a:rPr>
              <a:t>not	</a:t>
            </a:r>
            <a:r>
              <a:rPr sz="3200" dirty="0">
                <a:latin typeface="Times New Roman"/>
                <a:cs typeface="Times New Roman"/>
              </a:rPr>
              <a:t>an  s</a:t>
            </a:r>
            <a:r>
              <a:rPr sz="3200" spc="5" dirty="0">
                <a:latin typeface="Times New Roman"/>
                <a:cs typeface="Times New Roman"/>
              </a:rPr>
              <a:t>ea</a:t>
            </a:r>
            <a:r>
              <a:rPr sz="3200" dirty="0">
                <a:latin typeface="Times New Roman"/>
                <a:cs typeface="Times New Roman"/>
              </a:rPr>
              <a:t>rc</a:t>
            </a:r>
            <a:r>
              <a:rPr sz="3200" spc="5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ing		or</a:t>
            </a:r>
            <a:r>
              <a:rPr sz="3200" spc="5" dirty="0">
                <a:latin typeface="Times New Roman"/>
                <a:cs typeface="Times New Roman"/>
              </a:rPr>
              <a:t>de</a:t>
            </a:r>
            <a:r>
              <a:rPr sz="3200" spc="-25" dirty="0">
                <a:latin typeface="Times New Roman"/>
                <a:cs typeface="Times New Roman"/>
              </a:rPr>
              <a:t>r</a:t>
            </a:r>
            <a:r>
              <a:rPr sz="3200" spc="5" dirty="0">
                <a:latin typeface="Times New Roman"/>
                <a:cs typeface="Times New Roman"/>
              </a:rPr>
              <a:t>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7160" y="4012438"/>
            <a:ext cx="389509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tabLst>
                <a:tab pos="1614170" algn="l"/>
                <a:tab pos="1771650" algn="l"/>
                <a:tab pos="2885440" algn="l"/>
                <a:tab pos="3406775" algn="l"/>
              </a:tabLst>
            </a:pP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120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fic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en</a:t>
            </a:r>
            <a:r>
              <a:rPr sz="3200" dirty="0">
                <a:latin typeface="Times New Roman"/>
                <a:cs typeface="Times New Roman"/>
              </a:rPr>
              <a:t>t		met</a:t>
            </a:r>
            <a:r>
              <a:rPr sz="3200" spc="5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od	</a:t>
            </a:r>
            <a:r>
              <a:rPr sz="3200" spc="-15" dirty="0">
                <a:latin typeface="Times New Roman"/>
                <a:cs typeface="Times New Roman"/>
              </a:rPr>
              <a:t>f</a:t>
            </a:r>
            <a:r>
              <a:rPr sz="3200" dirty="0">
                <a:latin typeface="Times New Roman"/>
                <a:cs typeface="Times New Roman"/>
              </a:rPr>
              <a:t>or  lists	like	</a:t>
            </a:r>
            <a:r>
              <a:rPr sz="3200" spc="5" dirty="0">
                <a:latin typeface="Times New Roman"/>
                <a:cs typeface="Times New Roman"/>
              </a:rPr>
              <a:t>pho</a:t>
            </a:r>
            <a:r>
              <a:rPr sz="3200" spc="-10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535" y="4988128"/>
            <a:ext cx="6951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directory(which is ordered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alphabetically).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93759" y="6453327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237" y="207009"/>
            <a:ext cx="69538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Introduction to Data</a:t>
            </a:r>
            <a:r>
              <a:rPr sz="4400" spc="-130" dirty="0"/>
              <a:t> </a:t>
            </a:r>
            <a:r>
              <a:rPr sz="4400" spc="-5" dirty="0"/>
              <a:t>Structures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149857"/>
            <a:ext cx="8082280" cy="481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data </a:t>
            </a:r>
            <a:r>
              <a:rPr sz="3200" spc="-10" dirty="0">
                <a:latin typeface="Times New Roman"/>
                <a:cs typeface="Times New Roman"/>
              </a:rPr>
              <a:t>structure </a:t>
            </a: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way of </a:t>
            </a:r>
            <a:r>
              <a:rPr sz="3200" spc="-10" dirty="0">
                <a:latin typeface="Times New Roman"/>
                <a:cs typeface="Times New Roman"/>
              </a:rPr>
              <a:t>storing </a:t>
            </a:r>
            <a:r>
              <a:rPr sz="3200" spc="-5" dirty="0">
                <a:latin typeface="Times New Roman"/>
                <a:cs typeface="Times New Roman"/>
              </a:rPr>
              <a:t>data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a  computer so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spc="-10" dirty="0">
                <a:latin typeface="Times New Roman"/>
                <a:cs typeface="Times New Roman"/>
              </a:rPr>
              <a:t>it </a:t>
            </a:r>
            <a:r>
              <a:rPr sz="3200" dirty="0">
                <a:latin typeface="Times New Roman"/>
                <a:cs typeface="Times New Roman"/>
              </a:rPr>
              <a:t>can be used </a:t>
            </a:r>
            <a:r>
              <a:rPr sz="3200" spc="-20" dirty="0">
                <a:latin typeface="Times New Roman"/>
                <a:cs typeface="Times New Roman"/>
              </a:rPr>
              <a:t>efficiently </a:t>
            </a:r>
            <a:r>
              <a:rPr sz="3200" spc="-5" dirty="0">
                <a:latin typeface="Times New Roman"/>
                <a:cs typeface="Times New Roman"/>
              </a:rPr>
              <a:t>and  it </a:t>
            </a:r>
            <a:r>
              <a:rPr sz="3200" dirty="0">
                <a:latin typeface="Times New Roman"/>
                <a:cs typeface="Times New Roman"/>
              </a:rPr>
              <a:t>will </a:t>
            </a:r>
            <a:r>
              <a:rPr sz="3200" spc="-5" dirty="0">
                <a:latin typeface="Times New Roman"/>
                <a:cs typeface="Times New Roman"/>
              </a:rPr>
              <a:t>allow the </a:t>
            </a:r>
            <a:r>
              <a:rPr sz="3200" dirty="0">
                <a:latin typeface="Times New Roman"/>
                <a:cs typeface="Times New Roman"/>
              </a:rPr>
              <a:t>most </a:t>
            </a:r>
            <a:r>
              <a:rPr sz="3200" spc="-20" dirty="0">
                <a:latin typeface="Times New Roman"/>
                <a:cs typeface="Times New Roman"/>
              </a:rPr>
              <a:t>efficient </a:t>
            </a:r>
            <a:r>
              <a:rPr sz="3200" spc="-5" dirty="0">
                <a:latin typeface="Times New Roman"/>
                <a:cs typeface="Times New Roman"/>
              </a:rPr>
              <a:t>algorithm </a:t>
            </a:r>
            <a:r>
              <a:rPr sz="3200" spc="-10" dirty="0">
                <a:latin typeface="Times New Roman"/>
                <a:cs typeface="Times New Roman"/>
              </a:rPr>
              <a:t>to be  </a:t>
            </a:r>
            <a:r>
              <a:rPr sz="3200" dirty="0">
                <a:latin typeface="Times New Roman"/>
                <a:cs typeface="Times New Roman"/>
              </a:rPr>
              <a:t>used.</a:t>
            </a:r>
            <a:endParaRPr sz="3200">
              <a:latin typeface="Times New Roman"/>
              <a:cs typeface="Times New Roman"/>
            </a:endParaRPr>
          </a:p>
          <a:p>
            <a:pPr marL="355600" marR="10160" indent="-342900" algn="just">
              <a:lnSpc>
                <a:spcPts val="4070"/>
              </a:lnSpc>
              <a:spcBef>
                <a:spcPts val="13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data </a:t>
            </a:r>
            <a:r>
              <a:rPr sz="3200" spc="-5" dirty="0">
                <a:latin typeface="Times New Roman"/>
                <a:cs typeface="Times New Roman"/>
              </a:rPr>
              <a:t>structure </a:t>
            </a:r>
            <a:r>
              <a:rPr sz="3200" dirty="0">
                <a:latin typeface="Times New Roman"/>
                <a:cs typeface="Times New Roman"/>
              </a:rPr>
              <a:t>should be seen as a logical  concept that must address two</a:t>
            </a:r>
            <a:r>
              <a:rPr sz="3200" spc="3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fundamental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05"/>
              </a:spcBef>
            </a:pPr>
            <a:r>
              <a:rPr sz="3200" dirty="0">
                <a:latin typeface="Times New Roman"/>
                <a:cs typeface="Times New Roman"/>
              </a:rPr>
              <a:t>concerns.</a:t>
            </a:r>
            <a:endParaRPr sz="3200">
              <a:latin typeface="Times New Roman"/>
              <a:cs typeface="Times New Roman"/>
            </a:endParaRPr>
          </a:p>
          <a:p>
            <a:pPr marL="1041400" lvl="1" indent="-572135">
              <a:lnSpc>
                <a:spcPct val="100000"/>
              </a:lnSpc>
              <a:spcBef>
                <a:spcPts val="1960"/>
              </a:spcBef>
              <a:buAutoNum type="romanUcPeriod"/>
              <a:tabLst>
                <a:tab pos="1040765" algn="l"/>
                <a:tab pos="1042035" algn="l"/>
              </a:tabLst>
            </a:pPr>
            <a:r>
              <a:rPr sz="2800" dirty="0">
                <a:latin typeface="Times New Roman"/>
                <a:cs typeface="Times New Roman"/>
              </a:rPr>
              <a:t>First, </a:t>
            </a:r>
            <a:r>
              <a:rPr sz="2800" spc="-5" dirty="0">
                <a:latin typeface="Times New Roman"/>
                <a:cs typeface="Times New Roman"/>
              </a:rPr>
              <a:t>how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data will be stored,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1041400" lvl="1" indent="-572135">
              <a:lnSpc>
                <a:spcPct val="100000"/>
              </a:lnSpc>
              <a:spcBef>
                <a:spcPts val="1105"/>
              </a:spcBef>
              <a:buAutoNum type="romanUcPeriod"/>
              <a:tabLst>
                <a:tab pos="1040765" algn="l"/>
                <a:tab pos="1042035" algn="l"/>
              </a:tabLst>
            </a:pPr>
            <a:r>
              <a:rPr sz="2800" spc="-5" dirty="0">
                <a:latin typeface="Times New Roman"/>
                <a:cs typeface="Times New Roman"/>
              </a:rPr>
              <a:t>Second, what operations will be performed on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30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779" y="459739"/>
            <a:ext cx="5168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Linear Search</a:t>
            </a:r>
            <a:r>
              <a:rPr sz="4400" b="1" spc="-19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contd</a:t>
            </a:r>
            <a:r>
              <a:rPr sz="4400" dirty="0"/>
              <a:t>..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502279"/>
            <a:ext cx="7486015" cy="266573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Advantages</a:t>
            </a:r>
            <a:endParaRPr sz="3200">
              <a:latin typeface="Times New Roman"/>
              <a:cs typeface="Times New Roman"/>
            </a:endParaRPr>
          </a:p>
          <a:p>
            <a:pPr marL="984885" lvl="1" indent="-51562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800" spc="-5" dirty="0">
                <a:latin typeface="Times New Roman"/>
                <a:cs typeface="Times New Roman"/>
              </a:rPr>
              <a:t>Algorithm 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simple.</a:t>
            </a:r>
            <a:endParaRPr sz="2800">
              <a:latin typeface="Times New Roman"/>
              <a:cs typeface="Times New Roman"/>
            </a:endParaRPr>
          </a:p>
          <a:p>
            <a:pPr marL="984885" marR="5080" lvl="1" indent="-51562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984885" algn="l"/>
                <a:tab pos="985519" algn="l"/>
                <a:tab pos="1716405" algn="l"/>
                <a:tab pos="2560955" algn="l"/>
                <a:tab pos="3194685" algn="l"/>
                <a:tab pos="3709670" algn="l"/>
                <a:tab pos="4972050" algn="l"/>
                <a:tab pos="5427345" algn="l"/>
                <a:tab pos="6116955" algn="l"/>
              </a:tabLst>
            </a:pPr>
            <a:r>
              <a:rPr sz="2800" spc="-5" dirty="0">
                <a:latin typeface="Times New Roman"/>
                <a:cs typeface="Times New Roman"/>
              </a:rPr>
              <a:t>Li</a:t>
            </a:r>
            <a:r>
              <a:rPr sz="2800" spc="-1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not</a:t>
            </a:r>
            <a:r>
              <a:rPr sz="2800" dirty="0">
                <a:latin typeface="Times New Roman"/>
                <a:cs typeface="Times New Roman"/>
              </a:rPr>
              <a:t>	b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ord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ny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part</a:t>
            </a:r>
            <a:r>
              <a:rPr sz="2800" spc="-20" dirty="0">
                <a:latin typeface="Times New Roman"/>
                <a:cs typeface="Times New Roman"/>
              </a:rPr>
              <a:t>i</a:t>
            </a:r>
            <a:r>
              <a:rPr sz="2800" spc="-2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ul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r  </a:t>
            </a:r>
            <a:r>
              <a:rPr sz="2800" spc="-90" dirty="0">
                <a:latin typeface="Times New Roman"/>
                <a:cs typeface="Times New Roman"/>
              </a:rPr>
              <a:t>way.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5" dirty="0">
                <a:latin typeface="Times New Roman"/>
                <a:cs typeface="Times New Roman"/>
              </a:rPr>
              <a:t>Time </a:t>
            </a:r>
            <a:r>
              <a:rPr sz="3200" dirty="0">
                <a:latin typeface="Times New Roman"/>
                <a:cs typeface="Times New Roman"/>
              </a:rPr>
              <a:t>Complexity of Linear Search is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O(n).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31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937" y="461264"/>
            <a:ext cx="811275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latin typeface="Times New Roman"/>
                <a:cs typeface="Times New Roman"/>
              </a:rPr>
              <a:t>Recursive </a:t>
            </a:r>
            <a:r>
              <a:rPr sz="4200" b="1" dirty="0">
                <a:latin typeface="Times New Roman"/>
                <a:cs typeface="Times New Roman"/>
              </a:rPr>
              <a:t>Linear </a:t>
            </a:r>
            <a:r>
              <a:rPr sz="4200" b="1" spc="-5" dirty="0">
                <a:latin typeface="Times New Roman"/>
                <a:cs typeface="Times New Roman"/>
              </a:rPr>
              <a:t>Search</a:t>
            </a:r>
            <a:r>
              <a:rPr sz="4200" b="1" spc="-385" dirty="0">
                <a:latin typeface="Times New Roman"/>
                <a:cs typeface="Times New Roman"/>
              </a:rPr>
              <a:t> </a:t>
            </a:r>
            <a:r>
              <a:rPr sz="4200" b="1" dirty="0">
                <a:latin typeface="Times New Roman"/>
                <a:cs typeface="Times New Roman"/>
              </a:rPr>
              <a:t>Algorithm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492657"/>
            <a:ext cx="7362825" cy="484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87220" indent="-342900">
              <a:lnSpc>
                <a:spcPct val="1234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def </a:t>
            </a:r>
            <a:r>
              <a:rPr sz="3200" spc="-10" dirty="0">
                <a:latin typeface="Times New Roman"/>
                <a:cs typeface="Times New Roman"/>
              </a:rPr>
              <a:t>linear_Search(l,key,index=0):  </a:t>
            </a:r>
            <a:r>
              <a:rPr sz="3200" dirty="0">
                <a:latin typeface="Times New Roman"/>
                <a:cs typeface="Times New Roman"/>
              </a:rPr>
              <a:t>if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l:</a:t>
            </a:r>
            <a:endParaRPr sz="3200">
              <a:latin typeface="Times New Roman"/>
              <a:cs typeface="Times New Roman"/>
            </a:endParaRPr>
          </a:p>
          <a:p>
            <a:pPr marL="1384300" marR="3993515" indent="-457200">
              <a:lnSpc>
                <a:spcPts val="4740"/>
              </a:lnSpc>
              <a:spcBef>
                <a:spcPts val="310"/>
              </a:spcBef>
            </a:pPr>
            <a:r>
              <a:rPr sz="3200" spc="-5" dirty="0">
                <a:latin typeface="Times New Roman"/>
                <a:cs typeface="Times New Roman"/>
              </a:rPr>
              <a:t>if </a:t>
            </a:r>
            <a:r>
              <a:rPr sz="3200" dirty="0">
                <a:latin typeface="Times New Roman"/>
                <a:cs typeface="Times New Roman"/>
              </a:rPr>
              <a:t>l[0]==key:  return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index</a:t>
            </a:r>
            <a:endParaRPr sz="3200">
              <a:latin typeface="Times New Roman"/>
              <a:cs typeface="Times New Roman"/>
            </a:endParaRPr>
          </a:p>
          <a:p>
            <a:pPr marL="1384300" marR="5080">
              <a:lnSpc>
                <a:spcPts val="4740"/>
              </a:lnSpc>
              <a:spcBef>
                <a:spcPts val="5"/>
              </a:spcBef>
            </a:pPr>
            <a:r>
              <a:rPr sz="3200" spc="-10" dirty="0">
                <a:latin typeface="Times New Roman"/>
                <a:cs typeface="Times New Roman"/>
              </a:rPr>
              <a:t>s=linear_Search(l[1:],key,(index+1))  </a:t>
            </a:r>
            <a:r>
              <a:rPr sz="3200" dirty="0">
                <a:latin typeface="Times New Roman"/>
                <a:cs typeface="Times New Roman"/>
              </a:rPr>
              <a:t>if s is not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false:</a:t>
            </a:r>
            <a:endParaRPr sz="3200">
              <a:latin typeface="Times New Roman"/>
              <a:cs typeface="Times New Roman"/>
            </a:endParaRPr>
          </a:p>
          <a:p>
            <a:pPr marL="88900" marR="4295775" indent="1740535">
              <a:lnSpc>
                <a:spcPts val="4740"/>
              </a:lnSpc>
            </a:pPr>
            <a:r>
              <a:rPr sz="3200" dirty="0">
                <a:latin typeface="Times New Roman"/>
                <a:cs typeface="Times New Roman"/>
              </a:rPr>
              <a:t>return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  return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false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989" y="323215"/>
            <a:ext cx="3289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latin typeface="Times New Roman"/>
                <a:cs typeface="Times New Roman"/>
              </a:rPr>
              <a:t>Binary</a:t>
            </a:r>
            <a:r>
              <a:rPr sz="4200" b="1" spc="-125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Search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51889"/>
            <a:ext cx="8087995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211580" algn="l"/>
                <a:tab pos="2223770" algn="l"/>
                <a:tab pos="2836545" algn="l"/>
                <a:tab pos="3377565" algn="l"/>
                <a:tab pos="4595495" algn="l"/>
                <a:tab pos="5678805" algn="l"/>
                <a:tab pos="6221730" algn="l"/>
                <a:tab pos="7352665" algn="l"/>
              </a:tabLst>
            </a:pPr>
            <a:r>
              <a:rPr sz="3200" dirty="0">
                <a:latin typeface="Times New Roman"/>
                <a:cs typeface="Times New Roman"/>
              </a:rPr>
              <a:t>L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st	m</a:t>
            </a:r>
            <a:r>
              <a:rPr sz="3200" spc="-20" dirty="0">
                <a:latin typeface="Times New Roman"/>
                <a:cs typeface="Times New Roman"/>
              </a:rPr>
              <a:t>u</a:t>
            </a:r>
            <a:r>
              <a:rPr sz="3200" spc="-2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t	</a:t>
            </a:r>
            <a:r>
              <a:rPr sz="3200" spc="5" dirty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e	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	so</a:t>
            </a:r>
            <a:r>
              <a:rPr sz="3200" spc="-2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ted	o</a:t>
            </a:r>
            <a:r>
              <a:rPr sz="3200" spc="-2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	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	begin	wi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  Compare </a:t>
            </a:r>
            <a:r>
              <a:rPr sz="3200" spc="5" dirty="0">
                <a:latin typeface="Times New Roman"/>
                <a:cs typeface="Times New Roman"/>
              </a:rPr>
              <a:t>key </a:t>
            </a:r>
            <a:r>
              <a:rPr sz="3200" dirty="0">
                <a:latin typeface="Times New Roman"/>
                <a:cs typeface="Times New Roman"/>
              </a:rPr>
              <a:t>with middle entry of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list</a:t>
            </a:r>
            <a:endParaRPr sz="3200">
              <a:latin typeface="Times New Roman"/>
              <a:cs typeface="Times New Roman"/>
            </a:endParaRPr>
          </a:p>
          <a:p>
            <a:pPr marL="927100" marR="8890" lvl="1" indent="-457834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927735" algn="l"/>
                <a:tab pos="2775585" algn="l"/>
              </a:tabLst>
            </a:pP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10" dirty="0">
                <a:latin typeface="Times New Roman"/>
                <a:cs typeface="Times New Roman"/>
              </a:rPr>
              <a:t>lists with </a:t>
            </a:r>
            <a:r>
              <a:rPr sz="3200" dirty="0">
                <a:latin typeface="Times New Roman"/>
                <a:cs typeface="Times New Roman"/>
              </a:rPr>
              <a:t>even </a:t>
            </a:r>
            <a:r>
              <a:rPr sz="3200" spc="-10" dirty="0">
                <a:latin typeface="Times New Roman"/>
                <a:cs typeface="Times New Roman"/>
              </a:rPr>
              <a:t>number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entries, </a:t>
            </a:r>
            <a:r>
              <a:rPr sz="3200" spc="-10" dirty="0">
                <a:latin typeface="Times New Roman"/>
                <a:cs typeface="Times New Roman"/>
              </a:rPr>
              <a:t>either 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two	</a:t>
            </a:r>
            <a:r>
              <a:rPr sz="3200" spc="-5" dirty="0">
                <a:latin typeface="Times New Roman"/>
                <a:cs typeface="Times New Roman"/>
              </a:rPr>
              <a:t>middle entries </a:t>
            </a:r>
            <a:r>
              <a:rPr sz="3200" spc="5" dirty="0">
                <a:latin typeface="Times New Roman"/>
                <a:cs typeface="Times New Roman"/>
              </a:rPr>
              <a:t>can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Three </a:t>
            </a:r>
            <a:r>
              <a:rPr sz="3200" spc="-5" dirty="0">
                <a:latin typeface="Times New Roman"/>
                <a:cs typeface="Times New Roman"/>
              </a:rPr>
              <a:t>possibilities </a:t>
            </a:r>
            <a:r>
              <a:rPr sz="3200" dirty="0">
                <a:latin typeface="Times New Roman"/>
                <a:cs typeface="Times New Roman"/>
              </a:rPr>
              <a:t>for result of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comparison</a:t>
            </a:r>
            <a:endParaRPr sz="3200">
              <a:latin typeface="Times New Roman"/>
              <a:cs typeface="Times New Roman"/>
            </a:endParaRPr>
          </a:p>
          <a:p>
            <a:pPr marL="927100" marR="5080" lvl="1" indent="-457834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927735" algn="l"/>
                <a:tab pos="1853564" algn="l"/>
                <a:tab pos="3432175" algn="l"/>
                <a:tab pos="4807585" algn="l"/>
                <a:tab pos="5890895" algn="l"/>
                <a:tab pos="6544945" algn="l"/>
              </a:tabLst>
            </a:pPr>
            <a:r>
              <a:rPr sz="3200" dirty="0">
                <a:latin typeface="Times New Roman"/>
                <a:cs typeface="Times New Roman"/>
              </a:rPr>
              <a:t>Key	ma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ches	m</a:t>
            </a:r>
            <a:r>
              <a:rPr sz="3200" spc="-2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1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le	en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ry	</a:t>
            </a:r>
            <a:r>
              <a:rPr sz="3200" spc="-10" dirty="0">
                <a:latin typeface="Times New Roman"/>
                <a:cs typeface="Times New Roman"/>
              </a:rPr>
              <a:t>-</a:t>
            </a:r>
            <a:r>
              <a:rPr sz="3200" dirty="0">
                <a:latin typeface="Times New Roman"/>
                <a:cs typeface="Times New Roman"/>
              </a:rPr>
              <a:t>--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2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te  search with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success</a:t>
            </a:r>
            <a:endParaRPr sz="32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927735" algn="l"/>
                <a:tab pos="1938655" algn="l"/>
                <a:tab pos="2543810" algn="l"/>
                <a:tab pos="4005579" algn="l"/>
                <a:tab pos="5037455" algn="l"/>
                <a:tab pos="6497955" algn="l"/>
                <a:tab pos="7665084" algn="l"/>
              </a:tabLst>
            </a:pPr>
            <a:r>
              <a:rPr sz="3200" dirty="0">
                <a:latin typeface="Times New Roman"/>
                <a:cs typeface="Times New Roman"/>
              </a:rPr>
              <a:t>Key	</a:t>
            </a:r>
            <a:r>
              <a:rPr sz="3200" spc="-5" dirty="0">
                <a:latin typeface="Times New Roman"/>
                <a:cs typeface="Times New Roman"/>
              </a:rPr>
              <a:t>is	greater	</a:t>
            </a:r>
            <a:r>
              <a:rPr sz="3200" spc="-10" dirty="0">
                <a:latin typeface="Times New Roman"/>
                <a:cs typeface="Times New Roman"/>
              </a:rPr>
              <a:t>than	middle	</a:t>
            </a:r>
            <a:r>
              <a:rPr sz="3200" spc="-5" dirty="0">
                <a:latin typeface="Times New Roman"/>
                <a:cs typeface="Times New Roman"/>
              </a:rPr>
              <a:t>entry	---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086" y="5359095"/>
            <a:ext cx="7168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3250" algn="l"/>
              </a:tabLst>
            </a:pPr>
            <a:r>
              <a:rPr sz="3200" spc="-5" dirty="0">
                <a:latin typeface="Times New Roman"/>
                <a:cs typeface="Times New Roman"/>
              </a:rPr>
              <a:t>matching</a:t>
            </a:r>
            <a:r>
              <a:rPr sz="3200" spc="2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entry(if	</a:t>
            </a:r>
            <a:r>
              <a:rPr sz="3200" spc="-5" dirty="0">
                <a:latin typeface="Times New Roman"/>
                <a:cs typeface="Times New Roman"/>
              </a:rPr>
              <a:t>exists) </a:t>
            </a:r>
            <a:r>
              <a:rPr sz="3200" spc="-10" dirty="0">
                <a:latin typeface="Times New Roman"/>
                <a:cs typeface="Times New Roman"/>
              </a:rPr>
              <a:t>must </a:t>
            </a:r>
            <a:r>
              <a:rPr sz="3200" dirty="0">
                <a:latin typeface="Times New Roman"/>
                <a:cs typeface="Times New Roman"/>
              </a:rPr>
              <a:t>be </a:t>
            </a:r>
            <a:r>
              <a:rPr sz="3200" spc="-10" dirty="0">
                <a:latin typeface="Times New Roman"/>
                <a:cs typeface="Times New Roman"/>
              </a:rPr>
              <a:t>in</a:t>
            </a:r>
            <a:r>
              <a:rPr sz="3200" spc="2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upper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086" y="5632741"/>
            <a:ext cx="7171055" cy="991235"/>
          </a:xfrm>
          <a:prstGeom prst="rect">
            <a:avLst/>
          </a:prstGeom>
        </p:spPr>
        <p:txBody>
          <a:bodyPr vert="horz" wrap="square" lIns="0" tIns="227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0"/>
              </a:spcBef>
              <a:tabLst>
                <a:tab pos="920750" algn="l"/>
                <a:tab pos="1536700" algn="l"/>
                <a:tab pos="2307590" algn="l"/>
                <a:tab pos="3641725" algn="l"/>
                <a:tab pos="4549775" algn="l"/>
                <a:tab pos="5165725" algn="l"/>
                <a:tab pos="5935345" algn="l"/>
                <a:tab pos="6775450" algn="l"/>
              </a:tabLst>
            </a:pP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rt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li</a:t>
            </a:r>
            <a:r>
              <a:rPr sz="3200" spc="-2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t	(</a:t>
            </a:r>
            <a:r>
              <a:rPr sz="3200" spc="-1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-20" dirty="0">
                <a:latin typeface="Times New Roman"/>
                <a:cs typeface="Times New Roman"/>
              </a:rPr>
              <a:t>w</a:t>
            </a:r>
            <a:r>
              <a:rPr sz="3200" dirty="0">
                <a:latin typeface="Times New Roman"/>
                <a:cs typeface="Times New Roman"/>
              </a:rPr>
              <a:t>er	p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rt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</a:t>
            </a:r>
            <a:r>
              <a:rPr sz="3200" spc="-2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ist	can	</a:t>
            </a:r>
            <a:r>
              <a:rPr sz="3200" spc="-10" dirty="0">
                <a:latin typeface="Times New Roman"/>
                <a:cs typeface="Times New Roman"/>
              </a:rPr>
              <a:t>be</a:t>
            </a:r>
            <a:endParaRPr sz="3200">
              <a:latin typeface="Times New Roman"/>
              <a:cs typeface="Times New Roman"/>
            </a:endParaRPr>
          </a:p>
          <a:p>
            <a:pPr marR="15875" algn="r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086" y="6334759"/>
            <a:ext cx="37490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discarded from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search)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33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567" y="459739"/>
            <a:ext cx="5252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b="1" spc="-5" dirty="0">
                <a:latin typeface="Times New Roman"/>
                <a:cs typeface="Times New Roman"/>
              </a:rPr>
              <a:t>Binary Search</a:t>
            </a:r>
            <a:r>
              <a:rPr sz="4200" b="1" spc="-160" dirty="0">
                <a:latin typeface="Times New Roman"/>
                <a:cs typeface="Times New Roman"/>
              </a:rPr>
              <a:t> </a:t>
            </a:r>
            <a:r>
              <a:rPr sz="4200" b="1" dirty="0">
                <a:latin typeface="Times New Roman"/>
                <a:cs typeface="Times New Roman"/>
              </a:rPr>
              <a:t>contd</a:t>
            </a:r>
            <a:r>
              <a:rPr sz="4400" dirty="0"/>
              <a:t>…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443" y="1606676"/>
            <a:ext cx="8100695" cy="453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69900" algn="l"/>
              </a:tabLst>
            </a:pPr>
            <a:r>
              <a:rPr sz="3200" dirty="0">
                <a:latin typeface="Times New Roman"/>
                <a:cs typeface="Times New Roman"/>
              </a:rPr>
              <a:t>Key </a:t>
            </a:r>
            <a:r>
              <a:rPr sz="3200" spc="-5" dirty="0">
                <a:latin typeface="Times New Roman"/>
                <a:cs typeface="Times New Roman"/>
              </a:rPr>
              <a:t>is less </a:t>
            </a:r>
            <a:r>
              <a:rPr sz="3200" dirty="0">
                <a:latin typeface="Times New Roman"/>
                <a:cs typeface="Times New Roman"/>
              </a:rPr>
              <a:t>than middle </a:t>
            </a:r>
            <a:r>
              <a:rPr sz="3200" spc="-5" dirty="0">
                <a:latin typeface="Times New Roman"/>
                <a:cs typeface="Times New Roman"/>
              </a:rPr>
              <a:t>entry ---matching  </a:t>
            </a:r>
            <a:r>
              <a:rPr sz="3200" dirty="0">
                <a:latin typeface="Times New Roman"/>
                <a:cs typeface="Times New Roman"/>
              </a:rPr>
              <a:t>entry (if exists) must </a:t>
            </a:r>
            <a:r>
              <a:rPr sz="3200" spc="-5" dirty="0">
                <a:latin typeface="Times New Roman"/>
                <a:cs typeface="Times New Roman"/>
              </a:rPr>
              <a:t>be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lower </a:t>
            </a:r>
            <a:r>
              <a:rPr sz="3200" dirty="0">
                <a:latin typeface="Times New Roman"/>
                <a:cs typeface="Times New Roman"/>
              </a:rPr>
              <a:t>part </a:t>
            </a:r>
            <a:r>
              <a:rPr sz="3200" spc="-5" dirty="0">
                <a:latin typeface="Times New Roman"/>
                <a:cs typeface="Times New Roman"/>
              </a:rPr>
              <a:t>of list </a:t>
            </a:r>
            <a:r>
              <a:rPr sz="3200" dirty="0">
                <a:latin typeface="Times New Roman"/>
                <a:cs typeface="Times New Roman"/>
              </a:rPr>
              <a:t>(  upper </a:t>
            </a:r>
            <a:r>
              <a:rPr sz="3200" spc="-5" dirty="0">
                <a:latin typeface="Times New Roman"/>
                <a:cs typeface="Times New Roman"/>
              </a:rPr>
              <a:t>part of list </a:t>
            </a:r>
            <a:r>
              <a:rPr sz="3200" spc="5" dirty="0">
                <a:latin typeface="Times New Roman"/>
                <a:cs typeface="Times New Roman"/>
              </a:rPr>
              <a:t>can </a:t>
            </a:r>
            <a:r>
              <a:rPr sz="3200" dirty="0">
                <a:latin typeface="Times New Roman"/>
                <a:cs typeface="Times New Roman"/>
              </a:rPr>
              <a:t>be discarded </a:t>
            </a:r>
            <a:r>
              <a:rPr sz="3200" spc="-5" dirty="0">
                <a:latin typeface="Times New Roman"/>
                <a:cs typeface="Times New Roman"/>
              </a:rPr>
              <a:t>from  </a:t>
            </a:r>
            <a:r>
              <a:rPr sz="3200" dirty="0">
                <a:latin typeface="Times New Roman"/>
                <a:cs typeface="Times New Roman"/>
              </a:rPr>
              <a:t>search)</a:t>
            </a:r>
            <a:endParaRPr sz="3200">
              <a:latin typeface="Times New Roman"/>
              <a:cs typeface="Times New Roman"/>
            </a:endParaRPr>
          </a:p>
          <a:p>
            <a:pPr marL="367665" marR="10795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68300" algn="l"/>
              </a:tabLst>
            </a:pPr>
            <a:r>
              <a:rPr sz="3200" dirty="0">
                <a:latin typeface="Times New Roman"/>
                <a:cs typeface="Times New Roman"/>
              </a:rPr>
              <a:t>Keep </a:t>
            </a:r>
            <a:r>
              <a:rPr sz="3200" spc="-10" dirty="0">
                <a:latin typeface="Times New Roman"/>
                <a:cs typeface="Times New Roman"/>
              </a:rPr>
              <a:t>applying </a:t>
            </a:r>
            <a:r>
              <a:rPr sz="3200" dirty="0">
                <a:latin typeface="Times New Roman"/>
                <a:cs typeface="Times New Roman"/>
              </a:rPr>
              <a:t>above 2 steps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the  progressively </a:t>
            </a:r>
            <a:r>
              <a:rPr sz="3200" spc="-140" dirty="0">
                <a:latin typeface="Times New Roman"/>
                <a:cs typeface="Times New Roman"/>
              </a:rPr>
              <a:t>―reduced‖</a:t>
            </a:r>
            <a:r>
              <a:rPr sz="3200" spc="5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lists, </a:t>
            </a:r>
            <a:r>
              <a:rPr sz="3200" spc="-10" dirty="0">
                <a:latin typeface="Times New Roman"/>
                <a:cs typeface="Times New Roman"/>
              </a:rPr>
              <a:t>until </a:t>
            </a:r>
            <a:r>
              <a:rPr sz="3200" spc="-5" dirty="0">
                <a:latin typeface="Times New Roman"/>
                <a:cs typeface="Times New Roman"/>
              </a:rPr>
              <a:t>match is  </a:t>
            </a:r>
            <a:r>
              <a:rPr sz="3200" dirty="0">
                <a:latin typeface="Times New Roman"/>
                <a:cs typeface="Times New Roman"/>
              </a:rPr>
              <a:t>found </a:t>
            </a:r>
            <a:r>
              <a:rPr sz="3200" spc="-5" dirty="0">
                <a:latin typeface="Times New Roman"/>
                <a:cs typeface="Times New Roman"/>
              </a:rPr>
              <a:t>or </a:t>
            </a:r>
            <a:r>
              <a:rPr sz="3200" dirty="0">
                <a:latin typeface="Times New Roman"/>
                <a:cs typeface="Times New Roman"/>
              </a:rPr>
              <a:t>until no </a:t>
            </a:r>
            <a:r>
              <a:rPr sz="3200" spc="-10" dirty="0">
                <a:latin typeface="Times New Roman"/>
                <a:cs typeface="Times New Roman"/>
              </a:rPr>
              <a:t>further </a:t>
            </a:r>
            <a:r>
              <a:rPr sz="3200" spc="-5" dirty="0">
                <a:latin typeface="Times New Roman"/>
                <a:cs typeface="Times New Roman"/>
              </a:rPr>
              <a:t>list </a:t>
            </a:r>
            <a:r>
              <a:rPr sz="3200" spc="-10" dirty="0">
                <a:latin typeface="Times New Roman"/>
                <a:cs typeface="Times New Roman"/>
              </a:rPr>
              <a:t>reduction </a:t>
            </a:r>
            <a:r>
              <a:rPr sz="3200" dirty="0">
                <a:latin typeface="Times New Roman"/>
                <a:cs typeface="Times New Roman"/>
              </a:rPr>
              <a:t>can </a:t>
            </a:r>
            <a:r>
              <a:rPr sz="3200" spc="-10" dirty="0">
                <a:latin typeface="Times New Roman"/>
                <a:cs typeface="Times New Roman"/>
              </a:rPr>
              <a:t>be  </a:t>
            </a:r>
            <a:r>
              <a:rPr sz="3200" spc="5" dirty="0">
                <a:latin typeface="Times New Roman"/>
                <a:cs typeface="Times New Roman"/>
              </a:rPr>
              <a:t>done.</a:t>
            </a:r>
            <a:endParaRPr sz="3200">
              <a:latin typeface="Times New Roman"/>
              <a:cs typeface="Times New Roman"/>
            </a:endParaRPr>
          </a:p>
          <a:p>
            <a:pPr marL="367665" indent="-343535" algn="just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68300" algn="l"/>
              </a:tabLst>
            </a:pPr>
            <a:r>
              <a:rPr sz="3200" spc="-55" dirty="0">
                <a:latin typeface="Times New Roman"/>
                <a:cs typeface="Times New Roman"/>
              </a:rPr>
              <a:t>Time </a:t>
            </a:r>
            <a:r>
              <a:rPr sz="3200" dirty="0">
                <a:latin typeface="Times New Roman"/>
                <a:cs typeface="Times New Roman"/>
              </a:rPr>
              <a:t>Complexity of Binary Search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O(logn).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34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614" y="323215"/>
            <a:ext cx="39401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latin typeface="Times New Roman"/>
                <a:cs typeface="Times New Roman"/>
              </a:rPr>
              <a:t>Fibonacci</a:t>
            </a:r>
            <a:r>
              <a:rPr sz="4200" b="1" spc="-120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Search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302257"/>
            <a:ext cx="8086090" cy="4516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Fibonacci </a:t>
            </a:r>
            <a:r>
              <a:rPr sz="3200" b="1" spc="-20" dirty="0">
                <a:latin typeface="Times New Roman"/>
                <a:cs typeface="Times New Roman"/>
              </a:rPr>
              <a:t>Search </a:t>
            </a:r>
            <a:r>
              <a:rPr sz="3200" spc="-55" dirty="0">
                <a:latin typeface="Times New Roman"/>
                <a:cs typeface="Times New Roman"/>
              </a:rPr>
              <a:t>Technique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method </a:t>
            </a:r>
            <a:r>
              <a:rPr sz="3200" spc="-10" dirty="0">
                <a:latin typeface="Times New Roman"/>
                <a:cs typeface="Times New Roman"/>
              </a:rPr>
              <a:t>of  </a:t>
            </a:r>
            <a:r>
              <a:rPr sz="3200" dirty="0">
                <a:latin typeface="Times New Roman"/>
                <a:cs typeface="Times New Roman"/>
              </a:rPr>
              <a:t>searching a </a:t>
            </a:r>
            <a:r>
              <a:rPr sz="3200" spc="-5" dirty="0">
                <a:latin typeface="Times New Roman"/>
                <a:cs typeface="Times New Roman"/>
              </a:rPr>
              <a:t>sorted array </a:t>
            </a:r>
            <a:r>
              <a:rPr sz="3200" dirty="0">
                <a:latin typeface="Times New Roman"/>
                <a:cs typeface="Times New Roman"/>
              </a:rPr>
              <a:t>using a divide </a:t>
            </a:r>
            <a:r>
              <a:rPr sz="3200" spc="-5" dirty="0">
                <a:latin typeface="Times New Roman"/>
                <a:cs typeface="Times New Roman"/>
              </a:rPr>
              <a:t>and  </a:t>
            </a:r>
            <a:r>
              <a:rPr sz="3200" dirty="0">
                <a:latin typeface="Times New Roman"/>
                <a:cs typeface="Times New Roman"/>
              </a:rPr>
              <a:t>conquer algorithm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dirty="0">
                <a:latin typeface="Times New Roman"/>
                <a:cs typeface="Times New Roman"/>
              </a:rPr>
              <a:t>narrows </a:t>
            </a:r>
            <a:r>
              <a:rPr sz="3200" spc="-5" dirty="0">
                <a:latin typeface="Times New Roman"/>
                <a:cs typeface="Times New Roman"/>
              </a:rPr>
              <a:t>down </a:t>
            </a:r>
            <a:r>
              <a:rPr sz="3200" dirty="0">
                <a:latin typeface="Times New Roman"/>
                <a:cs typeface="Times New Roman"/>
              </a:rPr>
              <a:t>possible  locations with the aid of Fibonacci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numbers.</a:t>
            </a:r>
            <a:endParaRPr sz="32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Fibonacci search examines locations </a:t>
            </a:r>
            <a:r>
              <a:rPr sz="3200" spc="-5" dirty="0">
                <a:latin typeface="Times New Roman"/>
                <a:cs typeface="Times New Roman"/>
              </a:rPr>
              <a:t>whose  </a:t>
            </a:r>
            <a:r>
              <a:rPr sz="3200" dirty="0">
                <a:latin typeface="Times New Roman"/>
                <a:cs typeface="Times New Roman"/>
              </a:rPr>
              <a:t>addresses have </a:t>
            </a:r>
            <a:r>
              <a:rPr sz="3200" spc="-5" dirty="0">
                <a:latin typeface="Times New Roman"/>
                <a:cs typeface="Times New Roman"/>
              </a:rPr>
              <a:t>lower </a:t>
            </a:r>
            <a:r>
              <a:rPr sz="3200" dirty="0">
                <a:latin typeface="Times New Roman"/>
                <a:cs typeface="Times New Roman"/>
              </a:rPr>
              <a:t>dispersion, </a:t>
            </a:r>
            <a:r>
              <a:rPr sz="3200" spc="-5" dirty="0">
                <a:latin typeface="Times New Roman"/>
                <a:cs typeface="Times New Roman"/>
              </a:rPr>
              <a:t>therefore</a:t>
            </a:r>
            <a:r>
              <a:rPr sz="3200" spc="6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  </a:t>
            </a:r>
            <a:r>
              <a:rPr sz="3200" dirty="0">
                <a:latin typeface="Times New Roman"/>
                <a:cs typeface="Times New Roman"/>
              </a:rPr>
              <a:t>has </a:t>
            </a:r>
            <a:r>
              <a:rPr sz="3200" spc="-5" dirty="0">
                <a:latin typeface="Times New Roman"/>
                <a:cs typeface="Times New Roman"/>
              </a:rPr>
              <a:t>an </a:t>
            </a:r>
            <a:r>
              <a:rPr sz="3200" dirty="0">
                <a:latin typeface="Times New Roman"/>
                <a:cs typeface="Times New Roman"/>
              </a:rPr>
              <a:t>advantage over binary search </a:t>
            </a:r>
            <a:r>
              <a:rPr sz="3200" spc="-10" dirty="0">
                <a:latin typeface="Times New Roman"/>
                <a:cs typeface="Times New Roman"/>
              </a:rPr>
              <a:t>in slightly  </a:t>
            </a:r>
            <a:r>
              <a:rPr sz="3200" spc="-5" dirty="0">
                <a:latin typeface="Times New Roman"/>
                <a:cs typeface="Times New Roman"/>
              </a:rPr>
              <a:t>reducing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average time </a:t>
            </a:r>
            <a:r>
              <a:rPr sz="3200" dirty="0">
                <a:latin typeface="Times New Roman"/>
                <a:cs typeface="Times New Roman"/>
              </a:rPr>
              <a:t>needed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access a  storage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location.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35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5191" y="459739"/>
            <a:ext cx="5901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b="1" spc="-5" dirty="0">
                <a:latin typeface="Times New Roman"/>
                <a:cs typeface="Times New Roman"/>
              </a:rPr>
              <a:t>Fibonacci Search</a:t>
            </a:r>
            <a:r>
              <a:rPr sz="4200" b="1" spc="-165" dirty="0">
                <a:latin typeface="Times New Roman"/>
                <a:cs typeface="Times New Roman"/>
              </a:rPr>
              <a:t> </a:t>
            </a:r>
            <a:r>
              <a:rPr sz="4200" b="1" dirty="0">
                <a:latin typeface="Times New Roman"/>
                <a:cs typeface="Times New Roman"/>
              </a:rPr>
              <a:t>contd</a:t>
            </a:r>
            <a:r>
              <a:rPr sz="4400" dirty="0"/>
              <a:t>…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6682" y="1606676"/>
            <a:ext cx="5691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84630" algn="l"/>
                <a:tab pos="2461895" algn="l"/>
                <a:tab pos="3079115" algn="l"/>
                <a:tab pos="5340985" algn="l"/>
              </a:tabLst>
            </a:pP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ar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h	</a:t>
            </a:r>
            <a:r>
              <a:rPr sz="3200" spc="5" dirty="0">
                <a:latin typeface="Times New Roman"/>
                <a:cs typeface="Times New Roman"/>
              </a:rPr>
              <a:t>ha</a:t>
            </a:r>
            <a:r>
              <a:rPr sz="3200" dirty="0">
                <a:latin typeface="Times New Roman"/>
                <a:cs typeface="Times New Roman"/>
              </a:rPr>
              <a:t>s	a	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spc="-2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mpl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x</a:t>
            </a:r>
            <a:r>
              <a:rPr sz="3200" spc="5" dirty="0">
                <a:latin typeface="Times New Roman"/>
                <a:cs typeface="Times New Roman"/>
              </a:rPr>
              <a:t>i</a:t>
            </a:r>
            <a:r>
              <a:rPr sz="3200" spc="-3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y	</a:t>
            </a:r>
            <a:r>
              <a:rPr sz="3200" spc="-10" dirty="0">
                <a:latin typeface="Times New Roman"/>
                <a:cs typeface="Times New Roman"/>
              </a:rPr>
              <a:t>of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1606676"/>
            <a:ext cx="2029460" cy="1590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marR="59690" indent="-342265" algn="r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3200" dirty="0">
                <a:latin typeface="Times New Roman"/>
                <a:cs typeface="Times New Roman"/>
              </a:rPr>
              <a:t>Fibo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ci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3200" i="1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(log(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spc="-25" dirty="0">
                <a:latin typeface="Times New Roman"/>
                <a:cs typeface="Times New Roman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).</a:t>
            </a:r>
            <a:endParaRPr sz="3200">
              <a:latin typeface="Times New Roman"/>
              <a:cs typeface="Times New Roman"/>
            </a:endParaRPr>
          </a:p>
          <a:p>
            <a:pPr marL="342265" marR="59690" indent="-342265" algn="r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3200" dirty="0">
                <a:latin typeface="Times New Roman"/>
                <a:cs typeface="Times New Roman"/>
              </a:rPr>
              <a:t>Fibo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ci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7538" y="2680462"/>
            <a:ext cx="5700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77010" algn="l"/>
                <a:tab pos="2534920" algn="l"/>
                <a:tab pos="3612515" algn="l"/>
                <a:tab pos="5281295" algn="l"/>
              </a:tabLst>
            </a:pP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ar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dirty="0">
                <a:latin typeface="Times New Roman"/>
                <a:cs typeface="Times New Roman"/>
              </a:rPr>
              <a:t>h	was	first	d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vi</a:t>
            </a:r>
            <a:r>
              <a:rPr sz="3200" spc="5" dirty="0">
                <a:latin typeface="Times New Roman"/>
                <a:cs typeface="Times New Roman"/>
              </a:rPr>
              <a:t>se</a:t>
            </a:r>
            <a:r>
              <a:rPr sz="3200" dirty="0">
                <a:latin typeface="Times New Roman"/>
                <a:cs typeface="Times New Roman"/>
              </a:rPr>
              <a:t>d	</a:t>
            </a:r>
            <a:r>
              <a:rPr sz="3200" spc="-10" dirty="0">
                <a:latin typeface="Times New Roman"/>
                <a:cs typeface="Times New Roman"/>
              </a:rPr>
              <a:t>by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535" y="3167837"/>
            <a:ext cx="7741284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Kiefer(1953) as a </a:t>
            </a:r>
            <a:r>
              <a:rPr sz="3200" spc="-5" dirty="0">
                <a:latin typeface="Times New Roman"/>
                <a:cs typeface="Times New Roman"/>
              </a:rPr>
              <a:t>minimax </a:t>
            </a:r>
            <a:r>
              <a:rPr sz="3200" dirty="0">
                <a:latin typeface="Times New Roman"/>
                <a:cs typeface="Times New Roman"/>
              </a:rPr>
              <a:t>search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the  </a:t>
            </a:r>
            <a:r>
              <a:rPr sz="3200" spc="-5" dirty="0">
                <a:latin typeface="Times New Roman"/>
                <a:cs typeface="Times New Roman"/>
              </a:rPr>
              <a:t>maximum </a:t>
            </a:r>
            <a:r>
              <a:rPr sz="3200" spc="-10" dirty="0">
                <a:latin typeface="Times New Roman"/>
                <a:cs typeface="Times New Roman"/>
              </a:rPr>
              <a:t>(minimum) </a:t>
            </a:r>
            <a:r>
              <a:rPr sz="3200" dirty="0">
                <a:latin typeface="Times New Roman"/>
                <a:cs typeface="Times New Roman"/>
              </a:rPr>
              <a:t>of a </a:t>
            </a:r>
            <a:r>
              <a:rPr sz="3200" spc="-5" dirty="0">
                <a:latin typeface="Times New Roman"/>
                <a:cs typeface="Times New Roman"/>
              </a:rPr>
              <a:t>unimodal function  in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interval.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36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311" y="306451"/>
            <a:ext cx="64319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latin typeface="Times New Roman"/>
                <a:cs typeface="Times New Roman"/>
              </a:rPr>
              <a:t>Fibonacci </a:t>
            </a:r>
            <a:r>
              <a:rPr sz="4200" b="1" spc="-15" dirty="0">
                <a:latin typeface="Times New Roman"/>
                <a:cs typeface="Times New Roman"/>
              </a:rPr>
              <a:t>Search</a:t>
            </a:r>
            <a:r>
              <a:rPr sz="4200" b="1" spc="-155" dirty="0">
                <a:latin typeface="Times New Roman"/>
                <a:cs typeface="Times New Roman"/>
              </a:rPr>
              <a:t> </a:t>
            </a:r>
            <a:r>
              <a:rPr sz="4200" b="1" dirty="0">
                <a:latin typeface="Times New Roman"/>
                <a:cs typeface="Times New Roman"/>
              </a:rPr>
              <a:t>Algorithm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935" y="1215644"/>
            <a:ext cx="8114665" cy="4017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1968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8300" algn="l"/>
              </a:tabLst>
            </a:pPr>
            <a:r>
              <a:rPr sz="3200" spc="-5" dirty="0">
                <a:latin typeface="Times New Roman"/>
                <a:cs typeface="Times New Roman"/>
              </a:rPr>
              <a:t>Let </a:t>
            </a:r>
            <a:r>
              <a:rPr sz="3200" i="1" dirty="0">
                <a:latin typeface="Times New Roman"/>
                <a:cs typeface="Times New Roman"/>
              </a:rPr>
              <a:t>k </a:t>
            </a:r>
            <a:r>
              <a:rPr sz="3200" spc="-5" dirty="0">
                <a:latin typeface="Times New Roman"/>
                <a:cs typeface="Times New Roman"/>
              </a:rPr>
              <a:t>be </a:t>
            </a:r>
            <a:r>
              <a:rPr sz="3200" spc="-15" dirty="0">
                <a:latin typeface="Times New Roman"/>
                <a:cs typeface="Times New Roman"/>
              </a:rPr>
              <a:t>defined </a:t>
            </a:r>
            <a:r>
              <a:rPr sz="3200" spc="-5" dirty="0">
                <a:latin typeface="Times New Roman"/>
                <a:cs typeface="Times New Roman"/>
              </a:rPr>
              <a:t>as an </a:t>
            </a:r>
            <a:r>
              <a:rPr sz="3200" spc="-10" dirty="0">
                <a:latin typeface="Times New Roman"/>
                <a:cs typeface="Times New Roman"/>
              </a:rPr>
              <a:t>element in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200" spc="-5" dirty="0">
                <a:latin typeface="Times New Roman"/>
                <a:cs typeface="Times New Roman"/>
              </a:rPr>
              <a:t>, the </a:t>
            </a:r>
            <a:r>
              <a:rPr sz="3200" spc="-35" dirty="0">
                <a:latin typeface="Times New Roman"/>
                <a:cs typeface="Times New Roman"/>
              </a:rPr>
              <a:t>array  </a:t>
            </a:r>
            <a:r>
              <a:rPr sz="3200" spc="-5" dirty="0">
                <a:latin typeface="Times New Roman"/>
                <a:cs typeface="Times New Roman"/>
              </a:rPr>
              <a:t>of Fibonacci </a:t>
            </a:r>
            <a:r>
              <a:rPr sz="3200" spc="-10" dirty="0">
                <a:latin typeface="Times New Roman"/>
                <a:cs typeface="Times New Roman"/>
              </a:rPr>
              <a:t>numbers. </a:t>
            </a:r>
            <a:r>
              <a:rPr sz="3200" i="1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= </a:t>
            </a:r>
            <a:r>
              <a:rPr sz="3200" i="1" spc="-5" dirty="0">
                <a:latin typeface="Times New Roman"/>
                <a:cs typeface="Times New Roman"/>
              </a:rPr>
              <a:t>F</a:t>
            </a:r>
            <a:r>
              <a:rPr sz="3150" i="1" spc="-7" baseline="-17195" dirty="0">
                <a:latin typeface="Times New Roman"/>
                <a:cs typeface="Times New Roman"/>
              </a:rPr>
              <a:t>m </a:t>
            </a:r>
            <a:r>
              <a:rPr sz="3200" spc="-5" dirty="0">
                <a:latin typeface="Times New Roman"/>
                <a:cs typeface="Times New Roman"/>
              </a:rPr>
              <a:t>is the </a:t>
            </a:r>
            <a:r>
              <a:rPr sz="3200" spc="-30" dirty="0">
                <a:latin typeface="Times New Roman"/>
                <a:cs typeface="Times New Roman"/>
              </a:rPr>
              <a:t>array size.  </a:t>
            </a:r>
            <a:r>
              <a:rPr sz="3200" spc="-10" dirty="0">
                <a:latin typeface="Times New Roman"/>
                <a:cs typeface="Times New Roman"/>
              </a:rPr>
              <a:t>If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25" dirty="0">
                <a:latin typeface="Times New Roman"/>
                <a:cs typeface="Times New Roman"/>
              </a:rPr>
              <a:t>array size </a:t>
            </a: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not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Fibonacci </a:t>
            </a:r>
            <a:r>
              <a:rPr sz="3200" spc="-55" dirty="0">
                <a:latin typeface="Times New Roman"/>
                <a:cs typeface="Times New Roman"/>
              </a:rPr>
              <a:t>number, </a:t>
            </a:r>
            <a:r>
              <a:rPr sz="3200" spc="-10" dirty="0">
                <a:latin typeface="Times New Roman"/>
                <a:cs typeface="Times New Roman"/>
              </a:rPr>
              <a:t>let  </a:t>
            </a:r>
            <a:r>
              <a:rPr sz="3200" i="1" spc="5" dirty="0">
                <a:latin typeface="Times New Roman"/>
                <a:cs typeface="Times New Roman"/>
              </a:rPr>
              <a:t>F</a:t>
            </a:r>
            <a:r>
              <a:rPr sz="3150" i="1" spc="7" baseline="-17195" dirty="0">
                <a:latin typeface="Times New Roman"/>
                <a:cs typeface="Times New Roman"/>
              </a:rPr>
              <a:t>m </a:t>
            </a:r>
            <a:r>
              <a:rPr sz="3200" dirty="0">
                <a:latin typeface="Times New Roman"/>
                <a:cs typeface="Times New Roman"/>
              </a:rPr>
              <a:t>be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15" dirty="0">
                <a:latin typeface="Times New Roman"/>
                <a:cs typeface="Times New Roman"/>
              </a:rPr>
              <a:t>smallest </a:t>
            </a:r>
            <a:r>
              <a:rPr sz="3200" spc="-10" dirty="0">
                <a:latin typeface="Times New Roman"/>
                <a:cs typeface="Times New Roman"/>
              </a:rPr>
              <a:t>number in </a:t>
            </a:r>
            <a:r>
              <a:rPr sz="3200" i="1" dirty="0">
                <a:latin typeface="Times New Roman"/>
                <a:cs typeface="Times New Roman"/>
              </a:rPr>
              <a:t>F </a:t>
            </a:r>
            <a:r>
              <a:rPr sz="3200" spc="-15" dirty="0">
                <a:latin typeface="Times New Roman"/>
                <a:cs typeface="Times New Roman"/>
              </a:rPr>
              <a:t>that </a:t>
            </a:r>
            <a:r>
              <a:rPr sz="3200" spc="-10" dirty="0">
                <a:latin typeface="Times New Roman"/>
                <a:cs typeface="Times New Roman"/>
              </a:rPr>
              <a:t>is greater  </a:t>
            </a:r>
            <a:r>
              <a:rPr sz="3200" dirty="0">
                <a:latin typeface="Times New Roman"/>
                <a:cs typeface="Times New Roman"/>
              </a:rPr>
              <a:t>than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368300" marR="17780" indent="-342900" algn="just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68300" algn="l"/>
              </a:tabLst>
            </a:pP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35" dirty="0">
                <a:latin typeface="Times New Roman"/>
                <a:cs typeface="Times New Roman"/>
              </a:rPr>
              <a:t>array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-10" dirty="0">
                <a:latin typeface="Times New Roman"/>
                <a:cs typeface="Times New Roman"/>
              </a:rPr>
              <a:t>Fibonacci </a:t>
            </a:r>
            <a:r>
              <a:rPr sz="3200" spc="-15" dirty="0">
                <a:latin typeface="Times New Roman"/>
                <a:cs typeface="Times New Roman"/>
              </a:rPr>
              <a:t>numbers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defined  </a:t>
            </a:r>
            <a:r>
              <a:rPr sz="3200" spc="-10" dirty="0">
                <a:latin typeface="Times New Roman"/>
                <a:cs typeface="Times New Roman"/>
              </a:rPr>
              <a:t>where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i="1" spc="10" dirty="0">
                <a:latin typeface="Times New Roman"/>
                <a:cs typeface="Times New Roman"/>
              </a:rPr>
              <a:t>F</a:t>
            </a:r>
            <a:r>
              <a:rPr sz="3150" i="1" spc="15" baseline="-17195" dirty="0">
                <a:latin typeface="Times New Roman"/>
                <a:cs typeface="Times New Roman"/>
              </a:rPr>
              <a:t>k</a:t>
            </a:r>
            <a:r>
              <a:rPr sz="3150" spc="15" baseline="-17195" dirty="0">
                <a:latin typeface="Times New Roman"/>
                <a:cs typeface="Times New Roman"/>
              </a:rPr>
              <a:t>+2</a:t>
            </a:r>
            <a:endParaRPr sz="3150" baseline="-17195">
              <a:latin typeface="Times New Roman"/>
              <a:cs typeface="Times New Roman"/>
            </a:endParaRPr>
          </a:p>
          <a:p>
            <a:pPr marL="368300" algn="just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= </a:t>
            </a:r>
            <a:r>
              <a:rPr sz="3200" i="1" spc="10" dirty="0">
                <a:latin typeface="Times New Roman"/>
                <a:cs typeface="Times New Roman"/>
              </a:rPr>
              <a:t>F</a:t>
            </a:r>
            <a:r>
              <a:rPr sz="3150" i="1" spc="15" baseline="-17195" dirty="0">
                <a:latin typeface="Times New Roman"/>
                <a:cs typeface="Times New Roman"/>
              </a:rPr>
              <a:t>k</a:t>
            </a:r>
            <a:r>
              <a:rPr sz="3150" spc="15" baseline="-17195" dirty="0">
                <a:latin typeface="Times New Roman"/>
                <a:cs typeface="Times New Roman"/>
              </a:rPr>
              <a:t>+1 </a:t>
            </a:r>
            <a:r>
              <a:rPr sz="3200" dirty="0">
                <a:latin typeface="Times New Roman"/>
                <a:cs typeface="Times New Roman"/>
              </a:rPr>
              <a:t>+ </a:t>
            </a:r>
            <a:r>
              <a:rPr sz="3200" i="1" dirty="0">
                <a:latin typeface="Times New Roman"/>
                <a:cs typeface="Times New Roman"/>
              </a:rPr>
              <a:t>F</a:t>
            </a:r>
            <a:r>
              <a:rPr sz="3150" i="1" baseline="-17195" dirty="0">
                <a:latin typeface="Times New Roman"/>
                <a:cs typeface="Times New Roman"/>
              </a:rPr>
              <a:t>k</a:t>
            </a:r>
            <a:r>
              <a:rPr sz="3200" dirty="0">
                <a:latin typeface="Times New Roman"/>
                <a:cs typeface="Times New Roman"/>
              </a:rPr>
              <a:t>, when </a:t>
            </a:r>
            <a:r>
              <a:rPr sz="3200" i="1" dirty="0">
                <a:latin typeface="Times New Roman"/>
                <a:cs typeface="Times New Roman"/>
              </a:rPr>
              <a:t>k </a:t>
            </a:r>
            <a:r>
              <a:rPr sz="3200" dirty="0">
                <a:latin typeface="Times New Roman"/>
                <a:cs typeface="Times New Roman"/>
              </a:rPr>
              <a:t>≥ 0, </a:t>
            </a:r>
            <a:r>
              <a:rPr sz="3200" i="1" spc="5" dirty="0">
                <a:latin typeface="Times New Roman"/>
                <a:cs typeface="Times New Roman"/>
              </a:rPr>
              <a:t>F</a:t>
            </a:r>
            <a:r>
              <a:rPr sz="3150" spc="7" baseline="-17195" dirty="0">
                <a:latin typeface="Times New Roman"/>
                <a:cs typeface="Times New Roman"/>
              </a:rPr>
              <a:t>1 </a:t>
            </a:r>
            <a:r>
              <a:rPr sz="3200" dirty="0">
                <a:latin typeface="Times New Roman"/>
                <a:cs typeface="Times New Roman"/>
              </a:rPr>
              <a:t>= 1, </a:t>
            </a: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i="1" spc="5" dirty="0">
                <a:latin typeface="Times New Roman"/>
                <a:cs typeface="Times New Roman"/>
              </a:rPr>
              <a:t>F</a:t>
            </a:r>
            <a:r>
              <a:rPr sz="3150" i="1" spc="7" baseline="-17195" dirty="0">
                <a:latin typeface="Times New Roman"/>
                <a:cs typeface="Times New Roman"/>
              </a:rPr>
              <a:t>0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3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35" y="1329308"/>
            <a:ext cx="8079740" cy="2618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70" dirty="0">
                <a:latin typeface="Times New Roman"/>
                <a:cs typeface="Times New Roman"/>
              </a:rPr>
              <a:t>To </a:t>
            </a:r>
            <a:r>
              <a:rPr sz="3200" spc="-20" dirty="0">
                <a:latin typeface="Times New Roman"/>
                <a:cs typeface="Times New Roman"/>
              </a:rPr>
              <a:t>test </a:t>
            </a:r>
            <a:r>
              <a:rPr sz="3200" spc="-5" dirty="0">
                <a:latin typeface="Times New Roman"/>
                <a:cs typeface="Times New Roman"/>
              </a:rPr>
              <a:t>whether </a:t>
            </a:r>
            <a:r>
              <a:rPr sz="3200" dirty="0">
                <a:latin typeface="Times New Roman"/>
                <a:cs typeface="Times New Roman"/>
              </a:rPr>
              <a:t>an </a:t>
            </a:r>
            <a:r>
              <a:rPr sz="3200" spc="-10" dirty="0">
                <a:latin typeface="Times New Roman"/>
                <a:cs typeface="Times New Roman"/>
              </a:rPr>
              <a:t>item is in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15" dirty="0">
                <a:latin typeface="Times New Roman"/>
                <a:cs typeface="Times New Roman"/>
              </a:rPr>
              <a:t>list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-15" dirty="0">
                <a:latin typeface="Times New Roman"/>
                <a:cs typeface="Times New Roman"/>
              </a:rPr>
              <a:t>ordered  </a:t>
            </a:r>
            <a:r>
              <a:rPr sz="3200" spc="-10" dirty="0">
                <a:latin typeface="Times New Roman"/>
                <a:cs typeface="Times New Roman"/>
              </a:rPr>
              <a:t>numbers, </a:t>
            </a:r>
            <a:r>
              <a:rPr sz="3200" spc="-20" dirty="0">
                <a:latin typeface="Times New Roman"/>
                <a:cs typeface="Times New Roman"/>
              </a:rPr>
              <a:t>follow </a:t>
            </a:r>
            <a:r>
              <a:rPr sz="3200" dirty="0">
                <a:latin typeface="Times New Roman"/>
                <a:cs typeface="Times New Roman"/>
              </a:rPr>
              <a:t>these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steps:</a:t>
            </a:r>
            <a:endParaRPr sz="32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927735" algn="l"/>
              </a:tabLst>
            </a:pPr>
            <a:r>
              <a:rPr sz="3200" dirty="0">
                <a:latin typeface="Times New Roman"/>
                <a:cs typeface="Times New Roman"/>
              </a:rPr>
              <a:t>Set </a:t>
            </a:r>
            <a:r>
              <a:rPr sz="3200" i="1" dirty="0">
                <a:latin typeface="Times New Roman"/>
                <a:cs typeface="Times New Roman"/>
              </a:rPr>
              <a:t>k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927100" marR="5715" lvl="1" indent="-457834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927735" algn="l"/>
                <a:tab pos="2662555" algn="l"/>
              </a:tabLst>
            </a:pPr>
            <a:r>
              <a:rPr sz="3200" spc="-10" dirty="0">
                <a:latin typeface="Times New Roman"/>
                <a:cs typeface="Times New Roman"/>
              </a:rPr>
              <a:t>If </a:t>
            </a:r>
            <a:r>
              <a:rPr sz="3200" i="1" dirty="0">
                <a:latin typeface="Times New Roman"/>
                <a:cs typeface="Times New Roman"/>
              </a:rPr>
              <a:t>k </a:t>
            </a:r>
            <a:r>
              <a:rPr sz="3200" dirty="0">
                <a:latin typeface="Times New Roman"/>
                <a:cs typeface="Times New Roman"/>
              </a:rPr>
              <a:t>= 0, </a:t>
            </a:r>
            <a:r>
              <a:rPr sz="3200" spc="-15" dirty="0">
                <a:latin typeface="Times New Roman"/>
                <a:cs typeface="Times New Roman"/>
              </a:rPr>
              <a:t>stop. There </a:t>
            </a:r>
            <a:r>
              <a:rPr sz="3200" spc="-5" dirty="0">
                <a:latin typeface="Times New Roman"/>
                <a:cs typeface="Times New Roman"/>
              </a:rPr>
              <a:t>is no </a:t>
            </a:r>
            <a:r>
              <a:rPr sz="3200" spc="-10" dirty="0">
                <a:latin typeface="Times New Roman"/>
                <a:cs typeface="Times New Roman"/>
              </a:rPr>
              <a:t>match; </a:t>
            </a:r>
            <a:r>
              <a:rPr sz="3200" spc="-15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item </a:t>
            </a:r>
            <a:r>
              <a:rPr sz="3200" spc="-5" dirty="0">
                <a:latin typeface="Times New Roman"/>
                <a:cs typeface="Times New Roman"/>
              </a:rPr>
              <a:t>is  </a:t>
            </a:r>
            <a:r>
              <a:rPr sz="3200" dirty="0">
                <a:latin typeface="Times New Roman"/>
                <a:cs typeface="Times New Roman"/>
              </a:rPr>
              <a:t>not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the	</a:t>
            </a:r>
            <a:r>
              <a:rPr sz="3200" spc="-40" dirty="0">
                <a:latin typeface="Times New Roman"/>
                <a:cs typeface="Times New Roman"/>
              </a:rPr>
              <a:t>array</a:t>
            </a:r>
            <a:r>
              <a:rPr sz="2400" spc="-4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8735" y="6415227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38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553" y="477088"/>
            <a:ext cx="79806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/>
              <a:t>Fibonacci </a:t>
            </a:r>
            <a:r>
              <a:rPr sz="4200" dirty="0"/>
              <a:t>Search </a:t>
            </a:r>
            <a:r>
              <a:rPr sz="4200" spc="-5" dirty="0"/>
              <a:t>Algorithm</a:t>
            </a:r>
            <a:r>
              <a:rPr sz="4200" spc="-385" dirty="0"/>
              <a:t> </a:t>
            </a:r>
            <a:r>
              <a:rPr sz="4200" spc="-5" dirty="0"/>
              <a:t>Contd…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967739" y="1532991"/>
            <a:ext cx="7357745" cy="2693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494665" algn="l"/>
                <a:tab pos="495300" algn="l"/>
              </a:tabLst>
            </a:pPr>
            <a:r>
              <a:rPr sz="3200" dirty="0">
                <a:latin typeface="Times New Roman"/>
                <a:cs typeface="Times New Roman"/>
              </a:rPr>
              <a:t>Compare the item against element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254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F</a:t>
            </a:r>
            <a:r>
              <a:rPr sz="3150" i="1" spc="7" baseline="-17195" dirty="0">
                <a:latin typeface="Times New Roman"/>
                <a:cs typeface="Times New Roman"/>
              </a:rPr>
              <a:t>k</a:t>
            </a:r>
            <a:r>
              <a:rPr sz="3150" spc="7" baseline="-17195" dirty="0">
                <a:latin typeface="Times New Roman"/>
                <a:cs typeface="Times New Roman"/>
              </a:rPr>
              <a:t>−1</a:t>
            </a:r>
            <a:r>
              <a:rPr sz="3200" spc="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495300" indent="-4572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94665" algn="l"/>
                <a:tab pos="495300" algn="l"/>
              </a:tabLst>
            </a:pPr>
            <a:r>
              <a:rPr sz="3200" dirty="0">
                <a:latin typeface="Times New Roman"/>
                <a:cs typeface="Times New Roman"/>
              </a:rPr>
              <a:t>If the item matches,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stop.</a:t>
            </a:r>
            <a:endParaRPr sz="3200">
              <a:latin typeface="Times New Roman"/>
              <a:cs typeface="Times New Roman"/>
            </a:endParaRPr>
          </a:p>
          <a:p>
            <a:pPr marL="495300" marR="80645" indent="-4572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94665" algn="l"/>
                <a:tab pos="495300" algn="l"/>
                <a:tab pos="3629025" algn="l"/>
              </a:tabLst>
            </a:pPr>
            <a:r>
              <a:rPr sz="3200" dirty="0">
                <a:latin typeface="Times New Roman"/>
                <a:cs typeface="Times New Roman"/>
              </a:rPr>
              <a:t>If the item is less than entry </a:t>
            </a:r>
            <a:r>
              <a:rPr sz="3200" i="1" spc="5" dirty="0">
                <a:latin typeface="Times New Roman"/>
                <a:cs typeface="Times New Roman"/>
              </a:rPr>
              <a:t>F</a:t>
            </a:r>
            <a:r>
              <a:rPr sz="3150" i="1" spc="7" baseline="-17195" dirty="0">
                <a:latin typeface="Times New Roman"/>
                <a:cs typeface="Times New Roman"/>
              </a:rPr>
              <a:t>k</a:t>
            </a:r>
            <a:r>
              <a:rPr sz="3150" spc="7" baseline="-17195" dirty="0">
                <a:latin typeface="Times New Roman"/>
                <a:cs typeface="Times New Roman"/>
              </a:rPr>
              <a:t>−1</a:t>
            </a:r>
            <a:r>
              <a:rPr sz="3200" spc="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discard  the elements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	</a:t>
            </a:r>
            <a:r>
              <a:rPr sz="3200" spc="-5" dirty="0">
                <a:latin typeface="Times New Roman"/>
                <a:cs typeface="Times New Roman"/>
              </a:rPr>
              <a:t>positions </a:t>
            </a:r>
            <a:r>
              <a:rPr sz="3200" i="1" dirty="0">
                <a:latin typeface="Times New Roman"/>
                <a:cs typeface="Times New Roman"/>
              </a:rPr>
              <a:t>F</a:t>
            </a:r>
            <a:r>
              <a:rPr sz="3150" i="1" baseline="-17195" dirty="0">
                <a:latin typeface="Times New Roman"/>
                <a:cs typeface="Times New Roman"/>
              </a:rPr>
              <a:t>k</a:t>
            </a:r>
            <a:r>
              <a:rPr sz="3150" baseline="-17195" dirty="0">
                <a:latin typeface="Times New Roman"/>
                <a:cs typeface="Times New Roman"/>
              </a:rPr>
              <a:t>−1 </a:t>
            </a:r>
            <a:r>
              <a:rPr sz="3200" dirty="0">
                <a:latin typeface="Times New Roman"/>
                <a:cs typeface="Times New Roman"/>
              </a:rPr>
              <a:t>+ 1 to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.  Set </a:t>
            </a:r>
            <a:r>
              <a:rPr sz="3200" i="1" dirty="0">
                <a:latin typeface="Times New Roman"/>
                <a:cs typeface="Times New Roman"/>
              </a:rPr>
              <a:t>k </a:t>
            </a:r>
            <a:r>
              <a:rPr sz="3200" dirty="0">
                <a:latin typeface="Times New Roman"/>
                <a:cs typeface="Times New Roman"/>
              </a:rPr>
              <a:t>= </a:t>
            </a:r>
            <a:r>
              <a:rPr sz="3200" i="1" dirty="0">
                <a:latin typeface="Times New Roman"/>
                <a:cs typeface="Times New Roman"/>
              </a:rPr>
              <a:t>k </a:t>
            </a:r>
            <a:r>
              <a:rPr sz="3200" dirty="0">
                <a:latin typeface="Times New Roman"/>
                <a:cs typeface="Times New Roman"/>
              </a:rPr>
              <a:t>− 1 and return to step</a:t>
            </a:r>
            <a:r>
              <a:rPr sz="3200" spc="-3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2.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276471"/>
            <a:ext cx="6592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  <a:tab pos="1022985" algn="l"/>
                <a:tab pos="1803400" algn="l"/>
                <a:tab pos="2807335" algn="l"/>
                <a:tab pos="3359150" algn="l"/>
                <a:tab pos="4767580" algn="l"/>
                <a:tab pos="5748020" algn="l"/>
              </a:tabLst>
            </a:pPr>
            <a:r>
              <a:rPr sz="3200" dirty="0">
                <a:latin typeface="Times New Roman"/>
                <a:cs typeface="Times New Roman"/>
              </a:rPr>
              <a:t>If	the	i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em	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g</a:t>
            </a:r>
            <a:r>
              <a:rPr sz="3200" spc="-2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eat</a:t>
            </a:r>
            <a:r>
              <a:rPr sz="3200" spc="-1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n	e</a:t>
            </a:r>
            <a:r>
              <a:rPr sz="3200" spc="-15" dirty="0">
                <a:latin typeface="Times New Roman"/>
                <a:cs typeface="Times New Roman"/>
              </a:rPr>
              <a:t>n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7484" y="4360290"/>
            <a:ext cx="828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i="1" spc="-7" baseline="11284" dirty="0">
                <a:latin typeface="Times New Roman"/>
                <a:cs typeface="Times New Roman"/>
              </a:rPr>
              <a:t>F</a:t>
            </a:r>
            <a:r>
              <a:rPr sz="2100" i="1" spc="-5" dirty="0">
                <a:latin typeface="Times New Roman"/>
                <a:cs typeface="Times New Roman"/>
              </a:rPr>
              <a:t>k</a:t>
            </a:r>
            <a:r>
              <a:rPr sz="2100" spc="-5" dirty="0">
                <a:latin typeface="Times New Roman"/>
                <a:cs typeface="Times New Roman"/>
              </a:rPr>
              <a:t>−1</a:t>
            </a:r>
            <a:r>
              <a:rPr sz="4800" spc="-7" baseline="11284" dirty="0">
                <a:latin typeface="Times New Roman"/>
                <a:cs typeface="Times New Roman"/>
              </a:rPr>
              <a:t>,</a:t>
            </a:r>
            <a:endParaRPr sz="4800" baseline="1128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339" y="4764100"/>
            <a:ext cx="7165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64615" algn="l"/>
                <a:tab pos="2040889" algn="l"/>
                <a:tab pos="3843020" algn="l"/>
                <a:tab pos="4808855" algn="l"/>
                <a:tab pos="6453505" algn="l"/>
                <a:tab pos="6838950" algn="l"/>
              </a:tabLst>
            </a:pPr>
            <a:r>
              <a:rPr sz="3200" dirty="0">
                <a:latin typeface="Times New Roman"/>
                <a:cs typeface="Times New Roman"/>
              </a:rPr>
              <a:t>d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sc</a:t>
            </a:r>
            <a:r>
              <a:rPr sz="3200" spc="-2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d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	e</a:t>
            </a:r>
            <a:r>
              <a:rPr sz="3200" spc="-1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15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20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ts	</a:t>
            </a:r>
            <a:r>
              <a:rPr sz="3200" spc="-15" dirty="0">
                <a:latin typeface="Times New Roman"/>
                <a:cs typeface="Times New Roman"/>
              </a:rPr>
              <a:t>fr</a:t>
            </a:r>
            <a:r>
              <a:rPr sz="3200" dirty="0">
                <a:latin typeface="Times New Roman"/>
                <a:cs typeface="Times New Roman"/>
              </a:rPr>
              <a:t>om	po</a:t>
            </a:r>
            <a:r>
              <a:rPr sz="3200" spc="-15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2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ons	1	</a:t>
            </a:r>
            <a:r>
              <a:rPr sz="3200" spc="-20" dirty="0">
                <a:latin typeface="Times New Roman"/>
                <a:cs typeface="Times New Roman"/>
              </a:rPr>
              <a:t>to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4939" y="5335930"/>
            <a:ext cx="8318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i="1" baseline="11284" dirty="0">
                <a:latin typeface="Times New Roman"/>
                <a:cs typeface="Times New Roman"/>
              </a:rPr>
              <a:t>F</a:t>
            </a:r>
            <a:r>
              <a:rPr sz="2100" i="1" dirty="0">
                <a:latin typeface="Times New Roman"/>
                <a:cs typeface="Times New Roman"/>
              </a:rPr>
              <a:t>k</a:t>
            </a:r>
            <a:r>
              <a:rPr sz="2100" dirty="0">
                <a:latin typeface="Times New Roman"/>
                <a:cs typeface="Times New Roman"/>
              </a:rPr>
              <a:t>−1</a:t>
            </a:r>
            <a:r>
              <a:rPr sz="4800" baseline="11284" dirty="0">
                <a:latin typeface="Times New Roman"/>
                <a:cs typeface="Times New Roman"/>
              </a:rPr>
              <a:t>.</a:t>
            </a:r>
            <a:endParaRPr sz="4800" baseline="1128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5389" y="5252110"/>
            <a:ext cx="6133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78660" algn="l"/>
                <a:tab pos="2754630" algn="l"/>
                <a:tab pos="4678045" algn="l"/>
              </a:tabLst>
            </a:pP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-1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u</a:t>
            </a:r>
            <a:r>
              <a:rPr sz="3200" spc="-20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b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r	the	re</a:t>
            </a:r>
            <a:r>
              <a:rPr sz="3200" spc="-15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ai</a:t>
            </a:r>
            <a:r>
              <a:rPr sz="3200" spc="-20" dirty="0">
                <a:latin typeface="Times New Roman"/>
                <a:cs typeface="Times New Roman"/>
              </a:rPr>
              <a:t>ni</a:t>
            </a:r>
            <a:r>
              <a:rPr sz="3200" dirty="0">
                <a:latin typeface="Times New Roman"/>
                <a:cs typeface="Times New Roman"/>
              </a:rPr>
              <a:t>ng	el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nts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4939" y="5739790"/>
            <a:ext cx="7218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spc="2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</a:t>
            </a:r>
            <a:r>
              <a:rPr sz="3200" spc="2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to</a:t>
            </a:r>
            <a:r>
              <a:rPr sz="3200" spc="27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F</a:t>
            </a:r>
            <a:r>
              <a:rPr sz="3150" i="1" baseline="-17195" dirty="0">
                <a:latin typeface="Times New Roman"/>
                <a:cs typeface="Times New Roman"/>
              </a:rPr>
              <a:t>k</a:t>
            </a:r>
            <a:r>
              <a:rPr sz="3150" baseline="-17195" dirty="0">
                <a:latin typeface="Times New Roman"/>
                <a:cs typeface="Times New Roman"/>
              </a:rPr>
              <a:t>−2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2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set</a:t>
            </a:r>
            <a:r>
              <a:rPr sz="3200" spc="27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k</a:t>
            </a:r>
            <a:r>
              <a:rPr sz="3200" i="1" spc="25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27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k</a:t>
            </a:r>
            <a:r>
              <a:rPr sz="3200" i="1" spc="2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−</a:t>
            </a:r>
            <a:r>
              <a:rPr sz="3200" spc="2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2,</a:t>
            </a:r>
            <a:r>
              <a:rPr sz="3200" spc="2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2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return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339" y="6227470"/>
            <a:ext cx="10725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step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39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043" y="175971"/>
            <a:ext cx="839343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latin typeface="Times New Roman"/>
                <a:cs typeface="Times New Roman"/>
              </a:rPr>
              <a:t>Basic </a:t>
            </a:r>
            <a:r>
              <a:rPr sz="4200" b="1" dirty="0">
                <a:latin typeface="Times New Roman"/>
                <a:cs typeface="Times New Roman"/>
              </a:rPr>
              <a:t>Sorting </a:t>
            </a:r>
            <a:r>
              <a:rPr sz="4200" b="1" spc="-5" dirty="0">
                <a:latin typeface="Times New Roman"/>
                <a:cs typeface="Times New Roman"/>
              </a:rPr>
              <a:t>Methods :-Bubble</a:t>
            </a:r>
            <a:r>
              <a:rPr sz="4200" b="1" spc="-170" dirty="0">
                <a:latin typeface="Times New Roman"/>
                <a:cs typeface="Times New Roman"/>
              </a:rPr>
              <a:t> </a:t>
            </a:r>
            <a:r>
              <a:rPr sz="4200" b="1" dirty="0">
                <a:latin typeface="Times New Roman"/>
                <a:cs typeface="Times New Roman"/>
              </a:rPr>
              <a:t>Sort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610" y="729843"/>
            <a:ext cx="8165465" cy="57689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latin typeface="Times New Roman"/>
                <a:cs typeface="Times New Roman"/>
              </a:rPr>
              <a:t>First Level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Considerations</a:t>
            </a:r>
            <a:endParaRPr sz="32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spc="-16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sort list of n elements in ascending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order</a:t>
            </a:r>
            <a:endParaRPr sz="32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300"/>
              </a:spcBef>
            </a:pPr>
            <a:r>
              <a:rPr sz="3200" b="1" dirty="0">
                <a:latin typeface="Times New Roman"/>
                <a:cs typeface="Times New Roman"/>
              </a:rPr>
              <a:t>Pass 1 </a:t>
            </a:r>
            <a:r>
              <a:rPr sz="3200" dirty="0">
                <a:latin typeface="Times New Roman"/>
                <a:cs typeface="Times New Roman"/>
              </a:rPr>
              <a:t>:make nth element the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largest</a:t>
            </a:r>
            <a:endParaRPr sz="3200">
              <a:latin typeface="Times New Roman"/>
              <a:cs typeface="Times New Roman"/>
            </a:endParaRPr>
          </a:p>
          <a:p>
            <a:pPr marL="482600" marR="366395">
              <a:lnSpc>
                <a:spcPct val="100000"/>
              </a:lnSpc>
              <a:spcBef>
                <a:spcPts val="300"/>
              </a:spcBef>
            </a:pPr>
            <a:r>
              <a:rPr sz="3200" b="1" dirty="0">
                <a:latin typeface="Times New Roman"/>
                <a:cs typeface="Times New Roman"/>
              </a:rPr>
              <a:t>Pass 2 :</a:t>
            </a:r>
            <a:r>
              <a:rPr sz="3200" dirty="0">
                <a:latin typeface="Times New Roman"/>
                <a:cs typeface="Times New Roman"/>
              </a:rPr>
              <a:t>if </a:t>
            </a:r>
            <a:r>
              <a:rPr sz="3200" spc="5" dirty="0">
                <a:latin typeface="Times New Roman"/>
                <a:cs typeface="Times New Roman"/>
              </a:rPr>
              <a:t>needed </a:t>
            </a:r>
            <a:r>
              <a:rPr sz="3200" dirty="0">
                <a:latin typeface="Times New Roman"/>
                <a:cs typeface="Times New Roman"/>
              </a:rPr>
              <a:t>make n-1th element the</a:t>
            </a:r>
            <a:r>
              <a:rPr sz="3200" spc="-21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2</a:t>
            </a:r>
            <a:r>
              <a:rPr sz="3150" spc="15" baseline="22486" dirty="0">
                <a:latin typeface="Times New Roman"/>
                <a:cs typeface="Times New Roman"/>
              </a:rPr>
              <a:t>nd  </a:t>
            </a:r>
            <a:r>
              <a:rPr sz="3200" spc="-20" dirty="0">
                <a:latin typeface="Times New Roman"/>
                <a:cs typeface="Times New Roman"/>
              </a:rPr>
              <a:t>largest</a:t>
            </a:r>
            <a:endParaRPr sz="3200">
              <a:latin typeface="Times New Roman"/>
              <a:cs typeface="Times New Roman"/>
            </a:endParaRPr>
          </a:p>
          <a:p>
            <a:pPr marL="482600" marR="434975">
              <a:lnSpc>
                <a:spcPct val="100000"/>
              </a:lnSpc>
              <a:spcBef>
                <a:spcPts val="300"/>
              </a:spcBef>
            </a:pPr>
            <a:r>
              <a:rPr sz="3200" b="1" dirty="0">
                <a:latin typeface="Times New Roman"/>
                <a:cs typeface="Times New Roman"/>
              </a:rPr>
              <a:t>Pass 3 </a:t>
            </a:r>
            <a:r>
              <a:rPr sz="3200" dirty="0">
                <a:latin typeface="Times New Roman"/>
                <a:cs typeface="Times New Roman"/>
              </a:rPr>
              <a:t>:if </a:t>
            </a:r>
            <a:r>
              <a:rPr sz="3200" spc="5" dirty="0">
                <a:latin typeface="Times New Roman"/>
                <a:cs typeface="Times New Roman"/>
              </a:rPr>
              <a:t>needed </a:t>
            </a:r>
            <a:r>
              <a:rPr sz="3200" dirty="0">
                <a:latin typeface="Times New Roman"/>
                <a:cs typeface="Times New Roman"/>
              </a:rPr>
              <a:t>make n-2th element the</a:t>
            </a:r>
            <a:r>
              <a:rPr sz="3200" spc="-21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3</a:t>
            </a:r>
            <a:r>
              <a:rPr sz="3150" spc="7" baseline="22486" dirty="0">
                <a:latin typeface="Times New Roman"/>
                <a:cs typeface="Times New Roman"/>
              </a:rPr>
              <a:t>rd  </a:t>
            </a:r>
            <a:r>
              <a:rPr sz="3200" spc="-20" dirty="0">
                <a:latin typeface="Times New Roman"/>
                <a:cs typeface="Times New Roman"/>
              </a:rPr>
              <a:t>largest</a:t>
            </a:r>
            <a:endParaRPr sz="3200">
              <a:latin typeface="Times New Roman"/>
              <a:cs typeface="Times New Roman"/>
            </a:endParaRPr>
          </a:p>
          <a:p>
            <a:pPr marL="482600" marR="84455">
              <a:lnSpc>
                <a:spcPct val="72800"/>
              </a:lnSpc>
              <a:spcBef>
                <a:spcPts val="760"/>
              </a:spcBef>
              <a:tabLst>
                <a:tab pos="2270125" algn="l"/>
              </a:tabLst>
            </a:pPr>
            <a:r>
              <a:rPr sz="3200" b="1" dirty="0">
                <a:latin typeface="Times New Roman"/>
                <a:cs typeface="Times New Roman"/>
              </a:rPr>
              <a:t>Pass n-2</a:t>
            </a:r>
            <a:r>
              <a:rPr sz="3200" dirty="0">
                <a:latin typeface="Times New Roman"/>
                <a:cs typeface="Times New Roman"/>
              </a:rPr>
              <a:t>: if needed make 3rd </a:t>
            </a:r>
            <a:r>
              <a:rPr sz="3200" spc="5" dirty="0">
                <a:latin typeface="Times New Roman"/>
                <a:cs typeface="Times New Roman"/>
              </a:rPr>
              <a:t>n-(n-3)</a:t>
            </a:r>
            <a:r>
              <a:rPr sz="3150" spc="7" baseline="22486" dirty="0">
                <a:latin typeface="Times New Roman"/>
                <a:cs typeface="Times New Roman"/>
              </a:rPr>
              <a:t>th</a:t>
            </a:r>
            <a:r>
              <a:rPr sz="3150" spc="-254" baseline="2248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  the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(n-2)</a:t>
            </a:r>
            <a:r>
              <a:rPr sz="3150" spc="7" baseline="22486" dirty="0">
                <a:latin typeface="Times New Roman"/>
                <a:cs typeface="Times New Roman"/>
              </a:rPr>
              <a:t>th	</a:t>
            </a:r>
            <a:r>
              <a:rPr sz="3200" spc="-20" dirty="0">
                <a:latin typeface="Times New Roman"/>
                <a:cs typeface="Times New Roman"/>
              </a:rPr>
              <a:t>largest</a:t>
            </a:r>
            <a:endParaRPr sz="3200">
              <a:latin typeface="Times New Roman"/>
              <a:cs typeface="Times New Roman"/>
            </a:endParaRPr>
          </a:p>
          <a:p>
            <a:pPr marL="482600" marR="17780">
              <a:lnSpc>
                <a:spcPct val="73100"/>
              </a:lnSpc>
              <a:spcBef>
                <a:spcPts val="590"/>
              </a:spcBef>
              <a:tabLst>
                <a:tab pos="2266950" algn="l"/>
              </a:tabLst>
            </a:pPr>
            <a:r>
              <a:rPr sz="3200" b="1" dirty="0">
                <a:latin typeface="Times New Roman"/>
                <a:cs typeface="Times New Roman"/>
              </a:rPr>
              <a:t>Pass </a:t>
            </a:r>
            <a:r>
              <a:rPr sz="3200" b="1" spc="-5" dirty="0">
                <a:latin typeface="Times New Roman"/>
                <a:cs typeface="Times New Roman"/>
              </a:rPr>
              <a:t>n-1 </a:t>
            </a:r>
            <a:r>
              <a:rPr sz="3200" dirty="0">
                <a:latin typeface="Times New Roman"/>
                <a:cs typeface="Times New Roman"/>
              </a:rPr>
              <a:t>:if needed make 2nd n-(n-2)</a:t>
            </a:r>
            <a:r>
              <a:rPr sz="3150" baseline="22486" dirty="0">
                <a:latin typeface="Times New Roman"/>
                <a:cs typeface="Times New Roman"/>
              </a:rPr>
              <a:t>th</a:t>
            </a:r>
            <a:r>
              <a:rPr sz="3150" spc="-202" baseline="22486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  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(n-1)</a:t>
            </a:r>
            <a:r>
              <a:rPr sz="3150" spc="-7" baseline="22486" dirty="0">
                <a:latin typeface="Times New Roman"/>
                <a:cs typeface="Times New Roman"/>
              </a:rPr>
              <a:t>th	</a:t>
            </a:r>
            <a:r>
              <a:rPr sz="3200" spc="-20" dirty="0">
                <a:latin typeface="Times New Roman"/>
                <a:cs typeface="Times New Roman"/>
              </a:rPr>
              <a:t>largest</a:t>
            </a:r>
            <a:endParaRPr sz="32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latin typeface="Times New Roman"/>
                <a:cs typeface="Times New Roman"/>
              </a:rPr>
              <a:t>Maximum number of passes is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(n-1).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49" y="232918"/>
            <a:ext cx="72929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Classification of Data</a:t>
            </a:r>
            <a:r>
              <a:rPr sz="4400" spc="-190" dirty="0"/>
              <a:t> </a:t>
            </a:r>
            <a:r>
              <a:rPr sz="4400" dirty="0"/>
              <a:t>Structures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149857"/>
            <a:ext cx="6048375" cy="2221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Data structures can be classified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as</a:t>
            </a:r>
            <a:endParaRPr sz="3200">
              <a:latin typeface="Times New Roman"/>
              <a:cs typeface="Times New Roman"/>
            </a:endParaRPr>
          </a:p>
          <a:p>
            <a:pPr marL="984885" lvl="1" indent="-572135">
              <a:lnSpc>
                <a:spcPct val="100000"/>
              </a:lnSpc>
              <a:buAutoNum type="romanLcPeriod"/>
              <a:tabLst>
                <a:tab pos="984885" algn="l"/>
                <a:tab pos="985519" algn="l"/>
              </a:tabLst>
            </a:pPr>
            <a:r>
              <a:rPr sz="2800" spc="-5" dirty="0">
                <a:latin typeface="Times New Roman"/>
                <a:cs typeface="Times New Roman"/>
              </a:rPr>
              <a:t>Simple data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</a:t>
            </a:r>
            <a:endParaRPr sz="2800">
              <a:latin typeface="Times New Roman"/>
              <a:cs typeface="Times New Roman"/>
            </a:endParaRPr>
          </a:p>
          <a:p>
            <a:pPr marL="984885" lvl="1" indent="-572135">
              <a:lnSpc>
                <a:spcPct val="100000"/>
              </a:lnSpc>
              <a:buAutoNum type="romanLcPeriod"/>
              <a:tabLst>
                <a:tab pos="984885" algn="l"/>
                <a:tab pos="985519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Compound data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</a:t>
            </a:r>
            <a:endParaRPr sz="2800">
              <a:latin typeface="Times New Roman"/>
              <a:cs typeface="Times New Roman"/>
            </a:endParaRPr>
          </a:p>
          <a:p>
            <a:pPr marL="984885" lvl="1" indent="-572135">
              <a:lnSpc>
                <a:spcPct val="100000"/>
              </a:lnSpc>
              <a:spcBef>
                <a:spcPts val="5"/>
              </a:spcBef>
              <a:buAutoNum type="romanLcPeriod"/>
              <a:tabLst>
                <a:tab pos="984885" algn="l"/>
                <a:tab pos="985519" algn="l"/>
              </a:tabLst>
            </a:pPr>
            <a:r>
              <a:rPr sz="2800" spc="-5" dirty="0">
                <a:latin typeface="Times New Roman"/>
                <a:cs typeface="Times New Roman"/>
              </a:rPr>
              <a:t>Linear data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</a:t>
            </a:r>
            <a:endParaRPr sz="2800">
              <a:latin typeface="Times New Roman"/>
              <a:cs typeface="Times New Roman"/>
            </a:endParaRPr>
          </a:p>
          <a:p>
            <a:pPr marL="984885" lvl="1" indent="-572135">
              <a:lnSpc>
                <a:spcPct val="100000"/>
              </a:lnSpc>
              <a:buAutoNum type="romanLcPeriod"/>
              <a:tabLst>
                <a:tab pos="984885" algn="l"/>
                <a:tab pos="985519" algn="l"/>
              </a:tabLst>
            </a:pPr>
            <a:r>
              <a:rPr sz="2800" spc="-5" dirty="0">
                <a:latin typeface="Times New Roman"/>
                <a:cs typeface="Times New Roman"/>
              </a:rPr>
              <a:t>Non linear data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structure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3505212"/>
            <a:ext cx="5092192" cy="2500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80182" y="6121704"/>
            <a:ext cx="41617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Fig. Classification of Data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Structures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93759" y="6453327"/>
            <a:ext cx="1282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40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683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4200" b="1" spc="-5" dirty="0">
                <a:latin typeface="Times New Roman"/>
                <a:cs typeface="Times New Roman"/>
              </a:rPr>
              <a:t>Bubble</a:t>
            </a:r>
            <a:r>
              <a:rPr sz="4200" b="1" spc="-50" dirty="0">
                <a:latin typeface="Times New Roman"/>
                <a:cs typeface="Times New Roman"/>
              </a:rPr>
              <a:t> </a:t>
            </a:r>
            <a:r>
              <a:rPr sz="4200" b="1" dirty="0">
                <a:latin typeface="Times New Roman"/>
                <a:cs typeface="Times New Roman"/>
              </a:rPr>
              <a:t>Sort</a:t>
            </a:r>
            <a:endParaRPr sz="42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4200" b="1" dirty="0">
                <a:latin typeface="Times New Roman"/>
                <a:cs typeface="Times New Roman"/>
              </a:rPr>
              <a:t>Second </a:t>
            </a:r>
            <a:r>
              <a:rPr sz="4200" b="1" spc="-5" dirty="0">
                <a:latin typeface="Times New Roman"/>
                <a:cs typeface="Times New Roman"/>
              </a:rPr>
              <a:t>Level</a:t>
            </a:r>
            <a:r>
              <a:rPr sz="4200" b="1" spc="-105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Considerations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935" y="1396944"/>
            <a:ext cx="7987665" cy="41808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67665" marR="17780" indent="-367665">
              <a:lnSpc>
                <a:spcPct val="104299"/>
              </a:lnSpc>
              <a:spcBef>
                <a:spcPts val="425"/>
              </a:spcBef>
              <a:buFont typeface="Arial"/>
              <a:buChar char="•"/>
              <a:tabLst>
                <a:tab pos="367665" algn="l"/>
                <a:tab pos="368300" algn="l"/>
                <a:tab pos="2192655" algn="l"/>
                <a:tab pos="3161665" algn="l"/>
                <a:tab pos="5104765" algn="l"/>
                <a:tab pos="5958840" algn="l"/>
                <a:tab pos="6521450" algn="l"/>
              </a:tabLst>
            </a:pPr>
            <a:r>
              <a:rPr sz="3200" b="1" dirty="0">
                <a:latin typeface="Times New Roman"/>
                <a:cs typeface="Times New Roman"/>
              </a:rPr>
              <a:t>Pass 1: </a:t>
            </a:r>
            <a:r>
              <a:rPr sz="3200" dirty="0">
                <a:latin typeface="Times New Roman"/>
                <a:cs typeface="Times New Roman"/>
              </a:rPr>
              <a:t>Make nth element the </a:t>
            </a:r>
            <a:r>
              <a:rPr sz="3200" spc="-10" dirty="0">
                <a:latin typeface="Times New Roman"/>
                <a:cs typeface="Times New Roman"/>
              </a:rPr>
              <a:t>largest.  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-10" dirty="0">
                <a:latin typeface="Times New Roman"/>
                <a:cs typeface="Times New Roman"/>
              </a:rPr>
              <a:t>om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20" dirty="0">
                <a:latin typeface="Times New Roman"/>
                <a:cs typeface="Times New Roman"/>
              </a:rPr>
              <a:t>a</a:t>
            </a:r>
            <a:r>
              <a:rPr sz="3200" spc="-1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e	each	successive	pair	of	e</a:t>
            </a:r>
            <a:r>
              <a:rPr sz="3200" spc="-2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em</a:t>
            </a:r>
            <a:r>
              <a:rPr sz="3200" spc="-1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2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s  beginning with </a:t>
            </a:r>
            <a:r>
              <a:rPr sz="3200" spc="-5" dirty="0">
                <a:latin typeface="Times New Roman"/>
                <a:cs typeface="Times New Roman"/>
              </a:rPr>
              <a:t>1st 2nd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ending </a:t>
            </a:r>
            <a:r>
              <a:rPr sz="3200" dirty="0">
                <a:latin typeface="Times New Roman"/>
                <a:cs typeface="Times New Roman"/>
              </a:rPr>
              <a:t>with </a:t>
            </a:r>
            <a:r>
              <a:rPr sz="3200" spc="-10" dirty="0">
                <a:latin typeface="Times New Roman"/>
                <a:cs typeface="Times New Roman"/>
              </a:rPr>
              <a:t>n-1th  </a:t>
            </a:r>
            <a:r>
              <a:rPr sz="3200" dirty="0">
                <a:latin typeface="Times New Roman"/>
                <a:cs typeface="Times New Roman"/>
              </a:rPr>
              <a:t>nth </a:t>
            </a: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swap the elements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spc="229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necessary.</a:t>
            </a:r>
            <a:endParaRPr sz="3200">
              <a:latin typeface="Times New Roman"/>
              <a:cs typeface="Times New Roman"/>
            </a:endParaRPr>
          </a:p>
          <a:p>
            <a:pPr marL="367665" marR="25400" indent="-367665">
              <a:lnSpc>
                <a:spcPct val="104400"/>
              </a:lnSpc>
              <a:spcBef>
                <a:spcPts val="335"/>
              </a:spcBef>
              <a:buFont typeface="Arial"/>
              <a:buChar char="•"/>
              <a:tabLst>
                <a:tab pos="367665" algn="l"/>
                <a:tab pos="368300" algn="l"/>
                <a:tab pos="2190750" algn="l"/>
                <a:tab pos="3160395" algn="l"/>
                <a:tab pos="5100320" algn="l"/>
                <a:tab pos="5156835" algn="l"/>
                <a:tab pos="5954395" algn="l"/>
                <a:tab pos="6513830" algn="l"/>
              </a:tabLst>
            </a:pPr>
            <a:r>
              <a:rPr sz="3200" b="1" dirty="0">
                <a:latin typeface="Times New Roman"/>
                <a:cs typeface="Times New Roman"/>
              </a:rPr>
              <a:t>Pass 2 : </a:t>
            </a:r>
            <a:r>
              <a:rPr sz="3200" dirty="0">
                <a:latin typeface="Times New Roman"/>
                <a:cs typeface="Times New Roman"/>
              </a:rPr>
              <a:t>Make </a:t>
            </a:r>
            <a:r>
              <a:rPr sz="3200" spc="-5" dirty="0">
                <a:latin typeface="Times New Roman"/>
                <a:cs typeface="Times New Roman"/>
              </a:rPr>
              <a:t>n-1th </a:t>
            </a:r>
            <a:r>
              <a:rPr sz="3200" dirty="0">
                <a:latin typeface="Times New Roman"/>
                <a:cs typeface="Times New Roman"/>
              </a:rPr>
              <a:t>element the </a:t>
            </a:r>
            <a:r>
              <a:rPr sz="3200" spc="10" dirty="0">
                <a:latin typeface="Times New Roman"/>
                <a:cs typeface="Times New Roman"/>
              </a:rPr>
              <a:t>2</a:t>
            </a:r>
            <a:r>
              <a:rPr sz="3150" spc="15" baseline="22486" dirty="0">
                <a:latin typeface="Times New Roman"/>
                <a:cs typeface="Times New Roman"/>
              </a:rPr>
              <a:t>nd </a:t>
            </a:r>
            <a:r>
              <a:rPr sz="3200" spc="-10" dirty="0">
                <a:latin typeface="Times New Roman"/>
                <a:cs typeface="Times New Roman"/>
              </a:rPr>
              <a:t>largest.  </a:t>
            </a:r>
            <a:r>
              <a:rPr sz="3200" dirty="0">
                <a:latin typeface="Times New Roman"/>
                <a:cs typeface="Times New Roman"/>
              </a:rPr>
              <a:t>Co</a:t>
            </a:r>
            <a:r>
              <a:rPr sz="3200" spc="-20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p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e	e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ch	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ucc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ssive	p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r	</a:t>
            </a:r>
            <a:r>
              <a:rPr sz="3200" spc="-10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el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m</a:t>
            </a:r>
            <a:r>
              <a:rPr sz="3200" spc="-20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s  beginning </a:t>
            </a:r>
            <a:r>
              <a:rPr sz="3200" spc="-5" dirty="0">
                <a:latin typeface="Times New Roman"/>
                <a:cs typeface="Times New Roman"/>
              </a:rPr>
              <a:t>with 1st</a:t>
            </a:r>
            <a:r>
              <a:rPr sz="3200" spc="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2nd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		</a:t>
            </a:r>
            <a:r>
              <a:rPr sz="3200" spc="-5" dirty="0">
                <a:latin typeface="Times New Roman"/>
                <a:cs typeface="Times New Roman"/>
              </a:rPr>
              <a:t>ending </a:t>
            </a:r>
            <a:r>
              <a:rPr sz="3200" dirty="0">
                <a:latin typeface="Times New Roman"/>
                <a:cs typeface="Times New Roman"/>
              </a:rPr>
              <a:t>with </a:t>
            </a:r>
            <a:r>
              <a:rPr sz="3200" spc="-5" dirty="0">
                <a:latin typeface="Times New Roman"/>
                <a:cs typeface="Times New Roman"/>
              </a:rPr>
              <a:t>n-2</a:t>
            </a:r>
            <a:r>
              <a:rPr sz="3150" spc="-7" baseline="22486" dirty="0">
                <a:latin typeface="Times New Roman"/>
                <a:cs typeface="Times New Roman"/>
              </a:rPr>
              <a:t>th 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n-1th and swap the </a:t>
            </a:r>
            <a:r>
              <a:rPr sz="3200" spc="-5" dirty="0">
                <a:latin typeface="Times New Roman"/>
                <a:cs typeface="Times New Roman"/>
              </a:rPr>
              <a:t>elements if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necessary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443" y="1329308"/>
            <a:ext cx="8097520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Pass </a:t>
            </a:r>
            <a:r>
              <a:rPr sz="3200" b="1" spc="-5" dirty="0">
                <a:latin typeface="Times New Roman"/>
                <a:cs typeface="Times New Roman"/>
              </a:rPr>
              <a:t>n-1:</a:t>
            </a:r>
            <a:r>
              <a:rPr sz="3200" spc="-5" dirty="0">
                <a:latin typeface="Times New Roman"/>
                <a:cs typeface="Times New Roman"/>
              </a:rPr>
              <a:t>Make </a:t>
            </a:r>
            <a:r>
              <a:rPr sz="3200" dirty="0">
                <a:latin typeface="Times New Roman"/>
                <a:cs typeface="Times New Roman"/>
              </a:rPr>
              <a:t>2nd </a:t>
            </a:r>
            <a:r>
              <a:rPr sz="3200" spc="-5" dirty="0">
                <a:latin typeface="Times New Roman"/>
                <a:cs typeface="Times New Roman"/>
              </a:rPr>
              <a:t>n-(n-2)th </a:t>
            </a:r>
            <a:r>
              <a:rPr sz="3200" dirty="0">
                <a:latin typeface="Times New Roman"/>
                <a:cs typeface="Times New Roman"/>
              </a:rPr>
              <a:t>element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(n-1)th  </a:t>
            </a:r>
            <a:r>
              <a:rPr sz="3200" dirty="0">
                <a:latin typeface="Times New Roman"/>
                <a:cs typeface="Times New Roman"/>
              </a:rPr>
              <a:t>largest.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Compare each successive </a:t>
            </a:r>
            <a:r>
              <a:rPr sz="3200" spc="-5" dirty="0">
                <a:latin typeface="Times New Roman"/>
                <a:cs typeface="Times New Roman"/>
              </a:rPr>
              <a:t>pair </a:t>
            </a:r>
            <a:r>
              <a:rPr sz="3200" dirty="0">
                <a:latin typeface="Times New Roman"/>
                <a:cs typeface="Times New Roman"/>
              </a:rPr>
              <a:t>of elements  beginning </a:t>
            </a:r>
            <a:r>
              <a:rPr sz="3200" spc="-5" dirty="0">
                <a:latin typeface="Times New Roman"/>
                <a:cs typeface="Times New Roman"/>
              </a:rPr>
              <a:t>with 1st </a:t>
            </a:r>
            <a:r>
              <a:rPr sz="3200" dirty="0">
                <a:latin typeface="Times New Roman"/>
                <a:cs typeface="Times New Roman"/>
              </a:rPr>
              <a:t>2nd </a:t>
            </a:r>
            <a:r>
              <a:rPr sz="3200" spc="-5" dirty="0">
                <a:latin typeface="Times New Roman"/>
                <a:cs typeface="Times New Roman"/>
              </a:rPr>
              <a:t>and ending with n-(n-1)  th </a:t>
            </a:r>
            <a:r>
              <a:rPr sz="3200" dirty="0">
                <a:latin typeface="Times New Roman"/>
                <a:cs typeface="Times New Roman"/>
              </a:rPr>
              <a:t>n-(n-2)th 1st </a:t>
            </a:r>
            <a:r>
              <a:rPr sz="3200" spc="5" dirty="0">
                <a:latin typeface="Times New Roman"/>
                <a:cs typeface="Times New Roman"/>
              </a:rPr>
              <a:t>2nd and </a:t>
            </a:r>
            <a:r>
              <a:rPr sz="3200" dirty="0">
                <a:latin typeface="Times New Roman"/>
                <a:cs typeface="Times New Roman"/>
              </a:rPr>
              <a:t>swap </a:t>
            </a:r>
            <a:r>
              <a:rPr sz="3200" spc="-5" dirty="0">
                <a:latin typeface="Times New Roman"/>
                <a:cs typeface="Times New Roman"/>
              </a:rPr>
              <a:t>the elements if  </a:t>
            </a:r>
            <a:r>
              <a:rPr sz="3200" dirty="0">
                <a:latin typeface="Times New Roman"/>
                <a:cs typeface="Times New Roman"/>
              </a:rPr>
              <a:t>necessary.</a:t>
            </a:r>
            <a:endParaRPr sz="3200">
              <a:latin typeface="Times New Roman"/>
              <a:cs typeface="Times New Roman"/>
            </a:endParaRPr>
          </a:p>
          <a:p>
            <a:pPr marL="12700" marR="80010" algn="just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List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sorted when either of the following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occurs  No swapping involved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spc="5" dirty="0">
                <a:latin typeface="Times New Roman"/>
                <a:cs typeface="Times New Roman"/>
              </a:rPr>
              <a:t>any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pass</a:t>
            </a:r>
            <a:endParaRPr sz="3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3200" b="1" dirty="0">
                <a:latin typeface="Times New Roman"/>
                <a:cs typeface="Times New Roman"/>
              </a:rPr>
              <a:t>Pass n-1</a:t>
            </a:r>
            <a:r>
              <a:rPr sz="3200" dirty="0">
                <a:latin typeface="Times New Roman"/>
                <a:cs typeface="Times New Roman"/>
              </a:rPr>
              <a:t>:the last pass has been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executed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014" y="321690"/>
            <a:ext cx="48279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Bubble Sort</a:t>
            </a:r>
            <a:r>
              <a:rPr sz="4400" spc="-180" dirty="0"/>
              <a:t> </a:t>
            </a:r>
            <a:r>
              <a:rPr sz="4400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896616" y="1334769"/>
            <a:ext cx="3906520" cy="5142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42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43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120650" marR="107950" algn="ctr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Selection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Sort</a:t>
            </a:r>
          </a:p>
          <a:p>
            <a:pPr marL="120650" algn="ctr">
              <a:lnSpc>
                <a:spcPct val="100000"/>
              </a:lnSpc>
            </a:pPr>
            <a:r>
              <a:rPr b="1" spc="-5" dirty="0">
                <a:latin typeface="Times New Roman"/>
                <a:cs typeface="Times New Roman"/>
              </a:rPr>
              <a:t>First Level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Considerations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335" y="1508060"/>
            <a:ext cx="7486650" cy="46869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spc="-17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sort list of n elements in ascending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order</a:t>
            </a:r>
            <a:endParaRPr sz="32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b="1" dirty="0">
                <a:latin typeface="Times New Roman"/>
                <a:cs typeface="Times New Roman"/>
              </a:rPr>
              <a:t>Pass 1: </a:t>
            </a:r>
            <a:r>
              <a:rPr sz="3200" dirty="0">
                <a:latin typeface="Times New Roman"/>
                <a:cs typeface="Times New Roman"/>
              </a:rPr>
              <a:t>make 1st element the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smallest</a:t>
            </a:r>
            <a:endParaRPr sz="32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b="1" dirty="0">
                <a:latin typeface="Times New Roman"/>
                <a:cs typeface="Times New Roman"/>
              </a:rPr>
              <a:t>Pass 2: </a:t>
            </a:r>
            <a:r>
              <a:rPr sz="3200" dirty="0">
                <a:latin typeface="Times New Roman"/>
                <a:cs typeface="Times New Roman"/>
              </a:rPr>
              <a:t>make 2nd element the 2nd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smallest</a:t>
            </a:r>
            <a:endParaRPr sz="32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b="1" dirty="0">
                <a:latin typeface="Times New Roman"/>
                <a:cs typeface="Times New Roman"/>
              </a:rPr>
              <a:t>Pass 3: </a:t>
            </a:r>
            <a:r>
              <a:rPr sz="3200" dirty="0">
                <a:latin typeface="Times New Roman"/>
                <a:cs typeface="Times New Roman"/>
              </a:rPr>
              <a:t>make 3rd element the 3rd</a:t>
            </a:r>
            <a:r>
              <a:rPr sz="3200" spc="-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smallest</a:t>
            </a:r>
            <a:endParaRPr sz="3200">
              <a:latin typeface="Times New Roman"/>
              <a:cs typeface="Times New Roman"/>
            </a:endParaRPr>
          </a:p>
          <a:p>
            <a:pPr marL="368300" marR="908050" indent="-342900">
              <a:lnSpc>
                <a:spcPts val="3500"/>
              </a:lnSpc>
              <a:spcBef>
                <a:spcPts val="860"/>
              </a:spcBef>
              <a:buFont typeface="Arial"/>
              <a:buChar char="•"/>
              <a:tabLst>
                <a:tab pos="367665" algn="l"/>
                <a:tab pos="368300" algn="l"/>
                <a:tab pos="1047750" algn="l"/>
              </a:tabLst>
            </a:pPr>
            <a:r>
              <a:rPr sz="3200" b="1" dirty="0">
                <a:latin typeface="Times New Roman"/>
                <a:cs typeface="Times New Roman"/>
              </a:rPr>
              <a:t>Pass </a:t>
            </a:r>
            <a:r>
              <a:rPr sz="3200" b="1" spc="-5" dirty="0">
                <a:latin typeface="Times New Roman"/>
                <a:cs typeface="Times New Roman"/>
              </a:rPr>
              <a:t>n-2: </a:t>
            </a:r>
            <a:r>
              <a:rPr sz="3200" dirty="0">
                <a:latin typeface="Times New Roman"/>
                <a:cs typeface="Times New Roman"/>
              </a:rPr>
              <a:t>make (n-2)</a:t>
            </a:r>
            <a:r>
              <a:rPr sz="3150" baseline="21164" dirty="0">
                <a:latin typeface="Times New Roman"/>
                <a:cs typeface="Times New Roman"/>
              </a:rPr>
              <a:t>th </a:t>
            </a:r>
            <a:r>
              <a:rPr sz="3200" dirty="0">
                <a:latin typeface="Times New Roman"/>
                <a:cs typeface="Times New Roman"/>
              </a:rPr>
              <a:t>element the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(n-  </a:t>
            </a:r>
            <a:r>
              <a:rPr sz="3200" dirty="0">
                <a:latin typeface="Times New Roman"/>
                <a:cs typeface="Times New Roman"/>
              </a:rPr>
              <a:t>2)</a:t>
            </a:r>
            <a:r>
              <a:rPr sz="3150" baseline="21164" dirty="0">
                <a:latin typeface="Times New Roman"/>
                <a:cs typeface="Times New Roman"/>
              </a:rPr>
              <a:t>th	</a:t>
            </a:r>
            <a:r>
              <a:rPr sz="3200" dirty="0">
                <a:latin typeface="Times New Roman"/>
                <a:cs typeface="Times New Roman"/>
              </a:rPr>
              <a:t>smallest</a:t>
            </a:r>
            <a:endParaRPr sz="3200">
              <a:latin typeface="Times New Roman"/>
              <a:cs typeface="Times New Roman"/>
            </a:endParaRPr>
          </a:p>
          <a:p>
            <a:pPr marL="368300" marR="908050" indent="-342900">
              <a:lnSpc>
                <a:spcPts val="3510"/>
              </a:lnSpc>
              <a:spcBef>
                <a:spcPts val="790"/>
              </a:spcBef>
              <a:buFont typeface="Arial"/>
              <a:buChar char="•"/>
              <a:tabLst>
                <a:tab pos="367665" algn="l"/>
                <a:tab pos="368300" algn="l"/>
                <a:tab pos="1047750" algn="l"/>
              </a:tabLst>
            </a:pPr>
            <a:r>
              <a:rPr sz="3200" b="1" dirty="0">
                <a:latin typeface="Times New Roman"/>
                <a:cs typeface="Times New Roman"/>
              </a:rPr>
              <a:t>Pass </a:t>
            </a:r>
            <a:r>
              <a:rPr sz="3200" b="1" spc="-5" dirty="0">
                <a:latin typeface="Times New Roman"/>
                <a:cs typeface="Times New Roman"/>
              </a:rPr>
              <a:t>n-1: </a:t>
            </a:r>
            <a:r>
              <a:rPr sz="3200" dirty="0">
                <a:latin typeface="Times New Roman"/>
                <a:cs typeface="Times New Roman"/>
              </a:rPr>
              <a:t>make (n-1)</a:t>
            </a:r>
            <a:r>
              <a:rPr sz="3150" baseline="21164" dirty="0">
                <a:latin typeface="Times New Roman"/>
                <a:cs typeface="Times New Roman"/>
              </a:rPr>
              <a:t>th </a:t>
            </a:r>
            <a:r>
              <a:rPr sz="3200" dirty="0">
                <a:latin typeface="Times New Roman"/>
                <a:cs typeface="Times New Roman"/>
              </a:rPr>
              <a:t>element the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(n-  1)</a:t>
            </a:r>
            <a:r>
              <a:rPr sz="3150" baseline="21164" dirty="0">
                <a:latin typeface="Times New Roman"/>
                <a:cs typeface="Times New Roman"/>
              </a:rPr>
              <a:t>th	</a:t>
            </a:r>
            <a:r>
              <a:rPr sz="3200" dirty="0">
                <a:latin typeface="Times New Roman"/>
                <a:cs typeface="Times New Roman"/>
              </a:rPr>
              <a:t>smallest</a:t>
            </a:r>
            <a:endParaRPr sz="32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3200" dirty="0">
                <a:latin typeface="Times New Roman"/>
                <a:cs typeface="Times New Roman"/>
              </a:rPr>
              <a:t>Number of passes </a:t>
            </a:r>
            <a:r>
              <a:rPr sz="3200" spc="-10" dirty="0">
                <a:latin typeface="Times New Roman"/>
                <a:cs typeface="Times New Roman"/>
              </a:rPr>
              <a:t>is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(n-1).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44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189992"/>
            <a:ext cx="62922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Selection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Sort</a:t>
            </a:r>
          </a:p>
          <a:p>
            <a:pPr marL="24765">
              <a:lnSpc>
                <a:spcPct val="100000"/>
              </a:lnSpc>
            </a:pPr>
            <a:r>
              <a:rPr b="1" spc="-5" dirty="0">
                <a:latin typeface="Times New Roman"/>
                <a:cs typeface="Times New Roman"/>
              </a:rPr>
              <a:t>Second Level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Considerations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935" y="1527175"/>
            <a:ext cx="7842250" cy="4119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8300" algn="l"/>
              </a:tabLst>
            </a:pPr>
            <a:r>
              <a:rPr sz="2700" spc="-5" dirty="0">
                <a:latin typeface="Times New Roman"/>
                <a:cs typeface="Times New Roman"/>
              </a:rPr>
              <a:t>Pass </a:t>
            </a:r>
            <a:r>
              <a:rPr sz="2700" dirty="0">
                <a:latin typeface="Times New Roman"/>
                <a:cs typeface="Times New Roman"/>
              </a:rPr>
              <a:t>1: Make 1st element the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smallest</a:t>
            </a:r>
            <a:endParaRPr sz="2700">
              <a:latin typeface="Times New Roman"/>
              <a:cs typeface="Times New Roman"/>
            </a:endParaRPr>
          </a:p>
          <a:p>
            <a:pPr marL="482600" marR="118745" algn="just">
              <a:lnSpc>
                <a:spcPct val="80000"/>
              </a:lnSpc>
              <a:spcBef>
                <a:spcPts val="610"/>
              </a:spcBef>
            </a:pPr>
            <a:r>
              <a:rPr sz="2400" spc="-10" dirty="0">
                <a:latin typeface="Times New Roman"/>
                <a:cs typeface="Times New Roman"/>
              </a:rPr>
              <a:t>Examine </a:t>
            </a:r>
            <a:r>
              <a:rPr sz="2400" spc="-5" dirty="0">
                <a:latin typeface="Times New Roman"/>
                <a:cs typeface="Times New Roman"/>
              </a:rPr>
              <a:t>list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1st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last </a:t>
            </a:r>
            <a:r>
              <a:rPr sz="2400" spc="-10" dirty="0">
                <a:latin typeface="Times New Roman"/>
                <a:cs typeface="Times New Roman"/>
              </a:rPr>
              <a:t>element </a:t>
            </a:r>
            <a:r>
              <a:rPr sz="2400" spc="-5" dirty="0">
                <a:latin typeface="Times New Roman"/>
                <a:cs typeface="Times New Roman"/>
              </a:rPr>
              <a:t>locate </a:t>
            </a:r>
            <a:r>
              <a:rPr sz="2400" spc="-10" dirty="0">
                <a:latin typeface="Times New Roman"/>
                <a:cs typeface="Times New Roman"/>
              </a:rPr>
              <a:t>element </a:t>
            </a:r>
            <a:r>
              <a:rPr sz="2400" dirty="0">
                <a:latin typeface="Times New Roman"/>
                <a:cs typeface="Times New Roman"/>
              </a:rPr>
              <a:t>with  </a:t>
            </a:r>
            <a:r>
              <a:rPr sz="2400" spc="-10" dirty="0">
                <a:latin typeface="Times New Roman"/>
                <a:cs typeface="Times New Roman"/>
              </a:rPr>
              <a:t>smallest </a:t>
            </a:r>
            <a:r>
              <a:rPr sz="2400" spc="-5" dirty="0">
                <a:latin typeface="Times New Roman"/>
                <a:cs typeface="Times New Roman"/>
              </a:rPr>
              <a:t>value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swap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with the </a:t>
            </a:r>
            <a:r>
              <a:rPr sz="2400" spc="-10" dirty="0">
                <a:latin typeface="Times New Roman"/>
                <a:cs typeface="Times New Roman"/>
              </a:rPr>
              <a:t>1st element </a:t>
            </a:r>
            <a:r>
              <a:rPr sz="2400" spc="-5" dirty="0">
                <a:latin typeface="Times New Roman"/>
                <a:cs typeface="Times New Roman"/>
              </a:rPr>
              <a:t>where  </a:t>
            </a:r>
            <a:r>
              <a:rPr sz="2400" dirty="0">
                <a:latin typeface="Times New Roman"/>
                <a:cs typeface="Times New Roman"/>
              </a:rPr>
              <a:t>appropriate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68300" indent="-342900" algn="just">
              <a:lnSpc>
                <a:spcPts val="3190"/>
              </a:lnSpc>
              <a:buFont typeface="Arial"/>
              <a:buChar char="•"/>
              <a:tabLst>
                <a:tab pos="368300" algn="l"/>
              </a:tabLst>
            </a:pPr>
            <a:r>
              <a:rPr sz="2700" spc="-5" dirty="0">
                <a:latin typeface="Times New Roman"/>
                <a:cs typeface="Times New Roman"/>
              </a:rPr>
              <a:t>Pass </a:t>
            </a:r>
            <a:r>
              <a:rPr sz="2700" dirty="0">
                <a:latin typeface="Times New Roman"/>
                <a:cs typeface="Times New Roman"/>
              </a:rPr>
              <a:t>2: Make 2nd element the 2nd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smallest</a:t>
            </a:r>
            <a:endParaRPr sz="2700">
              <a:latin typeface="Times New Roman"/>
              <a:cs typeface="Times New Roman"/>
            </a:endParaRPr>
          </a:p>
          <a:p>
            <a:pPr marL="482600" marR="17780" algn="just">
              <a:lnSpc>
                <a:spcPct val="80100"/>
              </a:lnSpc>
              <a:spcBef>
                <a:spcPts val="610"/>
              </a:spcBef>
            </a:pPr>
            <a:r>
              <a:rPr sz="2400" spc="-10" dirty="0">
                <a:latin typeface="Times New Roman"/>
                <a:cs typeface="Times New Roman"/>
              </a:rPr>
              <a:t>Examine </a:t>
            </a:r>
            <a:r>
              <a:rPr sz="2400" spc="-5" dirty="0">
                <a:latin typeface="Times New Roman"/>
                <a:cs typeface="Times New Roman"/>
              </a:rPr>
              <a:t>list </a:t>
            </a:r>
            <a:r>
              <a:rPr sz="2400" dirty="0">
                <a:latin typeface="Times New Roman"/>
                <a:cs typeface="Times New Roman"/>
              </a:rPr>
              <a:t>from 2nd </a:t>
            </a:r>
            <a:r>
              <a:rPr sz="2400" spc="-5" dirty="0">
                <a:latin typeface="Times New Roman"/>
                <a:cs typeface="Times New Roman"/>
              </a:rPr>
              <a:t>to last </a:t>
            </a:r>
            <a:r>
              <a:rPr sz="2400" spc="-15" dirty="0">
                <a:latin typeface="Times New Roman"/>
                <a:cs typeface="Times New Roman"/>
              </a:rPr>
              <a:t>element </a:t>
            </a:r>
            <a:r>
              <a:rPr sz="2400" spc="-5" dirty="0">
                <a:latin typeface="Times New Roman"/>
                <a:cs typeface="Times New Roman"/>
              </a:rPr>
              <a:t>locate </a:t>
            </a:r>
            <a:r>
              <a:rPr sz="2400" spc="-10" dirty="0">
                <a:latin typeface="Times New Roman"/>
                <a:cs typeface="Times New Roman"/>
              </a:rPr>
              <a:t>element </a:t>
            </a:r>
            <a:r>
              <a:rPr sz="2400" spc="-5" dirty="0">
                <a:latin typeface="Times New Roman"/>
                <a:cs typeface="Times New Roman"/>
              </a:rPr>
              <a:t>with  </a:t>
            </a:r>
            <a:r>
              <a:rPr sz="2400" spc="-10" dirty="0">
                <a:latin typeface="Times New Roman"/>
                <a:cs typeface="Times New Roman"/>
              </a:rPr>
              <a:t>smallest </a:t>
            </a:r>
            <a:r>
              <a:rPr sz="2400" spc="-5" dirty="0">
                <a:latin typeface="Times New Roman"/>
                <a:cs typeface="Times New Roman"/>
              </a:rPr>
              <a:t>value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swap it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2nd </a:t>
            </a:r>
            <a:r>
              <a:rPr sz="2400" spc="-10" dirty="0">
                <a:latin typeface="Times New Roman"/>
                <a:cs typeface="Times New Roman"/>
              </a:rPr>
              <a:t>element </a:t>
            </a:r>
            <a:r>
              <a:rPr sz="2400" spc="-5" dirty="0">
                <a:latin typeface="Times New Roman"/>
                <a:cs typeface="Times New Roman"/>
              </a:rPr>
              <a:t>where  </a:t>
            </a:r>
            <a:r>
              <a:rPr sz="2400" dirty="0">
                <a:latin typeface="Times New Roman"/>
                <a:cs typeface="Times New Roman"/>
              </a:rPr>
              <a:t>appropriate.</a:t>
            </a:r>
            <a:endParaRPr sz="2400">
              <a:latin typeface="Times New Roman"/>
              <a:cs typeface="Times New Roman"/>
            </a:endParaRPr>
          </a:p>
          <a:p>
            <a:pPr marL="368300" indent="-342900" algn="just">
              <a:lnSpc>
                <a:spcPts val="3229"/>
              </a:lnSpc>
              <a:buFont typeface="Arial"/>
              <a:buChar char="•"/>
              <a:tabLst>
                <a:tab pos="368300" algn="l"/>
              </a:tabLst>
            </a:pPr>
            <a:r>
              <a:rPr sz="2700" spc="-5" dirty="0">
                <a:latin typeface="Times New Roman"/>
                <a:cs typeface="Times New Roman"/>
              </a:rPr>
              <a:t>Pass </a:t>
            </a:r>
            <a:r>
              <a:rPr sz="2700" dirty="0">
                <a:latin typeface="Times New Roman"/>
                <a:cs typeface="Times New Roman"/>
              </a:rPr>
              <a:t>n-1: Make (n-1)</a:t>
            </a:r>
            <a:r>
              <a:rPr sz="2700" baseline="20061" dirty="0">
                <a:latin typeface="Times New Roman"/>
                <a:cs typeface="Times New Roman"/>
              </a:rPr>
              <a:t>th </a:t>
            </a:r>
            <a:r>
              <a:rPr sz="2700" dirty="0">
                <a:latin typeface="Times New Roman"/>
                <a:cs typeface="Times New Roman"/>
              </a:rPr>
              <a:t>element the (n-1)</a:t>
            </a:r>
            <a:r>
              <a:rPr sz="2700" baseline="20061" dirty="0">
                <a:latin typeface="Times New Roman"/>
                <a:cs typeface="Times New Roman"/>
              </a:rPr>
              <a:t>th</a:t>
            </a:r>
            <a:r>
              <a:rPr sz="2700" spc="-254" baseline="20061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smallest</a:t>
            </a:r>
            <a:endParaRPr sz="2700">
              <a:latin typeface="Times New Roman"/>
              <a:cs typeface="Times New Roman"/>
            </a:endParaRPr>
          </a:p>
          <a:p>
            <a:pPr marL="482600" marR="324485" algn="just">
              <a:lnSpc>
                <a:spcPct val="80000"/>
              </a:lnSpc>
              <a:spcBef>
                <a:spcPts val="610"/>
              </a:spcBef>
            </a:pPr>
            <a:r>
              <a:rPr sz="2400" spc="-10" dirty="0">
                <a:latin typeface="Times New Roman"/>
                <a:cs typeface="Times New Roman"/>
              </a:rPr>
              <a:t>Examine list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(n-1)</a:t>
            </a:r>
            <a:r>
              <a:rPr sz="2400" spc="-7" baseline="20833" dirty="0">
                <a:latin typeface="Times New Roman"/>
                <a:cs typeface="Times New Roman"/>
              </a:rPr>
              <a:t>th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last </a:t>
            </a:r>
            <a:r>
              <a:rPr sz="2400" spc="-10" dirty="0">
                <a:latin typeface="Times New Roman"/>
                <a:cs typeface="Times New Roman"/>
              </a:rPr>
              <a:t>element </a:t>
            </a:r>
            <a:r>
              <a:rPr sz="2400" spc="-5" dirty="0">
                <a:latin typeface="Times New Roman"/>
                <a:cs typeface="Times New Roman"/>
              </a:rPr>
              <a:t>locate </a:t>
            </a:r>
            <a:r>
              <a:rPr sz="2400" spc="-10" dirty="0">
                <a:latin typeface="Times New Roman"/>
                <a:cs typeface="Times New Roman"/>
              </a:rPr>
              <a:t>element 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10" dirty="0">
                <a:latin typeface="Times New Roman"/>
                <a:cs typeface="Times New Roman"/>
              </a:rPr>
              <a:t>smallest </a:t>
            </a:r>
            <a:r>
              <a:rPr sz="2400" spc="-5" dirty="0">
                <a:latin typeface="Times New Roman"/>
                <a:cs typeface="Times New Roman"/>
              </a:rPr>
              <a:t>value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swap it with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n-1th </a:t>
            </a:r>
            <a:r>
              <a:rPr sz="2400" spc="-10" dirty="0">
                <a:latin typeface="Times New Roman"/>
                <a:cs typeface="Times New Roman"/>
              </a:rPr>
              <a:t>element 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appropriate.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8842" y="459739"/>
            <a:ext cx="5293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Selection Sort</a:t>
            </a:r>
            <a:r>
              <a:rPr sz="4400" spc="-170" dirty="0"/>
              <a:t> </a:t>
            </a:r>
            <a:r>
              <a:rPr sz="4400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371600" y="1676400"/>
            <a:ext cx="64770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45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46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120650" marR="109855" algn="ctr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Insertion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Sort</a:t>
            </a:r>
          </a:p>
          <a:p>
            <a:pPr marL="120650" algn="ctr">
              <a:lnSpc>
                <a:spcPct val="100000"/>
              </a:lnSpc>
            </a:pPr>
            <a:r>
              <a:rPr b="1" spc="-5" dirty="0">
                <a:latin typeface="Times New Roman"/>
                <a:cs typeface="Times New Roman"/>
              </a:rPr>
              <a:t>First Level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Considerations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535" y="1571625"/>
            <a:ext cx="7663180" cy="43287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93700" marR="95885" indent="-342900">
              <a:lnSpc>
                <a:spcPts val="2900"/>
              </a:lnSpc>
              <a:spcBef>
                <a:spcPts val="480"/>
              </a:spcBef>
            </a:pPr>
            <a:r>
              <a:rPr sz="2700" spc="-150" dirty="0">
                <a:latin typeface="Times New Roman"/>
                <a:cs typeface="Times New Roman"/>
              </a:rPr>
              <a:t>To </a:t>
            </a:r>
            <a:r>
              <a:rPr sz="2700" dirty="0">
                <a:latin typeface="Times New Roman"/>
                <a:cs typeface="Times New Roman"/>
              </a:rPr>
              <a:t>sort list of n </a:t>
            </a:r>
            <a:r>
              <a:rPr sz="2700" spc="-5" dirty="0">
                <a:latin typeface="Times New Roman"/>
                <a:cs typeface="Times New Roman"/>
              </a:rPr>
              <a:t>items </a:t>
            </a:r>
            <a:r>
              <a:rPr sz="2700" dirty="0">
                <a:latin typeface="Times New Roman"/>
                <a:cs typeface="Times New Roman"/>
              </a:rPr>
              <a:t>(stored </a:t>
            </a:r>
            <a:r>
              <a:rPr sz="2700" spc="-5" dirty="0">
                <a:latin typeface="Times New Roman"/>
                <a:cs typeface="Times New Roman"/>
              </a:rPr>
              <a:t>as 1D </a:t>
            </a:r>
            <a:r>
              <a:rPr sz="2700" dirty="0">
                <a:latin typeface="Times New Roman"/>
                <a:cs typeface="Times New Roman"/>
              </a:rPr>
              <a:t>array) in</a:t>
            </a:r>
            <a:r>
              <a:rPr sz="2700" spc="-1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ascending  order</a:t>
            </a:r>
            <a:endParaRPr sz="27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700" spc="-5" dirty="0">
                <a:latin typeface="Times New Roman"/>
                <a:cs typeface="Times New Roman"/>
              </a:rPr>
              <a:t>NOTE: 1-element </a:t>
            </a:r>
            <a:r>
              <a:rPr sz="2700" dirty="0">
                <a:latin typeface="Times New Roman"/>
                <a:cs typeface="Times New Roman"/>
              </a:rPr>
              <a:t>sub-array (1st) is always</a:t>
            </a:r>
            <a:r>
              <a:rPr sz="2700" spc="-1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sorted</a:t>
            </a:r>
            <a:endParaRPr sz="27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700" spc="-5" dirty="0">
                <a:latin typeface="Times New Roman"/>
                <a:cs typeface="Times New Roman"/>
              </a:rPr>
              <a:t>Pass </a:t>
            </a:r>
            <a:r>
              <a:rPr sz="2700" dirty="0">
                <a:latin typeface="Times New Roman"/>
                <a:cs typeface="Times New Roman"/>
              </a:rPr>
              <a:t>1: </a:t>
            </a:r>
            <a:r>
              <a:rPr sz="2700" spc="-5" dirty="0">
                <a:latin typeface="Times New Roman"/>
                <a:cs typeface="Times New Roman"/>
              </a:rPr>
              <a:t>make 2-element </a:t>
            </a:r>
            <a:r>
              <a:rPr sz="2700" dirty="0">
                <a:latin typeface="Times New Roman"/>
                <a:cs typeface="Times New Roman"/>
              </a:rPr>
              <a:t>sub-array (1</a:t>
            </a:r>
            <a:r>
              <a:rPr sz="2700" baseline="20061" dirty="0">
                <a:latin typeface="Times New Roman"/>
                <a:cs typeface="Times New Roman"/>
              </a:rPr>
              <a:t>st </a:t>
            </a:r>
            <a:r>
              <a:rPr sz="2700" dirty="0">
                <a:latin typeface="Times New Roman"/>
                <a:cs typeface="Times New Roman"/>
              </a:rPr>
              <a:t>2</a:t>
            </a:r>
            <a:r>
              <a:rPr sz="2700" baseline="20061" dirty="0">
                <a:latin typeface="Times New Roman"/>
                <a:cs typeface="Times New Roman"/>
              </a:rPr>
              <a:t>nd</a:t>
            </a:r>
            <a:r>
              <a:rPr sz="2700" dirty="0">
                <a:latin typeface="Times New Roman"/>
                <a:cs typeface="Times New Roman"/>
              </a:rPr>
              <a:t>)</a:t>
            </a:r>
            <a:r>
              <a:rPr sz="2700" spc="-3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sorted</a:t>
            </a:r>
            <a:endParaRPr sz="27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700" spc="-5" dirty="0">
                <a:latin typeface="Times New Roman"/>
                <a:cs typeface="Times New Roman"/>
              </a:rPr>
              <a:t>Pass </a:t>
            </a:r>
            <a:r>
              <a:rPr sz="2700" dirty="0">
                <a:latin typeface="Times New Roman"/>
                <a:cs typeface="Times New Roman"/>
              </a:rPr>
              <a:t>2 </a:t>
            </a:r>
            <a:r>
              <a:rPr sz="2700" spc="-5" dirty="0">
                <a:latin typeface="Times New Roman"/>
                <a:cs typeface="Times New Roman"/>
              </a:rPr>
              <a:t>:make 3-element </a:t>
            </a:r>
            <a:r>
              <a:rPr sz="2700" dirty="0">
                <a:latin typeface="Times New Roman"/>
                <a:cs typeface="Times New Roman"/>
              </a:rPr>
              <a:t>sub-array (1</a:t>
            </a:r>
            <a:r>
              <a:rPr sz="2700" baseline="20061" dirty="0">
                <a:latin typeface="Times New Roman"/>
                <a:cs typeface="Times New Roman"/>
              </a:rPr>
              <a:t>st </a:t>
            </a:r>
            <a:r>
              <a:rPr sz="2700" dirty="0">
                <a:latin typeface="Times New Roman"/>
                <a:cs typeface="Times New Roman"/>
              </a:rPr>
              <a:t>2</a:t>
            </a:r>
            <a:r>
              <a:rPr sz="2700" baseline="20061" dirty="0">
                <a:latin typeface="Times New Roman"/>
                <a:cs typeface="Times New Roman"/>
              </a:rPr>
              <a:t>nd </a:t>
            </a:r>
            <a:r>
              <a:rPr sz="2700" dirty="0">
                <a:latin typeface="Times New Roman"/>
                <a:cs typeface="Times New Roman"/>
              </a:rPr>
              <a:t>3</a:t>
            </a:r>
            <a:r>
              <a:rPr sz="2700" baseline="20061" dirty="0">
                <a:latin typeface="Times New Roman"/>
                <a:cs typeface="Times New Roman"/>
              </a:rPr>
              <a:t>rd</a:t>
            </a:r>
            <a:r>
              <a:rPr sz="2700" dirty="0">
                <a:latin typeface="Times New Roman"/>
                <a:cs typeface="Times New Roman"/>
              </a:rPr>
              <a:t>)</a:t>
            </a:r>
            <a:r>
              <a:rPr sz="2700" spc="-3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sorted</a:t>
            </a:r>
            <a:endParaRPr sz="27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700" dirty="0">
                <a:latin typeface="Times New Roman"/>
                <a:cs typeface="Times New Roman"/>
              </a:rPr>
              <a:t>Pass 3 </a:t>
            </a:r>
            <a:r>
              <a:rPr sz="2700" spc="-5" dirty="0">
                <a:latin typeface="Times New Roman"/>
                <a:cs typeface="Times New Roman"/>
              </a:rPr>
              <a:t>:make </a:t>
            </a:r>
            <a:r>
              <a:rPr sz="2700" dirty="0">
                <a:latin typeface="Times New Roman"/>
                <a:cs typeface="Times New Roman"/>
              </a:rPr>
              <a:t>4-element sub-array (1</a:t>
            </a:r>
            <a:r>
              <a:rPr sz="2700" baseline="20061" dirty="0">
                <a:latin typeface="Times New Roman"/>
                <a:cs typeface="Times New Roman"/>
              </a:rPr>
              <a:t>st </a:t>
            </a:r>
            <a:r>
              <a:rPr sz="2700" dirty="0">
                <a:latin typeface="Times New Roman"/>
                <a:cs typeface="Times New Roman"/>
              </a:rPr>
              <a:t>4</a:t>
            </a:r>
            <a:r>
              <a:rPr sz="2700" baseline="20061" dirty="0">
                <a:latin typeface="Times New Roman"/>
                <a:cs typeface="Times New Roman"/>
              </a:rPr>
              <a:t>th</a:t>
            </a:r>
            <a:r>
              <a:rPr sz="2700" dirty="0">
                <a:latin typeface="Times New Roman"/>
                <a:cs typeface="Times New Roman"/>
              </a:rPr>
              <a:t>)</a:t>
            </a:r>
            <a:r>
              <a:rPr sz="2700" spc="-4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sorted</a:t>
            </a:r>
            <a:endParaRPr sz="2700">
              <a:latin typeface="Times New Roman"/>
              <a:cs typeface="Times New Roman"/>
            </a:endParaRPr>
          </a:p>
          <a:p>
            <a:pPr marL="393700" marR="507365" indent="-342900">
              <a:lnSpc>
                <a:spcPts val="2890"/>
              </a:lnSpc>
              <a:spcBef>
                <a:spcPts val="74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700" spc="-5" dirty="0">
                <a:latin typeface="Times New Roman"/>
                <a:cs typeface="Times New Roman"/>
              </a:rPr>
              <a:t>Pass </a:t>
            </a:r>
            <a:r>
              <a:rPr sz="2700" dirty="0">
                <a:latin typeface="Times New Roman"/>
                <a:cs typeface="Times New Roman"/>
              </a:rPr>
              <a:t>n-2: </a:t>
            </a:r>
            <a:r>
              <a:rPr sz="2700" spc="-5" dirty="0">
                <a:latin typeface="Times New Roman"/>
                <a:cs typeface="Times New Roman"/>
              </a:rPr>
              <a:t>make </a:t>
            </a:r>
            <a:r>
              <a:rPr sz="2700" dirty="0">
                <a:latin typeface="Times New Roman"/>
                <a:cs typeface="Times New Roman"/>
              </a:rPr>
              <a:t>n-1-element sub-array (1</a:t>
            </a:r>
            <a:r>
              <a:rPr sz="2700" baseline="20061" dirty="0">
                <a:latin typeface="Times New Roman"/>
                <a:cs typeface="Times New Roman"/>
              </a:rPr>
              <a:t>st</a:t>
            </a:r>
            <a:r>
              <a:rPr sz="2700" spc="-187" baseline="20061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(n-1)</a:t>
            </a:r>
            <a:r>
              <a:rPr sz="2700" baseline="20061" dirty="0">
                <a:latin typeface="Times New Roman"/>
                <a:cs typeface="Times New Roman"/>
              </a:rPr>
              <a:t>th</a:t>
            </a:r>
            <a:r>
              <a:rPr sz="2700" dirty="0">
                <a:latin typeface="Times New Roman"/>
                <a:cs typeface="Times New Roman"/>
              </a:rPr>
              <a:t>)  sorted</a:t>
            </a:r>
            <a:endParaRPr sz="2700">
              <a:latin typeface="Times New Roman"/>
              <a:cs typeface="Times New Roman"/>
            </a:endParaRPr>
          </a:p>
          <a:p>
            <a:pPr marL="478790" indent="-42862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478790" algn="l"/>
                <a:tab pos="479425" algn="l"/>
              </a:tabLst>
            </a:pPr>
            <a:r>
              <a:rPr sz="2700" spc="-5" dirty="0">
                <a:latin typeface="Times New Roman"/>
                <a:cs typeface="Times New Roman"/>
              </a:rPr>
              <a:t>Pass </a:t>
            </a:r>
            <a:r>
              <a:rPr sz="2700" dirty="0">
                <a:latin typeface="Times New Roman"/>
                <a:cs typeface="Times New Roman"/>
              </a:rPr>
              <a:t>n-1: </a:t>
            </a:r>
            <a:r>
              <a:rPr sz="2700" spc="-5" dirty="0">
                <a:latin typeface="Times New Roman"/>
                <a:cs typeface="Times New Roman"/>
              </a:rPr>
              <a:t>make </a:t>
            </a:r>
            <a:r>
              <a:rPr sz="2700" dirty="0">
                <a:latin typeface="Times New Roman"/>
                <a:cs typeface="Times New Roman"/>
              </a:rPr>
              <a:t>entire n-element array (1</a:t>
            </a:r>
            <a:r>
              <a:rPr sz="2700" baseline="20061" dirty="0">
                <a:latin typeface="Times New Roman"/>
                <a:cs typeface="Times New Roman"/>
              </a:rPr>
              <a:t>st </a:t>
            </a:r>
            <a:r>
              <a:rPr sz="2700" dirty="0">
                <a:latin typeface="Times New Roman"/>
                <a:cs typeface="Times New Roman"/>
              </a:rPr>
              <a:t>n</a:t>
            </a:r>
            <a:r>
              <a:rPr sz="2700" baseline="20061" dirty="0">
                <a:latin typeface="Times New Roman"/>
                <a:cs typeface="Times New Roman"/>
              </a:rPr>
              <a:t>th</a:t>
            </a:r>
            <a:r>
              <a:rPr sz="2700" dirty="0">
                <a:latin typeface="Times New Roman"/>
                <a:cs typeface="Times New Roman"/>
              </a:rPr>
              <a:t>)</a:t>
            </a:r>
            <a:r>
              <a:rPr sz="2700" spc="-3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sorted</a:t>
            </a:r>
            <a:endParaRPr sz="2700">
              <a:latin typeface="Times New Roman"/>
              <a:cs typeface="Times New Roman"/>
            </a:endParaRPr>
          </a:p>
          <a:p>
            <a:pPr marL="478790" indent="-42862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478790" algn="l"/>
                <a:tab pos="479425" algn="l"/>
              </a:tabLst>
            </a:pPr>
            <a:r>
              <a:rPr sz="2700" spc="-5" dirty="0">
                <a:latin typeface="Times New Roman"/>
                <a:cs typeface="Times New Roman"/>
              </a:rPr>
              <a:t>Number </a:t>
            </a:r>
            <a:r>
              <a:rPr sz="2700" dirty="0">
                <a:latin typeface="Times New Roman"/>
                <a:cs typeface="Times New Roman"/>
              </a:rPr>
              <a:t>of passes is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(n-1)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086" y="459739"/>
            <a:ext cx="5201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Insertion Sort</a:t>
            </a:r>
            <a:r>
              <a:rPr sz="4400" spc="-170" dirty="0"/>
              <a:t> </a:t>
            </a:r>
            <a:r>
              <a:rPr sz="4400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09600" y="1371600"/>
            <a:ext cx="80010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47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48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1370" y="359740"/>
            <a:ext cx="2452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Quick</a:t>
            </a:r>
            <a:r>
              <a:rPr sz="4400" spc="-180" dirty="0"/>
              <a:t> </a:t>
            </a:r>
            <a:r>
              <a:rPr sz="4400" dirty="0"/>
              <a:t>Sort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287525"/>
            <a:ext cx="8086725" cy="45015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45"/>
              </a:spcBef>
            </a:pPr>
            <a:r>
              <a:rPr sz="3000" dirty="0">
                <a:latin typeface="Times New Roman"/>
                <a:cs typeface="Times New Roman"/>
              </a:rPr>
              <a:t>It </a:t>
            </a:r>
            <a:r>
              <a:rPr sz="3000" spc="-5" dirty="0">
                <a:latin typeface="Times New Roman"/>
                <a:cs typeface="Times New Roman"/>
              </a:rPr>
              <a:t>uses Divide-and-Conquer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approach: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10"/>
              </a:spcBef>
              <a:buAutoNum type="arabicPeriod"/>
              <a:tabLst>
                <a:tab pos="355600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Divide: </a:t>
            </a:r>
            <a:r>
              <a:rPr sz="3000" dirty="0">
                <a:latin typeface="Times New Roman"/>
                <a:cs typeface="Times New Roman"/>
              </a:rPr>
              <a:t>partition </a:t>
            </a:r>
            <a:r>
              <a:rPr sz="3000" i="1" spc="-5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[</a:t>
            </a:r>
            <a:r>
              <a:rPr sz="3000" i="1" spc="-5" dirty="0">
                <a:latin typeface="Times New Roman"/>
                <a:cs typeface="Times New Roman"/>
              </a:rPr>
              <a:t>p</a:t>
            </a:r>
            <a:r>
              <a:rPr sz="3000" spc="-5" dirty="0">
                <a:latin typeface="Times New Roman"/>
                <a:cs typeface="Times New Roman"/>
              </a:rPr>
              <a:t>..</a:t>
            </a:r>
            <a:r>
              <a:rPr sz="3000" i="1" spc="-5" dirty="0">
                <a:latin typeface="Times New Roman"/>
                <a:cs typeface="Times New Roman"/>
              </a:rPr>
              <a:t>r</a:t>
            </a:r>
            <a:r>
              <a:rPr sz="3000" spc="-5" dirty="0">
                <a:latin typeface="Times New Roman"/>
                <a:cs typeface="Times New Roman"/>
              </a:rPr>
              <a:t>] into </a:t>
            </a:r>
            <a:r>
              <a:rPr sz="3000" dirty="0">
                <a:latin typeface="Times New Roman"/>
                <a:cs typeface="Times New Roman"/>
              </a:rPr>
              <a:t>two </a:t>
            </a:r>
            <a:r>
              <a:rPr sz="3000" spc="-5" dirty="0">
                <a:latin typeface="Times New Roman"/>
                <a:cs typeface="Times New Roman"/>
              </a:rPr>
              <a:t>sub-arrays  </a:t>
            </a:r>
            <a:r>
              <a:rPr sz="3000" i="1" spc="-10" dirty="0">
                <a:latin typeface="Times New Roman"/>
                <a:cs typeface="Times New Roman"/>
              </a:rPr>
              <a:t>A</a:t>
            </a:r>
            <a:r>
              <a:rPr sz="3000" spc="-10" dirty="0">
                <a:latin typeface="Times New Roman"/>
                <a:cs typeface="Times New Roman"/>
              </a:rPr>
              <a:t>[</a:t>
            </a:r>
            <a:r>
              <a:rPr sz="3000" i="1" spc="-10" dirty="0">
                <a:latin typeface="Times New Roman"/>
                <a:cs typeface="Times New Roman"/>
              </a:rPr>
              <a:t>p</a:t>
            </a:r>
            <a:r>
              <a:rPr sz="3000" spc="-10" dirty="0">
                <a:latin typeface="Times New Roman"/>
                <a:cs typeface="Times New Roman"/>
              </a:rPr>
              <a:t>..</a:t>
            </a:r>
            <a:r>
              <a:rPr sz="3000" i="1" spc="-10" dirty="0">
                <a:latin typeface="Times New Roman"/>
                <a:cs typeface="Times New Roman"/>
              </a:rPr>
              <a:t>q</a:t>
            </a:r>
            <a:r>
              <a:rPr sz="3000" spc="-10" dirty="0">
                <a:latin typeface="Times New Roman"/>
                <a:cs typeface="Times New Roman"/>
              </a:rPr>
              <a:t>-1] </a:t>
            </a:r>
            <a:r>
              <a:rPr sz="3000" spc="-5" dirty="0">
                <a:latin typeface="Times New Roman"/>
                <a:cs typeface="Times New Roman"/>
              </a:rPr>
              <a:t>and </a:t>
            </a:r>
            <a:r>
              <a:rPr sz="3000" i="1" spc="-10" dirty="0">
                <a:latin typeface="Times New Roman"/>
                <a:cs typeface="Times New Roman"/>
              </a:rPr>
              <a:t>A</a:t>
            </a:r>
            <a:r>
              <a:rPr sz="3000" spc="-10" dirty="0">
                <a:latin typeface="Times New Roman"/>
                <a:cs typeface="Times New Roman"/>
              </a:rPr>
              <a:t>[</a:t>
            </a:r>
            <a:r>
              <a:rPr sz="3000" i="1" spc="-10" dirty="0">
                <a:latin typeface="Times New Roman"/>
                <a:cs typeface="Times New Roman"/>
              </a:rPr>
              <a:t>q</a:t>
            </a:r>
            <a:r>
              <a:rPr sz="3000" spc="-10" dirty="0">
                <a:latin typeface="Times New Roman"/>
                <a:cs typeface="Times New Roman"/>
              </a:rPr>
              <a:t>+1..</a:t>
            </a:r>
            <a:r>
              <a:rPr sz="3000" i="1" spc="-10" dirty="0">
                <a:latin typeface="Times New Roman"/>
                <a:cs typeface="Times New Roman"/>
              </a:rPr>
              <a:t>r</a:t>
            </a:r>
            <a:r>
              <a:rPr sz="3000" spc="-10" dirty="0">
                <a:latin typeface="Times New Roman"/>
                <a:cs typeface="Times New Roman"/>
              </a:rPr>
              <a:t>] </a:t>
            </a:r>
            <a:r>
              <a:rPr sz="3000" spc="-5" dirty="0">
                <a:latin typeface="Times New Roman"/>
                <a:cs typeface="Times New Roman"/>
              </a:rPr>
              <a:t>such </a:t>
            </a:r>
            <a:r>
              <a:rPr sz="3000" dirty="0">
                <a:latin typeface="Times New Roman"/>
                <a:cs typeface="Times New Roman"/>
              </a:rPr>
              <a:t>that </a:t>
            </a:r>
            <a:r>
              <a:rPr sz="3000" spc="-5" dirty="0">
                <a:latin typeface="Times New Roman"/>
                <a:cs typeface="Times New Roman"/>
              </a:rPr>
              <a:t>each </a:t>
            </a:r>
            <a:r>
              <a:rPr sz="3000" dirty="0">
                <a:latin typeface="Times New Roman"/>
                <a:cs typeface="Times New Roman"/>
              </a:rPr>
              <a:t>element </a:t>
            </a:r>
            <a:r>
              <a:rPr sz="3000" spc="-5" dirty="0">
                <a:latin typeface="Times New Roman"/>
                <a:cs typeface="Times New Roman"/>
              </a:rPr>
              <a:t>of  </a:t>
            </a:r>
            <a:r>
              <a:rPr sz="3000" i="1" spc="-5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[</a:t>
            </a:r>
            <a:r>
              <a:rPr sz="3000" i="1" spc="-5" dirty="0">
                <a:latin typeface="Times New Roman"/>
                <a:cs typeface="Times New Roman"/>
              </a:rPr>
              <a:t>p</a:t>
            </a:r>
            <a:r>
              <a:rPr sz="3000" spc="-5" dirty="0">
                <a:latin typeface="Times New Roman"/>
                <a:cs typeface="Times New Roman"/>
              </a:rPr>
              <a:t>..</a:t>
            </a:r>
            <a:r>
              <a:rPr sz="3000" i="1" spc="-5" dirty="0">
                <a:latin typeface="Times New Roman"/>
                <a:cs typeface="Times New Roman"/>
              </a:rPr>
              <a:t>q</a:t>
            </a:r>
            <a:r>
              <a:rPr sz="3000" spc="-5" dirty="0">
                <a:latin typeface="Times New Roman"/>
                <a:cs typeface="Times New Roman"/>
              </a:rPr>
              <a:t>-1] </a:t>
            </a:r>
            <a:r>
              <a:rPr sz="3000" spc="-1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≤ </a:t>
            </a:r>
            <a:r>
              <a:rPr sz="3000" i="1" spc="-5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[</a:t>
            </a:r>
            <a:r>
              <a:rPr sz="3000" i="1" spc="-5" dirty="0">
                <a:latin typeface="Times New Roman"/>
                <a:cs typeface="Times New Roman"/>
              </a:rPr>
              <a:t>q</a:t>
            </a:r>
            <a:r>
              <a:rPr sz="3000" spc="-5" dirty="0">
                <a:latin typeface="Times New Roman"/>
                <a:cs typeface="Times New Roman"/>
              </a:rPr>
              <a:t>], </a:t>
            </a:r>
            <a:r>
              <a:rPr sz="3000" dirty="0">
                <a:latin typeface="Times New Roman"/>
                <a:cs typeface="Times New Roman"/>
              </a:rPr>
              <a:t>and each element of </a:t>
            </a:r>
            <a:r>
              <a:rPr sz="3000" i="1" spc="-10" dirty="0">
                <a:latin typeface="Times New Roman"/>
                <a:cs typeface="Times New Roman"/>
              </a:rPr>
              <a:t>A</a:t>
            </a:r>
            <a:r>
              <a:rPr sz="3000" spc="-10" dirty="0">
                <a:latin typeface="Times New Roman"/>
                <a:cs typeface="Times New Roman"/>
              </a:rPr>
              <a:t>[</a:t>
            </a:r>
            <a:r>
              <a:rPr sz="3000" i="1" spc="-10" dirty="0">
                <a:latin typeface="Times New Roman"/>
                <a:cs typeface="Times New Roman"/>
              </a:rPr>
              <a:t>q</a:t>
            </a:r>
            <a:r>
              <a:rPr sz="3000" spc="-10" dirty="0">
                <a:latin typeface="Times New Roman"/>
                <a:cs typeface="Times New Roman"/>
              </a:rPr>
              <a:t>+1..</a:t>
            </a:r>
            <a:r>
              <a:rPr sz="3000" i="1" spc="-10" dirty="0">
                <a:latin typeface="Times New Roman"/>
                <a:cs typeface="Times New Roman"/>
              </a:rPr>
              <a:t>r</a:t>
            </a:r>
            <a:r>
              <a:rPr sz="3000" spc="-10" dirty="0">
                <a:latin typeface="Times New Roman"/>
                <a:cs typeface="Times New Roman"/>
              </a:rPr>
              <a:t>]  is </a:t>
            </a:r>
            <a:r>
              <a:rPr sz="3000" dirty="0">
                <a:latin typeface="Times New Roman"/>
                <a:cs typeface="Times New Roman"/>
              </a:rPr>
              <a:t>≥ </a:t>
            </a:r>
            <a:r>
              <a:rPr sz="3000" i="1" spc="-5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[</a:t>
            </a:r>
            <a:r>
              <a:rPr sz="3000" i="1" spc="-5" dirty="0">
                <a:latin typeface="Times New Roman"/>
                <a:cs typeface="Times New Roman"/>
              </a:rPr>
              <a:t>q</a:t>
            </a:r>
            <a:r>
              <a:rPr sz="3000" spc="-5" dirty="0">
                <a:latin typeface="Times New Roman"/>
                <a:cs typeface="Times New Roman"/>
              </a:rPr>
              <a:t>]. Compute </a:t>
            </a:r>
            <a:r>
              <a:rPr sz="3000" i="1" dirty="0">
                <a:latin typeface="Times New Roman"/>
                <a:cs typeface="Times New Roman"/>
              </a:rPr>
              <a:t>q </a:t>
            </a:r>
            <a:r>
              <a:rPr sz="3000" spc="-5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part of </a:t>
            </a:r>
            <a:r>
              <a:rPr sz="3000" spc="-5" dirty="0">
                <a:latin typeface="Times New Roman"/>
                <a:cs typeface="Times New Roman"/>
              </a:rPr>
              <a:t>this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partitioning.</a:t>
            </a:r>
            <a:endParaRPr sz="3000">
              <a:latin typeface="Times New Roman"/>
              <a:cs typeface="Times New Roman"/>
            </a:endParaRPr>
          </a:p>
          <a:p>
            <a:pPr marL="355600" indent="-342900" algn="just">
              <a:lnSpc>
                <a:spcPts val="3504"/>
              </a:lnSpc>
              <a:spcBef>
                <a:spcPts val="190"/>
              </a:spcBef>
              <a:buAutoNum type="arabicPeriod"/>
              <a:tabLst>
                <a:tab pos="355600" algn="l"/>
              </a:tabLst>
            </a:pPr>
            <a:r>
              <a:rPr sz="3000" b="1" dirty="0">
                <a:latin typeface="Times New Roman"/>
                <a:cs typeface="Times New Roman"/>
              </a:rPr>
              <a:t>Conquer: </a:t>
            </a:r>
            <a:r>
              <a:rPr sz="3000" spc="-5" dirty="0">
                <a:latin typeface="Times New Roman"/>
                <a:cs typeface="Times New Roman"/>
              </a:rPr>
              <a:t>sort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sub-arrays </a:t>
            </a:r>
            <a:r>
              <a:rPr sz="3000" i="1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[</a:t>
            </a:r>
            <a:r>
              <a:rPr sz="3000" i="1" dirty="0">
                <a:latin typeface="Times New Roman"/>
                <a:cs typeface="Times New Roman"/>
              </a:rPr>
              <a:t>p</a:t>
            </a:r>
            <a:r>
              <a:rPr sz="3000" dirty="0">
                <a:latin typeface="Times New Roman"/>
                <a:cs typeface="Times New Roman"/>
              </a:rPr>
              <a:t>..</a:t>
            </a:r>
            <a:r>
              <a:rPr sz="3000" i="1" dirty="0">
                <a:latin typeface="Times New Roman"/>
                <a:cs typeface="Times New Roman"/>
              </a:rPr>
              <a:t>q</a:t>
            </a:r>
            <a:r>
              <a:rPr sz="3000" dirty="0">
                <a:latin typeface="Times New Roman"/>
                <a:cs typeface="Times New Roman"/>
              </a:rPr>
              <a:t>-1]</a:t>
            </a:r>
            <a:r>
              <a:rPr sz="3000" spc="509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and</a:t>
            </a:r>
            <a:endParaRPr sz="3000">
              <a:latin typeface="Times New Roman"/>
              <a:cs typeface="Times New Roman"/>
            </a:endParaRPr>
          </a:p>
          <a:p>
            <a:pPr marL="355600" algn="just">
              <a:lnSpc>
                <a:spcPts val="3504"/>
              </a:lnSpc>
            </a:pPr>
            <a:r>
              <a:rPr sz="3000" i="1" spc="-5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[</a:t>
            </a:r>
            <a:r>
              <a:rPr sz="3000" i="1" spc="-5" dirty="0">
                <a:latin typeface="Times New Roman"/>
                <a:cs typeface="Times New Roman"/>
              </a:rPr>
              <a:t>q</a:t>
            </a:r>
            <a:r>
              <a:rPr sz="3000" spc="-5" dirty="0">
                <a:latin typeface="Times New Roman"/>
                <a:cs typeface="Times New Roman"/>
              </a:rPr>
              <a:t>+1..</a:t>
            </a:r>
            <a:r>
              <a:rPr sz="3000" i="1" spc="-5" dirty="0">
                <a:latin typeface="Times New Roman"/>
                <a:cs typeface="Times New Roman"/>
              </a:rPr>
              <a:t>r</a:t>
            </a:r>
            <a:r>
              <a:rPr sz="3000" spc="-5" dirty="0">
                <a:latin typeface="Times New Roman"/>
                <a:cs typeface="Times New Roman"/>
              </a:rPr>
              <a:t>] </a:t>
            </a:r>
            <a:r>
              <a:rPr sz="3000" dirty="0">
                <a:latin typeface="Times New Roman"/>
                <a:cs typeface="Times New Roman"/>
              </a:rPr>
              <a:t>by </a:t>
            </a:r>
            <a:r>
              <a:rPr sz="3000" spc="-5" dirty="0">
                <a:latin typeface="Times New Roman"/>
                <a:cs typeface="Times New Roman"/>
              </a:rPr>
              <a:t>recursive calls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85" dirty="0">
                <a:latin typeface="Times New Roman"/>
                <a:cs typeface="Times New Roman"/>
              </a:rPr>
              <a:t>QUICKSORT.</a:t>
            </a:r>
            <a:endParaRPr sz="3000">
              <a:latin typeface="Times New Roman"/>
              <a:cs typeface="Times New Roman"/>
            </a:endParaRPr>
          </a:p>
          <a:p>
            <a:pPr marL="355600" marR="8890" indent="-342900" algn="just">
              <a:lnSpc>
                <a:spcPct val="90000"/>
              </a:lnSpc>
              <a:spcBef>
                <a:spcPts val="700"/>
              </a:spcBef>
              <a:buAutoNum type="arabicPeriod" startAt="3"/>
              <a:tabLst>
                <a:tab pos="355600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Combine: </a:t>
            </a:r>
            <a:r>
              <a:rPr sz="3000" dirty="0">
                <a:latin typeface="Times New Roman"/>
                <a:cs typeface="Times New Roman"/>
              </a:rPr>
              <a:t>the partitioning and recursive </a:t>
            </a:r>
            <a:r>
              <a:rPr sz="3000" spc="-10" dirty="0">
                <a:latin typeface="Times New Roman"/>
                <a:cs typeface="Times New Roman"/>
              </a:rPr>
              <a:t>sorting  </a:t>
            </a:r>
            <a:r>
              <a:rPr sz="3000" dirty="0">
                <a:latin typeface="Times New Roman"/>
                <a:cs typeface="Times New Roman"/>
              </a:rPr>
              <a:t>leave </a:t>
            </a:r>
            <a:r>
              <a:rPr sz="3000" spc="-5" dirty="0">
                <a:latin typeface="Times New Roman"/>
                <a:cs typeface="Times New Roman"/>
              </a:rPr>
              <a:t>us </a:t>
            </a:r>
            <a:r>
              <a:rPr sz="3000" dirty="0">
                <a:latin typeface="Times New Roman"/>
                <a:cs typeface="Times New Roman"/>
              </a:rPr>
              <a:t>with a </a:t>
            </a:r>
            <a:r>
              <a:rPr sz="3000" spc="-5" dirty="0">
                <a:latin typeface="Times New Roman"/>
                <a:cs typeface="Times New Roman"/>
              </a:rPr>
              <a:t>sorted </a:t>
            </a:r>
            <a:r>
              <a:rPr sz="3000" i="1" spc="-10" dirty="0">
                <a:latin typeface="Times New Roman"/>
                <a:cs typeface="Times New Roman"/>
              </a:rPr>
              <a:t>A</a:t>
            </a:r>
            <a:r>
              <a:rPr sz="3000" spc="-10" dirty="0">
                <a:latin typeface="Times New Roman"/>
                <a:cs typeface="Times New Roman"/>
              </a:rPr>
              <a:t>[</a:t>
            </a:r>
            <a:r>
              <a:rPr sz="3000" i="1" spc="-10" dirty="0">
                <a:latin typeface="Times New Roman"/>
                <a:cs typeface="Times New Roman"/>
              </a:rPr>
              <a:t>p</a:t>
            </a:r>
            <a:r>
              <a:rPr sz="3000" spc="-10" dirty="0">
                <a:latin typeface="Times New Roman"/>
                <a:cs typeface="Times New Roman"/>
              </a:rPr>
              <a:t>..</a:t>
            </a:r>
            <a:r>
              <a:rPr sz="3000" i="1" spc="-10" dirty="0">
                <a:latin typeface="Times New Roman"/>
                <a:cs typeface="Times New Roman"/>
              </a:rPr>
              <a:t>r</a:t>
            </a:r>
            <a:r>
              <a:rPr sz="3000" spc="-10" dirty="0">
                <a:latin typeface="Times New Roman"/>
                <a:cs typeface="Times New Roman"/>
              </a:rPr>
              <a:t>] </a:t>
            </a:r>
            <a:r>
              <a:rPr sz="3000" dirty="0">
                <a:latin typeface="Times New Roman"/>
                <a:cs typeface="Times New Roman"/>
              </a:rPr>
              <a:t>– </a:t>
            </a:r>
            <a:r>
              <a:rPr sz="3000" spc="-10" dirty="0">
                <a:latin typeface="Times New Roman"/>
                <a:cs typeface="Times New Roman"/>
              </a:rPr>
              <a:t>no </a:t>
            </a:r>
            <a:r>
              <a:rPr sz="3000" dirty="0">
                <a:latin typeface="Times New Roman"/>
                <a:cs typeface="Times New Roman"/>
              </a:rPr>
              <a:t>work </a:t>
            </a:r>
            <a:r>
              <a:rPr sz="3000" spc="-5" dirty="0">
                <a:latin typeface="Times New Roman"/>
                <a:cs typeface="Times New Roman"/>
              </a:rPr>
              <a:t>needed  here.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575" y="433578"/>
            <a:ext cx="6529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Pseudo-Code of Quick</a:t>
            </a:r>
            <a:r>
              <a:rPr spc="-100" dirty="0"/>
              <a:t> </a:t>
            </a:r>
            <a:r>
              <a:rPr spc="-5"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2453132" y="1437513"/>
            <a:ext cx="3495167" cy="1540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9779" y="3417227"/>
            <a:ext cx="3963035" cy="2822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49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916" y="281178"/>
            <a:ext cx="7974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Simple and Compound Data</a:t>
            </a:r>
            <a:r>
              <a:rPr spc="-30" dirty="0"/>
              <a:t> </a:t>
            </a:r>
            <a:r>
              <a:rPr spc="-5" dirty="0"/>
              <a:t>Structures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b="1" spc="-5" dirty="0">
                <a:latin typeface="Times New Roman"/>
                <a:cs typeface="Times New Roman"/>
              </a:rPr>
              <a:t>Simple Data </a:t>
            </a:r>
            <a:r>
              <a:rPr b="1" spc="-20" dirty="0">
                <a:latin typeface="Times New Roman"/>
                <a:cs typeface="Times New Roman"/>
              </a:rPr>
              <a:t>Structure: </a:t>
            </a:r>
            <a:r>
              <a:rPr spc="-5" dirty="0"/>
              <a:t>Simple </a:t>
            </a:r>
            <a:r>
              <a:rPr spc="-10" dirty="0"/>
              <a:t>data structure </a:t>
            </a:r>
            <a:r>
              <a:rPr spc="-15" dirty="0"/>
              <a:t>can </a:t>
            </a:r>
            <a:r>
              <a:rPr spc="-5" dirty="0"/>
              <a:t>be  </a:t>
            </a:r>
            <a:r>
              <a:rPr spc="-10" dirty="0"/>
              <a:t>constructed with </a:t>
            </a:r>
            <a:r>
              <a:rPr spc="-5" dirty="0"/>
              <a:t>the </a:t>
            </a:r>
            <a:r>
              <a:rPr spc="-10" dirty="0"/>
              <a:t>help </a:t>
            </a:r>
            <a:r>
              <a:rPr dirty="0"/>
              <a:t>of </a:t>
            </a:r>
            <a:r>
              <a:rPr spc="-10" dirty="0"/>
              <a:t>primitive data structure.  </a:t>
            </a:r>
            <a:r>
              <a:rPr spc="-5" dirty="0"/>
              <a:t>A </a:t>
            </a:r>
            <a:r>
              <a:rPr spc="-10" dirty="0"/>
              <a:t>primitive data structure used to represent </a:t>
            </a:r>
            <a:r>
              <a:rPr spc="-5" dirty="0"/>
              <a:t>the  </a:t>
            </a:r>
            <a:r>
              <a:rPr spc="-10" dirty="0"/>
              <a:t>standard data types </a:t>
            </a:r>
            <a:r>
              <a:rPr dirty="0"/>
              <a:t>of </a:t>
            </a:r>
            <a:r>
              <a:rPr spc="-10" dirty="0"/>
              <a:t>any </a:t>
            </a:r>
            <a:r>
              <a:rPr spc="-5" dirty="0"/>
              <a:t>one </a:t>
            </a:r>
            <a:r>
              <a:rPr dirty="0"/>
              <a:t>of </a:t>
            </a:r>
            <a:r>
              <a:rPr spc="-5" dirty="0"/>
              <a:t>the </a:t>
            </a:r>
            <a:r>
              <a:rPr spc="-10" dirty="0"/>
              <a:t>computer  languages. </a:t>
            </a:r>
            <a:r>
              <a:rPr spc="-70" dirty="0"/>
              <a:t>Variables, </a:t>
            </a:r>
            <a:r>
              <a:rPr spc="-5" dirty="0"/>
              <a:t>arrays, </a:t>
            </a:r>
            <a:r>
              <a:rPr spc="-10" dirty="0"/>
              <a:t>pointers, structures,  </a:t>
            </a:r>
            <a:r>
              <a:rPr spc="-5" dirty="0"/>
              <a:t>unions, </a:t>
            </a:r>
            <a:r>
              <a:rPr spc="-15" dirty="0"/>
              <a:t>etc. </a:t>
            </a:r>
            <a:r>
              <a:rPr spc="-5" dirty="0"/>
              <a:t>are </a:t>
            </a:r>
            <a:r>
              <a:rPr spc="-10" dirty="0"/>
              <a:t>examples </a:t>
            </a:r>
            <a:r>
              <a:rPr dirty="0"/>
              <a:t>of </a:t>
            </a:r>
            <a:r>
              <a:rPr spc="-10" dirty="0"/>
              <a:t>primitive data structures.  </a:t>
            </a:r>
            <a:r>
              <a:rPr b="1" dirty="0">
                <a:latin typeface="Times New Roman"/>
                <a:cs typeface="Times New Roman"/>
              </a:rPr>
              <a:t>Compound </a:t>
            </a:r>
            <a:r>
              <a:rPr b="1" spc="-5" dirty="0">
                <a:latin typeface="Times New Roman"/>
                <a:cs typeface="Times New Roman"/>
              </a:rPr>
              <a:t>Data </a:t>
            </a:r>
            <a:r>
              <a:rPr b="1" spc="-20" dirty="0">
                <a:latin typeface="Times New Roman"/>
                <a:cs typeface="Times New Roman"/>
              </a:rPr>
              <a:t>structure: </a:t>
            </a:r>
            <a:r>
              <a:rPr spc="-5" dirty="0"/>
              <a:t>Compound </a:t>
            </a:r>
            <a:r>
              <a:rPr spc="-10" dirty="0"/>
              <a:t>data  structure </a:t>
            </a:r>
            <a:r>
              <a:rPr spc="-20" dirty="0"/>
              <a:t>can </a:t>
            </a:r>
            <a:r>
              <a:rPr spc="-5" dirty="0"/>
              <a:t>be </a:t>
            </a:r>
            <a:r>
              <a:rPr spc="-10" dirty="0"/>
              <a:t>constructed </a:t>
            </a:r>
            <a:r>
              <a:rPr spc="-15" dirty="0"/>
              <a:t>with </a:t>
            </a:r>
            <a:r>
              <a:rPr spc="-10" dirty="0"/>
              <a:t>the help </a:t>
            </a:r>
            <a:r>
              <a:rPr spc="-5" dirty="0"/>
              <a:t>of </a:t>
            </a:r>
            <a:r>
              <a:rPr spc="-10" dirty="0"/>
              <a:t>any </a:t>
            </a:r>
            <a:r>
              <a:rPr spc="-15" dirty="0"/>
              <a:t>one </a:t>
            </a:r>
            <a:r>
              <a:rPr spc="670" dirty="0"/>
              <a:t> </a:t>
            </a:r>
            <a:r>
              <a:rPr dirty="0"/>
              <a:t>of </a:t>
            </a:r>
            <a:r>
              <a:rPr spc="-5" dirty="0"/>
              <a:t>the </a:t>
            </a:r>
            <a:r>
              <a:rPr spc="-10" dirty="0"/>
              <a:t>primitive data structure and it </a:t>
            </a:r>
            <a:r>
              <a:rPr spc="-5" dirty="0"/>
              <a:t>is </a:t>
            </a:r>
            <a:r>
              <a:rPr spc="-10" dirty="0"/>
              <a:t>having </a:t>
            </a:r>
            <a:r>
              <a:rPr spc="-5" dirty="0"/>
              <a:t>a  </a:t>
            </a:r>
            <a:r>
              <a:rPr spc="-10" dirty="0"/>
              <a:t>specific </a:t>
            </a:r>
            <a:r>
              <a:rPr spc="-35" dirty="0"/>
              <a:t>functionality. </a:t>
            </a:r>
            <a:r>
              <a:rPr spc="-5" dirty="0"/>
              <a:t>It </a:t>
            </a:r>
            <a:r>
              <a:rPr spc="-20" dirty="0"/>
              <a:t>can </a:t>
            </a:r>
            <a:r>
              <a:rPr spc="-10" dirty="0"/>
              <a:t>be designed by </a:t>
            </a:r>
            <a:r>
              <a:rPr spc="-65" dirty="0"/>
              <a:t>user. </a:t>
            </a:r>
            <a:r>
              <a:rPr spc="-5" dirty="0"/>
              <a:t>It  </a:t>
            </a:r>
            <a:r>
              <a:rPr spc="-20" dirty="0"/>
              <a:t>can </a:t>
            </a:r>
            <a:r>
              <a:rPr dirty="0"/>
              <a:t>be </a:t>
            </a:r>
            <a:r>
              <a:rPr spc="-5" dirty="0"/>
              <a:t>classified</a:t>
            </a:r>
            <a:r>
              <a:rPr spc="-80" dirty="0"/>
              <a:t> </a:t>
            </a:r>
            <a:r>
              <a:rPr spc="-25" dirty="0"/>
              <a:t>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6447" y="5771474"/>
            <a:ext cx="3629025" cy="9099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700"/>
              </a:spcBef>
              <a:buAutoNum type="romanLcPeriod"/>
              <a:tabLst>
                <a:tab pos="583565" algn="l"/>
                <a:tab pos="584835" algn="l"/>
              </a:tabLst>
            </a:pPr>
            <a:r>
              <a:rPr sz="2400" dirty="0">
                <a:latin typeface="Times New Roman"/>
                <a:cs typeface="Times New Roman"/>
              </a:rPr>
              <a:t>Linear data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  <a:p>
            <a:pPr marL="584200" indent="-572135">
              <a:lnSpc>
                <a:spcPct val="100000"/>
              </a:lnSpc>
              <a:spcBef>
                <a:spcPts val="600"/>
              </a:spcBef>
              <a:buAutoNum type="romanLcPeriod"/>
              <a:tabLst>
                <a:tab pos="583565" algn="l"/>
                <a:tab pos="584835" algn="l"/>
              </a:tabLst>
            </a:pPr>
            <a:r>
              <a:rPr sz="2400" spc="-5" dirty="0">
                <a:latin typeface="Times New Roman"/>
                <a:cs typeface="Times New Roman"/>
              </a:rPr>
              <a:t>Non-linear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structure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5570" y="641857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730" y="459739"/>
            <a:ext cx="4796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Quick Sort</a:t>
            </a:r>
            <a:r>
              <a:rPr sz="4400" spc="-195" dirty="0"/>
              <a:t> </a:t>
            </a:r>
            <a:r>
              <a:rPr sz="4400" dirty="0"/>
              <a:t>Contd…..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33196" y="1664881"/>
            <a:ext cx="2457577" cy="4414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84547" y="1505711"/>
            <a:ext cx="3514852" cy="2670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2182" y="5060429"/>
            <a:ext cx="4869179" cy="905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50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51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3182" y="459739"/>
            <a:ext cx="44259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Quick sort</a:t>
            </a:r>
            <a:r>
              <a:rPr sz="4400" spc="-415" dirty="0"/>
              <a:t> </a:t>
            </a:r>
            <a:r>
              <a:rPr sz="4400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10235" y="1481999"/>
            <a:ext cx="6308725" cy="12026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647700" indent="-6096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647065" algn="l"/>
                <a:tab pos="647700" algn="l"/>
              </a:tabLst>
            </a:pPr>
            <a:r>
              <a:rPr sz="3200" spc="-20" dirty="0">
                <a:latin typeface="Calibri"/>
                <a:cs typeface="Calibri"/>
              </a:rPr>
              <a:t>Best case </a:t>
            </a:r>
            <a:r>
              <a:rPr sz="3200" spc="-5" dirty="0">
                <a:latin typeface="Calibri"/>
                <a:cs typeface="Calibri"/>
              </a:rPr>
              <a:t>running time: O(n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</a:t>
            </a:r>
            <a:r>
              <a:rPr sz="3150" spc="-7" baseline="-17195" dirty="0">
                <a:latin typeface="Calibri"/>
                <a:cs typeface="Calibri"/>
              </a:rPr>
              <a:t>2</a:t>
            </a:r>
            <a:r>
              <a:rPr sz="3200" spc="-5" dirty="0">
                <a:latin typeface="Calibri"/>
                <a:cs typeface="Calibri"/>
              </a:rPr>
              <a:t>n)</a:t>
            </a:r>
            <a:endParaRPr sz="3200">
              <a:latin typeface="Calibri"/>
              <a:cs typeface="Calibri"/>
            </a:endParaRPr>
          </a:p>
          <a:p>
            <a:pPr marL="647700" indent="-609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647065" algn="l"/>
                <a:tab pos="647700" algn="l"/>
              </a:tabLst>
            </a:pPr>
            <a:r>
              <a:rPr sz="3200" spc="-85" dirty="0">
                <a:latin typeface="Calibri"/>
                <a:cs typeface="Calibri"/>
              </a:rPr>
              <a:t>Worst </a:t>
            </a:r>
            <a:r>
              <a:rPr sz="3200" spc="-15" dirty="0">
                <a:latin typeface="Calibri"/>
                <a:cs typeface="Calibri"/>
              </a:rPr>
              <a:t>case </a:t>
            </a:r>
            <a:r>
              <a:rPr sz="3200" spc="-5" dirty="0">
                <a:latin typeface="Calibri"/>
                <a:cs typeface="Calibri"/>
              </a:rPr>
              <a:t>running time: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O(n</a:t>
            </a:r>
            <a:r>
              <a:rPr sz="3150" spc="-7" baseline="21164" dirty="0">
                <a:latin typeface="Calibri"/>
                <a:cs typeface="Calibri"/>
              </a:rPr>
              <a:t>2</a:t>
            </a:r>
            <a:r>
              <a:rPr sz="3200" spc="-5" dirty="0">
                <a:latin typeface="Calibri"/>
                <a:cs typeface="Calibri"/>
              </a:rPr>
              <a:t>)!!!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458" y="321690"/>
            <a:ext cx="45808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Quick Sort</a:t>
            </a:r>
            <a:r>
              <a:rPr sz="4400" spc="-165" dirty="0"/>
              <a:t> </a:t>
            </a:r>
            <a:r>
              <a:rPr sz="4400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752600" y="1304099"/>
            <a:ext cx="5168011" cy="5392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52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8735" y="6415227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53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0221" y="321690"/>
            <a:ext cx="27165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0" dirty="0">
                <a:latin typeface="Times New Roman"/>
                <a:cs typeface="Times New Roman"/>
              </a:rPr>
              <a:t>Merge</a:t>
            </a:r>
            <a:r>
              <a:rPr sz="4400" b="1" spc="-19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Sort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1156208"/>
            <a:ext cx="8075295" cy="53746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marR="8890" indent="-342900">
              <a:lnSpc>
                <a:spcPct val="796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  <a:tab pos="1854835" algn="l"/>
                <a:tab pos="2210435" algn="l"/>
                <a:tab pos="2499995" algn="l"/>
                <a:tab pos="3495040" algn="l"/>
                <a:tab pos="4830445" algn="l"/>
                <a:tab pos="5677535" algn="l"/>
                <a:tab pos="6132195" algn="l"/>
                <a:tab pos="6656070" algn="l"/>
              </a:tabLst>
            </a:pPr>
            <a:r>
              <a:rPr sz="2400" spc="-5" dirty="0">
                <a:solidFill>
                  <a:srgbClr val="1F477B"/>
                </a:solidFill>
                <a:latin typeface="Times New Roman"/>
                <a:cs typeface="Times New Roman"/>
              </a:rPr>
              <a:t>Me</a:t>
            </a:r>
            <a:r>
              <a:rPr sz="2400" spc="-95" dirty="0">
                <a:solidFill>
                  <a:srgbClr val="1F477B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1F477B"/>
                </a:solidFill>
                <a:latin typeface="Times New Roman"/>
                <a:cs typeface="Times New Roman"/>
              </a:rPr>
              <a:t>ge-</a:t>
            </a:r>
            <a:r>
              <a:rPr sz="2400" spc="-5" dirty="0">
                <a:solidFill>
                  <a:srgbClr val="1F477B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1F477B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1F477B"/>
                </a:solidFill>
                <a:latin typeface="Times New Roman"/>
                <a:cs typeface="Times New Roman"/>
              </a:rPr>
              <a:t>rt	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a	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ing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lgo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thm	based	on	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5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d-  conquer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paradigm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heap-sort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"/>
              <a:tabLst>
                <a:tab pos="813435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uses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comparator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"/>
              <a:tabLst>
                <a:tab pos="813435" algn="l"/>
              </a:tabLst>
            </a:pP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b="1" i="1" spc="-5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b="1" i="1" spc="-5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log </a:t>
            </a:r>
            <a:r>
              <a:rPr sz="2400" b="1" i="1" spc="-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running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Unlike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heap-sort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"/>
              <a:tabLst>
                <a:tab pos="813435" algn="l"/>
              </a:tabLst>
            </a:pPr>
            <a:r>
              <a:rPr sz="2400" dirty="0">
                <a:latin typeface="Times New Roman"/>
                <a:cs typeface="Times New Roman"/>
              </a:rPr>
              <a:t>It does not use an auxiliary priority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queue</a:t>
            </a:r>
            <a:endParaRPr sz="2400">
              <a:latin typeface="Times New Roman"/>
              <a:cs typeface="Times New Roman"/>
            </a:endParaRPr>
          </a:p>
          <a:p>
            <a:pPr marL="812800" marR="5080" lvl="1" indent="-34353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813435" algn="l"/>
              </a:tabLst>
            </a:pPr>
            <a:r>
              <a:rPr sz="2400" dirty="0">
                <a:latin typeface="Times New Roman"/>
                <a:cs typeface="Times New Roman"/>
              </a:rPr>
              <a:t>It accesses data in a sequential </a:t>
            </a:r>
            <a:r>
              <a:rPr sz="2400" spc="-5" dirty="0">
                <a:latin typeface="Times New Roman"/>
                <a:cs typeface="Times New Roman"/>
              </a:rPr>
              <a:t>manner </a:t>
            </a:r>
            <a:r>
              <a:rPr sz="2400" dirty="0">
                <a:latin typeface="Times New Roman"/>
                <a:cs typeface="Times New Roman"/>
              </a:rPr>
              <a:t>(suitable to </a:t>
            </a:r>
            <a:r>
              <a:rPr sz="2400" spc="-5" dirty="0">
                <a:latin typeface="Times New Roman"/>
                <a:cs typeface="Times New Roman"/>
              </a:rPr>
              <a:t>sort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  on a</a:t>
            </a:r>
            <a:r>
              <a:rPr sz="2400" spc="-5" dirty="0">
                <a:latin typeface="Times New Roman"/>
                <a:cs typeface="Times New Roman"/>
              </a:rPr>
              <a:t> disk)</a:t>
            </a:r>
            <a:endParaRPr sz="2400">
              <a:latin typeface="Times New Roman"/>
              <a:cs typeface="Times New Roman"/>
            </a:endParaRPr>
          </a:p>
          <a:p>
            <a:pPr marL="355600" marR="113664" indent="-342900">
              <a:lnSpc>
                <a:spcPts val="23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Merge-sort </a:t>
            </a:r>
            <a:r>
              <a:rPr sz="2400" dirty="0">
                <a:latin typeface="Times New Roman"/>
                <a:cs typeface="Times New Roman"/>
              </a:rPr>
              <a:t>on an input sequence </a:t>
            </a:r>
            <a:r>
              <a:rPr sz="2400" b="1" i="1" spc="-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b="1" i="1" spc="-5" dirty="0">
                <a:latin typeface="Times New Roman"/>
                <a:cs typeface="Times New Roman"/>
              </a:rPr>
              <a:t>n </a:t>
            </a:r>
            <a:r>
              <a:rPr sz="2400" spc="-5" dirty="0">
                <a:latin typeface="Times New Roman"/>
                <a:cs typeface="Times New Roman"/>
              </a:rPr>
              <a:t>elements consists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 three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steps: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>
              <a:lnSpc>
                <a:spcPts val="2490"/>
              </a:lnSpc>
              <a:buFont typeface="Wingdings"/>
              <a:buChar char=""/>
              <a:tabLst>
                <a:tab pos="813435" algn="l"/>
              </a:tabLst>
            </a:pPr>
            <a:r>
              <a:rPr sz="2400" dirty="0">
                <a:latin typeface="Times New Roman"/>
                <a:cs typeface="Times New Roman"/>
              </a:rPr>
              <a:t>Divide: partition S into two sequences S1 and S2 of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>
              <a:lnSpc>
                <a:spcPts val="2740"/>
              </a:lnSpc>
              <a:buFont typeface="Wingdings"/>
              <a:buChar char=""/>
              <a:tabLst>
                <a:tab pos="813435" algn="l"/>
              </a:tabLst>
            </a:pPr>
            <a:r>
              <a:rPr sz="2400" dirty="0">
                <a:latin typeface="Times New Roman"/>
                <a:cs typeface="Times New Roman"/>
              </a:rPr>
              <a:t>n/2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"/>
              <a:tabLst>
                <a:tab pos="813435" algn="l"/>
              </a:tabLst>
            </a:pPr>
            <a:r>
              <a:rPr sz="2400" dirty="0">
                <a:latin typeface="Times New Roman"/>
                <a:cs typeface="Times New Roman"/>
              </a:rPr>
              <a:t>Recur: recursively </a:t>
            </a:r>
            <a:r>
              <a:rPr sz="2400" spc="-5" dirty="0">
                <a:latin typeface="Times New Roman"/>
                <a:cs typeface="Times New Roman"/>
              </a:rPr>
              <a:t>sort S1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S2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Wingdings"/>
              <a:buChar char=""/>
              <a:tabLst>
                <a:tab pos="813435" algn="l"/>
              </a:tabLst>
            </a:pPr>
            <a:r>
              <a:rPr sz="2400" dirty="0">
                <a:latin typeface="Times New Roman"/>
                <a:cs typeface="Times New Roman"/>
              </a:rPr>
              <a:t>Conquer: </a:t>
            </a:r>
            <a:r>
              <a:rPr sz="2400" spc="-15" dirty="0">
                <a:latin typeface="Times New Roman"/>
                <a:cs typeface="Times New Roman"/>
              </a:rPr>
              <a:t>merge </a:t>
            </a:r>
            <a:r>
              <a:rPr sz="2400" spc="-5" dirty="0">
                <a:latin typeface="Times New Roman"/>
                <a:cs typeface="Times New Roman"/>
              </a:rPr>
              <a:t>S1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S2 </a:t>
            </a:r>
            <a:r>
              <a:rPr sz="2400" dirty="0">
                <a:latin typeface="Times New Roman"/>
                <a:cs typeface="Times New Roman"/>
              </a:rPr>
              <a:t>into a unique sorted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54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8863" y="459739"/>
            <a:ext cx="5311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latin typeface="Times New Roman"/>
                <a:cs typeface="Times New Roman"/>
              </a:rPr>
              <a:t>Merge </a:t>
            </a:r>
            <a:r>
              <a:rPr sz="4400" b="1" dirty="0">
                <a:latin typeface="Times New Roman"/>
                <a:cs typeface="Times New Roman"/>
              </a:rPr>
              <a:t>Sort</a:t>
            </a:r>
            <a:r>
              <a:rPr sz="4400" b="1" spc="-409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Algorithm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935" y="1527177"/>
            <a:ext cx="7381875" cy="384746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sz="2800" b="1" spc="-5" dirty="0">
                <a:latin typeface="Times New Roman"/>
                <a:cs typeface="Times New Roman"/>
              </a:rPr>
              <a:t>Algorithm </a:t>
            </a:r>
            <a:r>
              <a:rPr sz="2800" b="1" i="1" spc="-5" dirty="0">
                <a:latin typeface="Times New Roman"/>
                <a:cs typeface="Times New Roman"/>
              </a:rPr>
              <a:t>mergeSort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S,</a:t>
            </a:r>
            <a:r>
              <a:rPr sz="2800" b="1" i="1" spc="-70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Times New Roman"/>
                <a:cs typeface="Times New Roman"/>
              </a:rPr>
              <a:t>C</a:t>
            </a:r>
            <a:r>
              <a:rPr sz="2800" spc="-1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300"/>
              </a:spcBef>
            </a:pPr>
            <a:r>
              <a:rPr sz="2800" b="1" spc="-5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sequence </a:t>
            </a:r>
            <a:r>
              <a:rPr sz="2800" b="1" i="1" spc="-5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b="1" i="1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elements, comparator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395"/>
              </a:spcBef>
            </a:pPr>
            <a:r>
              <a:rPr sz="2800" b="1" spc="-5" dirty="0">
                <a:latin typeface="Times New Roman"/>
                <a:cs typeface="Times New Roman"/>
              </a:rPr>
              <a:t>Output </a:t>
            </a:r>
            <a:r>
              <a:rPr sz="2800" spc="-5" dirty="0">
                <a:latin typeface="Times New Roman"/>
                <a:cs typeface="Times New Roman"/>
              </a:rPr>
              <a:t>sequence </a:t>
            </a:r>
            <a:r>
              <a:rPr sz="2800" b="1" i="1" spc="-5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Times New Roman"/>
                <a:cs typeface="Times New Roman"/>
              </a:rPr>
              <a:t>sorted </a:t>
            </a:r>
            <a:r>
              <a:rPr sz="3200" dirty="0">
                <a:latin typeface="Times New Roman"/>
                <a:cs typeface="Times New Roman"/>
              </a:rPr>
              <a:t>according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  <a:spcBef>
                <a:spcPts val="315"/>
              </a:spcBef>
            </a:pPr>
            <a:r>
              <a:rPr sz="2800" b="1" spc="-5" dirty="0">
                <a:latin typeface="Times New Roman"/>
                <a:cs typeface="Times New Roman"/>
              </a:rPr>
              <a:t>if </a:t>
            </a:r>
            <a:r>
              <a:rPr sz="2800" b="1" i="1" spc="-5" dirty="0">
                <a:latin typeface="Times New Roman"/>
                <a:cs typeface="Times New Roman"/>
              </a:rPr>
              <a:t>S.size</a:t>
            </a:r>
            <a:r>
              <a:rPr sz="2800" spc="-5" dirty="0">
                <a:latin typeface="Times New Roman"/>
                <a:cs typeface="Times New Roman"/>
              </a:rPr>
              <a:t>() </a:t>
            </a:r>
            <a:r>
              <a:rPr sz="2800" b="1" spc="-5" dirty="0">
                <a:latin typeface="Times New Roman"/>
                <a:cs typeface="Times New Roman"/>
              </a:rPr>
              <a:t>&gt;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60"/>
              </a:spcBef>
            </a:pP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775" spc="-7" baseline="-18018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775" baseline="-18018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Symbol"/>
                <a:cs typeface="Symbol"/>
              </a:rPr>
              <a:t>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partition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/2)</a:t>
            </a:r>
            <a:endParaRPr sz="2800">
              <a:latin typeface="Times New Roman"/>
              <a:cs typeface="Times New Roman"/>
            </a:endParaRPr>
          </a:p>
          <a:p>
            <a:pPr marL="368300" marR="4527550">
              <a:lnSpc>
                <a:spcPct val="11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mergeSort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775" spc="-7" baseline="-18018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)  </a:t>
            </a:r>
            <a:r>
              <a:rPr sz="2800" b="1" i="1" spc="-5" dirty="0">
                <a:latin typeface="Times New Roman"/>
                <a:cs typeface="Times New Roman"/>
              </a:rPr>
              <a:t>mergeSort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775" spc="-7" baseline="-18018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69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S </a:t>
            </a:r>
            <a:r>
              <a:rPr sz="2800" spc="-5" dirty="0">
                <a:latin typeface="Symbol"/>
                <a:cs typeface="Symbol"/>
              </a:rPr>
              <a:t>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merge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775" spc="-7" baseline="-18018" dirty="0">
                <a:latin typeface="Times New Roman"/>
                <a:cs typeface="Times New Roman"/>
              </a:rPr>
              <a:t>1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775" baseline="-18018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835" y="283209"/>
            <a:ext cx="4970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0" dirty="0">
                <a:latin typeface="Times New Roman"/>
                <a:cs typeface="Times New Roman"/>
              </a:rPr>
              <a:t>Merge </a:t>
            </a:r>
            <a:r>
              <a:rPr sz="4400" b="1" dirty="0">
                <a:latin typeface="Times New Roman"/>
                <a:cs typeface="Times New Roman"/>
              </a:rPr>
              <a:t>Sort</a:t>
            </a:r>
            <a:r>
              <a:rPr sz="4400" b="1" spc="-16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Example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1447800"/>
            <a:ext cx="74676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55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459739"/>
            <a:ext cx="71551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latin typeface="Times New Roman"/>
                <a:cs typeface="Times New Roman"/>
              </a:rPr>
              <a:t>Merge </a:t>
            </a:r>
            <a:r>
              <a:rPr sz="4400" b="1" dirty="0">
                <a:latin typeface="Times New Roman"/>
                <a:cs typeface="Times New Roman"/>
              </a:rPr>
              <a:t>Sort Example</a:t>
            </a:r>
            <a:r>
              <a:rPr sz="4400" b="1" spc="-20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Contd…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95400" y="1840738"/>
            <a:ext cx="6858000" cy="4255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56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57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323" y="459739"/>
            <a:ext cx="54787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Analysis of </a:t>
            </a:r>
            <a:r>
              <a:rPr sz="4400" b="1" spc="-20" dirty="0">
                <a:latin typeface="Times New Roman"/>
                <a:cs typeface="Times New Roman"/>
              </a:rPr>
              <a:t>Merge</a:t>
            </a:r>
            <a:r>
              <a:rPr sz="4400" b="1" spc="-22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Sort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535" y="1518056"/>
            <a:ext cx="8301355" cy="3548379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height </a:t>
            </a:r>
            <a:r>
              <a:rPr sz="2800" b="1" i="1" spc="-5" dirty="0">
                <a:latin typeface="Times New Roman"/>
                <a:cs typeface="Times New Roman"/>
              </a:rPr>
              <a:t>h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20" dirty="0">
                <a:latin typeface="Times New Roman"/>
                <a:cs typeface="Times New Roman"/>
              </a:rPr>
              <a:t>merge-sort </a:t>
            </a:r>
            <a:r>
              <a:rPr sz="2800" spc="-5" dirty="0">
                <a:latin typeface="Times New Roman"/>
                <a:cs typeface="Times New Roman"/>
              </a:rPr>
              <a:t>tree is </a:t>
            </a:r>
            <a:r>
              <a:rPr sz="2800" b="1" i="1" spc="-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(log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R="80010" algn="r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5" dirty="0">
                <a:latin typeface="Times New Roman"/>
                <a:cs typeface="Times New Roman"/>
              </a:rPr>
              <a:t>at </a:t>
            </a:r>
            <a:r>
              <a:rPr sz="2800" spc="-2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recursive </a:t>
            </a:r>
            <a:r>
              <a:rPr sz="2800" spc="-15" dirty="0">
                <a:latin typeface="Times New Roman"/>
                <a:cs typeface="Times New Roman"/>
              </a:rPr>
              <a:t>call we </a:t>
            </a:r>
            <a:r>
              <a:rPr sz="2800" dirty="0">
                <a:latin typeface="Times New Roman"/>
                <a:cs typeface="Times New Roman"/>
              </a:rPr>
              <a:t>divide </a:t>
            </a:r>
            <a:r>
              <a:rPr sz="2800" spc="-5" dirty="0">
                <a:latin typeface="Times New Roman"/>
                <a:cs typeface="Times New Roman"/>
              </a:rPr>
              <a:t>in half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sequence,</a:t>
            </a:r>
            <a:endParaRPr sz="2800">
              <a:latin typeface="Times New Roman"/>
              <a:cs typeface="Times New Roman"/>
            </a:endParaRPr>
          </a:p>
          <a:p>
            <a:pPr marL="342265" marR="17780" indent="-342265" algn="r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42265" algn="l"/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overall </a:t>
            </a:r>
            <a:r>
              <a:rPr sz="2800" spc="-15" dirty="0">
                <a:latin typeface="Times New Roman"/>
                <a:cs typeface="Times New Roman"/>
              </a:rPr>
              <a:t>amount </a:t>
            </a:r>
            <a:r>
              <a:rPr sz="2800" spc="-1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work done </a:t>
            </a:r>
            <a:r>
              <a:rPr sz="2800" spc="-15" dirty="0">
                <a:latin typeface="Times New Roman"/>
                <a:cs typeface="Times New Roman"/>
              </a:rPr>
              <a:t>at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nodes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 depth</a:t>
            </a:r>
            <a:endParaRPr sz="28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68985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69620" algn="l"/>
              </a:tabLst>
            </a:pPr>
            <a:r>
              <a:rPr sz="2800" spc="-15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partition and </a:t>
            </a:r>
            <a:r>
              <a:rPr sz="2800" spc="-25" dirty="0">
                <a:latin typeface="Times New Roman"/>
                <a:cs typeface="Times New Roman"/>
              </a:rPr>
              <a:t>merge 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775" b="1" i="1" baseline="21021" dirty="0">
                <a:latin typeface="Times New Roman"/>
                <a:cs typeface="Times New Roman"/>
              </a:rPr>
              <a:t>i </a:t>
            </a:r>
            <a:r>
              <a:rPr sz="2800" spc="-5" dirty="0">
                <a:latin typeface="Times New Roman"/>
                <a:cs typeface="Times New Roman"/>
              </a:rPr>
              <a:t>sequences of size</a:t>
            </a:r>
            <a:r>
              <a:rPr sz="2800" spc="-38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</a:t>
            </a:r>
            <a:r>
              <a:rPr sz="2800" b="1" dirty="0">
                <a:latin typeface="Times New Roman"/>
                <a:cs typeface="Times New Roman"/>
              </a:rPr>
              <a:t>/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775" b="1" i="1" baseline="21021" dirty="0">
                <a:latin typeface="Times New Roman"/>
                <a:cs typeface="Times New Roman"/>
              </a:rPr>
              <a:t>i</a:t>
            </a:r>
            <a:endParaRPr sz="2775" baseline="21021">
              <a:latin typeface="Times New Roman"/>
              <a:cs typeface="Times New Roman"/>
            </a:endParaRPr>
          </a:p>
          <a:p>
            <a:pPr marL="768985" lvl="1" indent="-287020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769620" algn="l"/>
              </a:tabLst>
            </a:pPr>
            <a:r>
              <a:rPr sz="2800" spc="-15" dirty="0">
                <a:latin typeface="Times New Roman"/>
                <a:cs typeface="Times New Roman"/>
              </a:rPr>
              <a:t>we make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r>
              <a:rPr sz="2775" b="1" i="1" spc="-7" baseline="21021" dirty="0">
                <a:latin typeface="Times New Roman"/>
                <a:cs typeface="Times New Roman"/>
              </a:rPr>
              <a:t>i</a:t>
            </a:r>
            <a:r>
              <a:rPr sz="2775" spc="-7" baseline="21021" dirty="0">
                <a:latin typeface="Times New Roman"/>
                <a:cs typeface="Times New Roman"/>
              </a:rPr>
              <a:t>+1 </a:t>
            </a:r>
            <a:r>
              <a:rPr sz="2800" spc="-5" dirty="0">
                <a:latin typeface="Times New Roman"/>
                <a:cs typeface="Times New Roman"/>
              </a:rPr>
              <a:t>recursive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calls</a:t>
            </a:r>
            <a:endParaRPr sz="28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Thus,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total running </a:t>
            </a:r>
            <a:r>
              <a:rPr sz="2800" spc="-15" dirty="0">
                <a:latin typeface="Times New Roman"/>
                <a:cs typeface="Times New Roman"/>
              </a:rPr>
              <a:t>time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20" dirty="0">
                <a:latin typeface="Times New Roman"/>
                <a:cs typeface="Times New Roman"/>
              </a:rPr>
              <a:t>merge-sort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latin typeface="Times New Roman"/>
                <a:cs typeface="Times New Roman"/>
              </a:rPr>
              <a:t>n </a:t>
            </a:r>
            <a:r>
              <a:rPr sz="2800" dirty="0">
                <a:latin typeface="Times New Roman"/>
                <a:cs typeface="Times New Roman"/>
              </a:rPr>
              <a:t>log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59739"/>
            <a:ext cx="82905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Comparison of Sorting</a:t>
            </a:r>
            <a:r>
              <a:rPr sz="4400" b="1" spc="-42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Algorithms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8361" y="1752600"/>
            <a:ext cx="6480556" cy="3700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58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491" y="1268730"/>
            <a:ext cx="732917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UNIT -</a:t>
            </a:r>
            <a:r>
              <a:rPr sz="4400" spc="-140" dirty="0"/>
              <a:t> </a:t>
            </a:r>
            <a:r>
              <a:rPr sz="4400" dirty="0"/>
              <a:t>2</a:t>
            </a:r>
            <a:endParaRPr sz="4400"/>
          </a:p>
          <a:p>
            <a:pPr algn="ctr">
              <a:lnSpc>
                <a:spcPct val="100000"/>
              </a:lnSpc>
            </a:pPr>
            <a:r>
              <a:rPr sz="4400" dirty="0"/>
              <a:t>LINEAR </a:t>
            </a:r>
            <a:r>
              <a:rPr sz="4400" spc="-165" dirty="0"/>
              <a:t>DATA</a:t>
            </a:r>
            <a:r>
              <a:rPr sz="4400" spc="-615" dirty="0"/>
              <a:t> </a:t>
            </a:r>
            <a:r>
              <a:rPr sz="4400" dirty="0"/>
              <a:t>STRUCTURES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22729" y="3814013"/>
            <a:ext cx="509651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1420" marR="1184275" indent="1905" algn="ctr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B.Padmaja 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Associate</a:t>
            </a:r>
            <a:r>
              <a:rPr sz="2700" spc="-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Professor 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Department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7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CSE</a:t>
            </a: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Institute of Aeronauitcal</a:t>
            </a:r>
            <a:r>
              <a:rPr sz="2700" spc="-45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Engineering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565" y="268986"/>
            <a:ext cx="7800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Linear and </a:t>
            </a:r>
            <a:r>
              <a:rPr dirty="0"/>
              <a:t>Non-linear </a:t>
            </a:r>
            <a:r>
              <a:rPr spc="-5" dirty="0"/>
              <a:t>Data</a:t>
            </a:r>
            <a:r>
              <a:rPr spc="-90" dirty="0"/>
              <a:t> </a:t>
            </a:r>
            <a:r>
              <a:rPr spc="-5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151636"/>
            <a:ext cx="8084184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Linear Data </a:t>
            </a:r>
            <a:r>
              <a:rPr sz="2800" b="1" spc="-20" dirty="0">
                <a:latin typeface="Times New Roman"/>
                <a:cs typeface="Times New Roman"/>
              </a:rPr>
              <a:t>Structure: </a:t>
            </a:r>
            <a:r>
              <a:rPr sz="2800" spc="-5" dirty="0">
                <a:latin typeface="Times New Roman"/>
                <a:cs typeface="Times New Roman"/>
              </a:rPr>
              <a:t>Linear </a:t>
            </a:r>
            <a:r>
              <a:rPr sz="2800" spc="-10" dirty="0">
                <a:latin typeface="Times New Roman"/>
                <a:cs typeface="Times New Roman"/>
              </a:rPr>
              <a:t>data structures </a:t>
            </a:r>
            <a:r>
              <a:rPr sz="2800" spc="-20" dirty="0">
                <a:latin typeface="Times New Roman"/>
                <a:cs typeface="Times New Roman"/>
              </a:rPr>
              <a:t>can </a:t>
            </a:r>
            <a:r>
              <a:rPr sz="2800" spc="-15" dirty="0">
                <a:latin typeface="Times New Roman"/>
                <a:cs typeface="Times New Roman"/>
              </a:rPr>
              <a:t>be  </a:t>
            </a:r>
            <a:r>
              <a:rPr sz="2800" spc="-10" dirty="0">
                <a:latin typeface="Times New Roman"/>
                <a:cs typeface="Times New Roman"/>
              </a:rPr>
              <a:t>constructed </a:t>
            </a:r>
            <a:r>
              <a:rPr sz="2800" spc="-15" dirty="0">
                <a:latin typeface="Times New Roman"/>
                <a:cs typeface="Times New Roman"/>
              </a:rPr>
              <a:t>as 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continuous arrangement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data  elements in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0" dirty="0">
                <a:latin typeface="Times New Roman"/>
                <a:cs typeface="Times New Roman"/>
              </a:rPr>
              <a:t>memory. </a:t>
            </a:r>
            <a:r>
              <a:rPr sz="2800" spc="-10" dirty="0">
                <a:latin typeface="Times New Roman"/>
                <a:cs typeface="Times New Roman"/>
              </a:rPr>
              <a:t>It 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10" dirty="0">
                <a:latin typeface="Times New Roman"/>
                <a:cs typeface="Times New Roman"/>
              </a:rPr>
              <a:t>constructed </a:t>
            </a:r>
            <a:r>
              <a:rPr sz="2800" spc="-15" dirty="0">
                <a:latin typeface="Times New Roman"/>
                <a:cs typeface="Times New Roman"/>
              </a:rPr>
              <a:t>by  </a:t>
            </a:r>
            <a:r>
              <a:rPr sz="2800" spc="-5" dirty="0">
                <a:latin typeface="Times New Roman"/>
                <a:cs typeface="Times New Roman"/>
              </a:rPr>
              <a:t>using </a:t>
            </a:r>
            <a:r>
              <a:rPr sz="2800" spc="-10" dirty="0">
                <a:latin typeface="Times New Roman"/>
                <a:cs typeface="Times New Roman"/>
              </a:rPr>
              <a:t>array data type. </a:t>
            </a:r>
            <a:r>
              <a:rPr sz="2800" spc="-5" dirty="0">
                <a:latin typeface="Times New Roman"/>
                <a:cs typeface="Times New Roman"/>
              </a:rPr>
              <a:t>In the </a:t>
            </a:r>
            <a:r>
              <a:rPr sz="2800" spc="-10" dirty="0">
                <a:latin typeface="Times New Roman"/>
                <a:cs typeface="Times New Roman"/>
              </a:rPr>
              <a:t>linear </a:t>
            </a:r>
            <a:r>
              <a:rPr sz="2800" spc="-5" dirty="0">
                <a:latin typeface="Times New Roman"/>
                <a:cs typeface="Times New Roman"/>
              </a:rPr>
              <a:t>Data </a:t>
            </a:r>
            <a:r>
              <a:rPr sz="2800" spc="-10" dirty="0">
                <a:latin typeface="Times New Roman"/>
                <a:cs typeface="Times New Roman"/>
              </a:rPr>
              <a:t>Structures the  relationship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adjacency is maintained between </a:t>
            </a:r>
            <a:r>
              <a:rPr sz="2800" spc="-5" dirty="0">
                <a:latin typeface="Times New Roman"/>
                <a:cs typeface="Times New Roman"/>
              </a:rPr>
              <a:t>the  data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elements.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635" y="3798265"/>
            <a:ext cx="23622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Non-linear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1862455" algn="l"/>
              </a:tabLst>
            </a:pPr>
            <a:r>
              <a:rPr sz="2800" spc="-5" dirty="0">
                <a:latin typeface="Times New Roman"/>
                <a:cs typeface="Times New Roman"/>
              </a:rPr>
              <a:t>str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30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re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can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9729" y="3798265"/>
            <a:ext cx="56915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marR="5080" indent="-222885">
              <a:lnSpc>
                <a:spcPct val="100000"/>
              </a:lnSpc>
              <a:spcBef>
                <a:spcPts val="95"/>
              </a:spcBef>
              <a:tabLst>
                <a:tab pos="835025" algn="l"/>
                <a:tab pos="1152525" algn="l"/>
                <a:tab pos="2736215" algn="l"/>
                <a:tab pos="3136900" algn="l"/>
                <a:tab pos="3295650" algn="l"/>
                <a:tab pos="3716020" algn="l"/>
                <a:tab pos="5086350" algn="l"/>
                <a:tab pos="5380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D</a:t>
            </a:r>
            <a:r>
              <a:rPr sz="2800" b="1" spc="-5" dirty="0">
                <a:latin typeface="Times New Roman"/>
                <a:cs typeface="Times New Roman"/>
              </a:rPr>
              <a:t>ata</a:t>
            </a:r>
            <a:r>
              <a:rPr sz="2800" b="1" dirty="0">
                <a:latin typeface="Times New Roman"/>
                <a:cs typeface="Times New Roman"/>
              </a:rPr>
              <a:t>		</a:t>
            </a:r>
            <a:r>
              <a:rPr sz="2800" b="1" spc="-5" dirty="0">
                <a:latin typeface="Times New Roman"/>
                <a:cs typeface="Times New Roman"/>
              </a:rPr>
              <a:t>St</a:t>
            </a:r>
            <a:r>
              <a:rPr sz="2800" b="1" spc="-1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15" dirty="0">
                <a:latin typeface="Times New Roman"/>
                <a:cs typeface="Times New Roman"/>
              </a:rPr>
              <a:t>c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u</a:t>
            </a:r>
            <a:r>
              <a:rPr sz="2800" b="1" spc="-120" dirty="0">
                <a:latin typeface="Times New Roman"/>
                <a:cs typeface="Times New Roman"/>
              </a:rPr>
              <a:t>r</a:t>
            </a:r>
            <a:r>
              <a:rPr sz="2800" b="1" spc="-15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	</a:t>
            </a:r>
            <a:r>
              <a:rPr sz="2800" spc="-1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on-lin</a:t>
            </a:r>
            <a:r>
              <a:rPr sz="2800" spc="-15" dirty="0">
                <a:latin typeface="Times New Roman"/>
                <a:cs typeface="Times New Roman"/>
              </a:rPr>
              <a:t>e</a:t>
            </a:r>
            <a:r>
              <a:rPr sz="2800" spc="-4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data  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co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struc</a:t>
            </a:r>
            <a:r>
              <a:rPr sz="2800" spc="-2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ed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lle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30" dirty="0">
                <a:latin typeface="Times New Roman"/>
                <a:cs typeface="Times New Roman"/>
              </a:rPr>
              <a:t>t</a:t>
            </a:r>
            <a:r>
              <a:rPr sz="2800" spc="-1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of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535" y="4651628"/>
            <a:ext cx="7741284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randomly distributed set of data item joined </a:t>
            </a:r>
            <a:r>
              <a:rPr sz="2800" spc="-15" dirty="0">
                <a:latin typeface="Times New Roman"/>
                <a:cs typeface="Times New Roman"/>
              </a:rPr>
              <a:t>together  </a:t>
            </a:r>
            <a:r>
              <a:rPr sz="2800" spc="-1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using a </a:t>
            </a:r>
            <a:r>
              <a:rPr sz="2800" spc="-10" dirty="0">
                <a:latin typeface="Times New Roman"/>
                <a:cs typeface="Times New Roman"/>
              </a:rPr>
              <a:t>special pointer </a:t>
            </a:r>
            <a:r>
              <a:rPr sz="2800" spc="-5" dirty="0">
                <a:latin typeface="Times New Roman"/>
                <a:cs typeface="Times New Roman"/>
              </a:rPr>
              <a:t>(tag). In </a:t>
            </a:r>
            <a:r>
              <a:rPr sz="2800" spc="-10" dirty="0">
                <a:latin typeface="Times New Roman"/>
                <a:cs typeface="Times New Roman"/>
              </a:rPr>
              <a:t>non-linear Data  structure the relationship of adjacency is </a:t>
            </a:r>
            <a:r>
              <a:rPr sz="2800" spc="-15" dirty="0">
                <a:latin typeface="Times New Roman"/>
                <a:cs typeface="Times New Roman"/>
              </a:rPr>
              <a:t>not  </a:t>
            </a:r>
            <a:r>
              <a:rPr sz="2800" spc="-5" dirty="0">
                <a:latin typeface="Times New Roman"/>
                <a:cs typeface="Times New Roman"/>
              </a:rPr>
              <a:t>maintained between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items.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873" y="321690"/>
            <a:ext cx="21697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Cont</a:t>
            </a:r>
            <a:r>
              <a:rPr sz="4400" b="1" spc="5" dirty="0">
                <a:latin typeface="Times New Roman"/>
                <a:cs typeface="Times New Roman"/>
              </a:rPr>
              <a:t>e</a:t>
            </a:r>
            <a:r>
              <a:rPr sz="4400" b="1" spc="-5" dirty="0">
                <a:latin typeface="Times New Roman"/>
                <a:cs typeface="Times New Roman"/>
              </a:rPr>
              <a:t>nts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11325"/>
            <a:ext cx="8018780" cy="43973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Stack - </a:t>
            </a:r>
            <a:r>
              <a:rPr sz="3000" spc="-5" dirty="0">
                <a:latin typeface="Times New Roman"/>
                <a:cs typeface="Times New Roman"/>
              </a:rPr>
              <a:t>Primitive Operations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Implementation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Applications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Stack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Queue - </a:t>
            </a:r>
            <a:r>
              <a:rPr sz="3000" spc="-5" dirty="0">
                <a:latin typeface="Times New Roman"/>
                <a:cs typeface="Times New Roman"/>
              </a:rPr>
              <a:t>Primitive Operations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Implementation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Linear Queue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operations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Applications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Linear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Queue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Circular </a:t>
            </a:r>
            <a:r>
              <a:rPr sz="3000" dirty="0">
                <a:latin typeface="Times New Roman"/>
                <a:cs typeface="Times New Roman"/>
              </a:rPr>
              <a:t>Queue</a:t>
            </a:r>
            <a:r>
              <a:rPr sz="3000" spc="6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operations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Priority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Queue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Double Ended Queue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(Deque)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9050" y="283209"/>
            <a:ext cx="1579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Stacks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454657"/>
            <a:ext cx="8085455" cy="413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stack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list of elements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which </a:t>
            </a:r>
            <a:r>
              <a:rPr sz="3200" spc="-10" dirty="0">
                <a:latin typeface="Times New Roman"/>
                <a:cs typeface="Times New Roman"/>
              </a:rPr>
              <a:t>an  </a:t>
            </a:r>
            <a:r>
              <a:rPr sz="3200" dirty="0">
                <a:latin typeface="Times New Roman"/>
                <a:cs typeface="Times New Roman"/>
              </a:rPr>
              <a:t>element may be </a:t>
            </a:r>
            <a:r>
              <a:rPr sz="3200" spc="-5" dirty="0">
                <a:latin typeface="Times New Roman"/>
                <a:cs typeface="Times New Roman"/>
              </a:rPr>
              <a:t>inserted or deleted </a:t>
            </a:r>
            <a:r>
              <a:rPr sz="3200" spc="-10" dirty="0">
                <a:latin typeface="Times New Roman"/>
                <a:cs typeface="Times New Roman"/>
              </a:rPr>
              <a:t>only </a:t>
            </a:r>
            <a:r>
              <a:rPr sz="3200" dirty="0">
                <a:latin typeface="Times New Roman"/>
                <a:cs typeface="Times New Roman"/>
              </a:rPr>
              <a:t>at one  </a:t>
            </a:r>
            <a:r>
              <a:rPr sz="3200" spc="5" dirty="0">
                <a:latin typeface="Times New Roman"/>
                <a:cs typeface="Times New Roman"/>
              </a:rPr>
              <a:t>end, </a:t>
            </a:r>
            <a:r>
              <a:rPr sz="3200" dirty="0">
                <a:latin typeface="Times New Roman"/>
                <a:cs typeface="Times New Roman"/>
              </a:rPr>
              <a:t>called the top of the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stack.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elements </a:t>
            </a:r>
            <a:r>
              <a:rPr sz="3200" dirty="0">
                <a:latin typeface="Times New Roman"/>
                <a:cs typeface="Times New Roman"/>
              </a:rPr>
              <a:t>are removed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stack </a:t>
            </a:r>
            <a:r>
              <a:rPr sz="3200" spc="-15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reverse order </a:t>
            </a:r>
            <a:r>
              <a:rPr sz="3200" spc="-5" dirty="0">
                <a:latin typeface="Times New Roman"/>
                <a:cs typeface="Times New Roman"/>
              </a:rPr>
              <a:t>of that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which </a:t>
            </a:r>
            <a:r>
              <a:rPr sz="3200" dirty="0">
                <a:latin typeface="Times New Roman"/>
                <a:cs typeface="Times New Roman"/>
              </a:rPr>
              <a:t>they were  inserted into 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stack.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Stack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also known as a LIFO </a:t>
            </a:r>
            <a:r>
              <a:rPr sz="3200" spc="-5" dirty="0">
                <a:latin typeface="Times New Roman"/>
                <a:cs typeface="Times New Roman"/>
              </a:rPr>
              <a:t>(Last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Fast  </a:t>
            </a:r>
            <a:r>
              <a:rPr sz="3200" dirty="0">
                <a:latin typeface="Times New Roman"/>
                <a:cs typeface="Times New Roman"/>
              </a:rPr>
              <a:t>out) list or Push down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323" y="389966"/>
            <a:ext cx="55778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Basic Stack</a:t>
            </a:r>
            <a:r>
              <a:rPr sz="4400" b="1" spc="-15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Operations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2837814"/>
            <a:ext cx="6345428" cy="2528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035" y="1302257"/>
            <a:ext cx="752157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PUSH</a:t>
            </a:r>
            <a:r>
              <a:rPr sz="3200" dirty="0">
                <a:latin typeface="Times New Roman"/>
                <a:cs typeface="Times New Roman"/>
              </a:rPr>
              <a:t>: It is the term used to insert an</a:t>
            </a:r>
            <a:r>
              <a:rPr sz="3200" spc="-2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  into a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stack.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9950" y="5662066"/>
            <a:ext cx="268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PUSH operations on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9323" y="489661"/>
            <a:ext cx="55778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Basic Stack</a:t>
            </a:r>
            <a:r>
              <a:rPr sz="4400" b="1" spc="-15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Operations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2985642"/>
            <a:ext cx="6934200" cy="2424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635" y="1606676"/>
            <a:ext cx="732155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POP</a:t>
            </a:r>
            <a:r>
              <a:rPr sz="3200" dirty="0">
                <a:latin typeface="Times New Roman"/>
                <a:cs typeface="Times New Roman"/>
              </a:rPr>
              <a:t>: It is the </a:t>
            </a:r>
            <a:r>
              <a:rPr sz="3200" spc="-5" dirty="0">
                <a:latin typeface="Times New Roman"/>
                <a:cs typeface="Times New Roman"/>
              </a:rPr>
              <a:t>term </a:t>
            </a:r>
            <a:r>
              <a:rPr sz="3200" dirty="0">
                <a:latin typeface="Times New Roman"/>
                <a:cs typeface="Times New Roman"/>
              </a:rPr>
              <a:t>used to delete an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  from a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stack.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2790" y="5738266"/>
            <a:ext cx="2809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POP </a:t>
            </a:r>
            <a:r>
              <a:rPr sz="1800" spc="-5" dirty="0">
                <a:latin typeface="Arial"/>
                <a:cs typeface="Arial"/>
              </a:rPr>
              <a:t>operation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59739"/>
            <a:ext cx="82378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Standard Error Messages in</a:t>
            </a:r>
            <a:r>
              <a:rPr sz="4400" b="1" spc="-23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Stack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502279"/>
            <a:ext cx="8085455" cy="3357879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25" dirty="0">
                <a:latin typeface="Times New Roman"/>
                <a:cs typeface="Times New Roman"/>
              </a:rPr>
              <a:t>Two </a:t>
            </a:r>
            <a:r>
              <a:rPr sz="3200" dirty="0">
                <a:latin typeface="Times New Roman"/>
                <a:cs typeface="Times New Roman"/>
              </a:rPr>
              <a:t>standard error messages of stack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Stack </a:t>
            </a:r>
            <a:r>
              <a:rPr sz="2800" b="1" spc="-10" dirty="0">
                <a:latin typeface="Times New Roman"/>
                <a:cs typeface="Times New Roman"/>
              </a:rPr>
              <a:t>Overflow</a:t>
            </a:r>
            <a:r>
              <a:rPr sz="2800" spc="-1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spc="-15" dirty="0">
                <a:latin typeface="Times New Roman"/>
                <a:cs typeface="Times New Roman"/>
              </a:rPr>
              <a:t>we </a:t>
            </a:r>
            <a:r>
              <a:rPr sz="2800" spc="-10" dirty="0">
                <a:latin typeface="Times New Roman"/>
                <a:cs typeface="Times New Roman"/>
              </a:rPr>
              <a:t>attempt to add </a:t>
            </a:r>
            <a:r>
              <a:rPr sz="2800" spc="-15" dirty="0">
                <a:latin typeface="Times New Roman"/>
                <a:cs typeface="Times New Roman"/>
              </a:rPr>
              <a:t>new </a:t>
            </a:r>
            <a:r>
              <a:rPr sz="2800" spc="-10" dirty="0">
                <a:latin typeface="Times New Roman"/>
                <a:cs typeface="Times New Roman"/>
              </a:rPr>
              <a:t>element  </a:t>
            </a:r>
            <a:r>
              <a:rPr sz="2800" spc="-5" dirty="0">
                <a:latin typeface="Times New Roman"/>
                <a:cs typeface="Times New Roman"/>
              </a:rPr>
              <a:t>beyond the </a:t>
            </a:r>
            <a:r>
              <a:rPr sz="2800" spc="-15" dirty="0">
                <a:latin typeface="Times New Roman"/>
                <a:cs typeface="Times New Roman"/>
              </a:rPr>
              <a:t>maximum </a:t>
            </a:r>
            <a:r>
              <a:rPr sz="2800" spc="-5" dirty="0">
                <a:latin typeface="Times New Roman"/>
                <a:cs typeface="Times New Roman"/>
              </a:rPr>
              <a:t>size, </a:t>
            </a:r>
            <a:r>
              <a:rPr sz="2800" spc="-15" dirty="0">
                <a:latin typeface="Times New Roman"/>
                <a:cs typeface="Times New Roman"/>
              </a:rPr>
              <a:t>we </a:t>
            </a:r>
            <a:r>
              <a:rPr sz="2800" spc="-10" dirty="0">
                <a:latin typeface="Times New Roman"/>
                <a:cs typeface="Times New Roman"/>
              </a:rPr>
              <a:t>will encounter </a:t>
            </a:r>
            <a:r>
              <a:rPr sz="2800" spc="-5" dirty="0">
                <a:latin typeface="Times New Roman"/>
                <a:cs typeface="Times New Roman"/>
              </a:rPr>
              <a:t>a  </a:t>
            </a:r>
            <a:r>
              <a:rPr sz="2800" i="1" dirty="0">
                <a:latin typeface="Times New Roman"/>
                <a:cs typeface="Times New Roman"/>
              </a:rPr>
              <a:t>stack </a:t>
            </a:r>
            <a:r>
              <a:rPr sz="2800" i="1" spc="-5" dirty="0">
                <a:latin typeface="Times New Roman"/>
                <a:cs typeface="Times New Roman"/>
              </a:rPr>
              <a:t>overflow</a:t>
            </a:r>
            <a:r>
              <a:rPr sz="2800" i="1" spc="-1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condition.</a:t>
            </a:r>
            <a:endParaRPr sz="2800">
              <a:latin typeface="Times New Roman"/>
              <a:cs typeface="Times New Roman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Stack </a:t>
            </a:r>
            <a:r>
              <a:rPr sz="2800" b="1" spc="-10" dirty="0">
                <a:latin typeface="Times New Roman"/>
                <a:cs typeface="Times New Roman"/>
              </a:rPr>
              <a:t>Underflow</a:t>
            </a:r>
            <a:r>
              <a:rPr sz="2800" spc="-10" dirty="0">
                <a:latin typeface="Times New Roman"/>
                <a:cs typeface="Times New Roman"/>
              </a:rPr>
              <a:t>: </a:t>
            </a: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spc="-15" dirty="0">
                <a:latin typeface="Times New Roman"/>
                <a:cs typeface="Times New Roman"/>
              </a:rPr>
              <a:t>we  </a:t>
            </a:r>
            <a:r>
              <a:rPr sz="2800" spc="-10" dirty="0">
                <a:latin typeface="Times New Roman"/>
                <a:cs typeface="Times New Roman"/>
              </a:rPr>
              <a:t>attempt to </a:t>
            </a:r>
            <a:r>
              <a:rPr sz="2800" spc="-15" dirty="0">
                <a:latin typeface="Times New Roman"/>
                <a:cs typeface="Times New Roman"/>
              </a:rPr>
              <a:t>remove  </a:t>
            </a:r>
            <a:r>
              <a:rPr sz="2800" spc="-10" dirty="0">
                <a:latin typeface="Times New Roman"/>
                <a:cs typeface="Times New Roman"/>
              </a:rPr>
              <a:t>elements </a:t>
            </a:r>
            <a:r>
              <a:rPr sz="2800" spc="-5" dirty="0">
                <a:latin typeface="Times New Roman"/>
                <a:cs typeface="Times New Roman"/>
              </a:rPr>
              <a:t>beyond the </a:t>
            </a:r>
            <a:r>
              <a:rPr sz="2800" spc="-10" dirty="0">
                <a:latin typeface="Times New Roman"/>
                <a:cs typeface="Times New Roman"/>
              </a:rPr>
              <a:t>base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stack, </a:t>
            </a:r>
            <a:r>
              <a:rPr sz="2800" spc="-15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will  encounter a </a:t>
            </a:r>
            <a:r>
              <a:rPr sz="2800" i="1" dirty="0">
                <a:latin typeface="Times New Roman"/>
                <a:cs typeface="Times New Roman"/>
              </a:rPr>
              <a:t>stack </a:t>
            </a:r>
            <a:r>
              <a:rPr sz="2800" i="1" spc="-5" dirty="0">
                <a:latin typeface="Times New Roman"/>
                <a:cs typeface="Times New Roman"/>
              </a:rPr>
              <a:t>underflow</a:t>
            </a:r>
            <a:r>
              <a:rPr sz="2800" i="1" spc="-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condition.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485" y="245109"/>
            <a:ext cx="416432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Stack</a:t>
            </a:r>
            <a:r>
              <a:rPr sz="4400" b="1" spc="-15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Operations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31519"/>
            <a:ext cx="7962900" cy="5467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5976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PUSH </a:t>
            </a:r>
            <a:r>
              <a:rPr sz="2400" spc="-65" dirty="0">
                <a:latin typeface="Times New Roman"/>
                <a:cs typeface="Times New Roman"/>
              </a:rPr>
              <a:t>(STACK, </a:t>
            </a:r>
            <a:r>
              <a:rPr sz="2400" spc="-150" dirty="0">
                <a:latin typeface="Times New Roman"/>
                <a:cs typeface="Times New Roman"/>
              </a:rPr>
              <a:t>TOP, </a:t>
            </a:r>
            <a:r>
              <a:rPr sz="2400" spc="-5" dirty="0">
                <a:latin typeface="Times New Roman"/>
                <a:cs typeface="Times New Roman"/>
              </a:rPr>
              <a:t>MAXSTR, ITEM): This </a:t>
            </a:r>
            <a:r>
              <a:rPr sz="2400" dirty="0">
                <a:latin typeface="Times New Roman"/>
                <a:cs typeface="Times New Roman"/>
              </a:rPr>
              <a:t>procedure  </a:t>
            </a:r>
            <a:r>
              <a:rPr sz="2400" spc="-5" dirty="0">
                <a:latin typeface="Times New Roman"/>
                <a:cs typeface="Times New Roman"/>
              </a:rPr>
              <a:t>pushes an ITEM onto 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40" dirty="0">
                <a:latin typeface="Times New Roman"/>
                <a:cs typeface="Times New Roman"/>
              </a:rPr>
              <a:t>TOP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MAXSIZE, </a:t>
            </a:r>
            <a:r>
              <a:rPr sz="2400" dirty="0">
                <a:latin typeface="Times New Roman"/>
                <a:cs typeface="Times New Roman"/>
              </a:rPr>
              <a:t>then </a:t>
            </a:r>
            <a:r>
              <a:rPr sz="2400" spc="-5" dirty="0">
                <a:latin typeface="Times New Roman"/>
                <a:cs typeface="Times New Roman"/>
              </a:rPr>
              <a:t>Print: </a:t>
            </a:r>
            <a:r>
              <a:rPr sz="2400" spc="-65" dirty="0">
                <a:latin typeface="Times New Roman"/>
                <a:cs typeface="Times New Roman"/>
              </a:rPr>
              <a:t>OVERFLOW,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Return.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TOP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TOP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[Increases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TOP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1]</a:t>
            </a:r>
            <a:endParaRPr sz="2400">
              <a:latin typeface="Times New Roman"/>
              <a:cs typeface="Times New Roman"/>
            </a:endParaRPr>
          </a:p>
          <a:p>
            <a:pPr marL="756285" marR="1103630" lvl="1" indent="-2870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spc="-85" dirty="0">
                <a:latin typeface="Times New Roman"/>
                <a:cs typeface="Times New Roman"/>
              </a:rPr>
              <a:t>STACK </a:t>
            </a:r>
            <a:r>
              <a:rPr sz="2400" spc="-25" dirty="0">
                <a:latin typeface="Times New Roman"/>
                <a:cs typeface="Times New Roman"/>
              </a:rPr>
              <a:t>[TOP] </a:t>
            </a:r>
            <a:r>
              <a:rPr sz="2400" dirty="0">
                <a:latin typeface="Times New Roman"/>
                <a:cs typeface="Times New Roman"/>
              </a:rPr>
              <a:t>:= ITEM. [Insert ITEM in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TOP  </a:t>
            </a:r>
            <a:r>
              <a:rPr sz="2400" dirty="0">
                <a:latin typeface="Times New Roman"/>
                <a:cs typeface="Times New Roman"/>
              </a:rPr>
              <a:t>position]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Return</a:t>
            </a:r>
            <a:endParaRPr sz="2400">
              <a:latin typeface="Times New Roman"/>
              <a:cs typeface="Times New Roman"/>
            </a:endParaRPr>
          </a:p>
          <a:p>
            <a:pPr marL="355600" marR="480059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POP </a:t>
            </a:r>
            <a:r>
              <a:rPr sz="2400" spc="-65" dirty="0">
                <a:latin typeface="Times New Roman"/>
                <a:cs typeface="Times New Roman"/>
              </a:rPr>
              <a:t>(STACK, </a:t>
            </a:r>
            <a:r>
              <a:rPr sz="2400" spc="-150" dirty="0">
                <a:latin typeface="Times New Roman"/>
                <a:cs typeface="Times New Roman"/>
              </a:rPr>
              <a:t>TOP, </a:t>
            </a:r>
            <a:r>
              <a:rPr sz="2400" dirty="0">
                <a:latin typeface="Times New Roman"/>
                <a:cs typeface="Times New Roman"/>
              </a:rPr>
              <a:t>ITEM): This procedure deletes the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top  </a:t>
            </a:r>
            <a:r>
              <a:rPr sz="2400" spc="-5" dirty="0">
                <a:latin typeface="Times New Roman"/>
                <a:cs typeface="Times New Roman"/>
              </a:rPr>
              <a:t>element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75" dirty="0">
                <a:latin typeface="Times New Roman"/>
                <a:cs typeface="Times New Roman"/>
              </a:rPr>
              <a:t>STACK </a:t>
            </a:r>
            <a:r>
              <a:rPr sz="2400" dirty="0">
                <a:latin typeface="Times New Roman"/>
                <a:cs typeface="Times New Roman"/>
              </a:rPr>
              <a:t>and assign it to the variable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40" dirty="0">
                <a:latin typeface="Times New Roman"/>
                <a:cs typeface="Times New Roman"/>
              </a:rPr>
              <a:t>TOP </a:t>
            </a:r>
            <a:r>
              <a:rPr sz="2400" dirty="0">
                <a:latin typeface="Times New Roman"/>
                <a:cs typeface="Times New Roman"/>
              </a:rPr>
              <a:t>= 0, then Print: </a:t>
            </a:r>
            <a:r>
              <a:rPr sz="2400" spc="-60" dirty="0">
                <a:latin typeface="Times New Roman"/>
                <a:cs typeface="Times New Roman"/>
              </a:rPr>
              <a:t>UNDERFLOW,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Return.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Set ITEM :=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STACK[TOP]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Set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TOP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TOP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- 1 </a:t>
            </a:r>
            <a:r>
              <a:rPr sz="2400" spc="-5" dirty="0">
                <a:latin typeface="Times New Roman"/>
                <a:cs typeface="Times New Roman"/>
              </a:rPr>
              <a:t>[Decreases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TOP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1]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Return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775" y="459739"/>
            <a:ext cx="51085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Applications of</a:t>
            </a:r>
            <a:r>
              <a:rPr sz="4400" b="1" spc="-17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Stack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606676"/>
            <a:ext cx="8084184" cy="433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Converting algebraic </a:t>
            </a:r>
            <a:r>
              <a:rPr sz="3200" spc="-5" dirty="0">
                <a:latin typeface="Times New Roman"/>
                <a:cs typeface="Times New Roman"/>
              </a:rPr>
              <a:t>expressions from </a:t>
            </a:r>
            <a:r>
              <a:rPr sz="3200" spc="5" dirty="0">
                <a:latin typeface="Times New Roman"/>
                <a:cs typeface="Times New Roman"/>
              </a:rPr>
              <a:t>one  </a:t>
            </a:r>
            <a:r>
              <a:rPr sz="3200" dirty="0">
                <a:latin typeface="Times New Roman"/>
                <a:cs typeface="Times New Roman"/>
              </a:rPr>
              <a:t>form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spc="-45" dirty="0">
                <a:latin typeface="Times New Roman"/>
                <a:cs typeface="Times New Roman"/>
              </a:rPr>
              <a:t>another. </a:t>
            </a:r>
            <a:r>
              <a:rPr sz="3200" spc="-10" dirty="0">
                <a:latin typeface="Times New Roman"/>
                <a:cs typeface="Times New Roman"/>
              </a:rPr>
              <a:t>E.g. </a:t>
            </a:r>
            <a:r>
              <a:rPr sz="3200" spc="-5" dirty="0">
                <a:latin typeface="Times New Roman"/>
                <a:cs typeface="Times New Roman"/>
              </a:rPr>
              <a:t>Infix </a:t>
            </a:r>
            <a:r>
              <a:rPr sz="3200" spc="-10" dirty="0">
                <a:latin typeface="Times New Roman"/>
                <a:cs typeface="Times New Roman"/>
              </a:rPr>
              <a:t>to Postfix, </a:t>
            </a:r>
            <a:r>
              <a:rPr sz="3200" spc="-5" dirty="0">
                <a:latin typeface="Times New Roman"/>
                <a:cs typeface="Times New Roman"/>
              </a:rPr>
              <a:t>Infix </a:t>
            </a:r>
            <a:r>
              <a:rPr sz="3200" spc="-15" dirty="0">
                <a:latin typeface="Times New Roman"/>
                <a:cs typeface="Times New Roman"/>
              </a:rPr>
              <a:t>to  </a:t>
            </a:r>
            <a:r>
              <a:rPr sz="3200" spc="-5" dirty="0">
                <a:latin typeface="Times New Roman"/>
                <a:cs typeface="Times New Roman"/>
              </a:rPr>
              <a:t>Prefix, </a:t>
            </a:r>
            <a:r>
              <a:rPr sz="3200" spc="-10" dirty="0">
                <a:latin typeface="Times New Roman"/>
                <a:cs typeface="Times New Roman"/>
              </a:rPr>
              <a:t>Prefix </a:t>
            </a:r>
            <a:r>
              <a:rPr sz="3200" spc="-15" dirty="0">
                <a:latin typeface="Times New Roman"/>
                <a:cs typeface="Times New Roman"/>
              </a:rPr>
              <a:t>to  </a:t>
            </a:r>
            <a:r>
              <a:rPr sz="3200" spc="-10" dirty="0">
                <a:latin typeface="Times New Roman"/>
                <a:cs typeface="Times New Roman"/>
              </a:rPr>
              <a:t>Infix, Prefix to Postfix,  </a:t>
            </a:r>
            <a:r>
              <a:rPr sz="3200" dirty="0">
                <a:latin typeface="Times New Roman"/>
                <a:cs typeface="Times New Roman"/>
              </a:rPr>
              <a:t>Postfix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Infix </a:t>
            </a: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Postfix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prefix.</a:t>
            </a:r>
            <a:endParaRPr sz="3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Evaluation of Postfix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expression.</a:t>
            </a:r>
            <a:endParaRPr sz="3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Parenthesis Balancing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Compilers.</a:t>
            </a:r>
            <a:endParaRPr sz="3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Depth First Search </a:t>
            </a:r>
            <a:r>
              <a:rPr sz="3200" spc="-25" dirty="0">
                <a:latin typeface="Times New Roman"/>
                <a:cs typeface="Times New Roman"/>
              </a:rPr>
              <a:t>Traversal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Graph.</a:t>
            </a:r>
            <a:endParaRPr sz="3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Recursive</a:t>
            </a:r>
            <a:r>
              <a:rPr sz="3200" spc="-40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Applications.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030" y="283209"/>
            <a:ext cx="5332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Algebraic</a:t>
            </a:r>
            <a:r>
              <a:rPr sz="4400" b="1" spc="-140" dirty="0">
                <a:latin typeface="Times New Roman"/>
                <a:cs typeface="Times New Roman"/>
              </a:rPr>
              <a:t> </a:t>
            </a:r>
            <a:r>
              <a:rPr sz="4400" b="1" spc="-10" dirty="0">
                <a:latin typeface="Times New Roman"/>
                <a:cs typeface="Times New Roman"/>
              </a:rPr>
              <a:t>Expressions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35" y="1227836"/>
            <a:ext cx="8467090" cy="5325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795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Infix: </a:t>
            </a:r>
            <a:r>
              <a:rPr sz="2800" spc="-5" dirty="0">
                <a:latin typeface="Times New Roman"/>
                <a:cs typeface="Times New Roman"/>
              </a:rPr>
              <a:t>It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the form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5" dirty="0">
                <a:latin typeface="Times New Roman"/>
                <a:cs typeface="Times New Roman"/>
              </a:rPr>
              <a:t>an </a:t>
            </a:r>
            <a:r>
              <a:rPr sz="2800" spc="-10" dirty="0">
                <a:latin typeface="Times New Roman"/>
                <a:cs typeface="Times New Roman"/>
              </a:rPr>
              <a:t>arithmetic expression in which  </a:t>
            </a:r>
            <a:r>
              <a:rPr sz="2800" spc="-5" dirty="0">
                <a:latin typeface="Times New Roman"/>
                <a:cs typeface="Times New Roman"/>
              </a:rPr>
              <a:t>we fix </a:t>
            </a:r>
            <a:r>
              <a:rPr sz="2800" spc="-10" dirty="0">
                <a:latin typeface="Times New Roman"/>
                <a:cs typeface="Times New Roman"/>
              </a:rPr>
              <a:t>(place)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arithmetic operator in between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two  </a:t>
            </a:r>
            <a:r>
              <a:rPr sz="2800" spc="-5" dirty="0">
                <a:latin typeface="Times New Roman"/>
                <a:cs typeface="Times New Roman"/>
              </a:rPr>
              <a:t>operands. E.g.: (A + B) * (C -</a:t>
            </a:r>
            <a:r>
              <a:rPr sz="2800" spc="-36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D)</a:t>
            </a:r>
            <a:endParaRPr sz="28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25" dirty="0">
                <a:latin typeface="Times New Roman"/>
                <a:cs typeface="Times New Roman"/>
              </a:rPr>
              <a:t>Prefix: </a:t>
            </a:r>
            <a:r>
              <a:rPr sz="2800" spc="-10" dirty="0">
                <a:latin typeface="Times New Roman"/>
                <a:cs typeface="Times New Roman"/>
              </a:rPr>
              <a:t>It is the form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5" dirty="0">
                <a:latin typeface="Times New Roman"/>
                <a:cs typeface="Times New Roman"/>
              </a:rPr>
              <a:t>an </a:t>
            </a:r>
            <a:r>
              <a:rPr sz="2800" spc="-10" dirty="0">
                <a:latin typeface="Times New Roman"/>
                <a:cs typeface="Times New Roman"/>
              </a:rPr>
              <a:t>arithmetic notation in </a:t>
            </a:r>
            <a:r>
              <a:rPr sz="2800" spc="-5" dirty="0">
                <a:latin typeface="Times New Roman"/>
                <a:cs typeface="Times New Roman"/>
              </a:rPr>
              <a:t>which  </a:t>
            </a:r>
            <a:r>
              <a:rPr sz="2800" spc="-1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fix </a:t>
            </a:r>
            <a:r>
              <a:rPr sz="2800" spc="-10" dirty="0">
                <a:latin typeface="Times New Roman"/>
                <a:cs typeface="Times New Roman"/>
              </a:rPr>
              <a:t>(place)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arithmetic operator </a:t>
            </a:r>
            <a:r>
              <a:rPr sz="2800" spc="-5" dirty="0">
                <a:latin typeface="Times New Roman"/>
                <a:cs typeface="Times New Roman"/>
              </a:rPr>
              <a:t>before (pre) its  two </a:t>
            </a:r>
            <a:r>
              <a:rPr sz="2800" spc="-10" dirty="0">
                <a:latin typeface="Times New Roman"/>
                <a:cs typeface="Times New Roman"/>
              </a:rPr>
              <a:t>operands. </a:t>
            </a:r>
            <a:r>
              <a:rPr sz="2800" spc="-5" dirty="0">
                <a:latin typeface="Times New Roman"/>
                <a:cs typeface="Times New Roman"/>
              </a:rPr>
              <a:t>The prefix </a:t>
            </a:r>
            <a:r>
              <a:rPr sz="2800" spc="-10" dirty="0">
                <a:latin typeface="Times New Roman"/>
                <a:cs typeface="Times New Roman"/>
              </a:rPr>
              <a:t>notation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spc="-15" dirty="0">
                <a:latin typeface="Times New Roman"/>
                <a:cs typeface="Times New Roman"/>
              </a:rPr>
              <a:t>called as </a:t>
            </a:r>
            <a:r>
              <a:rPr sz="2800" spc="-5" dirty="0">
                <a:latin typeface="Times New Roman"/>
                <a:cs typeface="Times New Roman"/>
              </a:rPr>
              <a:t>polish  notation.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E.g.: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*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+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–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Postfix: </a:t>
            </a:r>
            <a:r>
              <a:rPr sz="2800" spc="-1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is the </a:t>
            </a:r>
            <a:r>
              <a:rPr sz="2800" spc="-10" dirty="0">
                <a:latin typeface="Times New Roman"/>
                <a:cs typeface="Times New Roman"/>
              </a:rPr>
              <a:t>form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5" dirty="0">
                <a:latin typeface="Times New Roman"/>
                <a:cs typeface="Times New Roman"/>
              </a:rPr>
              <a:t>an </a:t>
            </a:r>
            <a:r>
              <a:rPr sz="2800" spc="-10" dirty="0">
                <a:latin typeface="Times New Roman"/>
                <a:cs typeface="Times New Roman"/>
              </a:rPr>
              <a:t>arithmetic expression </a:t>
            </a:r>
            <a:r>
              <a:rPr sz="2800" spc="-15" dirty="0">
                <a:latin typeface="Times New Roman"/>
                <a:cs typeface="Times New Roman"/>
              </a:rPr>
              <a:t>in  </a:t>
            </a:r>
            <a:r>
              <a:rPr sz="2800" spc="-5" dirty="0">
                <a:latin typeface="Times New Roman"/>
                <a:cs typeface="Times New Roman"/>
              </a:rPr>
              <a:t>which </a:t>
            </a:r>
            <a:r>
              <a:rPr sz="2800" spc="-10" dirty="0">
                <a:latin typeface="Times New Roman"/>
                <a:cs typeface="Times New Roman"/>
              </a:rPr>
              <a:t>we </a:t>
            </a:r>
            <a:r>
              <a:rPr sz="2800" spc="-5" dirty="0">
                <a:latin typeface="Times New Roman"/>
                <a:cs typeface="Times New Roman"/>
              </a:rPr>
              <a:t>fix </a:t>
            </a:r>
            <a:r>
              <a:rPr sz="2800" spc="-10" dirty="0">
                <a:latin typeface="Times New Roman"/>
                <a:cs typeface="Times New Roman"/>
              </a:rPr>
              <a:t>(place)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arithmetic operator after </a:t>
            </a:r>
            <a:r>
              <a:rPr sz="2800" spc="-5" dirty="0">
                <a:latin typeface="Times New Roman"/>
                <a:cs typeface="Times New Roman"/>
              </a:rPr>
              <a:t>(post)  its two </a:t>
            </a:r>
            <a:r>
              <a:rPr sz="2800" spc="-10" dirty="0">
                <a:latin typeface="Times New Roman"/>
                <a:cs typeface="Times New Roman"/>
              </a:rPr>
              <a:t>operands. The postfix notation is called </a:t>
            </a:r>
            <a:r>
              <a:rPr sz="2800" spc="-15" dirty="0">
                <a:latin typeface="Times New Roman"/>
                <a:cs typeface="Times New Roman"/>
              </a:rPr>
              <a:t>as </a:t>
            </a:r>
            <a:r>
              <a:rPr sz="2800" i="1" spc="-10" dirty="0">
                <a:latin typeface="Times New Roman"/>
                <a:cs typeface="Times New Roman"/>
              </a:rPr>
              <a:t>suffix  notation </a:t>
            </a:r>
            <a:r>
              <a:rPr sz="2800" spc="-10" dirty="0">
                <a:latin typeface="Times New Roman"/>
                <a:cs typeface="Times New Roman"/>
              </a:rPr>
              <a:t>and is </a:t>
            </a:r>
            <a:r>
              <a:rPr sz="2800" spc="-15" dirty="0">
                <a:latin typeface="Times New Roman"/>
                <a:cs typeface="Times New Roman"/>
              </a:rPr>
              <a:t>also </a:t>
            </a:r>
            <a:r>
              <a:rPr sz="2800" spc="-5" dirty="0">
                <a:latin typeface="Times New Roman"/>
                <a:cs typeface="Times New Roman"/>
              </a:rPr>
              <a:t>referred </a:t>
            </a:r>
            <a:r>
              <a:rPr sz="2800" spc="-10" dirty="0">
                <a:latin typeface="Times New Roman"/>
                <a:cs typeface="Times New Roman"/>
              </a:rPr>
              <a:t>to </a:t>
            </a:r>
            <a:r>
              <a:rPr sz="2800" i="1" spc="-40" dirty="0">
                <a:latin typeface="Times New Roman"/>
                <a:cs typeface="Times New Roman"/>
              </a:rPr>
              <a:t>reverse </a:t>
            </a:r>
            <a:r>
              <a:rPr sz="2800" i="1" spc="-5" dirty="0">
                <a:latin typeface="Times New Roman"/>
                <a:cs typeface="Times New Roman"/>
              </a:rPr>
              <a:t>polish </a:t>
            </a:r>
            <a:r>
              <a:rPr sz="2800" i="1" spc="-10" dirty="0">
                <a:latin typeface="Times New Roman"/>
                <a:cs typeface="Times New Roman"/>
              </a:rPr>
              <a:t>notation</a:t>
            </a:r>
            <a:r>
              <a:rPr sz="2800" spc="-10" dirty="0">
                <a:latin typeface="Times New Roman"/>
                <a:cs typeface="Times New Roman"/>
              </a:rPr>
              <a:t>.  </a:t>
            </a:r>
            <a:r>
              <a:rPr sz="2800" spc="-5" dirty="0">
                <a:latin typeface="Times New Roman"/>
                <a:cs typeface="Times New Roman"/>
              </a:rPr>
              <a:t>E.g: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+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spc="-2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*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093" y="245109"/>
            <a:ext cx="77222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Conversion </a:t>
            </a:r>
            <a:r>
              <a:rPr sz="4400" b="1" spc="-40" dirty="0">
                <a:latin typeface="Times New Roman"/>
                <a:cs typeface="Times New Roman"/>
              </a:rPr>
              <a:t>from </a:t>
            </a:r>
            <a:r>
              <a:rPr sz="4400" b="1" dirty="0">
                <a:latin typeface="Times New Roman"/>
                <a:cs typeface="Times New Roman"/>
              </a:rPr>
              <a:t>Infix to</a:t>
            </a:r>
            <a:r>
              <a:rPr sz="4400" b="1" spc="-18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Postfix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2133587"/>
            <a:ext cx="7848600" cy="4141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435" y="1313815"/>
            <a:ext cx="7990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Convert the following infix </a:t>
            </a:r>
            <a:r>
              <a:rPr sz="1800" spc="-5" dirty="0">
                <a:latin typeface="Times New Roman"/>
                <a:cs typeface="Times New Roman"/>
              </a:rPr>
              <a:t>expression A </a:t>
            </a:r>
            <a:r>
              <a:rPr sz="1800" dirty="0">
                <a:latin typeface="Times New Roman"/>
                <a:cs typeface="Times New Roman"/>
              </a:rPr>
              <a:t>+ B * C – </a:t>
            </a:r>
            <a:r>
              <a:rPr sz="1800" spc="-5" dirty="0">
                <a:latin typeface="Times New Roman"/>
                <a:cs typeface="Times New Roman"/>
              </a:rPr>
              <a:t>D </a:t>
            </a:r>
            <a:r>
              <a:rPr sz="1800" dirty="0">
                <a:latin typeface="Times New Roman"/>
                <a:cs typeface="Times New Roman"/>
              </a:rPr>
              <a:t>/ E * </a:t>
            </a:r>
            <a:r>
              <a:rPr sz="1800" spc="-5" dirty="0">
                <a:latin typeface="Times New Roman"/>
                <a:cs typeface="Times New Roman"/>
              </a:rPr>
              <a:t>H </a:t>
            </a:r>
            <a:r>
              <a:rPr sz="1800" dirty="0">
                <a:latin typeface="Times New Roman"/>
                <a:cs typeface="Times New Roman"/>
              </a:rPr>
              <a:t>into its</a:t>
            </a:r>
            <a:r>
              <a:rPr sz="1800" spc="-32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equivalentpostfix  </a:t>
            </a:r>
            <a:r>
              <a:rPr sz="1800" spc="-5" dirty="0">
                <a:latin typeface="Times New Roman"/>
                <a:cs typeface="Times New Roman"/>
              </a:rPr>
              <a:t>expression.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185" y="459739"/>
            <a:ext cx="77755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Evaluation of Postfix</a:t>
            </a:r>
            <a:r>
              <a:rPr sz="4400" b="1" spc="-145" dirty="0">
                <a:latin typeface="Times New Roman"/>
                <a:cs typeface="Times New Roman"/>
              </a:rPr>
              <a:t> </a:t>
            </a:r>
            <a:r>
              <a:rPr sz="4400" b="1" spc="-20" dirty="0">
                <a:latin typeface="Times New Roman"/>
                <a:cs typeface="Times New Roman"/>
              </a:rPr>
              <a:t>Expression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2133574"/>
            <a:ext cx="8153400" cy="4271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235" y="1456436"/>
            <a:ext cx="5716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Postfix expression: 6 5 2 3 + 8 * + 3 +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*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725" y="245109"/>
            <a:ext cx="67621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Operations on Data</a:t>
            </a:r>
            <a:r>
              <a:rPr sz="4400" spc="-220" dirty="0"/>
              <a:t> </a:t>
            </a:r>
            <a:r>
              <a:rPr sz="4400" dirty="0"/>
              <a:t>Structures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049883"/>
            <a:ext cx="4722495" cy="295783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890"/>
              </a:spcBef>
              <a:buAutoNum type="romanLcPeriod"/>
              <a:tabLst>
                <a:tab pos="583565" algn="l"/>
                <a:tab pos="584200" algn="l"/>
              </a:tabLst>
            </a:pPr>
            <a:r>
              <a:rPr sz="3200" dirty="0">
                <a:latin typeface="Times New Roman"/>
                <a:cs typeface="Times New Roman"/>
              </a:rPr>
              <a:t>Add an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</a:t>
            </a:r>
            <a:endParaRPr sz="32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790"/>
              </a:spcBef>
              <a:buAutoNum type="romanLcPeriod"/>
              <a:tabLst>
                <a:tab pos="583565" algn="l"/>
                <a:tab pos="584200" algn="l"/>
              </a:tabLst>
            </a:pPr>
            <a:r>
              <a:rPr sz="3200" dirty="0">
                <a:latin typeface="Times New Roman"/>
                <a:cs typeface="Times New Roman"/>
              </a:rPr>
              <a:t>Delete an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</a:t>
            </a:r>
            <a:endParaRPr sz="32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810"/>
              </a:spcBef>
              <a:buAutoNum type="romanLcPeriod"/>
              <a:tabLst>
                <a:tab pos="584200" algn="l"/>
              </a:tabLst>
            </a:pPr>
            <a:r>
              <a:rPr sz="3200" spc="-25" dirty="0">
                <a:latin typeface="Times New Roman"/>
                <a:cs typeface="Times New Roman"/>
              </a:rPr>
              <a:t>Traverse</a:t>
            </a:r>
            <a:endParaRPr sz="32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800"/>
              </a:spcBef>
              <a:buAutoNum type="romanLcPeriod"/>
              <a:tabLst>
                <a:tab pos="583565" algn="l"/>
                <a:tab pos="584200" algn="l"/>
              </a:tabLst>
            </a:pPr>
            <a:r>
              <a:rPr sz="3200" dirty="0">
                <a:latin typeface="Times New Roman"/>
                <a:cs typeface="Times New Roman"/>
              </a:rPr>
              <a:t>Sort the list of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elements</a:t>
            </a:r>
            <a:endParaRPr sz="32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700"/>
              </a:spcBef>
              <a:buAutoNum type="romanLcPeriod"/>
              <a:tabLst>
                <a:tab pos="583565" algn="l"/>
                <a:tab pos="584200" algn="l"/>
              </a:tabLst>
            </a:pPr>
            <a:r>
              <a:rPr sz="3200" dirty="0">
                <a:latin typeface="Times New Roman"/>
                <a:cs typeface="Times New Roman"/>
              </a:rPr>
              <a:t>Search for a data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3329" y="245109"/>
            <a:ext cx="1579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Queue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26057"/>
            <a:ext cx="8082915" cy="5041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queue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data structure </a:t>
            </a:r>
            <a:r>
              <a:rPr sz="3200" dirty="0">
                <a:latin typeface="Times New Roman"/>
                <a:cs typeface="Times New Roman"/>
              </a:rPr>
              <a:t>where items are  inserted at one </a:t>
            </a:r>
            <a:r>
              <a:rPr sz="3200" spc="-5" dirty="0">
                <a:latin typeface="Times New Roman"/>
                <a:cs typeface="Times New Roman"/>
              </a:rPr>
              <a:t>end called the rear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deleted  </a:t>
            </a:r>
            <a:r>
              <a:rPr sz="3200" dirty="0">
                <a:latin typeface="Times New Roman"/>
                <a:cs typeface="Times New Roman"/>
              </a:rPr>
              <a:t>at the other end called the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front.</a:t>
            </a:r>
            <a:endParaRPr sz="3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Another</a:t>
            </a:r>
            <a:r>
              <a:rPr sz="3200" spc="2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name</a:t>
            </a:r>
            <a:r>
              <a:rPr sz="3200" spc="2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spc="2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queue</a:t>
            </a:r>
            <a:r>
              <a:rPr sz="3200" spc="2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215" dirty="0">
                <a:latin typeface="Times New Roman"/>
                <a:cs typeface="Times New Roman"/>
              </a:rPr>
              <a:t> </a:t>
            </a:r>
            <a:r>
              <a:rPr sz="3200" spc="-220" dirty="0">
                <a:latin typeface="Times New Roman"/>
                <a:cs typeface="Times New Roman"/>
              </a:rPr>
              <a:t>―FIFO‖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or</a:t>
            </a:r>
            <a:endParaRPr sz="3200">
              <a:latin typeface="Times New Roman"/>
              <a:cs typeface="Times New Roman"/>
            </a:endParaRPr>
          </a:p>
          <a:p>
            <a:pPr marR="4024629" algn="r">
              <a:lnSpc>
                <a:spcPct val="100000"/>
              </a:lnSpc>
            </a:pPr>
            <a:r>
              <a:rPr sz="3200" spc="-65" dirty="0">
                <a:latin typeface="Times New Roman"/>
                <a:cs typeface="Times New Roman"/>
              </a:rPr>
              <a:t>―First-in-first-out‖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list.</a:t>
            </a:r>
            <a:endParaRPr sz="3200">
              <a:latin typeface="Times New Roman"/>
              <a:cs typeface="Times New Roman"/>
            </a:endParaRPr>
          </a:p>
          <a:p>
            <a:pPr marL="342265" marR="3940175" indent="-342265" algn="r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3200" dirty="0">
                <a:latin typeface="Times New Roman"/>
                <a:cs typeface="Times New Roman"/>
              </a:rPr>
              <a:t>Operations of a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Queue:</a:t>
            </a:r>
            <a:endParaRPr sz="3200">
              <a:latin typeface="Times New Roman"/>
              <a:cs typeface="Times New Roman"/>
            </a:endParaRPr>
          </a:p>
          <a:p>
            <a:pPr marL="927100" marR="479425" lvl="1" indent="-457834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800" dirty="0">
                <a:latin typeface="Times New Roman"/>
                <a:cs typeface="Times New Roman"/>
              </a:rPr>
              <a:t>enqueue:which </a:t>
            </a:r>
            <a:r>
              <a:rPr sz="2800" spc="-10" dirty="0">
                <a:latin typeface="Times New Roman"/>
                <a:cs typeface="Times New Roman"/>
              </a:rPr>
              <a:t>inserts </a:t>
            </a:r>
            <a:r>
              <a:rPr sz="2800" spc="-15" dirty="0">
                <a:latin typeface="Times New Roman"/>
                <a:cs typeface="Times New Roman"/>
              </a:rPr>
              <a:t>an element </a:t>
            </a:r>
            <a:r>
              <a:rPr sz="2800" spc="-10" dirty="0">
                <a:latin typeface="Times New Roman"/>
                <a:cs typeface="Times New Roman"/>
              </a:rPr>
              <a:t>at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end </a:t>
            </a:r>
            <a:r>
              <a:rPr sz="2800" dirty="0">
                <a:latin typeface="Times New Roman"/>
                <a:cs typeface="Times New Roman"/>
              </a:rPr>
              <a:t>of  the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queue.</a:t>
            </a:r>
            <a:endParaRPr sz="2800">
              <a:latin typeface="Times New Roman"/>
              <a:cs typeface="Times New Roman"/>
            </a:endParaRPr>
          </a:p>
          <a:p>
            <a:pPr marL="927100" marR="243204" lvl="1" indent="-457834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800" dirty="0">
                <a:latin typeface="Times New Roman"/>
                <a:cs typeface="Times New Roman"/>
              </a:rPr>
              <a:t>dequeue:which </a:t>
            </a:r>
            <a:r>
              <a:rPr sz="2800" spc="-10" dirty="0">
                <a:latin typeface="Times New Roman"/>
                <a:cs typeface="Times New Roman"/>
              </a:rPr>
              <a:t>deletes </a:t>
            </a:r>
            <a:r>
              <a:rPr sz="2800" spc="-15" dirty="0">
                <a:latin typeface="Times New Roman"/>
                <a:cs typeface="Times New Roman"/>
              </a:rPr>
              <a:t>an element </a:t>
            </a:r>
            <a:r>
              <a:rPr sz="2800" spc="-10" dirty="0">
                <a:latin typeface="Times New Roman"/>
                <a:cs typeface="Times New Roman"/>
              </a:rPr>
              <a:t>at the </a:t>
            </a:r>
            <a:r>
              <a:rPr sz="2800" spc="-5" dirty="0">
                <a:latin typeface="Times New Roman"/>
                <a:cs typeface="Times New Roman"/>
              </a:rPr>
              <a:t>front </a:t>
            </a:r>
            <a:r>
              <a:rPr sz="2800" spc="-15" dirty="0">
                <a:latin typeface="Times New Roman"/>
                <a:cs typeface="Times New Roman"/>
              </a:rPr>
              <a:t>of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queue.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327" y="207009"/>
            <a:ext cx="5930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latin typeface="Times New Roman"/>
                <a:cs typeface="Times New Roman"/>
              </a:rPr>
              <a:t>Representation </a:t>
            </a:r>
            <a:r>
              <a:rPr sz="4400" b="1" dirty="0">
                <a:latin typeface="Times New Roman"/>
                <a:cs typeface="Times New Roman"/>
              </a:rPr>
              <a:t>of</a:t>
            </a:r>
            <a:r>
              <a:rPr sz="4400" b="1" spc="-229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Queue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5132" y="1752663"/>
            <a:ext cx="4955032" cy="991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5800" y="3505162"/>
            <a:ext cx="4978400" cy="953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4294" y="5472950"/>
            <a:ext cx="4833492" cy="9425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435" y="1236090"/>
            <a:ext cx="2826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Initially </a:t>
            </a:r>
            <a:r>
              <a:rPr sz="2000" dirty="0">
                <a:latin typeface="Times New Roman"/>
                <a:cs typeface="Times New Roman"/>
              </a:rPr>
              <a:t>the queue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empty</a:t>
            </a:r>
            <a:r>
              <a:rPr sz="1800" spc="-2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635" y="2989326"/>
            <a:ext cx="5542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latin typeface="Times New Roman"/>
                <a:cs typeface="Times New Roman"/>
              </a:rPr>
              <a:t>Now, </a:t>
            </a:r>
            <a:r>
              <a:rPr sz="2000" dirty="0">
                <a:latin typeface="Times New Roman"/>
                <a:cs typeface="Times New Roman"/>
              </a:rPr>
              <a:t>insert </a:t>
            </a:r>
            <a:r>
              <a:rPr sz="2000" spc="-55" dirty="0">
                <a:latin typeface="Times New Roman"/>
                <a:cs typeface="Times New Roman"/>
              </a:rPr>
              <a:t>11 </a:t>
            </a:r>
            <a:r>
              <a:rPr sz="2000" dirty="0">
                <a:latin typeface="Times New Roman"/>
                <a:cs typeface="Times New Roman"/>
              </a:rPr>
              <a:t>to the queue. Then queue </a:t>
            </a:r>
            <a:r>
              <a:rPr sz="2000" spc="-5" dirty="0">
                <a:latin typeface="Times New Roman"/>
                <a:cs typeface="Times New Roman"/>
              </a:rPr>
              <a:t>status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635" y="4742434"/>
            <a:ext cx="5429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Next, </a:t>
            </a:r>
            <a:r>
              <a:rPr sz="2000" spc="-5" dirty="0">
                <a:latin typeface="Times New Roman"/>
                <a:cs typeface="Times New Roman"/>
              </a:rPr>
              <a:t>insert </a:t>
            </a:r>
            <a:r>
              <a:rPr sz="2000" dirty="0">
                <a:latin typeface="Times New Roman"/>
                <a:cs typeface="Times New Roman"/>
              </a:rPr>
              <a:t>22 to the queue. Then the queue </a:t>
            </a:r>
            <a:r>
              <a:rPr sz="2000" spc="-5" dirty="0">
                <a:latin typeface="Times New Roman"/>
                <a:cs typeface="Times New Roman"/>
              </a:rPr>
              <a:t>status</a:t>
            </a:r>
            <a:r>
              <a:rPr sz="2000" spc="-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327" y="321690"/>
            <a:ext cx="59328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latin typeface="Times New Roman"/>
                <a:cs typeface="Times New Roman"/>
              </a:rPr>
              <a:t>Representation </a:t>
            </a:r>
            <a:r>
              <a:rPr sz="4400" b="1" dirty="0">
                <a:latin typeface="Times New Roman"/>
                <a:cs typeface="Times New Roman"/>
              </a:rPr>
              <a:t>of</a:t>
            </a:r>
            <a:r>
              <a:rPr sz="4400" b="1" spc="-21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Queue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3517" y="1828800"/>
            <a:ext cx="6174485" cy="1343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0435" y="1312290"/>
            <a:ext cx="2744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latin typeface="Times New Roman"/>
                <a:cs typeface="Times New Roman"/>
              </a:rPr>
              <a:t>Now, </a:t>
            </a:r>
            <a:r>
              <a:rPr sz="2000" spc="-5" dirty="0">
                <a:latin typeface="Times New Roman"/>
                <a:cs typeface="Times New Roman"/>
              </a:rPr>
              <a:t>delete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element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11.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4110" y="4495837"/>
            <a:ext cx="5975350" cy="1610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1835" y="3599179"/>
            <a:ext cx="803465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Next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insert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another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element,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say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66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queue.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We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cannot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insert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66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queue as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signals </a:t>
            </a:r>
            <a:r>
              <a:rPr sz="2000" dirty="0">
                <a:latin typeface="Times New Roman"/>
                <a:cs typeface="Times New Roman"/>
              </a:rPr>
              <a:t>queue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full. The queue </a:t>
            </a:r>
            <a:r>
              <a:rPr sz="2000" spc="-5" dirty="0">
                <a:latin typeface="Times New Roman"/>
                <a:cs typeface="Times New Roman"/>
              </a:rPr>
              <a:t>status is </a:t>
            </a:r>
            <a:r>
              <a:rPr sz="200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follows: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545" y="321690"/>
            <a:ext cx="73615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Queue Operations using</a:t>
            </a:r>
            <a:r>
              <a:rPr sz="4400" b="1" spc="-41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Array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73993"/>
            <a:ext cx="8310880" cy="512889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95" dirty="0">
                <a:latin typeface="Times New Roman"/>
                <a:cs typeface="Times New Roman"/>
              </a:rPr>
              <a:t>Various </a:t>
            </a:r>
            <a:r>
              <a:rPr sz="3200" dirty="0">
                <a:latin typeface="Times New Roman"/>
                <a:cs typeface="Times New Roman"/>
              </a:rPr>
              <a:t>operations of Queue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are:</a:t>
            </a:r>
            <a:endParaRPr sz="32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5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insertQ(): </a:t>
            </a:r>
            <a:r>
              <a:rPr sz="2800" spc="-5" dirty="0">
                <a:latin typeface="Times New Roman"/>
                <a:cs typeface="Times New Roman"/>
              </a:rPr>
              <a:t>inserts </a:t>
            </a: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20" dirty="0">
                <a:latin typeface="Times New Roman"/>
                <a:cs typeface="Times New Roman"/>
              </a:rPr>
              <a:t>element </a:t>
            </a:r>
            <a:r>
              <a:rPr sz="2800" spc="-10" dirty="0">
                <a:latin typeface="Times New Roman"/>
                <a:cs typeface="Times New Roman"/>
              </a:rPr>
              <a:t>at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end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queue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Q.</a:t>
            </a:r>
            <a:endParaRPr sz="28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deleteQ(): </a:t>
            </a:r>
            <a:r>
              <a:rPr sz="2800" spc="-5" dirty="0">
                <a:latin typeface="Times New Roman"/>
                <a:cs typeface="Times New Roman"/>
              </a:rPr>
              <a:t>deletes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first </a:t>
            </a:r>
            <a:r>
              <a:rPr sz="2800" spc="-10" dirty="0">
                <a:latin typeface="Times New Roman"/>
                <a:cs typeface="Times New Roman"/>
              </a:rPr>
              <a:t>element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Q.</a:t>
            </a:r>
            <a:endParaRPr sz="28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displayQ(): </a:t>
            </a:r>
            <a:r>
              <a:rPr sz="2800" spc="-5" dirty="0">
                <a:latin typeface="Times New Roman"/>
                <a:cs typeface="Times New Roman"/>
              </a:rPr>
              <a:t>displays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elements in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queue.</a:t>
            </a:r>
            <a:endParaRPr sz="2800">
              <a:latin typeface="Times New Roman"/>
              <a:cs typeface="Times New Roman"/>
            </a:endParaRPr>
          </a:p>
          <a:p>
            <a:pPr marL="355600" marR="127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  <a:tab pos="1478280" algn="l"/>
                <a:tab pos="2147570" algn="l"/>
                <a:tab pos="2931160" algn="l"/>
                <a:tab pos="4621530" algn="l"/>
                <a:tab pos="6467475" algn="l"/>
                <a:tab pos="7364730" algn="l"/>
              </a:tabLst>
            </a:pPr>
            <a:r>
              <a:rPr sz="3200" dirty="0">
                <a:latin typeface="Times New Roman"/>
                <a:cs typeface="Times New Roman"/>
              </a:rPr>
              <a:t>There	a</a:t>
            </a:r>
            <a:r>
              <a:rPr sz="3200" spc="-25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e	two	pr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blems	ass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c</a:t>
            </a:r>
            <a:r>
              <a:rPr sz="3200" spc="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ated	with	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spc="-3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ne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r  queue. They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are:</a:t>
            </a:r>
            <a:endParaRPr sz="3200">
              <a:latin typeface="Times New Roman"/>
              <a:cs typeface="Times New Roman"/>
            </a:endParaRPr>
          </a:p>
          <a:p>
            <a:pPr marL="927100" marR="5080" lvl="1" indent="-457834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926465" algn="l"/>
                <a:tab pos="927735" algn="l"/>
              </a:tabLst>
            </a:pPr>
            <a:r>
              <a:rPr sz="2800" b="1" spc="-35" dirty="0">
                <a:latin typeface="Times New Roman"/>
                <a:cs typeface="Times New Roman"/>
              </a:rPr>
              <a:t>Time </a:t>
            </a:r>
            <a:r>
              <a:rPr sz="2800" b="1" spc="-5" dirty="0">
                <a:latin typeface="Times New Roman"/>
                <a:cs typeface="Times New Roman"/>
              </a:rPr>
              <a:t>consuming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spc="-10" dirty="0">
                <a:latin typeface="Times New Roman"/>
                <a:cs typeface="Times New Roman"/>
              </a:rPr>
              <a:t>linear time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spent </a:t>
            </a:r>
            <a:r>
              <a:rPr sz="2800" spc="-10" dirty="0">
                <a:latin typeface="Times New Roman"/>
                <a:cs typeface="Times New Roman"/>
              </a:rPr>
              <a:t>in shifting 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20" dirty="0">
                <a:latin typeface="Times New Roman"/>
                <a:cs typeface="Times New Roman"/>
              </a:rPr>
              <a:t>elements </a:t>
            </a:r>
            <a:r>
              <a:rPr sz="2800" spc="-5" dirty="0">
                <a:latin typeface="Times New Roman"/>
                <a:cs typeface="Times New Roman"/>
              </a:rPr>
              <a:t>to the beginning of the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queue.</a:t>
            </a:r>
            <a:endParaRPr sz="2800">
              <a:latin typeface="Times New Roman"/>
              <a:cs typeface="Times New Roman"/>
            </a:endParaRPr>
          </a:p>
          <a:p>
            <a:pPr marL="926465" marR="546735" lvl="1" indent="-926465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926465" algn="l"/>
                <a:tab pos="927735" algn="l"/>
                <a:tab pos="3391535" algn="l"/>
                <a:tab pos="4157979" algn="l"/>
                <a:tab pos="4980940" algn="l"/>
                <a:tab pos="5297805" algn="l"/>
                <a:tab pos="5934075" algn="l"/>
                <a:tab pos="6932295" algn="l"/>
                <a:tab pos="7320915" algn="l"/>
              </a:tabLst>
            </a:pP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i</a:t>
            </a:r>
            <a:r>
              <a:rPr sz="2800" b="1" dirty="0">
                <a:latin typeface="Times New Roman"/>
                <a:cs typeface="Times New Roman"/>
              </a:rPr>
              <a:t>gna</a:t>
            </a:r>
            <a:r>
              <a:rPr sz="2800" b="1" spc="-15" dirty="0">
                <a:latin typeface="Times New Roman"/>
                <a:cs typeface="Times New Roman"/>
              </a:rPr>
              <a:t>l</a:t>
            </a:r>
            <a:r>
              <a:rPr sz="2800" b="1" spc="-5" dirty="0">
                <a:latin typeface="Times New Roman"/>
                <a:cs typeface="Times New Roman"/>
              </a:rPr>
              <a:t>ing</a:t>
            </a:r>
            <a:r>
              <a:rPr sz="2800" b="1" dirty="0">
                <a:latin typeface="Times New Roman"/>
                <a:cs typeface="Times New Roman"/>
              </a:rPr>
              <a:t>	qu</a:t>
            </a:r>
            <a:r>
              <a:rPr sz="2800" b="1" spc="-5" dirty="0">
                <a:latin typeface="Times New Roman"/>
                <a:cs typeface="Times New Roman"/>
              </a:rPr>
              <a:t>eue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f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5" dirty="0">
                <a:latin typeface="Times New Roman"/>
                <a:cs typeface="Times New Roman"/>
              </a:rPr>
              <a:t>ll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even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  queue	is	having	vacant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position.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602" y="321690"/>
            <a:ext cx="53289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Applications of</a:t>
            </a:r>
            <a:r>
              <a:rPr sz="4400" b="1" spc="-15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Queue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378457"/>
            <a:ext cx="8084184" cy="413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It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used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schedule the jobs </a:t>
            </a:r>
            <a:r>
              <a:rPr sz="3200" spc="-1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be processed  by 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CPU.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When </a:t>
            </a:r>
            <a:r>
              <a:rPr sz="3200" spc="-5" dirty="0">
                <a:latin typeface="Times New Roman"/>
                <a:cs typeface="Times New Roman"/>
              </a:rPr>
              <a:t>multiple </a:t>
            </a:r>
            <a:r>
              <a:rPr sz="3200" dirty="0">
                <a:latin typeface="Times New Roman"/>
                <a:cs typeface="Times New Roman"/>
              </a:rPr>
              <a:t>users send print jobs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a  </a:t>
            </a:r>
            <a:r>
              <a:rPr sz="3200" spc="-40" dirty="0">
                <a:latin typeface="Times New Roman"/>
                <a:cs typeface="Times New Roman"/>
              </a:rPr>
              <a:t>printer, </a:t>
            </a:r>
            <a:r>
              <a:rPr sz="3200" dirty="0">
                <a:latin typeface="Times New Roman"/>
                <a:cs typeface="Times New Roman"/>
              </a:rPr>
              <a:t>each </a:t>
            </a:r>
            <a:r>
              <a:rPr sz="3200" spc="-10" dirty="0">
                <a:latin typeface="Times New Roman"/>
                <a:cs typeface="Times New Roman"/>
              </a:rPr>
              <a:t>printing </a:t>
            </a:r>
            <a:r>
              <a:rPr sz="3200" spc="-5" dirty="0">
                <a:latin typeface="Times New Roman"/>
                <a:cs typeface="Times New Roman"/>
              </a:rPr>
              <a:t>job is </a:t>
            </a:r>
            <a:r>
              <a:rPr sz="3200" dirty="0">
                <a:latin typeface="Times New Roman"/>
                <a:cs typeface="Times New Roman"/>
              </a:rPr>
              <a:t>kept </a:t>
            </a:r>
            <a:r>
              <a:rPr sz="3200" spc="-10" dirty="0">
                <a:latin typeface="Times New Roman"/>
                <a:cs typeface="Times New Roman"/>
              </a:rPr>
              <a:t>in the </a:t>
            </a:r>
            <a:r>
              <a:rPr sz="3200" spc="-5" dirty="0">
                <a:latin typeface="Times New Roman"/>
                <a:cs typeface="Times New Roman"/>
              </a:rPr>
              <a:t>printing  </a:t>
            </a:r>
            <a:r>
              <a:rPr sz="3200" dirty="0">
                <a:latin typeface="Times New Roman"/>
                <a:cs typeface="Times New Roman"/>
              </a:rPr>
              <a:t>queue. Then </a:t>
            </a:r>
            <a:r>
              <a:rPr sz="3200" spc="-15" dirty="0">
                <a:latin typeface="Times New Roman"/>
                <a:cs typeface="Times New Roman"/>
              </a:rPr>
              <a:t>the</a:t>
            </a:r>
            <a:r>
              <a:rPr sz="3200" spc="7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printer </a:t>
            </a:r>
            <a:r>
              <a:rPr sz="3200" dirty="0">
                <a:latin typeface="Times New Roman"/>
                <a:cs typeface="Times New Roman"/>
              </a:rPr>
              <a:t>prints those </a:t>
            </a:r>
            <a:r>
              <a:rPr sz="3200" spc="-5" dirty="0">
                <a:latin typeface="Times New Roman"/>
                <a:cs typeface="Times New Roman"/>
              </a:rPr>
              <a:t>jobs  </a:t>
            </a:r>
            <a:r>
              <a:rPr sz="3200" dirty="0">
                <a:latin typeface="Times New Roman"/>
                <a:cs typeface="Times New Roman"/>
              </a:rPr>
              <a:t>according to first in first out (FIFO)</a:t>
            </a:r>
            <a:r>
              <a:rPr sz="3200" spc="-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basis.</a:t>
            </a:r>
            <a:endParaRPr sz="32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Breadth </a:t>
            </a:r>
            <a:r>
              <a:rPr sz="3200" spc="-5" dirty="0">
                <a:latin typeface="Times New Roman"/>
                <a:cs typeface="Times New Roman"/>
              </a:rPr>
              <a:t>first search </a:t>
            </a:r>
            <a:r>
              <a:rPr sz="3200" dirty="0">
                <a:latin typeface="Times New Roman"/>
                <a:cs typeface="Times New Roman"/>
              </a:rPr>
              <a:t>uses a queue </a:t>
            </a:r>
            <a:r>
              <a:rPr sz="3200" spc="-5" dirty="0">
                <a:latin typeface="Times New Roman"/>
                <a:cs typeface="Times New Roman"/>
              </a:rPr>
              <a:t>data </a:t>
            </a:r>
            <a:r>
              <a:rPr sz="3200" dirty="0">
                <a:latin typeface="Times New Roman"/>
                <a:cs typeface="Times New Roman"/>
              </a:rPr>
              <a:t>structure 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find an element from a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graph.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385" y="283209"/>
            <a:ext cx="37363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latin typeface="Times New Roman"/>
                <a:cs typeface="Times New Roman"/>
              </a:rPr>
              <a:t>Circular</a:t>
            </a:r>
            <a:r>
              <a:rPr sz="4400" b="1" spc="-26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Queue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26057"/>
            <a:ext cx="8087359" cy="500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circular queue </a:t>
            </a:r>
            <a:r>
              <a:rPr sz="3200" spc="-15" dirty="0">
                <a:latin typeface="Times New Roman"/>
                <a:cs typeface="Times New Roman"/>
              </a:rPr>
              <a:t>is </a:t>
            </a:r>
            <a:r>
              <a:rPr sz="3200" spc="5" dirty="0">
                <a:latin typeface="Times New Roman"/>
                <a:cs typeface="Times New Roman"/>
              </a:rPr>
              <a:t>one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which </a:t>
            </a:r>
            <a:r>
              <a:rPr sz="3200" spc="-15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insertion  </a:t>
            </a:r>
            <a:r>
              <a:rPr sz="3200" dirty="0">
                <a:latin typeface="Times New Roman"/>
                <a:cs typeface="Times New Roman"/>
              </a:rPr>
              <a:t>of new </a:t>
            </a:r>
            <a:r>
              <a:rPr sz="3200" spc="-5" dirty="0">
                <a:latin typeface="Times New Roman"/>
                <a:cs typeface="Times New Roman"/>
              </a:rPr>
              <a:t>element is </a:t>
            </a:r>
            <a:r>
              <a:rPr sz="3200" dirty="0">
                <a:latin typeface="Times New Roman"/>
                <a:cs typeface="Times New Roman"/>
              </a:rPr>
              <a:t>done at the </a:t>
            </a:r>
            <a:r>
              <a:rPr sz="3200" spc="-5" dirty="0">
                <a:latin typeface="Times New Roman"/>
                <a:cs typeface="Times New Roman"/>
              </a:rPr>
              <a:t>very first  </a:t>
            </a:r>
            <a:r>
              <a:rPr sz="3200" dirty="0">
                <a:latin typeface="Times New Roman"/>
                <a:cs typeface="Times New Roman"/>
              </a:rPr>
              <a:t>location of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queue </a:t>
            </a:r>
            <a:r>
              <a:rPr sz="3200" spc="-10" dirty="0">
                <a:latin typeface="Times New Roman"/>
                <a:cs typeface="Times New Roman"/>
              </a:rPr>
              <a:t>if </a:t>
            </a:r>
            <a:r>
              <a:rPr sz="3200" spc="-5" dirty="0">
                <a:latin typeface="Times New Roman"/>
                <a:cs typeface="Times New Roman"/>
              </a:rPr>
              <a:t>the last location of </a:t>
            </a:r>
            <a:r>
              <a:rPr sz="3200" spc="-10" dirty="0">
                <a:latin typeface="Times New Roman"/>
                <a:cs typeface="Times New Roman"/>
              </a:rPr>
              <a:t>the  </a:t>
            </a:r>
            <a:r>
              <a:rPr sz="3200" spc="5" dirty="0">
                <a:latin typeface="Times New Roman"/>
                <a:cs typeface="Times New Roman"/>
              </a:rPr>
              <a:t>queue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full.</a:t>
            </a:r>
            <a:endParaRPr sz="320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Suppose </a:t>
            </a:r>
            <a:r>
              <a:rPr sz="3200" spc="-10" dirty="0">
                <a:latin typeface="Times New Roman"/>
                <a:cs typeface="Times New Roman"/>
              </a:rPr>
              <a:t>if </a:t>
            </a:r>
            <a:r>
              <a:rPr sz="3200" dirty="0">
                <a:latin typeface="Times New Roman"/>
                <a:cs typeface="Times New Roman"/>
              </a:rPr>
              <a:t>we have a Queue of n</a:t>
            </a:r>
            <a:r>
              <a:rPr sz="3200" spc="7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elements  </a:t>
            </a:r>
            <a:r>
              <a:rPr sz="3200" dirty="0">
                <a:latin typeface="Times New Roman"/>
                <a:cs typeface="Times New Roman"/>
              </a:rPr>
              <a:t>then</a:t>
            </a:r>
            <a:r>
              <a:rPr sz="3200" spc="2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after</a:t>
            </a:r>
            <a:r>
              <a:rPr sz="3200" spc="2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adding</a:t>
            </a:r>
            <a:r>
              <a:rPr sz="3200" spc="2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</a:t>
            </a:r>
            <a:r>
              <a:rPr sz="3200" spc="2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</a:t>
            </a:r>
            <a:r>
              <a:rPr sz="3200" spc="2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last</a:t>
            </a:r>
            <a:r>
              <a:rPr sz="3200" spc="2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index</a:t>
            </a:r>
            <a:endParaRPr sz="3200">
              <a:latin typeface="Times New Roman"/>
              <a:cs typeface="Times New Roman"/>
            </a:endParaRPr>
          </a:p>
          <a:p>
            <a:pPr marL="355600" marR="6985" algn="just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i.e. </a:t>
            </a:r>
            <a:r>
              <a:rPr sz="3200" spc="-10" dirty="0">
                <a:latin typeface="Times New Roman"/>
                <a:cs typeface="Times New Roman"/>
              </a:rPr>
              <a:t>(n-1)th </a:t>
            </a:r>
            <a:r>
              <a:rPr sz="3200" dirty="0">
                <a:latin typeface="Times New Roman"/>
                <a:cs typeface="Times New Roman"/>
              </a:rPr>
              <a:t>, as </a:t>
            </a:r>
            <a:r>
              <a:rPr sz="3200" spc="-5" dirty="0">
                <a:latin typeface="Times New Roman"/>
                <a:cs typeface="Times New Roman"/>
              </a:rPr>
              <a:t>queue is starting </a:t>
            </a:r>
            <a:r>
              <a:rPr sz="3200" spc="-10" dirty="0">
                <a:latin typeface="Times New Roman"/>
                <a:cs typeface="Times New Roman"/>
              </a:rPr>
              <a:t>with </a:t>
            </a:r>
            <a:r>
              <a:rPr sz="3200" dirty="0">
                <a:latin typeface="Times New Roman"/>
                <a:cs typeface="Times New Roman"/>
              </a:rPr>
              <a:t>0 </a:t>
            </a:r>
            <a:r>
              <a:rPr sz="3200" spc="-5" dirty="0">
                <a:latin typeface="Times New Roman"/>
                <a:cs typeface="Times New Roman"/>
              </a:rPr>
              <a:t>index,  </a:t>
            </a:r>
            <a:r>
              <a:rPr sz="3200" dirty="0">
                <a:latin typeface="Times New Roman"/>
                <a:cs typeface="Times New Roman"/>
              </a:rPr>
              <a:t>the next element will be </a:t>
            </a:r>
            <a:r>
              <a:rPr sz="3200" spc="-5" dirty="0">
                <a:latin typeface="Times New Roman"/>
                <a:cs typeface="Times New Roman"/>
              </a:rPr>
              <a:t>inserted at the very  </a:t>
            </a:r>
            <a:r>
              <a:rPr sz="3200" dirty="0">
                <a:latin typeface="Times New Roman"/>
                <a:cs typeface="Times New Roman"/>
              </a:rPr>
              <a:t>first </a:t>
            </a:r>
            <a:r>
              <a:rPr sz="3200" spc="-10" dirty="0">
                <a:latin typeface="Times New Roman"/>
                <a:cs typeface="Times New Roman"/>
              </a:rPr>
              <a:t>location </a:t>
            </a:r>
            <a:r>
              <a:rPr sz="3200" spc="-5" dirty="0">
                <a:latin typeface="Times New Roman"/>
                <a:cs typeface="Times New Roman"/>
              </a:rPr>
              <a:t>of the </a:t>
            </a:r>
            <a:r>
              <a:rPr sz="3200" dirty="0">
                <a:latin typeface="Times New Roman"/>
                <a:cs typeface="Times New Roman"/>
              </a:rPr>
              <a:t>queue </a:t>
            </a:r>
            <a:r>
              <a:rPr sz="3200" spc="-5" dirty="0">
                <a:latin typeface="Times New Roman"/>
                <a:cs typeface="Times New Roman"/>
              </a:rPr>
              <a:t>which </a:t>
            </a:r>
            <a:r>
              <a:rPr sz="3200" dirty="0">
                <a:latin typeface="Times New Roman"/>
                <a:cs typeface="Times New Roman"/>
              </a:rPr>
              <a:t>was not  possible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the simple linear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queue.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9471" y="283209"/>
            <a:ext cx="59131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Circular Queue</a:t>
            </a:r>
            <a:r>
              <a:rPr sz="4400" spc="-175" dirty="0"/>
              <a:t> </a:t>
            </a:r>
            <a:r>
              <a:rPr sz="4400" dirty="0"/>
              <a:t>operations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045138"/>
            <a:ext cx="8082915" cy="488759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Basic Operations of a circular queue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endParaRPr sz="3200">
              <a:latin typeface="Times New Roman"/>
              <a:cs typeface="Times New Roman"/>
            </a:endParaRPr>
          </a:p>
          <a:p>
            <a:pPr marL="927100" marR="5080" lvl="1" indent="-457834" algn="just">
              <a:lnSpc>
                <a:spcPct val="100000"/>
              </a:lnSpc>
              <a:spcBef>
                <a:spcPts val="715"/>
              </a:spcBef>
              <a:buFont typeface="Wingdings"/>
              <a:buChar char=""/>
              <a:tabLst>
                <a:tab pos="92773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InsertionCQ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spc="-10" dirty="0">
                <a:latin typeface="Times New Roman"/>
                <a:cs typeface="Times New Roman"/>
              </a:rPr>
              <a:t>Inserting </a:t>
            </a:r>
            <a:r>
              <a:rPr sz="2800" spc="-15" dirty="0">
                <a:latin typeface="Times New Roman"/>
                <a:cs typeface="Times New Roman"/>
              </a:rPr>
              <a:t>an element </a:t>
            </a:r>
            <a:r>
              <a:rPr sz="2800" spc="-5" dirty="0">
                <a:latin typeface="Times New Roman"/>
                <a:cs typeface="Times New Roman"/>
              </a:rPr>
              <a:t>into a </a:t>
            </a:r>
            <a:r>
              <a:rPr sz="2800" spc="-10" dirty="0">
                <a:latin typeface="Times New Roman"/>
                <a:cs typeface="Times New Roman"/>
              </a:rPr>
              <a:t>circular  queue results </a:t>
            </a:r>
            <a:r>
              <a:rPr sz="2800" spc="-15" dirty="0">
                <a:latin typeface="Times New Roman"/>
                <a:cs typeface="Times New Roman"/>
              </a:rPr>
              <a:t>in Rear </a:t>
            </a:r>
            <a:r>
              <a:rPr sz="2800" spc="-5" dirty="0">
                <a:latin typeface="Times New Roman"/>
                <a:cs typeface="Times New Roman"/>
              </a:rPr>
              <a:t>= (Rear + </a:t>
            </a:r>
            <a:r>
              <a:rPr sz="2800" dirty="0">
                <a:latin typeface="Times New Roman"/>
                <a:cs typeface="Times New Roman"/>
              </a:rPr>
              <a:t>1) </a:t>
            </a:r>
            <a:r>
              <a:rPr sz="2800" spc="-5" dirty="0">
                <a:latin typeface="Times New Roman"/>
                <a:cs typeface="Times New Roman"/>
              </a:rPr>
              <a:t>% MAX,  where MAX 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20" dirty="0">
                <a:latin typeface="Times New Roman"/>
                <a:cs typeface="Times New Roman"/>
              </a:rPr>
              <a:t>maximum </a:t>
            </a:r>
            <a:r>
              <a:rPr sz="2800" spc="-5" dirty="0">
                <a:latin typeface="Times New Roman"/>
                <a:cs typeface="Times New Roman"/>
              </a:rPr>
              <a:t>size </a:t>
            </a:r>
            <a:r>
              <a:rPr sz="2800" dirty="0">
                <a:latin typeface="Times New Roman"/>
                <a:cs typeface="Times New Roman"/>
              </a:rPr>
              <a:t>of the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array.</a:t>
            </a:r>
            <a:endParaRPr sz="2800">
              <a:latin typeface="Times New Roman"/>
              <a:cs typeface="Times New Roman"/>
            </a:endParaRPr>
          </a:p>
          <a:p>
            <a:pPr marL="927100" marR="5080" lvl="1" indent="-457834" algn="just">
              <a:lnSpc>
                <a:spcPct val="100000"/>
              </a:lnSpc>
              <a:spcBef>
                <a:spcPts val="695"/>
              </a:spcBef>
              <a:buFont typeface="Wingdings"/>
              <a:buChar char=""/>
              <a:tabLst>
                <a:tab pos="92773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DeletionCQ </a:t>
            </a:r>
            <a:r>
              <a:rPr sz="2800" spc="-5" dirty="0">
                <a:latin typeface="Times New Roman"/>
                <a:cs typeface="Times New Roman"/>
              </a:rPr>
              <a:t>: </a:t>
            </a:r>
            <a:r>
              <a:rPr sz="2800" spc="-10" dirty="0">
                <a:latin typeface="Times New Roman"/>
                <a:cs typeface="Times New Roman"/>
              </a:rPr>
              <a:t>Deleting </a:t>
            </a:r>
            <a:r>
              <a:rPr sz="2800" spc="-15" dirty="0">
                <a:latin typeface="Times New Roman"/>
                <a:cs typeface="Times New Roman"/>
              </a:rPr>
              <a:t>an element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circular  queue results in </a:t>
            </a:r>
            <a:r>
              <a:rPr sz="2800" spc="-5" dirty="0">
                <a:latin typeface="Times New Roman"/>
                <a:cs typeface="Times New Roman"/>
              </a:rPr>
              <a:t>Front = (Front + </a:t>
            </a:r>
            <a:r>
              <a:rPr sz="2800" spc="-10" dirty="0">
                <a:latin typeface="Times New Roman"/>
                <a:cs typeface="Times New Roman"/>
              </a:rPr>
              <a:t>1) </a:t>
            </a:r>
            <a:r>
              <a:rPr sz="2800" spc="-5" dirty="0">
                <a:latin typeface="Times New Roman"/>
                <a:cs typeface="Times New Roman"/>
              </a:rPr>
              <a:t>% MAX,  where MAX is the </a:t>
            </a:r>
            <a:r>
              <a:rPr sz="2800" spc="-20" dirty="0">
                <a:latin typeface="Times New Roman"/>
                <a:cs typeface="Times New Roman"/>
              </a:rPr>
              <a:t>maximum </a:t>
            </a:r>
            <a:r>
              <a:rPr sz="2800" spc="-5" dirty="0">
                <a:latin typeface="Times New Roman"/>
                <a:cs typeface="Times New Roman"/>
              </a:rPr>
              <a:t>size of 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array.</a:t>
            </a:r>
            <a:endParaRPr sz="2800">
              <a:latin typeface="Times New Roman"/>
              <a:cs typeface="Times New Roman"/>
            </a:endParaRPr>
          </a:p>
          <a:p>
            <a:pPr marL="927100" marR="6985" lvl="1" indent="-457834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927735" algn="l"/>
              </a:tabLst>
            </a:pPr>
            <a:r>
              <a:rPr sz="2800" b="1" spc="-50" dirty="0">
                <a:latin typeface="Times New Roman"/>
                <a:cs typeface="Times New Roman"/>
              </a:rPr>
              <a:t>TraversCQ</a:t>
            </a:r>
            <a:r>
              <a:rPr sz="2800" spc="-50" dirty="0">
                <a:latin typeface="Times New Roman"/>
                <a:cs typeface="Times New Roman"/>
              </a:rPr>
              <a:t>: </a:t>
            </a:r>
            <a:r>
              <a:rPr sz="2800" spc="-10" dirty="0">
                <a:latin typeface="Times New Roman"/>
                <a:cs typeface="Times New Roman"/>
              </a:rPr>
              <a:t>Displaying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20" dirty="0">
                <a:latin typeface="Times New Roman"/>
                <a:cs typeface="Times New Roman"/>
              </a:rPr>
              <a:t>elements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circular  </a:t>
            </a:r>
            <a:r>
              <a:rPr sz="2800" spc="-5" dirty="0">
                <a:latin typeface="Times New Roman"/>
                <a:cs typeface="Times New Roman"/>
              </a:rPr>
              <a:t>Queue.</a:t>
            </a:r>
            <a:endParaRPr sz="28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Circular Queue Empty: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Front=Rear=0.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54860" marR="5080" indent="-2042795">
              <a:lnSpc>
                <a:spcPct val="100000"/>
              </a:lnSpc>
              <a:spcBef>
                <a:spcPts val="105"/>
              </a:spcBef>
            </a:pPr>
            <a:r>
              <a:rPr dirty="0"/>
              <a:t>Circular Queue</a:t>
            </a:r>
            <a:r>
              <a:rPr spc="-185" dirty="0"/>
              <a:t> </a:t>
            </a:r>
            <a:r>
              <a:rPr dirty="0"/>
              <a:t>Representation  using</a:t>
            </a:r>
            <a:r>
              <a:rPr spc="-290" dirty="0"/>
              <a:t> </a:t>
            </a:r>
            <a:r>
              <a:rPr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1845182" y="2439466"/>
            <a:ext cx="5796661" cy="3212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035" y="1617090"/>
            <a:ext cx="778255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Let us </a:t>
            </a:r>
            <a:r>
              <a:rPr sz="2000" spc="-5" dirty="0">
                <a:latin typeface="Times New Roman"/>
                <a:cs typeface="Times New Roman"/>
              </a:rPr>
              <a:t>consider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circular </a:t>
            </a:r>
            <a:r>
              <a:rPr sz="2000" spc="-5" dirty="0">
                <a:latin typeface="Times New Roman"/>
                <a:cs typeface="Times New Roman"/>
              </a:rPr>
              <a:t>queue, which can hold </a:t>
            </a:r>
            <a:r>
              <a:rPr sz="2000" spc="-10" dirty="0">
                <a:latin typeface="Times New Roman"/>
                <a:cs typeface="Times New Roman"/>
              </a:rPr>
              <a:t>maximum </a:t>
            </a:r>
            <a:r>
              <a:rPr sz="2000" spc="-5" dirty="0">
                <a:latin typeface="Times New Roman"/>
                <a:cs typeface="Times New Roman"/>
              </a:rPr>
              <a:t>(MAX)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5" dirty="0">
                <a:latin typeface="Times New Roman"/>
                <a:cs typeface="Times New Roman"/>
              </a:rPr>
              <a:t>six  </a:t>
            </a:r>
            <a:r>
              <a:rPr sz="2000" spc="-5" dirty="0">
                <a:latin typeface="Times New Roman"/>
                <a:cs typeface="Times New Roman"/>
              </a:rPr>
              <a:t>elements. Initially </a:t>
            </a:r>
            <a:r>
              <a:rPr sz="2000" dirty="0">
                <a:latin typeface="Times New Roman"/>
                <a:cs typeface="Times New Roman"/>
              </a:rPr>
              <a:t>the queue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empty.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6735" y="1998345"/>
            <a:ext cx="5103876" cy="1777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435" y="39370"/>
            <a:ext cx="8079740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3564" marR="237490" indent="-147574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Insertion and Deletion</a:t>
            </a:r>
            <a:r>
              <a:rPr sz="4400" spc="-180" dirty="0"/>
              <a:t> </a:t>
            </a:r>
            <a:r>
              <a:rPr sz="4400" dirty="0"/>
              <a:t>operations  on a Circular</a:t>
            </a:r>
            <a:r>
              <a:rPr sz="4400" spc="-100" dirty="0"/>
              <a:t> </a:t>
            </a:r>
            <a:r>
              <a:rPr sz="4400" dirty="0"/>
              <a:t>Queue</a:t>
            </a:r>
            <a:endParaRPr sz="4400"/>
          </a:p>
          <a:p>
            <a:pPr marL="12700" marR="5080">
              <a:lnSpc>
                <a:spcPts val="2210"/>
              </a:lnSpc>
              <a:spcBef>
                <a:spcPts val="114"/>
              </a:spcBef>
            </a:pPr>
            <a:r>
              <a:rPr sz="2000" spc="-10" dirty="0"/>
              <a:t>Insert </a:t>
            </a:r>
            <a:r>
              <a:rPr sz="2000" spc="-5" dirty="0"/>
              <a:t>new </a:t>
            </a:r>
            <a:r>
              <a:rPr sz="2000" spc="-10" dirty="0"/>
              <a:t>elements </a:t>
            </a:r>
            <a:r>
              <a:rPr sz="2000" spc="-15" dirty="0"/>
              <a:t>11, </a:t>
            </a:r>
            <a:r>
              <a:rPr sz="2000" spc="-5" dirty="0"/>
              <a:t>22, 33, 44 and </a:t>
            </a:r>
            <a:r>
              <a:rPr sz="2000" dirty="0"/>
              <a:t>55 </a:t>
            </a:r>
            <a:r>
              <a:rPr sz="2000" spc="-5" dirty="0"/>
              <a:t>into the </a:t>
            </a:r>
            <a:r>
              <a:rPr sz="2000" spc="-10" dirty="0"/>
              <a:t>circular </a:t>
            </a:r>
            <a:r>
              <a:rPr sz="2000" spc="-5" dirty="0"/>
              <a:t>queue. </a:t>
            </a:r>
            <a:r>
              <a:rPr sz="2000" dirty="0"/>
              <a:t>The </a:t>
            </a:r>
            <a:r>
              <a:rPr sz="2000" spc="-10" dirty="0"/>
              <a:t>circular  </a:t>
            </a:r>
            <a:r>
              <a:rPr sz="2000" dirty="0"/>
              <a:t>queue </a:t>
            </a:r>
            <a:r>
              <a:rPr sz="2000" spc="-5" dirty="0"/>
              <a:t>status</a:t>
            </a:r>
            <a:r>
              <a:rPr sz="2000" spc="-100" dirty="0"/>
              <a:t> </a:t>
            </a:r>
            <a:r>
              <a:rPr sz="2000" spc="-5" dirty="0"/>
              <a:t>is: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1633727" y="4612195"/>
            <a:ext cx="6108700" cy="1882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9435" y="3905453"/>
            <a:ext cx="80683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Now, </a:t>
            </a:r>
            <a:r>
              <a:rPr sz="1800" dirty="0">
                <a:latin typeface="Times New Roman"/>
                <a:cs typeface="Times New Roman"/>
              </a:rPr>
              <a:t>delete two elements </a:t>
            </a:r>
            <a:r>
              <a:rPr sz="1800" spc="-50" dirty="0">
                <a:latin typeface="Times New Roman"/>
                <a:cs typeface="Times New Roman"/>
              </a:rPr>
              <a:t>11, </a:t>
            </a:r>
            <a:r>
              <a:rPr sz="1800" spc="-5" dirty="0">
                <a:latin typeface="Times New Roman"/>
                <a:cs typeface="Times New Roman"/>
              </a:rPr>
              <a:t>22 </a:t>
            </a:r>
            <a:r>
              <a:rPr sz="1800" dirty="0">
                <a:latin typeface="Times New Roman"/>
                <a:cs typeface="Times New Roman"/>
              </a:rPr>
              <a:t>from the </a:t>
            </a:r>
            <a:r>
              <a:rPr sz="1800" spc="-5" dirty="0">
                <a:latin typeface="Times New Roman"/>
                <a:cs typeface="Times New Roman"/>
              </a:rPr>
              <a:t>circular queue. The </a:t>
            </a:r>
            <a:r>
              <a:rPr sz="1800" dirty="0">
                <a:latin typeface="Times New Roman"/>
                <a:cs typeface="Times New Roman"/>
              </a:rPr>
              <a:t>circular queue </a:t>
            </a:r>
            <a:r>
              <a:rPr sz="1800" spc="-10" dirty="0">
                <a:latin typeface="Times New Roman"/>
                <a:cs typeface="Times New Roman"/>
              </a:rPr>
              <a:t>status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3760" y="1933829"/>
            <a:ext cx="5001895" cy="1999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28394" y="4679772"/>
            <a:ext cx="4780026" cy="185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0" marR="250825" indent="-147701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Insertion and Deletion</a:t>
            </a:r>
            <a:r>
              <a:rPr sz="4400" spc="-180" dirty="0"/>
              <a:t> </a:t>
            </a:r>
            <a:r>
              <a:rPr sz="4400" dirty="0"/>
              <a:t>operations  on a Circular</a:t>
            </a:r>
            <a:r>
              <a:rPr sz="4400" spc="-95" dirty="0"/>
              <a:t> </a:t>
            </a:r>
            <a:r>
              <a:rPr sz="4400" dirty="0"/>
              <a:t>Queue</a:t>
            </a:r>
            <a:endParaRPr sz="4400"/>
          </a:p>
          <a:p>
            <a:pPr marL="32384" marR="5080">
              <a:lnSpc>
                <a:spcPct val="100000"/>
              </a:lnSpc>
              <a:spcBef>
                <a:spcPts val="690"/>
              </a:spcBef>
            </a:pPr>
            <a:r>
              <a:rPr sz="2000" spc="-5" dirty="0"/>
              <a:t>Again, </a:t>
            </a:r>
            <a:r>
              <a:rPr sz="2000" spc="-10" dirty="0"/>
              <a:t>insert another element </a:t>
            </a:r>
            <a:r>
              <a:rPr sz="2000" spc="-5" dirty="0"/>
              <a:t>66 </a:t>
            </a:r>
            <a:r>
              <a:rPr sz="2000" spc="-10" dirty="0"/>
              <a:t>to </a:t>
            </a:r>
            <a:r>
              <a:rPr sz="2000" spc="-5" dirty="0"/>
              <a:t>the </a:t>
            </a:r>
            <a:r>
              <a:rPr sz="2000" spc="-10" dirty="0"/>
              <a:t>circular queue. </a:t>
            </a:r>
            <a:r>
              <a:rPr sz="2000" spc="-5" dirty="0"/>
              <a:t>The </a:t>
            </a:r>
            <a:r>
              <a:rPr sz="2000" spc="-10" dirty="0"/>
              <a:t>status </a:t>
            </a:r>
            <a:r>
              <a:rPr sz="2000" spc="-5" dirty="0"/>
              <a:t>of </a:t>
            </a:r>
            <a:r>
              <a:rPr sz="2000" dirty="0"/>
              <a:t>the  </a:t>
            </a:r>
            <a:r>
              <a:rPr sz="2000" spc="-5" dirty="0"/>
              <a:t>circular </a:t>
            </a:r>
            <a:r>
              <a:rPr sz="2000" dirty="0"/>
              <a:t>queue</a:t>
            </a:r>
            <a:r>
              <a:rPr sz="2000" spc="459" dirty="0"/>
              <a:t> </a:t>
            </a:r>
            <a:r>
              <a:rPr sz="2000" spc="-5" dirty="0"/>
              <a:t>is: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535635" y="4209034"/>
            <a:ext cx="80879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Again, </a:t>
            </a:r>
            <a:r>
              <a:rPr sz="2000" spc="-10" dirty="0">
                <a:latin typeface="Times New Roman"/>
                <a:cs typeface="Times New Roman"/>
              </a:rPr>
              <a:t>insert </a:t>
            </a:r>
            <a:r>
              <a:rPr sz="2000" spc="-5" dirty="0">
                <a:latin typeface="Times New Roman"/>
                <a:cs typeface="Times New Roman"/>
              </a:rPr>
              <a:t>77 and 88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circular </a:t>
            </a:r>
            <a:r>
              <a:rPr sz="2000" spc="-5" dirty="0">
                <a:latin typeface="Times New Roman"/>
                <a:cs typeface="Times New Roman"/>
              </a:rPr>
              <a:t>queue. The </a:t>
            </a:r>
            <a:r>
              <a:rPr sz="2000" spc="-10" dirty="0">
                <a:latin typeface="Times New Roman"/>
                <a:cs typeface="Times New Roman"/>
              </a:rPr>
              <a:t>status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Circular queue  is</a:t>
            </a:r>
            <a:r>
              <a:rPr sz="1800" spc="-5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5854" y="245109"/>
            <a:ext cx="4347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Abstract Data</a:t>
            </a:r>
            <a:r>
              <a:rPr sz="4400" spc="-290" dirty="0"/>
              <a:t> </a:t>
            </a:r>
            <a:r>
              <a:rPr sz="4400" spc="-60" dirty="0"/>
              <a:t>Type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302257"/>
            <a:ext cx="8086090" cy="500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An </a:t>
            </a:r>
            <a:r>
              <a:rPr sz="3200" spc="-5" dirty="0">
                <a:latin typeface="Times New Roman"/>
                <a:cs typeface="Times New Roman"/>
              </a:rPr>
              <a:t>abstract data </a:t>
            </a:r>
            <a:r>
              <a:rPr sz="3200" dirty="0">
                <a:latin typeface="Times New Roman"/>
                <a:cs typeface="Times New Roman"/>
              </a:rPr>
              <a:t>type, </a:t>
            </a:r>
            <a:r>
              <a:rPr sz="3200" spc="-5" dirty="0">
                <a:latin typeface="Times New Roman"/>
                <a:cs typeface="Times New Roman"/>
              </a:rPr>
              <a:t>sometimes </a:t>
            </a:r>
            <a:r>
              <a:rPr sz="3200" dirty="0">
                <a:latin typeface="Times New Roman"/>
                <a:cs typeface="Times New Roman"/>
              </a:rPr>
              <a:t>abbreviated  ADT</a:t>
            </a:r>
            <a:r>
              <a:rPr sz="3200" b="1" dirty="0">
                <a:latin typeface="Times New Roman"/>
                <a:cs typeface="Times New Roman"/>
              </a:rPr>
              <a:t>,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logical description of how </a:t>
            </a:r>
            <a:r>
              <a:rPr sz="3200" dirty="0">
                <a:latin typeface="Times New Roman"/>
                <a:cs typeface="Times New Roman"/>
              </a:rPr>
              <a:t>we </a:t>
            </a:r>
            <a:r>
              <a:rPr sz="3200" spc="-5" dirty="0">
                <a:latin typeface="Times New Roman"/>
                <a:cs typeface="Times New Roman"/>
              </a:rPr>
              <a:t>view  </a:t>
            </a:r>
            <a:r>
              <a:rPr sz="3200" dirty="0">
                <a:latin typeface="Times New Roman"/>
                <a:cs typeface="Times New Roman"/>
              </a:rPr>
              <a:t>the data and the </a:t>
            </a:r>
            <a:r>
              <a:rPr sz="3200" spc="-5" dirty="0">
                <a:latin typeface="Times New Roman"/>
                <a:cs typeface="Times New Roman"/>
              </a:rPr>
              <a:t>operations that </a:t>
            </a:r>
            <a:r>
              <a:rPr sz="3200" dirty="0">
                <a:latin typeface="Times New Roman"/>
                <a:cs typeface="Times New Roman"/>
              </a:rPr>
              <a:t>are </a:t>
            </a:r>
            <a:r>
              <a:rPr sz="3200" spc="-5" dirty="0">
                <a:latin typeface="Times New Roman"/>
                <a:cs typeface="Times New Roman"/>
              </a:rPr>
              <a:t>allowed  </a:t>
            </a:r>
            <a:r>
              <a:rPr sz="3200" dirty="0">
                <a:latin typeface="Times New Roman"/>
                <a:cs typeface="Times New Roman"/>
              </a:rPr>
              <a:t>without </a:t>
            </a:r>
            <a:r>
              <a:rPr sz="3200" spc="-5" dirty="0">
                <a:latin typeface="Times New Roman"/>
                <a:cs typeface="Times New Roman"/>
              </a:rPr>
              <a:t>regard to </a:t>
            </a:r>
            <a:r>
              <a:rPr sz="3200" dirty="0">
                <a:latin typeface="Times New Roman"/>
                <a:cs typeface="Times New Roman"/>
              </a:rPr>
              <a:t>how </a:t>
            </a:r>
            <a:r>
              <a:rPr sz="3200" spc="-10" dirty="0">
                <a:latin typeface="Times New Roman"/>
                <a:cs typeface="Times New Roman"/>
              </a:rPr>
              <a:t>they </a:t>
            </a:r>
            <a:r>
              <a:rPr sz="3200" dirty="0">
                <a:latin typeface="Times New Roman"/>
                <a:cs typeface="Times New Roman"/>
              </a:rPr>
              <a:t>will </a:t>
            </a:r>
            <a:r>
              <a:rPr sz="3200" spc="-10" dirty="0">
                <a:latin typeface="Times New Roman"/>
                <a:cs typeface="Times New Roman"/>
              </a:rPr>
              <a:t>be  </a:t>
            </a:r>
            <a:r>
              <a:rPr sz="3200" dirty="0">
                <a:latin typeface="Times New Roman"/>
                <a:cs typeface="Times New Roman"/>
              </a:rPr>
              <a:t>implemented.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providing this </a:t>
            </a:r>
            <a:r>
              <a:rPr sz="3200" dirty="0">
                <a:latin typeface="Times New Roman"/>
                <a:cs typeface="Times New Roman"/>
              </a:rPr>
              <a:t>level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-10" dirty="0">
                <a:latin typeface="Times New Roman"/>
                <a:cs typeface="Times New Roman"/>
              </a:rPr>
              <a:t>abstraction, </a:t>
            </a:r>
            <a:r>
              <a:rPr sz="3200" spc="-5" dirty="0">
                <a:latin typeface="Times New Roman"/>
                <a:cs typeface="Times New Roman"/>
              </a:rPr>
              <a:t>we </a:t>
            </a:r>
            <a:r>
              <a:rPr sz="3200" dirty="0">
                <a:latin typeface="Times New Roman"/>
                <a:cs typeface="Times New Roman"/>
              </a:rPr>
              <a:t>are  creating an encapsulation around </a:t>
            </a: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data. The  idea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spc="-5" dirty="0">
                <a:latin typeface="Times New Roman"/>
                <a:cs typeface="Times New Roman"/>
              </a:rPr>
              <a:t>that by </a:t>
            </a:r>
            <a:r>
              <a:rPr sz="3200" dirty="0">
                <a:latin typeface="Times New Roman"/>
                <a:cs typeface="Times New Roman"/>
              </a:rPr>
              <a:t>encapsulating </a:t>
            </a:r>
            <a:r>
              <a:rPr sz="3200" spc="-5" dirty="0">
                <a:latin typeface="Times New Roman"/>
                <a:cs typeface="Times New Roman"/>
              </a:rPr>
              <a:t>the details of the  </a:t>
            </a:r>
            <a:r>
              <a:rPr sz="3200" spc="-10" dirty="0">
                <a:latin typeface="Times New Roman"/>
                <a:cs typeface="Times New Roman"/>
              </a:rPr>
              <a:t>implementation, </a:t>
            </a:r>
            <a:r>
              <a:rPr sz="3200" dirty="0">
                <a:latin typeface="Times New Roman"/>
                <a:cs typeface="Times New Roman"/>
              </a:rPr>
              <a:t>we are hiding </a:t>
            </a:r>
            <a:r>
              <a:rPr sz="3200" spc="-10" dirty="0">
                <a:latin typeface="Times New Roman"/>
                <a:cs typeface="Times New Roman"/>
              </a:rPr>
              <a:t>them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spc="-10" dirty="0">
                <a:latin typeface="Times New Roman"/>
                <a:cs typeface="Times New Roman"/>
              </a:rPr>
              <a:t>the  </a:t>
            </a:r>
            <a:r>
              <a:rPr sz="3200" spc="-20" dirty="0">
                <a:latin typeface="Times New Roman"/>
                <a:cs typeface="Times New Roman"/>
              </a:rPr>
              <a:t>user‘s </a:t>
            </a:r>
            <a:r>
              <a:rPr sz="3200" spc="-70" dirty="0">
                <a:latin typeface="Times New Roman"/>
                <a:cs typeface="Times New Roman"/>
              </a:rPr>
              <a:t>view. </a:t>
            </a:r>
            <a:r>
              <a:rPr sz="3200" dirty="0">
                <a:latin typeface="Times New Roman"/>
                <a:cs typeface="Times New Roman"/>
              </a:rPr>
              <a:t>This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called information</a:t>
            </a:r>
            <a:r>
              <a:rPr sz="3200" spc="-2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hiding</a:t>
            </a:r>
            <a:r>
              <a:rPr sz="3200" b="1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1077" y="359740"/>
            <a:ext cx="7606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Double Ended </a:t>
            </a:r>
            <a:r>
              <a:rPr sz="4400" b="1" spc="-5" dirty="0">
                <a:latin typeface="Times New Roman"/>
                <a:cs typeface="Times New Roman"/>
              </a:rPr>
              <a:t>Queue</a:t>
            </a:r>
            <a:r>
              <a:rPr sz="4400" b="1" spc="-17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(DEQUE)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302257"/>
            <a:ext cx="8085455" cy="5106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It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special queue </a:t>
            </a:r>
            <a:r>
              <a:rPr sz="3200" spc="-5" dirty="0">
                <a:latin typeface="Times New Roman"/>
                <a:cs typeface="Times New Roman"/>
              </a:rPr>
              <a:t>like </a:t>
            </a:r>
            <a:r>
              <a:rPr sz="3200" dirty="0">
                <a:latin typeface="Times New Roman"/>
                <a:cs typeface="Times New Roman"/>
              </a:rPr>
              <a:t>data </a:t>
            </a:r>
            <a:r>
              <a:rPr sz="3200" spc="-10" dirty="0">
                <a:latin typeface="Times New Roman"/>
                <a:cs typeface="Times New Roman"/>
              </a:rPr>
              <a:t>structure</a:t>
            </a:r>
            <a:r>
              <a:rPr sz="3200" spc="6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 </a:t>
            </a:r>
            <a:r>
              <a:rPr sz="3200" dirty="0">
                <a:latin typeface="Times New Roman"/>
                <a:cs typeface="Times New Roman"/>
              </a:rPr>
              <a:t>supports </a:t>
            </a:r>
            <a:r>
              <a:rPr sz="3200" spc="-10" dirty="0">
                <a:latin typeface="Times New Roman"/>
                <a:cs typeface="Times New Roman"/>
              </a:rPr>
              <a:t>insertion </a:t>
            </a:r>
            <a:r>
              <a:rPr sz="3200" dirty="0">
                <a:latin typeface="Times New Roman"/>
                <a:cs typeface="Times New Roman"/>
              </a:rPr>
              <a:t>and deletion </a:t>
            </a:r>
            <a:r>
              <a:rPr sz="3200" spc="-5" dirty="0">
                <a:latin typeface="Times New Roman"/>
                <a:cs typeface="Times New Roman"/>
              </a:rPr>
              <a:t>at both the  </a:t>
            </a:r>
            <a:r>
              <a:rPr sz="3200" dirty="0">
                <a:latin typeface="Times New Roman"/>
                <a:cs typeface="Times New Roman"/>
              </a:rPr>
              <a:t>front and the rear of the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queue.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Such </a:t>
            </a:r>
            <a:r>
              <a:rPr sz="3200" spc="-5" dirty="0">
                <a:latin typeface="Times New Roman"/>
                <a:cs typeface="Times New Roman"/>
              </a:rPr>
              <a:t>an extension </a:t>
            </a:r>
            <a:r>
              <a:rPr sz="3200" dirty="0">
                <a:latin typeface="Times New Roman"/>
                <a:cs typeface="Times New Roman"/>
              </a:rPr>
              <a:t>of a queue </a:t>
            </a:r>
            <a:r>
              <a:rPr sz="3200" spc="-5" dirty="0">
                <a:latin typeface="Times New Roman"/>
                <a:cs typeface="Times New Roman"/>
              </a:rPr>
              <a:t>is called </a:t>
            </a:r>
            <a:r>
              <a:rPr sz="3200" dirty="0">
                <a:latin typeface="Times New Roman"/>
                <a:cs typeface="Times New Roman"/>
              </a:rPr>
              <a:t>a  </a:t>
            </a:r>
            <a:r>
              <a:rPr sz="3200" b="1" spc="-10" dirty="0">
                <a:latin typeface="Times New Roman"/>
                <a:cs typeface="Times New Roman"/>
              </a:rPr>
              <a:t>double-ended queue, </a:t>
            </a:r>
            <a:r>
              <a:rPr sz="3200" b="1" spc="-5" dirty="0">
                <a:latin typeface="Times New Roman"/>
                <a:cs typeface="Times New Roman"/>
              </a:rPr>
              <a:t>or deque, </a:t>
            </a:r>
            <a:r>
              <a:rPr sz="3200" spc="-5" dirty="0">
                <a:latin typeface="Times New Roman"/>
                <a:cs typeface="Times New Roman"/>
              </a:rPr>
              <a:t>which is  </a:t>
            </a:r>
            <a:r>
              <a:rPr sz="3200" dirty="0">
                <a:latin typeface="Times New Roman"/>
                <a:cs typeface="Times New Roman"/>
              </a:rPr>
              <a:t>usually pronounced </a:t>
            </a:r>
            <a:r>
              <a:rPr sz="3200" b="1" spc="-10" dirty="0">
                <a:latin typeface="Times New Roman"/>
                <a:cs typeface="Times New Roman"/>
              </a:rPr>
              <a:t>"deck"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avoid confusion  </a:t>
            </a:r>
            <a:r>
              <a:rPr sz="3200" dirty="0">
                <a:latin typeface="Times New Roman"/>
                <a:cs typeface="Times New Roman"/>
              </a:rPr>
              <a:t>with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dequeue method </a:t>
            </a:r>
            <a:r>
              <a:rPr sz="3200" spc="-5" dirty="0">
                <a:latin typeface="Times New Roman"/>
                <a:cs typeface="Times New Roman"/>
              </a:rPr>
              <a:t>of the regular queue,  </a:t>
            </a:r>
            <a:r>
              <a:rPr sz="3200" dirty="0">
                <a:latin typeface="Times New Roman"/>
                <a:cs typeface="Times New Roman"/>
              </a:rPr>
              <a:t>which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pronounced </a:t>
            </a:r>
            <a:r>
              <a:rPr sz="3200" spc="-10" dirty="0">
                <a:latin typeface="Times New Roman"/>
                <a:cs typeface="Times New Roman"/>
              </a:rPr>
              <a:t>like </a:t>
            </a:r>
            <a:r>
              <a:rPr sz="3200" dirty="0">
                <a:latin typeface="Times New Roman"/>
                <a:cs typeface="Times New Roman"/>
              </a:rPr>
              <a:t>the abbreviation  </a:t>
            </a:r>
            <a:r>
              <a:rPr sz="3200" b="1" dirty="0">
                <a:latin typeface="Times New Roman"/>
                <a:cs typeface="Times New Roman"/>
              </a:rPr>
              <a:t>"D.Q."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It is also often called a </a:t>
            </a:r>
            <a:r>
              <a:rPr sz="3200" b="1" dirty="0">
                <a:latin typeface="Times New Roman"/>
                <a:cs typeface="Times New Roman"/>
              </a:rPr>
              <a:t>head-tail </a:t>
            </a:r>
            <a:r>
              <a:rPr sz="3200" b="1" spc="-5" dirty="0">
                <a:latin typeface="Times New Roman"/>
                <a:cs typeface="Times New Roman"/>
              </a:rPr>
              <a:t>linked</a:t>
            </a:r>
            <a:r>
              <a:rPr sz="3200" b="1" spc="-2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list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755" y="125044"/>
            <a:ext cx="84721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latin typeface="Times New Roman"/>
                <a:cs typeface="Times New Roman"/>
              </a:rPr>
              <a:t>DEQUE </a:t>
            </a:r>
            <a:r>
              <a:rPr sz="4200" b="1" spc="-5" dirty="0">
                <a:latin typeface="Times New Roman"/>
                <a:cs typeface="Times New Roman"/>
              </a:rPr>
              <a:t>Representation </a:t>
            </a:r>
            <a:r>
              <a:rPr sz="4200" b="1" dirty="0">
                <a:latin typeface="Times New Roman"/>
                <a:cs typeface="Times New Roman"/>
              </a:rPr>
              <a:t>using</a:t>
            </a:r>
            <a:r>
              <a:rPr sz="4200" b="1" spc="-130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arrays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3955" y="2040216"/>
            <a:ext cx="7741793" cy="3996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941" y="359740"/>
            <a:ext cx="4140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0" dirty="0">
                <a:latin typeface="Times New Roman"/>
                <a:cs typeface="Times New Roman"/>
              </a:rPr>
              <a:t>Types </a:t>
            </a:r>
            <a:r>
              <a:rPr sz="4400" b="1" dirty="0">
                <a:latin typeface="Times New Roman"/>
                <a:cs typeface="Times New Roman"/>
              </a:rPr>
              <a:t>of</a:t>
            </a:r>
            <a:r>
              <a:rPr sz="4400" b="1" spc="-18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DEQUE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197538"/>
            <a:ext cx="8084184" cy="477964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There are two variations of deque. They</a:t>
            </a:r>
            <a:r>
              <a:rPr sz="3200" spc="-3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are: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restricted deque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(IRD)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Output </a:t>
            </a:r>
            <a:r>
              <a:rPr sz="2800" spc="-5" dirty="0">
                <a:latin typeface="Times New Roman"/>
                <a:cs typeface="Times New Roman"/>
              </a:rPr>
              <a:t>restricted deque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(ORD)</a:t>
            </a:r>
            <a:endParaRPr sz="28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An </a:t>
            </a:r>
            <a:r>
              <a:rPr sz="3200" spc="-5" dirty="0">
                <a:latin typeface="Times New Roman"/>
                <a:cs typeface="Times New Roman"/>
              </a:rPr>
              <a:t>Input restricted </a:t>
            </a:r>
            <a:r>
              <a:rPr sz="3200" dirty="0">
                <a:latin typeface="Times New Roman"/>
                <a:cs typeface="Times New Roman"/>
              </a:rPr>
              <a:t>deque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deque, which  </a:t>
            </a:r>
            <a:r>
              <a:rPr sz="3200" dirty="0">
                <a:latin typeface="Times New Roman"/>
                <a:cs typeface="Times New Roman"/>
              </a:rPr>
              <a:t>allows </a:t>
            </a:r>
            <a:r>
              <a:rPr sz="3200" spc="-10" dirty="0">
                <a:latin typeface="Times New Roman"/>
                <a:cs typeface="Times New Roman"/>
              </a:rPr>
              <a:t>insertions </a:t>
            </a:r>
            <a:r>
              <a:rPr sz="3200" dirty="0">
                <a:latin typeface="Times New Roman"/>
                <a:cs typeface="Times New Roman"/>
              </a:rPr>
              <a:t>at one end but </a:t>
            </a:r>
            <a:r>
              <a:rPr sz="3200" spc="-5" dirty="0">
                <a:latin typeface="Times New Roman"/>
                <a:cs typeface="Times New Roman"/>
              </a:rPr>
              <a:t>allows  </a:t>
            </a:r>
            <a:r>
              <a:rPr sz="3200" dirty="0">
                <a:latin typeface="Times New Roman"/>
                <a:cs typeface="Times New Roman"/>
              </a:rPr>
              <a:t>deletions at both ends of the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An output </a:t>
            </a:r>
            <a:r>
              <a:rPr sz="3200" spc="-10" dirty="0">
                <a:latin typeface="Times New Roman"/>
                <a:cs typeface="Times New Roman"/>
              </a:rPr>
              <a:t>restricted deque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deque, </a:t>
            </a:r>
            <a:r>
              <a:rPr sz="3200" spc="-5" dirty="0">
                <a:latin typeface="Times New Roman"/>
                <a:cs typeface="Times New Roman"/>
              </a:rPr>
              <a:t>which  </a:t>
            </a:r>
            <a:r>
              <a:rPr sz="3200" dirty="0">
                <a:latin typeface="Times New Roman"/>
                <a:cs typeface="Times New Roman"/>
              </a:rPr>
              <a:t>allows </a:t>
            </a:r>
            <a:r>
              <a:rPr sz="3200" spc="-5" dirty="0">
                <a:latin typeface="Times New Roman"/>
                <a:cs typeface="Times New Roman"/>
              </a:rPr>
              <a:t>deletions </a:t>
            </a:r>
            <a:r>
              <a:rPr sz="3200" dirty="0">
                <a:latin typeface="Times New Roman"/>
                <a:cs typeface="Times New Roman"/>
              </a:rPr>
              <a:t>at </a:t>
            </a:r>
            <a:r>
              <a:rPr sz="3200" spc="-5" dirty="0">
                <a:latin typeface="Times New Roman"/>
                <a:cs typeface="Times New Roman"/>
              </a:rPr>
              <a:t>one end </a:t>
            </a:r>
            <a:r>
              <a:rPr sz="3200" spc="5" dirty="0">
                <a:latin typeface="Times New Roman"/>
                <a:cs typeface="Times New Roman"/>
              </a:rPr>
              <a:t>but </a:t>
            </a:r>
            <a:r>
              <a:rPr sz="3200" spc="-5" dirty="0">
                <a:latin typeface="Times New Roman"/>
                <a:cs typeface="Times New Roman"/>
              </a:rPr>
              <a:t>allows  </a:t>
            </a:r>
            <a:r>
              <a:rPr sz="3200" dirty="0">
                <a:latin typeface="Times New Roman"/>
                <a:cs typeface="Times New Roman"/>
              </a:rPr>
              <a:t>insertions at both ends of the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441" y="321690"/>
            <a:ext cx="36023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Times New Roman"/>
                <a:cs typeface="Times New Roman"/>
              </a:rPr>
              <a:t>Priority</a:t>
            </a:r>
            <a:r>
              <a:rPr sz="4400" b="1" spc="-16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Queue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226057"/>
            <a:ext cx="8084820" cy="4777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10" dirty="0">
                <a:latin typeface="Times New Roman"/>
                <a:cs typeface="Times New Roman"/>
              </a:rPr>
              <a:t>priority </a:t>
            </a:r>
            <a:r>
              <a:rPr sz="3200" dirty="0">
                <a:latin typeface="Times New Roman"/>
                <a:cs typeface="Times New Roman"/>
              </a:rPr>
              <a:t>queue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10" dirty="0">
                <a:latin typeface="Times New Roman"/>
                <a:cs typeface="Times New Roman"/>
              </a:rPr>
              <a:t>collection </a:t>
            </a:r>
            <a:r>
              <a:rPr sz="3200" spc="-5" dirty="0">
                <a:latin typeface="Times New Roman"/>
                <a:cs typeface="Times New Roman"/>
              </a:rPr>
              <a:t>of elements  </a:t>
            </a:r>
            <a:r>
              <a:rPr sz="3200" dirty="0">
                <a:latin typeface="Times New Roman"/>
                <a:cs typeface="Times New Roman"/>
              </a:rPr>
              <a:t>that each element has been assigned a </a:t>
            </a:r>
            <a:r>
              <a:rPr sz="3200" spc="-10" dirty="0">
                <a:latin typeface="Times New Roman"/>
                <a:cs typeface="Times New Roman"/>
              </a:rPr>
              <a:t>priority 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such that </a:t>
            </a:r>
            <a:r>
              <a:rPr sz="3200" dirty="0">
                <a:latin typeface="Times New Roman"/>
                <a:cs typeface="Times New Roman"/>
              </a:rPr>
              <a:t>order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which elements are  deleted and processed </a:t>
            </a:r>
            <a:r>
              <a:rPr sz="3200" spc="-5" dirty="0">
                <a:latin typeface="Times New Roman"/>
                <a:cs typeface="Times New Roman"/>
              </a:rPr>
              <a:t>comes from</a:t>
            </a:r>
            <a:r>
              <a:rPr sz="3200" spc="7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following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riles: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Times New Roman"/>
                <a:cs typeface="Times New Roman"/>
              </a:rPr>
              <a:t>An </a:t>
            </a:r>
            <a:r>
              <a:rPr sz="2800" spc="-10" dirty="0">
                <a:latin typeface="Times New Roman"/>
                <a:cs typeface="Times New Roman"/>
              </a:rPr>
              <a:t>element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higher </a:t>
            </a:r>
            <a:r>
              <a:rPr sz="2800" spc="-5" dirty="0">
                <a:latin typeface="Times New Roman"/>
                <a:cs typeface="Times New Roman"/>
              </a:rPr>
              <a:t>priority </a:t>
            </a:r>
            <a:r>
              <a:rPr sz="2800" spc="-10" dirty="0">
                <a:latin typeface="Times New Roman"/>
                <a:cs typeface="Times New Roman"/>
              </a:rPr>
              <a:t>is processed </a:t>
            </a:r>
            <a:r>
              <a:rPr sz="2800" spc="-5" dirty="0">
                <a:latin typeface="Times New Roman"/>
                <a:cs typeface="Times New Roman"/>
              </a:rPr>
              <a:t>before  any </a:t>
            </a:r>
            <a:r>
              <a:rPr sz="2800" spc="-20" dirty="0">
                <a:latin typeface="Times New Roman"/>
                <a:cs typeface="Times New Roman"/>
              </a:rPr>
              <a:t>element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lower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priority.</a:t>
            </a:r>
            <a:endParaRPr sz="2800">
              <a:latin typeface="Times New Roman"/>
              <a:cs typeface="Times New Roman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20" dirty="0">
                <a:latin typeface="Times New Roman"/>
                <a:cs typeface="Times New Roman"/>
              </a:rPr>
              <a:t>Two </a:t>
            </a:r>
            <a:r>
              <a:rPr sz="2800" spc="-10" dirty="0">
                <a:latin typeface="Times New Roman"/>
                <a:cs typeface="Times New Roman"/>
              </a:rPr>
              <a:t>element </a:t>
            </a:r>
            <a:r>
              <a:rPr sz="2800" spc="-15" dirty="0">
                <a:latin typeface="Times New Roman"/>
                <a:cs typeface="Times New Roman"/>
              </a:rPr>
              <a:t>with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same </a:t>
            </a:r>
            <a:r>
              <a:rPr sz="2800" spc="-10" dirty="0">
                <a:latin typeface="Times New Roman"/>
                <a:cs typeface="Times New Roman"/>
              </a:rPr>
              <a:t>priority are processed  according to </a:t>
            </a:r>
            <a:r>
              <a:rPr sz="2800" spc="-5" dirty="0">
                <a:latin typeface="Times New Roman"/>
                <a:cs typeface="Times New Roman"/>
              </a:rPr>
              <a:t>the order </a:t>
            </a:r>
            <a:r>
              <a:rPr sz="2800" spc="-10" dirty="0">
                <a:latin typeface="Times New Roman"/>
                <a:cs typeface="Times New Roman"/>
              </a:rPr>
              <a:t>in which they </a:t>
            </a:r>
            <a:r>
              <a:rPr sz="2800" spc="-5" dirty="0">
                <a:latin typeface="Times New Roman"/>
                <a:cs typeface="Times New Roman"/>
              </a:rPr>
              <a:t>were </a:t>
            </a:r>
            <a:r>
              <a:rPr sz="2800" spc="-10" dirty="0">
                <a:latin typeface="Times New Roman"/>
                <a:cs typeface="Times New Roman"/>
              </a:rPr>
              <a:t>added </a:t>
            </a:r>
            <a:r>
              <a:rPr sz="2800" spc="-15" dirty="0">
                <a:latin typeface="Times New Roman"/>
                <a:cs typeface="Times New Roman"/>
              </a:rPr>
              <a:t>to 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queue.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616" y="103378"/>
            <a:ext cx="8196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Priority Queue Operations and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Usage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354364"/>
            <a:ext cx="8084184" cy="462153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Inserting new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elements.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Removing the </a:t>
            </a:r>
            <a:r>
              <a:rPr sz="3200" spc="-20" dirty="0">
                <a:latin typeface="Times New Roman"/>
                <a:cs typeface="Times New Roman"/>
              </a:rPr>
              <a:t>largest </a:t>
            </a:r>
            <a:r>
              <a:rPr sz="3200" dirty="0">
                <a:latin typeface="Times New Roman"/>
                <a:cs typeface="Times New Roman"/>
              </a:rPr>
              <a:t>or smallest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Priority Queue Usages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are:</a:t>
            </a:r>
            <a:endParaRPr sz="3200">
              <a:latin typeface="Times New Roman"/>
              <a:cs typeface="Times New Roman"/>
            </a:endParaRPr>
          </a:p>
          <a:p>
            <a:pPr marL="469900" marR="8890">
              <a:lnSpc>
                <a:spcPct val="100000"/>
              </a:lnSpc>
              <a:spcBef>
                <a:spcPts val="710"/>
              </a:spcBef>
              <a:tabLst>
                <a:tab pos="2603500" algn="l"/>
                <a:tab pos="3785870" algn="l"/>
                <a:tab pos="4438650" algn="l"/>
                <a:tab pos="5739765" algn="l"/>
                <a:tab pos="6315075" algn="l"/>
                <a:tab pos="6967220" algn="l"/>
                <a:tab pos="7814309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Simul</a:t>
            </a:r>
            <a:r>
              <a:rPr sz="2800" b="1" spc="-20" dirty="0">
                <a:latin typeface="Times New Roman"/>
                <a:cs typeface="Times New Roman"/>
              </a:rPr>
              <a:t>a</a:t>
            </a:r>
            <a:r>
              <a:rPr sz="2800" b="1" spc="-5" dirty="0">
                <a:latin typeface="Times New Roman"/>
                <a:cs typeface="Times New Roman"/>
              </a:rPr>
              <a:t>ti</a:t>
            </a:r>
            <a:r>
              <a:rPr sz="2800" b="1" spc="-20" dirty="0">
                <a:latin typeface="Times New Roman"/>
                <a:cs typeface="Times New Roman"/>
              </a:rPr>
              <a:t>o</a:t>
            </a:r>
            <a:r>
              <a:rPr sz="2800" b="1" spc="-5" dirty="0">
                <a:latin typeface="Times New Roman"/>
                <a:cs typeface="Times New Roman"/>
              </a:rPr>
              <a:t>n</a:t>
            </a:r>
            <a:r>
              <a:rPr sz="2800" b="1" spc="5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Ev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-2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spc="-20" dirty="0">
                <a:latin typeface="Times New Roman"/>
                <a:cs typeface="Times New Roman"/>
              </a:rPr>
              <a:t>d</a:t>
            </a:r>
            <a:r>
              <a:rPr sz="2800" spc="-5" dirty="0">
                <a:latin typeface="Times New Roman"/>
                <a:cs typeface="Times New Roman"/>
              </a:rPr>
              <a:t>er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he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at  </a:t>
            </a:r>
            <a:r>
              <a:rPr sz="2800" spc="-5" dirty="0">
                <a:latin typeface="Times New Roman"/>
                <a:cs typeface="Times New Roman"/>
              </a:rPr>
              <a:t>which they should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executed.</a:t>
            </a:r>
            <a:endParaRPr sz="2800">
              <a:latin typeface="Times New Roman"/>
              <a:cs typeface="Times New Roman"/>
            </a:endParaRPr>
          </a:p>
          <a:p>
            <a:pPr marL="469900" marR="9525">
              <a:lnSpc>
                <a:spcPct val="100000"/>
              </a:lnSpc>
              <a:spcBef>
                <a:spcPts val="700"/>
              </a:spcBef>
              <a:tabLst>
                <a:tab pos="1345565" algn="l"/>
                <a:tab pos="3282950" algn="l"/>
                <a:tab pos="3882390" algn="l"/>
                <a:tab pos="5541645" algn="l"/>
                <a:tab pos="708152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Job	s</a:t>
            </a:r>
            <a:r>
              <a:rPr sz="2800" b="1" spc="-20" dirty="0">
                <a:latin typeface="Times New Roman"/>
                <a:cs typeface="Times New Roman"/>
              </a:rPr>
              <a:t>c</a:t>
            </a:r>
            <a:r>
              <a:rPr sz="2800" b="1" spc="-5" dirty="0">
                <a:latin typeface="Times New Roman"/>
                <a:cs typeface="Times New Roman"/>
              </a:rPr>
              <a:t>h</a:t>
            </a:r>
            <a:r>
              <a:rPr sz="2800" b="1" spc="-20" dirty="0">
                <a:latin typeface="Times New Roman"/>
                <a:cs typeface="Times New Roman"/>
              </a:rPr>
              <a:t>e</a:t>
            </a:r>
            <a:r>
              <a:rPr sz="2800" b="1" spc="-5" dirty="0">
                <a:latin typeface="Times New Roman"/>
                <a:cs typeface="Times New Roman"/>
              </a:rPr>
              <a:t>d</a:t>
            </a:r>
            <a:r>
              <a:rPr sz="2800" b="1" dirty="0">
                <a:latin typeface="Times New Roman"/>
                <a:cs typeface="Times New Roman"/>
              </a:rPr>
              <a:t>u</a:t>
            </a:r>
            <a:r>
              <a:rPr sz="2800" b="1" spc="-15" dirty="0">
                <a:latin typeface="Times New Roman"/>
                <a:cs typeface="Times New Roman"/>
              </a:rPr>
              <a:t>l</a:t>
            </a:r>
            <a:r>
              <a:rPr sz="2800" b="1" spc="-5" dirty="0">
                <a:latin typeface="Times New Roman"/>
                <a:cs typeface="Times New Roman"/>
              </a:rPr>
              <a:t>ing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puter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20" dirty="0">
                <a:latin typeface="Times New Roman"/>
                <a:cs typeface="Times New Roman"/>
              </a:rPr>
              <a:t>y</a:t>
            </a:r>
            <a:r>
              <a:rPr sz="2800" spc="-5" dirty="0">
                <a:latin typeface="Times New Roman"/>
                <a:cs typeface="Times New Roman"/>
              </a:rPr>
              <a:t>st</a:t>
            </a:r>
            <a:r>
              <a:rPr sz="2800" spc="-30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Hig</a:t>
            </a:r>
            <a:r>
              <a:rPr sz="2800" spc="-2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er  priority </a:t>
            </a:r>
            <a:r>
              <a:rPr sz="2800" dirty="0">
                <a:latin typeface="Times New Roman"/>
                <a:cs typeface="Times New Roman"/>
              </a:rPr>
              <a:t>jobs should </a:t>
            </a:r>
            <a:r>
              <a:rPr sz="2800" spc="-5" dirty="0">
                <a:latin typeface="Times New Roman"/>
                <a:cs typeface="Times New Roman"/>
              </a:rPr>
              <a:t>be executed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first.</a:t>
            </a:r>
            <a:endParaRPr sz="28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710"/>
              </a:spcBef>
              <a:tabLst>
                <a:tab pos="2382520" algn="l"/>
                <a:tab pos="3938904" algn="l"/>
                <a:tab pos="5198745" algn="l"/>
                <a:tab pos="6313170" algn="l"/>
                <a:tab pos="653732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Co</a:t>
            </a:r>
            <a:r>
              <a:rPr sz="2800" b="1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st</a:t>
            </a:r>
            <a:r>
              <a:rPr sz="2800" b="1" spc="-25" dirty="0">
                <a:latin typeface="Times New Roman"/>
                <a:cs typeface="Times New Roman"/>
              </a:rPr>
              <a:t>r</a:t>
            </a:r>
            <a:r>
              <a:rPr sz="2800" b="1" spc="-5" dirty="0">
                <a:latin typeface="Times New Roman"/>
                <a:cs typeface="Times New Roman"/>
              </a:rPr>
              <a:t>ai</a:t>
            </a:r>
            <a:r>
              <a:rPr sz="2800" b="1" spc="-20" dirty="0">
                <a:latin typeface="Times New Roman"/>
                <a:cs typeface="Times New Roman"/>
              </a:rPr>
              <a:t>n</a:t>
            </a:r>
            <a:r>
              <a:rPr sz="2800" b="1" spc="-5" dirty="0">
                <a:latin typeface="Times New Roman"/>
                <a:cs typeface="Times New Roman"/>
              </a:rPr>
              <a:t>t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Times New Roman"/>
                <a:cs typeface="Times New Roman"/>
              </a:rPr>
              <a:t>s</a:t>
            </a:r>
            <a:r>
              <a:rPr sz="2800" b="1" spc="-20" dirty="0">
                <a:latin typeface="Times New Roman"/>
                <a:cs typeface="Times New Roman"/>
              </a:rPr>
              <a:t>y</a:t>
            </a:r>
            <a:r>
              <a:rPr sz="2800" b="1" spc="-5" dirty="0">
                <a:latin typeface="Times New Roman"/>
                <a:cs typeface="Times New Roman"/>
              </a:rPr>
              <a:t>s</a:t>
            </a:r>
            <a:r>
              <a:rPr sz="2800" b="1" dirty="0">
                <a:latin typeface="Times New Roman"/>
                <a:cs typeface="Times New Roman"/>
              </a:rPr>
              <a:t>t</a:t>
            </a:r>
            <a:r>
              <a:rPr sz="2800" b="1" spc="-5" dirty="0">
                <a:latin typeface="Times New Roman"/>
                <a:cs typeface="Times New Roman"/>
              </a:rPr>
              <a:t>e</a:t>
            </a:r>
            <a:r>
              <a:rPr sz="2800" b="1" spc="-25" dirty="0">
                <a:latin typeface="Times New Roman"/>
                <a:cs typeface="Times New Roman"/>
              </a:rPr>
              <a:t>m</a:t>
            </a:r>
            <a:r>
              <a:rPr sz="2800" b="1" spc="-10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800" spc="-2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gher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pr</a:t>
            </a:r>
            <a:r>
              <a:rPr sz="2800" spc="-2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or</a:t>
            </a:r>
            <a:r>
              <a:rPr sz="2800" spc="-20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spc="-2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spc="-2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tr</a:t>
            </a:r>
            <a:r>
              <a:rPr sz="2800" spc="-15" dirty="0">
                <a:latin typeface="Times New Roman"/>
                <a:cs typeface="Times New Roman"/>
              </a:rPr>
              <a:t>ai</a:t>
            </a:r>
            <a:r>
              <a:rPr sz="2800" spc="-5" dirty="0">
                <a:latin typeface="Times New Roman"/>
                <a:cs typeface="Times New Roman"/>
              </a:rPr>
              <a:t>nts  should </a:t>
            </a:r>
            <a:r>
              <a:rPr sz="2800" spc="-1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satisfied before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lower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priority	constraints.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5480" y="1268730"/>
            <a:ext cx="372237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81788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UNIT - 3  LINKED</a:t>
            </a:r>
            <a:r>
              <a:rPr sz="4400" spc="-215" dirty="0"/>
              <a:t> </a:t>
            </a:r>
            <a:r>
              <a:rPr sz="4400" dirty="0"/>
              <a:t>LISTS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127" y="321690"/>
            <a:ext cx="60813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Introduction to Linked</a:t>
            </a:r>
            <a:r>
              <a:rPr sz="4400" spc="-215" dirty="0"/>
              <a:t> </a:t>
            </a:r>
            <a:r>
              <a:rPr sz="4400" dirty="0"/>
              <a:t>List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52400" y="3386213"/>
            <a:ext cx="8702040" cy="2998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1467357"/>
            <a:ext cx="80892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30440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</a:t>
            </a:r>
            <a:r>
              <a:rPr sz="3200" spc="-1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ked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list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collect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which	each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86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955114"/>
            <a:ext cx="30149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46555" algn="l"/>
              </a:tabLst>
            </a:pPr>
            <a:r>
              <a:rPr sz="3200" dirty="0">
                <a:latin typeface="Times New Roman"/>
                <a:cs typeface="Times New Roman"/>
              </a:rPr>
              <a:t>element	conta</a:t>
            </a:r>
            <a:r>
              <a:rPr sz="3200" spc="-1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2443099"/>
            <a:ext cx="29787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94610" algn="l"/>
              </a:tabLst>
            </a:pPr>
            <a:r>
              <a:rPr sz="3200" dirty="0">
                <a:latin typeface="Times New Roman"/>
                <a:cs typeface="Times New Roman"/>
              </a:rPr>
              <a:t>eleme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—that	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9854" y="1955114"/>
            <a:ext cx="233616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3505">
              <a:lnSpc>
                <a:spcPct val="100000"/>
              </a:lnSpc>
              <a:spcBef>
                <a:spcPts val="105"/>
              </a:spcBef>
              <a:tabLst>
                <a:tab pos="960119" algn="l"/>
                <a:tab pos="1035050" algn="l"/>
              </a:tabLst>
            </a:pPr>
            <a:r>
              <a:rPr sz="3200" dirty="0">
                <a:latin typeface="Times New Roman"/>
                <a:cs typeface="Times New Roman"/>
              </a:rPr>
              <a:t>the	</a:t>
            </a:r>
            <a:r>
              <a:rPr sz="3200" spc="-5" dirty="0">
                <a:latin typeface="Times New Roman"/>
                <a:cs typeface="Times New Roman"/>
              </a:rPr>
              <a:t>location  </a:t>
            </a:r>
            <a:r>
              <a:rPr sz="3200" dirty="0">
                <a:latin typeface="Times New Roman"/>
                <a:cs typeface="Times New Roman"/>
              </a:rPr>
              <a:t>e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ch		element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7860" y="2443099"/>
            <a:ext cx="1381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contains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1577" y="1955114"/>
            <a:ext cx="225488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  <a:tabLst>
                <a:tab pos="685165" algn="l"/>
                <a:tab pos="1527175" algn="l"/>
              </a:tabLst>
            </a:pPr>
            <a:r>
              <a:rPr sz="3200" dirty="0">
                <a:latin typeface="Times New Roman"/>
                <a:cs typeface="Times New Roman"/>
              </a:rPr>
              <a:t>of	</a:t>
            </a:r>
            <a:r>
              <a:rPr sz="3200" spc="-2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he	next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t</a:t>
            </a:r>
            <a:r>
              <a:rPr sz="3200" spc="-15" dirty="0">
                <a:latin typeface="Times New Roman"/>
                <a:cs typeface="Times New Roman"/>
              </a:rPr>
              <a:t>w</a:t>
            </a:r>
            <a:r>
              <a:rPr sz="3200" dirty="0"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2930779"/>
            <a:ext cx="3235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parts: data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link.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0891" y="271018"/>
            <a:ext cx="60458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Arrays versus Linked</a:t>
            </a:r>
            <a:r>
              <a:rPr sz="4400" spc="-250" dirty="0"/>
              <a:t> </a:t>
            </a:r>
            <a:r>
              <a:rPr sz="4400" dirty="0"/>
              <a:t>Lists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073657"/>
            <a:ext cx="8088630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Both </a:t>
            </a:r>
            <a:r>
              <a:rPr sz="3200" spc="-5" dirty="0">
                <a:latin typeface="Times New Roman"/>
                <a:cs typeface="Times New Roman"/>
              </a:rPr>
              <a:t>an array </a:t>
            </a:r>
            <a:r>
              <a:rPr sz="3200" dirty="0">
                <a:latin typeface="Times New Roman"/>
                <a:cs typeface="Times New Roman"/>
              </a:rPr>
              <a:t>and a </a:t>
            </a:r>
            <a:r>
              <a:rPr sz="3200" spc="-5" dirty="0">
                <a:latin typeface="Times New Roman"/>
                <a:cs typeface="Times New Roman"/>
              </a:rPr>
              <a:t>linked </a:t>
            </a:r>
            <a:r>
              <a:rPr sz="3200" dirty="0">
                <a:latin typeface="Times New Roman"/>
                <a:cs typeface="Times New Roman"/>
              </a:rPr>
              <a:t>list are  representations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a list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items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spc="-65" dirty="0">
                <a:latin typeface="Times New Roman"/>
                <a:cs typeface="Times New Roman"/>
              </a:rPr>
              <a:t>memory. 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only </a:t>
            </a:r>
            <a:r>
              <a:rPr sz="3200" spc="-20" dirty="0">
                <a:latin typeface="Times New Roman"/>
                <a:cs typeface="Times New Roman"/>
              </a:rPr>
              <a:t>difference </a:t>
            </a:r>
            <a:r>
              <a:rPr sz="3200" spc="-5" dirty="0">
                <a:latin typeface="Times New Roman"/>
                <a:cs typeface="Times New Roman"/>
              </a:rPr>
              <a:t>is the </a:t>
            </a:r>
            <a:r>
              <a:rPr sz="3200" dirty="0">
                <a:latin typeface="Times New Roman"/>
                <a:cs typeface="Times New Roman"/>
              </a:rPr>
              <a:t>way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which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items </a:t>
            </a:r>
            <a:r>
              <a:rPr sz="3200" spc="-10" dirty="0">
                <a:latin typeface="Times New Roman"/>
                <a:cs typeface="Times New Roman"/>
              </a:rPr>
              <a:t>are </a:t>
            </a:r>
            <a:r>
              <a:rPr sz="3200" spc="-5" dirty="0">
                <a:latin typeface="Times New Roman"/>
                <a:cs typeface="Times New Roman"/>
              </a:rPr>
              <a:t>linked </a:t>
            </a:r>
            <a:r>
              <a:rPr sz="3200" spc="-45" dirty="0">
                <a:latin typeface="Times New Roman"/>
                <a:cs typeface="Times New Roman"/>
              </a:rPr>
              <a:t>together.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Figure </a:t>
            </a:r>
            <a:r>
              <a:rPr sz="3200" spc="-5" dirty="0">
                <a:latin typeface="Times New Roman"/>
                <a:cs typeface="Times New Roman"/>
              </a:rPr>
              <a:t>below  </a:t>
            </a:r>
            <a:r>
              <a:rPr sz="3200" dirty="0">
                <a:latin typeface="Times New Roman"/>
                <a:cs typeface="Times New Roman"/>
              </a:rPr>
              <a:t>compares the </a:t>
            </a:r>
            <a:r>
              <a:rPr sz="3200" spc="-5" dirty="0">
                <a:latin typeface="Times New Roman"/>
                <a:cs typeface="Times New Roman"/>
              </a:rPr>
              <a:t>two representations for </a:t>
            </a:r>
            <a:r>
              <a:rPr sz="3200" dirty="0">
                <a:latin typeface="Times New Roman"/>
                <a:cs typeface="Times New Roman"/>
              </a:rPr>
              <a:t>a list </a:t>
            </a:r>
            <a:r>
              <a:rPr sz="3200" spc="-10" dirty="0">
                <a:latin typeface="Times New Roman"/>
                <a:cs typeface="Times New Roman"/>
              </a:rPr>
              <a:t>of  </a:t>
            </a:r>
            <a:r>
              <a:rPr sz="3200" dirty="0">
                <a:latin typeface="Times New Roman"/>
                <a:cs typeface="Times New Roman"/>
              </a:rPr>
              <a:t>five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integers.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5248" y="4038612"/>
            <a:ext cx="7917688" cy="2497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87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89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580" y="395478"/>
            <a:ext cx="8013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Linked List: A Dynamic Data</a:t>
            </a:r>
            <a:r>
              <a:rPr spc="-47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35" y="1416176"/>
            <a:ext cx="8084820" cy="47371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marR="8255" indent="-342900" algn="just">
              <a:lnSpc>
                <a:spcPts val="351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data </a:t>
            </a:r>
            <a:r>
              <a:rPr sz="3200" spc="-10" dirty="0">
                <a:latin typeface="Times New Roman"/>
                <a:cs typeface="Times New Roman"/>
              </a:rPr>
              <a:t>structure </a:t>
            </a:r>
            <a:r>
              <a:rPr sz="3200" spc="-5" dirty="0">
                <a:latin typeface="Times New Roman"/>
                <a:cs typeface="Times New Roman"/>
              </a:rPr>
              <a:t>that </a:t>
            </a:r>
            <a:r>
              <a:rPr sz="3200" dirty="0">
                <a:latin typeface="Times New Roman"/>
                <a:cs typeface="Times New Roman"/>
              </a:rPr>
              <a:t>can </a:t>
            </a:r>
            <a:r>
              <a:rPr sz="3200" spc="-5" dirty="0">
                <a:latin typeface="Times New Roman"/>
                <a:cs typeface="Times New Roman"/>
              </a:rPr>
              <a:t>shrink </a:t>
            </a:r>
            <a:r>
              <a:rPr sz="3200" dirty="0">
                <a:latin typeface="Times New Roman"/>
                <a:cs typeface="Times New Roman"/>
              </a:rPr>
              <a:t>or grow </a:t>
            </a:r>
            <a:r>
              <a:rPr sz="3200" spc="-10" dirty="0">
                <a:latin typeface="Times New Roman"/>
                <a:cs typeface="Times New Roman"/>
              </a:rPr>
              <a:t>during  </a:t>
            </a:r>
            <a:r>
              <a:rPr sz="3200" dirty="0">
                <a:latin typeface="Times New Roman"/>
                <a:cs typeface="Times New Roman"/>
              </a:rPr>
              <a:t>program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execution.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5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size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dynamic </a:t>
            </a:r>
            <a:r>
              <a:rPr sz="3200" dirty="0">
                <a:latin typeface="Times New Roman"/>
                <a:cs typeface="Times New Roman"/>
              </a:rPr>
              <a:t>data </a:t>
            </a:r>
            <a:r>
              <a:rPr sz="3200" spc="-10" dirty="0">
                <a:latin typeface="Times New Roman"/>
                <a:cs typeface="Times New Roman"/>
              </a:rPr>
              <a:t>structure is </a:t>
            </a:r>
            <a:r>
              <a:rPr sz="3200" dirty="0">
                <a:latin typeface="Times New Roman"/>
                <a:cs typeface="Times New Roman"/>
              </a:rPr>
              <a:t>not  necessarily known at </a:t>
            </a:r>
            <a:r>
              <a:rPr sz="3200" spc="-5" dirty="0">
                <a:latin typeface="Times New Roman"/>
                <a:cs typeface="Times New Roman"/>
              </a:rPr>
              <a:t>compilation </a:t>
            </a:r>
            <a:r>
              <a:rPr sz="3200" spc="-15" dirty="0">
                <a:latin typeface="Times New Roman"/>
                <a:cs typeface="Times New Roman"/>
              </a:rPr>
              <a:t>time,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most  programming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languages.</a:t>
            </a:r>
            <a:endParaRPr sz="3200">
              <a:latin typeface="Times New Roman"/>
              <a:cs typeface="Times New Roman"/>
            </a:endParaRPr>
          </a:p>
          <a:p>
            <a:pPr marL="457200" indent="-445134" algn="just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457834" algn="l"/>
              </a:tabLst>
            </a:pPr>
            <a:r>
              <a:rPr sz="3200" spc="-20" dirty="0">
                <a:latin typeface="Times New Roman"/>
                <a:cs typeface="Times New Roman"/>
              </a:rPr>
              <a:t>Efficient </a:t>
            </a:r>
            <a:r>
              <a:rPr sz="3200" dirty="0">
                <a:latin typeface="Times New Roman"/>
                <a:cs typeface="Times New Roman"/>
              </a:rPr>
              <a:t>insertion and deletion of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elements.</a:t>
            </a:r>
            <a:endParaRPr sz="3200">
              <a:latin typeface="Times New Roman"/>
              <a:cs typeface="Times New Roman"/>
            </a:endParaRPr>
          </a:p>
          <a:p>
            <a:pPr marL="355600" marR="10160" indent="-342900" algn="just">
              <a:lnSpc>
                <a:spcPts val="3190"/>
              </a:lnSpc>
              <a:spcBef>
                <a:spcPts val="85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data </a:t>
            </a: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dynamic </a:t>
            </a:r>
            <a:r>
              <a:rPr sz="3000" dirty="0">
                <a:latin typeface="Times New Roman"/>
                <a:cs typeface="Times New Roman"/>
              </a:rPr>
              <a:t>data </a:t>
            </a:r>
            <a:r>
              <a:rPr sz="3000" spc="-5" dirty="0">
                <a:latin typeface="Times New Roman"/>
                <a:cs typeface="Times New Roman"/>
              </a:rPr>
              <a:t>structure </a:t>
            </a:r>
            <a:r>
              <a:rPr sz="3000" dirty="0">
                <a:latin typeface="Times New Roman"/>
                <a:cs typeface="Times New Roman"/>
              </a:rPr>
              <a:t>can be  </a:t>
            </a:r>
            <a:r>
              <a:rPr sz="3000" spc="-5" dirty="0">
                <a:latin typeface="Times New Roman"/>
                <a:cs typeface="Times New Roman"/>
              </a:rPr>
              <a:t>stored in non-contiguous (arbitrary)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locations.</a:t>
            </a:r>
            <a:endParaRPr sz="3000">
              <a:latin typeface="Times New Roman"/>
              <a:cs typeface="Times New Roman"/>
            </a:endParaRPr>
          </a:p>
          <a:p>
            <a:pPr marL="355600" marR="10795" indent="-342900" algn="just">
              <a:lnSpc>
                <a:spcPts val="3200"/>
              </a:lnSpc>
              <a:spcBef>
                <a:spcPts val="70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Linked list </a:t>
            </a:r>
            <a:r>
              <a:rPr sz="3000" spc="-5" dirty="0">
                <a:latin typeface="Times New Roman"/>
                <a:cs typeface="Times New Roman"/>
              </a:rPr>
              <a:t>is an </a:t>
            </a:r>
            <a:r>
              <a:rPr sz="3000" dirty="0">
                <a:latin typeface="Times New Roman"/>
                <a:cs typeface="Times New Roman"/>
              </a:rPr>
              <a:t>example </a:t>
            </a:r>
            <a:r>
              <a:rPr sz="3000" spc="-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dynamic </a:t>
            </a:r>
            <a:r>
              <a:rPr sz="3000" dirty="0">
                <a:latin typeface="Times New Roman"/>
                <a:cs typeface="Times New Roman"/>
              </a:rPr>
              <a:t>data  </a:t>
            </a:r>
            <a:r>
              <a:rPr sz="3000" spc="-5" dirty="0">
                <a:latin typeface="Times New Roman"/>
                <a:cs typeface="Times New Roman"/>
              </a:rPr>
              <a:t>structure.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16035" y="6453327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3351" y="459739"/>
            <a:ext cx="4783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Algorithm</a:t>
            </a:r>
            <a:r>
              <a:rPr sz="4400" spc="-160" dirty="0"/>
              <a:t> </a:t>
            </a:r>
            <a:r>
              <a:rPr sz="4400" dirty="0"/>
              <a:t>Definition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606041"/>
            <a:ext cx="8082280" cy="431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An </a:t>
            </a:r>
            <a:r>
              <a:rPr sz="3000" b="1" dirty="0">
                <a:latin typeface="Times New Roman"/>
                <a:cs typeface="Times New Roman"/>
              </a:rPr>
              <a:t>Algorithm </a:t>
            </a:r>
            <a:r>
              <a:rPr sz="3000" dirty="0">
                <a:latin typeface="Times New Roman"/>
                <a:cs typeface="Times New Roman"/>
              </a:rPr>
              <a:t>may be </a:t>
            </a:r>
            <a:r>
              <a:rPr sz="3000" spc="-5" dirty="0">
                <a:latin typeface="Times New Roman"/>
                <a:cs typeface="Times New Roman"/>
              </a:rPr>
              <a:t>defined </a:t>
            </a:r>
            <a:r>
              <a:rPr sz="3000" dirty="0">
                <a:latin typeface="Times New Roman"/>
                <a:cs typeface="Times New Roman"/>
              </a:rPr>
              <a:t>as a </a:t>
            </a:r>
            <a:r>
              <a:rPr sz="3000" spc="-5" dirty="0">
                <a:latin typeface="Times New Roman"/>
                <a:cs typeface="Times New Roman"/>
              </a:rPr>
              <a:t>finite  </a:t>
            </a:r>
            <a:r>
              <a:rPr sz="3000" dirty="0">
                <a:latin typeface="Times New Roman"/>
                <a:cs typeface="Times New Roman"/>
              </a:rPr>
              <a:t>sequence of </a:t>
            </a:r>
            <a:r>
              <a:rPr sz="3000" spc="-10" dirty="0">
                <a:latin typeface="Times New Roman"/>
                <a:cs typeface="Times New Roman"/>
              </a:rPr>
              <a:t>instructions </a:t>
            </a:r>
            <a:r>
              <a:rPr sz="3000" dirty="0">
                <a:latin typeface="Times New Roman"/>
                <a:cs typeface="Times New Roman"/>
              </a:rPr>
              <a:t>each of </a:t>
            </a:r>
            <a:r>
              <a:rPr sz="3000" spc="-5" dirty="0">
                <a:latin typeface="Times New Roman"/>
                <a:cs typeface="Times New Roman"/>
              </a:rPr>
              <a:t>which has </a:t>
            </a:r>
            <a:r>
              <a:rPr sz="3000" dirty="0">
                <a:latin typeface="Times New Roman"/>
                <a:cs typeface="Times New Roman"/>
              </a:rPr>
              <a:t>a clear  </a:t>
            </a:r>
            <a:r>
              <a:rPr sz="3000" spc="-5" dirty="0">
                <a:latin typeface="Times New Roman"/>
                <a:cs typeface="Times New Roman"/>
              </a:rPr>
              <a:t>meaning and can be performed with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10" dirty="0">
                <a:latin typeface="Times New Roman"/>
                <a:cs typeface="Times New Roman"/>
              </a:rPr>
              <a:t>finite  </a:t>
            </a:r>
            <a:r>
              <a:rPr sz="3000" dirty="0">
                <a:latin typeface="Times New Roman"/>
                <a:cs typeface="Times New Roman"/>
              </a:rPr>
              <a:t>amount of </a:t>
            </a:r>
            <a:r>
              <a:rPr sz="3000" spc="-15" dirty="0">
                <a:latin typeface="Times New Roman"/>
                <a:cs typeface="Times New Roman"/>
              </a:rPr>
              <a:t>effort </a:t>
            </a:r>
            <a:r>
              <a:rPr sz="3000" spc="-10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finite length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7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time.</a:t>
            </a:r>
            <a:endParaRPr sz="3000">
              <a:latin typeface="Times New Roman"/>
              <a:cs typeface="Times New Roman"/>
            </a:endParaRPr>
          </a:p>
          <a:p>
            <a:pPr marL="355600" marR="9525" indent="-342900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word algorithm originates </a:t>
            </a:r>
            <a:r>
              <a:rPr sz="3000" dirty="0">
                <a:latin typeface="Times New Roman"/>
                <a:cs typeface="Times New Roman"/>
              </a:rPr>
              <a:t>from the Arabic  </a:t>
            </a:r>
            <a:r>
              <a:rPr sz="3000" spc="-5" dirty="0">
                <a:latin typeface="Times New Roman"/>
                <a:cs typeface="Times New Roman"/>
              </a:rPr>
              <a:t>word </a:t>
            </a:r>
            <a:r>
              <a:rPr sz="3000" b="1" spc="-5" dirty="0">
                <a:latin typeface="Times New Roman"/>
                <a:cs typeface="Times New Roman"/>
              </a:rPr>
              <a:t>Algorism </a:t>
            </a:r>
            <a:r>
              <a:rPr sz="3000" spc="-5" dirty="0">
                <a:latin typeface="Times New Roman"/>
                <a:cs typeface="Times New Roman"/>
              </a:rPr>
              <a:t>which </a:t>
            </a:r>
            <a:r>
              <a:rPr sz="3000" spc="-10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linked to </a:t>
            </a:r>
            <a:r>
              <a:rPr sz="3000" dirty="0">
                <a:latin typeface="Times New Roman"/>
                <a:cs typeface="Times New Roman"/>
              </a:rPr>
              <a:t>the name </a:t>
            </a:r>
            <a:r>
              <a:rPr sz="3000" spc="-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the  </a:t>
            </a:r>
            <a:r>
              <a:rPr sz="3000" spc="-5" dirty="0">
                <a:latin typeface="Times New Roman"/>
                <a:cs typeface="Times New Roman"/>
              </a:rPr>
              <a:t>Arabic Mathematician </a:t>
            </a:r>
            <a:r>
              <a:rPr sz="3000" b="1" dirty="0">
                <a:latin typeface="Times New Roman"/>
                <a:cs typeface="Times New Roman"/>
              </a:rPr>
              <a:t>AI</a:t>
            </a:r>
            <a:r>
              <a:rPr sz="3000" b="1" spc="2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Khwarizmi</a:t>
            </a:r>
            <a:r>
              <a:rPr sz="3000" spc="-5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10" dirty="0">
                <a:latin typeface="Times New Roman"/>
                <a:cs typeface="Times New Roman"/>
              </a:rPr>
              <a:t>AI Khwarizmi </a:t>
            </a:r>
            <a:r>
              <a:rPr sz="3000" dirty="0">
                <a:latin typeface="Times New Roman"/>
                <a:cs typeface="Times New Roman"/>
              </a:rPr>
              <a:t>is </a:t>
            </a:r>
            <a:r>
              <a:rPr sz="3000" spc="-5" dirty="0">
                <a:latin typeface="Times New Roman"/>
                <a:cs typeface="Times New Roman"/>
              </a:rPr>
              <a:t>considered to </a:t>
            </a:r>
            <a:r>
              <a:rPr sz="3000" dirty="0">
                <a:latin typeface="Times New Roman"/>
                <a:cs typeface="Times New Roman"/>
              </a:rPr>
              <a:t>be the </a:t>
            </a:r>
            <a:r>
              <a:rPr sz="3000" spc="-5" dirty="0">
                <a:latin typeface="Times New Roman"/>
                <a:cs typeface="Times New Roman"/>
              </a:rPr>
              <a:t>first  algorithm designer </a:t>
            </a:r>
            <a:r>
              <a:rPr sz="3000" dirty="0">
                <a:latin typeface="Times New Roman"/>
                <a:cs typeface="Times New Roman"/>
              </a:rPr>
              <a:t>for </a:t>
            </a:r>
            <a:r>
              <a:rPr sz="3000" spc="-5" dirty="0">
                <a:latin typeface="Times New Roman"/>
                <a:cs typeface="Times New Roman"/>
              </a:rPr>
              <a:t>adding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numbers.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90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298" y="309499"/>
            <a:ext cx="56146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Advantages of linked</a:t>
            </a:r>
            <a:r>
              <a:rPr sz="4400" spc="-220" dirty="0"/>
              <a:t> </a:t>
            </a:r>
            <a:r>
              <a:rPr sz="4400" dirty="0"/>
              <a:t>list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4801" y="1524001"/>
            <a:ext cx="8610600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800" dirty="0" smtClean="0"/>
              <a:t>1</a:t>
            </a:r>
            <a:r>
              <a:rPr lang="en-US" sz="2800" dirty="0"/>
              <a:t>. Linked lists are dynamic data structures. i.e., they can grow or shrink during the execution of a program. </a:t>
            </a:r>
          </a:p>
          <a:p>
            <a:r>
              <a:rPr lang="en-US" sz="2800" dirty="0"/>
              <a:t>2. Linked lists have efficient memory utilization. Here, memory is not pre- allocated. Memory is allocated whenever it is required and it is de-allocated (removed) when it is no longer needed. </a:t>
            </a:r>
          </a:p>
          <a:p>
            <a:r>
              <a:rPr lang="en-US" sz="2800" dirty="0"/>
              <a:t>3. Insertion and Deletions are easier and efficient. Linked lists provide flexibility in inserting a data item at a specified position and deletion of the data item from the given position. </a:t>
            </a:r>
          </a:p>
          <a:p>
            <a:r>
              <a:rPr lang="en-US" sz="2800" dirty="0"/>
              <a:t>4. Many complex applications can be easily carried out with linked lists.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54" y="-36829"/>
            <a:ext cx="7959090" cy="615553"/>
          </a:xfrm>
        </p:spPr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35" y="1075131"/>
            <a:ext cx="8088630" cy="2585323"/>
          </a:xfrm>
        </p:spPr>
        <p:txBody>
          <a:bodyPr/>
          <a:lstStyle/>
          <a:p>
            <a:r>
              <a:rPr lang="en-US" b="1" dirty="0" smtClean="0"/>
              <a:t>Disadvantages of linked lists: </a:t>
            </a:r>
          </a:p>
          <a:p>
            <a:r>
              <a:rPr lang="en-US" dirty="0" smtClean="0"/>
              <a:t>1. It consumes more space because every node requires a additional pointer to store address of the next node. </a:t>
            </a:r>
          </a:p>
          <a:p>
            <a:r>
              <a:rPr lang="en-US" dirty="0" smtClean="0"/>
              <a:t>2. Searching a particular element in list is difficult and also time consuming.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92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3207" y="395478"/>
            <a:ext cx="5568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Applications of linked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235" y="1567637"/>
            <a:ext cx="8159115" cy="4455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0" marR="55880" indent="-342900" algn="just">
              <a:lnSpc>
                <a:spcPct val="90000"/>
              </a:lnSpc>
              <a:spcBef>
                <a:spcPts val="425"/>
              </a:spcBef>
              <a:buFont typeface="Arial"/>
              <a:buChar char="•"/>
              <a:tabLst>
                <a:tab pos="381000" algn="l"/>
              </a:tabLst>
            </a:pPr>
            <a:r>
              <a:rPr sz="2700" dirty="0">
                <a:latin typeface="Times New Roman"/>
                <a:cs typeface="Times New Roman"/>
              </a:rPr>
              <a:t>Linked </a:t>
            </a:r>
            <a:r>
              <a:rPr sz="2700" spc="-10" dirty="0">
                <a:latin typeface="Times New Roman"/>
                <a:cs typeface="Times New Roman"/>
              </a:rPr>
              <a:t>lists </a:t>
            </a:r>
            <a:r>
              <a:rPr sz="2700" dirty="0">
                <a:latin typeface="Times New Roman"/>
                <a:cs typeface="Times New Roman"/>
              </a:rPr>
              <a:t>are </a:t>
            </a:r>
            <a:r>
              <a:rPr sz="2700" spc="-5" dirty="0">
                <a:latin typeface="Times New Roman"/>
                <a:cs typeface="Times New Roman"/>
              </a:rPr>
              <a:t>used to represent and manipulate  polynomial. </a:t>
            </a:r>
            <a:r>
              <a:rPr sz="2700" spc="-10" dirty="0">
                <a:latin typeface="Times New Roman"/>
                <a:cs typeface="Times New Roman"/>
              </a:rPr>
              <a:t>Polynomials </a:t>
            </a:r>
            <a:r>
              <a:rPr sz="2700" dirty="0">
                <a:latin typeface="Times New Roman"/>
                <a:cs typeface="Times New Roman"/>
              </a:rPr>
              <a:t>are </a:t>
            </a:r>
            <a:r>
              <a:rPr sz="2700" spc="-10" dirty="0">
                <a:latin typeface="Times New Roman"/>
                <a:cs typeface="Times New Roman"/>
              </a:rPr>
              <a:t>expression </a:t>
            </a:r>
            <a:r>
              <a:rPr sz="2700" spc="-5" dirty="0">
                <a:latin typeface="Times New Roman"/>
                <a:cs typeface="Times New Roman"/>
              </a:rPr>
              <a:t>containing  terms with </a:t>
            </a:r>
            <a:r>
              <a:rPr sz="2700" dirty="0">
                <a:latin typeface="Times New Roman"/>
                <a:cs typeface="Times New Roman"/>
              </a:rPr>
              <a:t>non </a:t>
            </a:r>
            <a:r>
              <a:rPr sz="2700" spc="-5" dirty="0">
                <a:latin typeface="Times New Roman"/>
                <a:cs typeface="Times New Roman"/>
              </a:rPr>
              <a:t>zero </a:t>
            </a:r>
            <a:r>
              <a:rPr sz="2700" spc="-15" dirty="0">
                <a:latin typeface="Times New Roman"/>
                <a:cs typeface="Times New Roman"/>
              </a:rPr>
              <a:t>coefficient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10" dirty="0">
                <a:latin typeface="Times New Roman"/>
                <a:cs typeface="Times New Roman"/>
              </a:rPr>
              <a:t>exponents. For  </a:t>
            </a:r>
            <a:r>
              <a:rPr sz="2700" dirty="0">
                <a:latin typeface="Times New Roman"/>
                <a:cs typeface="Times New Roman"/>
              </a:rPr>
              <a:t>example:</a:t>
            </a:r>
            <a:endParaRPr sz="2700">
              <a:latin typeface="Times New Roman"/>
              <a:cs typeface="Times New Roman"/>
            </a:endParaRPr>
          </a:p>
          <a:p>
            <a:pPr marL="1037590" algn="just">
              <a:lnSpc>
                <a:spcPct val="100000"/>
              </a:lnSpc>
              <a:spcBef>
                <a:spcPts val="300"/>
              </a:spcBef>
            </a:pPr>
            <a:r>
              <a:rPr sz="2700" spc="-5" dirty="0">
                <a:latin typeface="Times New Roman"/>
                <a:cs typeface="Times New Roman"/>
              </a:rPr>
              <a:t>P(x) </a:t>
            </a:r>
            <a:r>
              <a:rPr sz="2700" dirty="0">
                <a:latin typeface="Times New Roman"/>
                <a:cs typeface="Times New Roman"/>
              </a:rPr>
              <a:t>= a</a:t>
            </a:r>
            <a:r>
              <a:rPr sz="2700" baseline="-16975" dirty="0">
                <a:latin typeface="Times New Roman"/>
                <a:cs typeface="Times New Roman"/>
              </a:rPr>
              <a:t>0 </a:t>
            </a:r>
            <a:r>
              <a:rPr sz="2700" spc="-10" dirty="0">
                <a:latin typeface="Times New Roman"/>
                <a:cs typeface="Times New Roman"/>
              </a:rPr>
              <a:t>X</a:t>
            </a:r>
            <a:r>
              <a:rPr sz="2700" spc="-15" baseline="20061" dirty="0">
                <a:latin typeface="Times New Roman"/>
                <a:cs typeface="Times New Roman"/>
              </a:rPr>
              <a:t>n </a:t>
            </a:r>
            <a:r>
              <a:rPr sz="2700" dirty="0">
                <a:latin typeface="Times New Roman"/>
                <a:cs typeface="Times New Roman"/>
              </a:rPr>
              <a:t>+ a</a:t>
            </a:r>
            <a:r>
              <a:rPr sz="2700" baseline="-16975" dirty="0">
                <a:latin typeface="Times New Roman"/>
                <a:cs typeface="Times New Roman"/>
              </a:rPr>
              <a:t>1 </a:t>
            </a:r>
            <a:r>
              <a:rPr sz="2700" spc="-5" dirty="0">
                <a:latin typeface="Times New Roman"/>
                <a:cs typeface="Times New Roman"/>
              </a:rPr>
              <a:t>X</a:t>
            </a:r>
            <a:r>
              <a:rPr sz="2700" spc="-7" baseline="20061" dirty="0">
                <a:latin typeface="Times New Roman"/>
                <a:cs typeface="Times New Roman"/>
              </a:rPr>
              <a:t>n-1 </a:t>
            </a:r>
            <a:r>
              <a:rPr sz="2700" dirty="0">
                <a:latin typeface="Times New Roman"/>
                <a:cs typeface="Times New Roman"/>
              </a:rPr>
              <a:t>+ …… + </a:t>
            </a:r>
            <a:r>
              <a:rPr sz="2700" spc="-5" dirty="0">
                <a:latin typeface="Times New Roman"/>
                <a:cs typeface="Times New Roman"/>
              </a:rPr>
              <a:t>a</a:t>
            </a:r>
            <a:r>
              <a:rPr sz="2700" spc="-7" baseline="-16975" dirty="0">
                <a:latin typeface="Times New Roman"/>
                <a:cs typeface="Times New Roman"/>
              </a:rPr>
              <a:t>n-1 </a:t>
            </a:r>
            <a:r>
              <a:rPr sz="2700" spc="-5" dirty="0">
                <a:latin typeface="Times New Roman"/>
                <a:cs typeface="Times New Roman"/>
              </a:rPr>
              <a:t>X </a:t>
            </a:r>
            <a:r>
              <a:rPr sz="2700" dirty="0">
                <a:latin typeface="Times New Roman"/>
                <a:cs typeface="Times New Roman"/>
              </a:rPr>
              <a:t>+</a:t>
            </a:r>
            <a:r>
              <a:rPr sz="2700" spc="3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baseline="-16975" dirty="0">
                <a:latin typeface="Times New Roman"/>
                <a:cs typeface="Times New Roman"/>
              </a:rPr>
              <a:t>n</a:t>
            </a:r>
            <a:endParaRPr sz="2700" baseline="-16975">
              <a:latin typeface="Times New Roman"/>
              <a:cs typeface="Times New Roman"/>
            </a:endParaRPr>
          </a:p>
          <a:p>
            <a:pPr marL="381000" marR="54610" indent="-342900" algn="just">
              <a:lnSpc>
                <a:spcPts val="2900"/>
              </a:lnSpc>
              <a:spcBef>
                <a:spcPts val="740"/>
              </a:spcBef>
              <a:buFont typeface="Arial"/>
              <a:buChar char="•"/>
              <a:tabLst>
                <a:tab pos="381000" algn="l"/>
              </a:tabLst>
            </a:pPr>
            <a:r>
              <a:rPr sz="2700" dirty="0">
                <a:latin typeface="Times New Roman"/>
                <a:cs typeface="Times New Roman"/>
              </a:rPr>
              <a:t>Represent very </a:t>
            </a:r>
            <a:r>
              <a:rPr sz="2700" spc="-25" dirty="0">
                <a:latin typeface="Times New Roman"/>
                <a:cs typeface="Times New Roman"/>
              </a:rPr>
              <a:t>large </a:t>
            </a:r>
            <a:r>
              <a:rPr sz="2700" spc="-10" dirty="0">
                <a:latin typeface="Times New Roman"/>
                <a:cs typeface="Times New Roman"/>
              </a:rPr>
              <a:t>numbers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10" dirty="0">
                <a:latin typeface="Times New Roman"/>
                <a:cs typeface="Times New Roman"/>
              </a:rPr>
              <a:t>operations </a:t>
            </a:r>
            <a:r>
              <a:rPr sz="2700" dirty="0">
                <a:latin typeface="Times New Roman"/>
                <a:cs typeface="Times New Roman"/>
              </a:rPr>
              <a:t>of the  </a:t>
            </a:r>
            <a:r>
              <a:rPr sz="2700" spc="-20" dirty="0">
                <a:latin typeface="Times New Roman"/>
                <a:cs typeface="Times New Roman"/>
              </a:rPr>
              <a:t>large </a:t>
            </a:r>
            <a:r>
              <a:rPr sz="2700" spc="-5" dirty="0">
                <a:latin typeface="Times New Roman"/>
                <a:cs typeface="Times New Roman"/>
              </a:rPr>
              <a:t>number such as addition, </a:t>
            </a:r>
            <a:r>
              <a:rPr sz="2700" spc="-10" dirty="0">
                <a:latin typeface="Times New Roman"/>
                <a:cs typeface="Times New Roman"/>
              </a:rPr>
              <a:t>multiplication </a:t>
            </a:r>
            <a:r>
              <a:rPr sz="2700" dirty="0">
                <a:latin typeface="Times New Roman"/>
                <a:cs typeface="Times New Roman"/>
              </a:rPr>
              <a:t>and  division.</a:t>
            </a:r>
            <a:endParaRPr sz="2700">
              <a:latin typeface="Times New Roman"/>
              <a:cs typeface="Times New Roman"/>
            </a:endParaRPr>
          </a:p>
          <a:p>
            <a:pPr marL="381000" marR="60325" indent="-342900" algn="just">
              <a:lnSpc>
                <a:spcPts val="2900"/>
              </a:lnSpc>
              <a:spcBef>
                <a:spcPts val="605"/>
              </a:spcBef>
              <a:buFont typeface="Arial"/>
              <a:buChar char="•"/>
              <a:tabLst>
                <a:tab pos="381000" algn="l"/>
              </a:tabLst>
            </a:pPr>
            <a:r>
              <a:rPr sz="2700" dirty="0">
                <a:latin typeface="Times New Roman"/>
                <a:cs typeface="Times New Roman"/>
              </a:rPr>
              <a:t>Linked </a:t>
            </a:r>
            <a:r>
              <a:rPr sz="2700" spc="-10" dirty="0">
                <a:latin typeface="Times New Roman"/>
                <a:cs typeface="Times New Roman"/>
              </a:rPr>
              <a:t>lists </a:t>
            </a:r>
            <a:r>
              <a:rPr sz="2700" dirty="0">
                <a:latin typeface="Times New Roman"/>
                <a:cs typeface="Times New Roman"/>
              </a:rPr>
              <a:t>are to </a:t>
            </a:r>
            <a:r>
              <a:rPr sz="2700" spc="-5" dirty="0">
                <a:latin typeface="Times New Roman"/>
                <a:cs typeface="Times New Roman"/>
              </a:rPr>
              <a:t>implement stack, queue, </a:t>
            </a:r>
            <a:r>
              <a:rPr sz="2700" dirty="0">
                <a:latin typeface="Times New Roman"/>
                <a:cs typeface="Times New Roman"/>
              </a:rPr>
              <a:t>trees </a:t>
            </a:r>
            <a:r>
              <a:rPr sz="2700" spc="-5" dirty="0">
                <a:latin typeface="Times New Roman"/>
                <a:cs typeface="Times New Roman"/>
              </a:rPr>
              <a:t>and  </a:t>
            </a:r>
            <a:r>
              <a:rPr sz="2700" dirty="0">
                <a:latin typeface="Times New Roman"/>
                <a:cs typeface="Times New Roman"/>
              </a:rPr>
              <a:t>graphs.</a:t>
            </a:r>
            <a:endParaRPr sz="2700">
              <a:latin typeface="Times New Roman"/>
              <a:cs typeface="Times New Roman"/>
            </a:endParaRPr>
          </a:p>
          <a:p>
            <a:pPr marL="466090" indent="-428625" algn="just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466725" algn="l"/>
              </a:tabLst>
            </a:pPr>
            <a:r>
              <a:rPr sz="2700" spc="-5" dirty="0">
                <a:latin typeface="Times New Roman"/>
                <a:cs typeface="Times New Roman"/>
              </a:rPr>
              <a:t>Implement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symbol </a:t>
            </a:r>
            <a:r>
              <a:rPr sz="2700" dirty="0">
                <a:latin typeface="Times New Roman"/>
                <a:cs typeface="Times New Roman"/>
              </a:rPr>
              <a:t>table in compiler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construction.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93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414" y="321690"/>
            <a:ext cx="4521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/>
              <a:t>Types </a:t>
            </a:r>
            <a:r>
              <a:rPr sz="4400" dirty="0"/>
              <a:t>of linked</a:t>
            </a:r>
            <a:r>
              <a:rPr sz="4400" spc="-229" dirty="0"/>
              <a:t> </a:t>
            </a:r>
            <a:r>
              <a:rPr sz="4400" dirty="0"/>
              <a:t>lists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635" y="1133983"/>
            <a:ext cx="7781925" cy="499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There are four types of Linked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lists:</a:t>
            </a:r>
            <a:endParaRPr sz="3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Single linked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list</a:t>
            </a:r>
            <a:endParaRPr sz="26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200" spc="-5" dirty="0">
                <a:latin typeface="Times New Roman"/>
                <a:cs typeface="Times New Roman"/>
              </a:rPr>
              <a:t>Begins with a pointer to the first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ts val="2625"/>
              </a:lnSpc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200" spc="-45" dirty="0">
                <a:latin typeface="Times New Roman"/>
                <a:cs typeface="Times New Roman"/>
              </a:rPr>
              <a:t>Terminates </a:t>
            </a:r>
            <a:r>
              <a:rPr sz="2200" spc="-5" dirty="0">
                <a:latin typeface="Times New Roman"/>
                <a:cs typeface="Times New Roman"/>
              </a:rPr>
              <a:t>with a null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pointer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ts val="2605"/>
              </a:lnSpc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200" spc="-5" dirty="0">
                <a:latin typeface="Times New Roman"/>
                <a:cs typeface="Times New Roman"/>
              </a:rPr>
              <a:t>Only traversed in one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direction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3090"/>
              </a:lnSpc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Circular single linked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list</a:t>
            </a:r>
            <a:endParaRPr sz="2600">
              <a:latin typeface="Times New Roman"/>
              <a:cs typeface="Times New Roman"/>
            </a:endParaRPr>
          </a:p>
          <a:p>
            <a:pPr marL="1155700" lvl="2" indent="-229235">
              <a:lnSpc>
                <a:spcPts val="2610"/>
              </a:lnSpc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200" spc="-5" dirty="0">
                <a:latin typeface="Times New Roman"/>
                <a:cs typeface="Times New Roman"/>
              </a:rPr>
              <a:t>Pointer in the last node points back to the first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3100"/>
              </a:lnSpc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Doubly linked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list</a:t>
            </a:r>
            <a:endParaRPr sz="26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200" spc="-100" dirty="0">
                <a:latin typeface="Times New Roman"/>
                <a:cs typeface="Times New Roman"/>
              </a:rPr>
              <a:t>Two </a:t>
            </a:r>
            <a:r>
              <a:rPr sz="2200" spc="-210" dirty="0">
                <a:latin typeface="Times New Roman"/>
                <a:cs typeface="Times New Roman"/>
              </a:rPr>
              <a:t>―start </a:t>
            </a:r>
            <a:r>
              <a:rPr sz="2200" spc="35" dirty="0">
                <a:latin typeface="Times New Roman"/>
                <a:cs typeface="Times New Roman"/>
              </a:rPr>
              <a:t>pointers‖ </a:t>
            </a:r>
            <a:r>
              <a:rPr sz="2200" spc="-5" dirty="0">
                <a:latin typeface="Times New Roman"/>
                <a:cs typeface="Times New Roman"/>
              </a:rPr>
              <a:t>– first </a:t>
            </a:r>
            <a:r>
              <a:rPr sz="2200" spc="-20" dirty="0">
                <a:latin typeface="Times New Roman"/>
                <a:cs typeface="Times New Roman"/>
              </a:rPr>
              <a:t>element </a:t>
            </a:r>
            <a:r>
              <a:rPr sz="2200" spc="-5" dirty="0">
                <a:latin typeface="Times New Roman"/>
                <a:cs typeface="Times New Roman"/>
              </a:rPr>
              <a:t>and last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element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ts val="2620"/>
              </a:lnSpc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200" spc="-5" dirty="0">
                <a:latin typeface="Times New Roman"/>
                <a:cs typeface="Times New Roman"/>
              </a:rPr>
              <a:t>Each node has a forward pointer and a backward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pointer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ts val="2600"/>
              </a:lnSpc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200" spc="-5" dirty="0">
                <a:latin typeface="Times New Roman"/>
                <a:cs typeface="Times New Roman"/>
              </a:rPr>
              <a:t>Allows traversals both forwards and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backwards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ts val="3090"/>
              </a:lnSpc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Circular </a:t>
            </a:r>
            <a:r>
              <a:rPr sz="2600" spc="5" dirty="0">
                <a:latin typeface="Times New Roman"/>
                <a:cs typeface="Times New Roman"/>
              </a:rPr>
              <a:t>double </a:t>
            </a:r>
            <a:r>
              <a:rPr sz="2600" dirty="0">
                <a:latin typeface="Times New Roman"/>
                <a:cs typeface="Times New Roman"/>
              </a:rPr>
              <a:t>linked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list</a:t>
            </a:r>
            <a:endParaRPr sz="2600">
              <a:latin typeface="Times New Roman"/>
              <a:cs typeface="Times New Roman"/>
            </a:endParaRPr>
          </a:p>
          <a:p>
            <a:pPr marL="1155700" lvl="2" indent="-229235">
              <a:lnSpc>
                <a:spcPts val="2360"/>
              </a:lnSpc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2200" spc="-5" dirty="0">
                <a:latin typeface="Times New Roman"/>
                <a:cs typeface="Times New Roman"/>
              </a:rPr>
              <a:t>Forward </a:t>
            </a:r>
            <a:r>
              <a:rPr sz="2200" dirty="0">
                <a:latin typeface="Times New Roman"/>
                <a:cs typeface="Times New Roman"/>
              </a:rPr>
              <a:t>pointer </a:t>
            </a:r>
            <a:r>
              <a:rPr sz="2200" spc="-5" dirty="0">
                <a:latin typeface="Times New Roman"/>
                <a:cs typeface="Times New Roman"/>
              </a:rPr>
              <a:t>of the last </a:t>
            </a:r>
            <a:r>
              <a:rPr sz="2200" dirty="0">
                <a:latin typeface="Times New Roman"/>
                <a:cs typeface="Times New Roman"/>
              </a:rPr>
              <a:t>node points </a:t>
            </a:r>
            <a:r>
              <a:rPr sz="2200" spc="-5" dirty="0">
                <a:latin typeface="Times New Roman"/>
                <a:cs typeface="Times New Roman"/>
              </a:rPr>
              <a:t>to the first </a:t>
            </a:r>
            <a:r>
              <a:rPr sz="2200" dirty="0">
                <a:latin typeface="Times New Roman"/>
                <a:cs typeface="Times New Roman"/>
              </a:rPr>
              <a:t>node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1155700">
              <a:lnSpc>
                <a:spcPts val="2370"/>
              </a:lnSpc>
            </a:pPr>
            <a:r>
              <a:rPr sz="2200" spc="-5" dirty="0">
                <a:latin typeface="Times New Roman"/>
                <a:cs typeface="Times New Roman"/>
              </a:rPr>
              <a:t>backward pointer of the first node points to the last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node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054" y="462533"/>
            <a:ext cx="4649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Singly Linked</a:t>
            </a:r>
            <a:r>
              <a:rPr sz="4400" b="1" spc="-14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Lists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435" y="1661287"/>
            <a:ext cx="3969385" cy="12109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 algn="just">
              <a:lnSpc>
                <a:spcPts val="2160"/>
              </a:lnSpc>
              <a:spcBef>
                <a:spcPts val="375"/>
              </a:spcBef>
              <a:buClr>
                <a:srgbClr val="800080"/>
              </a:buClr>
              <a:buSzPct val="9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singly </a:t>
            </a:r>
            <a:r>
              <a:rPr sz="2000" spc="-15" dirty="0">
                <a:latin typeface="Times New Roman"/>
                <a:cs typeface="Times New Roman"/>
              </a:rPr>
              <a:t>linked </a:t>
            </a:r>
            <a:r>
              <a:rPr sz="2000" spc="-10" dirty="0">
                <a:latin typeface="Times New Roman"/>
                <a:cs typeface="Times New Roman"/>
              </a:rPr>
              <a:t>list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concrete 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10" dirty="0">
                <a:latin typeface="Times New Roman"/>
                <a:cs typeface="Times New Roman"/>
              </a:rPr>
              <a:t>structure consisting </a:t>
            </a:r>
            <a:r>
              <a:rPr sz="2000" dirty="0">
                <a:latin typeface="Times New Roman"/>
                <a:cs typeface="Times New Roman"/>
              </a:rPr>
              <a:t>of a  sequence of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nodes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75"/>
              </a:spcBef>
              <a:buClr>
                <a:srgbClr val="800080"/>
              </a:buClr>
              <a:buSzPct val="9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Each node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7939" y="2856331"/>
            <a:ext cx="2387600" cy="6870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00"/>
              </a:spcBef>
              <a:buClr>
                <a:srgbClr val="4F81BB"/>
              </a:buClr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element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04"/>
              </a:spcBef>
              <a:buClr>
                <a:srgbClr val="4F81BB"/>
              </a:buClr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link </a:t>
            </a:r>
            <a:r>
              <a:rPr sz="2000" dirty="0">
                <a:latin typeface="Times New Roman"/>
                <a:cs typeface="Times New Roman"/>
              </a:rPr>
              <a:t>to the next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node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7161" y="21343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7161" y="21343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5353" y="2012061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A"/>
                </a:solidFill>
                <a:latin typeface="Tahoma"/>
                <a:cs typeface="Tahoma"/>
              </a:rPr>
              <a:t>next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9640" y="3470909"/>
            <a:ext cx="5651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BC2C00"/>
                </a:solidFill>
                <a:latin typeface="Tahoma"/>
                <a:cs typeface="Tahoma"/>
              </a:rPr>
              <a:t>elem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8898" y="3384244"/>
            <a:ext cx="5803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58A"/>
                </a:solidFill>
                <a:latin typeface="Tahoma"/>
                <a:cs typeface="Tahoma"/>
              </a:rPr>
              <a:t>no</a:t>
            </a:r>
            <a:r>
              <a:rPr sz="2000" spc="-10" dirty="0">
                <a:solidFill>
                  <a:srgbClr val="40458A"/>
                </a:solidFill>
                <a:latin typeface="Tahoma"/>
                <a:cs typeface="Tahoma"/>
              </a:rPr>
              <a:t>d</a:t>
            </a:r>
            <a:r>
              <a:rPr sz="2000" dirty="0">
                <a:solidFill>
                  <a:srgbClr val="40458A"/>
                </a:solidFill>
                <a:latin typeface="Tahoma"/>
                <a:cs typeface="Tahoma"/>
              </a:rPr>
              <a:t>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81600" y="1828800"/>
            <a:ext cx="2590800" cy="2133600"/>
          </a:xfrm>
          <a:custGeom>
            <a:avLst/>
            <a:gdLst/>
            <a:ahLst/>
            <a:cxnLst/>
            <a:rect l="l" t="t" r="r" b="b"/>
            <a:pathLst>
              <a:path w="2590800" h="2133600">
                <a:moveTo>
                  <a:pt x="0" y="355600"/>
                </a:moveTo>
                <a:lnTo>
                  <a:pt x="3301" y="307339"/>
                </a:lnTo>
                <a:lnTo>
                  <a:pt x="12700" y="261112"/>
                </a:lnTo>
                <a:lnTo>
                  <a:pt x="27939" y="217170"/>
                </a:lnTo>
                <a:lnTo>
                  <a:pt x="48513" y="176149"/>
                </a:lnTo>
                <a:lnTo>
                  <a:pt x="74167" y="138302"/>
                </a:lnTo>
                <a:lnTo>
                  <a:pt x="104139" y="104139"/>
                </a:lnTo>
                <a:lnTo>
                  <a:pt x="138302" y="74167"/>
                </a:lnTo>
                <a:lnTo>
                  <a:pt x="176149" y="48513"/>
                </a:lnTo>
                <a:lnTo>
                  <a:pt x="217170" y="27939"/>
                </a:lnTo>
                <a:lnTo>
                  <a:pt x="261112" y="12700"/>
                </a:lnTo>
                <a:lnTo>
                  <a:pt x="307339" y="3301"/>
                </a:lnTo>
                <a:lnTo>
                  <a:pt x="355600" y="0"/>
                </a:lnTo>
                <a:lnTo>
                  <a:pt x="2235200" y="0"/>
                </a:lnTo>
                <a:lnTo>
                  <a:pt x="2283459" y="3301"/>
                </a:lnTo>
                <a:lnTo>
                  <a:pt x="2329688" y="12700"/>
                </a:lnTo>
                <a:lnTo>
                  <a:pt x="2373629" y="27939"/>
                </a:lnTo>
                <a:lnTo>
                  <a:pt x="2414651" y="48513"/>
                </a:lnTo>
                <a:lnTo>
                  <a:pt x="2452497" y="74167"/>
                </a:lnTo>
                <a:lnTo>
                  <a:pt x="2486659" y="104139"/>
                </a:lnTo>
                <a:lnTo>
                  <a:pt x="2516631" y="138302"/>
                </a:lnTo>
                <a:lnTo>
                  <a:pt x="2542285" y="176149"/>
                </a:lnTo>
                <a:lnTo>
                  <a:pt x="2562859" y="217170"/>
                </a:lnTo>
                <a:lnTo>
                  <a:pt x="2578100" y="261112"/>
                </a:lnTo>
                <a:lnTo>
                  <a:pt x="2587498" y="307339"/>
                </a:lnTo>
                <a:lnTo>
                  <a:pt x="2590800" y="355600"/>
                </a:lnTo>
                <a:lnTo>
                  <a:pt x="2590800" y="1778000"/>
                </a:lnTo>
                <a:lnTo>
                  <a:pt x="2587498" y="1826260"/>
                </a:lnTo>
                <a:lnTo>
                  <a:pt x="2578100" y="1872488"/>
                </a:lnTo>
                <a:lnTo>
                  <a:pt x="2562859" y="1916430"/>
                </a:lnTo>
                <a:lnTo>
                  <a:pt x="2542285" y="1957451"/>
                </a:lnTo>
                <a:lnTo>
                  <a:pt x="2516631" y="1995297"/>
                </a:lnTo>
                <a:lnTo>
                  <a:pt x="2486659" y="2029460"/>
                </a:lnTo>
                <a:lnTo>
                  <a:pt x="2452497" y="2059432"/>
                </a:lnTo>
                <a:lnTo>
                  <a:pt x="2414651" y="2085086"/>
                </a:lnTo>
                <a:lnTo>
                  <a:pt x="2373629" y="2105660"/>
                </a:lnTo>
                <a:lnTo>
                  <a:pt x="2329688" y="2120900"/>
                </a:lnTo>
                <a:lnTo>
                  <a:pt x="2283459" y="2130298"/>
                </a:lnTo>
                <a:lnTo>
                  <a:pt x="2235200" y="2133600"/>
                </a:lnTo>
                <a:lnTo>
                  <a:pt x="355600" y="2133600"/>
                </a:lnTo>
                <a:lnTo>
                  <a:pt x="307339" y="2130298"/>
                </a:lnTo>
                <a:lnTo>
                  <a:pt x="261112" y="2120900"/>
                </a:lnTo>
                <a:lnTo>
                  <a:pt x="217170" y="2105660"/>
                </a:lnTo>
                <a:lnTo>
                  <a:pt x="176149" y="2085086"/>
                </a:lnTo>
                <a:lnTo>
                  <a:pt x="138302" y="2059432"/>
                </a:lnTo>
                <a:lnTo>
                  <a:pt x="104139" y="2029460"/>
                </a:lnTo>
                <a:lnTo>
                  <a:pt x="74167" y="1995297"/>
                </a:lnTo>
                <a:lnTo>
                  <a:pt x="48513" y="1957451"/>
                </a:lnTo>
                <a:lnTo>
                  <a:pt x="27939" y="1916430"/>
                </a:lnTo>
                <a:lnTo>
                  <a:pt x="12700" y="1872488"/>
                </a:lnTo>
                <a:lnTo>
                  <a:pt x="3301" y="1826260"/>
                </a:lnTo>
                <a:lnTo>
                  <a:pt x="0" y="1778000"/>
                </a:lnTo>
                <a:lnTo>
                  <a:pt x="0" y="355600"/>
                </a:lnTo>
                <a:close/>
              </a:path>
            </a:pathLst>
          </a:custGeom>
          <a:ln w="9144">
            <a:solidFill>
              <a:srgbClr val="40458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761" y="21343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599" y="609600"/>
                </a:lnTo>
                <a:lnTo>
                  <a:pt x="609599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761" y="21343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599" y="609600"/>
                </a:lnTo>
                <a:lnTo>
                  <a:pt x="609599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48528" y="3266694"/>
            <a:ext cx="80010" cy="86995"/>
          </a:xfrm>
          <a:custGeom>
            <a:avLst/>
            <a:gdLst/>
            <a:ahLst/>
            <a:cxnLst/>
            <a:rect l="l" t="t" r="r" b="b"/>
            <a:pathLst>
              <a:path w="80010" h="86995">
                <a:moveTo>
                  <a:pt x="28956" y="0"/>
                </a:moveTo>
                <a:lnTo>
                  <a:pt x="0" y="0"/>
                </a:lnTo>
                <a:lnTo>
                  <a:pt x="43434" y="86867"/>
                </a:lnTo>
                <a:lnTo>
                  <a:pt x="79629" y="14477"/>
                </a:lnTo>
                <a:lnTo>
                  <a:pt x="28956" y="14477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961" y="2482850"/>
            <a:ext cx="0" cy="798830"/>
          </a:xfrm>
          <a:custGeom>
            <a:avLst/>
            <a:gdLst/>
            <a:ahLst/>
            <a:cxnLst/>
            <a:rect l="l" t="t" r="r" b="b"/>
            <a:pathLst>
              <a:path h="798829">
                <a:moveTo>
                  <a:pt x="0" y="0"/>
                </a:moveTo>
                <a:lnTo>
                  <a:pt x="0" y="798829"/>
                </a:lnTo>
              </a:path>
            </a:pathLst>
          </a:custGeom>
          <a:ln w="28955">
            <a:solidFill>
              <a:srgbClr val="BC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77484" y="2480310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540"/>
                </a:moveTo>
                <a:lnTo>
                  <a:pt x="9442" y="2540"/>
                </a:lnTo>
                <a:lnTo>
                  <a:pt x="9442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6440" y="3266694"/>
            <a:ext cx="29209" cy="14604"/>
          </a:xfrm>
          <a:custGeom>
            <a:avLst/>
            <a:gdLst/>
            <a:ahLst/>
            <a:cxnLst/>
            <a:rect l="l" t="t" r="r" b="b"/>
            <a:pathLst>
              <a:path w="29210" h="14604">
                <a:moveTo>
                  <a:pt x="28956" y="0"/>
                </a:moveTo>
                <a:lnTo>
                  <a:pt x="0" y="0"/>
                </a:lnTo>
                <a:lnTo>
                  <a:pt x="0" y="14477"/>
                </a:lnTo>
                <a:lnTo>
                  <a:pt x="21717" y="14477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77484" y="2439161"/>
            <a:ext cx="29209" cy="43815"/>
          </a:xfrm>
          <a:custGeom>
            <a:avLst/>
            <a:gdLst/>
            <a:ahLst/>
            <a:cxnLst/>
            <a:rect l="l" t="t" r="r" b="b"/>
            <a:pathLst>
              <a:path w="29210" h="43814">
                <a:moveTo>
                  <a:pt x="28955" y="0"/>
                </a:moveTo>
                <a:lnTo>
                  <a:pt x="0" y="0"/>
                </a:lnTo>
                <a:lnTo>
                  <a:pt x="0" y="40512"/>
                </a:lnTo>
                <a:lnTo>
                  <a:pt x="14477" y="43434"/>
                </a:lnTo>
                <a:lnTo>
                  <a:pt x="28955" y="40512"/>
                </a:lnTo>
                <a:lnTo>
                  <a:pt x="28955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91961" y="2479675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4" h="3175">
                <a:moveTo>
                  <a:pt x="14477" y="0"/>
                </a:moveTo>
                <a:lnTo>
                  <a:pt x="0" y="2921"/>
                </a:lnTo>
                <a:lnTo>
                  <a:pt x="14477" y="2921"/>
                </a:lnTo>
                <a:lnTo>
                  <a:pt x="14477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48528" y="2395727"/>
            <a:ext cx="86995" cy="84455"/>
          </a:xfrm>
          <a:custGeom>
            <a:avLst/>
            <a:gdLst/>
            <a:ahLst/>
            <a:cxnLst/>
            <a:rect l="l" t="t" r="r" b="b"/>
            <a:pathLst>
              <a:path w="86995" h="84455">
                <a:moveTo>
                  <a:pt x="43434" y="0"/>
                </a:moveTo>
                <a:lnTo>
                  <a:pt x="26543" y="3429"/>
                </a:lnTo>
                <a:lnTo>
                  <a:pt x="12700" y="12700"/>
                </a:lnTo>
                <a:lnTo>
                  <a:pt x="3429" y="26543"/>
                </a:lnTo>
                <a:lnTo>
                  <a:pt x="0" y="43434"/>
                </a:lnTo>
                <a:lnTo>
                  <a:pt x="3429" y="60325"/>
                </a:lnTo>
                <a:lnTo>
                  <a:pt x="12700" y="74168"/>
                </a:lnTo>
                <a:lnTo>
                  <a:pt x="26543" y="83438"/>
                </a:lnTo>
                <a:lnTo>
                  <a:pt x="28956" y="83947"/>
                </a:lnTo>
                <a:lnTo>
                  <a:pt x="28956" y="43434"/>
                </a:lnTo>
                <a:lnTo>
                  <a:pt x="86868" y="43434"/>
                </a:lnTo>
                <a:lnTo>
                  <a:pt x="83438" y="26543"/>
                </a:lnTo>
                <a:lnTo>
                  <a:pt x="74168" y="12700"/>
                </a:lnTo>
                <a:lnTo>
                  <a:pt x="60325" y="3429"/>
                </a:lnTo>
                <a:lnTo>
                  <a:pt x="43434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06440" y="2439161"/>
            <a:ext cx="29209" cy="40640"/>
          </a:xfrm>
          <a:custGeom>
            <a:avLst/>
            <a:gdLst/>
            <a:ahLst/>
            <a:cxnLst/>
            <a:rect l="l" t="t" r="r" b="b"/>
            <a:pathLst>
              <a:path w="29210" h="40639">
                <a:moveTo>
                  <a:pt x="28956" y="0"/>
                </a:moveTo>
                <a:lnTo>
                  <a:pt x="0" y="0"/>
                </a:lnTo>
                <a:lnTo>
                  <a:pt x="0" y="40512"/>
                </a:lnTo>
                <a:lnTo>
                  <a:pt x="2412" y="40004"/>
                </a:lnTo>
                <a:lnTo>
                  <a:pt x="16256" y="30734"/>
                </a:lnTo>
                <a:lnTo>
                  <a:pt x="25526" y="16890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58128" y="2395727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4" h="86994">
                <a:moveTo>
                  <a:pt x="43434" y="0"/>
                </a:moveTo>
                <a:lnTo>
                  <a:pt x="26543" y="3429"/>
                </a:lnTo>
                <a:lnTo>
                  <a:pt x="12700" y="12700"/>
                </a:lnTo>
                <a:lnTo>
                  <a:pt x="3429" y="26543"/>
                </a:lnTo>
                <a:lnTo>
                  <a:pt x="0" y="43434"/>
                </a:lnTo>
                <a:lnTo>
                  <a:pt x="3429" y="60325"/>
                </a:lnTo>
                <a:lnTo>
                  <a:pt x="12700" y="74168"/>
                </a:lnTo>
                <a:lnTo>
                  <a:pt x="26543" y="83438"/>
                </a:lnTo>
                <a:lnTo>
                  <a:pt x="43434" y="86868"/>
                </a:lnTo>
                <a:lnTo>
                  <a:pt x="60325" y="83438"/>
                </a:lnTo>
                <a:lnTo>
                  <a:pt x="74168" y="74168"/>
                </a:lnTo>
                <a:lnTo>
                  <a:pt x="83438" y="60325"/>
                </a:lnTo>
                <a:lnTo>
                  <a:pt x="83947" y="57912"/>
                </a:lnTo>
                <a:lnTo>
                  <a:pt x="43434" y="57912"/>
                </a:lnTo>
                <a:lnTo>
                  <a:pt x="43434" y="28956"/>
                </a:lnTo>
                <a:lnTo>
                  <a:pt x="83947" y="28956"/>
                </a:lnTo>
                <a:lnTo>
                  <a:pt x="83438" y="26543"/>
                </a:lnTo>
                <a:lnTo>
                  <a:pt x="74168" y="12700"/>
                </a:lnTo>
                <a:lnTo>
                  <a:pt x="60325" y="3429"/>
                </a:lnTo>
                <a:lnTo>
                  <a:pt x="43434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29093" y="2395727"/>
            <a:ext cx="58419" cy="86995"/>
          </a:xfrm>
          <a:custGeom>
            <a:avLst/>
            <a:gdLst/>
            <a:ahLst/>
            <a:cxnLst/>
            <a:rect l="l" t="t" r="r" b="b"/>
            <a:pathLst>
              <a:path w="58420" h="86994">
                <a:moveTo>
                  <a:pt x="0" y="0"/>
                </a:moveTo>
                <a:lnTo>
                  <a:pt x="0" y="86868"/>
                </a:lnTo>
                <a:lnTo>
                  <a:pt x="57911" y="57912"/>
                </a:lnTo>
                <a:lnTo>
                  <a:pt x="14477" y="57912"/>
                </a:lnTo>
                <a:lnTo>
                  <a:pt x="14477" y="28956"/>
                </a:lnTo>
                <a:lnTo>
                  <a:pt x="57911" y="28956"/>
                </a:lnTo>
                <a:lnTo>
                  <a:pt x="0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01561" y="2424683"/>
            <a:ext cx="43815" cy="29209"/>
          </a:xfrm>
          <a:custGeom>
            <a:avLst/>
            <a:gdLst/>
            <a:ahLst/>
            <a:cxnLst/>
            <a:rect l="l" t="t" r="r" b="b"/>
            <a:pathLst>
              <a:path w="43814" h="29210">
                <a:moveTo>
                  <a:pt x="40512" y="0"/>
                </a:moveTo>
                <a:lnTo>
                  <a:pt x="0" y="0"/>
                </a:lnTo>
                <a:lnTo>
                  <a:pt x="0" y="28955"/>
                </a:lnTo>
                <a:lnTo>
                  <a:pt x="40512" y="28955"/>
                </a:lnTo>
                <a:lnTo>
                  <a:pt x="43434" y="14477"/>
                </a:lnTo>
                <a:lnTo>
                  <a:pt x="40512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43484" y="2439670"/>
            <a:ext cx="786130" cy="13970"/>
          </a:xfrm>
          <a:custGeom>
            <a:avLst/>
            <a:gdLst/>
            <a:ahLst/>
            <a:cxnLst/>
            <a:rect l="l" t="t" r="r" b="b"/>
            <a:pathLst>
              <a:path w="786129" h="13969">
                <a:moveTo>
                  <a:pt x="0" y="13970"/>
                </a:moveTo>
                <a:lnTo>
                  <a:pt x="785609" y="13970"/>
                </a:lnTo>
                <a:lnTo>
                  <a:pt x="78560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43560" y="2424429"/>
            <a:ext cx="786130" cy="15240"/>
          </a:xfrm>
          <a:custGeom>
            <a:avLst/>
            <a:gdLst/>
            <a:ahLst/>
            <a:cxnLst/>
            <a:rect l="l" t="t" r="r" b="b"/>
            <a:pathLst>
              <a:path w="786129" h="15239">
                <a:moveTo>
                  <a:pt x="0" y="15240"/>
                </a:moveTo>
                <a:lnTo>
                  <a:pt x="785532" y="15240"/>
                </a:lnTo>
                <a:lnTo>
                  <a:pt x="7855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243571" y="2424683"/>
            <a:ext cx="72390" cy="29209"/>
          </a:xfrm>
          <a:custGeom>
            <a:avLst/>
            <a:gdLst/>
            <a:ahLst/>
            <a:cxnLst/>
            <a:rect l="l" t="t" r="r" b="b"/>
            <a:pathLst>
              <a:path w="72390" h="29210">
                <a:moveTo>
                  <a:pt x="43433" y="0"/>
                </a:moveTo>
                <a:lnTo>
                  <a:pt x="0" y="0"/>
                </a:lnTo>
                <a:lnTo>
                  <a:pt x="0" y="28955"/>
                </a:lnTo>
                <a:lnTo>
                  <a:pt x="43433" y="28955"/>
                </a:lnTo>
                <a:lnTo>
                  <a:pt x="72389" y="14477"/>
                </a:lnTo>
                <a:lnTo>
                  <a:pt x="43433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51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51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138224" y="5814161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C2C00"/>
                </a:solid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5247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247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76527" y="5705094"/>
            <a:ext cx="80010" cy="86995"/>
          </a:xfrm>
          <a:custGeom>
            <a:avLst/>
            <a:gdLst/>
            <a:ahLst/>
            <a:cxnLst/>
            <a:rect l="l" t="t" r="r" b="b"/>
            <a:pathLst>
              <a:path w="80009" h="86995">
                <a:moveTo>
                  <a:pt x="28956" y="0"/>
                </a:moveTo>
                <a:lnTo>
                  <a:pt x="0" y="0"/>
                </a:lnTo>
                <a:lnTo>
                  <a:pt x="43434" y="86867"/>
                </a:lnTo>
                <a:lnTo>
                  <a:pt x="79628" y="14477"/>
                </a:lnTo>
                <a:lnTo>
                  <a:pt x="28956" y="14477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19961" y="4921250"/>
            <a:ext cx="0" cy="798830"/>
          </a:xfrm>
          <a:custGeom>
            <a:avLst/>
            <a:gdLst/>
            <a:ahLst/>
            <a:cxnLst/>
            <a:rect l="l" t="t" r="r" b="b"/>
            <a:pathLst>
              <a:path h="798829">
                <a:moveTo>
                  <a:pt x="0" y="0"/>
                </a:moveTo>
                <a:lnTo>
                  <a:pt x="0" y="798829"/>
                </a:lnTo>
              </a:path>
            </a:pathLst>
          </a:custGeom>
          <a:ln w="28956">
            <a:solidFill>
              <a:srgbClr val="BC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05483" y="4918709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540"/>
                </a:moveTo>
                <a:lnTo>
                  <a:pt x="9442" y="2540"/>
                </a:lnTo>
                <a:lnTo>
                  <a:pt x="9442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34439" y="5705094"/>
            <a:ext cx="29209" cy="14604"/>
          </a:xfrm>
          <a:custGeom>
            <a:avLst/>
            <a:gdLst/>
            <a:ahLst/>
            <a:cxnLst/>
            <a:rect l="l" t="t" r="r" b="b"/>
            <a:pathLst>
              <a:path w="29209" h="14604">
                <a:moveTo>
                  <a:pt x="28956" y="0"/>
                </a:moveTo>
                <a:lnTo>
                  <a:pt x="0" y="0"/>
                </a:lnTo>
                <a:lnTo>
                  <a:pt x="0" y="14477"/>
                </a:lnTo>
                <a:lnTo>
                  <a:pt x="21716" y="14477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05483" y="4877561"/>
            <a:ext cx="29209" cy="43815"/>
          </a:xfrm>
          <a:custGeom>
            <a:avLst/>
            <a:gdLst/>
            <a:ahLst/>
            <a:cxnLst/>
            <a:rect l="l" t="t" r="r" b="b"/>
            <a:pathLst>
              <a:path w="29209" h="43814">
                <a:moveTo>
                  <a:pt x="28956" y="0"/>
                </a:moveTo>
                <a:lnTo>
                  <a:pt x="0" y="0"/>
                </a:lnTo>
                <a:lnTo>
                  <a:pt x="0" y="40512"/>
                </a:lnTo>
                <a:lnTo>
                  <a:pt x="14478" y="43433"/>
                </a:lnTo>
                <a:lnTo>
                  <a:pt x="28956" y="40512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19961" y="4918075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5" h="3175">
                <a:moveTo>
                  <a:pt x="14478" y="0"/>
                </a:moveTo>
                <a:lnTo>
                  <a:pt x="0" y="2920"/>
                </a:lnTo>
                <a:lnTo>
                  <a:pt x="14478" y="2920"/>
                </a:lnTo>
                <a:lnTo>
                  <a:pt x="14478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76527" y="4834128"/>
            <a:ext cx="86995" cy="84455"/>
          </a:xfrm>
          <a:custGeom>
            <a:avLst/>
            <a:gdLst/>
            <a:ahLst/>
            <a:cxnLst/>
            <a:rect l="l" t="t" r="r" b="b"/>
            <a:pathLst>
              <a:path w="86994" h="84454">
                <a:moveTo>
                  <a:pt x="43434" y="0"/>
                </a:moveTo>
                <a:lnTo>
                  <a:pt x="26530" y="3429"/>
                </a:lnTo>
                <a:lnTo>
                  <a:pt x="12712" y="12700"/>
                </a:lnTo>
                <a:lnTo>
                  <a:pt x="3416" y="26543"/>
                </a:lnTo>
                <a:lnTo>
                  <a:pt x="0" y="43434"/>
                </a:lnTo>
                <a:lnTo>
                  <a:pt x="3416" y="60325"/>
                </a:lnTo>
                <a:lnTo>
                  <a:pt x="12712" y="74168"/>
                </a:lnTo>
                <a:lnTo>
                  <a:pt x="26530" y="83439"/>
                </a:lnTo>
                <a:lnTo>
                  <a:pt x="28956" y="83947"/>
                </a:lnTo>
                <a:lnTo>
                  <a:pt x="28956" y="43434"/>
                </a:lnTo>
                <a:lnTo>
                  <a:pt x="86868" y="43434"/>
                </a:lnTo>
                <a:lnTo>
                  <a:pt x="83451" y="26543"/>
                </a:lnTo>
                <a:lnTo>
                  <a:pt x="74142" y="12700"/>
                </a:lnTo>
                <a:lnTo>
                  <a:pt x="60337" y="3429"/>
                </a:lnTo>
                <a:lnTo>
                  <a:pt x="43434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34439" y="4877561"/>
            <a:ext cx="29209" cy="40640"/>
          </a:xfrm>
          <a:custGeom>
            <a:avLst/>
            <a:gdLst/>
            <a:ahLst/>
            <a:cxnLst/>
            <a:rect l="l" t="t" r="r" b="b"/>
            <a:pathLst>
              <a:path w="29209" h="40639">
                <a:moveTo>
                  <a:pt x="28956" y="0"/>
                </a:moveTo>
                <a:lnTo>
                  <a:pt x="0" y="0"/>
                </a:lnTo>
                <a:lnTo>
                  <a:pt x="0" y="40512"/>
                </a:lnTo>
                <a:lnTo>
                  <a:pt x="2425" y="40005"/>
                </a:lnTo>
                <a:lnTo>
                  <a:pt x="16230" y="30733"/>
                </a:lnTo>
                <a:lnTo>
                  <a:pt x="25539" y="16890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86127" y="4834128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5" h="86995">
                <a:moveTo>
                  <a:pt x="43434" y="0"/>
                </a:moveTo>
                <a:lnTo>
                  <a:pt x="26543" y="3429"/>
                </a:lnTo>
                <a:lnTo>
                  <a:pt x="12700" y="12700"/>
                </a:lnTo>
                <a:lnTo>
                  <a:pt x="3429" y="26543"/>
                </a:lnTo>
                <a:lnTo>
                  <a:pt x="0" y="43434"/>
                </a:lnTo>
                <a:lnTo>
                  <a:pt x="3429" y="60325"/>
                </a:lnTo>
                <a:lnTo>
                  <a:pt x="12700" y="74168"/>
                </a:lnTo>
                <a:lnTo>
                  <a:pt x="26543" y="83439"/>
                </a:lnTo>
                <a:lnTo>
                  <a:pt x="43434" y="86868"/>
                </a:lnTo>
                <a:lnTo>
                  <a:pt x="60325" y="83439"/>
                </a:lnTo>
                <a:lnTo>
                  <a:pt x="74168" y="74168"/>
                </a:lnTo>
                <a:lnTo>
                  <a:pt x="83439" y="60325"/>
                </a:lnTo>
                <a:lnTo>
                  <a:pt x="83947" y="57912"/>
                </a:lnTo>
                <a:lnTo>
                  <a:pt x="43434" y="57912"/>
                </a:lnTo>
                <a:lnTo>
                  <a:pt x="43434" y="28956"/>
                </a:lnTo>
                <a:lnTo>
                  <a:pt x="83947" y="28956"/>
                </a:lnTo>
                <a:lnTo>
                  <a:pt x="83439" y="26543"/>
                </a:lnTo>
                <a:lnTo>
                  <a:pt x="74168" y="12700"/>
                </a:lnTo>
                <a:lnTo>
                  <a:pt x="60325" y="3429"/>
                </a:lnTo>
                <a:lnTo>
                  <a:pt x="43434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57094" y="4834128"/>
            <a:ext cx="58419" cy="86995"/>
          </a:xfrm>
          <a:custGeom>
            <a:avLst/>
            <a:gdLst/>
            <a:ahLst/>
            <a:cxnLst/>
            <a:rect l="l" t="t" r="r" b="b"/>
            <a:pathLst>
              <a:path w="58419" h="86995">
                <a:moveTo>
                  <a:pt x="0" y="0"/>
                </a:moveTo>
                <a:lnTo>
                  <a:pt x="0" y="86868"/>
                </a:lnTo>
                <a:lnTo>
                  <a:pt x="57912" y="57912"/>
                </a:lnTo>
                <a:lnTo>
                  <a:pt x="14478" y="57912"/>
                </a:lnTo>
                <a:lnTo>
                  <a:pt x="14478" y="28956"/>
                </a:lnTo>
                <a:lnTo>
                  <a:pt x="57912" y="28956"/>
                </a:lnTo>
                <a:lnTo>
                  <a:pt x="0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29561" y="4863084"/>
            <a:ext cx="43815" cy="29209"/>
          </a:xfrm>
          <a:custGeom>
            <a:avLst/>
            <a:gdLst/>
            <a:ahLst/>
            <a:cxnLst/>
            <a:rect l="l" t="t" r="r" b="b"/>
            <a:pathLst>
              <a:path w="43814" h="29210">
                <a:moveTo>
                  <a:pt x="40512" y="0"/>
                </a:moveTo>
                <a:lnTo>
                  <a:pt x="0" y="0"/>
                </a:lnTo>
                <a:lnTo>
                  <a:pt x="0" y="28956"/>
                </a:lnTo>
                <a:lnTo>
                  <a:pt x="40512" y="28956"/>
                </a:lnTo>
                <a:lnTo>
                  <a:pt x="43433" y="14478"/>
                </a:lnTo>
                <a:lnTo>
                  <a:pt x="40512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71484" y="4878070"/>
            <a:ext cx="786130" cy="13970"/>
          </a:xfrm>
          <a:custGeom>
            <a:avLst/>
            <a:gdLst/>
            <a:ahLst/>
            <a:cxnLst/>
            <a:rect l="l" t="t" r="r" b="b"/>
            <a:pathLst>
              <a:path w="786130" h="13970">
                <a:moveTo>
                  <a:pt x="0" y="13970"/>
                </a:moveTo>
                <a:lnTo>
                  <a:pt x="785609" y="13970"/>
                </a:lnTo>
                <a:lnTo>
                  <a:pt x="78560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71561" y="4862829"/>
            <a:ext cx="786130" cy="15240"/>
          </a:xfrm>
          <a:custGeom>
            <a:avLst/>
            <a:gdLst/>
            <a:ahLst/>
            <a:cxnLst/>
            <a:rect l="l" t="t" r="r" b="b"/>
            <a:pathLst>
              <a:path w="786130" h="15239">
                <a:moveTo>
                  <a:pt x="0" y="15240"/>
                </a:moveTo>
                <a:lnTo>
                  <a:pt x="785532" y="15240"/>
                </a:lnTo>
                <a:lnTo>
                  <a:pt x="7855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71572" y="4863084"/>
            <a:ext cx="72390" cy="29209"/>
          </a:xfrm>
          <a:custGeom>
            <a:avLst/>
            <a:gdLst/>
            <a:ahLst/>
            <a:cxnLst/>
            <a:rect l="l" t="t" r="r" b="b"/>
            <a:pathLst>
              <a:path w="72389" h="29210">
                <a:moveTo>
                  <a:pt x="43433" y="0"/>
                </a:moveTo>
                <a:lnTo>
                  <a:pt x="0" y="0"/>
                </a:lnTo>
                <a:lnTo>
                  <a:pt x="0" y="28956"/>
                </a:lnTo>
                <a:lnTo>
                  <a:pt x="43433" y="28956"/>
                </a:lnTo>
                <a:lnTo>
                  <a:pt x="72389" y="14478"/>
                </a:lnTo>
                <a:lnTo>
                  <a:pt x="43433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439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439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535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535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14928" y="4834128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4" h="86995">
                <a:moveTo>
                  <a:pt x="43434" y="0"/>
                </a:moveTo>
                <a:lnTo>
                  <a:pt x="26543" y="3429"/>
                </a:lnTo>
                <a:lnTo>
                  <a:pt x="12700" y="12700"/>
                </a:lnTo>
                <a:lnTo>
                  <a:pt x="3429" y="26543"/>
                </a:lnTo>
                <a:lnTo>
                  <a:pt x="0" y="43434"/>
                </a:lnTo>
                <a:lnTo>
                  <a:pt x="3429" y="60325"/>
                </a:lnTo>
                <a:lnTo>
                  <a:pt x="12700" y="74168"/>
                </a:lnTo>
                <a:lnTo>
                  <a:pt x="26543" y="83439"/>
                </a:lnTo>
                <a:lnTo>
                  <a:pt x="43434" y="86868"/>
                </a:lnTo>
                <a:lnTo>
                  <a:pt x="60325" y="83439"/>
                </a:lnTo>
                <a:lnTo>
                  <a:pt x="74168" y="74168"/>
                </a:lnTo>
                <a:lnTo>
                  <a:pt x="83438" y="60325"/>
                </a:lnTo>
                <a:lnTo>
                  <a:pt x="83947" y="57912"/>
                </a:lnTo>
                <a:lnTo>
                  <a:pt x="43434" y="57912"/>
                </a:lnTo>
                <a:lnTo>
                  <a:pt x="43434" y="28956"/>
                </a:lnTo>
                <a:lnTo>
                  <a:pt x="83947" y="28956"/>
                </a:lnTo>
                <a:lnTo>
                  <a:pt x="83438" y="26543"/>
                </a:lnTo>
                <a:lnTo>
                  <a:pt x="74168" y="12700"/>
                </a:lnTo>
                <a:lnTo>
                  <a:pt x="60325" y="3429"/>
                </a:lnTo>
                <a:lnTo>
                  <a:pt x="43434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85894" y="4834128"/>
            <a:ext cx="58419" cy="86995"/>
          </a:xfrm>
          <a:custGeom>
            <a:avLst/>
            <a:gdLst/>
            <a:ahLst/>
            <a:cxnLst/>
            <a:rect l="l" t="t" r="r" b="b"/>
            <a:pathLst>
              <a:path w="58420" h="86995">
                <a:moveTo>
                  <a:pt x="0" y="0"/>
                </a:moveTo>
                <a:lnTo>
                  <a:pt x="0" y="86868"/>
                </a:lnTo>
                <a:lnTo>
                  <a:pt x="57911" y="57912"/>
                </a:lnTo>
                <a:lnTo>
                  <a:pt x="14477" y="57912"/>
                </a:lnTo>
                <a:lnTo>
                  <a:pt x="14477" y="28956"/>
                </a:lnTo>
                <a:lnTo>
                  <a:pt x="57911" y="28956"/>
                </a:lnTo>
                <a:lnTo>
                  <a:pt x="0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58361" y="4863084"/>
            <a:ext cx="43815" cy="29209"/>
          </a:xfrm>
          <a:custGeom>
            <a:avLst/>
            <a:gdLst/>
            <a:ahLst/>
            <a:cxnLst/>
            <a:rect l="l" t="t" r="r" b="b"/>
            <a:pathLst>
              <a:path w="43814" h="29210">
                <a:moveTo>
                  <a:pt x="40512" y="0"/>
                </a:moveTo>
                <a:lnTo>
                  <a:pt x="0" y="0"/>
                </a:lnTo>
                <a:lnTo>
                  <a:pt x="0" y="28956"/>
                </a:lnTo>
                <a:lnTo>
                  <a:pt x="40512" y="28956"/>
                </a:lnTo>
                <a:lnTo>
                  <a:pt x="43434" y="14478"/>
                </a:lnTo>
                <a:lnTo>
                  <a:pt x="40512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00284" y="4878070"/>
            <a:ext cx="786130" cy="13970"/>
          </a:xfrm>
          <a:custGeom>
            <a:avLst/>
            <a:gdLst/>
            <a:ahLst/>
            <a:cxnLst/>
            <a:rect l="l" t="t" r="r" b="b"/>
            <a:pathLst>
              <a:path w="786129" h="13970">
                <a:moveTo>
                  <a:pt x="0" y="13970"/>
                </a:moveTo>
                <a:lnTo>
                  <a:pt x="785609" y="13970"/>
                </a:lnTo>
                <a:lnTo>
                  <a:pt x="78560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00360" y="4862829"/>
            <a:ext cx="786130" cy="15240"/>
          </a:xfrm>
          <a:custGeom>
            <a:avLst/>
            <a:gdLst/>
            <a:ahLst/>
            <a:cxnLst/>
            <a:rect l="l" t="t" r="r" b="b"/>
            <a:pathLst>
              <a:path w="786129" h="15239">
                <a:moveTo>
                  <a:pt x="0" y="15240"/>
                </a:moveTo>
                <a:lnTo>
                  <a:pt x="785532" y="15240"/>
                </a:lnTo>
                <a:lnTo>
                  <a:pt x="7855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00371" y="4863084"/>
            <a:ext cx="72390" cy="29209"/>
          </a:xfrm>
          <a:custGeom>
            <a:avLst/>
            <a:gdLst/>
            <a:ahLst/>
            <a:cxnLst/>
            <a:rect l="l" t="t" r="r" b="b"/>
            <a:pathLst>
              <a:path w="72389" h="29210">
                <a:moveTo>
                  <a:pt x="43433" y="0"/>
                </a:moveTo>
                <a:lnTo>
                  <a:pt x="0" y="0"/>
                </a:lnTo>
                <a:lnTo>
                  <a:pt x="0" y="28956"/>
                </a:lnTo>
                <a:lnTo>
                  <a:pt x="43433" y="28956"/>
                </a:lnTo>
                <a:lnTo>
                  <a:pt x="72389" y="14478"/>
                </a:lnTo>
                <a:lnTo>
                  <a:pt x="43433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727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727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823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823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43728" y="4834128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4" h="86995">
                <a:moveTo>
                  <a:pt x="43434" y="0"/>
                </a:moveTo>
                <a:lnTo>
                  <a:pt x="26543" y="3429"/>
                </a:lnTo>
                <a:lnTo>
                  <a:pt x="12700" y="12700"/>
                </a:lnTo>
                <a:lnTo>
                  <a:pt x="3429" y="26543"/>
                </a:lnTo>
                <a:lnTo>
                  <a:pt x="0" y="43434"/>
                </a:lnTo>
                <a:lnTo>
                  <a:pt x="3429" y="60325"/>
                </a:lnTo>
                <a:lnTo>
                  <a:pt x="12700" y="74168"/>
                </a:lnTo>
                <a:lnTo>
                  <a:pt x="26543" y="83439"/>
                </a:lnTo>
                <a:lnTo>
                  <a:pt x="43434" y="86868"/>
                </a:lnTo>
                <a:lnTo>
                  <a:pt x="60325" y="83439"/>
                </a:lnTo>
                <a:lnTo>
                  <a:pt x="74168" y="74168"/>
                </a:lnTo>
                <a:lnTo>
                  <a:pt x="83438" y="60325"/>
                </a:lnTo>
                <a:lnTo>
                  <a:pt x="83947" y="57912"/>
                </a:lnTo>
                <a:lnTo>
                  <a:pt x="43434" y="57912"/>
                </a:lnTo>
                <a:lnTo>
                  <a:pt x="43434" y="28956"/>
                </a:lnTo>
                <a:lnTo>
                  <a:pt x="83947" y="28956"/>
                </a:lnTo>
                <a:lnTo>
                  <a:pt x="83438" y="26543"/>
                </a:lnTo>
                <a:lnTo>
                  <a:pt x="74168" y="12700"/>
                </a:lnTo>
                <a:lnTo>
                  <a:pt x="60325" y="3429"/>
                </a:lnTo>
                <a:lnTo>
                  <a:pt x="43434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14694" y="4834128"/>
            <a:ext cx="58419" cy="86995"/>
          </a:xfrm>
          <a:custGeom>
            <a:avLst/>
            <a:gdLst/>
            <a:ahLst/>
            <a:cxnLst/>
            <a:rect l="l" t="t" r="r" b="b"/>
            <a:pathLst>
              <a:path w="58420" h="86995">
                <a:moveTo>
                  <a:pt x="0" y="0"/>
                </a:moveTo>
                <a:lnTo>
                  <a:pt x="0" y="86868"/>
                </a:lnTo>
                <a:lnTo>
                  <a:pt x="57911" y="57912"/>
                </a:lnTo>
                <a:lnTo>
                  <a:pt x="14477" y="57912"/>
                </a:lnTo>
                <a:lnTo>
                  <a:pt x="14477" y="28956"/>
                </a:lnTo>
                <a:lnTo>
                  <a:pt x="57911" y="28956"/>
                </a:lnTo>
                <a:lnTo>
                  <a:pt x="0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87161" y="4863084"/>
            <a:ext cx="43815" cy="29209"/>
          </a:xfrm>
          <a:custGeom>
            <a:avLst/>
            <a:gdLst/>
            <a:ahLst/>
            <a:cxnLst/>
            <a:rect l="l" t="t" r="r" b="b"/>
            <a:pathLst>
              <a:path w="43814" h="29210">
                <a:moveTo>
                  <a:pt x="40512" y="0"/>
                </a:moveTo>
                <a:lnTo>
                  <a:pt x="0" y="0"/>
                </a:lnTo>
                <a:lnTo>
                  <a:pt x="0" y="28956"/>
                </a:lnTo>
                <a:lnTo>
                  <a:pt x="40512" y="28956"/>
                </a:lnTo>
                <a:lnTo>
                  <a:pt x="43434" y="14478"/>
                </a:lnTo>
                <a:lnTo>
                  <a:pt x="40512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29084" y="4878070"/>
            <a:ext cx="786130" cy="13970"/>
          </a:xfrm>
          <a:custGeom>
            <a:avLst/>
            <a:gdLst/>
            <a:ahLst/>
            <a:cxnLst/>
            <a:rect l="l" t="t" r="r" b="b"/>
            <a:pathLst>
              <a:path w="786129" h="13970">
                <a:moveTo>
                  <a:pt x="0" y="13970"/>
                </a:moveTo>
                <a:lnTo>
                  <a:pt x="785609" y="13970"/>
                </a:lnTo>
                <a:lnTo>
                  <a:pt x="78560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29160" y="4862829"/>
            <a:ext cx="786130" cy="15240"/>
          </a:xfrm>
          <a:custGeom>
            <a:avLst/>
            <a:gdLst/>
            <a:ahLst/>
            <a:cxnLst/>
            <a:rect l="l" t="t" r="r" b="b"/>
            <a:pathLst>
              <a:path w="786129" h="15239">
                <a:moveTo>
                  <a:pt x="0" y="15240"/>
                </a:moveTo>
                <a:lnTo>
                  <a:pt x="785532" y="15240"/>
                </a:lnTo>
                <a:lnTo>
                  <a:pt x="7855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29171" y="4863084"/>
            <a:ext cx="72390" cy="29209"/>
          </a:xfrm>
          <a:custGeom>
            <a:avLst/>
            <a:gdLst/>
            <a:ahLst/>
            <a:cxnLst/>
            <a:rect l="l" t="t" r="r" b="b"/>
            <a:pathLst>
              <a:path w="72389" h="29210">
                <a:moveTo>
                  <a:pt x="43433" y="0"/>
                </a:moveTo>
                <a:lnTo>
                  <a:pt x="0" y="0"/>
                </a:lnTo>
                <a:lnTo>
                  <a:pt x="0" y="28956"/>
                </a:lnTo>
                <a:lnTo>
                  <a:pt x="43433" y="28956"/>
                </a:lnTo>
                <a:lnTo>
                  <a:pt x="72389" y="14478"/>
                </a:lnTo>
                <a:lnTo>
                  <a:pt x="43433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015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599" y="609600"/>
                </a:lnTo>
                <a:lnTo>
                  <a:pt x="609599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015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599" y="609600"/>
                </a:lnTo>
                <a:lnTo>
                  <a:pt x="609599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111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EBD6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11161" y="4572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956">
            <a:solidFill>
              <a:srgbClr val="4045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72528" y="4834128"/>
            <a:ext cx="84455" cy="86995"/>
          </a:xfrm>
          <a:custGeom>
            <a:avLst/>
            <a:gdLst/>
            <a:ahLst/>
            <a:cxnLst/>
            <a:rect l="l" t="t" r="r" b="b"/>
            <a:pathLst>
              <a:path w="84454" h="86995">
                <a:moveTo>
                  <a:pt x="43433" y="0"/>
                </a:moveTo>
                <a:lnTo>
                  <a:pt x="26543" y="3429"/>
                </a:lnTo>
                <a:lnTo>
                  <a:pt x="12700" y="12700"/>
                </a:lnTo>
                <a:lnTo>
                  <a:pt x="3428" y="26543"/>
                </a:lnTo>
                <a:lnTo>
                  <a:pt x="0" y="43434"/>
                </a:lnTo>
                <a:lnTo>
                  <a:pt x="3428" y="60325"/>
                </a:lnTo>
                <a:lnTo>
                  <a:pt x="12700" y="74168"/>
                </a:lnTo>
                <a:lnTo>
                  <a:pt x="26543" y="83439"/>
                </a:lnTo>
                <a:lnTo>
                  <a:pt x="43433" y="86868"/>
                </a:lnTo>
                <a:lnTo>
                  <a:pt x="60325" y="83439"/>
                </a:lnTo>
                <a:lnTo>
                  <a:pt x="74168" y="74168"/>
                </a:lnTo>
                <a:lnTo>
                  <a:pt x="83439" y="60325"/>
                </a:lnTo>
                <a:lnTo>
                  <a:pt x="83947" y="57912"/>
                </a:lnTo>
                <a:lnTo>
                  <a:pt x="43433" y="57912"/>
                </a:lnTo>
                <a:lnTo>
                  <a:pt x="43433" y="28956"/>
                </a:lnTo>
                <a:lnTo>
                  <a:pt x="83947" y="28956"/>
                </a:lnTo>
                <a:lnTo>
                  <a:pt x="83439" y="26543"/>
                </a:lnTo>
                <a:lnTo>
                  <a:pt x="74168" y="12700"/>
                </a:lnTo>
                <a:lnTo>
                  <a:pt x="60325" y="3429"/>
                </a:lnTo>
                <a:lnTo>
                  <a:pt x="43433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143493" y="4834128"/>
            <a:ext cx="58419" cy="86995"/>
          </a:xfrm>
          <a:custGeom>
            <a:avLst/>
            <a:gdLst/>
            <a:ahLst/>
            <a:cxnLst/>
            <a:rect l="l" t="t" r="r" b="b"/>
            <a:pathLst>
              <a:path w="58420" h="86995">
                <a:moveTo>
                  <a:pt x="0" y="0"/>
                </a:moveTo>
                <a:lnTo>
                  <a:pt x="0" y="86868"/>
                </a:lnTo>
                <a:lnTo>
                  <a:pt x="57911" y="57912"/>
                </a:lnTo>
                <a:lnTo>
                  <a:pt x="14477" y="57912"/>
                </a:lnTo>
                <a:lnTo>
                  <a:pt x="14477" y="28956"/>
                </a:lnTo>
                <a:lnTo>
                  <a:pt x="57911" y="28956"/>
                </a:lnTo>
                <a:lnTo>
                  <a:pt x="0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15961" y="4863084"/>
            <a:ext cx="43815" cy="29209"/>
          </a:xfrm>
          <a:custGeom>
            <a:avLst/>
            <a:gdLst/>
            <a:ahLst/>
            <a:cxnLst/>
            <a:rect l="l" t="t" r="r" b="b"/>
            <a:pathLst>
              <a:path w="43815" h="29210">
                <a:moveTo>
                  <a:pt x="40513" y="0"/>
                </a:moveTo>
                <a:lnTo>
                  <a:pt x="0" y="0"/>
                </a:lnTo>
                <a:lnTo>
                  <a:pt x="0" y="28956"/>
                </a:lnTo>
                <a:lnTo>
                  <a:pt x="40513" y="28956"/>
                </a:lnTo>
                <a:lnTo>
                  <a:pt x="43434" y="14478"/>
                </a:lnTo>
                <a:lnTo>
                  <a:pt x="40513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357884" y="4878070"/>
            <a:ext cx="786130" cy="13970"/>
          </a:xfrm>
          <a:custGeom>
            <a:avLst/>
            <a:gdLst/>
            <a:ahLst/>
            <a:cxnLst/>
            <a:rect l="l" t="t" r="r" b="b"/>
            <a:pathLst>
              <a:path w="786129" h="13970">
                <a:moveTo>
                  <a:pt x="0" y="13970"/>
                </a:moveTo>
                <a:lnTo>
                  <a:pt x="785609" y="13970"/>
                </a:lnTo>
                <a:lnTo>
                  <a:pt x="785609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57960" y="4862829"/>
            <a:ext cx="786130" cy="15240"/>
          </a:xfrm>
          <a:custGeom>
            <a:avLst/>
            <a:gdLst/>
            <a:ahLst/>
            <a:cxnLst/>
            <a:rect l="l" t="t" r="r" b="b"/>
            <a:pathLst>
              <a:path w="786129" h="15239">
                <a:moveTo>
                  <a:pt x="0" y="15240"/>
                </a:moveTo>
                <a:lnTo>
                  <a:pt x="785532" y="15240"/>
                </a:lnTo>
                <a:lnTo>
                  <a:pt x="785532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57971" y="4863084"/>
            <a:ext cx="72390" cy="29209"/>
          </a:xfrm>
          <a:custGeom>
            <a:avLst/>
            <a:gdLst/>
            <a:ahLst/>
            <a:cxnLst/>
            <a:rect l="l" t="t" r="r" b="b"/>
            <a:pathLst>
              <a:path w="72390" h="29210">
                <a:moveTo>
                  <a:pt x="43433" y="0"/>
                </a:moveTo>
                <a:lnTo>
                  <a:pt x="0" y="0"/>
                </a:lnTo>
                <a:lnTo>
                  <a:pt x="0" y="28956"/>
                </a:lnTo>
                <a:lnTo>
                  <a:pt x="43433" y="28956"/>
                </a:lnTo>
                <a:lnTo>
                  <a:pt x="72389" y="14478"/>
                </a:lnTo>
                <a:lnTo>
                  <a:pt x="43433" y="0"/>
                </a:lnTo>
                <a:close/>
              </a:path>
            </a:pathLst>
          </a:custGeom>
          <a:solidFill>
            <a:srgbClr val="404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2969132" y="5814161"/>
            <a:ext cx="1758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C2C00"/>
                </a:solidFill>
                <a:latin typeface="Tahoma"/>
                <a:cs typeface="Tahoma"/>
              </a:rPr>
              <a:t>B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005327" y="5705094"/>
            <a:ext cx="80010" cy="86995"/>
          </a:xfrm>
          <a:custGeom>
            <a:avLst/>
            <a:gdLst/>
            <a:ahLst/>
            <a:cxnLst/>
            <a:rect l="l" t="t" r="r" b="b"/>
            <a:pathLst>
              <a:path w="80010" h="86995">
                <a:moveTo>
                  <a:pt x="28956" y="0"/>
                </a:moveTo>
                <a:lnTo>
                  <a:pt x="0" y="0"/>
                </a:lnTo>
                <a:lnTo>
                  <a:pt x="43434" y="86867"/>
                </a:lnTo>
                <a:lnTo>
                  <a:pt x="79629" y="14477"/>
                </a:lnTo>
                <a:lnTo>
                  <a:pt x="28956" y="14477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48761" y="4921250"/>
            <a:ext cx="0" cy="798830"/>
          </a:xfrm>
          <a:custGeom>
            <a:avLst/>
            <a:gdLst/>
            <a:ahLst/>
            <a:cxnLst/>
            <a:rect l="l" t="t" r="r" b="b"/>
            <a:pathLst>
              <a:path h="798829">
                <a:moveTo>
                  <a:pt x="0" y="0"/>
                </a:moveTo>
                <a:lnTo>
                  <a:pt x="0" y="798829"/>
                </a:lnTo>
              </a:path>
            </a:pathLst>
          </a:custGeom>
          <a:ln w="28956">
            <a:solidFill>
              <a:srgbClr val="BC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34283" y="4918709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540"/>
                </a:moveTo>
                <a:lnTo>
                  <a:pt x="9442" y="2540"/>
                </a:lnTo>
                <a:lnTo>
                  <a:pt x="9442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63239" y="5705094"/>
            <a:ext cx="29209" cy="14604"/>
          </a:xfrm>
          <a:custGeom>
            <a:avLst/>
            <a:gdLst/>
            <a:ahLst/>
            <a:cxnLst/>
            <a:rect l="l" t="t" r="r" b="b"/>
            <a:pathLst>
              <a:path w="29210" h="14604">
                <a:moveTo>
                  <a:pt x="28956" y="0"/>
                </a:moveTo>
                <a:lnTo>
                  <a:pt x="0" y="0"/>
                </a:lnTo>
                <a:lnTo>
                  <a:pt x="0" y="14477"/>
                </a:lnTo>
                <a:lnTo>
                  <a:pt x="21717" y="14477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34283" y="4877561"/>
            <a:ext cx="29209" cy="43815"/>
          </a:xfrm>
          <a:custGeom>
            <a:avLst/>
            <a:gdLst/>
            <a:ahLst/>
            <a:cxnLst/>
            <a:rect l="l" t="t" r="r" b="b"/>
            <a:pathLst>
              <a:path w="29210" h="43814">
                <a:moveTo>
                  <a:pt x="28956" y="0"/>
                </a:moveTo>
                <a:lnTo>
                  <a:pt x="0" y="0"/>
                </a:lnTo>
                <a:lnTo>
                  <a:pt x="0" y="40512"/>
                </a:lnTo>
                <a:lnTo>
                  <a:pt x="14478" y="43433"/>
                </a:lnTo>
                <a:lnTo>
                  <a:pt x="28956" y="40512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48761" y="4918075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5" h="3175">
                <a:moveTo>
                  <a:pt x="14477" y="0"/>
                </a:moveTo>
                <a:lnTo>
                  <a:pt x="0" y="2920"/>
                </a:lnTo>
                <a:lnTo>
                  <a:pt x="14477" y="2920"/>
                </a:lnTo>
                <a:lnTo>
                  <a:pt x="14477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05327" y="4834128"/>
            <a:ext cx="86995" cy="84455"/>
          </a:xfrm>
          <a:custGeom>
            <a:avLst/>
            <a:gdLst/>
            <a:ahLst/>
            <a:cxnLst/>
            <a:rect l="l" t="t" r="r" b="b"/>
            <a:pathLst>
              <a:path w="86994" h="84454">
                <a:moveTo>
                  <a:pt x="43434" y="0"/>
                </a:moveTo>
                <a:lnTo>
                  <a:pt x="26543" y="3429"/>
                </a:lnTo>
                <a:lnTo>
                  <a:pt x="12700" y="12700"/>
                </a:lnTo>
                <a:lnTo>
                  <a:pt x="3429" y="26543"/>
                </a:lnTo>
                <a:lnTo>
                  <a:pt x="0" y="43434"/>
                </a:lnTo>
                <a:lnTo>
                  <a:pt x="3429" y="60325"/>
                </a:lnTo>
                <a:lnTo>
                  <a:pt x="12700" y="74168"/>
                </a:lnTo>
                <a:lnTo>
                  <a:pt x="26543" y="83439"/>
                </a:lnTo>
                <a:lnTo>
                  <a:pt x="28956" y="83947"/>
                </a:lnTo>
                <a:lnTo>
                  <a:pt x="28956" y="43434"/>
                </a:lnTo>
                <a:lnTo>
                  <a:pt x="86868" y="43434"/>
                </a:lnTo>
                <a:lnTo>
                  <a:pt x="83439" y="26543"/>
                </a:lnTo>
                <a:lnTo>
                  <a:pt x="74168" y="12700"/>
                </a:lnTo>
                <a:lnTo>
                  <a:pt x="60325" y="3429"/>
                </a:lnTo>
                <a:lnTo>
                  <a:pt x="43434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63239" y="4877561"/>
            <a:ext cx="29209" cy="40640"/>
          </a:xfrm>
          <a:custGeom>
            <a:avLst/>
            <a:gdLst/>
            <a:ahLst/>
            <a:cxnLst/>
            <a:rect l="l" t="t" r="r" b="b"/>
            <a:pathLst>
              <a:path w="29210" h="40639">
                <a:moveTo>
                  <a:pt x="28956" y="0"/>
                </a:moveTo>
                <a:lnTo>
                  <a:pt x="0" y="0"/>
                </a:lnTo>
                <a:lnTo>
                  <a:pt x="0" y="40512"/>
                </a:lnTo>
                <a:lnTo>
                  <a:pt x="2412" y="40005"/>
                </a:lnTo>
                <a:lnTo>
                  <a:pt x="16256" y="30733"/>
                </a:lnTo>
                <a:lnTo>
                  <a:pt x="25527" y="16890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4796790" y="5814161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C2C00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4834128" y="5705094"/>
            <a:ext cx="80010" cy="86995"/>
          </a:xfrm>
          <a:custGeom>
            <a:avLst/>
            <a:gdLst/>
            <a:ahLst/>
            <a:cxnLst/>
            <a:rect l="l" t="t" r="r" b="b"/>
            <a:pathLst>
              <a:path w="80010" h="86995">
                <a:moveTo>
                  <a:pt x="28956" y="0"/>
                </a:moveTo>
                <a:lnTo>
                  <a:pt x="0" y="0"/>
                </a:lnTo>
                <a:lnTo>
                  <a:pt x="43434" y="86867"/>
                </a:lnTo>
                <a:lnTo>
                  <a:pt x="79629" y="14477"/>
                </a:lnTo>
                <a:lnTo>
                  <a:pt x="28956" y="14477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877561" y="4921250"/>
            <a:ext cx="0" cy="798830"/>
          </a:xfrm>
          <a:custGeom>
            <a:avLst/>
            <a:gdLst/>
            <a:ahLst/>
            <a:cxnLst/>
            <a:rect l="l" t="t" r="r" b="b"/>
            <a:pathLst>
              <a:path h="798829">
                <a:moveTo>
                  <a:pt x="0" y="0"/>
                </a:moveTo>
                <a:lnTo>
                  <a:pt x="0" y="798829"/>
                </a:lnTo>
              </a:path>
            </a:pathLst>
          </a:custGeom>
          <a:ln w="28955">
            <a:solidFill>
              <a:srgbClr val="BC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863084" y="4918709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540"/>
                </a:moveTo>
                <a:lnTo>
                  <a:pt x="9442" y="2540"/>
                </a:lnTo>
                <a:lnTo>
                  <a:pt x="9442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892040" y="5705094"/>
            <a:ext cx="29209" cy="14604"/>
          </a:xfrm>
          <a:custGeom>
            <a:avLst/>
            <a:gdLst/>
            <a:ahLst/>
            <a:cxnLst/>
            <a:rect l="l" t="t" r="r" b="b"/>
            <a:pathLst>
              <a:path w="29210" h="14604">
                <a:moveTo>
                  <a:pt x="28956" y="0"/>
                </a:moveTo>
                <a:lnTo>
                  <a:pt x="0" y="0"/>
                </a:lnTo>
                <a:lnTo>
                  <a:pt x="0" y="14477"/>
                </a:lnTo>
                <a:lnTo>
                  <a:pt x="21717" y="14477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63084" y="4877561"/>
            <a:ext cx="29209" cy="43815"/>
          </a:xfrm>
          <a:custGeom>
            <a:avLst/>
            <a:gdLst/>
            <a:ahLst/>
            <a:cxnLst/>
            <a:rect l="l" t="t" r="r" b="b"/>
            <a:pathLst>
              <a:path w="29210" h="43814">
                <a:moveTo>
                  <a:pt x="28955" y="0"/>
                </a:moveTo>
                <a:lnTo>
                  <a:pt x="0" y="0"/>
                </a:lnTo>
                <a:lnTo>
                  <a:pt x="0" y="40512"/>
                </a:lnTo>
                <a:lnTo>
                  <a:pt x="14477" y="43433"/>
                </a:lnTo>
                <a:lnTo>
                  <a:pt x="28955" y="40512"/>
                </a:lnTo>
                <a:lnTo>
                  <a:pt x="28955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77561" y="4918075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4" h="3175">
                <a:moveTo>
                  <a:pt x="14477" y="0"/>
                </a:moveTo>
                <a:lnTo>
                  <a:pt x="0" y="2920"/>
                </a:lnTo>
                <a:lnTo>
                  <a:pt x="14477" y="2920"/>
                </a:lnTo>
                <a:lnTo>
                  <a:pt x="14477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34128" y="4834128"/>
            <a:ext cx="86995" cy="84455"/>
          </a:xfrm>
          <a:custGeom>
            <a:avLst/>
            <a:gdLst/>
            <a:ahLst/>
            <a:cxnLst/>
            <a:rect l="l" t="t" r="r" b="b"/>
            <a:pathLst>
              <a:path w="86995" h="84454">
                <a:moveTo>
                  <a:pt x="43434" y="0"/>
                </a:moveTo>
                <a:lnTo>
                  <a:pt x="26543" y="3429"/>
                </a:lnTo>
                <a:lnTo>
                  <a:pt x="12700" y="12700"/>
                </a:lnTo>
                <a:lnTo>
                  <a:pt x="3429" y="26543"/>
                </a:lnTo>
                <a:lnTo>
                  <a:pt x="0" y="43434"/>
                </a:lnTo>
                <a:lnTo>
                  <a:pt x="3429" y="60325"/>
                </a:lnTo>
                <a:lnTo>
                  <a:pt x="12700" y="74168"/>
                </a:lnTo>
                <a:lnTo>
                  <a:pt x="26543" y="83439"/>
                </a:lnTo>
                <a:lnTo>
                  <a:pt x="28956" y="83947"/>
                </a:lnTo>
                <a:lnTo>
                  <a:pt x="28956" y="43434"/>
                </a:lnTo>
                <a:lnTo>
                  <a:pt x="86868" y="43434"/>
                </a:lnTo>
                <a:lnTo>
                  <a:pt x="83438" y="26543"/>
                </a:lnTo>
                <a:lnTo>
                  <a:pt x="74168" y="12700"/>
                </a:lnTo>
                <a:lnTo>
                  <a:pt x="60325" y="3429"/>
                </a:lnTo>
                <a:lnTo>
                  <a:pt x="43434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92040" y="4877561"/>
            <a:ext cx="29209" cy="40640"/>
          </a:xfrm>
          <a:custGeom>
            <a:avLst/>
            <a:gdLst/>
            <a:ahLst/>
            <a:cxnLst/>
            <a:rect l="l" t="t" r="r" b="b"/>
            <a:pathLst>
              <a:path w="29210" h="40639">
                <a:moveTo>
                  <a:pt x="28956" y="0"/>
                </a:moveTo>
                <a:lnTo>
                  <a:pt x="0" y="0"/>
                </a:lnTo>
                <a:lnTo>
                  <a:pt x="0" y="40512"/>
                </a:lnTo>
                <a:lnTo>
                  <a:pt x="2412" y="40005"/>
                </a:lnTo>
                <a:lnTo>
                  <a:pt x="16256" y="30733"/>
                </a:lnTo>
                <a:lnTo>
                  <a:pt x="25526" y="16890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6616445" y="5814161"/>
            <a:ext cx="198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BC2C00"/>
                </a:solidFill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662928" y="5705094"/>
            <a:ext cx="80010" cy="86995"/>
          </a:xfrm>
          <a:custGeom>
            <a:avLst/>
            <a:gdLst/>
            <a:ahLst/>
            <a:cxnLst/>
            <a:rect l="l" t="t" r="r" b="b"/>
            <a:pathLst>
              <a:path w="80009" h="86995">
                <a:moveTo>
                  <a:pt x="28955" y="0"/>
                </a:moveTo>
                <a:lnTo>
                  <a:pt x="0" y="0"/>
                </a:lnTo>
                <a:lnTo>
                  <a:pt x="43433" y="86867"/>
                </a:lnTo>
                <a:lnTo>
                  <a:pt x="79628" y="14477"/>
                </a:lnTo>
                <a:lnTo>
                  <a:pt x="28955" y="14477"/>
                </a:lnTo>
                <a:lnTo>
                  <a:pt x="28955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706361" y="4921250"/>
            <a:ext cx="0" cy="798830"/>
          </a:xfrm>
          <a:custGeom>
            <a:avLst/>
            <a:gdLst/>
            <a:ahLst/>
            <a:cxnLst/>
            <a:rect l="l" t="t" r="r" b="b"/>
            <a:pathLst>
              <a:path h="798829">
                <a:moveTo>
                  <a:pt x="0" y="0"/>
                </a:moveTo>
                <a:lnTo>
                  <a:pt x="0" y="798829"/>
                </a:lnTo>
              </a:path>
            </a:pathLst>
          </a:custGeom>
          <a:ln w="28956">
            <a:solidFill>
              <a:srgbClr val="BC2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691883" y="4918709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540"/>
                </a:moveTo>
                <a:lnTo>
                  <a:pt x="9442" y="2540"/>
                </a:lnTo>
                <a:lnTo>
                  <a:pt x="9442" y="0"/>
                </a:lnTo>
                <a:lnTo>
                  <a:pt x="0" y="0"/>
                </a:lnTo>
                <a:lnTo>
                  <a:pt x="0" y="254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720840" y="5705094"/>
            <a:ext cx="29209" cy="14604"/>
          </a:xfrm>
          <a:custGeom>
            <a:avLst/>
            <a:gdLst/>
            <a:ahLst/>
            <a:cxnLst/>
            <a:rect l="l" t="t" r="r" b="b"/>
            <a:pathLst>
              <a:path w="29209" h="14604">
                <a:moveTo>
                  <a:pt x="28955" y="0"/>
                </a:moveTo>
                <a:lnTo>
                  <a:pt x="0" y="0"/>
                </a:lnTo>
                <a:lnTo>
                  <a:pt x="0" y="14477"/>
                </a:lnTo>
                <a:lnTo>
                  <a:pt x="21716" y="14477"/>
                </a:lnTo>
                <a:lnTo>
                  <a:pt x="28955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91883" y="4877561"/>
            <a:ext cx="29209" cy="43815"/>
          </a:xfrm>
          <a:custGeom>
            <a:avLst/>
            <a:gdLst/>
            <a:ahLst/>
            <a:cxnLst/>
            <a:rect l="l" t="t" r="r" b="b"/>
            <a:pathLst>
              <a:path w="29209" h="43814">
                <a:moveTo>
                  <a:pt x="28956" y="0"/>
                </a:moveTo>
                <a:lnTo>
                  <a:pt x="0" y="0"/>
                </a:lnTo>
                <a:lnTo>
                  <a:pt x="0" y="40512"/>
                </a:lnTo>
                <a:lnTo>
                  <a:pt x="14477" y="43433"/>
                </a:lnTo>
                <a:lnTo>
                  <a:pt x="28956" y="40512"/>
                </a:lnTo>
                <a:lnTo>
                  <a:pt x="28956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706361" y="4918075"/>
            <a:ext cx="14604" cy="3175"/>
          </a:xfrm>
          <a:custGeom>
            <a:avLst/>
            <a:gdLst/>
            <a:ahLst/>
            <a:cxnLst/>
            <a:rect l="l" t="t" r="r" b="b"/>
            <a:pathLst>
              <a:path w="14604" h="3175">
                <a:moveTo>
                  <a:pt x="14478" y="0"/>
                </a:moveTo>
                <a:lnTo>
                  <a:pt x="0" y="2920"/>
                </a:lnTo>
                <a:lnTo>
                  <a:pt x="14478" y="2920"/>
                </a:lnTo>
                <a:lnTo>
                  <a:pt x="14478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62928" y="4834128"/>
            <a:ext cx="86995" cy="84455"/>
          </a:xfrm>
          <a:custGeom>
            <a:avLst/>
            <a:gdLst/>
            <a:ahLst/>
            <a:cxnLst/>
            <a:rect l="l" t="t" r="r" b="b"/>
            <a:pathLst>
              <a:path w="86995" h="84454">
                <a:moveTo>
                  <a:pt x="43433" y="0"/>
                </a:moveTo>
                <a:lnTo>
                  <a:pt x="26543" y="3429"/>
                </a:lnTo>
                <a:lnTo>
                  <a:pt x="12700" y="12700"/>
                </a:lnTo>
                <a:lnTo>
                  <a:pt x="3428" y="26543"/>
                </a:lnTo>
                <a:lnTo>
                  <a:pt x="0" y="43434"/>
                </a:lnTo>
                <a:lnTo>
                  <a:pt x="3428" y="60325"/>
                </a:lnTo>
                <a:lnTo>
                  <a:pt x="12700" y="74168"/>
                </a:lnTo>
                <a:lnTo>
                  <a:pt x="26543" y="83439"/>
                </a:lnTo>
                <a:lnTo>
                  <a:pt x="28955" y="83947"/>
                </a:lnTo>
                <a:lnTo>
                  <a:pt x="28955" y="43434"/>
                </a:lnTo>
                <a:lnTo>
                  <a:pt x="86868" y="43434"/>
                </a:lnTo>
                <a:lnTo>
                  <a:pt x="83439" y="26543"/>
                </a:lnTo>
                <a:lnTo>
                  <a:pt x="74168" y="12700"/>
                </a:lnTo>
                <a:lnTo>
                  <a:pt x="60325" y="3429"/>
                </a:lnTo>
                <a:lnTo>
                  <a:pt x="43433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720840" y="4877561"/>
            <a:ext cx="29209" cy="40640"/>
          </a:xfrm>
          <a:custGeom>
            <a:avLst/>
            <a:gdLst/>
            <a:ahLst/>
            <a:cxnLst/>
            <a:rect l="l" t="t" r="r" b="b"/>
            <a:pathLst>
              <a:path w="29209" h="40639">
                <a:moveTo>
                  <a:pt x="28955" y="0"/>
                </a:moveTo>
                <a:lnTo>
                  <a:pt x="0" y="0"/>
                </a:lnTo>
                <a:lnTo>
                  <a:pt x="0" y="40512"/>
                </a:lnTo>
                <a:lnTo>
                  <a:pt x="2412" y="40005"/>
                </a:lnTo>
                <a:lnTo>
                  <a:pt x="16255" y="30733"/>
                </a:lnTo>
                <a:lnTo>
                  <a:pt x="25526" y="16890"/>
                </a:lnTo>
                <a:lnTo>
                  <a:pt x="28955" y="0"/>
                </a:lnTo>
                <a:close/>
              </a:path>
            </a:pathLst>
          </a:custGeom>
          <a:solidFill>
            <a:srgbClr val="BC2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8283956" y="4704079"/>
            <a:ext cx="234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0458A"/>
                </a:solidFill>
                <a:latin typeface="Symbol"/>
                <a:cs typeface="Symbol"/>
              </a:rPr>
              <a:t>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94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95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3454" y="397840"/>
            <a:ext cx="4648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imes New Roman"/>
                <a:cs typeface="Times New Roman"/>
              </a:rPr>
              <a:t>Singly Linked</a:t>
            </a:r>
            <a:r>
              <a:rPr sz="4400" b="1" spc="-14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Lists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635" y="1304036"/>
            <a:ext cx="8084820" cy="455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 linked </a:t>
            </a:r>
            <a:r>
              <a:rPr sz="2800" spc="-10" dirty="0">
                <a:latin typeface="Times New Roman"/>
                <a:cs typeface="Times New Roman"/>
              </a:rPr>
              <a:t>list allocates </a:t>
            </a:r>
            <a:r>
              <a:rPr sz="2800" spc="-15" dirty="0">
                <a:latin typeface="Times New Roman"/>
                <a:cs typeface="Times New Roman"/>
              </a:rPr>
              <a:t>space 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15" dirty="0">
                <a:latin typeface="Times New Roman"/>
                <a:cs typeface="Times New Roman"/>
              </a:rPr>
              <a:t>element  </a:t>
            </a:r>
            <a:r>
              <a:rPr sz="2800" spc="-10" dirty="0">
                <a:latin typeface="Times New Roman"/>
                <a:cs typeface="Times New Roman"/>
              </a:rPr>
              <a:t>separately in its own </a:t>
            </a:r>
            <a:r>
              <a:rPr sz="2800" spc="-5" dirty="0">
                <a:latin typeface="Times New Roman"/>
                <a:cs typeface="Times New Roman"/>
              </a:rPr>
              <a:t>block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memory called </a:t>
            </a:r>
            <a:r>
              <a:rPr sz="2800" spc="-5" dirty="0">
                <a:latin typeface="Times New Roman"/>
                <a:cs typeface="Times New Roman"/>
              </a:rPr>
              <a:t>a  "node".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node </a:t>
            </a:r>
            <a:r>
              <a:rPr sz="2800" spc="-10" dirty="0">
                <a:latin typeface="Times New Roman"/>
                <a:cs typeface="Times New Roman"/>
              </a:rPr>
              <a:t>contains </a:t>
            </a:r>
            <a:r>
              <a:rPr sz="2800" spc="-20" dirty="0">
                <a:latin typeface="Times New Roman"/>
                <a:cs typeface="Times New Roman"/>
              </a:rPr>
              <a:t>two </a:t>
            </a:r>
            <a:r>
              <a:rPr sz="2800" spc="-5" dirty="0">
                <a:latin typeface="Times New Roman"/>
                <a:cs typeface="Times New Roman"/>
              </a:rPr>
              <a:t>fields; a </a:t>
            </a:r>
            <a:r>
              <a:rPr sz="2800" spc="-10" dirty="0">
                <a:latin typeface="Times New Roman"/>
                <a:cs typeface="Times New Roman"/>
              </a:rPr>
              <a:t>"</a:t>
            </a:r>
            <a:r>
              <a:rPr sz="2800" b="1" spc="-10" dirty="0">
                <a:latin typeface="Times New Roman"/>
                <a:cs typeface="Times New Roman"/>
              </a:rPr>
              <a:t>data</a:t>
            </a:r>
            <a:r>
              <a:rPr sz="2800" spc="-10" dirty="0">
                <a:latin typeface="Times New Roman"/>
                <a:cs typeface="Times New Roman"/>
              </a:rPr>
              <a:t>" field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store  whatever </a:t>
            </a:r>
            <a:r>
              <a:rPr sz="2800" spc="-15" dirty="0">
                <a:latin typeface="Times New Roman"/>
                <a:cs typeface="Times New Roman"/>
              </a:rPr>
              <a:t>element,</a:t>
            </a:r>
            <a:r>
              <a:rPr sz="2800" spc="6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"</a:t>
            </a:r>
            <a:r>
              <a:rPr sz="2800" b="1" spc="-10" dirty="0">
                <a:latin typeface="Times New Roman"/>
                <a:cs typeface="Times New Roman"/>
              </a:rPr>
              <a:t>next</a:t>
            </a:r>
            <a:r>
              <a:rPr sz="2800" spc="-10" dirty="0">
                <a:latin typeface="Times New Roman"/>
                <a:cs typeface="Times New Roman"/>
              </a:rPr>
              <a:t>" field which </a:t>
            </a:r>
            <a:r>
              <a:rPr sz="2800" spc="-5" dirty="0">
                <a:latin typeface="Times New Roman"/>
                <a:cs typeface="Times New Roman"/>
              </a:rPr>
              <a:t>is a  pointer used to link 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next</a:t>
            </a:r>
            <a:r>
              <a:rPr sz="2800" spc="-2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node.</a:t>
            </a:r>
            <a:endParaRPr sz="28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Each </a:t>
            </a:r>
            <a:r>
              <a:rPr sz="2800" spc="-5" dirty="0">
                <a:latin typeface="Times New Roman"/>
                <a:cs typeface="Times New Roman"/>
              </a:rPr>
              <a:t>node </a:t>
            </a:r>
            <a:r>
              <a:rPr sz="2800" spc="-10" dirty="0">
                <a:latin typeface="Times New Roman"/>
                <a:cs typeface="Times New Roman"/>
              </a:rPr>
              <a:t>is allocated in the heap using malloc(), </a:t>
            </a:r>
            <a:r>
              <a:rPr sz="2800" spc="-5" dirty="0">
                <a:latin typeface="Times New Roman"/>
                <a:cs typeface="Times New Roman"/>
              </a:rPr>
              <a:t>so 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node </a:t>
            </a:r>
            <a:r>
              <a:rPr sz="2800" spc="-15" dirty="0">
                <a:latin typeface="Times New Roman"/>
                <a:cs typeface="Times New Roman"/>
              </a:rPr>
              <a:t>memory  </a:t>
            </a:r>
            <a:r>
              <a:rPr sz="2800" spc="-10" dirty="0">
                <a:latin typeface="Times New Roman"/>
                <a:cs typeface="Times New Roman"/>
              </a:rPr>
              <a:t>continues to exist until it </a:t>
            </a:r>
            <a:r>
              <a:rPr sz="2800" spc="-5" dirty="0">
                <a:latin typeface="Times New Roman"/>
                <a:cs typeface="Times New Roman"/>
              </a:rPr>
              <a:t>is  explicitly </a:t>
            </a:r>
            <a:r>
              <a:rPr sz="2800" spc="-10" dirty="0">
                <a:latin typeface="Times New Roman"/>
                <a:cs typeface="Times New Roman"/>
              </a:rPr>
              <a:t>de-allocated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5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free().</a:t>
            </a:r>
            <a:endParaRPr sz="28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front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dirty="0">
                <a:latin typeface="Times New Roman"/>
                <a:cs typeface="Times New Roman"/>
              </a:rPr>
              <a:t>the list </a:t>
            </a:r>
            <a:r>
              <a:rPr sz="2800" spc="-5" dirty="0">
                <a:latin typeface="Times New Roman"/>
                <a:cs typeface="Times New Roman"/>
              </a:rPr>
              <a:t>is a pointer 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60" dirty="0">
                <a:latin typeface="Times New Roman"/>
                <a:cs typeface="Times New Roman"/>
              </a:rPr>
              <a:t>―start‖</a:t>
            </a:r>
            <a:r>
              <a:rPr sz="2800" spc="-2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node.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8151" y="459739"/>
            <a:ext cx="41744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Single Linked</a:t>
            </a:r>
            <a:r>
              <a:rPr sz="4400" spc="-200" dirty="0"/>
              <a:t> </a:t>
            </a:r>
            <a:r>
              <a:rPr sz="4400" dirty="0"/>
              <a:t>List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34784" y="1537461"/>
            <a:ext cx="8275828" cy="228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8900" y="4267187"/>
            <a:ext cx="2793492" cy="1921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1600" y="3810000"/>
            <a:ext cx="32766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0759" y="5529948"/>
            <a:ext cx="2327529" cy="592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96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97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493" y="272288"/>
            <a:ext cx="6669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Operations on Linked</a:t>
            </a:r>
            <a:r>
              <a:rPr sz="4800" spc="-65" dirty="0"/>
              <a:t> </a:t>
            </a:r>
            <a:r>
              <a:rPr sz="4800" spc="-5" dirty="0"/>
              <a:t>Lists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35635" y="1121338"/>
            <a:ext cx="7841615" cy="268224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 basic operations of a single linked list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1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Creation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Insertion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Deletion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70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Times New Roman"/>
                <a:cs typeface="Times New Roman"/>
              </a:rPr>
              <a:t>Traversing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886" rIns="0" bIns="0" rtlCol="0">
            <a:spAutoFit/>
          </a:bodyPr>
          <a:lstStyle/>
          <a:p>
            <a:pPr marL="3472179" marR="5080" indent="-3175635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Times New Roman"/>
                <a:cs typeface="Times New Roman"/>
              </a:rPr>
              <a:t>Creating </a:t>
            </a:r>
            <a:r>
              <a:rPr b="1" spc="-5" dirty="0">
                <a:latin typeface="Times New Roman"/>
                <a:cs typeface="Times New Roman"/>
              </a:rPr>
              <a:t>a node for Single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Linked  List:</a:t>
            </a:r>
          </a:p>
        </p:txBody>
      </p:sp>
      <p:sp>
        <p:nvSpPr>
          <p:cNvPr id="3" name="object 3"/>
          <p:cNvSpPr/>
          <p:nvPr/>
        </p:nvSpPr>
        <p:spPr>
          <a:xfrm>
            <a:off x="3277234" y="4495800"/>
            <a:ext cx="2514600" cy="1658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635" y="1383919"/>
            <a:ext cx="8011159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imes New Roman"/>
                <a:cs typeface="Times New Roman"/>
              </a:rPr>
              <a:t>Sufficient memory </a:t>
            </a:r>
            <a:r>
              <a:rPr sz="2400" spc="-5" dirty="0">
                <a:latin typeface="Times New Roman"/>
                <a:cs typeface="Times New Roman"/>
              </a:rPr>
              <a:t>has to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10" dirty="0">
                <a:latin typeface="Times New Roman"/>
                <a:cs typeface="Times New Roman"/>
              </a:rPr>
              <a:t>allocated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creating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node.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10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is stored </a:t>
            </a:r>
            <a:r>
              <a:rPr sz="2400" spc="-5" dirty="0">
                <a:latin typeface="Times New Roman"/>
                <a:cs typeface="Times New Roman"/>
              </a:rPr>
              <a:t>in the </a:t>
            </a:r>
            <a:r>
              <a:rPr sz="2400" spc="-55" dirty="0">
                <a:latin typeface="Times New Roman"/>
                <a:cs typeface="Times New Roman"/>
              </a:rPr>
              <a:t>memory, </a:t>
            </a:r>
            <a:r>
              <a:rPr sz="2400" spc="-10" dirty="0">
                <a:latin typeface="Times New Roman"/>
                <a:cs typeface="Times New Roman"/>
              </a:rPr>
              <a:t>allocated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10" dirty="0">
                <a:latin typeface="Times New Roman"/>
                <a:cs typeface="Times New Roman"/>
              </a:rPr>
              <a:t>malloc() function.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function getnode(), is used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creating </a:t>
            </a:r>
            <a:r>
              <a:rPr sz="2400" dirty="0">
                <a:latin typeface="Times New Roman"/>
                <a:cs typeface="Times New Roman"/>
              </a:rPr>
              <a:t>a  node, after </a:t>
            </a:r>
            <a:r>
              <a:rPr sz="2400" spc="-10" dirty="0">
                <a:latin typeface="Times New Roman"/>
                <a:cs typeface="Times New Roman"/>
              </a:rPr>
              <a:t>allocating </a:t>
            </a:r>
            <a:r>
              <a:rPr sz="2400" spc="-15" dirty="0">
                <a:latin typeface="Times New Roman"/>
                <a:cs typeface="Times New Roman"/>
              </a:rPr>
              <a:t>memory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structure of </a:t>
            </a:r>
            <a:r>
              <a:rPr sz="2400" dirty="0">
                <a:latin typeface="Times New Roman"/>
                <a:cs typeface="Times New Roman"/>
              </a:rPr>
              <a:t>type node, </a:t>
            </a:r>
            <a:r>
              <a:rPr sz="2400" spc="-10" dirty="0">
                <a:latin typeface="Times New Roman"/>
                <a:cs typeface="Times New Roman"/>
              </a:rPr>
              <a:t>the  information </a:t>
            </a:r>
            <a:r>
              <a:rPr sz="2400" dirty="0">
                <a:latin typeface="Times New Roman"/>
                <a:cs typeface="Times New Roman"/>
              </a:rPr>
              <a:t>for the </a:t>
            </a:r>
            <a:r>
              <a:rPr sz="2400" spc="-5" dirty="0">
                <a:latin typeface="Times New Roman"/>
                <a:cs typeface="Times New Roman"/>
              </a:rPr>
              <a:t>item (i.e., </a:t>
            </a:r>
            <a:r>
              <a:rPr sz="2400" spc="-10" dirty="0">
                <a:latin typeface="Times New Roman"/>
                <a:cs typeface="Times New Roman"/>
              </a:rPr>
              <a:t>data) has </a:t>
            </a:r>
            <a:r>
              <a:rPr sz="2400" dirty="0">
                <a:latin typeface="Times New Roman"/>
                <a:cs typeface="Times New Roman"/>
              </a:rPr>
              <a:t>to be </a:t>
            </a:r>
            <a:r>
              <a:rPr sz="2400" spc="-10" dirty="0">
                <a:latin typeface="Times New Roman"/>
                <a:cs typeface="Times New Roman"/>
              </a:rPr>
              <a:t>read </a:t>
            </a:r>
            <a:r>
              <a:rPr sz="2400" dirty="0">
                <a:latin typeface="Times New Roman"/>
                <a:cs typeface="Times New Roman"/>
              </a:rPr>
              <a:t>from the </a:t>
            </a:r>
            <a:r>
              <a:rPr sz="2400" spc="-45" dirty="0">
                <a:latin typeface="Times New Roman"/>
                <a:cs typeface="Times New Roman"/>
              </a:rPr>
              <a:t>user, 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spc="-10" dirty="0">
                <a:latin typeface="Times New Roman"/>
                <a:cs typeface="Times New Roman"/>
              </a:rPr>
              <a:t>next </a:t>
            </a:r>
            <a:r>
              <a:rPr sz="2400" spc="-15" dirty="0">
                <a:latin typeface="Times New Roman"/>
                <a:cs typeface="Times New Roman"/>
              </a:rPr>
              <a:t>field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NULL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finally </a:t>
            </a:r>
            <a:r>
              <a:rPr sz="2400" spc="-5" dirty="0">
                <a:latin typeface="Times New Roman"/>
                <a:cs typeface="Times New Roman"/>
              </a:rPr>
              <a:t>returns the address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node.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8311" y="645667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pPr marL="25400">
                <a:lnSpc>
                  <a:spcPts val="1240"/>
                </a:lnSpc>
              </a:pPr>
              <a:t>98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54" y="-36829"/>
            <a:ext cx="7959090" cy="615553"/>
          </a:xfrm>
        </p:spPr>
        <p:txBody>
          <a:bodyPr/>
          <a:lstStyle/>
          <a:p>
            <a:r>
              <a:rPr lang="en-US" dirty="0" smtClean="0"/>
              <a:t>Creation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635" y="1075131"/>
            <a:ext cx="8088630" cy="3939540"/>
          </a:xfrm>
        </p:spPr>
        <p:txBody>
          <a:bodyPr/>
          <a:lstStyle/>
          <a:p>
            <a:r>
              <a:rPr lang="en-US" sz="3600" dirty="0" err="1" smtClean="0"/>
              <a:t>struct</a:t>
            </a:r>
            <a:r>
              <a:rPr lang="en-US" sz="3600" dirty="0" smtClean="0"/>
              <a:t> </a:t>
            </a:r>
            <a:r>
              <a:rPr lang="en-US" sz="3600" dirty="0" err="1" smtClean="0"/>
              <a:t>slinklist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{ </a:t>
            </a:r>
          </a:p>
          <a:p>
            <a:r>
              <a:rPr lang="en-US" sz="3600" dirty="0" err="1" smtClean="0"/>
              <a:t>int</a:t>
            </a:r>
            <a:r>
              <a:rPr lang="en-US" sz="3600" dirty="0" smtClean="0"/>
              <a:t> data; </a:t>
            </a:r>
          </a:p>
          <a:p>
            <a:r>
              <a:rPr lang="en-US" sz="3600" dirty="0" err="1" smtClean="0"/>
              <a:t>struct</a:t>
            </a:r>
            <a:r>
              <a:rPr lang="en-US" sz="3600" dirty="0" smtClean="0"/>
              <a:t> </a:t>
            </a:r>
            <a:r>
              <a:rPr lang="en-US" sz="4000" dirty="0" err="1" smtClean="0"/>
              <a:t>slinklist</a:t>
            </a:r>
            <a:r>
              <a:rPr lang="en-US" sz="3600" dirty="0" smtClean="0"/>
              <a:t>* next; </a:t>
            </a:r>
          </a:p>
          <a:p>
            <a:r>
              <a:rPr lang="en-US" sz="3600" dirty="0" smtClean="0"/>
              <a:t>}; </a:t>
            </a:r>
          </a:p>
          <a:p>
            <a:r>
              <a:rPr lang="en-US" sz="3600" dirty="0" err="1" smtClean="0"/>
              <a:t>typedef</a:t>
            </a:r>
            <a:r>
              <a:rPr lang="en-US" sz="3600" dirty="0" smtClean="0"/>
              <a:t> </a:t>
            </a:r>
            <a:r>
              <a:rPr lang="en-US" sz="3600" dirty="0" err="1" smtClean="0"/>
              <a:t>struct</a:t>
            </a:r>
            <a:r>
              <a:rPr lang="en-US" sz="3600" dirty="0" smtClean="0"/>
              <a:t> </a:t>
            </a:r>
            <a:r>
              <a:rPr lang="en-US" sz="3600" dirty="0" err="1" smtClean="0"/>
              <a:t>slinklist</a:t>
            </a:r>
            <a:r>
              <a:rPr lang="en-US" sz="3600" dirty="0" smtClean="0"/>
              <a:t> node; node *start = NULL;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</TotalTime>
  <Words>11366</Words>
  <Application>Microsoft Office PowerPoint</Application>
  <PresentationFormat>On-screen Show (4:3)</PresentationFormat>
  <Paragraphs>1509</Paragraphs>
  <Slides>232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232</vt:i4>
      </vt:variant>
    </vt:vector>
  </HeadingPairs>
  <TitlesOfParts>
    <vt:vector size="233" baseType="lpstr">
      <vt:lpstr>Office Theme</vt:lpstr>
      <vt:lpstr>UNIT - 1  INTRODUCTION TO DATA STRUCTURES, SEARCHING  AND SORTING</vt:lpstr>
      <vt:lpstr>Contents</vt:lpstr>
      <vt:lpstr>Introduction to Data Structures</vt:lpstr>
      <vt:lpstr>Classification of Data Structures</vt:lpstr>
      <vt:lpstr>Simple and Compound Data Structures</vt:lpstr>
      <vt:lpstr>Linear and Non-linear Data Structures</vt:lpstr>
      <vt:lpstr>Operations on Data Structures</vt:lpstr>
      <vt:lpstr>Abstract Data Type</vt:lpstr>
      <vt:lpstr>Algorithm Definition</vt:lpstr>
      <vt:lpstr>Structure of an Algorithm</vt:lpstr>
      <vt:lpstr>Properties of an Algorithm</vt:lpstr>
      <vt:lpstr>Input-Output:- The algorithm must have certain  initial and precise inputs, and outputs that may be  generated both at its intermediate and final steps</vt:lpstr>
      <vt:lpstr>Algorithm Analysis and Complexity</vt:lpstr>
      <vt:lpstr>Algorithm Analysis and Complexity</vt:lpstr>
      <vt:lpstr>Algorithm Analysis and Complexity</vt:lpstr>
      <vt:lpstr>Total Frequency Count of Program  Segment A</vt:lpstr>
      <vt:lpstr>Total Frequency Count of Program  Segment B</vt:lpstr>
      <vt:lpstr>Total Frequency Count of Program  Segment C</vt:lpstr>
      <vt:lpstr>Asymptotic Notations</vt:lpstr>
      <vt:lpstr>Asymptotic Notations</vt:lpstr>
      <vt:lpstr>Asymptotic Notations</vt:lpstr>
      <vt:lpstr>Asymptotic Notations</vt:lpstr>
      <vt:lpstr>Time Complexity</vt:lpstr>
      <vt:lpstr>Time Complexities of various  Algorithms</vt:lpstr>
      <vt:lpstr>Recursion Examples</vt:lpstr>
      <vt:lpstr>Fibonacci Sequence</vt:lpstr>
      <vt:lpstr>Towers of Hanoi</vt:lpstr>
      <vt:lpstr>Basic Searching Methods</vt:lpstr>
      <vt:lpstr>Linear Search</vt:lpstr>
      <vt:lpstr>Linear Search contd..</vt:lpstr>
      <vt:lpstr>Recursive Linear Search Algorithm</vt:lpstr>
      <vt:lpstr>Binary Search</vt:lpstr>
      <vt:lpstr>Binary Search contd…</vt:lpstr>
      <vt:lpstr>Fibonacci Search</vt:lpstr>
      <vt:lpstr>Fibonacci Search contd…</vt:lpstr>
      <vt:lpstr>Fibonacci Search Algorithm</vt:lpstr>
      <vt:lpstr>Slide 37</vt:lpstr>
      <vt:lpstr>Fibonacci Search Algorithm Contd…</vt:lpstr>
      <vt:lpstr>Basic Sorting Methods :-Bubble Sort</vt:lpstr>
      <vt:lpstr>Bubble Sort Second Level Considerations</vt:lpstr>
      <vt:lpstr>Slide 41</vt:lpstr>
      <vt:lpstr>Bubble Sort Example</vt:lpstr>
      <vt:lpstr>Selection Sort First Level Considerations</vt:lpstr>
      <vt:lpstr>Selection Sort Second Level Considerations</vt:lpstr>
      <vt:lpstr>Selection Sort Example</vt:lpstr>
      <vt:lpstr>Insertion Sort First Level Considerations</vt:lpstr>
      <vt:lpstr>Insertion Sort Example</vt:lpstr>
      <vt:lpstr>Quick Sort</vt:lpstr>
      <vt:lpstr>The Pseudo-Code of Quick Sort</vt:lpstr>
      <vt:lpstr>Quick Sort Contd…..</vt:lpstr>
      <vt:lpstr>Quick sort Analysis</vt:lpstr>
      <vt:lpstr>Quick Sort Example</vt:lpstr>
      <vt:lpstr>Merge Sort</vt:lpstr>
      <vt:lpstr>Merge Sort Algorithm</vt:lpstr>
      <vt:lpstr>Merge Sort Example</vt:lpstr>
      <vt:lpstr>Merge Sort Example Contd…</vt:lpstr>
      <vt:lpstr>Analysis of Merge Sort</vt:lpstr>
      <vt:lpstr>Comparison of Sorting Algorithms</vt:lpstr>
      <vt:lpstr>UNIT - 2 LINEAR DATA STRUCTURES</vt:lpstr>
      <vt:lpstr>Contents</vt:lpstr>
      <vt:lpstr>Stacks</vt:lpstr>
      <vt:lpstr>Basic Stack Operations</vt:lpstr>
      <vt:lpstr>Basic Stack Operations</vt:lpstr>
      <vt:lpstr>Standard Error Messages in Stack</vt:lpstr>
      <vt:lpstr>Stack Operations</vt:lpstr>
      <vt:lpstr>Applications of Stack</vt:lpstr>
      <vt:lpstr>Algebraic Expressions</vt:lpstr>
      <vt:lpstr>Slide 68</vt:lpstr>
      <vt:lpstr>Slide 69</vt:lpstr>
      <vt:lpstr>Queue</vt:lpstr>
      <vt:lpstr>Representation of Queue</vt:lpstr>
      <vt:lpstr>Representation of Queue</vt:lpstr>
      <vt:lpstr>Queue Operations using Array</vt:lpstr>
      <vt:lpstr>Applications of Queue</vt:lpstr>
      <vt:lpstr>Circular Queue</vt:lpstr>
      <vt:lpstr>Circular Queue operations</vt:lpstr>
      <vt:lpstr>Circular Queue Representation  using Arrays</vt:lpstr>
      <vt:lpstr>Insertion and Deletion operations  on a Circular Queue Insert new elements 11, 22, 33, 44 and 55 into the circular queue. The circular  queue status is:</vt:lpstr>
      <vt:lpstr>Insertion and Deletion operations  on a Circular Queue Again, insert another element 66 to the circular queue. The status of the  circular queue is:</vt:lpstr>
      <vt:lpstr>Double Ended Queue (DEQUE)</vt:lpstr>
      <vt:lpstr>DEQUE Representation using arrays</vt:lpstr>
      <vt:lpstr>Types of DEQUE</vt:lpstr>
      <vt:lpstr>Priority Queue</vt:lpstr>
      <vt:lpstr>Priority Queue Operations and Usage</vt:lpstr>
      <vt:lpstr>UNIT - 3  LINKED LISTS</vt:lpstr>
      <vt:lpstr>Introduction to Linked List</vt:lpstr>
      <vt:lpstr>Arrays versus Linked Lists</vt:lpstr>
      <vt:lpstr>Slide 88</vt:lpstr>
      <vt:lpstr>Linked List: A Dynamic Data Structure</vt:lpstr>
      <vt:lpstr>Advantages of linked list</vt:lpstr>
      <vt:lpstr>Disadvantages</vt:lpstr>
      <vt:lpstr>Applications of linked list</vt:lpstr>
      <vt:lpstr>Types of linked lists</vt:lpstr>
      <vt:lpstr>Singly Linked Lists</vt:lpstr>
      <vt:lpstr>Singly Linked Lists</vt:lpstr>
      <vt:lpstr>Single Linked List</vt:lpstr>
      <vt:lpstr>Operations on Linked Lists</vt:lpstr>
      <vt:lpstr>Creating a node for Single Linked  List:</vt:lpstr>
      <vt:lpstr>Creation</vt:lpstr>
      <vt:lpstr>Slide 100</vt:lpstr>
      <vt:lpstr>Creating a single linked list with N  nodes</vt:lpstr>
      <vt:lpstr>Create a new linked list</vt:lpstr>
      <vt:lpstr>Inserting a node</vt:lpstr>
      <vt:lpstr>Inserting a node at the beginning</vt:lpstr>
      <vt:lpstr>Inserting a node at the beginning</vt:lpstr>
      <vt:lpstr>Inserting a node at the end</vt:lpstr>
      <vt:lpstr>Inserting a node at the end</vt:lpstr>
      <vt:lpstr>Inserting a node at the end</vt:lpstr>
      <vt:lpstr>Inserting a node at intermediate  position</vt:lpstr>
      <vt:lpstr>Insert New Node in the middle by value</vt:lpstr>
      <vt:lpstr>Inserting a node at intermediate  position</vt:lpstr>
      <vt:lpstr>Deletion of a node</vt:lpstr>
      <vt:lpstr>Deleting a node at the beginning</vt:lpstr>
      <vt:lpstr>Deleting a node at the beginning</vt:lpstr>
      <vt:lpstr>Deleting a node at the end</vt:lpstr>
      <vt:lpstr>Deleting a node at the end</vt:lpstr>
      <vt:lpstr>Deleting a node at Intermediate  position</vt:lpstr>
      <vt:lpstr>Slide 118</vt:lpstr>
      <vt:lpstr>Slide 119</vt:lpstr>
      <vt:lpstr>Deleting a node at Intermediate  </vt:lpstr>
      <vt:lpstr>Traversal and displaying a list</vt:lpstr>
      <vt:lpstr>Traversing</vt:lpstr>
      <vt:lpstr>Double Linked List</vt:lpstr>
      <vt:lpstr>A Double Linked List</vt:lpstr>
      <vt:lpstr>Basic operations in a double linked list</vt:lpstr>
      <vt:lpstr>Structure of a Double Linked List</vt:lpstr>
      <vt:lpstr>Creating a Double Linked List with  N number of nodes</vt:lpstr>
      <vt:lpstr>Creating a Double Linked List with  N number of nodes</vt:lpstr>
      <vt:lpstr>Inserting a node at the beginning</vt:lpstr>
      <vt:lpstr>Inserting a node at the beginning</vt:lpstr>
      <vt:lpstr>Inserting a node at the end</vt:lpstr>
      <vt:lpstr>Inserting a node at the end</vt:lpstr>
      <vt:lpstr>Inserting a node at an intermediate  position</vt:lpstr>
      <vt:lpstr>Inserting a node at an intermediate  position</vt:lpstr>
      <vt:lpstr>Deleting a node at the beginning</vt:lpstr>
      <vt:lpstr>Deleting a node at the beginning</vt:lpstr>
      <vt:lpstr>Deleting a node at the end</vt:lpstr>
      <vt:lpstr>Deleting a node at the end</vt:lpstr>
      <vt:lpstr>Deleting a node at Intermediate</vt:lpstr>
      <vt:lpstr>Deleting a node at Intermediate  position</vt:lpstr>
      <vt:lpstr>Traversal and displaying a list (Left  to Right)</vt:lpstr>
      <vt:lpstr>Traversal and displaying a list  (Right to Left)</vt:lpstr>
      <vt:lpstr>Advantages and Disadvantages of  Double Linked List</vt:lpstr>
      <vt:lpstr>Circular Single Linked List</vt:lpstr>
      <vt:lpstr>Circular Single Linked List and its  basic operations</vt:lpstr>
      <vt:lpstr>Creating a circular single Linked  List with N number of nodes</vt:lpstr>
      <vt:lpstr>Inserting a node at the beginning</vt:lpstr>
      <vt:lpstr>Inserting a node at the beginning</vt:lpstr>
      <vt:lpstr>Inserting a node at the end</vt:lpstr>
      <vt:lpstr>Inserting a node at the end</vt:lpstr>
      <vt:lpstr>Deleting a node at the beginning</vt:lpstr>
      <vt:lpstr>Deleting a node at the beginning</vt:lpstr>
      <vt:lpstr>Deleting a node at the end</vt:lpstr>
      <vt:lpstr>Deleting a node at the end</vt:lpstr>
      <vt:lpstr>Traversing a circular single linked  list from left to right</vt:lpstr>
      <vt:lpstr>Advantages of Circular Lists</vt:lpstr>
      <vt:lpstr>Applications of Linked Lists:  Representing Polynomials</vt:lpstr>
      <vt:lpstr>Addition of Polynomials</vt:lpstr>
      <vt:lpstr>Circular Double Linked List</vt:lpstr>
      <vt:lpstr>Insert At Begin Get the new node using getnode().  newnode=getnode();  If the list is empty, then start = newnode;  newnode -&gt; left = start;  newnode -&gt; right = start;  If the list is not empty, follow the steps given below:  newnode -&gt; left = start -&gt; left; newnode -&gt; right = start; start -&gt; left -&gt; right = newnode;  start -&gt; left = newnode; start = newnode; </vt:lpstr>
      <vt:lpstr>Slide 161</vt:lpstr>
      <vt:lpstr>Slide 162</vt:lpstr>
      <vt:lpstr>Slide 163</vt:lpstr>
      <vt:lpstr>Slide 164</vt:lpstr>
      <vt:lpstr>Slide 165</vt:lpstr>
      <vt:lpstr>Slide 166</vt:lpstr>
      <vt:lpstr>Slide 167</vt:lpstr>
      <vt:lpstr>UNIT - 4 NON LINEAR DATA  STRUCTURES</vt:lpstr>
      <vt:lpstr>CONTENTS</vt:lpstr>
      <vt:lpstr>Tree – a Hierarchical Data Structure</vt:lpstr>
      <vt:lpstr>An Example of a Tree</vt:lpstr>
      <vt:lpstr>Tree – Basic Terminology</vt:lpstr>
      <vt:lpstr>Tree – Basic Terminology Contd…</vt:lpstr>
      <vt:lpstr>Binary Tree</vt:lpstr>
      <vt:lpstr>Binary Tree</vt:lpstr>
      <vt:lpstr>Full and Complete Binary Trees</vt:lpstr>
      <vt:lpstr>Full and Complete Binary Trees</vt:lpstr>
      <vt:lpstr>Tree Traversals</vt:lpstr>
      <vt:lpstr>Preoder, Inorder, Postorder</vt:lpstr>
      <vt:lpstr>Example of Tree Traversal</vt:lpstr>
      <vt:lpstr>Traversal Techniques</vt:lpstr>
      <vt:lpstr>Threaded Binary Tree</vt:lpstr>
      <vt:lpstr>Graph Basics</vt:lpstr>
      <vt:lpstr>Graph Types</vt:lpstr>
      <vt:lpstr>Graph Terminology</vt:lpstr>
      <vt:lpstr>Graph Terminology</vt:lpstr>
      <vt:lpstr>Data Structures for Graphs  An Adjacency Matrix</vt:lpstr>
      <vt:lpstr>Adjacency Matrix Example 1</vt:lpstr>
      <vt:lpstr>Adjacency Matrix Example 2</vt:lpstr>
      <vt:lpstr>Data Structures for Graphs  An Adjacency List</vt:lpstr>
      <vt:lpstr>Adjacency List Example 1</vt:lpstr>
      <vt:lpstr>Adjacency List Example 2</vt:lpstr>
      <vt:lpstr>Graph Traversals</vt:lpstr>
      <vt:lpstr>Graph Traversals:  Depth First Search Traversal</vt:lpstr>
      <vt:lpstr>Depth First Search Traversal  Example</vt:lpstr>
      <vt:lpstr>Breadth First Search Traversal</vt:lpstr>
      <vt:lpstr>Breadth First Search Traversal  Example</vt:lpstr>
      <vt:lpstr>UNIT - 5 BINARY TREES ANDHASHING</vt:lpstr>
      <vt:lpstr>CONTENTS</vt:lpstr>
      <vt:lpstr>Binary Search Trees</vt:lpstr>
      <vt:lpstr>BST Example</vt:lpstr>
      <vt:lpstr>Properties and Operations</vt:lpstr>
      <vt:lpstr>Inserting a node</vt:lpstr>
      <vt:lpstr>Inserting a node</vt:lpstr>
      <vt:lpstr>Searching for a node</vt:lpstr>
      <vt:lpstr>Searching for a node</vt:lpstr>
      <vt:lpstr>Deleting a node</vt:lpstr>
      <vt:lpstr>Balanced Search Trees</vt:lpstr>
      <vt:lpstr>AVL Tree - Definition</vt:lpstr>
      <vt:lpstr>Slide 210</vt:lpstr>
      <vt:lpstr>Balance Factor</vt:lpstr>
      <vt:lpstr>Balance Factor</vt:lpstr>
      <vt:lpstr>Introduction to M-Way Search Trees</vt:lpstr>
      <vt:lpstr>Properties of M-way Search Trees</vt:lpstr>
      <vt:lpstr>B -Trees</vt:lpstr>
      <vt:lpstr>Searching a B -Tree</vt:lpstr>
      <vt:lpstr>Insertion into a B -Tree</vt:lpstr>
      <vt:lpstr>Slide 218</vt:lpstr>
      <vt:lpstr>Slide 219</vt:lpstr>
      <vt:lpstr>Slide 220</vt:lpstr>
      <vt:lpstr>Deleting from a B -Tree</vt:lpstr>
      <vt:lpstr>Slide 222</vt:lpstr>
      <vt:lpstr>Slide 223</vt:lpstr>
      <vt:lpstr>Hashing</vt:lpstr>
      <vt:lpstr>Hashing Function</vt:lpstr>
      <vt:lpstr>Hash Collision</vt:lpstr>
      <vt:lpstr>Slide 227</vt:lpstr>
      <vt:lpstr>Closed Hashing (Open Addressing)</vt:lpstr>
      <vt:lpstr>A Comparative Analysis of Closed  Hashing vs Open Hashing</vt:lpstr>
      <vt:lpstr>Applications of Hashing</vt:lpstr>
      <vt:lpstr>Applications of Hashing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Through C</dc:title>
  <dc:creator>Vce</dc:creator>
  <cp:lastModifiedBy>Windows User</cp:lastModifiedBy>
  <cp:revision>12</cp:revision>
  <dcterms:created xsi:type="dcterms:W3CDTF">2020-03-31T11:58:47Z</dcterms:created>
  <dcterms:modified xsi:type="dcterms:W3CDTF">2020-04-12T12:45:12Z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2020-03-31T00:00:00Z</vt:filetime>
  </property>
</Properties>
</file>