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16CB12-977F-445E-B5B4-6D4AAA356AA1}"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6CB12-977F-445E-B5B4-6D4AAA356AA1}"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6CB12-977F-445E-B5B4-6D4AAA356AA1}"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6CB12-977F-445E-B5B4-6D4AAA356AA1}"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16CB12-977F-445E-B5B4-6D4AAA356AA1}" type="datetimeFigureOut">
              <a:rPr lang="en-US" smtClean="0"/>
              <a:pPr/>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16CB12-977F-445E-B5B4-6D4AAA356AA1}" type="datetimeFigureOut">
              <a:rPr lang="en-US" smtClean="0"/>
              <a:pPr/>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16CB12-977F-445E-B5B4-6D4AAA356AA1}" type="datetimeFigureOut">
              <a:rPr lang="en-US" smtClean="0"/>
              <a:pPr/>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16CB12-977F-445E-B5B4-6D4AAA356AA1}" type="datetimeFigureOut">
              <a:rPr lang="en-US" smtClean="0"/>
              <a:pPr/>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6CB12-977F-445E-B5B4-6D4AAA356AA1}" type="datetimeFigureOut">
              <a:rPr lang="en-US" smtClean="0"/>
              <a:pPr/>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6CB12-977F-445E-B5B4-6D4AAA356AA1}" type="datetimeFigureOut">
              <a:rPr lang="en-US" smtClean="0"/>
              <a:pPr/>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6CB12-977F-445E-B5B4-6D4AAA356AA1}" type="datetimeFigureOut">
              <a:rPr lang="en-US" smtClean="0"/>
              <a:pPr/>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6BC64-54CA-4633-920A-51D4727CF9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6CB12-977F-445E-B5B4-6D4AAA356AA1}" type="datetimeFigureOut">
              <a:rPr lang="en-US" smtClean="0"/>
              <a:pPr/>
              <a:t>5/11/2020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6BC64-54CA-4633-920A-51D4727CF9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Minimum Spanning Trees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lvl="2" algn="ctr" rtl="0">
              <a:spcBef>
                <a:spcPct val="0"/>
              </a:spcBef>
            </a:pPr>
            <a:r>
              <a:rPr lang="en-US" sz="3200" b="1" dirty="0" err="1" smtClean="0"/>
              <a:t>Kruskal’s</a:t>
            </a:r>
            <a:r>
              <a:rPr lang="en-US" sz="3200" b="1" dirty="0" smtClean="0"/>
              <a:t> Algorithm</a:t>
            </a:r>
            <a:endParaRPr lang="en-US" sz="3200" dirty="0"/>
          </a:p>
        </p:txBody>
      </p:sp>
      <p:sp>
        <p:nvSpPr>
          <p:cNvPr id="6" name="Content Placeholder 5"/>
          <p:cNvSpPr>
            <a:spLocks noGrp="1"/>
          </p:cNvSpPr>
          <p:nvPr>
            <p:ph idx="1"/>
          </p:nvPr>
        </p:nvSpPr>
        <p:spPr/>
        <p:txBody>
          <a:bodyPr>
            <a:normAutofit fontScale="70000" lnSpcReduction="20000"/>
          </a:bodyPr>
          <a:lstStyle/>
          <a:p>
            <a:r>
              <a:rPr lang="en-US" dirty="0" smtClean="0"/>
              <a:t>This </a:t>
            </a:r>
            <a:r>
              <a:rPr lang="en-US" dirty="0" smtClean="0"/>
              <a:t>is a greedy algorithm. A greedy algorithm chooses some local optimum (i.e. picking an edge with the least weight in a MST).</a:t>
            </a:r>
          </a:p>
          <a:p>
            <a:pPr>
              <a:buNone/>
            </a:pPr>
            <a:r>
              <a:rPr lang="en-US" dirty="0" smtClean="0"/>
              <a:t> </a:t>
            </a:r>
          </a:p>
          <a:p>
            <a:r>
              <a:rPr lang="en-US" dirty="0" err="1" smtClean="0"/>
              <a:t>Kruskal's</a:t>
            </a:r>
            <a:r>
              <a:rPr lang="en-US" dirty="0" smtClean="0"/>
              <a:t> algorithm works as follows: Take a graph with 'n' vertices, keep on adding the shortest (least cost) edge, while avoiding the creation of cycles, until (n - 1) edges have been added. Sometimes two or more edges may have the same cost.</a:t>
            </a:r>
          </a:p>
          <a:p>
            <a:pPr>
              <a:buNone/>
            </a:pPr>
            <a:r>
              <a:rPr lang="en-US" dirty="0" smtClean="0"/>
              <a:t> </a:t>
            </a:r>
          </a:p>
          <a:p>
            <a:r>
              <a:rPr lang="en-US" dirty="0" smtClean="0"/>
              <a:t>The order in which the edges are chosen, in this case, does not matter. Different MST’s may result, but they will all have the same total cost, which will always be the minimum cost.</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Kruskal’s</a:t>
            </a:r>
            <a:r>
              <a:rPr lang="en-US" dirty="0" smtClean="0"/>
              <a:t> Algorithm for minimal spanning tree is as follows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marL="457200" lvl="3" indent="-457200">
              <a:buFont typeface="+mj-lt"/>
              <a:buAutoNum type="arabicPeriod"/>
            </a:pPr>
            <a:r>
              <a:rPr lang="en-US" sz="2800" dirty="0" smtClean="0"/>
              <a:t>Make the tree T empty.</a:t>
            </a:r>
          </a:p>
          <a:p>
            <a:pPr marL="457200" lvl="3" indent="-457200">
              <a:buFont typeface="+mj-lt"/>
              <a:buAutoNum type="arabicPeriod"/>
            </a:pPr>
            <a:r>
              <a:rPr lang="en-US" sz="2800" dirty="0" smtClean="0"/>
              <a:t>Repeat the steps 3, 4 and 5 as long as T contains less than n - 1 edges and E is not empty otherwise, proceed to step 6.</a:t>
            </a:r>
          </a:p>
          <a:p>
            <a:pPr marL="457200" lvl="3" indent="-457200">
              <a:buFont typeface="+mj-lt"/>
              <a:buAutoNum type="arabicPeriod"/>
            </a:pPr>
            <a:r>
              <a:rPr lang="en-US" sz="2800" dirty="0" smtClean="0"/>
              <a:t>Choose an edge (v, w) from E of lowest cost.</a:t>
            </a:r>
          </a:p>
          <a:p>
            <a:pPr marL="457200" lvl="3" indent="-457200">
              <a:buFont typeface="+mj-lt"/>
              <a:buAutoNum type="arabicPeriod"/>
            </a:pPr>
            <a:r>
              <a:rPr lang="en-US" sz="2800" dirty="0" smtClean="0"/>
              <a:t>Delete (v, w) from E.</a:t>
            </a:r>
          </a:p>
          <a:p>
            <a:pPr marL="457200" lvl="3" indent="-457200">
              <a:buFont typeface="+mj-lt"/>
              <a:buAutoNum type="arabicPeriod"/>
            </a:pPr>
            <a:r>
              <a:rPr lang="en-US" sz="2800" dirty="0" smtClean="0"/>
              <a:t>If (v, w) does not create a cycle in </a:t>
            </a:r>
            <a:r>
              <a:rPr lang="en-US" sz="2800" dirty="0" smtClean="0"/>
              <a:t>T </a:t>
            </a:r>
            <a:r>
              <a:rPr lang="en-US" sz="2800" i="1" dirty="0" smtClean="0"/>
              <a:t>then </a:t>
            </a:r>
            <a:r>
              <a:rPr lang="en-US" sz="2800" dirty="0" smtClean="0"/>
              <a:t>Add (v, w) to </a:t>
            </a:r>
            <a:r>
              <a:rPr lang="en-US" sz="2800" dirty="0" smtClean="0"/>
              <a:t>T </a:t>
            </a:r>
            <a:r>
              <a:rPr lang="en-US" sz="2800" i="1" dirty="0" smtClean="0"/>
              <a:t>else </a:t>
            </a:r>
            <a:r>
              <a:rPr lang="en-US" sz="2800" dirty="0" smtClean="0"/>
              <a:t>discard (v, w)</a:t>
            </a:r>
            <a:endParaRPr lang="en-US" sz="2400" dirty="0" smtClean="0"/>
          </a:p>
          <a:p>
            <a:pPr marL="514350" lvl="3" indent="-514350">
              <a:buNone/>
            </a:pPr>
            <a:r>
              <a:rPr lang="en-US" sz="2800" dirty="0" smtClean="0"/>
              <a:t>6.   If </a:t>
            </a:r>
            <a:r>
              <a:rPr lang="en-US" sz="2800" dirty="0" smtClean="0"/>
              <a:t>T contains fewer than n - 1 edges then print no spanning tree.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able 30"/>
          <p:cNvGraphicFramePr>
            <a:graphicFrameLocks noGrp="1"/>
          </p:cNvGraphicFramePr>
          <p:nvPr/>
        </p:nvGraphicFramePr>
        <p:xfrm>
          <a:off x="285720" y="4786322"/>
          <a:ext cx="8358248" cy="1857388"/>
        </p:xfrm>
        <a:graphic>
          <a:graphicData uri="http://schemas.openxmlformats.org/drawingml/2006/table">
            <a:tbl>
              <a:tblPr/>
              <a:tblGrid>
                <a:gridCol w="747155"/>
                <a:gridCol w="761439"/>
                <a:gridCol w="760340"/>
                <a:gridCol w="761439"/>
                <a:gridCol w="761439"/>
                <a:gridCol w="760340"/>
                <a:gridCol w="761439"/>
                <a:gridCol w="761439"/>
                <a:gridCol w="760340"/>
                <a:gridCol w="761439"/>
                <a:gridCol w="761439"/>
              </a:tblGrid>
              <a:tr h="927619">
                <a:tc>
                  <a:txBody>
                    <a:bodyPr/>
                    <a:lstStyle/>
                    <a:p>
                      <a:pPr marL="40005" marR="31115" algn="ctr">
                        <a:spcBef>
                          <a:spcPts val="535"/>
                        </a:spcBef>
                        <a:spcAft>
                          <a:spcPts val="0"/>
                        </a:spcAft>
                      </a:pPr>
                      <a:r>
                        <a:rPr lang="en-US" sz="1800" b="1" i="1" dirty="0">
                          <a:latin typeface="Verdana"/>
                          <a:ea typeface="Verdana"/>
                          <a:cs typeface="Verdana"/>
                        </a:rPr>
                        <a:t>Cost</a:t>
                      </a:r>
                      <a:endParaRPr lang="en-US" sz="2800" dirty="0">
                        <a:latin typeface="Verdana"/>
                        <a:ea typeface="Verdana"/>
                        <a:cs typeface="Verdana"/>
                      </a:endParaRPr>
                    </a:p>
                  </a:txBody>
                  <a:tcPr marL="0" marR="0" marT="0" marB="0">
                    <a:lnL w="28575" cap="flat" cmpd="sng" algn="ctr">
                      <a:solidFill>
                        <a:srgbClr val="7F7F7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2545" marR="25400" algn="ctr">
                        <a:spcBef>
                          <a:spcPts val="535"/>
                        </a:spcBef>
                        <a:spcAft>
                          <a:spcPts val="0"/>
                        </a:spcAft>
                      </a:pPr>
                      <a:r>
                        <a:rPr lang="en-US" sz="1800" b="1" i="1" dirty="0">
                          <a:latin typeface="Verdana"/>
                          <a:ea typeface="Verdana"/>
                          <a:cs typeface="Verdana"/>
                        </a:rPr>
                        <a:t>10</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42545" marR="25400" algn="ctr">
                        <a:spcBef>
                          <a:spcPts val="535"/>
                        </a:spcBef>
                        <a:spcAft>
                          <a:spcPts val="0"/>
                        </a:spcAft>
                      </a:pPr>
                      <a:r>
                        <a:rPr lang="en-US" sz="1800" b="1" i="1" dirty="0">
                          <a:latin typeface="Verdana"/>
                          <a:ea typeface="Verdana"/>
                          <a:cs typeface="Verdana"/>
                        </a:rPr>
                        <a:t>15</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2545" marR="25400" algn="ctr">
                        <a:spcBef>
                          <a:spcPts val="535"/>
                        </a:spcBef>
                        <a:spcAft>
                          <a:spcPts val="0"/>
                        </a:spcAft>
                      </a:pPr>
                      <a:r>
                        <a:rPr lang="en-US" sz="1800" b="1" i="1" dirty="0">
                          <a:latin typeface="Verdana"/>
                          <a:ea typeface="Verdana"/>
                          <a:cs typeface="Verdana"/>
                        </a:rPr>
                        <a:t>20</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42545" marR="27940" algn="ctr">
                        <a:spcBef>
                          <a:spcPts val="535"/>
                        </a:spcBef>
                        <a:spcAft>
                          <a:spcPts val="0"/>
                        </a:spcAft>
                      </a:pPr>
                      <a:r>
                        <a:rPr lang="en-US" sz="1800" b="1" i="1">
                          <a:latin typeface="Verdana"/>
                          <a:ea typeface="Verdana"/>
                          <a:cs typeface="Verdana"/>
                        </a:rPr>
                        <a:t>25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1910" marR="27305" algn="ctr">
                        <a:spcBef>
                          <a:spcPts val="535"/>
                        </a:spcBef>
                        <a:spcAft>
                          <a:spcPts val="0"/>
                        </a:spcAft>
                      </a:pPr>
                      <a:r>
                        <a:rPr lang="en-US" sz="1800" b="1" i="1">
                          <a:latin typeface="Verdana"/>
                          <a:ea typeface="Verdana"/>
                          <a:cs typeface="Verdana"/>
                        </a:rPr>
                        <a:t>30</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42545" marR="27940" algn="ctr">
                        <a:spcBef>
                          <a:spcPts val="535"/>
                        </a:spcBef>
                        <a:spcAft>
                          <a:spcPts val="0"/>
                        </a:spcAft>
                      </a:pPr>
                      <a:r>
                        <a:rPr lang="en-US" sz="1800" b="1" i="1">
                          <a:latin typeface="Verdana"/>
                          <a:ea typeface="Verdana"/>
                          <a:cs typeface="Verdana"/>
                        </a:rPr>
                        <a:t>35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0005" marR="27940" algn="ctr">
                        <a:spcBef>
                          <a:spcPts val="535"/>
                        </a:spcBef>
                        <a:spcAft>
                          <a:spcPts val="0"/>
                        </a:spcAft>
                      </a:pPr>
                      <a:r>
                        <a:rPr lang="en-US" sz="1800" b="1" i="1">
                          <a:latin typeface="Verdana"/>
                          <a:ea typeface="Verdana"/>
                          <a:cs typeface="Verdana"/>
                        </a:rPr>
                        <a:t>40</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39370" marR="27305" algn="ctr">
                        <a:spcBef>
                          <a:spcPts val="535"/>
                        </a:spcBef>
                        <a:spcAft>
                          <a:spcPts val="0"/>
                        </a:spcAft>
                      </a:pPr>
                      <a:r>
                        <a:rPr lang="en-US" sz="1800" b="1" i="1">
                          <a:latin typeface="Verdana"/>
                          <a:ea typeface="Verdana"/>
                          <a:cs typeface="Verdana"/>
                        </a:rPr>
                        <a:t>45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0005" marR="27940" algn="ctr">
                        <a:spcBef>
                          <a:spcPts val="535"/>
                        </a:spcBef>
                        <a:spcAft>
                          <a:spcPts val="0"/>
                        </a:spcAft>
                      </a:pPr>
                      <a:r>
                        <a:rPr lang="en-US" sz="1800" b="1" i="1">
                          <a:latin typeface="Verdana"/>
                          <a:ea typeface="Verdana"/>
                          <a:cs typeface="Verdana"/>
                        </a:rPr>
                        <a:t>50</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40005" marR="20955" algn="ctr">
                        <a:spcBef>
                          <a:spcPts val="535"/>
                        </a:spcBef>
                        <a:spcAft>
                          <a:spcPts val="0"/>
                        </a:spcAft>
                      </a:pPr>
                      <a:r>
                        <a:rPr lang="en-US" sz="1800" b="1" i="1">
                          <a:latin typeface="Verdana"/>
                          <a:ea typeface="Verdana"/>
                          <a:cs typeface="Verdana"/>
                        </a:rPr>
                        <a:t>55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28575"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r>
              <a:tr h="929769">
                <a:tc>
                  <a:txBody>
                    <a:bodyPr/>
                    <a:lstStyle/>
                    <a:p>
                      <a:pPr marL="40005" marR="32385" algn="ctr">
                        <a:spcBef>
                          <a:spcPts val="540"/>
                        </a:spcBef>
                        <a:spcAft>
                          <a:spcPts val="0"/>
                        </a:spcAft>
                      </a:pPr>
                      <a:r>
                        <a:rPr lang="en-US" sz="1800" b="1">
                          <a:latin typeface="Verdana"/>
                          <a:ea typeface="Verdana"/>
                          <a:cs typeface="Verdana"/>
                        </a:rPr>
                        <a:t>Edge</a:t>
                      </a:r>
                      <a:endParaRPr lang="en-US" sz="2800">
                        <a:latin typeface="Verdana"/>
                        <a:ea typeface="Verdana"/>
                        <a:cs typeface="Verdana"/>
                      </a:endParaRPr>
                    </a:p>
                  </a:txBody>
                  <a:tcPr marL="0" marR="0" marT="0" marB="0">
                    <a:lnL w="28575" cap="flat" cmpd="sng" algn="ctr">
                      <a:solidFill>
                        <a:srgbClr val="7F7F7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2545" marR="24765" algn="ctr">
                        <a:spcBef>
                          <a:spcPts val="540"/>
                        </a:spcBef>
                        <a:spcAft>
                          <a:spcPts val="0"/>
                        </a:spcAft>
                      </a:pPr>
                      <a:r>
                        <a:rPr lang="en-US" sz="1800">
                          <a:latin typeface="Verdana"/>
                          <a:ea typeface="Verdana"/>
                          <a:cs typeface="Verdana"/>
                        </a:rPr>
                        <a:t>(1, 2)</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2545" marR="24765" algn="ctr">
                        <a:spcBef>
                          <a:spcPts val="540"/>
                        </a:spcBef>
                        <a:spcAft>
                          <a:spcPts val="0"/>
                        </a:spcAft>
                      </a:pPr>
                      <a:r>
                        <a:rPr lang="en-US" sz="1800">
                          <a:latin typeface="Verdana"/>
                          <a:ea typeface="Verdana"/>
                          <a:cs typeface="Verdana"/>
                        </a:rPr>
                        <a:t>(3, 6)</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2545" marR="24765" algn="ctr">
                        <a:spcBef>
                          <a:spcPts val="540"/>
                        </a:spcBef>
                        <a:spcAft>
                          <a:spcPts val="0"/>
                        </a:spcAft>
                      </a:pPr>
                      <a:r>
                        <a:rPr lang="en-US" sz="1800">
                          <a:latin typeface="Verdana"/>
                          <a:ea typeface="Verdana"/>
                          <a:cs typeface="Verdana"/>
                        </a:rPr>
                        <a:t>(4, 6)</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2545" marR="27305" algn="ctr">
                        <a:spcBef>
                          <a:spcPts val="540"/>
                        </a:spcBef>
                        <a:spcAft>
                          <a:spcPts val="0"/>
                        </a:spcAft>
                      </a:pPr>
                      <a:r>
                        <a:rPr lang="en-US" sz="1800" dirty="0">
                          <a:latin typeface="Verdana"/>
                          <a:ea typeface="Verdana"/>
                          <a:cs typeface="Verdana"/>
                        </a:rPr>
                        <a:t>(2, 6)</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2545" marR="27305" algn="ctr">
                        <a:spcBef>
                          <a:spcPts val="540"/>
                        </a:spcBef>
                        <a:spcAft>
                          <a:spcPts val="0"/>
                        </a:spcAft>
                      </a:pPr>
                      <a:r>
                        <a:rPr lang="en-US" sz="1800" dirty="0">
                          <a:latin typeface="Verdana"/>
                          <a:ea typeface="Verdana"/>
                          <a:cs typeface="Verdana"/>
                        </a:rPr>
                        <a:t>(1, 4)</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2545" marR="27940" algn="ctr">
                        <a:spcBef>
                          <a:spcPts val="540"/>
                        </a:spcBef>
                        <a:spcAft>
                          <a:spcPts val="0"/>
                        </a:spcAft>
                      </a:pPr>
                      <a:r>
                        <a:rPr lang="en-US" sz="1800" dirty="0">
                          <a:latin typeface="Verdana"/>
                          <a:ea typeface="Verdana"/>
                          <a:cs typeface="Verdana"/>
                        </a:rPr>
                        <a:t>(3, 5)</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0640" marR="27940" algn="ctr">
                        <a:spcBef>
                          <a:spcPts val="540"/>
                        </a:spcBef>
                        <a:spcAft>
                          <a:spcPts val="0"/>
                        </a:spcAft>
                      </a:pPr>
                      <a:r>
                        <a:rPr lang="en-US" sz="1800" dirty="0">
                          <a:latin typeface="Verdana"/>
                          <a:ea typeface="Verdana"/>
                          <a:cs typeface="Verdana"/>
                        </a:rPr>
                        <a:t>(2, 5)</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0005" marR="27305" algn="ctr">
                        <a:spcBef>
                          <a:spcPts val="540"/>
                        </a:spcBef>
                        <a:spcAft>
                          <a:spcPts val="0"/>
                        </a:spcAft>
                      </a:pPr>
                      <a:r>
                        <a:rPr lang="en-US" sz="1800">
                          <a:latin typeface="Verdana"/>
                          <a:ea typeface="Verdana"/>
                          <a:cs typeface="Verdana"/>
                        </a:rPr>
                        <a:t>(1, 5)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0005" marR="27940" algn="ctr">
                        <a:spcBef>
                          <a:spcPts val="540"/>
                        </a:spcBef>
                        <a:spcAft>
                          <a:spcPts val="0"/>
                        </a:spcAft>
                      </a:pPr>
                      <a:r>
                        <a:rPr lang="en-US" sz="1800">
                          <a:latin typeface="Verdana"/>
                          <a:ea typeface="Verdana"/>
                          <a:cs typeface="Verdana"/>
                        </a:rPr>
                        <a:t>(2, 3)</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0640" marR="20955" algn="ctr">
                        <a:spcBef>
                          <a:spcPts val="540"/>
                        </a:spcBef>
                        <a:spcAft>
                          <a:spcPts val="0"/>
                        </a:spcAft>
                      </a:pPr>
                      <a:r>
                        <a:rPr lang="en-US" sz="1800" dirty="0">
                          <a:latin typeface="Verdana"/>
                          <a:ea typeface="Verdana"/>
                          <a:cs typeface="Verdana"/>
                        </a:rPr>
                        <a:t>(5, 6)</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r>
            </a:tbl>
          </a:graphicData>
        </a:graphic>
      </p:graphicFrame>
      <p:pic>
        <p:nvPicPr>
          <p:cNvPr id="1054" name="Picture 30"/>
          <p:cNvPicPr>
            <a:picLocks noChangeAspect="1" noChangeArrowheads="1"/>
          </p:cNvPicPr>
          <p:nvPr/>
        </p:nvPicPr>
        <p:blipFill>
          <a:blip r:embed="rId2"/>
          <a:srcRect/>
          <a:stretch>
            <a:fillRect/>
          </a:stretch>
        </p:blipFill>
        <p:spPr bwMode="auto">
          <a:xfrm>
            <a:off x="2143108" y="500042"/>
            <a:ext cx="4905695" cy="37861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
          <p:cNvPicPr>
            <a:picLocks noChangeAspect="1" noChangeArrowheads="1"/>
          </p:cNvPicPr>
          <p:nvPr/>
        </p:nvPicPr>
        <p:blipFill>
          <a:blip r:embed="rId2"/>
          <a:srcRect/>
          <a:stretch>
            <a:fillRect/>
          </a:stretch>
        </p:blipFill>
        <p:spPr bwMode="auto">
          <a:xfrm>
            <a:off x="500034" y="642918"/>
            <a:ext cx="2009775" cy="1457325"/>
          </a:xfrm>
          <a:prstGeom prst="rect">
            <a:avLst/>
          </a:prstGeom>
          <a:noFill/>
          <a:ln w="9525">
            <a:noFill/>
            <a:miter lim="800000"/>
            <a:headEnd/>
            <a:tailEnd/>
          </a:ln>
          <a:effectLst/>
        </p:spPr>
      </p:pic>
      <p:pic>
        <p:nvPicPr>
          <p:cNvPr id="25602" name="Picture 2"/>
          <p:cNvPicPr>
            <a:picLocks noChangeAspect="1" noChangeArrowheads="1"/>
          </p:cNvPicPr>
          <p:nvPr/>
        </p:nvPicPr>
        <p:blipFill>
          <a:blip r:embed="rId3"/>
          <a:srcRect/>
          <a:stretch>
            <a:fillRect/>
          </a:stretch>
        </p:blipFill>
        <p:spPr bwMode="auto">
          <a:xfrm>
            <a:off x="3071802" y="714356"/>
            <a:ext cx="2105025" cy="148590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4"/>
          <a:srcRect/>
          <a:stretch>
            <a:fillRect/>
          </a:stretch>
        </p:blipFill>
        <p:spPr bwMode="auto">
          <a:xfrm>
            <a:off x="5929322" y="642918"/>
            <a:ext cx="1962150" cy="1504950"/>
          </a:xfrm>
          <a:prstGeom prst="rect">
            <a:avLst/>
          </a:prstGeom>
          <a:noFill/>
          <a:ln w="9525">
            <a:noFill/>
            <a:miter lim="800000"/>
            <a:headEnd/>
            <a:tailEnd/>
          </a:ln>
          <a:effectLst/>
        </p:spPr>
      </p:pic>
      <p:pic>
        <p:nvPicPr>
          <p:cNvPr id="25604" name="Picture 4"/>
          <p:cNvPicPr>
            <a:picLocks noChangeAspect="1" noChangeArrowheads="1"/>
          </p:cNvPicPr>
          <p:nvPr/>
        </p:nvPicPr>
        <p:blipFill>
          <a:blip r:embed="rId5"/>
          <a:srcRect/>
          <a:stretch>
            <a:fillRect/>
          </a:stretch>
        </p:blipFill>
        <p:spPr bwMode="auto">
          <a:xfrm>
            <a:off x="285720" y="2643182"/>
            <a:ext cx="2124075" cy="1504950"/>
          </a:xfrm>
          <a:prstGeom prst="rect">
            <a:avLst/>
          </a:prstGeom>
          <a:noFill/>
          <a:ln w="9525">
            <a:noFill/>
            <a:miter lim="800000"/>
            <a:headEnd/>
            <a:tailEnd/>
          </a:ln>
          <a:effectLst/>
        </p:spPr>
      </p:pic>
      <p:pic>
        <p:nvPicPr>
          <p:cNvPr id="25605" name="Picture 5"/>
          <p:cNvPicPr>
            <a:picLocks noChangeAspect="1" noChangeArrowheads="1"/>
          </p:cNvPicPr>
          <p:nvPr/>
        </p:nvPicPr>
        <p:blipFill>
          <a:blip r:embed="rId6"/>
          <a:srcRect/>
          <a:stretch>
            <a:fillRect/>
          </a:stretch>
        </p:blipFill>
        <p:spPr bwMode="auto">
          <a:xfrm>
            <a:off x="3857620" y="4429132"/>
            <a:ext cx="1143000" cy="466725"/>
          </a:xfrm>
          <a:prstGeom prst="rect">
            <a:avLst/>
          </a:prstGeom>
          <a:noFill/>
          <a:ln w="9525">
            <a:noFill/>
            <a:miter lim="800000"/>
            <a:headEnd/>
            <a:tailEnd/>
          </a:ln>
          <a:effectLst/>
        </p:spPr>
      </p:pic>
      <p:pic>
        <p:nvPicPr>
          <p:cNvPr id="25606" name="Picture 6"/>
          <p:cNvPicPr>
            <a:picLocks noChangeAspect="1" noChangeArrowheads="1"/>
          </p:cNvPicPr>
          <p:nvPr/>
        </p:nvPicPr>
        <p:blipFill>
          <a:blip r:embed="rId7"/>
          <a:srcRect/>
          <a:stretch>
            <a:fillRect/>
          </a:stretch>
        </p:blipFill>
        <p:spPr bwMode="auto">
          <a:xfrm>
            <a:off x="5857884" y="2643182"/>
            <a:ext cx="2171700" cy="1466850"/>
          </a:xfrm>
          <a:prstGeom prst="rect">
            <a:avLst/>
          </a:prstGeom>
          <a:noFill/>
          <a:ln w="9525">
            <a:noFill/>
            <a:miter lim="800000"/>
            <a:headEnd/>
            <a:tailEnd/>
          </a:ln>
          <a:effectLst/>
        </p:spPr>
      </p:pic>
      <p:graphicFrame>
        <p:nvGraphicFramePr>
          <p:cNvPr id="11" name="Table 10"/>
          <p:cNvGraphicFramePr>
            <a:graphicFrameLocks noGrp="1"/>
          </p:cNvGraphicFramePr>
          <p:nvPr/>
        </p:nvGraphicFramePr>
        <p:xfrm>
          <a:off x="285720" y="4786322"/>
          <a:ext cx="8358248" cy="1857388"/>
        </p:xfrm>
        <a:graphic>
          <a:graphicData uri="http://schemas.openxmlformats.org/drawingml/2006/table">
            <a:tbl>
              <a:tblPr/>
              <a:tblGrid>
                <a:gridCol w="747155"/>
                <a:gridCol w="761439"/>
                <a:gridCol w="760340"/>
                <a:gridCol w="761439"/>
                <a:gridCol w="761439"/>
                <a:gridCol w="760340"/>
                <a:gridCol w="761439"/>
                <a:gridCol w="761439"/>
                <a:gridCol w="760340"/>
                <a:gridCol w="761439"/>
                <a:gridCol w="761439"/>
              </a:tblGrid>
              <a:tr h="927619">
                <a:tc>
                  <a:txBody>
                    <a:bodyPr/>
                    <a:lstStyle/>
                    <a:p>
                      <a:pPr marL="40005" marR="31115" algn="ctr">
                        <a:spcBef>
                          <a:spcPts val="535"/>
                        </a:spcBef>
                        <a:spcAft>
                          <a:spcPts val="0"/>
                        </a:spcAft>
                      </a:pPr>
                      <a:r>
                        <a:rPr lang="en-US" sz="1800" b="1" i="1" dirty="0">
                          <a:latin typeface="Verdana"/>
                          <a:ea typeface="Verdana"/>
                          <a:cs typeface="Verdana"/>
                        </a:rPr>
                        <a:t>Cost</a:t>
                      </a:r>
                      <a:endParaRPr lang="en-US" sz="2800" dirty="0">
                        <a:latin typeface="Verdana"/>
                        <a:ea typeface="Verdana"/>
                        <a:cs typeface="Verdana"/>
                      </a:endParaRPr>
                    </a:p>
                  </a:txBody>
                  <a:tcPr marL="0" marR="0" marT="0" marB="0">
                    <a:lnL w="28575" cap="flat" cmpd="sng" algn="ctr">
                      <a:solidFill>
                        <a:srgbClr val="7F7F7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2545" marR="25400" algn="ctr">
                        <a:spcBef>
                          <a:spcPts val="535"/>
                        </a:spcBef>
                        <a:spcAft>
                          <a:spcPts val="0"/>
                        </a:spcAft>
                      </a:pPr>
                      <a:r>
                        <a:rPr lang="en-US" sz="1800" b="1" i="1" dirty="0">
                          <a:latin typeface="Verdana"/>
                          <a:ea typeface="Verdana"/>
                          <a:cs typeface="Verdana"/>
                        </a:rPr>
                        <a:t>10</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42545" marR="25400" algn="ctr">
                        <a:spcBef>
                          <a:spcPts val="535"/>
                        </a:spcBef>
                        <a:spcAft>
                          <a:spcPts val="0"/>
                        </a:spcAft>
                      </a:pPr>
                      <a:r>
                        <a:rPr lang="en-US" sz="1800" b="1" i="1" dirty="0">
                          <a:latin typeface="Verdana"/>
                          <a:ea typeface="Verdana"/>
                          <a:cs typeface="Verdana"/>
                        </a:rPr>
                        <a:t>15</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2545" marR="25400" algn="ctr">
                        <a:spcBef>
                          <a:spcPts val="535"/>
                        </a:spcBef>
                        <a:spcAft>
                          <a:spcPts val="0"/>
                        </a:spcAft>
                      </a:pPr>
                      <a:r>
                        <a:rPr lang="en-US" sz="1800" b="1" i="1" dirty="0">
                          <a:latin typeface="Verdana"/>
                          <a:ea typeface="Verdana"/>
                          <a:cs typeface="Verdana"/>
                        </a:rPr>
                        <a:t>20</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42545" marR="27940" algn="ctr">
                        <a:spcBef>
                          <a:spcPts val="535"/>
                        </a:spcBef>
                        <a:spcAft>
                          <a:spcPts val="0"/>
                        </a:spcAft>
                      </a:pPr>
                      <a:r>
                        <a:rPr lang="en-US" sz="1800" b="1" i="1">
                          <a:latin typeface="Verdana"/>
                          <a:ea typeface="Verdana"/>
                          <a:cs typeface="Verdana"/>
                        </a:rPr>
                        <a:t>25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1910" marR="27305" algn="ctr">
                        <a:spcBef>
                          <a:spcPts val="535"/>
                        </a:spcBef>
                        <a:spcAft>
                          <a:spcPts val="0"/>
                        </a:spcAft>
                      </a:pPr>
                      <a:r>
                        <a:rPr lang="en-US" sz="1800" b="1" i="1">
                          <a:latin typeface="Verdana"/>
                          <a:ea typeface="Verdana"/>
                          <a:cs typeface="Verdana"/>
                        </a:rPr>
                        <a:t>30</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42545" marR="27940" algn="ctr">
                        <a:spcBef>
                          <a:spcPts val="535"/>
                        </a:spcBef>
                        <a:spcAft>
                          <a:spcPts val="0"/>
                        </a:spcAft>
                      </a:pPr>
                      <a:r>
                        <a:rPr lang="en-US" sz="1800" b="1" i="1">
                          <a:latin typeface="Verdana"/>
                          <a:ea typeface="Verdana"/>
                          <a:cs typeface="Verdana"/>
                        </a:rPr>
                        <a:t>35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0005" marR="27940" algn="ctr">
                        <a:spcBef>
                          <a:spcPts val="535"/>
                        </a:spcBef>
                        <a:spcAft>
                          <a:spcPts val="0"/>
                        </a:spcAft>
                      </a:pPr>
                      <a:r>
                        <a:rPr lang="en-US" sz="1800" b="1" i="1">
                          <a:latin typeface="Verdana"/>
                          <a:ea typeface="Verdana"/>
                          <a:cs typeface="Verdana"/>
                        </a:rPr>
                        <a:t>40</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39370" marR="27305" algn="ctr">
                        <a:spcBef>
                          <a:spcPts val="535"/>
                        </a:spcBef>
                        <a:spcAft>
                          <a:spcPts val="0"/>
                        </a:spcAft>
                      </a:pPr>
                      <a:r>
                        <a:rPr lang="en-US" sz="1800" b="1" i="1">
                          <a:latin typeface="Verdana"/>
                          <a:ea typeface="Verdana"/>
                          <a:cs typeface="Verdana"/>
                        </a:rPr>
                        <a:t>45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c>
                  <a:txBody>
                    <a:bodyPr/>
                    <a:lstStyle/>
                    <a:p>
                      <a:pPr marL="40005" marR="27940" algn="ctr">
                        <a:spcBef>
                          <a:spcPts val="535"/>
                        </a:spcBef>
                        <a:spcAft>
                          <a:spcPts val="0"/>
                        </a:spcAft>
                      </a:pPr>
                      <a:r>
                        <a:rPr lang="en-US" sz="1800" b="1" i="1">
                          <a:latin typeface="Verdana"/>
                          <a:ea typeface="Verdana"/>
                          <a:cs typeface="Verdana"/>
                        </a:rPr>
                        <a:t>50</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marL="40005" marR="20955" algn="ctr">
                        <a:spcBef>
                          <a:spcPts val="535"/>
                        </a:spcBef>
                        <a:spcAft>
                          <a:spcPts val="0"/>
                        </a:spcAft>
                      </a:pPr>
                      <a:r>
                        <a:rPr lang="en-US" sz="1800" b="1" i="1">
                          <a:latin typeface="Verdana"/>
                          <a:ea typeface="Verdana"/>
                          <a:cs typeface="Verdana"/>
                        </a:rPr>
                        <a:t>55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28575" cap="flat" cmpd="sng" algn="ctr">
                      <a:solidFill>
                        <a:srgbClr val="7F7F7F"/>
                      </a:solidFill>
                      <a:prstDash val="solid"/>
                      <a:round/>
                      <a:headEnd type="none" w="med" len="med"/>
                      <a:tailEnd type="none" w="med" len="med"/>
                    </a:lnR>
                    <a:lnT w="1905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2B2B2"/>
                    </a:solidFill>
                  </a:tcPr>
                </a:tc>
              </a:tr>
              <a:tr h="929769">
                <a:tc>
                  <a:txBody>
                    <a:bodyPr/>
                    <a:lstStyle/>
                    <a:p>
                      <a:pPr marL="40005" marR="32385" algn="ctr">
                        <a:spcBef>
                          <a:spcPts val="540"/>
                        </a:spcBef>
                        <a:spcAft>
                          <a:spcPts val="0"/>
                        </a:spcAft>
                      </a:pPr>
                      <a:r>
                        <a:rPr lang="en-US" sz="1800" b="1">
                          <a:latin typeface="Verdana"/>
                          <a:ea typeface="Verdana"/>
                          <a:cs typeface="Verdana"/>
                        </a:rPr>
                        <a:t>Edge</a:t>
                      </a:r>
                      <a:endParaRPr lang="en-US" sz="2800">
                        <a:latin typeface="Verdana"/>
                        <a:ea typeface="Verdana"/>
                        <a:cs typeface="Verdana"/>
                      </a:endParaRPr>
                    </a:p>
                  </a:txBody>
                  <a:tcPr marL="0" marR="0" marT="0" marB="0">
                    <a:lnL w="28575" cap="flat" cmpd="sng" algn="ctr">
                      <a:solidFill>
                        <a:srgbClr val="7F7F7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2545" marR="24765" algn="ctr">
                        <a:spcBef>
                          <a:spcPts val="540"/>
                        </a:spcBef>
                        <a:spcAft>
                          <a:spcPts val="0"/>
                        </a:spcAft>
                      </a:pPr>
                      <a:r>
                        <a:rPr lang="en-US" sz="1800">
                          <a:latin typeface="Verdana"/>
                          <a:ea typeface="Verdana"/>
                          <a:cs typeface="Verdana"/>
                        </a:rPr>
                        <a:t>(1, 2)</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2545" marR="24765" algn="ctr">
                        <a:spcBef>
                          <a:spcPts val="540"/>
                        </a:spcBef>
                        <a:spcAft>
                          <a:spcPts val="0"/>
                        </a:spcAft>
                      </a:pPr>
                      <a:r>
                        <a:rPr lang="en-US" sz="1800">
                          <a:latin typeface="Verdana"/>
                          <a:ea typeface="Verdana"/>
                          <a:cs typeface="Verdana"/>
                        </a:rPr>
                        <a:t>(3, 6)</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2545" marR="24765" algn="ctr">
                        <a:spcBef>
                          <a:spcPts val="540"/>
                        </a:spcBef>
                        <a:spcAft>
                          <a:spcPts val="0"/>
                        </a:spcAft>
                      </a:pPr>
                      <a:r>
                        <a:rPr lang="en-US" sz="1800">
                          <a:latin typeface="Verdana"/>
                          <a:ea typeface="Verdana"/>
                          <a:cs typeface="Verdana"/>
                        </a:rPr>
                        <a:t>(4, 6)</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2545" marR="27305" algn="ctr">
                        <a:spcBef>
                          <a:spcPts val="540"/>
                        </a:spcBef>
                        <a:spcAft>
                          <a:spcPts val="0"/>
                        </a:spcAft>
                      </a:pPr>
                      <a:r>
                        <a:rPr lang="en-US" sz="1800" dirty="0">
                          <a:latin typeface="Verdana"/>
                          <a:ea typeface="Verdana"/>
                          <a:cs typeface="Verdana"/>
                        </a:rPr>
                        <a:t>(2, 6)</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2545" marR="27305" algn="ctr">
                        <a:spcBef>
                          <a:spcPts val="540"/>
                        </a:spcBef>
                        <a:spcAft>
                          <a:spcPts val="0"/>
                        </a:spcAft>
                      </a:pPr>
                      <a:r>
                        <a:rPr lang="en-US" sz="1800" dirty="0">
                          <a:latin typeface="Verdana"/>
                          <a:ea typeface="Verdana"/>
                          <a:cs typeface="Verdana"/>
                        </a:rPr>
                        <a:t>(1, 4)</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2545" marR="27940" algn="ctr">
                        <a:spcBef>
                          <a:spcPts val="540"/>
                        </a:spcBef>
                        <a:spcAft>
                          <a:spcPts val="0"/>
                        </a:spcAft>
                      </a:pPr>
                      <a:r>
                        <a:rPr lang="en-US" sz="1800" dirty="0">
                          <a:latin typeface="Verdana"/>
                          <a:ea typeface="Verdana"/>
                          <a:cs typeface="Verdana"/>
                        </a:rPr>
                        <a:t>(3, 5)</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0640" marR="27940" algn="ctr">
                        <a:spcBef>
                          <a:spcPts val="540"/>
                        </a:spcBef>
                        <a:spcAft>
                          <a:spcPts val="0"/>
                        </a:spcAft>
                      </a:pPr>
                      <a:r>
                        <a:rPr lang="en-US" sz="1800" dirty="0">
                          <a:latin typeface="Verdana"/>
                          <a:ea typeface="Verdana"/>
                          <a:cs typeface="Verdana"/>
                        </a:rPr>
                        <a:t>(2, 5)</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0005" marR="27305" algn="ctr">
                        <a:spcBef>
                          <a:spcPts val="540"/>
                        </a:spcBef>
                        <a:spcAft>
                          <a:spcPts val="0"/>
                        </a:spcAft>
                      </a:pPr>
                      <a:r>
                        <a:rPr lang="en-US" sz="1800">
                          <a:latin typeface="Verdana"/>
                          <a:ea typeface="Verdana"/>
                          <a:cs typeface="Verdana"/>
                        </a:rPr>
                        <a:t>(1, 5)</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c>
                  <a:txBody>
                    <a:bodyPr/>
                    <a:lstStyle/>
                    <a:p>
                      <a:pPr marL="40005" marR="27940" algn="ctr">
                        <a:spcBef>
                          <a:spcPts val="540"/>
                        </a:spcBef>
                        <a:spcAft>
                          <a:spcPts val="0"/>
                        </a:spcAft>
                      </a:pPr>
                      <a:r>
                        <a:rPr lang="en-US" sz="1800">
                          <a:latin typeface="Verdana"/>
                          <a:ea typeface="Verdana"/>
                          <a:cs typeface="Verdana"/>
                        </a:rPr>
                        <a:t>(2, 3)</a:t>
                      </a:r>
                      <a:endParaRPr lang="en-US" sz="280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tcPr>
                </a:tc>
                <a:tc>
                  <a:txBody>
                    <a:bodyPr/>
                    <a:lstStyle/>
                    <a:p>
                      <a:pPr marL="40640" marR="20955" algn="ctr">
                        <a:spcBef>
                          <a:spcPts val="540"/>
                        </a:spcBef>
                        <a:spcAft>
                          <a:spcPts val="0"/>
                        </a:spcAft>
                      </a:pPr>
                      <a:r>
                        <a:rPr lang="en-US" sz="1800" dirty="0">
                          <a:latin typeface="Verdana"/>
                          <a:ea typeface="Verdana"/>
                          <a:cs typeface="Verdana"/>
                        </a:rPr>
                        <a:t>(5, 6)</a:t>
                      </a:r>
                      <a:endParaRPr lang="en-US" sz="2800" dirty="0">
                        <a:latin typeface="Verdana"/>
                        <a:ea typeface="Verdana"/>
                        <a:cs typeface="Verdana"/>
                      </a:endParaRPr>
                    </a:p>
                  </a:txBody>
                  <a:tcPr marL="0" marR="0" marT="0" marB="0">
                    <a:lnL w="12700" cap="flat" cmpd="sng" algn="ctr">
                      <a:solidFill>
                        <a:srgbClr val="BFBFBF"/>
                      </a:solidFill>
                      <a:prstDash val="solid"/>
                      <a:round/>
                      <a:headEnd type="none" w="med" len="med"/>
                      <a:tailEnd type="none" w="med" len="med"/>
                    </a:lnL>
                    <a:lnR w="28575"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9050" cap="flat" cmpd="sng" algn="ctr">
                      <a:solidFill>
                        <a:srgbClr val="7F7F7F"/>
                      </a:solidFill>
                      <a:prstDash val="solid"/>
                      <a:round/>
                      <a:headEnd type="none" w="med" len="med"/>
                      <a:tailEnd type="none" w="med" len="med"/>
                    </a:lnB>
                    <a:solidFill>
                      <a:srgbClr val="B2B2B2"/>
                    </a:solidFill>
                  </a:tcPr>
                </a:tc>
              </a:tr>
            </a:tbl>
          </a:graphicData>
        </a:graphic>
      </p:graphicFrame>
      <p:sp>
        <p:nvSpPr>
          <p:cNvPr id="12" name="TextBox 11"/>
          <p:cNvSpPr txBox="1"/>
          <p:nvPr/>
        </p:nvSpPr>
        <p:spPr>
          <a:xfrm>
            <a:off x="1000100" y="642918"/>
            <a:ext cx="418704" cy="369332"/>
          </a:xfrm>
          <a:prstGeom prst="rect">
            <a:avLst/>
          </a:prstGeom>
          <a:noFill/>
        </p:spPr>
        <p:txBody>
          <a:bodyPr wrap="none" rtlCol="0">
            <a:spAutoFit/>
          </a:bodyPr>
          <a:lstStyle/>
          <a:p>
            <a:r>
              <a:rPr lang="en-US" dirty="0" smtClean="0"/>
              <a:t>10</a:t>
            </a:r>
            <a:endParaRPr lang="en-US" dirty="0"/>
          </a:p>
        </p:txBody>
      </p:sp>
      <p:sp>
        <p:nvSpPr>
          <p:cNvPr id="13" name="TextBox 12"/>
          <p:cNvSpPr txBox="1"/>
          <p:nvPr/>
        </p:nvSpPr>
        <p:spPr>
          <a:xfrm>
            <a:off x="7786710" y="1571612"/>
            <a:ext cx="418704" cy="369332"/>
          </a:xfrm>
          <a:prstGeom prst="rect">
            <a:avLst/>
          </a:prstGeom>
          <a:noFill/>
        </p:spPr>
        <p:txBody>
          <a:bodyPr wrap="none" rtlCol="0">
            <a:spAutoFit/>
          </a:bodyPr>
          <a:lstStyle/>
          <a:p>
            <a:r>
              <a:rPr lang="en-US" dirty="0" smtClean="0"/>
              <a:t>15</a:t>
            </a:r>
            <a:endParaRPr lang="en-US" dirty="0"/>
          </a:p>
        </p:txBody>
      </p:sp>
      <p:sp>
        <p:nvSpPr>
          <p:cNvPr id="14" name="TextBox 13"/>
          <p:cNvSpPr txBox="1"/>
          <p:nvPr/>
        </p:nvSpPr>
        <p:spPr>
          <a:xfrm>
            <a:off x="6072198" y="1714488"/>
            <a:ext cx="418704" cy="369332"/>
          </a:xfrm>
          <a:prstGeom prst="rect">
            <a:avLst/>
          </a:prstGeom>
          <a:noFill/>
        </p:spPr>
        <p:txBody>
          <a:bodyPr wrap="none" rtlCol="0">
            <a:spAutoFit/>
          </a:bodyPr>
          <a:lstStyle/>
          <a:p>
            <a:r>
              <a:rPr lang="en-US" dirty="0" smtClean="0"/>
              <a:t>20</a:t>
            </a:r>
            <a:endParaRPr lang="en-US" dirty="0"/>
          </a:p>
        </p:txBody>
      </p:sp>
      <p:sp>
        <p:nvSpPr>
          <p:cNvPr id="15" name="TextBox 14"/>
          <p:cNvSpPr txBox="1"/>
          <p:nvPr/>
        </p:nvSpPr>
        <p:spPr>
          <a:xfrm>
            <a:off x="3500430" y="642918"/>
            <a:ext cx="418704" cy="369332"/>
          </a:xfrm>
          <a:prstGeom prst="rect">
            <a:avLst/>
          </a:prstGeom>
          <a:noFill/>
        </p:spPr>
        <p:txBody>
          <a:bodyPr wrap="none" rtlCol="0">
            <a:spAutoFit/>
          </a:bodyPr>
          <a:lstStyle/>
          <a:p>
            <a:r>
              <a:rPr lang="en-US" dirty="0" smtClean="0"/>
              <a:t>10</a:t>
            </a:r>
            <a:endParaRPr lang="en-US" dirty="0"/>
          </a:p>
        </p:txBody>
      </p:sp>
      <p:sp>
        <p:nvSpPr>
          <p:cNvPr id="16" name="TextBox 15"/>
          <p:cNvSpPr txBox="1"/>
          <p:nvPr/>
        </p:nvSpPr>
        <p:spPr>
          <a:xfrm>
            <a:off x="6357950" y="500042"/>
            <a:ext cx="418704" cy="369332"/>
          </a:xfrm>
          <a:prstGeom prst="rect">
            <a:avLst/>
          </a:prstGeom>
          <a:noFill/>
        </p:spPr>
        <p:txBody>
          <a:bodyPr wrap="none" rtlCol="0">
            <a:spAutoFit/>
          </a:bodyPr>
          <a:lstStyle/>
          <a:p>
            <a:r>
              <a:rPr lang="en-US" dirty="0" smtClean="0"/>
              <a:t>10</a:t>
            </a:r>
            <a:endParaRPr lang="en-US" dirty="0"/>
          </a:p>
        </p:txBody>
      </p:sp>
      <p:sp>
        <p:nvSpPr>
          <p:cNvPr id="17" name="TextBox 16"/>
          <p:cNvSpPr txBox="1"/>
          <p:nvPr/>
        </p:nvSpPr>
        <p:spPr>
          <a:xfrm>
            <a:off x="5153028" y="1724012"/>
            <a:ext cx="418704" cy="369332"/>
          </a:xfrm>
          <a:prstGeom prst="rect">
            <a:avLst/>
          </a:prstGeom>
          <a:noFill/>
        </p:spPr>
        <p:txBody>
          <a:bodyPr wrap="none" rtlCol="0">
            <a:spAutoFit/>
          </a:bodyPr>
          <a:lstStyle/>
          <a:p>
            <a:r>
              <a:rPr lang="en-US" dirty="0" smtClean="0"/>
              <a:t>15</a:t>
            </a:r>
            <a:endParaRPr lang="en-US" dirty="0"/>
          </a:p>
        </p:txBody>
      </p:sp>
      <p:sp>
        <p:nvSpPr>
          <p:cNvPr id="18" name="TextBox 17"/>
          <p:cNvSpPr txBox="1"/>
          <p:nvPr/>
        </p:nvSpPr>
        <p:spPr>
          <a:xfrm>
            <a:off x="2214546" y="3571876"/>
            <a:ext cx="418704" cy="369332"/>
          </a:xfrm>
          <a:prstGeom prst="rect">
            <a:avLst/>
          </a:prstGeom>
          <a:noFill/>
        </p:spPr>
        <p:txBody>
          <a:bodyPr wrap="none" rtlCol="0">
            <a:spAutoFit/>
          </a:bodyPr>
          <a:lstStyle/>
          <a:p>
            <a:r>
              <a:rPr lang="en-US" dirty="0" smtClean="0"/>
              <a:t>15</a:t>
            </a:r>
            <a:endParaRPr lang="en-US" dirty="0"/>
          </a:p>
        </p:txBody>
      </p:sp>
      <p:sp>
        <p:nvSpPr>
          <p:cNvPr id="19" name="TextBox 18"/>
          <p:cNvSpPr txBox="1"/>
          <p:nvPr/>
        </p:nvSpPr>
        <p:spPr>
          <a:xfrm>
            <a:off x="500034" y="3714752"/>
            <a:ext cx="418704" cy="369332"/>
          </a:xfrm>
          <a:prstGeom prst="rect">
            <a:avLst/>
          </a:prstGeom>
          <a:noFill/>
        </p:spPr>
        <p:txBody>
          <a:bodyPr wrap="none" rtlCol="0">
            <a:spAutoFit/>
          </a:bodyPr>
          <a:lstStyle/>
          <a:p>
            <a:r>
              <a:rPr lang="en-US" dirty="0" smtClean="0"/>
              <a:t>20</a:t>
            </a:r>
            <a:endParaRPr lang="en-US" dirty="0"/>
          </a:p>
        </p:txBody>
      </p:sp>
      <p:sp>
        <p:nvSpPr>
          <p:cNvPr id="20" name="TextBox 19"/>
          <p:cNvSpPr txBox="1"/>
          <p:nvPr/>
        </p:nvSpPr>
        <p:spPr>
          <a:xfrm>
            <a:off x="785786" y="2500306"/>
            <a:ext cx="418704" cy="369332"/>
          </a:xfrm>
          <a:prstGeom prst="rect">
            <a:avLst/>
          </a:prstGeom>
          <a:noFill/>
        </p:spPr>
        <p:txBody>
          <a:bodyPr wrap="none" rtlCol="0">
            <a:spAutoFit/>
          </a:bodyPr>
          <a:lstStyle/>
          <a:p>
            <a:r>
              <a:rPr lang="en-US" dirty="0" smtClean="0"/>
              <a:t>10</a:t>
            </a:r>
            <a:endParaRPr lang="en-US" dirty="0"/>
          </a:p>
        </p:txBody>
      </p:sp>
      <p:sp>
        <p:nvSpPr>
          <p:cNvPr id="21" name="TextBox 20"/>
          <p:cNvSpPr txBox="1"/>
          <p:nvPr/>
        </p:nvSpPr>
        <p:spPr>
          <a:xfrm>
            <a:off x="7786710" y="3571876"/>
            <a:ext cx="418704" cy="369332"/>
          </a:xfrm>
          <a:prstGeom prst="rect">
            <a:avLst/>
          </a:prstGeom>
          <a:noFill/>
        </p:spPr>
        <p:txBody>
          <a:bodyPr wrap="none" rtlCol="0">
            <a:spAutoFit/>
          </a:bodyPr>
          <a:lstStyle/>
          <a:p>
            <a:r>
              <a:rPr lang="en-US" dirty="0" smtClean="0"/>
              <a:t>15</a:t>
            </a:r>
            <a:endParaRPr lang="en-US" dirty="0"/>
          </a:p>
        </p:txBody>
      </p:sp>
      <p:sp>
        <p:nvSpPr>
          <p:cNvPr id="22" name="TextBox 21"/>
          <p:cNvSpPr txBox="1"/>
          <p:nvPr/>
        </p:nvSpPr>
        <p:spPr>
          <a:xfrm>
            <a:off x="6072198" y="3714752"/>
            <a:ext cx="418704" cy="369332"/>
          </a:xfrm>
          <a:prstGeom prst="rect">
            <a:avLst/>
          </a:prstGeom>
          <a:noFill/>
        </p:spPr>
        <p:txBody>
          <a:bodyPr wrap="none" rtlCol="0">
            <a:spAutoFit/>
          </a:bodyPr>
          <a:lstStyle/>
          <a:p>
            <a:r>
              <a:rPr lang="en-US" dirty="0" smtClean="0"/>
              <a:t>20</a:t>
            </a:r>
            <a:endParaRPr lang="en-US" dirty="0"/>
          </a:p>
        </p:txBody>
      </p:sp>
      <p:sp>
        <p:nvSpPr>
          <p:cNvPr id="23" name="TextBox 22"/>
          <p:cNvSpPr txBox="1"/>
          <p:nvPr/>
        </p:nvSpPr>
        <p:spPr>
          <a:xfrm>
            <a:off x="6357950" y="2500306"/>
            <a:ext cx="418704" cy="369332"/>
          </a:xfrm>
          <a:prstGeom prst="rect">
            <a:avLst/>
          </a:prstGeom>
          <a:noFill/>
        </p:spPr>
        <p:txBody>
          <a:bodyPr wrap="none" rtlCol="0">
            <a:spAutoFit/>
          </a:bodyPr>
          <a:lstStyle/>
          <a:p>
            <a:r>
              <a:rPr lang="en-US" dirty="0" smtClean="0"/>
              <a:t>10</a:t>
            </a:r>
            <a:endParaRPr lang="en-US" dirty="0"/>
          </a:p>
        </p:txBody>
      </p:sp>
      <p:sp>
        <p:nvSpPr>
          <p:cNvPr id="24" name="TextBox 23"/>
          <p:cNvSpPr txBox="1"/>
          <p:nvPr/>
        </p:nvSpPr>
        <p:spPr>
          <a:xfrm>
            <a:off x="1071538" y="3143248"/>
            <a:ext cx="418704" cy="369332"/>
          </a:xfrm>
          <a:prstGeom prst="rect">
            <a:avLst/>
          </a:prstGeom>
          <a:noFill/>
        </p:spPr>
        <p:txBody>
          <a:bodyPr wrap="none" rtlCol="0">
            <a:spAutoFit/>
          </a:bodyPr>
          <a:lstStyle/>
          <a:p>
            <a:r>
              <a:rPr lang="en-US" dirty="0" smtClean="0"/>
              <a:t>25</a:t>
            </a:r>
            <a:endParaRPr lang="en-US" dirty="0"/>
          </a:p>
        </p:txBody>
      </p:sp>
      <p:sp>
        <p:nvSpPr>
          <p:cNvPr id="25" name="TextBox 24"/>
          <p:cNvSpPr txBox="1"/>
          <p:nvPr/>
        </p:nvSpPr>
        <p:spPr>
          <a:xfrm>
            <a:off x="6643702" y="3143248"/>
            <a:ext cx="418704" cy="369332"/>
          </a:xfrm>
          <a:prstGeom prst="rect">
            <a:avLst/>
          </a:prstGeom>
          <a:noFill/>
        </p:spPr>
        <p:txBody>
          <a:bodyPr wrap="none" rtlCol="0">
            <a:spAutoFit/>
          </a:bodyPr>
          <a:lstStyle/>
          <a:p>
            <a:r>
              <a:rPr lang="en-US" dirty="0" smtClean="0"/>
              <a:t>25</a:t>
            </a:r>
            <a:endParaRPr lang="en-US" dirty="0"/>
          </a:p>
        </p:txBody>
      </p:sp>
      <p:sp>
        <p:nvSpPr>
          <p:cNvPr id="26" name="TextBox 25"/>
          <p:cNvSpPr txBox="1"/>
          <p:nvPr/>
        </p:nvSpPr>
        <p:spPr>
          <a:xfrm>
            <a:off x="7225130" y="2988230"/>
            <a:ext cx="418704" cy="369332"/>
          </a:xfrm>
          <a:prstGeom prst="rect">
            <a:avLst/>
          </a:prstGeom>
          <a:noFill/>
        </p:spPr>
        <p:txBody>
          <a:bodyPr wrap="none" rtlCol="0">
            <a:spAutoFit/>
          </a:bodyPr>
          <a:lstStyle/>
          <a:p>
            <a:r>
              <a:rPr lang="en-US" dirty="0" smtClean="0"/>
              <a:t>35</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357158" y="285728"/>
            <a:ext cx="3786214" cy="2678768"/>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6429388" y="214290"/>
          <a:ext cx="2357454" cy="3708400"/>
        </p:xfrm>
        <a:graphic>
          <a:graphicData uri="http://schemas.openxmlformats.org/drawingml/2006/table">
            <a:tbl>
              <a:tblPr firstRow="1" bandRow="1">
                <a:tableStyleId>{5C22544A-7EE6-4342-B048-85BDC9FD1C3A}</a:tableStyleId>
              </a:tblPr>
              <a:tblGrid>
                <a:gridCol w="1178727"/>
                <a:gridCol w="1178727"/>
              </a:tblGrid>
              <a:tr h="370840">
                <a:tc>
                  <a:txBody>
                    <a:bodyPr/>
                    <a:lstStyle/>
                    <a:p>
                      <a:r>
                        <a:rPr lang="en-US" dirty="0" smtClean="0"/>
                        <a:t>Edge</a:t>
                      </a:r>
                      <a:endParaRPr lang="en-US" dirty="0"/>
                    </a:p>
                  </a:txBody>
                  <a:tcPr/>
                </a:tc>
                <a:tc>
                  <a:txBody>
                    <a:bodyPr/>
                    <a:lstStyle/>
                    <a:p>
                      <a:r>
                        <a:rPr lang="en-US" dirty="0" smtClean="0"/>
                        <a:t>Weight</a:t>
                      </a:r>
                      <a:endParaRPr lang="en-US" dirty="0"/>
                    </a:p>
                  </a:txBody>
                  <a:tcPr/>
                </a:tc>
              </a:tr>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p:pic>
        <p:nvPicPr>
          <p:cNvPr id="26627" name="Picture 3"/>
          <p:cNvPicPr>
            <a:picLocks noChangeAspect="1" noChangeArrowheads="1"/>
          </p:cNvPicPr>
          <p:nvPr/>
        </p:nvPicPr>
        <p:blipFill>
          <a:blip r:embed="rId3"/>
          <a:srcRect/>
          <a:stretch>
            <a:fillRect/>
          </a:stretch>
        </p:blipFill>
        <p:spPr bwMode="auto">
          <a:xfrm>
            <a:off x="857224" y="3214686"/>
            <a:ext cx="3827203" cy="3071834"/>
          </a:xfrm>
          <a:prstGeom prst="rect">
            <a:avLst/>
          </a:prstGeom>
          <a:noFill/>
          <a:ln w="9525">
            <a:noFill/>
            <a:miter lim="800000"/>
            <a:headEnd/>
            <a:tailEnd/>
          </a:ln>
          <a:effectLst/>
        </p:spPr>
      </p:pic>
      <p:sp>
        <p:nvSpPr>
          <p:cNvPr id="7" name="Rectangle 6"/>
          <p:cNvSpPr/>
          <p:nvPr/>
        </p:nvSpPr>
        <p:spPr>
          <a:xfrm>
            <a:off x="1142976" y="3714752"/>
            <a:ext cx="500066" cy="50006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08787" y="285728"/>
            <a:ext cx="8825590" cy="63579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285728"/>
            <a:ext cx="7572428" cy="1569660"/>
          </a:xfrm>
          <a:prstGeom prst="rect">
            <a:avLst/>
          </a:prstGeom>
        </p:spPr>
        <p:txBody>
          <a:bodyPr wrap="square">
            <a:spAutoFit/>
          </a:bodyPr>
          <a:lstStyle/>
          <a:p>
            <a:r>
              <a:rPr lang="en-US" sz="2400" dirty="0"/>
              <a:t>Minimum spanning tree, can be constructed using any of the following two algorithms:</a:t>
            </a:r>
          </a:p>
          <a:p>
            <a:r>
              <a:rPr lang="en-US" sz="2400" dirty="0"/>
              <a:t>1. </a:t>
            </a:r>
            <a:r>
              <a:rPr lang="en-US" sz="2400" dirty="0" err="1"/>
              <a:t>Kruskal’s</a:t>
            </a:r>
            <a:r>
              <a:rPr lang="en-US" sz="2400" dirty="0"/>
              <a:t> algorithm and</a:t>
            </a:r>
          </a:p>
          <a:p>
            <a:r>
              <a:rPr lang="en-US" sz="2400" dirty="0"/>
              <a:t>2. Prim’s algorithm.</a:t>
            </a:r>
          </a:p>
        </p:txBody>
      </p:sp>
      <p:sp>
        <p:nvSpPr>
          <p:cNvPr id="4" name="Rectangle 3"/>
          <p:cNvSpPr/>
          <p:nvPr/>
        </p:nvSpPr>
        <p:spPr>
          <a:xfrm>
            <a:off x="714348" y="1785926"/>
            <a:ext cx="7858180" cy="1938992"/>
          </a:xfrm>
          <a:prstGeom prst="rect">
            <a:avLst/>
          </a:prstGeom>
        </p:spPr>
        <p:txBody>
          <a:bodyPr wrap="square">
            <a:spAutoFit/>
          </a:bodyPr>
          <a:lstStyle/>
          <a:p>
            <a:pPr algn="just">
              <a:buFont typeface="Arial" pitchFamily="34" charset="0"/>
              <a:buChar char="•"/>
            </a:pPr>
            <a:r>
              <a:rPr lang="en-US" sz="2400" i="1" dirty="0" err="1"/>
              <a:t>Kruskal's</a:t>
            </a:r>
            <a:r>
              <a:rPr lang="en-US" sz="2400" i="1" dirty="0"/>
              <a:t> algorithm uses edges, and Prim’s algorithm uses vertex connections </a:t>
            </a:r>
            <a:r>
              <a:rPr lang="en-US" sz="2400" i="1" dirty="0" smtClean="0"/>
              <a:t>in </a:t>
            </a:r>
            <a:r>
              <a:rPr lang="en-US" sz="2400" dirty="0" smtClean="0"/>
              <a:t>determining </a:t>
            </a:r>
            <a:r>
              <a:rPr lang="en-US" sz="2400" dirty="0"/>
              <a:t>the MST. </a:t>
            </a:r>
            <a:endParaRPr lang="en-US" sz="2400" dirty="0" smtClean="0"/>
          </a:p>
          <a:p>
            <a:pPr algn="just">
              <a:buFont typeface="Arial" pitchFamily="34" charset="0"/>
              <a:buChar char="•"/>
            </a:pPr>
            <a:r>
              <a:rPr lang="en-US" sz="2400" dirty="0" smtClean="0"/>
              <a:t>In </a:t>
            </a:r>
            <a:r>
              <a:rPr lang="en-US" sz="2400" i="1" dirty="0"/>
              <a:t>Prim’s algorithm at any instance of output it represents </a:t>
            </a:r>
            <a:r>
              <a:rPr lang="en-US" sz="2400" i="1" dirty="0" smtClean="0"/>
              <a:t>tree </a:t>
            </a:r>
            <a:r>
              <a:rPr lang="en-US" sz="2400" dirty="0" smtClean="0"/>
              <a:t>whereas </a:t>
            </a:r>
            <a:r>
              <a:rPr lang="en-US" sz="2400" dirty="0"/>
              <a:t>in </a:t>
            </a:r>
            <a:r>
              <a:rPr lang="en-US" sz="2400" i="1" dirty="0" err="1"/>
              <a:t>Kruskal’s</a:t>
            </a:r>
            <a:r>
              <a:rPr lang="en-US" sz="2400" i="1" dirty="0"/>
              <a:t> algorithm at any instance of output it may represent tree or not</a:t>
            </a:r>
            <a:endParaRPr lang="en-US" sz="2400" dirty="0"/>
          </a:p>
        </p:txBody>
      </p:sp>
      <p:sp>
        <p:nvSpPr>
          <p:cNvPr id="5" name="Rectangle 4"/>
          <p:cNvSpPr/>
          <p:nvPr/>
        </p:nvSpPr>
        <p:spPr>
          <a:xfrm>
            <a:off x="642910" y="3571876"/>
            <a:ext cx="8143932" cy="3046988"/>
          </a:xfrm>
          <a:prstGeom prst="rect">
            <a:avLst/>
          </a:prstGeom>
        </p:spPr>
        <p:txBody>
          <a:bodyPr wrap="square">
            <a:spAutoFit/>
          </a:bodyPr>
          <a:lstStyle/>
          <a:p>
            <a:r>
              <a:rPr lang="en-IN" sz="2400" b="1" dirty="0" smtClean="0"/>
              <a:t>Applications:</a:t>
            </a:r>
            <a:endParaRPr lang="en-US" sz="2400" b="1" dirty="0" smtClean="0"/>
          </a:p>
          <a:p>
            <a:pPr marL="342900" indent="-342900">
              <a:buAutoNum type="arabicPeriod"/>
            </a:pPr>
            <a:r>
              <a:rPr lang="en-US" sz="2400" dirty="0" smtClean="0"/>
              <a:t>MST </a:t>
            </a:r>
            <a:r>
              <a:rPr lang="en-US" sz="2400" dirty="0"/>
              <a:t>would be </a:t>
            </a:r>
            <a:r>
              <a:rPr lang="en-US" sz="2400" dirty="0" smtClean="0"/>
              <a:t>used in finding </a:t>
            </a:r>
            <a:r>
              <a:rPr lang="en-US" sz="2400" dirty="0"/>
              <a:t>airline </a:t>
            </a:r>
            <a:r>
              <a:rPr lang="en-US" sz="2400" dirty="0" smtClean="0"/>
              <a:t>routes</a:t>
            </a:r>
          </a:p>
          <a:p>
            <a:pPr marL="342900" indent="-342900">
              <a:buAutoNum type="arabicPeriod"/>
            </a:pPr>
            <a:r>
              <a:rPr lang="en-IN" sz="2400" dirty="0" smtClean="0"/>
              <a:t>MST  would be used in finding distances on maps and to find best route between  two places.</a:t>
            </a:r>
          </a:p>
          <a:p>
            <a:pPr marL="342900" indent="-342900">
              <a:buAutoNum type="arabicPeriod"/>
            </a:pPr>
            <a:r>
              <a:rPr lang="en-IN" sz="2400" dirty="0" smtClean="0"/>
              <a:t>MST would be used in networking to find best path to transfer information.</a:t>
            </a:r>
          </a:p>
          <a:p>
            <a:pPr marL="342900" indent="-342900">
              <a:buAutoNum type="arabicPeriod"/>
            </a:pPr>
            <a:r>
              <a:rPr lang="en-IN" sz="2400" dirty="0" smtClean="0"/>
              <a:t>MST would be used in traffic recommendations , to suggest best route.</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3240" y="285728"/>
            <a:ext cx="2743443" cy="461665"/>
          </a:xfrm>
          <a:prstGeom prst="rect">
            <a:avLst/>
          </a:prstGeom>
        </p:spPr>
        <p:txBody>
          <a:bodyPr wrap="none">
            <a:spAutoFit/>
          </a:bodyPr>
          <a:lstStyle/>
          <a:p>
            <a:r>
              <a:rPr lang="en-US" sz="2400" b="1" dirty="0"/>
              <a:t>PRIM'S ALGORITHM</a:t>
            </a:r>
            <a:endParaRPr lang="en-US" sz="2400" dirty="0"/>
          </a:p>
        </p:txBody>
      </p:sp>
      <p:sp>
        <p:nvSpPr>
          <p:cNvPr id="3" name="Rectangle 2"/>
          <p:cNvSpPr/>
          <p:nvPr/>
        </p:nvSpPr>
        <p:spPr>
          <a:xfrm>
            <a:off x="214282" y="928670"/>
            <a:ext cx="8715436" cy="4154984"/>
          </a:xfrm>
          <a:prstGeom prst="rect">
            <a:avLst/>
          </a:prstGeom>
        </p:spPr>
        <p:txBody>
          <a:bodyPr wrap="square">
            <a:spAutoFit/>
          </a:bodyPr>
          <a:lstStyle/>
          <a:p>
            <a:pPr>
              <a:buFont typeface="Arial" pitchFamily="34" charset="0"/>
              <a:buChar char="•"/>
            </a:pPr>
            <a:r>
              <a:rPr lang="en-US" sz="2400" dirty="0" smtClean="0"/>
              <a:t> Minimal </a:t>
            </a:r>
            <a:r>
              <a:rPr lang="en-US" sz="2400" dirty="0"/>
              <a:t>cost spanning tree is a connected undirected graph G in which each edge </a:t>
            </a:r>
            <a:r>
              <a:rPr lang="en-US" sz="2400" dirty="0" smtClean="0"/>
              <a:t>is labeled </a:t>
            </a:r>
            <a:r>
              <a:rPr lang="en-US" sz="2400" dirty="0"/>
              <a:t>with a </a:t>
            </a:r>
            <a:r>
              <a:rPr lang="en-US" sz="2400" dirty="0" smtClean="0"/>
              <a:t>number.</a:t>
            </a:r>
            <a:endParaRPr lang="en-US" sz="2400" dirty="0"/>
          </a:p>
          <a:p>
            <a:pPr>
              <a:buFont typeface="Arial" pitchFamily="34" charset="0"/>
              <a:buChar char="•"/>
            </a:pPr>
            <a:r>
              <a:rPr lang="en-US" sz="2400" dirty="0" smtClean="0"/>
              <a:t> Minimal </a:t>
            </a:r>
            <a:r>
              <a:rPr lang="en-US" sz="2400" dirty="0"/>
              <a:t>cost spanning tree is a spanning tree for which the sum of the edge labels is </a:t>
            </a:r>
            <a:r>
              <a:rPr lang="en-US" sz="2400" dirty="0" smtClean="0"/>
              <a:t>as small </a:t>
            </a:r>
            <a:r>
              <a:rPr lang="en-US" sz="2400" dirty="0"/>
              <a:t>as possible</a:t>
            </a:r>
            <a:endParaRPr lang="en-US" sz="2400" dirty="0" smtClean="0"/>
          </a:p>
          <a:p>
            <a:pPr algn="just">
              <a:buFont typeface="Arial" pitchFamily="34" charset="0"/>
              <a:buChar char="•"/>
            </a:pPr>
            <a:r>
              <a:rPr lang="en-US" sz="2400" dirty="0" smtClean="0"/>
              <a:t> E </a:t>
            </a:r>
            <a:r>
              <a:rPr lang="en-US" sz="2400" dirty="0"/>
              <a:t>is the set of edges in G. cost [1:n, 1:n] is the cost adjacency matrix of an n </a:t>
            </a:r>
            <a:r>
              <a:rPr lang="en-US" sz="2400" dirty="0" smtClean="0"/>
              <a:t>vertex graph </a:t>
            </a:r>
            <a:r>
              <a:rPr lang="en-US" sz="2400" dirty="0"/>
              <a:t>such that cost [</a:t>
            </a:r>
            <a:r>
              <a:rPr lang="en-US" sz="2400" dirty="0" err="1"/>
              <a:t>i</a:t>
            </a:r>
            <a:r>
              <a:rPr lang="en-US" sz="2400" dirty="0"/>
              <a:t>, j] is either a positive real </a:t>
            </a:r>
            <a:r>
              <a:rPr lang="en-US" sz="2400" dirty="0" smtClean="0"/>
              <a:t> number </a:t>
            </a:r>
            <a:r>
              <a:rPr lang="en-US" sz="2400" dirty="0"/>
              <a:t>or ∝ if no edge (</a:t>
            </a:r>
            <a:r>
              <a:rPr lang="en-US" sz="2400" dirty="0" err="1"/>
              <a:t>i</a:t>
            </a:r>
            <a:r>
              <a:rPr lang="en-US" sz="2400" dirty="0"/>
              <a:t>, j) exists. </a:t>
            </a:r>
            <a:endParaRPr lang="en-US" sz="2400" dirty="0" smtClean="0"/>
          </a:p>
          <a:p>
            <a:pPr>
              <a:buFont typeface="Arial" pitchFamily="34" charset="0"/>
              <a:buChar char="•"/>
            </a:pPr>
            <a:r>
              <a:rPr lang="en-US" sz="2400" dirty="0" smtClean="0"/>
              <a:t> A minimum </a:t>
            </a:r>
            <a:r>
              <a:rPr lang="en-US" sz="2400" dirty="0"/>
              <a:t>spanning tree is computed and stored as a set of edges in the array t [</a:t>
            </a:r>
            <a:r>
              <a:rPr lang="en-US" sz="2400" dirty="0" smtClean="0"/>
              <a:t>1:n-1, 1:2].</a:t>
            </a:r>
          </a:p>
          <a:p>
            <a:pPr>
              <a:buFont typeface="Arial" pitchFamily="34" charset="0"/>
              <a:buChar char="•"/>
            </a:pPr>
            <a:r>
              <a:rPr lang="en-US" sz="2400" dirty="0" smtClean="0"/>
              <a:t>  (</a:t>
            </a:r>
            <a:r>
              <a:rPr lang="en-US" sz="2400" dirty="0"/>
              <a:t>t [</a:t>
            </a:r>
            <a:r>
              <a:rPr lang="en-US" sz="2400" dirty="0" err="1"/>
              <a:t>i</a:t>
            </a:r>
            <a:r>
              <a:rPr lang="en-US" sz="2400" dirty="0"/>
              <a:t>, 1], t [</a:t>
            </a:r>
            <a:r>
              <a:rPr lang="en-US" sz="2400" dirty="0" err="1"/>
              <a:t>i</a:t>
            </a:r>
            <a:r>
              <a:rPr lang="en-US" sz="2400" dirty="0"/>
              <a:t>, 2]) is an edge in the minimum-cost spanning tree. </a:t>
            </a:r>
            <a:endParaRPr lang="en-US" sz="2400" dirty="0" smtClean="0"/>
          </a:p>
          <a:p>
            <a:pPr>
              <a:buFont typeface="Arial" pitchFamily="34" charset="0"/>
              <a:buChar char="•"/>
            </a:pPr>
            <a:r>
              <a:rPr lang="en-US" sz="2400" dirty="0" smtClean="0"/>
              <a:t> The </a:t>
            </a:r>
            <a:r>
              <a:rPr lang="en-US" sz="2400" dirty="0"/>
              <a:t>final cost </a:t>
            </a:r>
            <a:r>
              <a:rPr lang="en-US" sz="2400" dirty="0" smtClean="0"/>
              <a:t>is returned.</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8" name="Picture 26"/>
          <p:cNvPicPr>
            <a:picLocks noChangeAspect="1" noChangeArrowheads="1"/>
          </p:cNvPicPr>
          <p:nvPr/>
        </p:nvPicPr>
        <p:blipFill>
          <a:blip r:embed="rId2"/>
          <a:srcRect/>
          <a:stretch>
            <a:fillRect/>
          </a:stretch>
        </p:blipFill>
        <p:spPr bwMode="auto">
          <a:xfrm>
            <a:off x="428596" y="214290"/>
            <a:ext cx="8501122" cy="4071966"/>
          </a:xfrm>
          <a:prstGeom prst="rect">
            <a:avLst/>
          </a:prstGeom>
          <a:noFill/>
          <a:ln w="9525">
            <a:noFill/>
            <a:miter lim="800000"/>
            <a:headEnd/>
            <a:tailEnd/>
          </a:ln>
          <a:effectLst/>
        </p:spPr>
      </p:pic>
      <p:pic>
        <p:nvPicPr>
          <p:cNvPr id="3099" name="Picture 27"/>
          <p:cNvPicPr>
            <a:picLocks noChangeAspect="1" noChangeArrowheads="1"/>
          </p:cNvPicPr>
          <p:nvPr/>
        </p:nvPicPr>
        <p:blipFill>
          <a:blip r:embed="rId3"/>
          <a:srcRect/>
          <a:stretch>
            <a:fillRect/>
          </a:stretch>
        </p:blipFill>
        <p:spPr bwMode="auto">
          <a:xfrm>
            <a:off x="642910" y="4071942"/>
            <a:ext cx="7643866"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57158" y="295182"/>
            <a:ext cx="8429684" cy="62676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14282" y="357166"/>
            <a:ext cx="8929718" cy="60722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57158" y="285728"/>
            <a:ext cx="8501122" cy="5929354"/>
          </a:xfrm>
          <a:prstGeom prst="rect">
            <a:avLst/>
          </a:prstGeom>
          <a:noFill/>
          <a:ln w="9525">
            <a:noFill/>
            <a:miter lim="800000"/>
            <a:headEnd/>
            <a:tailEnd/>
          </a:ln>
          <a:effectLst/>
        </p:spPr>
      </p:pic>
      <p:sp>
        <p:nvSpPr>
          <p:cNvPr id="3" name="Title 2"/>
          <p:cNvSpPr>
            <a:spLocks noGrp="1"/>
          </p:cNvSpPr>
          <p:nvPr>
            <p:ph type="title"/>
          </p:nvPr>
        </p:nvSpPr>
        <p:spPr>
          <a:xfrm>
            <a:off x="642910" y="6000768"/>
            <a:ext cx="8229600" cy="500066"/>
          </a:xfrm>
        </p:spPr>
        <p:txBody>
          <a:bodyPr>
            <a:normAutofit fontScale="90000"/>
          </a:bodyPr>
          <a:lstStyle/>
          <a:p>
            <a:r>
              <a:rPr lang="en-IN" dirty="0" smtClean="0"/>
              <a:t>o/p: A,B,C,D,E,G,F. Total Cost: 10</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57166"/>
            <a:ext cx="4038600" cy="5768997"/>
          </a:xfrm>
        </p:spPr>
        <p:txBody>
          <a:bodyPr>
            <a:normAutofit fontScale="25000" lnSpcReduction="20000"/>
          </a:bodyPr>
          <a:lstStyle/>
          <a:p>
            <a:pPr fontAlgn="base">
              <a:buNone/>
            </a:pPr>
            <a:r>
              <a:rPr lang="en-US" sz="8000" dirty="0" err="1" smtClean="0"/>
              <a:t>int</a:t>
            </a:r>
            <a:r>
              <a:rPr lang="en-US" sz="8000" dirty="0" smtClean="0"/>
              <a:t> </a:t>
            </a:r>
            <a:r>
              <a:rPr lang="en-US" sz="8000" dirty="0" err="1" smtClean="0"/>
              <a:t>minKey</a:t>
            </a:r>
            <a:r>
              <a:rPr lang="en-US" sz="8000" dirty="0" smtClean="0"/>
              <a:t>(</a:t>
            </a:r>
            <a:r>
              <a:rPr lang="en-US" sz="8000" dirty="0" err="1" smtClean="0"/>
              <a:t>int</a:t>
            </a:r>
            <a:r>
              <a:rPr lang="en-US" sz="8000" dirty="0" smtClean="0"/>
              <a:t> key[], </a:t>
            </a:r>
            <a:r>
              <a:rPr lang="en-US" sz="8000" dirty="0" err="1" smtClean="0"/>
              <a:t>bool</a:t>
            </a:r>
            <a:r>
              <a:rPr lang="en-US" sz="8000" dirty="0" smtClean="0"/>
              <a:t> </a:t>
            </a:r>
            <a:r>
              <a:rPr lang="en-US" sz="8000" dirty="0" err="1" smtClean="0"/>
              <a:t>mstSet</a:t>
            </a:r>
            <a:r>
              <a:rPr lang="en-US" sz="8000" dirty="0" smtClean="0"/>
              <a:t>[])  </a:t>
            </a:r>
          </a:p>
          <a:p>
            <a:pPr fontAlgn="base">
              <a:buNone/>
            </a:pPr>
            <a:r>
              <a:rPr lang="en-US" sz="8000" dirty="0" smtClean="0"/>
              <a:t>{  </a:t>
            </a:r>
          </a:p>
          <a:p>
            <a:pPr fontAlgn="base">
              <a:buNone/>
            </a:pPr>
            <a:r>
              <a:rPr lang="en-US" sz="8000" dirty="0" smtClean="0"/>
              <a:t>    // Initialize min value  </a:t>
            </a:r>
          </a:p>
          <a:p>
            <a:pPr fontAlgn="base">
              <a:buNone/>
            </a:pPr>
            <a:r>
              <a:rPr lang="en-US" sz="8000" dirty="0" smtClean="0"/>
              <a:t>    </a:t>
            </a:r>
            <a:r>
              <a:rPr lang="en-US" sz="8000" dirty="0" err="1" smtClean="0"/>
              <a:t>int</a:t>
            </a:r>
            <a:r>
              <a:rPr lang="en-US" sz="8000" dirty="0" smtClean="0"/>
              <a:t> min = INT_MAX, </a:t>
            </a:r>
            <a:r>
              <a:rPr lang="en-US" sz="8000" dirty="0" err="1" smtClean="0"/>
              <a:t>min_index</a:t>
            </a:r>
            <a:r>
              <a:rPr lang="en-US" sz="8000" dirty="0" smtClean="0"/>
              <a:t>;  </a:t>
            </a:r>
          </a:p>
          <a:p>
            <a:pPr fontAlgn="base">
              <a:buNone/>
            </a:pPr>
            <a:r>
              <a:rPr lang="en-US" sz="8000" dirty="0" smtClean="0"/>
              <a:t>    for (</a:t>
            </a:r>
            <a:r>
              <a:rPr lang="en-US" sz="8000" dirty="0" err="1" smtClean="0"/>
              <a:t>int</a:t>
            </a:r>
            <a:r>
              <a:rPr lang="en-US" sz="8000" dirty="0" smtClean="0"/>
              <a:t> v = 0; v &lt; V; v++)  </a:t>
            </a:r>
          </a:p>
          <a:p>
            <a:pPr fontAlgn="base">
              <a:buNone/>
            </a:pPr>
            <a:r>
              <a:rPr lang="en-US" sz="8000" dirty="0" smtClean="0"/>
              <a:t>        if (</a:t>
            </a:r>
            <a:r>
              <a:rPr lang="en-US" sz="8000" dirty="0" err="1" smtClean="0"/>
              <a:t>mstSet</a:t>
            </a:r>
            <a:r>
              <a:rPr lang="en-US" sz="8000" dirty="0" smtClean="0"/>
              <a:t>[v] == false &amp;&amp; key[v] &lt; min)  </a:t>
            </a:r>
          </a:p>
          <a:p>
            <a:pPr fontAlgn="base">
              <a:buNone/>
            </a:pPr>
            <a:r>
              <a:rPr lang="en-US" sz="8000" dirty="0" smtClean="0"/>
              <a:t>            min = key[v], </a:t>
            </a:r>
            <a:r>
              <a:rPr lang="en-US" sz="8000" dirty="0" err="1" smtClean="0"/>
              <a:t>min_index</a:t>
            </a:r>
            <a:r>
              <a:rPr lang="en-US" sz="8000" dirty="0" smtClean="0"/>
              <a:t> = v;  </a:t>
            </a:r>
          </a:p>
          <a:p>
            <a:pPr fontAlgn="base">
              <a:buNone/>
            </a:pPr>
            <a:r>
              <a:rPr lang="en-US" sz="8000" dirty="0" smtClean="0"/>
              <a:t>   return </a:t>
            </a:r>
            <a:r>
              <a:rPr lang="en-US" sz="8000" dirty="0" err="1" smtClean="0"/>
              <a:t>min_index</a:t>
            </a:r>
            <a:r>
              <a:rPr lang="en-US" sz="8000" dirty="0" smtClean="0"/>
              <a:t>;  </a:t>
            </a:r>
          </a:p>
          <a:p>
            <a:pPr fontAlgn="base">
              <a:buNone/>
            </a:pPr>
            <a:r>
              <a:rPr lang="en-US" sz="8000" dirty="0" smtClean="0"/>
              <a:t>}  </a:t>
            </a:r>
            <a:endParaRPr lang="en-US" sz="8000" dirty="0" smtClean="0"/>
          </a:p>
          <a:p>
            <a:pPr fontAlgn="base">
              <a:buNone/>
            </a:pPr>
            <a:endParaRPr lang="en-US" sz="3600" dirty="0" smtClean="0"/>
          </a:p>
          <a:p>
            <a:pPr fontAlgn="base">
              <a:buNone/>
            </a:pPr>
            <a:r>
              <a:rPr lang="en-US" sz="8000" dirty="0" smtClean="0"/>
              <a:t>void </a:t>
            </a:r>
            <a:r>
              <a:rPr lang="en-US" sz="8000" dirty="0" err="1" smtClean="0"/>
              <a:t>printMST</a:t>
            </a:r>
            <a:r>
              <a:rPr lang="en-US" sz="8000" dirty="0" smtClean="0"/>
              <a:t>(</a:t>
            </a:r>
            <a:r>
              <a:rPr lang="en-US" sz="8000" dirty="0" err="1" smtClean="0"/>
              <a:t>int</a:t>
            </a:r>
            <a:r>
              <a:rPr lang="en-US" sz="8000" dirty="0" smtClean="0"/>
              <a:t> parent[], </a:t>
            </a:r>
            <a:r>
              <a:rPr lang="en-US" sz="8000" dirty="0" err="1" smtClean="0"/>
              <a:t>int</a:t>
            </a:r>
            <a:r>
              <a:rPr lang="en-US" sz="8000" dirty="0" smtClean="0"/>
              <a:t> graph[V][V])  </a:t>
            </a:r>
          </a:p>
          <a:p>
            <a:pPr fontAlgn="base">
              <a:buNone/>
            </a:pPr>
            <a:r>
              <a:rPr lang="en-US" sz="8000" dirty="0" smtClean="0"/>
              <a:t>{  </a:t>
            </a:r>
          </a:p>
          <a:p>
            <a:pPr fontAlgn="base">
              <a:buNone/>
            </a:pPr>
            <a:r>
              <a:rPr lang="en-US" sz="8000" dirty="0" smtClean="0"/>
              <a:t>   for (</a:t>
            </a:r>
            <a:r>
              <a:rPr lang="en-US" sz="8000" dirty="0" err="1" smtClean="0"/>
              <a:t>int</a:t>
            </a:r>
            <a:r>
              <a:rPr lang="en-US" sz="8000" dirty="0" smtClean="0"/>
              <a:t> </a:t>
            </a:r>
            <a:r>
              <a:rPr lang="en-US" sz="8000" dirty="0" err="1" smtClean="0"/>
              <a:t>i</a:t>
            </a:r>
            <a:r>
              <a:rPr lang="en-US" sz="8000" dirty="0" smtClean="0"/>
              <a:t> = 1; </a:t>
            </a:r>
            <a:r>
              <a:rPr lang="en-US" sz="8000" dirty="0" err="1" smtClean="0"/>
              <a:t>i</a:t>
            </a:r>
            <a:r>
              <a:rPr lang="en-US" sz="8000" dirty="0" smtClean="0"/>
              <a:t> &lt; V; </a:t>
            </a:r>
            <a:r>
              <a:rPr lang="en-US" sz="8000" dirty="0" err="1" smtClean="0"/>
              <a:t>i</a:t>
            </a:r>
            <a:r>
              <a:rPr lang="en-US" sz="8000" dirty="0" smtClean="0"/>
              <a:t>++)  </a:t>
            </a:r>
          </a:p>
          <a:p>
            <a:pPr fontAlgn="base">
              <a:buNone/>
            </a:pPr>
            <a:r>
              <a:rPr lang="en-US" sz="8000" dirty="0" smtClean="0"/>
              <a:t>       </a:t>
            </a:r>
            <a:r>
              <a:rPr lang="en-US" sz="8000" dirty="0" err="1" smtClean="0"/>
              <a:t>printf</a:t>
            </a:r>
            <a:r>
              <a:rPr lang="en-US" sz="8000" dirty="0" smtClean="0"/>
              <a:t>(“%d - %d \</a:t>
            </a:r>
            <a:r>
              <a:rPr lang="en-US" sz="8000" dirty="0" err="1" smtClean="0"/>
              <a:t>n”,parent</a:t>
            </a:r>
            <a:r>
              <a:rPr lang="en-US" sz="8000" dirty="0" smtClean="0"/>
              <a:t>[</a:t>
            </a:r>
            <a:r>
              <a:rPr lang="en-US" sz="8000" dirty="0" err="1" smtClean="0"/>
              <a:t>i</a:t>
            </a:r>
            <a:r>
              <a:rPr lang="en-US" sz="8000" dirty="0" smtClean="0"/>
              <a:t>],graph[</a:t>
            </a:r>
            <a:r>
              <a:rPr lang="en-US" sz="8000" dirty="0" err="1" smtClean="0"/>
              <a:t>i</a:t>
            </a:r>
            <a:r>
              <a:rPr lang="en-US" sz="8000" dirty="0" smtClean="0"/>
              <a:t>][parent[</a:t>
            </a:r>
            <a:r>
              <a:rPr lang="en-US" sz="8000" dirty="0" err="1" smtClean="0"/>
              <a:t>i</a:t>
            </a:r>
            <a:r>
              <a:rPr lang="en-US" sz="8000" dirty="0" smtClean="0"/>
              <a:t>]]);</a:t>
            </a:r>
            <a:r>
              <a:rPr lang="en-US" sz="8000" dirty="0" smtClean="0"/>
              <a:t>  </a:t>
            </a:r>
          </a:p>
          <a:p>
            <a:pPr fontAlgn="base">
              <a:buNone/>
            </a:pPr>
            <a:r>
              <a:rPr lang="en-US" sz="8000" dirty="0" smtClean="0"/>
              <a:t>}  </a:t>
            </a:r>
          </a:p>
          <a:p>
            <a:endParaRPr lang="en-US" dirty="0"/>
          </a:p>
        </p:txBody>
      </p:sp>
      <p:sp>
        <p:nvSpPr>
          <p:cNvPr id="5" name="Content Placeholder 4"/>
          <p:cNvSpPr>
            <a:spLocks noGrp="1"/>
          </p:cNvSpPr>
          <p:nvPr>
            <p:ph sz="half" idx="2"/>
          </p:nvPr>
        </p:nvSpPr>
        <p:spPr>
          <a:xfrm>
            <a:off x="4648200" y="285728"/>
            <a:ext cx="4038600" cy="5572163"/>
          </a:xfrm>
        </p:spPr>
        <p:txBody>
          <a:bodyPr>
            <a:normAutofit fontScale="25000" lnSpcReduction="20000"/>
          </a:bodyPr>
          <a:lstStyle/>
          <a:p>
            <a:pPr fontAlgn="base">
              <a:buNone/>
            </a:pPr>
            <a:r>
              <a:rPr lang="en-US" sz="5600" b="1" dirty="0" smtClean="0"/>
              <a:t>PRIMS Algorithm</a:t>
            </a:r>
            <a:r>
              <a:rPr lang="en-US" sz="5600" b="1" dirty="0" smtClean="0"/>
              <a:t>:</a:t>
            </a:r>
            <a:endParaRPr lang="en-US" sz="4800" b="1" dirty="0" smtClean="0"/>
          </a:p>
          <a:p>
            <a:pPr fontAlgn="base">
              <a:buNone/>
            </a:pPr>
            <a:r>
              <a:rPr lang="en-US" sz="6400" dirty="0" smtClean="0"/>
              <a:t>void </a:t>
            </a:r>
            <a:r>
              <a:rPr lang="en-US" sz="6400" dirty="0" err="1" smtClean="0"/>
              <a:t>primMST</a:t>
            </a:r>
            <a:r>
              <a:rPr lang="en-US" sz="6400" dirty="0" smtClean="0"/>
              <a:t>(</a:t>
            </a:r>
            <a:r>
              <a:rPr lang="en-US" sz="6400" dirty="0" err="1" smtClean="0"/>
              <a:t>int</a:t>
            </a:r>
            <a:r>
              <a:rPr lang="en-US" sz="6400" dirty="0" smtClean="0"/>
              <a:t> graph[V][V])  </a:t>
            </a:r>
          </a:p>
          <a:p>
            <a:pPr fontAlgn="base">
              <a:buNone/>
            </a:pPr>
            <a:r>
              <a:rPr lang="en-US" sz="6400" dirty="0" smtClean="0"/>
              <a:t>{</a:t>
            </a:r>
          </a:p>
          <a:p>
            <a:pPr fontAlgn="base">
              <a:buNone/>
            </a:pPr>
            <a:r>
              <a:rPr lang="en-US" sz="6400" dirty="0" err="1" smtClean="0"/>
              <a:t>int</a:t>
            </a:r>
            <a:r>
              <a:rPr lang="en-US" sz="6400" dirty="0" smtClean="0"/>
              <a:t> parent[V]; </a:t>
            </a:r>
            <a:endParaRPr lang="en-US" sz="6400" dirty="0" smtClean="0"/>
          </a:p>
          <a:p>
            <a:pPr fontAlgn="base">
              <a:buNone/>
            </a:pPr>
            <a:r>
              <a:rPr lang="en-US" sz="6400" dirty="0" err="1" smtClean="0"/>
              <a:t>int</a:t>
            </a:r>
            <a:r>
              <a:rPr lang="en-US" sz="6400" dirty="0" smtClean="0"/>
              <a:t> </a:t>
            </a:r>
            <a:r>
              <a:rPr lang="en-US" sz="6400" dirty="0" smtClean="0"/>
              <a:t>key[V</a:t>
            </a:r>
            <a:r>
              <a:rPr lang="en-US" sz="6400" dirty="0" smtClean="0"/>
              <a:t>];</a:t>
            </a:r>
            <a:r>
              <a:rPr lang="en-US" sz="6400" dirty="0" smtClean="0"/>
              <a:t> </a:t>
            </a:r>
            <a:endParaRPr lang="en-US" sz="6400" dirty="0" smtClean="0"/>
          </a:p>
          <a:p>
            <a:pPr fontAlgn="base">
              <a:buNone/>
            </a:pPr>
            <a:r>
              <a:rPr lang="en-US" sz="6400" dirty="0" err="1" smtClean="0"/>
              <a:t>bool</a:t>
            </a:r>
            <a:r>
              <a:rPr lang="en-US" sz="6400" dirty="0" smtClean="0"/>
              <a:t> </a:t>
            </a:r>
            <a:r>
              <a:rPr lang="en-US" sz="6400" dirty="0" err="1" smtClean="0"/>
              <a:t>mstSet</a:t>
            </a:r>
            <a:r>
              <a:rPr lang="en-US" sz="6400" dirty="0" smtClean="0"/>
              <a:t>[V</a:t>
            </a:r>
            <a:r>
              <a:rPr lang="en-US" sz="6400" dirty="0" smtClean="0"/>
              <a:t>],u;</a:t>
            </a:r>
            <a:r>
              <a:rPr lang="en-US" sz="6400" dirty="0" smtClean="0"/>
              <a:t>  </a:t>
            </a:r>
            <a:endParaRPr lang="en-US" sz="6400" dirty="0" smtClean="0"/>
          </a:p>
          <a:p>
            <a:pPr fontAlgn="base">
              <a:buNone/>
            </a:pPr>
            <a:r>
              <a:rPr lang="en-US" sz="6400" dirty="0" smtClean="0"/>
              <a:t> for (</a:t>
            </a:r>
            <a:r>
              <a:rPr lang="en-US" sz="6400" dirty="0" err="1" smtClean="0"/>
              <a:t>int</a:t>
            </a:r>
            <a:r>
              <a:rPr lang="en-US" sz="6400" dirty="0" smtClean="0"/>
              <a:t> </a:t>
            </a:r>
            <a:r>
              <a:rPr lang="en-US" sz="6400" dirty="0" err="1" smtClean="0"/>
              <a:t>i</a:t>
            </a:r>
            <a:r>
              <a:rPr lang="en-US" sz="6400" dirty="0" smtClean="0"/>
              <a:t> = 0; </a:t>
            </a:r>
            <a:r>
              <a:rPr lang="en-US" sz="6400" dirty="0" err="1" smtClean="0"/>
              <a:t>i</a:t>
            </a:r>
            <a:r>
              <a:rPr lang="en-US" sz="6400" dirty="0" smtClean="0"/>
              <a:t> &lt; V; </a:t>
            </a:r>
            <a:r>
              <a:rPr lang="en-US" sz="6400" dirty="0" err="1" smtClean="0"/>
              <a:t>i</a:t>
            </a:r>
            <a:r>
              <a:rPr lang="en-US" sz="6400" dirty="0" smtClean="0"/>
              <a:t>++)  </a:t>
            </a:r>
          </a:p>
          <a:p>
            <a:pPr fontAlgn="base">
              <a:buNone/>
            </a:pPr>
            <a:r>
              <a:rPr lang="en-US" sz="6400" dirty="0" smtClean="0"/>
              <a:t>key[</a:t>
            </a:r>
            <a:r>
              <a:rPr lang="en-US" sz="6400" dirty="0" err="1" smtClean="0"/>
              <a:t>i</a:t>
            </a:r>
            <a:r>
              <a:rPr lang="en-US" sz="6400" dirty="0" smtClean="0"/>
              <a:t>] = INT_MAX, </a:t>
            </a:r>
            <a:r>
              <a:rPr lang="en-US" sz="6400" dirty="0" err="1" smtClean="0"/>
              <a:t>mstSet</a:t>
            </a:r>
            <a:r>
              <a:rPr lang="en-US" sz="6400" dirty="0" smtClean="0"/>
              <a:t>[</a:t>
            </a:r>
            <a:r>
              <a:rPr lang="en-US" sz="6400" dirty="0" err="1" smtClean="0"/>
              <a:t>i</a:t>
            </a:r>
            <a:r>
              <a:rPr lang="en-US" sz="6400" dirty="0" smtClean="0"/>
              <a:t>] = false;  </a:t>
            </a:r>
            <a:endParaRPr lang="en-US" sz="6400" dirty="0" smtClean="0"/>
          </a:p>
          <a:p>
            <a:pPr fontAlgn="base">
              <a:buNone/>
            </a:pPr>
            <a:r>
              <a:rPr lang="en-US" sz="6400" dirty="0" smtClean="0"/>
              <a:t>key[0] = 0;  </a:t>
            </a:r>
            <a:endParaRPr lang="en-US" sz="6400" dirty="0" smtClean="0"/>
          </a:p>
          <a:p>
            <a:pPr fontAlgn="base">
              <a:buNone/>
            </a:pPr>
            <a:r>
              <a:rPr lang="en-US" sz="6400" dirty="0" smtClean="0"/>
              <a:t>parent[0</a:t>
            </a:r>
            <a:r>
              <a:rPr lang="en-US" sz="6400" dirty="0" smtClean="0"/>
              <a:t>] = -1</a:t>
            </a:r>
            <a:r>
              <a:rPr lang="en-US" sz="6400" dirty="0" smtClean="0"/>
              <a:t>;</a:t>
            </a:r>
          </a:p>
          <a:p>
            <a:pPr fontAlgn="base">
              <a:buNone/>
            </a:pPr>
            <a:r>
              <a:rPr lang="en-US" sz="6400" dirty="0" smtClean="0"/>
              <a:t>for (</a:t>
            </a:r>
            <a:r>
              <a:rPr lang="en-US" sz="6400" dirty="0" err="1" smtClean="0"/>
              <a:t>int</a:t>
            </a:r>
            <a:r>
              <a:rPr lang="en-US" sz="6400" dirty="0" smtClean="0"/>
              <a:t> count = 0; count &lt; V - 1; count++) </a:t>
            </a:r>
          </a:p>
          <a:p>
            <a:pPr fontAlgn="base">
              <a:buNone/>
            </a:pPr>
            <a:r>
              <a:rPr lang="en-US" sz="6400" dirty="0" smtClean="0"/>
              <a:t>  { </a:t>
            </a:r>
            <a:endParaRPr lang="en-US" sz="6400" dirty="0" smtClean="0"/>
          </a:p>
          <a:p>
            <a:pPr fontAlgn="base">
              <a:buNone/>
            </a:pPr>
            <a:r>
              <a:rPr lang="en-US" sz="6400" dirty="0" smtClean="0"/>
              <a:t>	 </a:t>
            </a:r>
            <a:r>
              <a:rPr lang="en-US" sz="6400" dirty="0" smtClean="0"/>
              <a:t>u = </a:t>
            </a:r>
            <a:r>
              <a:rPr lang="en-US" sz="6400" dirty="0" err="1" smtClean="0"/>
              <a:t>minKey</a:t>
            </a:r>
            <a:r>
              <a:rPr lang="en-US" sz="6400" dirty="0" smtClean="0"/>
              <a:t>(key, </a:t>
            </a:r>
            <a:r>
              <a:rPr lang="en-US" sz="6400" dirty="0" err="1" smtClean="0"/>
              <a:t>mstSet</a:t>
            </a:r>
            <a:r>
              <a:rPr lang="en-US" sz="6400" dirty="0" smtClean="0"/>
              <a:t>);</a:t>
            </a:r>
          </a:p>
          <a:p>
            <a:pPr fontAlgn="base">
              <a:buNone/>
            </a:pPr>
            <a:r>
              <a:rPr lang="en-US" sz="6400" dirty="0" smtClean="0"/>
              <a:t> </a:t>
            </a:r>
            <a:r>
              <a:rPr lang="en-US" sz="6400" dirty="0" smtClean="0"/>
              <a:t>	</a:t>
            </a:r>
            <a:r>
              <a:rPr lang="en-US" sz="6400" dirty="0" err="1" smtClean="0"/>
              <a:t>mstSet</a:t>
            </a:r>
            <a:r>
              <a:rPr lang="en-US" sz="6400" dirty="0" smtClean="0"/>
              <a:t>[u</a:t>
            </a:r>
            <a:r>
              <a:rPr lang="en-US" sz="6400" dirty="0" smtClean="0"/>
              <a:t>] = true;  </a:t>
            </a:r>
            <a:endParaRPr lang="en-US" sz="6400" dirty="0" smtClean="0"/>
          </a:p>
          <a:p>
            <a:pPr fontAlgn="base">
              <a:buNone/>
            </a:pPr>
            <a:r>
              <a:rPr lang="en-US" sz="6400" dirty="0" smtClean="0"/>
              <a:t>	for </a:t>
            </a:r>
            <a:r>
              <a:rPr lang="en-US" sz="6400" dirty="0" smtClean="0"/>
              <a:t>(</a:t>
            </a:r>
            <a:r>
              <a:rPr lang="en-US" sz="6400" dirty="0" err="1" smtClean="0"/>
              <a:t>int</a:t>
            </a:r>
            <a:r>
              <a:rPr lang="en-US" sz="6400" dirty="0" smtClean="0"/>
              <a:t> v = 0; v &lt; V; v</a:t>
            </a:r>
            <a:r>
              <a:rPr lang="en-US" sz="6400" dirty="0" smtClean="0"/>
              <a:t>++)</a:t>
            </a:r>
          </a:p>
          <a:p>
            <a:pPr fontAlgn="base">
              <a:buNone/>
            </a:pPr>
            <a:r>
              <a:rPr lang="en-US" sz="6400" dirty="0" smtClean="0"/>
              <a:t>	if </a:t>
            </a:r>
            <a:r>
              <a:rPr lang="en-US" sz="6400" dirty="0" smtClean="0"/>
              <a:t>(graph[u][v] &amp;&amp; </a:t>
            </a:r>
            <a:r>
              <a:rPr lang="en-US" sz="6400" dirty="0" err="1" smtClean="0"/>
              <a:t>mstSet</a:t>
            </a:r>
            <a:r>
              <a:rPr lang="en-US" sz="6400" dirty="0" smtClean="0"/>
              <a:t>[v] == false </a:t>
            </a:r>
            <a:r>
              <a:rPr lang="en-US" sz="6400" dirty="0" smtClean="0"/>
              <a:t>      	&amp;&amp; </a:t>
            </a:r>
            <a:r>
              <a:rPr lang="en-US" sz="6400" dirty="0" smtClean="0"/>
              <a:t>graph[u][v] &lt; key[v])  </a:t>
            </a:r>
          </a:p>
          <a:p>
            <a:pPr fontAlgn="base">
              <a:buNone/>
            </a:pPr>
            <a:r>
              <a:rPr lang="en-US" sz="6400" dirty="0" smtClean="0"/>
              <a:t>       </a:t>
            </a:r>
            <a:r>
              <a:rPr lang="en-US" sz="6400" dirty="0" smtClean="0"/>
              <a:t>parent[v</a:t>
            </a:r>
            <a:r>
              <a:rPr lang="en-US" sz="6400" dirty="0" smtClean="0"/>
              <a:t>] = u, key[v] = graph[u][v];  </a:t>
            </a:r>
          </a:p>
          <a:p>
            <a:pPr fontAlgn="base">
              <a:buNone/>
            </a:pPr>
            <a:r>
              <a:rPr lang="en-US" sz="6400" dirty="0" smtClean="0"/>
              <a:t>    }  </a:t>
            </a:r>
          </a:p>
          <a:p>
            <a:pPr fontAlgn="base">
              <a:buNone/>
            </a:pPr>
            <a:r>
              <a:rPr lang="en-US" sz="6400" dirty="0" smtClean="0"/>
              <a:t> </a:t>
            </a:r>
            <a:r>
              <a:rPr lang="en-US" sz="6400" dirty="0" err="1" smtClean="0"/>
              <a:t>printMST</a:t>
            </a:r>
            <a:r>
              <a:rPr lang="en-US" sz="6400" dirty="0" smtClean="0"/>
              <a:t>(parent, graph);  </a:t>
            </a:r>
          </a:p>
          <a:p>
            <a:pPr fontAlgn="base">
              <a:buNone/>
            </a:pPr>
            <a:r>
              <a:rPr lang="en-US" sz="6400" dirty="0" smtClean="0"/>
              <a:t>}  </a:t>
            </a:r>
          </a:p>
          <a:p>
            <a:pPr fontAlgn="base">
              <a:buNone/>
            </a:pPr>
            <a:endParaRPr lang="en-US" dirty="0" smtClean="0"/>
          </a:p>
          <a:p>
            <a:pPr fontAlgn="base">
              <a:buNone/>
            </a:pPr>
            <a:endParaRPr lang="en-US" dirty="0" smtClean="0"/>
          </a:p>
          <a:p>
            <a:pPr fontAlgn="base">
              <a:buNone/>
            </a:pPr>
            <a:endParaRPr lang="en-US" dirty="0" smtClean="0"/>
          </a:p>
          <a:p>
            <a:pPr fontAlgn="base">
              <a:buNone/>
            </a:pPr>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585</Words>
  <Application>Microsoft Office PowerPoint</Application>
  <PresentationFormat>On-screen Show (4:3)</PresentationFormat>
  <Paragraphs>131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Minimum Spanning Trees</vt:lpstr>
      <vt:lpstr>Slide 2</vt:lpstr>
      <vt:lpstr>Slide 3</vt:lpstr>
      <vt:lpstr>Slide 4</vt:lpstr>
      <vt:lpstr>Slide 5</vt:lpstr>
      <vt:lpstr>Slide 6</vt:lpstr>
      <vt:lpstr>Slide 7</vt:lpstr>
      <vt:lpstr>o/p: A,B,C,D,E,G,F. Total Cost: 10</vt:lpstr>
      <vt:lpstr>Slide 9</vt:lpstr>
      <vt:lpstr>Kruskal’s Algorithm</vt:lpstr>
      <vt:lpstr>Kruskal’s Algorithm for minimal spanning tree is as follows:</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Spanning Trees</dc:title>
  <dc:creator>Windows User</dc:creator>
  <cp:lastModifiedBy>Windows User</cp:lastModifiedBy>
  <cp:revision>6</cp:revision>
  <dcterms:created xsi:type="dcterms:W3CDTF">2020-05-07T11:58:31Z</dcterms:created>
  <dcterms:modified xsi:type="dcterms:W3CDTF">2020-05-11T10:46:46Z</dcterms:modified>
</cp:coreProperties>
</file>