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EF11A-6872-4831-A0FC-3C4117A2724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F11A-6872-4831-A0FC-3C4117A2724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F11A-6872-4831-A0FC-3C4117A2724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EF11A-6872-4831-A0FC-3C4117A2724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EF11A-6872-4831-A0FC-3C4117A2724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EF11A-6872-4831-A0FC-3C4117A2724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EF11A-6872-4831-A0FC-3C4117A2724F}"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EF11A-6872-4831-A0FC-3C4117A2724F}"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EF11A-6872-4831-A0FC-3C4117A2724F}"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EF11A-6872-4831-A0FC-3C4117A2724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EF11A-6872-4831-A0FC-3C4117A2724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DBE23-87AE-4C69-8C5E-670BD6F461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EF11A-6872-4831-A0FC-3C4117A2724F}" type="datetimeFigureOut">
              <a:rPr lang="en-US" smtClean="0"/>
              <a:t>4/13/2020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DBE23-87AE-4C69-8C5E-670BD6F461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programiz.com/dsa/linked-list-typ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US" dirty="0"/>
              <a:t>There are three common types of Linked List.</a:t>
            </a:r>
          </a:p>
          <a:p>
            <a:r>
              <a:rPr lang="en-US" dirty="0">
                <a:hlinkClick r:id="rId2"/>
              </a:rPr>
              <a:t>Singly Linked List</a:t>
            </a:r>
            <a:endParaRPr lang="en-US" dirty="0"/>
          </a:p>
          <a:p>
            <a:r>
              <a:rPr lang="en-US" dirty="0">
                <a:hlinkClick r:id="rId2"/>
              </a:rPr>
              <a:t>Doubly Linked List</a:t>
            </a:r>
            <a:endParaRPr lang="en-US" dirty="0"/>
          </a:p>
          <a:p>
            <a:r>
              <a:rPr lang="en-US" dirty="0">
                <a:hlinkClick r:id="rId2"/>
              </a:rPr>
              <a:t>Circular Linked </a:t>
            </a:r>
            <a:r>
              <a:rPr lang="en-US" dirty="0" smtClean="0">
                <a:hlinkClick r:id="rId2"/>
              </a:rPr>
              <a:t>List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Singly Linked List</a:t>
            </a:r>
          </a:p>
          <a:p>
            <a:r>
              <a:rPr lang="en-US" dirty="0"/>
              <a:t>It is the most common. Each node has data and a pointer to the next node.</a:t>
            </a:r>
          </a:p>
          <a:p>
            <a:r>
              <a:rPr lang="en-US" dirty="0"/>
              <a:t>Node is represented as:</a:t>
            </a:r>
          </a:p>
          <a:p>
            <a:pPr>
              <a:buNone/>
            </a:pPr>
            <a:r>
              <a:rPr lang="en-US" dirty="0" err="1"/>
              <a:t>struct</a:t>
            </a:r>
            <a:r>
              <a:rPr lang="en-US" dirty="0"/>
              <a:t> node </a:t>
            </a:r>
            <a:endParaRPr lang="en-US" dirty="0" smtClean="0"/>
          </a:p>
          <a:p>
            <a:pPr>
              <a:buNone/>
            </a:pPr>
            <a:r>
              <a:rPr lang="en-US" dirty="0" smtClean="0"/>
              <a:t>{</a:t>
            </a:r>
          </a:p>
          <a:p>
            <a:pPr>
              <a:buNone/>
            </a:pPr>
            <a:r>
              <a:rPr lang="en-US" dirty="0" smtClean="0"/>
              <a:t> </a:t>
            </a:r>
            <a:r>
              <a:rPr lang="en-US" dirty="0" err="1"/>
              <a:t>int</a:t>
            </a:r>
            <a:r>
              <a:rPr lang="en-US" dirty="0"/>
              <a:t> data; </a:t>
            </a:r>
            <a:endParaRPr lang="en-US" dirty="0" smtClean="0"/>
          </a:p>
          <a:p>
            <a:pPr>
              <a:buNone/>
            </a:pPr>
            <a:r>
              <a:rPr lang="en-US" dirty="0" err="1" smtClean="0"/>
              <a:t>struct</a:t>
            </a:r>
            <a:r>
              <a:rPr lang="en-US" dirty="0" smtClean="0"/>
              <a:t> </a:t>
            </a:r>
            <a:r>
              <a:rPr lang="en-US" dirty="0"/>
              <a:t>node *next; </a:t>
            </a:r>
            <a:endParaRPr lang="en-US" dirty="0" smtClean="0"/>
          </a:p>
          <a:p>
            <a:pPr>
              <a:buNone/>
            </a:pPr>
            <a:r>
              <a:rPr lang="en-US" dirty="0" smtClean="0"/>
              <a:t>}</a:t>
            </a:r>
            <a:endParaRPr lang="en-US" dirty="0"/>
          </a:p>
        </p:txBody>
      </p:sp>
      <p:pic>
        <p:nvPicPr>
          <p:cNvPr id="8194" name="Picture 2" descr="singly linked list"/>
          <p:cNvPicPr>
            <a:picLocks noChangeAspect="1" noChangeArrowheads="1"/>
          </p:cNvPicPr>
          <p:nvPr/>
        </p:nvPicPr>
        <p:blipFill>
          <a:blip r:embed="rId2"/>
          <a:srcRect/>
          <a:stretch>
            <a:fillRect/>
          </a:stretch>
        </p:blipFill>
        <p:spPr bwMode="auto">
          <a:xfrm>
            <a:off x="1285852" y="285728"/>
            <a:ext cx="7267575" cy="10953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a:srcRect/>
          <a:stretch>
            <a:fillRect/>
          </a:stretch>
        </p:blipFill>
        <p:spPr bwMode="auto">
          <a:xfrm>
            <a:off x="285720" y="285728"/>
            <a:ext cx="8429684" cy="635798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doubly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doubly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doubly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doubly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doubly-linked-list-concept.jpg"/>
          <p:cNvPicPr>
            <a:picLocks noChangeAspect="1"/>
          </p:cNvPicPr>
          <p:nvPr/>
        </p:nvPicPr>
        <p:blipFill>
          <a:blip r:embed="rId2"/>
          <a:stretch>
            <a:fillRect/>
          </a:stretch>
        </p:blipFill>
        <p:spPr>
          <a:xfrm>
            <a:off x="142875" y="0"/>
            <a:ext cx="9001125" cy="1095375"/>
          </a:xfrm>
          <a:prstGeom prst="rect">
            <a:avLst/>
          </a:prstGeom>
        </p:spPr>
      </p:pic>
      <p:sp>
        <p:nvSpPr>
          <p:cNvPr id="11" name="Content Placeholder 10"/>
          <p:cNvSpPr>
            <a:spLocks noGrp="1"/>
          </p:cNvSpPr>
          <p:nvPr>
            <p:ph idx="1"/>
          </p:nvPr>
        </p:nvSpPr>
        <p:spPr/>
        <p:txBody>
          <a:bodyPr/>
          <a:lstStyle/>
          <a:p>
            <a:r>
              <a:rPr lang="en-US" dirty="0"/>
              <a:t>A node is represented as</a:t>
            </a:r>
          </a:p>
          <a:p>
            <a:pPr>
              <a:buNone/>
            </a:pPr>
            <a:r>
              <a:rPr lang="en-US" dirty="0" err="1"/>
              <a:t>struct</a:t>
            </a:r>
            <a:r>
              <a:rPr lang="en-US" dirty="0"/>
              <a:t> node </a:t>
            </a:r>
            <a:endParaRPr lang="en-US" dirty="0" smtClean="0"/>
          </a:p>
          <a:p>
            <a:pPr>
              <a:buNone/>
            </a:pPr>
            <a:r>
              <a:rPr lang="en-US" dirty="0" smtClean="0"/>
              <a:t>{</a:t>
            </a:r>
          </a:p>
          <a:p>
            <a:pPr>
              <a:buNone/>
            </a:pPr>
            <a:r>
              <a:rPr lang="en-US" dirty="0" smtClean="0"/>
              <a:t> </a:t>
            </a:r>
            <a:r>
              <a:rPr lang="en-US" dirty="0" err="1"/>
              <a:t>int</a:t>
            </a:r>
            <a:r>
              <a:rPr lang="en-US" dirty="0"/>
              <a:t> data</a:t>
            </a:r>
            <a:r>
              <a:rPr lang="en-US" dirty="0" smtClean="0"/>
              <a:t>;</a:t>
            </a:r>
          </a:p>
          <a:p>
            <a:pPr>
              <a:buNone/>
            </a:pPr>
            <a:r>
              <a:rPr lang="en-US" dirty="0" smtClean="0"/>
              <a:t> </a:t>
            </a:r>
            <a:r>
              <a:rPr lang="en-US" dirty="0" err="1"/>
              <a:t>struct</a:t>
            </a:r>
            <a:r>
              <a:rPr lang="en-US" dirty="0"/>
              <a:t> node *next; </a:t>
            </a:r>
            <a:endParaRPr lang="en-US" dirty="0" smtClean="0"/>
          </a:p>
          <a:p>
            <a:pPr>
              <a:buNone/>
            </a:pPr>
            <a:r>
              <a:rPr lang="en-US" dirty="0" err="1" smtClean="0"/>
              <a:t>struct</a:t>
            </a:r>
            <a:r>
              <a:rPr lang="en-US" dirty="0" smtClean="0"/>
              <a:t> </a:t>
            </a:r>
            <a:r>
              <a:rPr lang="en-US" dirty="0"/>
              <a:t>node *</a:t>
            </a:r>
            <a:r>
              <a:rPr lang="en-US" dirty="0" err="1"/>
              <a:t>prev</a:t>
            </a:r>
            <a:r>
              <a:rPr lang="en-US" dirty="0" smtClean="0"/>
              <a:t>;</a:t>
            </a:r>
          </a:p>
          <a:p>
            <a:pPr>
              <a:buNone/>
            </a:pPr>
            <a:r>
              <a:rPr lang="en-US" dirty="0" smtClean="0"/>
              <a:t> </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14314" y="71414"/>
            <a:ext cx="8643966" cy="664370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643050"/>
            <a:ext cx="8229600" cy="4143404"/>
          </a:xfrm>
        </p:spPr>
        <p:txBody>
          <a:bodyPr>
            <a:normAutofit/>
          </a:bodyPr>
          <a:lstStyle/>
          <a:p>
            <a:pPr algn="l"/>
            <a:r>
              <a:rPr lang="en-US" sz="2400" b="1" dirty="0"/>
              <a:t>Circular Linked </a:t>
            </a:r>
            <a:r>
              <a:rPr lang="en-US" sz="2400" b="1" dirty="0" smtClean="0"/>
              <a:t>List</a:t>
            </a:r>
            <a:br>
              <a:rPr lang="en-US" sz="2400" b="1" dirty="0" smtClean="0"/>
            </a:br>
            <a:r>
              <a:rPr lang="en-US" sz="2400" b="1" dirty="0"/>
              <a:t/>
            </a:r>
            <a:br>
              <a:rPr lang="en-US" sz="2400" b="1" dirty="0"/>
            </a:br>
            <a:r>
              <a:rPr lang="en-US" sz="2400" dirty="0"/>
              <a:t>A circular linked list is a variation of linked list in which the last element is linked to the first element. This forms a circular loop.</a:t>
            </a:r>
            <a:br>
              <a:rPr lang="en-US" sz="2400" dirty="0"/>
            </a:br>
            <a:r>
              <a:rPr lang="en-US" sz="2400" dirty="0"/>
              <a:t>A circular linked list can be either singly linked or doubly linked.</a:t>
            </a:r>
            <a:br>
              <a:rPr lang="en-US" sz="2400" dirty="0"/>
            </a:br>
            <a:r>
              <a:rPr lang="en-US" sz="2400" b="1" dirty="0"/>
              <a:t>for singly linked list, next pointer of last item points to the first item</a:t>
            </a:r>
            <a:r>
              <a:rPr lang="en-US" sz="2400" dirty="0"/>
              <a:t/>
            </a:r>
            <a:br>
              <a:rPr lang="en-US" sz="2400" dirty="0"/>
            </a:br>
            <a:r>
              <a:rPr lang="en-US" sz="2400" b="1" dirty="0"/>
              <a:t>In doubly linked list, </a:t>
            </a:r>
            <a:r>
              <a:rPr lang="en-US" sz="2400" b="1" dirty="0" err="1"/>
              <a:t>prev</a:t>
            </a:r>
            <a:r>
              <a:rPr lang="en-US" sz="2400" b="1" dirty="0"/>
              <a:t> pointer of first item points to last item as well.</a:t>
            </a:r>
            <a:r>
              <a:rPr lang="en-US" sz="2400" dirty="0"/>
              <a:t/>
            </a:r>
            <a:br>
              <a:rPr lang="en-US" sz="2400" dirty="0"/>
            </a:br>
            <a:r>
              <a:rPr lang="en-US" sz="2400" dirty="0"/>
              <a:t/>
            </a:r>
            <a:br>
              <a:rPr lang="en-US" sz="2400" dirty="0"/>
            </a:br>
            <a:endParaRPr lang="en-US" sz="2400" dirty="0"/>
          </a:p>
        </p:txBody>
      </p:sp>
      <p:pic>
        <p:nvPicPr>
          <p:cNvPr id="5" name="Content Placeholder 4" descr="circular-linked-list.jpg"/>
          <p:cNvPicPr>
            <a:picLocks noGrp="1" noChangeAspect="1"/>
          </p:cNvPicPr>
          <p:nvPr>
            <p:ph idx="1"/>
          </p:nvPr>
        </p:nvPicPr>
        <p:blipFill>
          <a:blip r:embed="rId2"/>
          <a:stretch>
            <a:fillRect/>
          </a:stretch>
        </p:blipFill>
        <p:spPr>
          <a:xfrm>
            <a:off x="1214414" y="214290"/>
            <a:ext cx="6410325" cy="1419225"/>
          </a:xfrm>
        </p:spPr>
      </p:pic>
      <p:sp>
        <p:nvSpPr>
          <p:cNvPr id="11266" name="AutoShape 2" descr="circular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11565" y="285728"/>
            <a:ext cx="8503839" cy="607223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14290"/>
            <a:ext cx="8229600" cy="5911873"/>
          </a:xfrm>
        </p:spPr>
        <p:txBody>
          <a:bodyPr>
            <a:normAutofit fontScale="92500" lnSpcReduction="10000"/>
          </a:bodyPr>
          <a:lstStyle/>
          <a:p>
            <a:pPr fontAlgn="base">
              <a:buNone/>
            </a:pPr>
            <a:r>
              <a:rPr lang="en-US" sz="2200" b="1" dirty="0" smtClean="0"/>
              <a:t>Assignment : Print the single linked list elements in reverse order. Write only  creating linked list, reverse print linked list functions.</a:t>
            </a:r>
          </a:p>
          <a:p>
            <a:pPr fontAlgn="base"/>
            <a:r>
              <a:rPr lang="en-US" sz="2200" dirty="0" smtClean="0"/>
              <a:t>You </a:t>
            </a:r>
            <a:r>
              <a:rPr lang="en-US" sz="2200" dirty="0"/>
              <a:t>are given the pointer to the head node of a linked list and you need to print all its elements in reverse order from tail to head, one element per line. The head pointer may be null meaning that the list is empty - in that case, do not print anything!</a:t>
            </a:r>
          </a:p>
          <a:p>
            <a:pPr fontAlgn="base"/>
            <a:r>
              <a:rPr lang="en-US" sz="2200" b="1" dirty="0"/>
              <a:t>Input Format</a:t>
            </a:r>
            <a:endParaRPr lang="en-US" sz="2200" dirty="0"/>
          </a:p>
          <a:p>
            <a:pPr fontAlgn="base"/>
            <a:r>
              <a:rPr lang="en-US" sz="2200" dirty="0"/>
              <a:t>You have to complete the void </a:t>
            </a:r>
            <a:r>
              <a:rPr lang="en-US" sz="2200" dirty="0" err="1" smtClean="0"/>
              <a:t>reversePrint</a:t>
            </a:r>
            <a:r>
              <a:rPr lang="en-US" sz="2200" dirty="0" smtClean="0"/>
              <a:t>(</a:t>
            </a:r>
            <a:r>
              <a:rPr lang="en-US" sz="2200" dirty="0" err="1" smtClean="0"/>
              <a:t>SinglyLinkedListNode</a:t>
            </a:r>
            <a:r>
              <a:rPr lang="en-US" sz="2200" dirty="0"/>
              <a:t>* head) </a:t>
            </a:r>
            <a:r>
              <a:rPr lang="en-US" sz="2200" dirty="0" smtClean="0"/>
              <a:t> method </a:t>
            </a:r>
            <a:r>
              <a:rPr lang="en-US" sz="2200" dirty="0"/>
              <a:t>which takes one argument - the head of the linked list. You should NOT read any input from </a:t>
            </a:r>
            <a:r>
              <a:rPr lang="en-US" sz="2200" dirty="0" err="1"/>
              <a:t>stdin</a:t>
            </a:r>
            <a:r>
              <a:rPr lang="en-US" sz="2200" dirty="0"/>
              <a:t>/console.</a:t>
            </a:r>
          </a:p>
          <a:p>
            <a:pPr fontAlgn="base"/>
            <a:r>
              <a:rPr lang="en-US" sz="2200" dirty="0"/>
              <a:t>The first line of input contains , the number of test cases.</a:t>
            </a:r>
            <a:br>
              <a:rPr lang="en-US" sz="2200" dirty="0"/>
            </a:br>
            <a:r>
              <a:rPr lang="en-US" sz="2200" dirty="0"/>
              <a:t>The input of each test case is as follows:</a:t>
            </a:r>
          </a:p>
          <a:p>
            <a:pPr fontAlgn="base"/>
            <a:r>
              <a:rPr lang="en-US" sz="2200" dirty="0"/>
              <a:t>The first line contains an integer , denoting the number of elements in the list.</a:t>
            </a:r>
          </a:p>
          <a:p>
            <a:pPr fontAlgn="base"/>
            <a:r>
              <a:rPr lang="en-US" sz="2200" dirty="0"/>
              <a:t>The next n lines contain one element each, denoting the elements of the linked list in the order.</a:t>
            </a:r>
          </a:p>
          <a:p>
            <a:pPr fontAlgn="base"/>
            <a:r>
              <a:rPr lang="en-US" sz="2200" b="1" dirty="0"/>
              <a:t>Output Format</a:t>
            </a:r>
            <a:endParaRPr lang="en-US" sz="2200" dirty="0"/>
          </a:p>
          <a:p>
            <a:pPr fontAlgn="base"/>
            <a:r>
              <a:rPr lang="en-US" sz="2200" dirty="0"/>
              <a:t>Complete the </a:t>
            </a:r>
            <a:r>
              <a:rPr lang="en-US" sz="2200" dirty="0" err="1"/>
              <a:t>reversePrint</a:t>
            </a:r>
            <a:r>
              <a:rPr lang="en-US" sz="2200" dirty="0"/>
              <a:t> function in the editor below and print the elements of the linked list in the reverse order, each in a new line.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172</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Circular Linked List  A circular linked list is a variation of linked list in which the last element is linked to the first element. This forms a circular loop. A circular linked list can be either singly linked or doubly linked. for singly linked list, next pointer of last item points to the first item In doubly linked list, prev pointer of first item points to last item as well.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2020-04-13T10:18:24Z</dcterms:created>
  <dcterms:modified xsi:type="dcterms:W3CDTF">2020-04-13T11:05:54Z</dcterms:modified>
</cp:coreProperties>
</file>