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3" r:id="rId20"/>
    <p:sldId id="280" r:id="rId21"/>
    <p:sldId id="274" r:id="rId22"/>
    <p:sldId id="275" r:id="rId23"/>
    <p:sldId id="276" r:id="rId24"/>
    <p:sldId id="282" r:id="rId25"/>
    <p:sldId id="278" r:id="rId26"/>
    <p:sldId id="283" r:id="rId27"/>
    <p:sldId id="289" r:id="rId28"/>
    <p:sldId id="284" r:id="rId29"/>
    <p:sldId id="285" r:id="rId30"/>
    <p:sldId id="286" r:id="rId31"/>
    <p:sldId id="287" r:id="rId32"/>
    <p:sldId id="288" r:id="rId33"/>
    <p:sldId id="290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66"/>
                </a:moveTo>
                <a:lnTo>
                  <a:pt x="53492" y="995722"/>
                </a:lnTo>
                <a:lnTo>
                  <a:pt x="112892" y="974533"/>
                </a:lnTo>
                <a:lnTo>
                  <a:pt x="177135" y="952091"/>
                </a:lnTo>
                <a:lnTo>
                  <a:pt x="246046" y="928561"/>
                </a:lnTo>
                <a:lnTo>
                  <a:pt x="282198" y="916440"/>
                </a:lnTo>
                <a:lnTo>
                  <a:pt x="319453" y="904109"/>
                </a:lnTo>
                <a:lnTo>
                  <a:pt x="357788" y="891588"/>
                </a:lnTo>
                <a:lnTo>
                  <a:pt x="397182" y="878900"/>
                </a:lnTo>
                <a:lnTo>
                  <a:pt x="437614" y="866063"/>
                </a:lnTo>
                <a:lnTo>
                  <a:pt x="479061" y="853099"/>
                </a:lnTo>
                <a:lnTo>
                  <a:pt x="521502" y="840028"/>
                </a:lnTo>
                <a:lnTo>
                  <a:pt x="564916" y="826872"/>
                </a:lnTo>
                <a:lnTo>
                  <a:pt x="609281" y="813651"/>
                </a:lnTo>
                <a:lnTo>
                  <a:pt x="654574" y="800385"/>
                </a:lnTo>
                <a:lnTo>
                  <a:pt x="700776" y="787096"/>
                </a:lnTo>
                <a:lnTo>
                  <a:pt x="747863" y="773803"/>
                </a:lnTo>
                <a:lnTo>
                  <a:pt x="795814" y="760528"/>
                </a:lnTo>
                <a:lnTo>
                  <a:pt x="844607" y="747291"/>
                </a:lnTo>
                <a:lnTo>
                  <a:pt x="894222" y="734114"/>
                </a:lnTo>
                <a:lnTo>
                  <a:pt x="944636" y="721016"/>
                </a:lnTo>
                <a:lnTo>
                  <a:pt x="995827" y="708018"/>
                </a:lnTo>
                <a:lnTo>
                  <a:pt x="1047775" y="695142"/>
                </a:lnTo>
                <a:lnTo>
                  <a:pt x="1100456" y="682407"/>
                </a:lnTo>
                <a:lnTo>
                  <a:pt x="1153851" y="669834"/>
                </a:lnTo>
                <a:lnTo>
                  <a:pt x="1207936" y="657445"/>
                </a:lnTo>
                <a:lnTo>
                  <a:pt x="1262691" y="645259"/>
                </a:lnTo>
                <a:lnTo>
                  <a:pt x="1318093" y="633298"/>
                </a:lnTo>
                <a:lnTo>
                  <a:pt x="1374121" y="621583"/>
                </a:lnTo>
                <a:lnTo>
                  <a:pt x="1430754" y="610133"/>
                </a:lnTo>
                <a:lnTo>
                  <a:pt x="1487970" y="598969"/>
                </a:lnTo>
                <a:lnTo>
                  <a:pt x="1545747" y="588113"/>
                </a:lnTo>
                <a:lnTo>
                  <a:pt x="1604063" y="577585"/>
                </a:lnTo>
                <a:lnTo>
                  <a:pt x="1662897" y="567405"/>
                </a:lnTo>
                <a:lnTo>
                  <a:pt x="1722227" y="557594"/>
                </a:lnTo>
                <a:lnTo>
                  <a:pt x="1782032" y="548174"/>
                </a:lnTo>
                <a:lnTo>
                  <a:pt x="1842290" y="539164"/>
                </a:lnTo>
                <a:lnTo>
                  <a:pt x="1902979" y="530585"/>
                </a:lnTo>
                <a:lnTo>
                  <a:pt x="1964077" y="522459"/>
                </a:lnTo>
                <a:lnTo>
                  <a:pt x="2025564" y="514805"/>
                </a:lnTo>
                <a:lnTo>
                  <a:pt x="2087416" y="507645"/>
                </a:lnTo>
                <a:lnTo>
                  <a:pt x="2149614" y="500998"/>
                </a:lnTo>
                <a:lnTo>
                  <a:pt x="2212134" y="494887"/>
                </a:lnTo>
                <a:lnTo>
                  <a:pt x="2274956" y="489331"/>
                </a:lnTo>
                <a:lnTo>
                  <a:pt x="2338057" y="484351"/>
                </a:lnTo>
                <a:lnTo>
                  <a:pt x="2401417" y="479968"/>
                </a:lnTo>
                <a:lnTo>
                  <a:pt x="2465013" y="476202"/>
                </a:lnTo>
                <a:lnTo>
                  <a:pt x="2528824" y="473075"/>
                </a:lnTo>
                <a:lnTo>
                  <a:pt x="2570419" y="471472"/>
                </a:lnTo>
                <a:lnTo>
                  <a:pt x="2612687" y="470276"/>
                </a:lnTo>
                <a:lnTo>
                  <a:pt x="2655610" y="469474"/>
                </a:lnTo>
                <a:lnTo>
                  <a:pt x="2699169" y="469055"/>
                </a:lnTo>
                <a:lnTo>
                  <a:pt x="2743349" y="469009"/>
                </a:lnTo>
                <a:lnTo>
                  <a:pt x="2788132" y="469325"/>
                </a:lnTo>
                <a:lnTo>
                  <a:pt x="2833500" y="469992"/>
                </a:lnTo>
                <a:lnTo>
                  <a:pt x="2879436" y="470998"/>
                </a:lnTo>
                <a:lnTo>
                  <a:pt x="2925923" y="472333"/>
                </a:lnTo>
                <a:lnTo>
                  <a:pt x="2972944" y="473986"/>
                </a:lnTo>
                <a:lnTo>
                  <a:pt x="3020481" y="475946"/>
                </a:lnTo>
                <a:lnTo>
                  <a:pt x="3068517" y="478202"/>
                </a:lnTo>
                <a:lnTo>
                  <a:pt x="3117034" y="480743"/>
                </a:lnTo>
                <a:lnTo>
                  <a:pt x="3166016" y="483558"/>
                </a:lnTo>
                <a:lnTo>
                  <a:pt x="3215445" y="486636"/>
                </a:lnTo>
                <a:lnTo>
                  <a:pt x="3265304" y="489966"/>
                </a:lnTo>
                <a:lnTo>
                  <a:pt x="3315576" y="493538"/>
                </a:lnTo>
                <a:lnTo>
                  <a:pt x="3366243" y="497339"/>
                </a:lnTo>
                <a:lnTo>
                  <a:pt x="3417287" y="501360"/>
                </a:lnTo>
                <a:lnTo>
                  <a:pt x="3468693" y="505589"/>
                </a:lnTo>
                <a:lnTo>
                  <a:pt x="3520441" y="510016"/>
                </a:lnTo>
                <a:lnTo>
                  <a:pt x="3572516" y="514628"/>
                </a:lnTo>
                <a:lnTo>
                  <a:pt x="3624899" y="519417"/>
                </a:lnTo>
                <a:lnTo>
                  <a:pt x="3677574" y="524369"/>
                </a:lnTo>
                <a:lnTo>
                  <a:pt x="3730523" y="529476"/>
                </a:lnTo>
                <a:lnTo>
                  <a:pt x="3783729" y="534725"/>
                </a:lnTo>
                <a:lnTo>
                  <a:pt x="3837175" y="540105"/>
                </a:lnTo>
                <a:lnTo>
                  <a:pt x="3890843" y="545606"/>
                </a:lnTo>
                <a:lnTo>
                  <a:pt x="3944715" y="551217"/>
                </a:lnTo>
                <a:lnTo>
                  <a:pt x="3998776" y="556926"/>
                </a:lnTo>
                <a:lnTo>
                  <a:pt x="4053007" y="562724"/>
                </a:lnTo>
                <a:lnTo>
                  <a:pt x="4107391" y="568598"/>
                </a:lnTo>
                <a:lnTo>
                  <a:pt x="4161911" y="574538"/>
                </a:lnTo>
                <a:lnTo>
                  <a:pt x="4216549" y="580533"/>
                </a:lnTo>
                <a:lnTo>
                  <a:pt x="4271289" y="586572"/>
                </a:lnTo>
                <a:lnTo>
                  <a:pt x="4326112" y="592644"/>
                </a:lnTo>
                <a:lnTo>
                  <a:pt x="4381002" y="598737"/>
                </a:lnTo>
                <a:lnTo>
                  <a:pt x="4435942" y="604843"/>
                </a:lnTo>
                <a:lnTo>
                  <a:pt x="4490913" y="610948"/>
                </a:lnTo>
                <a:lnTo>
                  <a:pt x="4545899" y="617042"/>
                </a:lnTo>
                <a:lnTo>
                  <a:pt x="4600883" y="623115"/>
                </a:lnTo>
                <a:lnTo>
                  <a:pt x="4655847" y="629154"/>
                </a:lnTo>
                <a:lnTo>
                  <a:pt x="4710774" y="635151"/>
                </a:lnTo>
                <a:lnTo>
                  <a:pt x="4765646" y="641092"/>
                </a:lnTo>
                <a:lnTo>
                  <a:pt x="4820447" y="646968"/>
                </a:lnTo>
                <a:lnTo>
                  <a:pt x="4875158" y="652767"/>
                </a:lnTo>
                <a:lnTo>
                  <a:pt x="4929764" y="658479"/>
                </a:lnTo>
                <a:lnTo>
                  <a:pt x="4984245" y="664092"/>
                </a:lnTo>
                <a:lnTo>
                  <a:pt x="5038586" y="669596"/>
                </a:lnTo>
                <a:lnTo>
                  <a:pt x="5092769" y="674980"/>
                </a:lnTo>
                <a:lnTo>
                  <a:pt x="5146776" y="680232"/>
                </a:lnTo>
                <a:lnTo>
                  <a:pt x="5200590" y="685342"/>
                </a:lnTo>
                <a:lnTo>
                  <a:pt x="5254194" y="690299"/>
                </a:lnTo>
                <a:lnTo>
                  <a:pt x="5307571" y="695091"/>
                </a:lnTo>
                <a:lnTo>
                  <a:pt x="5360703" y="699708"/>
                </a:lnTo>
                <a:lnTo>
                  <a:pt x="5413574" y="704139"/>
                </a:lnTo>
                <a:lnTo>
                  <a:pt x="5466165" y="708374"/>
                </a:lnTo>
                <a:lnTo>
                  <a:pt x="5518459" y="712400"/>
                </a:lnTo>
                <a:lnTo>
                  <a:pt x="5570440" y="716207"/>
                </a:lnTo>
                <a:lnTo>
                  <a:pt x="5622089" y="719784"/>
                </a:lnTo>
                <a:lnTo>
                  <a:pt x="5673390" y="723120"/>
                </a:lnTo>
                <a:lnTo>
                  <a:pt x="5724326" y="726204"/>
                </a:lnTo>
                <a:lnTo>
                  <a:pt x="5774878" y="729026"/>
                </a:lnTo>
                <a:lnTo>
                  <a:pt x="5825030" y="731574"/>
                </a:lnTo>
                <a:lnTo>
                  <a:pt x="5874764" y="733837"/>
                </a:lnTo>
                <a:lnTo>
                  <a:pt x="5924064" y="735804"/>
                </a:lnTo>
                <a:lnTo>
                  <a:pt x="5972911" y="737465"/>
                </a:lnTo>
                <a:lnTo>
                  <a:pt x="6021289" y="738808"/>
                </a:lnTo>
                <a:lnTo>
                  <a:pt x="6069180" y="739822"/>
                </a:lnTo>
                <a:lnTo>
                  <a:pt x="6116567" y="740497"/>
                </a:lnTo>
                <a:lnTo>
                  <a:pt x="6163433" y="740822"/>
                </a:lnTo>
                <a:lnTo>
                  <a:pt x="6209759" y="740785"/>
                </a:lnTo>
                <a:lnTo>
                  <a:pt x="6255530" y="740376"/>
                </a:lnTo>
                <a:lnTo>
                  <a:pt x="6300728" y="739584"/>
                </a:lnTo>
                <a:lnTo>
                  <a:pt x="6345335" y="738397"/>
                </a:lnTo>
                <a:lnTo>
                  <a:pt x="6389335" y="736805"/>
                </a:lnTo>
                <a:lnTo>
                  <a:pt x="6432709" y="734796"/>
                </a:lnTo>
                <a:lnTo>
                  <a:pt x="6475440" y="732361"/>
                </a:lnTo>
                <a:lnTo>
                  <a:pt x="6517513" y="729488"/>
                </a:lnTo>
                <a:lnTo>
                  <a:pt x="6578431" y="724523"/>
                </a:lnTo>
                <a:lnTo>
                  <a:pt x="6639061" y="718710"/>
                </a:lnTo>
                <a:lnTo>
                  <a:pt x="6699392" y="712077"/>
                </a:lnTo>
                <a:lnTo>
                  <a:pt x="6759413" y="704654"/>
                </a:lnTo>
                <a:lnTo>
                  <a:pt x="6819113" y="696471"/>
                </a:lnTo>
                <a:lnTo>
                  <a:pt x="6878481" y="687557"/>
                </a:lnTo>
                <a:lnTo>
                  <a:pt x="6937506" y="677943"/>
                </a:lnTo>
                <a:lnTo>
                  <a:pt x="6996177" y="667658"/>
                </a:lnTo>
                <a:lnTo>
                  <a:pt x="7054483" y="656732"/>
                </a:lnTo>
                <a:lnTo>
                  <a:pt x="7112414" y="645195"/>
                </a:lnTo>
                <a:lnTo>
                  <a:pt x="7169958" y="633076"/>
                </a:lnTo>
                <a:lnTo>
                  <a:pt x="7227104" y="620405"/>
                </a:lnTo>
                <a:lnTo>
                  <a:pt x="7283842" y="607213"/>
                </a:lnTo>
                <a:lnTo>
                  <a:pt x="7340160" y="593527"/>
                </a:lnTo>
                <a:lnTo>
                  <a:pt x="7396048" y="579380"/>
                </a:lnTo>
                <a:lnTo>
                  <a:pt x="7451495" y="564799"/>
                </a:lnTo>
                <a:lnTo>
                  <a:pt x="7506489" y="549815"/>
                </a:lnTo>
                <a:lnTo>
                  <a:pt x="7561020" y="534458"/>
                </a:lnTo>
                <a:lnTo>
                  <a:pt x="7615076" y="518757"/>
                </a:lnTo>
                <a:lnTo>
                  <a:pt x="7668648" y="502742"/>
                </a:lnTo>
                <a:lnTo>
                  <a:pt x="7721724" y="486443"/>
                </a:lnTo>
                <a:lnTo>
                  <a:pt x="7774292" y="469890"/>
                </a:lnTo>
                <a:lnTo>
                  <a:pt x="7826342" y="453112"/>
                </a:lnTo>
                <a:lnTo>
                  <a:pt x="7877864" y="436139"/>
                </a:lnTo>
                <a:lnTo>
                  <a:pt x="7928846" y="419001"/>
                </a:lnTo>
                <a:lnTo>
                  <a:pt x="7979277" y="401728"/>
                </a:lnTo>
                <a:lnTo>
                  <a:pt x="8029146" y="384349"/>
                </a:lnTo>
                <a:lnTo>
                  <a:pt x="8078442" y="366894"/>
                </a:lnTo>
                <a:lnTo>
                  <a:pt x="8127155" y="349393"/>
                </a:lnTo>
                <a:lnTo>
                  <a:pt x="8175274" y="331876"/>
                </a:lnTo>
                <a:lnTo>
                  <a:pt x="8222786" y="314371"/>
                </a:lnTo>
                <a:lnTo>
                  <a:pt x="8269683" y="296910"/>
                </a:lnTo>
                <a:lnTo>
                  <a:pt x="8315952" y="279522"/>
                </a:lnTo>
                <a:lnTo>
                  <a:pt x="8361583" y="262236"/>
                </a:lnTo>
                <a:lnTo>
                  <a:pt x="8406564" y="245083"/>
                </a:lnTo>
                <a:lnTo>
                  <a:pt x="8450885" y="228092"/>
                </a:lnTo>
                <a:lnTo>
                  <a:pt x="8494535" y="211292"/>
                </a:lnTo>
                <a:lnTo>
                  <a:pt x="8537503" y="194714"/>
                </a:lnTo>
                <a:lnTo>
                  <a:pt x="8579778" y="178387"/>
                </a:lnTo>
                <a:lnTo>
                  <a:pt x="8621349" y="162342"/>
                </a:lnTo>
                <a:lnTo>
                  <a:pt x="8662205" y="146607"/>
                </a:lnTo>
                <a:lnTo>
                  <a:pt x="8702335" y="131212"/>
                </a:lnTo>
                <a:lnTo>
                  <a:pt x="8741729" y="116188"/>
                </a:lnTo>
                <a:lnTo>
                  <a:pt x="8780375" y="101564"/>
                </a:lnTo>
                <a:lnTo>
                  <a:pt x="8818262" y="87370"/>
                </a:lnTo>
                <a:lnTo>
                  <a:pt x="8855379" y="73636"/>
                </a:lnTo>
                <a:lnTo>
                  <a:pt x="8891716" y="60390"/>
                </a:lnTo>
                <a:lnTo>
                  <a:pt x="8962004" y="35486"/>
                </a:lnTo>
                <a:lnTo>
                  <a:pt x="9029038" y="12896"/>
                </a:lnTo>
                <a:lnTo>
                  <a:pt x="9061308" y="2543"/>
                </a:lnTo>
                <a:lnTo>
                  <a:pt x="9069562" y="0"/>
                </a:lnTo>
              </a:path>
            </a:pathLst>
          </a:custGeom>
          <a:ln w="10775">
            <a:solidFill>
              <a:srgbClr val="33B7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1256741"/>
            <a:ext cx="82550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1189"/>
            <a:ext cx="450342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1671" y="2108623"/>
            <a:ext cx="5174615" cy="183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54935" y="6556200"/>
            <a:ext cx="4368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0683" y="6556200"/>
            <a:ext cx="2070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85D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‹#›</a:t>
            </a:fld>
            <a:endParaRPr spc="-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5578" y="1897202"/>
            <a:ext cx="7153275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algn="ctr">
              <a:lnSpc>
                <a:spcPct val="100000"/>
              </a:lnSpc>
              <a:spcBef>
                <a:spcPts val="114"/>
              </a:spcBef>
            </a:pPr>
            <a:r>
              <a:rPr lang="en-US" sz="7200" spc="290" dirty="0" smtClean="0">
                <a:solidFill>
                  <a:srgbClr val="006FC0"/>
                </a:solidFill>
                <a:latin typeface="Times New Roman"/>
                <a:cs typeface="Times New Roman"/>
              </a:rPr>
              <a:t>UNIT-5</a:t>
            </a:r>
            <a:br>
              <a:rPr lang="en-US" sz="7200" spc="290" dirty="0" smtClean="0">
                <a:solidFill>
                  <a:srgbClr val="006FC0"/>
                </a:solidFill>
                <a:latin typeface="Times New Roman"/>
                <a:cs typeface="Times New Roman"/>
              </a:rPr>
            </a:br>
            <a:r>
              <a:rPr lang="en-US" sz="7200" spc="290" dirty="0" smtClean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7200" spc="290" smtClean="0">
                <a:solidFill>
                  <a:srgbClr val="006FC0"/>
                </a:solidFill>
                <a:latin typeface="Times New Roman"/>
                <a:cs typeface="Times New Roman"/>
              </a:rPr>
              <a:t>raph</a:t>
            </a:r>
            <a:r>
              <a:rPr lang="en-US" sz="7200" spc="290" dirty="0" smtClean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12978"/>
            <a:ext cx="28340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Continued…</a:t>
            </a:r>
            <a:endParaRPr sz="45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10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84400"/>
            <a:ext cx="7809230" cy="39109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69570" indent="-357505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68935" algn="l"/>
                <a:tab pos="370205" algn="l"/>
              </a:tabLst>
            </a:pPr>
            <a:r>
              <a:rPr sz="2600" i="1" spc="30" dirty="0">
                <a:solidFill>
                  <a:srgbClr val="FF0066"/>
                </a:solidFill>
                <a:latin typeface="Times New Roman"/>
                <a:cs typeface="Times New Roman"/>
              </a:rPr>
              <a:t>Loops</a:t>
            </a:r>
            <a:r>
              <a:rPr sz="2600" spc="30" dirty="0">
                <a:latin typeface="Times New Roman"/>
                <a:cs typeface="Times New Roman"/>
              </a:rPr>
              <a:t>: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edges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connect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itself</a:t>
            </a:r>
            <a:endParaRPr sz="2600">
              <a:latin typeface="Times New Roman"/>
              <a:cs typeface="Times New Roman"/>
            </a:endParaRPr>
          </a:p>
          <a:p>
            <a:pPr marL="286385" marR="198755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64490" algn="l"/>
                <a:tab pos="365125" algn="l"/>
              </a:tabLst>
            </a:pPr>
            <a:r>
              <a:rPr dirty="0"/>
              <a:t>	</a:t>
            </a:r>
            <a:r>
              <a:rPr sz="2600" i="1" spc="50" dirty="0">
                <a:solidFill>
                  <a:srgbClr val="FF0066"/>
                </a:solidFill>
                <a:latin typeface="Times New Roman"/>
                <a:cs typeface="Times New Roman"/>
              </a:rPr>
              <a:t>Paths</a:t>
            </a:r>
            <a:r>
              <a:rPr sz="2600" spc="50" dirty="0">
                <a:latin typeface="Times New Roman"/>
                <a:cs typeface="Times New Roman"/>
              </a:rPr>
              <a:t>: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sequences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vertices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p0,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p1,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725" dirty="0">
                <a:latin typeface="Times New Roman"/>
                <a:cs typeface="Times New Roman"/>
              </a:rPr>
              <a:t>…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pm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such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that  </a:t>
            </a:r>
            <a:r>
              <a:rPr sz="2600" spc="110" dirty="0">
                <a:latin typeface="Times New Roman"/>
                <a:cs typeface="Times New Roman"/>
              </a:rPr>
              <a:t>each adjacent </a:t>
            </a:r>
            <a:r>
              <a:rPr sz="2600" spc="100" dirty="0">
                <a:latin typeface="Times New Roman"/>
                <a:cs typeface="Times New Roman"/>
              </a:rPr>
              <a:t>pair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70" dirty="0">
                <a:latin typeface="Times New Roman"/>
                <a:cs typeface="Times New Roman"/>
              </a:rPr>
              <a:t>vertices </a:t>
            </a:r>
            <a:r>
              <a:rPr sz="2600" spc="105" dirty="0">
                <a:latin typeface="Times New Roman"/>
                <a:cs typeface="Times New Roman"/>
              </a:rPr>
              <a:t>are </a:t>
            </a:r>
            <a:r>
              <a:rPr sz="2600" spc="130" dirty="0">
                <a:latin typeface="Times New Roman"/>
                <a:cs typeface="Times New Roman"/>
              </a:rPr>
              <a:t>connected </a:t>
            </a:r>
            <a:r>
              <a:rPr sz="2600" spc="45" dirty="0">
                <a:latin typeface="Times New Roman"/>
                <a:cs typeface="Times New Roman"/>
              </a:rPr>
              <a:t>by </a:t>
            </a:r>
            <a:r>
              <a:rPr sz="2600" spc="155" dirty="0">
                <a:latin typeface="Times New Roman"/>
                <a:cs typeface="Times New Roman"/>
              </a:rPr>
              <a:t>an  </a:t>
            </a:r>
            <a:r>
              <a:rPr sz="2600" spc="95" dirty="0">
                <a:latin typeface="Times New Roman"/>
                <a:cs typeface="Times New Roman"/>
              </a:rPr>
              <a:t>edge</a:t>
            </a:r>
            <a:endParaRPr sz="2600">
              <a:latin typeface="Times New Roman"/>
              <a:cs typeface="Times New Roman"/>
            </a:endParaRPr>
          </a:p>
          <a:p>
            <a:pPr marL="286385" marR="216535" indent="-274320">
              <a:lnSpc>
                <a:spcPct val="100000"/>
              </a:lnSpc>
              <a:spcBef>
                <a:spcPts val="49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D50092"/>
                </a:solidFill>
                <a:latin typeface="Times New Roman"/>
                <a:cs typeface="Times New Roman"/>
              </a:rPr>
              <a:t>simple</a:t>
            </a:r>
            <a:r>
              <a:rPr sz="26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D50092"/>
                </a:solidFill>
                <a:latin typeface="Times New Roman"/>
                <a:cs typeface="Times New Roman"/>
              </a:rPr>
              <a:t>path</a:t>
            </a:r>
            <a:r>
              <a:rPr sz="26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path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which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all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vertices,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except  </a:t>
            </a:r>
            <a:r>
              <a:rPr sz="2600" spc="55" dirty="0">
                <a:latin typeface="Times New Roman"/>
                <a:cs typeface="Times New Roman"/>
              </a:rPr>
              <a:t>possibly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first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last,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different.</a:t>
            </a:r>
            <a:endParaRPr sz="2600">
              <a:latin typeface="Times New Roman"/>
              <a:cs typeface="Times New Roman"/>
            </a:endParaRPr>
          </a:p>
          <a:p>
            <a:pPr marL="286385" marR="243840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68935" algn="l"/>
                <a:tab pos="370205" algn="l"/>
              </a:tabLst>
            </a:pPr>
            <a:r>
              <a:rPr dirty="0"/>
              <a:t>	</a:t>
            </a:r>
            <a:r>
              <a:rPr sz="2600" i="1" spc="60" dirty="0">
                <a:solidFill>
                  <a:srgbClr val="FF0066"/>
                </a:solidFill>
                <a:latin typeface="Times New Roman"/>
                <a:cs typeface="Times New Roman"/>
              </a:rPr>
              <a:t>Multiple</a:t>
            </a:r>
            <a:r>
              <a:rPr sz="2600" i="1" spc="-4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66"/>
                </a:solidFill>
                <a:latin typeface="Times New Roman"/>
                <a:cs typeface="Times New Roman"/>
              </a:rPr>
              <a:t>Edges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two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nodes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may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connected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&gt;1  </a:t>
            </a:r>
            <a:r>
              <a:rPr sz="2600" spc="95" dirty="0">
                <a:latin typeface="Times New Roman"/>
                <a:cs typeface="Times New Roman"/>
              </a:rPr>
              <a:t>edge</a:t>
            </a:r>
            <a:endParaRPr sz="2600">
              <a:latin typeface="Times New Roman"/>
              <a:cs typeface="Times New Roman"/>
            </a:endParaRPr>
          </a:p>
          <a:p>
            <a:pPr marL="369570" indent="-357505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68935" algn="l"/>
                <a:tab pos="370205" algn="l"/>
              </a:tabLst>
            </a:pPr>
            <a:r>
              <a:rPr sz="2600" i="1" spc="55" dirty="0">
                <a:solidFill>
                  <a:srgbClr val="FF0066"/>
                </a:solidFill>
                <a:latin typeface="Times New Roman"/>
                <a:cs typeface="Times New Roman"/>
              </a:rPr>
              <a:t>Simple</a:t>
            </a:r>
            <a:r>
              <a:rPr sz="2600" i="1" spc="-4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600" i="1" spc="15" dirty="0">
                <a:solidFill>
                  <a:srgbClr val="FF0066"/>
                </a:solidFill>
                <a:latin typeface="Times New Roman"/>
                <a:cs typeface="Times New Roman"/>
              </a:rPr>
              <a:t>Graphs</a:t>
            </a:r>
            <a:r>
              <a:rPr sz="2600" spc="15" dirty="0">
                <a:latin typeface="Times New Roman"/>
                <a:cs typeface="Times New Roman"/>
              </a:rPr>
              <a:t>: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have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loops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multiple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edges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72770"/>
            <a:ext cx="603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Carlito"/>
                <a:cs typeface="Carlito"/>
              </a:rPr>
              <a:t>Graph</a:t>
            </a:r>
            <a:r>
              <a:rPr sz="4800" b="1" spc="-75" dirty="0">
                <a:latin typeface="Carlito"/>
                <a:cs typeface="Carlito"/>
              </a:rPr>
              <a:t> </a:t>
            </a:r>
            <a:r>
              <a:rPr sz="4800" b="1" spc="-5" dirty="0">
                <a:latin typeface="Carlito"/>
                <a:cs typeface="Carlito"/>
              </a:rPr>
              <a:t>Properties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11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456913"/>
            <a:ext cx="7730490" cy="28162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150" dirty="0">
                <a:solidFill>
                  <a:srgbClr val="006FC0"/>
                </a:solidFill>
                <a:latin typeface="Times New Roman"/>
                <a:cs typeface="Times New Roman"/>
              </a:rPr>
              <a:t>Number </a:t>
            </a:r>
            <a:r>
              <a:rPr sz="2800" spc="2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800" spc="45" dirty="0">
                <a:solidFill>
                  <a:srgbClr val="006FC0"/>
                </a:solidFill>
                <a:latin typeface="Times New Roman"/>
                <a:cs typeface="Times New Roman"/>
              </a:rPr>
              <a:t>Edges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– </a:t>
            </a:r>
            <a:r>
              <a:rPr sz="2800" spc="125" dirty="0">
                <a:solidFill>
                  <a:srgbClr val="006FC0"/>
                </a:solidFill>
                <a:latin typeface="Times New Roman"/>
                <a:cs typeface="Times New Roman"/>
              </a:rPr>
              <a:t>Undirected</a:t>
            </a:r>
            <a:r>
              <a:rPr sz="2800" spc="-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Times New Roman"/>
                <a:cs typeface="Times New Roman"/>
              </a:rPr>
              <a:t>Graph</a:t>
            </a:r>
            <a:endParaRPr sz="2800">
              <a:latin typeface="Times New Roman"/>
              <a:cs typeface="Times New Roman"/>
            </a:endParaRPr>
          </a:p>
          <a:p>
            <a:pPr marL="286385" marR="175895" indent="-274320">
              <a:lnSpc>
                <a:spcPct val="100000"/>
              </a:lnSpc>
              <a:spcBef>
                <a:spcPts val="60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1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no.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possible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pairs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vertex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is </a:t>
            </a:r>
            <a:r>
              <a:rPr sz="2800" spc="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n*(n-1)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50" dirty="0">
                <a:latin typeface="Times New Roman"/>
                <a:cs typeface="Times New Roman"/>
              </a:rPr>
              <a:t>Since </a:t>
            </a:r>
            <a:r>
              <a:rPr sz="2800" spc="100" dirty="0">
                <a:latin typeface="Times New Roman"/>
                <a:cs typeface="Times New Roman"/>
              </a:rPr>
              <a:t>edge </a:t>
            </a:r>
            <a:r>
              <a:rPr sz="2800" i="1" spc="80" dirty="0">
                <a:latin typeface="Times New Roman"/>
                <a:cs typeface="Times New Roman"/>
              </a:rPr>
              <a:t>(u,v)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2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b="1" u="heavy" spc="5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the </a:t>
            </a:r>
            <a:r>
              <a:rPr sz="2800" b="1" u="heavy" spc="-7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same</a:t>
            </a:r>
            <a:r>
              <a:rPr sz="2800" b="1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as </a:t>
            </a:r>
            <a:r>
              <a:rPr sz="2800" spc="100" dirty="0">
                <a:latin typeface="Times New Roman"/>
                <a:cs typeface="Times New Roman"/>
              </a:rPr>
              <a:t>edge </a:t>
            </a:r>
            <a:r>
              <a:rPr sz="2800" i="1" spc="65" dirty="0">
                <a:latin typeface="Times New Roman"/>
                <a:cs typeface="Times New Roman"/>
              </a:rPr>
              <a:t>(v,u)</a:t>
            </a:r>
            <a:r>
              <a:rPr sz="2800" spc="65" dirty="0">
                <a:latin typeface="Times New Roman"/>
                <a:cs typeface="Times New Roman"/>
              </a:rPr>
              <a:t>, </a:t>
            </a:r>
            <a:r>
              <a:rPr sz="2800" spc="170" dirty="0">
                <a:latin typeface="Times New Roman"/>
                <a:cs typeface="Times New Roman"/>
              </a:rPr>
              <a:t>the  </a:t>
            </a:r>
            <a:r>
              <a:rPr sz="2800" spc="175" dirty="0">
                <a:latin typeface="Times New Roman"/>
                <a:cs typeface="Times New Roman"/>
              </a:rPr>
              <a:t>number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edges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undirected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FF3300"/>
                </a:solidFill>
                <a:latin typeface="Times New Roman"/>
                <a:cs typeface="Times New Roman"/>
              </a:rPr>
              <a:t>n*(n-  </a:t>
            </a:r>
            <a:r>
              <a:rPr sz="2800" spc="-25" dirty="0">
                <a:solidFill>
                  <a:srgbClr val="FF3300"/>
                </a:solidFill>
                <a:latin typeface="Times New Roman"/>
                <a:cs typeface="Times New Roman"/>
              </a:rPr>
              <a:t>1)/2.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8800" y="4114800"/>
            <a:ext cx="6324600" cy="2438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484378"/>
            <a:ext cx="9144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Number </a:t>
            </a:r>
            <a:r>
              <a:rPr sz="4500" spc="-5" dirty="0"/>
              <a:t>of Edges </a:t>
            </a:r>
            <a:r>
              <a:rPr sz="4500" dirty="0"/>
              <a:t>- </a:t>
            </a:r>
            <a:r>
              <a:rPr sz="4500" spc="-5" dirty="0"/>
              <a:t>Directed</a:t>
            </a:r>
            <a:r>
              <a:rPr sz="4500" spc="-110" dirty="0"/>
              <a:t> </a:t>
            </a:r>
            <a:r>
              <a:rPr sz="4500" dirty="0"/>
              <a:t>Graph</a:t>
            </a:r>
            <a:endParaRPr sz="45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12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229613"/>
            <a:ext cx="8037195" cy="273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48196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1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no.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possible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pairs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vertex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is </a:t>
            </a:r>
            <a:r>
              <a:rPr sz="2800" spc="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n*(n-1)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50" dirty="0">
                <a:latin typeface="Times New Roman"/>
                <a:cs typeface="Times New Roman"/>
              </a:rPr>
              <a:t>Since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edge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75" dirty="0">
                <a:latin typeface="Times New Roman"/>
                <a:cs typeface="Times New Roman"/>
              </a:rPr>
              <a:t>(u,v)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b="1" u="heavy" spc="6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not</a:t>
            </a:r>
            <a:r>
              <a:rPr sz="2800" b="1" u="heavy" spc="-11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5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the</a:t>
            </a:r>
            <a:r>
              <a:rPr sz="2800" b="1" u="heavy" spc="-11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7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same</a:t>
            </a:r>
            <a:r>
              <a:rPr sz="2800" b="1" spc="-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edge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65" dirty="0">
                <a:latin typeface="Times New Roman"/>
                <a:cs typeface="Times New Roman"/>
              </a:rPr>
              <a:t>(v,u)</a:t>
            </a:r>
            <a:r>
              <a:rPr sz="2800" spc="65" dirty="0">
                <a:latin typeface="Times New Roman"/>
                <a:cs typeface="Times New Roman"/>
              </a:rPr>
              <a:t>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  </a:t>
            </a:r>
            <a:r>
              <a:rPr sz="2800" spc="175" dirty="0">
                <a:latin typeface="Times New Roman"/>
                <a:cs typeface="Times New Roman"/>
              </a:rPr>
              <a:t>number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edges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directed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n*(n-1)</a:t>
            </a:r>
            <a:endParaRPr sz="2800">
              <a:latin typeface="Times New Roman"/>
              <a:cs typeface="Times New Roman"/>
            </a:endParaRPr>
          </a:p>
          <a:p>
            <a:pPr marL="286385" marR="15240" indent="-274320">
              <a:lnSpc>
                <a:spcPct val="100000"/>
              </a:lnSpc>
              <a:spcBef>
                <a:spcPts val="5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90" dirty="0">
                <a:latin typeface="Times New Roman"/>
                <a:cs typeface="Times New Roman"/>
              </a:rPr>
              <a:t>Thus,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number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edges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directed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3300"/>
                </a:solidFill>
                <a:latin typeface="Arial"/>
                <a:cs typeface="Arial"/>
              </a:rPr>
              <a:t>≤  </a:t>
            </a:r>
            <a:r>
              <a:rPr sz="2800" b="1" spc="10" dirty="0">
                <a:solidFill>
                  <a:srgbClr val="FF3300"/>
                </a:solidFill>
                <a:latin typeface="Arial"/>
                <a:cs typeface="Arial"/>
              </a:rPr>
              <a:t>n*(n-1)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0" y="3733800"/>
            <a:ext cx="5375148" cy="266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4754" y="52260"/>
            <a:ext cx="9153525" cy="3148330"/>
            <a:chOff x="-4754" y="52260"/>
            <a:chExt cx="9153525" cy="3148330"/>
          </a:xfrm>
        </p:grpSpPr>
        <p:sp>
          <p:nvSpPr>
            <p:cNvPr id="8" name="object 8"/>
            <p:cNvSpPr/>
            <p:nvPr/>
          </p:nvSpPr>
          <p:spPr>
            <a:xfrm>
              <a:off x="7" y="57022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28"/>
                  </a:moveTo>
                  <a:lnTo>
                    <a:pt x="52556" y="882879"/>
                  </a:lnTo>
                  <a:lnTo>
                    <a:pt x="110528" y="871319"/>
                  </a:lnTo>
                  <a:lnTo>
                    <a:pt x="173709" y="857928"/>
                  </a:lnTo>
                  <a:lnTo>
                    <a:pt x="241891" y="842883"/>
                  </a:lnTo>
                  <a:lnTo>
                    <a:pt x="314869" y="826364"/>
                  </a:lnTo>
                  <a:lnTo>
                    <a:pt x="353091" y="817607"/>
                  </a:lnTo>
                  <a:lnTo>
                    <a:pt x="392435" y="808548"/>
                  </a:lnTo>
                  <a:lnTo>
                    <a:pt x="432874" y="799210"/>
                  </a:lnTo>
                  <a:lnTo>
                    <a:pt x="474382" y="789616"/>
                  </a:lnTo>
                  <a:lnTo>
                    <a:pt x="516934" y="779786"/>
                  </a:lnTo>
                  <a:lnTo>
                    <a:pt x="560504" y="769744"/>
                  </a:lnTo>
                  <a:lnTo>
                    <a:pt x="605066" y="759512"/>
                  </a:lnTo>
                  <a:lnTo>
                    <a:pt x="650594" y="749113"/>
                  </a:lnTo>
                  <a:lnTo>
                    <a:pt x="697062" y="738568"/>
                  </a:lnTo>
                  <a:lnTo>
                    <a:pt x="744445" y="727900"/>
                  </a:lnTo>
                  <a:lnTo>
                    <a:pt x="792716" y="717131"/>
                  </a:lnTo>
                  <a:lnTo>
                    <a:pt x="841849" y="706284"/>
                  </a:lnTo>
                  <a:lnTo>
                    <a:pt x="891820" y="695381"/>
                  </a:lnTo>
                  <a:lnTo>
                    <a:pt x="942601" y="684444"/>
                  </a:lnTo>
                  <a:lnTo>
                    <a:pt x="994168" y="673496"/>
                  </a:lnTo>
                  <a:lnTo>
                    <a:pt x="1046493" y="662558"/>
                  </a:lnTo>
                  <a:lnTo>
                    <a:pt x="1099552" y="651654"/>
                  </a:lnTo>
                  <a:lnTo>
                    <a:pt x="1153319" y="640806"/>
                  </a:lnTo>
                  <a:lnTo>
                    <a:pt x="1207768" y="630035"/>
                  </a:lnTo>
                  <a:lnTo>
                    <a:pt x="1262872" y="619365"/>
                  </a:lnTo>
                  <a:lnTo>
                    <a:pt x="1318606" y="608817"/>
                  </a:lnTo>
                  <a:lnTo>
                    <a:pt x="1374944" y="598414"/>
                  </a:lnTo>
                  <a:lnTo>
                    <a:pt x="1431861" y="588178"/>
                  </a:lnTo>
                  <a:lnTo>
                    <a:pt x="1489330" y="578132"/>
                  </a:lnTo>
                  <a:lnTo>
                    <a:pt x="1547325" y="568298"/>
                  </a:lnTo>
                  <a:lnTo>
                    <a:pt x="1605822" y="558698"/>
                  </a:lnTo>
                  <a:lnTo>
                    <a:pt x="1664793" y="549354"/>
                  </a:lnTo>
                  <a:lnTo>
                    <a:pt x="1724213" y="540290"/>
                  </a:lnTo>
                  <a:lnTo>
                    <a:pt x="1784056" y="531526"/>
                  </a:lnTo>
                  <a:lnTo>
                    <a:pt x="1844296" y="523086"/>
                  </a:lnTo>
                  <a:lnTo>
                    <a:pt x="1904908" y="514992"/>
                  </a:lnTo>
                  <a:lnTo>
                    <a:pt x="1965866" y="507266"/>
                  </a:lnTo>
                  <a:lnTo>
                    <a:pt x="2027143" y="499931"/>
                  </a:lnTo>
                  <a:lnTo>
                    <a:pt x="2088714" y="493008"/>
                  </a:lnTo>
                  <a:lnTo>
                    <a:pt x="2150553" y="486520"/>
                  </a:lnTo>
                  <a:lnTo>
                    <a:pt x="2212635" y="480490"/>
                  </a:lnTo>
                  <a:lnTo>
                    <a:pt x="2274932" y="474940"/>
                  </a:lnTo>
                  <a:lnTo>
                    <a:pt x="2337420" y="469892"/>
                  </a:lnTo>
                  <a:lnTo>
                    <a:pt x="2400073" y="465368"/>
                  </a:lnTo>
                  <a:lnTo>
                    <a:pt x="2462864" y="461392"/>
                  </a:lnTo>
                  <a:lnTo>
                    <a:pt x="2525768" y="457984"/>
                  </a:lnTo>
                  <a:lnTo>
                    <a:pt x="2588760" y="455167"/>
                  </a:lnTo>
                  <a:lnTo>
                    <a:pt x="2630573" y="453679"/>
                  </a:lnTo>
                  <a:lnTo>
                    <a:pt x="2673032" y="452508"/>
                  </a:lnTo>
                  <a:lnTo>
                    <a:pt x="2716120" y="451646"/>
                  </a:lnTo>
                  <a:lnTo>
                    <a:pt x="2759818" y="451083"/>
                  </a:lnTo>
                  <a:lnTo>
                    <a:pt x="2804112" y="450811"/>
                  </a:lnTo>
                  <a:lnTo>
                    <a:pt x="2848984" y="450821"/>
                  </a:lnTo>
                  <a:lnTo>
                    <a:pt x="2894417" y="451106"/>
                  </a:lnTo>
                  <a:lnTo>
                    <a:pt x="2940395" y="451655"/>
                  </a:lnTo>
                  <a:lnTo>
                    <a:pt x="2986900" y="452461"/>
                  </a:lnTo>
                  <a:lnTo>
                    <a:pt x="3033917" y="453515"/>
                  </a:lnTo>
                  <a:lnTo>
                    <a:pt x="3081428" y="454808"/>
                  </a:lnTo>
                  <a:lnTo>
                    <a:pt x="3129416" y="456332"/>
                  </a:lnTo>
                  <a:lnTo>
                    <a:pt x="3177866" y="458078"/>
                  </a:lnTo>
                  <a:lnTo>
                    <a:pt x="3226759" y="460037"/>
                  </a:lnTo>
                  <a:lnTo>
                    <a:pt x="3276080" y="462200"/>
                  </a:lnTo>
                  <a:lnTo>
                    <a:pt x="3325811" y="464560"/>
                  </a:lnTo>
                  <a:lnTo>
                    <a:pt x="3375936" y="467107"/>
                  </a:lnTo>
                  <a:lnTo>
                    <a:pt x="3426438" y="469833"/>
                  </a:lnTo>
                  <a:lnTo>
                    <a:pt x="3477300" y="472729"/>
                  </a:lnTo>
                  <a:lnTo>
                    <a:pt x="3528506" y="475786"/>
                  </a:lnTo>
                  <a:lnTo>
                    <a:pt x="3580038" y="478997"/>
                  </a:lnTo>
                  <a:lnTo>
                    <a:pt x="3631881" y="482351"/>
                  </a:lnTo>
                  <a:lnTo>
                    <a:pt x="3684017" y="485841"/>
                  </a:lnTo>
                  <a:lnTo>
                    <a:pt x="3736429" y="489458"/>
                  </a:lnTo>
                  <a:lnTo>
                    <a:pt x="3789101" y="493193"/>
                  </a:lnTo>
                  <a:lnTo>
                    <a:pt x="3842016" y="497038"/>
                  </a:lnTo>
                  <a:lnTo>
                    <a:pt x="3895157" y="500984"/>
                  </a:lnTo>
                  <a:lnTo>
                    <a:pt x="3948507" y="505022"/>
                  </a:lnTo>
                  <a:lnTo>
                    <a:pt x="4002051" y="509144"/>
                  </a:lnTo>
                  <a:lnTo>
                    <a:pt x="4055770" y="513342"/>
                  </a:lnTo>
                  <a:lnTo>
                    <a:pt x="4109648" y="517605"/>
                  </a:lnTo>
                  <a:lnTo>
                    <a:pt x="4163669" y="521926"/>
                  </a:lnTo>
                  <a:lnTo>
                    <a:pt x="4217816" y="526297"/>
                  </a:lnTo>
                  <a:lnTo>
                    <a:pt x="4272071" y="530708"/>
                  </a:lnTo>
                  <a:lnTo>
                    <a:pt x="4326419" y="535151"/>
                  </a:lnTo>
                  <a:lnTo>
                    <a:pt x="4380842" y="539617"/>
                  </a:lnTo>
                  <a:lnTo>
                    <a:pt x="4435323" y="544098"/>
                  </a:lnTo>
                  <a:lnTo>
                    <a:pt x="4489847" y="548585"/>
                  </a:lnTo>
                  <a:lnTo>
                    <a:pt x="4544396" y="553069"/>
                  </a:lnTo>
                  <a:lnTo>
                    <a:pt x="4598953" y="557541"/>
                  </a:lnTo>
                  <a:lnTo>
                    <a:pt x="4653501" y="561994"/>
                  </a:lnTo>
                  <a:lnTo>
                    <a:pt x="4708025" y="566418"/>
                  </a:lnTo>
                  <a:lnTo>
                    <a:pt x="4762507" y="570806"/>
                  </a:lnTo>
                  <a:lnTo>
                    <a:pt x="4816930" y="575147"/>
                  </a:lnTo>
                  <a:lnTo>
                    <a:pt x="4871277" y="579433"/>
                  </a:lnTo>
                  <a:lnTo>
                    <a:pt x="4925533" y="583657"/>
                  </a:lnTo>
                  <a:lnTo>
                    <a:pt x="4979679" y="587808"/>
                  </a:lnTo>
                  <a:lnTo>
                    <a:pt x="5033700" y="591880"/>
                  </a:lnTo>
                  <a:lnTo>
                    <a:pt x="5087578" y="595862"/>
                  </a:lnTo>
                  <a:lnTo>
                    <a:pt x="5141298" y="599747"/>
                  </a:lnTo>
                  <a:lnTo>
                    <a:pt x="5194841" y="603525"/>
                  </a:lnTo>
                  <a:lnTo>
                    <a:pt x="5248192" y="607188"/>
                  </a:lnTo>
                  <a:lnTo>
                    <a:pt x="5301333" y="610727"/>
                  </a:lnTo>
                  <a:lnTo>
                    <a:pt x="5354248" y="614135"/>
                  </a:lnTo>
                  <a:lnTo>
                    <a:pt x="5406920" y="617401"/>
                  </a:lnTo>
                  <a:lnTo>
                    <a:pt x="5459332" y="620518"/>
                  </a:lnTo>
                  <a:lnTo>
                    <a:pt x="5511468" y="623477"/>
                  </a:lnTo>
                  <a:lnTo>
                    <a:pt x="5563310" y="626269"/>
                  </a:lnTo>
                  <a:lnTo>
                    <a:pt x="5614843" y="628885"/>
                  </a:lnTo>
                  <a:lnTo>
                    <a:pt x="5666048" y="631317"/>
                  </a:lnTo>
                  <a:lnTo>
                    <a:pt x="5716911" y="633557"/>
                  </a:lnTo>
                  <a:lnTo>
                    <a:pt x="5767413" y="635595"/>
                  </a:lnTo>
                  <a:lnTo>
                    <a:pt x="5817537" y="637423"/>
                  </a:lnTo>
                  <a:lnTo>
                    <a:pt x="5867269" y="639033"/>
                  </a:lnTo>
                  <a:lnTo>
                    <a:pt x="5916589" y="640415"/>
                  </a:lnTo>
                  <a:lnTo>
                    <a:pt x="5965483" y="641561"/>
                  </a:lnTo>
                  <a:lnTo>
                    <a:pt x="6013932" y="642463"/>
                  </a:lnTo>
                  <a:lnTo>
                    <a:pt x="6061920" y="643112"/>
                  </a:lnTo>
                  <a:lnTo>
                    <a:pt x="6109431" y="643498"/>
                  </a:lnTo>
                  <a:lnTo>
                    <a:pt x="6156448" y="643615"/>
                  </a:lnTo>
                  <a:lnTo>
                    <a:pt x="6202954" y="643452"/>
                  </a:lnTo>
                  <a:lnTo>
                    <a:pt x="6248931" y="643001"/>
                  </a:lnTo>
                  <a:lnTo>
                    <a:pt x="6294365" y="642254"/>
                  </a:lnTo>
                  <a:lnTo>
                    <a:pt x="6339236" y="641202"/>
                  </a:lnTo>
                  <a:lnTo>
                    <a:pt x="6383530" y="639836"/>
                  </a:lnTo>
                  <a:lnTo>
                    <a:pt x="6427229" y="638147"/>
                  </a:lnTo>
                  <a:lnTo>
                    <a:pt x="6470316" y="636128"/>
                  </a:lnTo>
                  <a:lnTo>
                    <a:pt x="6512775" y="633770"/>
                  </a:lnTo>
                  <a:lnTo>
                    <a:pt x="6554589" y="631063"/>
                  </a:lnTo>
                  <a:lnTo>
                    <a:pt x="6616280" y="626404"/>
                  </a:lnTo>
                  <a:lnTo>
                    <a:pt x="6677673" y="621027"/>
                  </a:lnTo>
                  <a:lnTo>
                    <a:pt x="6738755" y="614959"/>
                  </a:lnTo>
                  <a:lnTo>
                    <a:pt x="6799516" y="608225"/>
                  </a:lnTo>
                  <a:lnTo>
                    <a:pt x="6859944" y="600851"/>
                  </a:lnTo>
                  <a:lnTo>
                    <a:pt x="6920027" y="592863"/>
                  </a:lnTo>
                  <a:lnTo>
                    <a:pt x="6979753" y="584286"/>
                  </a:lnTo>
                  <a:lnTo>
                    <a:pt x="7039112" y="575146"/>
                  </a:lnTo>
                  <a:lnTo>
                    <a:pt x="7098092" y="565470"/>
                  </a:lnTo>
                  <a:lnTo>
                    <a:pt x="7156682" y="555283"/>
                  </a:lnTo>
                  <a:lnTo>
                    <a:pt x="7214869" y="544611"/>
                  </a:lnTo>
                  <a:lnTo>
                    <a:pt x="7272643" y="533479"/>
                  </a:lnTo>
                  <a:lnTo>
                    <a:pt x="7329991" y="521913"/>
                  </a:lnTo>
                  <a:lnTo>
                    <a:pt x="7386904" y="509940"/>
                  </a:lnTo>
                  <a:lnTo>
                    <a:pt x="7443368" y="497585"/>
                  </a:lnTo>
                  <a:lnTo>
                    <a:pt x="7499372" y="484873"/>
                  </a:lnTo>
                  <a:lnTo>
                    <a:pt x="7554906" y="471832"/>
                  </a:lnTo>
                  <a:lnTo>
                    <a:pt x="7609957" y="458485"/>
                  </a:lnTo>
                  <a:lnTo>
                    <a:pt x="7664515" y="444860"/>
                  </a:lnTo>
                  <a:lnTo>
                    <a:pt x="7718567" y="430982"/>
                  </a:lnTo>
                  <a:lnTo>
                    <a:pt x="7772102" y="416877"/>
                  </a:lnTo>
                  <a:lnTo>
                    <a:pt x="7825109" y="402570"/>
                  </a:lnTo>
                  <a:lnTo>
                    <a:pt x="7877575" y="388088"/>
                  </a:lnTo>
                  <a:lnTo>
                    <a:pt x="7929491" y="373456"/>
                  </a:lnTo>
                  <a:lnTo>
                    <a:pt x="7980844" y="358700"/>
                  </a:lnTo>
                  <a:lnTo>
                    <a:pt x="8031622" y="343846"/>
                  </a:lnTo>
                  <a:lnTo>
                    <a:pt x="8081815" y="328920"/>
                  </a:lnTo>
                  <a:lnTo>
                    <a:pt x="8131410" y="313947"/>
                  </a:lnTo>
                  <a:lnTo>
                    <a:pt x="8180397" y="298954"/>
                  </a:lnTo>
                  <a:lnTo>
                    <a:pt x="8228763" y="283966"/>
                  </a:lnTo>
                  <a:lnTo>
                    <a:pt x="8276498" y="269008"/>
                  </a:lnTo>
                  <a:lnTo>
                    <a:pt x="8323590" y="254108"/>
                  </a:lnTo>
                  <a:lnTo>
                    <a:pt x="8370027" y="239290"/>
                  </a:lnTo>
                  <a:lnTo>
                    <a:pt x="8415798" y="224580"/>
                  </a:lnTo>
                  <a:lnTo>
                    <a:pt x="8460891" y="210004"/>
                  </a:lnTo>
                  <a:lnTo>
                    <a:pt x="8505295" y="195588"/>
                  </a:lnTo>
                  <a:lnTo>
                    <a:pt x="8548999" y="181358"/>
                  </a:lnTo>
                  <a:lnTo>
                    <a:pt x="8591990" y="167340"/>
                  </a:lnTo>
                  <a:lnTo>
                    <a:pt x="8634258" y="153559"/>
                  </a:lnTo>
                  <a:lnTo>
                    <a:pt x="8675791" y="140041"/>
                  </a:lnTo>
                  <a:lnTo>
                    <a:pt x="8716578" y="126812"/>
                  </a:lnTo>
                  <a:lnTo>
                    <a:pt x="8756606" y="113898"/>
                  </a:lnTo>
                  <a:lnTo>
                    <a:pt x="8795865" y="101325"/>
                  </a:lnTo>
                  <a:lnTo>
                    <a:pt x="8834344" y="89117"/>
                  </a:lnTo>
                  <a:lnTo>
                    <a:pt x="8872029" y="77303"/>
                  </a:lnTo>
                  <a:lnTo>
                    <a:pt x="8908911" y="65906"/>
                  </a:lnTo>
                  <a:lnTo>
                    <a:pt x="8980217" y="44469"/>
                  </a:lnTo>
                  <a:lnTo>
                    <a:pt x="9048170" y="25014"/>
                  </a:lnTo>
                  <a:lnTo>
                    <a:pt x="9112678" y="7748"/>
                  </a:lnTo>
                  <a:lnTo>
                    <a:pt x="9143611" y="0"/>
                  </a:lnTo>
                </a:path>
              </a:pathLst>
            </a:custGeom>
            <a:ln w="9525">
              <a:solidFill>
                <a:srgbClr val="0FC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384" y="685799"/>
              <a:ext cx="6300216" cy="2514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940" y="3676269"/>
            <a:ext cx="7861300" cy="2926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lang="en-US" sz="2800" b="1" dirty="0" smtClean="0"/>
              <a:t>DEGREE OF VERTEX</a:t>
            </a:r>
          </a:p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In-degree </a:t>
            </a:r>
            <a:r>
              <a:rPr sz="2400" dirty="0">
                <a:latin typeface="Times New Roman"/>
                <a:cs typeface="Times New Roman"/>
              </a:rPr>
              <a:t>of vertex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of edges incident to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(i.e., 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incoming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edges).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latin typeface="Times New Roman"/>
                <a:cs typeface="Times New Roman"/>
              </a:rPr>
              <a:t>e.g., indegree(2) = 1, indegree(8) =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Out-degree </a:t>
            </a:r>
            <a:r>
              <a:rPr sz="2400" dirty="0">
                <a:latin typeface="Times New Roman"/>
                <a:cs typeface="Times New Roman"/>
              </a:rPr>
              <a:t>of vertex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of edges incident from</a:t>
            </a:r>
            <a:r>
              <a:rPr sz="24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393700" marR="2653030" indent="-76835">
              <a:lnSpc>
                <a:spcPct val="117100"/>
              </a:lnSpc>
              <a:spcBef>
                <a:spcPts val="15"/>
              </a:spcBef>
            </a:pPr>
            <a:r>
              <a:rPr sz="2400" dirty="0">
                <a:latin typeface="Times New Roman"/>
                <a:cs typeface="Times New Roman"/>
              </a:rPr>
              <a:t>(i.e.,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outgoing edges).  e.g., outdegree(2) = 1, outdegree(8) =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13</a:t>
            </a:fld>
            <a:endParaRPr spc="-9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7089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Graph</a:t>
            </a:r>
            <a:r>
              <a:rPr b="1" spc="-6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Representation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14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33055" cy="2138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60" dirty="0">
                <a:latin typeface="Times New Roman"/>
                <a:cs typeface="Times New Roman"/>
              </a:rPr>
              <a:t>For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graphs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be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computationally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useful,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they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have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  </a:t>
            </a:r>
            <a:r>
              <a:rPr sz="2600" spc="114" dirty="0">
                <a:latin typeface="Times New Roman"/>
                <a:cs typeface="Times New Roman"/>
              </a:rPr>
              <a:t>be </a:t>
            </a:r>
            <a:r>
              <a:rPr sz="2600" spc="90" dirty="0">
                <a:latin typeface="Times New Roman"/>
                <a:cs typeface="Times New Roman"/>
              </a:rPr>
              <a:t>conveniently </a:t>
            </a:r>
            <a:r>
              <a:rPr sz="2600" spc="125" dirty="0">
                <a:latin typeface="Times New Roman"/>
                <a:cs typeface="Times New Roman"/>
              </a:rPr>
              <a:t>represented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programs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105" dirty="0">
                <a:latin typeface="Times New Roman"/>
                <a:cs typeface="Times New Roman"/>
              </a:rPr>
              <a:t>There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two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computer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representations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graphs:</a:t>
            </a:r>
            <a:endParaRPr sz="26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1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40" dirty="0">
                <a:latin typeface="Times New Roman"/>
                <a:cs typeface="Times New Roman"/>
              </a:rPr>
              <a:t>Adjacency </a:t>
            </a:r>
            <a:r>
              <a:rPr sz="2400" spc="90" dirty="0">
                <a:latin typeface="Times New Roman"/>
                <a:cs typeface="Times New Roman"/>
              </a:rPr>
              <a:t>matrix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49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40" dirty="0">
                <a:latin typeface="Times New Roman"/>
                <a:cs typeface="Times New Roman"/>
              </a:rPr>
              <a:t>Adjacency </a:t>
            </a:r>
            <a:r>
              <a:rPr sz="2400" spc="55" dirty="0">
                <a:latin typeface="Times New Roman"/>
                <a:cs typeface="Times New Roman"/>
              </a:rPr>
              <a:t>lists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877358"/>
            <a:ext cx="7969250" cy="28790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i="1" spc="55" dirty="0">
                <a:solidFill>
                  <a:srgbClr val="FF0066"/>
                </a:solidFill>
                <a:latin typeface="Times New Roman"/>
                <a:cs typeface="Times New Roman"/>
              </a:rPr>
              <a:t>Adjacency</a:t>
            </a:r>
            <a:r>
              <a:rPr sz="2600" i="1" spc="-4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600" i="1" spc="85" dirty="0">
                <a:solidFill>
                  <a:srgbClr val="FF0066"/>
                </a:solidFill>
                <a:latin typeface="Times New Roman"/>
                <a:cs typeface="Times New Roman"/>
              </a:rPr>
              <a:t>Matrix</a:t>
            </a:r>
            <a:endParaRPr sz="26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1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114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square </a:t>
            </a:r>
            <a:r>
              <a:rPr sz="2400" spc="75" dirty="0">
                <a:latin typeface="Times New Roman"/>
                <a:cs typeface="Times New Roman"/>
              </a:rPr>
              <a:t>grid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boolean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652780" marR="92710" lvl="1" indent="-259079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2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graph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contains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vertices,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grid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contains  </a:t>
            </a:r>
            <a:r>
              <a:rPr sz="2400" spc="65" dirty="0">
                <a:latin typeface="Times New Roman"/>
                <a:cs typeface="Times New Roman"/>
              </a:rPr>
              <a:t>N </a:t>
            </a:r>
            <a:r>
              <a:rPr sz="2400" spc="60" dirty="0">
                <a:latin typeface="Times New Roman"/>
                <a:cs typeface="Times New Roman"/>
              </a:rPr>
              <a:t>rows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65" dirty="0">
                <a:latin typeface="Times New Roman"/>
                <a:cs typeface="Times New Roman"/>
              </a:rPr>
              <a:t>N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  <a:p>
            <a:pPr marL="652780" marR="5080" lvl="1" indent="-259079">
              <a:lnSpc>
                <a:spcPct val="100000"/>
              </a:lnSpc>
              <a:spcBef>
                <a:spcPts val="490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vertices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numbered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J,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element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row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 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114" dirty="0">
                <a:latin typeface="Times New Roman"/>
                <a:cs typeface="Times New Roman"/>
              </a:rPr>
              <a:t>column </a:t>
            </a:r>
            <a:r>
              <a:rPr sz="2400" spc="-185" dirty="0">
                <a:latin typeface="Times New Roman"/>
                <a:cs typeface="Times New Roman"/>
              </a:rPr>
              <a:t>J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135" dirty="0">
                <a:latin typeface="Times New Roman"/>
                <a:cs typeface="Times New Roman"/>
              </a:rPr>
              <a:t>true </a:t>
            </a:r>
            <a:r>
              <a:rPr sz="2400" spc="-25" dirty="0">
                <a:latin typeface="Times New Roman"/>
                <a:cs typeface="Times New Roman"/>
              </a:rPr>
              <a:t>if </a:t>
            </a:r>
            <a:r>
              <a:rPr sz="2400" spc="125" dirty="0">
                <a:latin typeface="Times New Roman"/>
                <a:cs typeface="Times New Roman"/>
              </a:rPr>
              <a:t>there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140" dirty="0">
                <a:latin typeface="Times New Roman"/>
                <a:cs typeface="Times New Roman"/>
              </a:rPr>
              <a:t>an </a:t>
            </a:r>
            <a:r>
              <a:rPr sz="2400" spc="80" dirty="0">
                <a:latin typeface="Times New Roman"/>
                <a:cs typeface="Times New Roman"/>
              </a:rPr>
              <a:t>edge </a:t>
            </a:r>
            <a:r>
              <a:rPr sz="2400" spc="90" dirty="0">
                <a:latin typeface="Times New Roman"/>
                <a:cs typeface="Times New Roman"/>
              </a:rPr>
              <a:t>from </a:t>
            </a:r>
            <a:r>
              <a:rPr sz="2400" spc="15" dirty="0">
                <a:latin typeface="Times New Roman"/>
                <a:cs typeface="Times New Roman"/>
              </a:rPr>
              <a:t>I </a:t>
            </a:r>
            <a:r>
              <a:rPr sz="2400" spc="135" dirty="0">
                <a:latin typeface="Times New Roman"/>
                <a:cs typeface="Times New Roman"/>
              </a:rPr>
              <a:t>to </a:t>
            </a:r>
            <a:r>
              <a:rPr sz="2400" spc="-85" dirty="0">
                <a:latin typeface="Times New Roman"/>
                <a:cs typeface="Times New Roman"/>
              </a:rPr>
              <a:t>J,  </a:t>
            </a:r>
            <a:r>
              <a:rPr sz="2400" spc="90" dirty="0">
                <a:latin typeface="Times New Roman"/>
                <a:cs typeface="Times New Roman"/>
              </a:rPr>
              <a:t>otherwise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15</a:t>
            </a:fld>
            <a:endParaRPr spc="-9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</a:t>
            </a:r>
            <a:r>
              <a:rPr spc="-100" dirty="0"/>
              <a:t> </a:t>
            </a:r>
            <a:r>
              <a:rPr dirty="0"/>
              <a:t>Matrix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16</a:t>
            </a:fld>
            <a:endParaRPr spc="-90" dirty="0"/>
          </a:p>
        </p:txBody>
      </p:sp>
      <p:grpSp>
        <p:nvGrpSpPr>
          <p:cNvPr id="9" name="object 9"/>
          <p:cNvGrpSpPr/>
          <p:nvPr/>
        </p:nvGrpSpPr>
        <p:grpSpPr>
          <a:xfrm>
            <a:off x="374904" y="2584704"/>
            <a:ext cx="2451100" cy="2147570"/>
            <a:chOff x="374904" y="2584704"/>
            <a:chExt cx="2451100" cy="2147570"/>
          </a:xfrm>
        </p:grpSpPr>
        <p:sp>
          <p:nvSpPr>
            <p:cNvPr id="10" name="object 10"/>
            <p:cNvSpPr/>
            <p:nvPr/>
          </p:nvSpPr>
          <p:spPr>
            <a:xfrm>
              <a:off x="381000" y="3276600"/>
              <a:ext cx="457200" cy="459105"/>
            </a:xfrm>
            <a:custGeom>
              <a:avLst/>
              <a:gdLst/>
              <a:ahLst/>
              <a:cxnLst/>
              <a:rect l="l" t="t" r="r" b="b"/>
              <a:pathLst>
                <a:path w="457200" h="459104">
                  <a:moveTo>
                    <a:pt x="228600" y="0"/>
                  </a:moveTo>
                  <a:lnTo>
                    <a:pt x="182529" y="4662"/>
                  </a:lnTo>
                  <a:lnTo>
                    <a:pt x="139619" y="18032"/>
                  </a:lnTo>
                  <a:lnTo>
                    <a:pt x="100788" y="39185"/>
                  </a:lnTo>
                  <a:lnTo>
                    <a:pt x="66955" y="67198"/>
                  </a:lnTo>
                  <a:lnTo>
                    <a:pt x="39041" y="101147"/>
                  </a:lnTo>
                  <a:lnTo>
                    <a:pt x="17964" y="140106"/>
                  </a:lnTo>
                  <a:lnTo>
                    <a:pt x="4644" y="183153"/>
                  </a:lnTo>
                  <a:lnTo>
                    <a:pt x="0" y="229362"/>
                  </a:lnTo>
                  <a:lnTo>
                    <a:pt x="4644" y="275570"/>
                  </a:lnTo>
                  <a:lnTo>
                    <a:pt x="17964" y="318617"/>
                  </a:lnTo>
                  <a:lnTo>
                    <a:pt x="39041" y="357576"/>
                  </a:lnTo>
                  <a:lnTo>
                    <a:pt x="66955" y="391525"/>
                  </a:lnTo>
                  <a:lnTo>
                    <a:pt x="100788" y="419538"/>
                  </a:lnTo>
                  <a:lnTo>
                    <a:pt x="139619" y="440691"/>
                  </a:lnTo>
                  <a:lnTo>
                    <a:pt x="182529" y="454061"/>
                  </a:lnTo>
                  <a:lnTo>
                    <a:pt x="228600" y="458724"/>
                  </a:lnTo>
                  <a:lnTo>
                    <a:pt x="274670" y="454061"/>
                  </a:lnTo>
                  <a:lnTo>
                    <a:pt x="317580" y="440691"/>
                  </a:lnTo>
                  <a:lnTo>
                    <a:pt x="356411" y="419538"/>
                  </a:lnTo>
                  <a:lnTo>
                    <a:pt x="390244" y="391525"/>
                  </a:lnTo>
                  <a:lnTo>
                    <a:pt x="418158" y="357576"/>
                  </a:lnTo>
                  <a:lnTo>
                    <a:pt x="439235" y="318617"/>
                  </a:lnTo>
                  <a:lnTo>
                    <a:pt x="452555" y="275570"/>
                  </a:lnTo>
                  <a:lnTo>
                    <a:pt x="457200" y="229362"/>
                  </a:lnTo>
                  <a:lnTo>
                    <a:pt x="452555" y="183153"/>
                  </a:lnTo>
                  <a:lnTo>
                    <a:pt x="439235" y="140106"/>
                  </a:lnTo>
                  <a:lnTo>
                    <a:pt x="418158" y="101147"/>
                  </a:lnTo>
                  <a:lnTo>
                    <a:pt x="390244" y="67198"/>
                  </a:lnTo>
                  <a:lnTo>
                    <a:pt x="356411" y="39185"/>
                  </a:lnTo>
                  <a:lnTo>
                    <a:pt x="317580" y="18032"/>
                  </a:lnTo>
                  <a:lnTo>
                    <a:pt x="274670" y="466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000" y="3276600"/>
              <a:ext cx="457200" cy="459105"/>
            </a:xfrm>
            <a:custGeom>
              <a:avLst/>
              <a:gdLst/>
              <a:ahLst/>
              <a:cxnLst/>
              <a:rect l="l" t="t" r="r" b="b"/>
              <a:pathLst>
                <a:path w="457200" h="459104">
                  <a:moveTo>
                    <a:pt x="0" y="229362"/>
                  </a:moveTo>
                  <a:lnTo>
                    <a:pt x="4644" y="183153"/>
                  </a:lnTo>
                  <a:lnTo>
                    <a:pt x="17964" y="140106"/>
                  </a:lnTo>
                  <a:lnTo>
                    <a:pt x="39041" y="101147"/>
                  </a:lnTo>
                  <a:lnTo>
                    <a:pt x="66955" y="67198"/>
                  </a:lnTo>
                  <a:lnTo>
                    <a:pt x="100788" y="39185"/>
                  </a:lnTo>
                  <a:lnTo>
                    <a:pt x="139619" y="18032"/>
                  </a:lnTo>
                  <a:lnTo>
                    <a:pt x="182529" y="4662"/>
                  </a:lnTo>
                  <a:lnTo>
                    <a:pt x="228600" y="0"/>
                  </a:lnTo>
                  <a:lnTo>
                    <a:pt x="274670" y="4662"/>
                  </a:lnTo>
                  <a:lnTo>
                    <a:pt x="317580" y="18032"/>
                  </a:lnTo>
                  <a:lnTo>
                    <a:pt x="356411" y="39185"/>
                  </a:lnTo>
                  <a:lnTo>
                    <a:pt x="390244" y="67198"/>
                  </a:lnTo>
                  <a:lnTo>
                    <a:pt x="418158" y="101147"/>
                  </a:lnTo>
                  <a:lnTo>
                    <a:pt x="439235" y="140106"/>
                  </a:lnTo>
                  <a:lnTo>
                    <a:pt x="452555" y="183153"/>
                  </a:lnTo>
                  <a:lnTo>
                    <a:pt x="457200" y="229362"/>
                  </a:lnTo>
                  <a:lnTo>
                    <a:pt x="452555" y="275570"/>
                  </a:lnTo>
                  <a:lnTo>
                    <a:pt x="439235" y="318617"/>
                  </a:lnTo>
                  <a:lnTo>
                    <a:pt x="418158" y="357576"/>
                  </a:lnTo>
                  <a:lnTo>
                    <a:pt x="390244" y="391525"/>
                  </a:lnTo>
                  <a:lnTo>
                    <a:pt x="356411" y="419538"/>
                  </a:lnTo>
                  <a:lnTo>
                    <a:pt x="317580" y="440691"/>
                  </a:lnTo>
                  <a:lnTo>
                    <a:pt x="274670" y="454061"/>
                  </a:lnTo>
                  <a:lnTo>
                    <a:pt x="228600" y="458724"/>
                  </a:lnTo>
                  <a:lnTo>
                    <a:pt x="182529" y="454061"/>
                  </a:lnTo>
                  <a:lnTo>
                    <a:pt x="139619" y="440691"/>
                  </a:lnTo>
                  <a:lnTo>
                    <a:pt x="100788" y="419538"/>
                  </a:lnTo>
                  <a:lnTo>
                    <a:pt x="66955" y="391525"/>
                  </a:lnTo>
                  <a:lnTo>
                    <a:pt x="39041" y="357576"/>
                  </a:lnTo>
                  <a:lnTo>
                    <a:pt x="17964" y="318617"/>
                  </a:lnTo>
                  <a:lnTo>
                    <a:pt x="4644" y="275570"/>
                  </a:lnTo>
                  <a:lnTo>
                    <a:pt x="0" y="22936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400" y="42687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42687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4476" y="41178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4476" y="41178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8395" y="3491611"/>
              <a:ext cx="1439545" cy="969644"/>
            </a:xfrm>
            <a:custGeom>
              <a:avLst/>
              <a:gdLst/>
              <a:ahLst/>
              <a:cxnLst/>
              <a:rect l="l" t="t" r="r" b="b"/>
              <a:pathLst>
                <a:path w="1439545" h="969645">
                  <a:moveTo>
                    <a:pt x="1333685" y="921484"/>
                  </a:moveTo>
                  <a:lnTo>
                    <a:pt x="1312570" y="953134"/>
                  </a:lnTo>
                  <a:lnTo>
                    <a:pt x="1439316" y="969137"/>
                  </a:lnTo>
                  <a:lnTo>
                    <a:pt x="1418143" y="932052"/>
                  </a:lnTo>
                  <a:lnTo>
                    <a:pt x="1349527" y="932052"/>
                  </a:lnTo>
                  <a:lnTo>
                    <a:pt x="1333685" y="921484"/>
                  </a:lnTo>
                  <a:close/>
                </a:path>
                <a:path w="1439545" h="969645">
                  <a:moveTo>
                    <a:pt x="1354777" y="889866"/>
                  </a:moveTo>
                  <a:lnTo>
                    <a:pt x="1333685" y="921484"/>
                  </a:lnTo>
                  <a:lnTo>
                    <a:pt x="1349527" y="932052"/>
                  </a:lnTo>
                  <a:lnTo>
                    <a:pt x="1370609" y="900430"/>
                  </a:lnTo>
                  <a:lnTo>
                    <a:pt x="1354777" y="889866"/>
                  </a:lnTo>
                  <a:close/>
                </a:path>
                <a:path w="1439545" h="969645">
                  <a:moveTo>
                    <a:pt x="1375943" y="858138"/>
                  </a:moveTo>
                  <a:lnTo>
                    <a:pt x="1354777" y="889866"/>
                  </a:lnTo>
                  <a:lnTo>
                    <a:pt x="1370609" y="900430"/>
                  </a:lnTo>
                  <a:lnTo>
                    <a:pt x="1349527" y="932052"/>
                  </a:lnTo>
                  <a:lnTo>
                    <a:pt x="1418143" y="932052"/>
                  </a:lnTo>
                  <a:lnTo>
                    <a:pt x="1375943" y="858138"/>
                  </a:lnTo>
                  <a:close/>
                </a:path>
                <a:path w="1439545" h="969645">
                  <a:moveTo>
                    <a:pt x="21132" y="0"/>
                  </a:moveTo>
                  <a:lnTo>
                    <a:pt x="0" y="31750"/>
                  </a:lnTo>
                  <a:lnTo>
                    <a:pt x="1333685" y="921484"/>
                  </a:lnTo>
                  <a:lnTo>
                    <a:pt x="1354777" y="889866"/>
                  </a:lnTo>
                  <a:lnTo>
                    <a:pt x="21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1476" y="2590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1476" y="2590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2199" y="280873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2199" y="280873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5206" y="2764535"/>
              <a:ext cx="2067560" cy="1586865"/>
            </a:xfrm>
            <a:custGeom>
              <a:avLst/>
              <a:gdLst/>
              <a:ahLst/>
              <a:cxnLst/>
              <a:rect l="l" t="t" r="r" b="b"/>
              <a:pathLst>
                <a:path w="2067560" h="1586864">
                  <a:moveTo>
                    <a:pt x="489724" y="1559687"/>
                  </a:moveTo>
                  <a:lnTo>
                    <a:pt x="94310" y="1163904"/>
                  </a:lnTo>
                  <a:lnTo>
                    <a:pt x="107861" y="1150366"/>
                  </a:lnTo>
                  <a:lnTo>
                    <a:pt x="121221" y="1137031"/>
                  </a:lnTo>
                  <a:lnTo>
                    <a:pt x="0" y="1096518"/>
                  </a:lnTo>
                  <a:lnTo>
                    <a:pt x="40360" y="1217803"/>
                  </a:lnTo>
                  <a:lnTo>
                    <a:pt x="67297" y="1190891"/>
                  </a:lnTo>
                  <a:lnTo>
                    <a:pt x="462775" y="1586611"/>
                  </a:lnTo>
                  <a:lnTo>
                    <a:pt x="489724" y="1559687"/>
                  </a:lnTo>
                  <a:close/>
                </a:path>
                <a:path w="2067560" h="1586864">
                  <a:moveTo>
                    <a:pt x="741426" y="104394"/>
                  </a:moveTo>
                  <a:lnTo>
                    <a:pt x="620204" y="144907"/>
                  </a:lnTo>
                  <a:lnTo>
                    <a:pt x="647103" y="171780"/>
                  </a:lnTo>
                  <a:lnTo>
                    <a:pt x="251701" y="567563"/>
                  </a:lnTo>
                  <a:lnTo>
                    <a:pt x="278650" y="594487"/>
                  </a:lnTo>
                  <a:lnTo>
                    <a:pt x="674116" y="198767"/>
                  </a:lnTo>
                  <a:lnTo>
                    <a:pt x="701065" y="225679"/>
                  </a:lnTo>
                  <a:lnTo>
                    <a:pt x="723506" y="158242"/>
                  </a:lnTo>
                  <a:lnTo>
                    <a:pt x="741426" y="104394"/>
                  </a:lnTo>
                  <a:close/>
                </a:path>
                <a:path w="2067560" h="1586864">
                  <a:moveTo>
                    <a:pt x="2046605" y="57150"/>
                  </a:moveTo>
                  <a:lnTo>
                    <a:pt x="2008505" y="38100"/>
                  </a:lnTo>
                  <a:lnTo>
                    <a:pt x="1932305" y="0"/>
                  </a:lnTo>
                  <a:lnTo>
                    <a:pt x="1932305" y="38100"/>
                  </a:lnTo>
                  <a:lnTo>
                    <a:pt x="1095756" y="38100"/>
                  </a:lnTo>
                  <a:lnTo>
                    <a:pt x="1095756" y="76200"/>
                  </a:lnTo>
                  <a:lnTo>
                    <a:pt x="1932305" y="76200"/>
                  </a:lnTo>
                  <a:lnTo>
                    <a:pt x="1932305" y="114300"/>
                  </a:lnTo>
                  <a:lnTo>
                    <a:pt x="2008505" y="76200"/>
                  </a:lnTo>
                  <a:lnTo>
                    <a:pt x="2046605" y="57150"/>
                  </a:lnTo>
                  <a:close/>
                </a:path>
                <a:path w="2067560" h="1586864">
                  <a:moveTo>
                    <a:pt x="2067306" y="514350"/>
                  </a:moveTo>
                  <a:lnTo>
                    <a:pt x="2057781" y="495300"/>
                  </a:lnTo>
                  <a:lnTo>
                    <a:pt x="2010156" y="400050"/>
                  </a:lnTo>
                  <a:lnTo>
                    <a:pt x="1953006" y="514350"/>
                  </a:lnTo>
                  <a:lnTo>
                    <a:pt x="1991106" y="514350"/>
                  </a:lnTo>
                  <a:lnTo>
                    <a:pt x="1991106" y="1353312"/>
                  </a:lnTo>
                  <a:lnTo>
                    <a:pt x="2029206" y="1353312"/>
                  </a:lnTo>
                  <a:lnTo>
                    <a:pt x="2029206" y="514350"/>
                  </a:lnTo>
                  <a:lnTo>
                    <a:pt x="2067306" y="514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5940" y="2685415"/>
            <a:ext cx="2110105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3234" algn="ctr">
              <a:lnSpc>
                <a:spcPts val="198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979295" algn="ctr">
              <a:lnSpc>
                <a:spcPts val="1980"/>
              </a:lnSpc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7816" y="4365117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1194" y="421093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1971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6371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31026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5426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60206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471671" y="2108623"/>
          <a:ext cx="5173344" cy="1832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/>
                <a:gridCol w="1110615"/>
                <a:gridCol w="897255"/>
                <a:gridCol w="931544"/>
                <a:gridCol w="914400"/>
                <a:gridCol w="740410"/>
              </a:tblGrid>
              <a:tr h="3332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</a:tr>
              <a:tr h="3886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</a:tr>
              <a:tr h="38846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</a:tr>
              <a:tr h="3889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9748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</a:tr>
              <a:tr h="333317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267200" y="2057400"/>
            <a:ext cx="355600" cy="2133600"/>
          </a:xfrm>
          <a:custGeom>
            <a:avLst/>
            <a:gdLst/>
            <a:ahLst/>
            <a:cxnLst/>
            <a:rect l="l" t="t" r="r" b="b"/>
            <a:pathLst>
              <a:path w="355600" h="2133600">
                <a:moveTo>
                  <a:pt x="355600" y="2133600"/>
                </a:moveTo>
                <a:lnTo>
                  <a:pt x="307357" y="2130352"/>
                </a:lnTo>
                <a:lnTo>
                  <a:pt x="261084" y="2120894"/>
                </a:lnTo>
                <a:lnTo>
                  <a:pt x="217205" y="2105648"/>
                </a:lnTo>
                <a:lnTo>
                  <a:pt x="176144" y="2085038"/>
                </a:lnTo>
                <a:lnTo>
                  <a:pt x="138324" y="2059490"/>
                </a:lnTo>
                <a:lnTo>
                  <a:pt x="104171" y="2029428"/>
                </a:lnTo>
                <a:lnTo>
                  <a:pt x="74109" y="1995275"/>
                </a:lnTo>
                <a:lnTo>
                  <a:pt x="48561" y="1957455"/>
                </a:lnTo>
                <a:lnTo>
                  <a:pt x="27951" y="1916394"/>
                </a:lnTo>
                <a:lnTo>
                  <a:pt x="12705" y="1872515"/>
                </a:lnTo>
                <a:lnTo>
                  <a:pt x="3247" y="1826242"/>
                </a:lnTo>
                <a:lnTo>
                  <a:pt x="0" y="1778000"/>
                </a:lnTo>
                <a:lnTo>
                  <a:pt x="0" y="355600"/>
                </a:lnTo>
                <a:lnTo>
                  <a:pt x="3247" y="307357"/>
                </a:lnTo>
                <a:lnTo>
                  <a:pt x="12705" y="261084"/>
                </a:lnTo>
                <a:lnTo>
                  <a:pt x="27951" y="217205"/>
                </a:lnTo>
                <a:lnTo>
                  <a:pt x="48561" y="176144"/>
                </a:lnTo>
                <a:lnTo>
                  <a:pt x="74109" y="138324"/>
                </a:lnTo>
                <a:lnTo>
                  <a:pt x="104171" y="104171"/>
                </a:lnTo>
                <a:lnTo>
                  <a:pt x="138324" y="74109"/>
                </a:lnTo>
                <a:lnTo>
                  <a:pt x="176144" y="48561"/>
                </a:lnTo>
                <a:lnTo>
                  <a:pt x="217205" y="27951"/>
                </a:lnTo>
                <a:lnTo>
                  <a:pt x="261084" y="12705"/>
                </a:lnTo>
                <a:lnTo>
                  <a:pt x="307357" y="3247"/>
                </a:lnTo>
                <a:lnTo>
                  <a:pt x="355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07400" y="2057400"/>
            <a:ext cx="355600" cy="2133600"/>
          </a:xfrm>
          <a:custGeom>
            <a:avLst/>
            <a:gdLst/>
            <a:ahLst/>
            <a:cxnLst/>
            <a:rect l="l" t="t" r="r" b="b"/>
            <a:pathLst>
              <a:path w="355600" h="2133600">
                <a:moveTo>
                  <a:pt x="0" y="0"/>
                </a:moveTo>
                <a:lnTo>
                  <a:pt x="48242" y="3247"/>
                </a:lnTo>
                <a:lnTo>
                  <a:pt x="94515" y="12705"/>
                </a:lnTo>
                <a:lnTo>
                  <a:pt x="138394" y="27951"/>
                </a:lnTo>
                <a:lnTo>
                  <a:pt x="179455" y="48561"/>
                </a:lnTo>
                <a:lnTo>
                  <a:pt x="217275" y="74109"/>
                </a:lnTo>
                <a:lnTo>
                  <a:pt x="251428" y="104171"/>
                </a:lnTo>
                <a:lnTo>
                  <a:pt x="281490" y="138324"/>
                </a:lnTo>
                <a:lnTo>
                  <a:pt x="307038" y="176144"/>
                </a:lnTo>
                <a:lnTo>
                  <a:pt x="327648" y="217205"/>
                </a:lnTo>
                <a:lnTo>
                  <a:pt x="342894" y="261084"/>
                </a:lnTo>
                <a:lnTo>
                  <a:pt x="352352" y="307357"/>
                </a:lnTo>
                <a:lnTo>
                  <a:pt x="355600" y="355600"/>
                </a:lnTo>
                <a:lnTo>
                  <a:pt x="355600" y="1778000"/>
                </a:lnTo>
                <a:lnTo>
                  <a:pt x="352352" y="1826242"/>
                </a:lnTo>
                <a:lnTo>
                  <a:pt x="342894" y="1872515"/>
                </a:lnTo>
                <a:lnTo>
                  <a:pt x="327648" y="1916394"/>
                </a:lnTo>
                <a:lnTo>
                  <a:pt x="307038" y="1957455"/>
                </a:lnTo>
                <a:lnTo>
                  <a:pt x="281490" y="1995275"/>
                </a:lnTo>
                <a:lnTo>
                  <a:pt x="251428" y="2029428"/>
                </a:lnTo>
                <a:lnTo>
                  <a:pt x="217275" y="2059490"/>
                </a:lnTo>
                <a:lnTo>
                  <a:pt x="179455" y="2085038"/>
                </a:lnTo>
                <a:lnTo>
                  <a:pt x="138394" y="2105648"/>
                </a:lnTo>
                <a:lnTo>
                  <a:pt x="94515" y="2120894"/>
                </a:lnTo>
                <a:lnTo>
                  <a:pt x="48242" y="2130352"/>
                </a:lnTo>
                <a:lnTo>
                  <a:pt x="0" y="2133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33627" y="2510027"/>
            <a:ext cx="2066925" cy="3209925"/>
            <a:chOff x="833627" y="2510027"/>
            <a:chExt cx="2066925" cy="3209925"/>
          </a:xfrm>
        </p:grpSpPr>
        <p:sp>
          <p:nvSpPr>
            <p:cNvPr id="9" name="object 9"/>
            <p:cNvSpPr/>
            <p:nvPr/>
          </p:nvSpPr>
          <p:spPr>
            <a:xfrm>
              <a:off x="1143000" y="2819400"/>
              <a:ext cx="1447800" cy="2590800"/>
            </a:xfrm>
            <a:custGeom>
              <a:avLst/>
              <a:gdLst/>
              <a:ahLst/>
              <a:cxnLst/>
              <a:rect l="l" t="t" r="r" b="b"/>
              <a:pathLst>
                <a:path w="1447800" h="2590800">
                  <a:moveTo>
                    <a:pt x="0" y="0"/>
                  </a:moveTo>
                  <a:lnTo>
                    <a:pt x="1447800" y="0"/>
                  </a:lnTo>
                </a:path>
                <a:path w="1447800" h="2590800">
                  <a:moveTo>
                    <a:pt x="0" y="0"/>
                  </a:moveTo>
                  <a:lnTo>
                    <a:pt x="1447800" y="1295400"/>
                  </a:lnTo>
                </a:path>
                <a:path w="1447800" h="2590800">
                  <a:moveTo>
                    <a:pt x="685800" y="2590800"/>
                  </a:moveTo>
                  <a:lnTo>
                    <a:pt x="1447800" y="1295400"/>
                  </a:lnTo>
                </a:path>
                <a:path w="1447800" h="2590800">
                  <a:moveTo>
                    <a:pt x="0" y="1295400"/>
                  </a:moveTo>
                  <a:lnTo>
                    <a:pt x="685800" y="2590800"/>
                  </a:lnTo>
                </a:path>
                <a:path w="1447800" h="2590800">
                  <a:moveTo>
                    <a:pt x="0" y="1295400"/>
                  </a:moveTo>
                  <a:lnTo>
                    <a:pt x="0" y="0"/>
                  </a:lnTo>
                </a:path>
                <a:path w="1447800" h="2590800">
                  <a:moveTo>
                    <a:pt x="1447800" y="0"/>
                  </a:moveTo>
                  <a:lnTo>
                    <a:pt x="1447800" y="1295400"/>
                  </a:lnTo>
                </a:path>
                <a:path w="1447800" h="2590800">
                  <a:moveTo>
                    <a:pt x="0" y="1295400"/>
                  </a:moveTo>
                  <a:lnTo>
                    <a:pt x="1447800" y="1295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199" y="2514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199" y="2514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0" y="164753"/>
                  </a:lnTo>
                  <a:lnTo>
                    <a:pt x="58808" y="124815"/>
                  </a:lnTo>
                  <a:lnTo>
                    <a:pt x="89273" y="89296"/>
                  </a:lnTo>
                  <a:lnTo>
                    <a:pt x="124788" y="58826"/>
                  </a:lnTo>
                  <a:lnTo>
                    <a:pt x="164725" y="34032"/>
                  </a:lnTo>
                  <a:lnTo>
                    <a:pt x="208458" y="15544"/>
                  </a:lnTo>
                  <a:lnTo>
                    <a:pt x="255359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59" y="605609"/>
                  </a:lnTo>
                  <a:lnTo>
                    <a:pt x="208458" y="594055"/>
                  </a:lnTo>
                  <a:lnTo>
                    <a:pt x="164725" y="575567"/>
                  </a:lnTo>
                  <a:lnTo>
                    <a:pt x="124788" y="550773"/>
                  </a:lnTo>
                  <a:lnTo>
                    <a:pt x="89273" y="520303"/>
                  </a:lnTo>
                  <a:lnTo>
                    <a:pt x="58808" y="484784"/>
                  </a:lnTo>
                  <a:lnTo>
                    <a:pt x="34020" y="444846"/>
                  </a:lnTo>
                  <a:lnTo>
                    <a:pt x="15538" y="401116"/>
                  </a:lnTo>
                  <a:lnTo>
                    <a:pt x="398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5105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0" y="5105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199" y="3810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199" y="3810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0" y="164753"/>
                  </a:lnTo>
                  <a:lnTo>
                    <a:pt x="58808" y="124815"/>
                  </a:lnTo>
                  <a:lnTo>
                    <a:pt x="89273" y="89296"/>
                  </a:lnTo>
                  <a:lnTo>
                    <a:pt x="124788" y="58826"/>
                  </a:lnTo>
                  <a:lnTo>
                    <a:pt x="164725" y="34032"/>
                  </a:lnTo>
                  <a:lnTo>
                    <a:pt x="208458" y="15544"/>
                  </a:lnTo>
                  <a:lnTo>
                    <a:pt x="255359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59" y="605609"/>
                  </a:lnTo>
                  <a:lnTo>
                    <a:pt x="208458" y="594055"/>
                  </a:lnTo>
                  <a:lnTo>
                    <a:pt x="164725" y="575567"/>
                  </a:lnTo>
                  <a:lnTo>
                    <a:pt x="124788" y="550773"/>
                  </a:lnTo>
                  <a:lnTo>
                    <a:pt x="89273" y="520303"/>
                  </a:lnTo>
                  <a:lnTo>
                    <a:pt x="58808" y="484784"/>
                  </a:lnTo>
                  <a:lnTo>
                    <a:pt x="34020" y="444846"/>
                  </a:lnTo>
                  <a:lnTo>
                    <a:pt x="15538" y="401116"/>
                  </a:lnTo>
                  <a:lnTo>
                    <a:pt x="398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000" y="3810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6000" y="3810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6000" y="2514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6000" y="2514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Adjacency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Matrix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17</a:t>
            </a:fld>
            <a:endParaRPr spc="-90" dirty="0"/>
          </a:p>
        </p:txBody>
      </p:sp>
      <p:sp>
        <p:nvSpPr>
          <p:cNvPr id="21" name="object 21"/>
          <p:cNvSpPr txBox="1"/>
          <p:nvPr/>
        </p:nvSpPr>
        <p:spPr>
          <a:xfrm>
            <a:off x="993444" y="2550922"/>
            <a:ext cx="153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1194" y="3846702"/>
            <a:ext cx="241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0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644" y="3818001"/>
            <a:ext cx="2114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9194" y="5142357"/>
            <a:ext cx="219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1194" y="2550922"/>
            <a:ext cx="222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14800" y="2514600"/>
            <a:ext cx="3666744" cy="297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981200"/>
            <a:ext cx="81915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500" y="6518249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185D75"/>
                </a:solidFill>
                <a:latin typeface="Times New Roman"/>
                <a:cs typeface="Times New Roman"/>
              </a:rPr>
              <a:t>L</a:t>
            </a:r>
            <a:r>
              <a:rPr sz="1200" spc="-30" dirty="0">
                <a:solidFill>
                  <a:srgbClr val="185D75"/>
                </a:solidFill>
                <a:latin typeface="Times New Roman"/>
                <a:cs typeface="Times New Roman"/>
              </a:rPr>
              <a:t>2</a:t>
            </a:r>
            <a:r>
              <a:rPr sz="1200" spc="-55" dirty="0">
                <a:solidFill>
                  <a:srgbClr val="185D75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6083" y="6518249"/>
            <a:ext cx="15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185D75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69642" y="179578"/>
            <a:ext cx="5455158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Adjacency</a:t>
            </a:r>
            <a:r>
              <a:rPr sz="4500" spc="-120" dirty="0"/>
              <a:t> </a:t>
            </a:r>
            <a:r>
              <a:rPr sz="4500" dirty="0"/>
              <a:t>Matrix</a:t>
            </a:r>
            <a:endParaRPr sz="4500"/>
          </a:p>
        </p:txBody>
      </p:sp>
      <p:sp>
        <p:nvSpPr>
          <p:cNvPr id="11" name="object 11"/>
          <p:cNvSpPr txBox="1"/>
          <p:nvPr/>
        </p:nvSpPr>
        <p:spPr>
          <a:xfrm>
            <a:off x="535940" y="3326713"/>
            <a:ext cx="3321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0" dirty="0">
                <a:latin typeface="Times New Roman"/>
                <a:cs typeface="Times New Roman"/>
              </a:rPr>
              <a:t>A: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67227" y="1509267"/>
            <a:ext cx="3135630" cy="1933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13277" y="2845434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3194" y="865378"/>
            <a:ext cx="6448806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rlito"/>
                <a:cs typeface="Carlito"/>
              </a:rPr>
              <a:t>-Directed</a:t>
            </a:r>
            <a:r>
              <a:rPr sz="4500" spc="-5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rlito"/>
                <a:cs typeface="Carlito"/>
              </a:rPr>
              <a:t>Multigraphs</a:t>
            </a:r>
            <a:endParaRPr sz="4500">
              <a:latin typeface="Carlito"/>
              <a:cs typeface="Carlito"/>
            </a:endParaRPr>
          </a:p>
          <a:p>
            <a:pPr marR="215265" algn="ctr">
              <a:lnSpc>
                <a:spcPct val="100000"/>
              </a:lnSpc>
              <a:spcBef>
                <a:spcPts val="299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0238" y="2845434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2176" y="3810000"/>
            <a:ext cx="2866644" cy="236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186237" y="2814637"/>
            <a:ext cx="390525" cy="390525"/>
            <a:chOff x="4186237" y="2814637"/>
            <a:chExt cx="390525" cy="390525"/>
          </a:xfrm>
        </p:grpSpPr>
        <p:sp>
          <p:nvSpPr>
            <p:cNvPr id="18" name="object 18"/>
            <p:cNvSpPr/>
            <p:nvPr/>
          </p:nvSpPr>
          <p:spPr>
            <a:xfrm>
              <a:off x="4191000" y="2819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91000" y="2819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09364" y="28454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53561" y="2945892"/>
            <a:ext cx="838200" cy="129539"/>
          </a:xfrm>
          <a:custGeom>
            <a:avLst/>
            <a:gdLst/>
            <a:ahLst/>
            <a:cxnLst/>
            <a:rect l="l" t="t" r="r" b="b"/>
            <a:pathLst>
              <a:path w="838200" h="129539">
                <a:moveTo>
                  <a:pt x="708660" y="0"/>
                </a:moveTo>
                <a:lnTo>
                  <a:pt x="708660" y="129540"/>
                </a:lnTo>
                <a:lnTo>
                  <a:pt x="812292" y="77724"/>
                </a:lnTo>
                <a:lnTo>
                  <a:pt x="721613" y="77724"/>
                </a:lnTo>
                <a:lnTo>
                  <a:pt x="721613" y="51816"/>
                </a:lnTo>
                <a:lnTo>
                  <a:pt x="812292" y="51816"/>
                </a:lnTo>
                <a:lnTo>
                  <a:pt x="708660" y="0"/>
                </a:lnTo>
                <a:close/>
              </a:path>
              <a:path w="838200" h="129539">
                <a:moveTo>
                  <a:pt x="7086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08660" y="77724"/>
                </a:lnTo>
                <a:lnTo>
                  <a:pt x="708660" y="51816"/>
                </a:lnTo>
                <a:close/>
              </a:path>
              <a:path w="838200" h="129539">
                <a:moveTo>
                  <a:pt x="812292" y="51816"/>
                </a:moveTo>
                <a:lnTo>
                  <a:pt x="721613" y="51816"/>
                </a:lnTo>
                <a:lnTo>
                  <a:pt x="721613" y="77724"/>
                </a:lnTo>
                <a:lnTo>
                  <a:pt x="812292" y="77724"/>
                </a:lnTo>
                <a:lnTo>
                  <a:pt x="838200" y="64770"/>
                </a:lnTo>
                <a:lnTo>
                  <a:pt x="8122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6035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Graphs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92935"/>
            <a:ext cx="7844790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data structure that consists of a set of </a:t>
            </a:r>
            <a:r>
              <a:rPr sz="2400" spc="-5" dirty="0">
                <a:latin typeface="Times New Roman"/>
                <a:cs typeface="Times New Roman"/>
              </a:rPr>
              <a:t>nodes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vertices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and a  set of edges that relate the nodes to each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4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 set of edges describes relationships </a:t>
            </a: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the vertices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3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graph </a:t>
            </a:r>
            <a:r>
              <a:rPr sz="2400" i="1" spc="-5" dirty="0">
                <a:latin typeface="Times New Roman"/>
                <a:cs typeface="Times New Roman"/>
              </a:rPr>
              <a:t>G </a:t>
            </a:r>
            <a:r>
              <a:rPr sz="2400" spc="-5" dirty="0">
                <a:latin typeface="Times New Roman"/>
                <a:cs typeface="Times New Roman"/>
              </a:rPr>
              <a:t>is defined 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R="1247775" algn="ctr">
              <a:lnSpc>
                <a:spcPct val="100000"/>
              </a:lnSpc>
              <a:spcBef>
                <a:spcPts val="1945"/>
              </a:spcBef>
            </a:pPr>
            <a:r>
              <a:rPr sz="2400" i="1" spc="-5" dirty="0">
                <a:latin typeface="Times New Roman"/>
                <a:cs typeface="Times New Roman"/>
              </a:rPr>
              <a:t>G=(V,E)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945"/>
              </a:spcBef>
            </a:pPr>
            <a:r>
              <a:rPr sz="2400" i="1" spc="-10" dirty="0">
                <a:latin typeface="Times New Roman"/>
                <a:cs typeface="Times New Roman"/>
              </a:rPr>
              <a:t>V(G): </a:t>
            </a:r>
            <a:r>
              <a:rPr sz="2400" dirty="0">
                <a:latin typeface="Times New Roman"/>
                <a:cs typeface="Times New Roman"/>
              </a:rPr>
              <a:t>a finite, </a:t>
            </a:r>
            <a:r>
              <a:rPr sz="2400" spc="-5" dirty="0">
                <a:latin typeface="Times New Roman"/>
                <a:cs typeface="Times New Roman"/>
              </a:rPr>
              <a:t>nonempty </a:t>
            </a:r>
            <a:r>
              <a:rPr sz="2400" dirty="0">
                <a:latin typeface="Times New Roman"/>
                <a:cs typeface="Times New Roman"/>
              </a:rPr>
              <a:t>set of vertices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935"/>
              </a:spcBef>
            </a:pPr>
            <a:r>
              <a:rPr sz="2400" i="1" spc="-10" dirty="0">
                <a:latin typeface="Times New Roman"/>
                <a:cs typeface="Times New Roman"/>
              </a:rPr>
              <a:t>E(G):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edges (pairs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vertices)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947863"/>
            <a:ext cx="859155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2289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Adjacency </a:t>
            </a:r>
            <a:r>
              <a:rPr b="1" spc="-5" dirty="0">
                <a:latin typeface="Carlito"/>
                <a:cs typeface="Carlito"/>
              </a:rPr>
              <a:t>Lists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Representation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94776" y="655620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10" dirty="0">
                <a:solidFill>
                  <a:srgbClr val="185D75"/>
                </a:solidFill>
                <a:latin typeface="Times New Roman"/>
                <a:cs typeface="Times New Roman"/>
              </a:rPr>
              <a:pPr marL="38100">
                <a:lnSpc>
                  <a:spcPts val="1240"/>
                </a:lnSpc>
              </a:pPr>
              <a:t>21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2438400"/>
            <a:ext cx="7762240" cy="2045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27063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graph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215" dirty="0">
                <a:latin typeface="Times New Roman"/>
                <a:cs typeface="Times New Roman"/>
              </a:rPr>
              <a:t>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nodes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represented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one-  </a:t>
            </a:r>
            <a:r>
              <a:rPr sz="2600" spc="105" dirty="0">
                <a:latin typeface="Times New Roman"/>
                <a:cs typeface="Times New Roman"/>
              </a:rPr>
              <a:t>dimensional </a:t>
            </a:r>
            <a:r>
              <a:rPr sz="2600" spc="80" dirty="0">
                <a:latin typeface="Times New Roman"/>
                <a:cs typeface="Times New Roman"/>
              </a:rPr>
              <a:t>array </a:t>
            </a:r>
            <a:r>
              <a:rPr sz="2600" spc="-145" dirty="0">
                <a:latin typeface="Times New Roman"/>
                <a:cs typeface="Times New Roman"/>
              </a:rPr>
              <a:t>L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00" dirty="0">
                <a:latin typeface="Times New Roman"/>
                <a:cs typeface="Times New Roman"/>
              </a:rPr>
              <a:t>linked </a:t>
            </a:r>
            <a:r>
              <a:rPr sz="2600" spc="55" dirty="0">
                <a:latin typeface="Times New Roman"/>
                <a:cs typeface="Times New Roman"/>
              </a:rPr>
              <a:t>lists,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where</a:t>
            </a:r>
            <a:endParaRPr sz="2600">
              <a:latin typeface="Times New Roman"/>
              <a:cs typeface="Times New Roman"/>
            </a:endParaRPr>
          </a:p>
          <a:p>
            <a:pPr marL="652780" marR="5080" lvl="1" indent="-259079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20" dirty="0">
                <a:latin typeface="Times New Roman"/>
                <a:cs typeface="Times New Roman"/>
              </a:rPr>
              <a:t>L[i]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linked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list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containing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nodes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adjacent  </a:t>
            </a:r>
            <a:r>
              <a:rPr sz="2400" spc="90" dirty="0">
                <a:latin typeface="Times New Roman"/>
                <a:cs typeface="Times New Roman"/>
              </a:rPr>
              <a:t>from </a:t>
            </a:r>
            <a:r>
              <a:rPr sz="2400" spc="130" dirty="0">
                <a:latin typeface="Times New Roman"/>
                <a:cs typeface="Times New Roman"/>
              </a:rPr>
              <a:t>node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i.</a:t>
            </a:r>
            <a:endParaRPr sz="24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nodes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list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L[i]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particular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order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9469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Graphs: Adjacency</a:t>
            </a:r>
            <a:r>
              <a:rPr spc="-145" dirty="0"/>
              <a:t> </a:t>
            </a:r>
            <a:r>
              <a:rPr spc="-5" dirty="0"/>
              <a:t>List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50847"/>
            <a:ext cx="7392670" cy="8159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6385" marR="5080" indent="-274320">
              <a:lnSpc>
                <a:spcPts val="3100"/>
              </a:lnSpc>
              <a:spcBef>
                <a:spcPts val="2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50" dirty="0">
                <a:latin typeface="Times New Roman"/>
                <a:cs typeface="Times New Roman"/>
              </a:rPr>
              <a:t>Adjacency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list: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v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spc="-645" dirty="0">
                <a:latin typeface="DejaVu Sans"/>
                <a:cs typeface="DejaVu Sans"/>
              </a:rPr>
              <a:t>∈</a:t>
            </a:r>
            <a:r>
              <a:rPr sz="2600" spc="-535" dirty="0">
                <a:latin typeface="DejaVu Sans"/>
                <a:cs typeface="DejaVu Sans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V,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store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list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  </a:t>
            </a:r>
            <a:r>
              <a:rPr sz="2600" spc="70" dirty="0">
                <a:latin typeface="Times New Roman"/>
                <a:cs typeface="Times New Roman"/>
              </a:rPr>
              <a:t>vertices </a:t>
            </a:r>
            <a:r>
              <a:rPr sz="2600" spc="110" dirty="0">
                <a:latin typeface="Times New Roman"/>
                <a:cs typeface="Times New Roman"/>
              </a:rPr>
              <a:t>adjacent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734246"/>
            <a:ext cx="2328545" cy="9232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5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70" dirty="0">
                <a:latin typeface="Times New Roman"/>
                <a:cs typeface="Times New Roman"/>
              </a:rPr>
              <a:t>Adj[1]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{2,3}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630548"/>
            <a:ext cx="4987290" cy="21691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52780" indent="-259715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dirty="0">
                <a:latin typeface="Times New Roman"/>
                <a:cs typeface="Times New Roman"/>
              </a:rPr>
              <a:t>Adj[2]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{3}</a:t>
            </a:r>
            <a:endParaRPr sz="2400">
              <a:latin typeface="Times New Roman"/>
              <a:cs typeface="Times New Roman"/>
            </a:endParaRPr>
          </a:p>
          <a:p>
            <a:pPr marL="652780" indent="-259715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10" dirty="0">
                <a:latin typeface="Times New Roman"/>
                <a:cs typeface="Times New Roman"/>
              </a:rPr>
              <a:t>Adj[3]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10" dirty="0">
                <a:latin typeface="Times New Roman"/>
                <a:cs typeface="Times New Roman"/>
              </a:rPr>
              <a:t>{}</a:t>
            </a:r>
            <a:endParaRPr sz="2400">
              <a:latin typeface="Times New Roman"/>
              <a:cs typeface="Times New Roman"/>
            </a:endParaRPr>
          </a:p>
          <a:p>
            <a:pPr marL="652780" indent="-259715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20" dirty="0">
                <a:latin typeface="Times New Roman"/>
                <a:cs typeface="Times New Roman"/>
              </a:rPr>
              <a:t>Adj[4]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{3}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65" dirty="0">
                <a:latin typeface="Times New Roman"/>
                <a:cs typeface="Times New Roman"/>
              </a:rPr>
              <a:t>Variation: </a:t>
            </a:r>
            <a:r>
              <a:rPr sz="2600" spc="114" dirty="0">
                <a:latin typeface="Times New Roman"/>
                <a:cs typeface="Times New Roman"/>
              </a:rPr>
              <a:t>can </a:t>
            </a:r>
            <a:r>
              <a:rPr sz="2600" spc="60" dirty="0">
                <a:latin typeface="Times New Roman"/>
                <a:cs typeface="Times New Roman"/>
              </a:rPr>
              <a:t>also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keep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list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edges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coming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100" dirty="0">
                <a:latin typeface="Times New Roman"/>
                <a:cs typeface="Times New Roman"/>
              </a:rPr>
              <a:t>into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53961" y="2820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44081" y="2854274"/>
            <a:ext cx="229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0961" y="38869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0827" y="3921633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96961" y="38869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87081" y="3921633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3961" y="4953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44081" y="4988814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20994" y="3329050"/>
            <a:ext cx="1874520" cy="1713230"/>
          </a:xfrm>
          <a:custGeom>
            <a:avLst/>
            <a:gdLst/>
            <a:ahLst/>
            <a:cxnLst/>
            <a:rect l="l" t="t" r="r" b="b"/>
            <a:pathLst>
              <a:path w="1874520" h="1713229">
                <a:moveTo>
                  <a:pt x="721487" y="1713230"/>
                </a:moveTo>
                <a:lnTo>
                  <a:pt x="691337" y="1637284"/>
                </a:lnTo>
                <a:lnTo>
                  <a:pt x="661797" y="1562862"/>
                </a:lnTo>
                <a:lnTo>
                  <a:pt x="623201" y="1606080"/>
                </a:lnTo>
                <a:lnTo>
                  <a:pt x="19304" y="1066800"/>
                </a:lnTo>
                <a:lnTo>
                  <a:pt x="0" y="1088390"/>
                </a:lnTo>
                <a:lnTo>
                  <a:pt x="603910" y="1627682"/>
                </a:lnTo>
                <a:lnTo>
                  <a:pt x="565404" y="1670812"/>
                </a:lnTo>
                <a:lnTo>
                  <a:pt x="721487" y="1713230"/>
                </a:lnTo>
                <a:close/>
              </a:path>
              <a:path w="1874520" h="1713229">
                <a:moveTo>
                  <a:pt x="731126" y="21590"/>
                </a:moveTo>
                <a:lnTo>
                  <a:pt x="711962" y="0"/>
                </a:lnTo>
                <a:lnTo>
                  <a:pt x="107988" y="539216"/>
                </a:lnTo>
                <a:lnTo>
                  <a:pt x="69469" y="496062"/>
                </a:lnTo>
                <a:lnTo>
                  <a:pt x="9652" y="646430"/>
                </a:lnTo>
                <a:lnTo>
                  <a:pt x="165862" y="604012"/>
                </a:lnTo>
                <a:lnTo>
                  <a:pt x="135915" y="570484"/>
                </a:lnTo>
                <a:lnTo>
                  <a:pt x="127279" y="560819"/>
                </a:lnTo>
                <a:lnTo>
                  <a:pt x="731126" y="21590"/>
                </a:lnTo>
                <a:close/>
              </a:path>
              <a:path w="1874520" h="1713229">
                <a:moveTo>
                  <a:pt x="1010158" y="1479931"/>
                </a:moveTo>
                <a:lnTo>
                  <a:pt x="952246" y="1479931"/>
                </a:lnTo>
                <a:lnTo>
                  <a:pt x="952246" y="100711"/>
                </a:lnTo>
                <a:lnTo>
                  <a:pt x="923290" y="100711"/>
                </a:lnTo>
                <a:lnTo>
                  <a:pt x="923290" y="1479931"/>
                </a:lnTo>
                <a:lnTo>
                  <a:pt x="865378" y="1479931"/>
                </a:lnTo>
                <a:lnTo>
                  <a:pt x="937768" y="1624711"/>
                </a:lnTo>
                <a:lnTo>
                  <a:pt x="1002906" y="1494409"/>
                </a:lnTo>
                <a:lnTo>
                  <a:pt x="1010158" y="1479931"/>
                </a:lnTo>
                <a:close/>
              </a:path>
              <a:path w="1874520" h="1713229">
                <a:moveTo>
                  <a:pt x="1874139" y="1088390"/>
                </a:moveTo>
                <a:lnTo>
                  <a:pt x="1854962" y="1066800"/>
                </a:lnTo>
                <a:lnTo>
                  <a:pt x="1250988" y="1606016"/>
                </a:lnTo>
                <a:lnTo>
                  <a:pt x="1212469" y="1562862"/>
                </a:lnTo>
                <a:lnTo>
                  <a:pt x="1152652" y="1713230"/>
                </a:lnTo>
                <a:lnTo>
                  <a:pt x="1308862" y="1670812"/>
                </a:lnTo>
                <a:lnTo>
                  <a:pt x="1278915" y="1637284"/>
                </a:lnTo>
                <a:lnTo>
                  <a:pt x="1270279" y="1627619"/>
                </a:lnTo>
                <a:lnTo>
                  <a:pt x="1874139" y="1088390"/>
                </a:lnTo>
                <a:close/>
              </a:path>
            </a:pathLst>
          </a:custGeom>
          <a:solidFill>
            <a:srgbClr val="046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94776" y="655620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10" dirty="0">
                <a:solidFill>
                  <a:srgbClr val="185D75"/>
                </a:solidFill>
                <a:latin typeface="Times New Roman"/>
                <a:cs typeface="Times New Roman"/>
              </a:rPr>
              <a:pPr marL="38100">
                <a:lnSpc>
                  <a:spcPts val="1240"/>
                </a:lnSpc>
              </a:pPr>
              <a:t>22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0137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Graphs: Adjacency</a:t>
            </a:r>
            <a:r>
              <a:rPr spc="-145" dirty="0"/>
              <a:t> </a:t>
            </a:r>
            <a:r>
              <a:rPr spc="-5" dirty="0"/>
              <a:t>List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94776" y="655620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10" dirty="0">
                <a:solidFill>
                  <a:srgbClr val="185D75"/>
                </a:solidFill>
                <a:latin typeface="Times New Roman"/>
                <a:cs typeface="Times New Roman"/>
              </a:rPr>
              <a:pPr marL="38100">
                <a:lnSpc>
                  <a:spcPts val="1240"/>
                </a:lnSpc>
              </a:pPr>
              <a:t>23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77358"/>
            <a:ext cx="7322184" cy="32791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105" dirty="0">
                <a:latin typeface="Times New Roman"/>
                <a:cs typeface="Times New Roman"/>
              </a:rPr>
              <a:t>How </a:t>
            </a:r>
            <a:r>
              <a:rPr sz="2600" spc="165" dirty="0">
                <a:latin typeface="Times New Roman"/>
                <a:cs typeface="Times New Roman"/>
              </a:rPr>
              <a:t>much </a:t>
            </a:r>
            <a:r>
              <a:rPr sz="2600" spc="95" dirty="0">
                <a:latin typeface="Times New Roman"/>
                <a:cs typeface="Times New Roman"/>
              </a:rPr>
              <a:t>storage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required?</a:t>
            </a:r>
            <a:endParaRPr sz="26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1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 </a:t>
            </a:r>
            <a:r>
              <a:rPr sz="2400" i="1" spc="10" dirty="0">
                <a:solidFill>
                  <a:srgbClr val="04607A"/>
                </a:solidFill>
                <a:latin typeface="Times New Roman"/>
                <a:cs typeface="Times New Roman"/>
              </a:rPr>
              <a:t>degree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60" dirty="0">
                <a:latin typeface="Times New Roman"/>
                <a:cs typeface="Times New Roman"/>
              </a:rPr>
              <a:t>vertex </a:t>
            </a:r>
            <a:r>
              <a:rPr sz="2400" i="1" spc="30" dirty="0">
                <a:latin typeface="Times New Roman"/>
                <a:cs typeface="Times New Roman"/>
              </a:rPr>
              <a:t>v </a:t>
            </a:r>
            <a:r>
              <a:rPr sz="2400" spc="-30" dirty="0">
                <a:latin typeface="Times New Roman"/>
                <a:cs typeface="Times New Roman"/>
              </a:rPr>
              <a:t>= </a:t>
            </a:r>
            <a:r>
              <a:rPr sz="2400" spc="120" dirty="0">
                <a:latin typeface="Times New Roman"/>
                <a:cs typeface="Times New Roman"/>
              </a:rPr>
              <a:t># </a:t>
            </a:r>
            <a:r>
              <a:rPr sz="2400" spc="105" dirty="0">
                <a:latin typeface="Times New Roman"/>
                <a:cs typeface="Times New Roman"/>
              </a:rPr>
              <a:t>incident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edges</a:t>
            </a:r>
            <a:endParaRPr sz="2400">
              <a:latin typeface="Times New Roman"/>
              <a:cs typeface="Times New Roman"/>
            </a:endParaRPr>
          </a:p>
          <a:p>
            <a:pPr marL="927100" lvl="2" indent="-25527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69047"/>
              <a:buFont typeface="Arial"/>
              <a:buChar char="●"/>
              <a:tabLst>
                <a:tab pos="927100" algn="l"/>
                <a:tab pos="927735" algn="l"/>
              </a:tabLst>
            </a:pPr>
            <a:r>
              <a:rPr sz="2100" spc="80" dirty="0">
                <a:latin typeface="Times New Roman"/>
                <a:cs typeface="Times New Roman"/>
              </a:rPr>
              <a:t>Directed </a:t>
            </a:r>
            <a:r>
              <a:rPr sz="2100" spc="85" dirty="0">
                <a:latin typeface="Times New Roman"/>
                <a:cs typeface="Times New Roman"/>
              </a:rPr>
              <a:t>graphs </a:t>
            </a:r>
            <a:r>
              <a:rPr sz="2100" spc="70" dirty="0">
                <a:latin typeface="Times New Roman"/>
                <a:cs typeface="Times New Roman"/>
              </a:rPr>
              <a:t>have in-degree,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out-degree</a:t>
            </a:r>
            <a:endParaRPr sz="21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directed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graphs,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#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items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adjacency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lists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60" dirty="0">
                <a:latin typeface="Times New Roman"/>
                <a:cs typeface="Times New Roman"/>
              </a:rPr>
              <a:t>Σ </a:t>
            </a:r>
            <a:r>
              <a:rPr sz="2400" spc="95" dirty="0">
                <a:latin typeface="Times New Roman"/>
                <a:cs typeface="Times New Roman"/>
              </a:rPr>
              <a:t>out-degree(</a:t>
            </a:r>
            <a:r>
              <a:rPr sz="2400" i="1" spc="95" dirty="0">
                <a:latin typeface="Times New Roman"/>
                <a:cs typeface="Times New Roman"/>
              </a:rPr>
              <a:t>v</a:t>
            </a:r>
            <a:r>
              <a:rPr sz="2400" spc="95" dirty="0">
                <a:latin typeface="Times New Roman"/>
                <a:cs typeface="Times New Roman"/>
              </a:rPr>
              <a:t>)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|E|</a:t>
            </a:r>
            <a:endParaRPr sz="2400">
              <a:latin typeface="Times New Roman"/>
              <a:cs typeface="Times New Roman"/>
            </a:endParaRPr>
          </a:p>
          <a:p>
            <a:pPr marL="1917700" marR="5080" indent="-1264920">
              <a:lnSpc>
                <a:spcPct val="100000"/>
              </a:lnSpc>
            </a:pPr>
            <a:r>
              <a:rPr sz="2400" spc="5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undirected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graphs,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#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items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adjacency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lists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  </a:t>
            </a:r>
            <a:r>
              <a:rPr sz="2400" spc="60" dirty="0">
                <a:latin typeface="Times New Roman"/>
                <a:cs typeface="Times New Roman"/>
              </a:rPr>
              <a:t>Σ </a:t>
            </a:r>
            <a:r>
              <a:rPr sz="2400" spc="70" dirty="0">
                <a:latin typeface="Times New Roman"/>
                <a:cs typeface="Times New Roman"/>
              </a:rPr>
              <a:t>degree(v) </a:t>
            </a:r>
            <a:r>
              <a:rPr sz="2400" spc="-30" dirty="0">
                <a:latin typeface="Times New Roman"/>
                <a:cs typeface="Times New Roman"/>
              </a:rPr>
              <a:t>= </a:t>
            </a:r>
            <a:r>
              <a:rPr sz="2400" spc="-40" dirty="0">
                <a:latin typeface="Times New Roman"/>
                <a:cs typeface="Times New Roman"/>
              </a:rPr>
              <a:t>2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|E|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25" dirty="0">
                <a:latin typeface="Times New Roman"/>
                <a:cs typeface="Times New Roman"/>
              </a:rPr>
              <a:t>So: </a:t>
            </a:r>
            <a:r>
              <a:rPr sz="2600" spc="50" dirty="0">
                <a:latin typeface="Times New Roman"/>
                <a:cs typeface="Times New Roman"/>
              </a:rPr>
              <a:t>Adjacency </a:t>
            </a:r>
            <a:r>
              <a:rPr sz="2600" spc="60" dirty="0">
                <a:latin typeface="Times New Roman"/>
                <a:cs typeface="Times New Roman"/>
              </a:rPr>
              <a:t>lists </a:t>
            </a:r>
            <a:r>
              <a:rPr sz="2600" spc="114" dirty="0">
                <a:latin typeface="Times New Roman"/>
                <a:cs typeface="Times New Roman"/>
              </a:rPr>
              <a:t>take </a:t>
            </a:r>
            <a:r>
              <a:rPr sz="2600" spc="25" dirty="0">
                <a:latin typeface="Times New Roman"/>
                <a:cs typeface="Times New Roman"/>
              </a:rPr>
              <a:t>O(V+E)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storage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648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2517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dirty="0"/>
              <a:t>Graphs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741" y="5732475"/>
            <a:ext cx="43618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6385" algn="l"/>
                <a:tab pos="287020" algn="l"/>
              </a:tabLst>
            </a:pPr>
            <a:r>
              <a:rPr sz="2000" spc="70" dirty="0">
                <a:latin typeface="Times New Roman"/>
                <a:cs typeface="Times New Roman"/>
              </a:rPr>
              <a:t>(a) </a:t>
            </a:r>
            <a:r>
              <a:rPr sz="2000" spc="-95" dirty="0">
                <a:latin typeface="Times New Roman"/>
                <a:cs typeface="Times New Roman"/>
              </a:rPr>
              <a:t>A </a:t>
            </a:r>
            <a:r>
              <a:rPr sz="2000" spc="75" dirty="0">
                <a:latin typeface="Times New Roman"/>
                <a:cs typeface="Times New Roman"/>
              </a:rPr>
              <a:t>weighted </a:t>
            </a:r>
            <a:r>
              <a:rPr sz="2000" spc="95" dirty="0">
                <a:latin typeface="Times New Roman"/>
                <a:cs typeface="Times New Roman"/>
              </a:rPr>
              <a:t>undirected graph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000" spc="85" dirty="0">
                <a:latin typeface="Times New Roman"/>
                <a:cs typeface="Times New Roman"/>
              </a:rPr>
              <a:t>(b) </a:t>
            </a:r>
            <a:r>
              <a:rPr sz="2000" spc="60" dirty="0">
                <a:latin typeface="Times New Roman"/>
                <a:cs typeface="Times New Roman"/>
              </a:rPr>
              <a:t>its </a:t>
            </a:r>
            <a:r>
              <a:rPr sz="2000" spc="55" dirty="0">
                <a:latin typeface="Times New Roman"/>
                <a:cs typeface="Times New Roman"/>
              </a:rPr>
              <a:t>adjacency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5672" y="2093976"/>
            <a:ext cx="7107935" cy="2549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66100" cy="1538883"/>
          </a:xfrm>
        </p:spPr>
        <p:txBody>
          <a:bodyPr/>
          <a:lstStyle/>
          <a:p>
            <a:r>
              <a:rPr lang="en-US" b="1" dirty="0" err="1" smtClean="0"/>
              <a:t>Elimentary</a:t>
            </a:r>
            <a:r>
              <a:rPr lang="en-US" b="1" dirty="0" smtClean="0"/>
              <a:t> Operations on Graphs: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828800"/>
            <a:ext cx="8341486" cy="4739759"/>
          </a:xfrm>
        </p:spPr>
        <p:txBody>
          <a:bodyPr/>
          <a:lstStyle/>
          <a:p>
            <a:pPr algn="just"/>
            <a:r>
              <a:rPr lang="en-US" sz="2800" dirty="0" smtClean="0"/>
              <a:t>There are six primitive graph operations that provide the basic modules needed to maintain a graph. Implementation of  each operation on graph is by updating adjacency list or adjacency matrix.</a:t>
            </a:r>
          </a:p>
          <a:p>
            <a:pPr algn="just"/>
            <a:endParaRPr lang="en-US" sz="2800" dirty="0" smtClean="0"/>
          </a:p>
          <a:p>
            <a:pPr marL="514350" indent="-514350" algn="just">
              <a:buAutoNum type="arabicPeriod"/>
            </a:pPr>
            <a:r>
              <a:rPr lang="en-US" sz="2800" dirty="0" smtClean="0"/>
              <a:t>Insert a vertex : Add a vertex in graph. Initially it is disjoint. Vertex to be connected to graph by adding edge. Add a row in adj. matrix or add a node in adj. list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Delete a vertex: Delete vertex from graph. Delete a row from adj. matrix or delete a node from adj.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03420" cy="788669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676401"/>
            <a:ext cx="8265286" cy="5181600"/>
          </a:xfrm>
        </p:spPr>
        <p:txBody>
          <a:bodyPr/>
          <a:lstStyle/>
          <a:p>
            <a:pPr marL="514350" lvl="0" indent="-514350" algn="just">
              <a:buAutoNum type="arabicPeriod" startAt="3"/>
            </a:pPr>
            <a:r>
              <a:rPr lang="en-US" sz="2800" dirty="0" smtClean="0"/>
              <a:t>Add an edge: Add an edge between 2 vertices. Update  adj. matrix  value to true/1 for respected edge or add  a node in adj. list of vertex.</a:t>
            </a:r>
          </a:p>
          <a:p>
            <a:pPr marL="514350" lvl="0" indent="-514350" algn="just"/>
            <a:r>
              <a:rPr lang="en-US" sz="2800" dirty="0" smtClean="0"/>
              <a:t>4.   Delete an edge: Delete an edge from graph. Update adj. matrix  value to false/0  for respected edge or delete  a node in adj. list of vertex.</a:t>
            </a:r>
          </a:p>
          <a:p>
            <a:pPr lvl="0" algn="just"/>
            <a:r>
              <a:rPr lang="en-US" sz="2800" dirty="0" smtClean="0"/>
              <a:t>5.   Find a vertex: Find the vertex in graph. Check if the        	required vertex is in adj. list or matrix.</a:t>
            </a:r>
          </a:p>
          <a:p>
            <a:pPr lvl="0" algn="just"/>
            <a:r>
              <a:rPr lang="en-US" sz="2800" dirty="0" smtClean="0"/>
              <a:t>6.    Traverse a graph: Traverse the graph is display  all 	vertices in graph by starting from any one vertex 	and traverse all vertices.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vertex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42945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6096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vertex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534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3810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2423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Examples of</a:t>
            </a:r>
            <a:r>
              <a:rPr b="1" spc="-8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Graphs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84400"/>
            <a:ext cx="5570220" cy="9461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V={0,1,2,3,4}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70" dirty="0">
                <a:latin typeface="Times New Roman"/>
                <a:cs typeface="Times New Roman"/>
              </a:rPr>
              <a:t>E={(0,1), </a:t>
            </a:r>
            <a:r>
              <a:rPr sz="2600" spc="-55" dirty="0">
                <a:latin typeface="Times New Roman"/>
                <a:cs typeface="Times New Roman"/>
              </a:rPr>
              <a:t>(1,2), </a:t>
            </a:r>
            <a:r>
              <a:rPr sz="2600" spc="35" dirty="0">
                <a:latin typeface="Times New Roman"/>
                <a:cs typeface="Times New Roman"/>
              </a:rPr>
              <a:t>(0,3), (3,0), </a:t>
            </a:r>
            <a:r>
              <a:rPr sz="2600" spc="20" dirty="0">
                <a:latin typeface="Times New Roman"/>
                <a:cs typeface="Times New Roman"/>
              </a:rPr>
              <a:t>(2,2),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(4,3)}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6027" y="3576828"/>
            <a:ext cx="2981325" cy="1914525"/>
            <a:chOff x="986027" y="3576828"/>
            <a:chExt cx="2981325" cy="1914525"/>
          </a:xfrm>
        </p:grpSpPr>
        <p:sp>
          <p:nvSpPr>
            <p:cNvPr id="11" name="object 11"/>
            <p:cNvSpPr/>
            <p:nvPr/>
          </p:nvSpPr>
          <p:spPr>
            <a:xfrm>
              <a:off x="986027" y="3653028"/>
              <a:ext cx="237744" cy="161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2427" y="3576828"/>
              <a:ext cx="237744" cy="161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9227" y="4491228"/>
              <a:ext cx="237744" cy="161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0827" y="5024628"/>
              <a:ext cx="237744" cy="161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2427" y="5329428"/>
              <a:ext cx="237744" cy="161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0739" y="352386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1194" y="3294710"/>
            <a:ext cx="97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9644" y="4742764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5" y="428586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1175" y="5200650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7940" y="3600577"/>
            <a:ext cx="3303904" cy="1911350"/>
            <a:chOff x="1047940" y="3600577"/>
            <a:chExt cx="3303904" cy="1911350"/>
          </a:xfrm>
        </p:grpSpPr>
        <p:sp>
          <p:nvSpPr>
            <p:cNvPr id="22" name="object 22"/>
            <p:cNvSpPr/>
            <p:nvPr/>
          </p:nvSpPr>
          <p:spPr>
            <a:xfrm>
              <a:off x="1138504" y="3600576"/>
              <a:ext cx="2672080" cy="1809750"/>
            </a:xfrm>
            <a:custGeom>
              <a:avLst/>
              <a:gdLst/>
              <a:ahLst/>
              <a:cxnLst/>
              <a:rect l="l" t="t" r="r" b="b"/>
              <a:pathLst>
                <a:path w="2672079" h="1809750">
                  <a:moveTo>
                    <a:pt x="1680895" y="1809623"/>
                  </a:moveTo>
                  <a:lnTo>
                    <a:pt x="1655419" y="1733296"/>
                  </a:lnTo>
                  <a:lnTo>
                    <a:pt x="1635937" y="1674876"/>
                  </a:lnTo>
                  <a:lnTo>
                    <a:pt x="1595539" y="1715274"/>
                  </a:lnTo>
                  <a:lnTo>
                    <a:pt x="19062" y="138861"/>
                  </a:lnTo>
                  <a:lnTo>
                    <a:pt x="1401940" y="69735"/>
                  </a:lnTo>
                  <a:lnTo>
                    <a:pt x="1404797" y="126746"/>
                  </a:lnTo>
                  <a:lnTo>
                    <a:pt x="1528495" y="57023"/>
                  </a:lnTo>
                  <a:lnTo>
                    <a:pt x="1527035" y="56388"/>
                  </a:lnTo>
                  <a:lnTo>
                    <a:pt x="1398447" y="0"/>
                  </a:lnTo>
                  <a:lnTo>
                    <a:pt x="1401292" y="57035"/>
                  </a:lnTo>
                  <a:lnTo>
                    <a:pt x="4178" y="126873"/>
                  </a:lnTo>
                  <a:lnTo>
                    <a:pt x="4495" y="133223"/>
                  </a:lnTo>
                  <a:lnTo>
                    <a:pt x="0" y="137668"/>
                  </a:lnTo>
                  <a:lnTo>
                    <a:pt x="1586534" y="1724279"/>
                  </a:lnTo>
                  <a:lnTo>
                    <a:pt x="1546148" y="1764665"/>
                  </a:lnTo>
                  <a:lnTo>
                    <a:pt x="1680895" y="1809623"/>
                  </a:lnTo>
                  <a:close/>
                </a:path>
                <a:path w="2672079" h="1809750">
                  <a:moveTo>
                    <a:pt x="2671495" y="895223"/>
                  </a:moveTo>
                  <a:lnTo>
                    <a:pt x="2641968" y="826262"/>
                  </a:lnTo>
                  <a:lnTo>
                    <a:pt x="2615615" y="764667"/>
                  </a:lnTo>
                  <a:lnTo>
                    <a:pt x="2578684" y="808342"/>
                  </a:lnTo>
                  <a:lnTo>
                    <a:pt x="1684959" y="52197"/>
                  </a:lnTo>
                  <a:lnTo>
                    <a:pt x="1676831" y="61849"/>
                  </a:lnTo>
                  <a:lnTo>
                    <a:pt x="2570467" y="818057"/>
                  </a:lnTo>
                  <a:lnTo>
                    <a:pt x="2533573" y="861695"/>
                  </a:lnTo>
                  <a:lnTo>
                    <a:pt x="2671495" y="895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2512" y="3810000"/>
              <a:ext cx="3295015" cy="1600200"/>
            </a:xfrm>
            <a:custGeom>
              <a:avLst/>
              <a:gdLst/>
              <a:ahLst/>
              <a:cxnLst/>
              <a:rect l="l" t="t" r="r" b="b"/>
              <a:pathLst>
                <a:path w="3295015" h="1600200">
                  <a:moveTo>
                    <a:pt x="2833941" y="762000"/>
                  </a:moveTo>
                  <a:lnTo>
                    <a:pt x="2895656" y="784202"/>
                  </a:lnTo>
                  <a:lnTo>
                    <a:pt x="2956380" y="806273"/>
                  </a:lnTo>
                  <a:lnTo>
                    <a:pt x="3015120" y="828079"/>
                  </a:lnTo>
                  <a:lnTo>
                    <a:pt x="3070885" y="849488"/>
                  </a:lnTo>
                  <a:lnTo>
                    <a:pt x="3122683" y="870368"/>
                  </a:lnTo>
                  <a:lnTo>
                    <a:pt x="3169523" y="890587"/>
                  </a:lnTo>
                  <a:lnTo>
                    <a:pt x="3210411" y="910012"/>
                  </a:lnTo>
                  <a:lnTo>
                    <a:pt x="3244358" y="928511"/>
                  </a:lnTo>
                  <a:lnTo>
                    <a:pt x="3287457" y="962201"/>
                  </a:lnTo>
                  <a:lnTo>
                    <a:pt x="3294627" y="977128"/>
                  </a:lnTo>
                  <a:lnTo>
                    <a:pt x="3290887" y="990600"/>
                  </a:lnTo>
                  <a:lnTo>
                    <a:pt x="3245588" y="1012815"/>
                  </a:lnTo>
                  <a:lnTo>
                    <a:pt x="3204458" y="1023881"/>
                  </a:lnTo>
                  <a:lnTo>
                    <a:pt x="3153894" y="1034587"/>
                  </a:lnTo>
                  <a:lnTo>
                    <a:pt x="3096061" y="1044681"/>
                  </a:lnTo>
                  <a:lnTo>
                    <a:pt x="3033122" y="1053914"/>
                  </a:lnTo>
                  <a:lnTo>
                    <a:pt x="2967243" y="1062037"/>
                  </a:lnTo>
                  <a:lnTo>
                    <a:pt x="2900589" y="1068799"/>
                  </a:lnTo>
                  <a:lnTo>
                    <a:pt x="2835324" y="1073950"/>
                  </a:lnTo>
                  <a:lnTo>
                    <a:pt x="2773612" y="1077241"/>
                  </a:lnTo>
                  <a:lnTo>
                    <a:pt x="2717619" y="1078421"/>
                  </a:lnTo>
                  <a:lnTo>
                    <a:pt x="2669508" y="1077241"/>
                  </a:lnTo>
                  <a:lnTo>
                    <a:pt x="2631445" y="1073450"/>
                  </a:lnTo>
                  <a:lnTo>
                    <a:pt x="2605595" y="1066800"/>
                  </a:lnTo>
                  <a:lnTo>
                    <a:pt x="2586567" y="1047985"/>
                  </a:lnTo>
                  <a:lnTo>
                    <a:pt x="2586032" y="1018822"/>
                  </a:lnTo>
                  <a:lnTo>
                    <a:pt x="2599918" y="982133"/>
                  </a:lnTo>
                  <a:lnTo>
                    <a:pt x="2624148" y="940740"/>
                  </a:lnTo>
                  <a:lnTo>
                    <a:pt x="2654649" y="897466"/>
                  </a:lnTo>
                  <a:lnTo>
                    <a:pt x="2687345" y="855133"/>
                  </a:lnTo>
                  <a:lnTo>
                    <a:pt x="2718164" y="816562"/>
                  </a:lnTo>
                  <a:lnTo>
                    <a:pt x="2743030" y="784577"/>
                  </a:lnTo>
                  <a:lnTo>
                    <a:pt x="2757868" y="762000"/>
                  </a:lnTo>
                </a:path>
                <a:path w="3295015" h="1600200">
                  <a:moveTo>
                    <a:pt x="1614487" y="1600200"/>
                  </a:moveTo>
                  <a:lnTo>
                    <a:pt x="1560810" y="1574223"/>
                  </a:lnTo>
                  <a:lnTo>
                    <a:pt x="1507186" y="1548249"/>
                  </a:lnTo>
                  <a:lnTo>
                    <a:pt x="1453671" y="1522282"/>
                  </a:lnTo>
                  <a:lnTo>
                    <a:pt x="1400318" y="1496324"/>
                  </a:lnTo>
                  <a:lnTo>
                    <a:pt x="1347182" y="1470379"/>
                  </a:lnTo>
                  <a:lnTo>
                    <a:pt x="1294315" y="1444450"/>
                  </a:lnTo>
                  <a:lnTo>
                    <a:pt x="1241773" y="1418540"/>
                  </a:lnTo>
                  <a:lnTo>
                    <a:pt x="1189610" y="1392653"/>
                  </a:lnTo>
                  <a:lnTo>
                    <a:pt x="1137879" y="1366790"/>
                  </a:lnTo>
                  <a:lnTo>
                    <a:pt x="1086635" y="1340957"/>
                  </a:lnTo>
                  <a:lnTo>
                    <a:pt x="1035931" y="1315155"/>
                  </a:lnTo>
                  <a:lnTo>
                    <a:pt x="985823" y="1289388"/>
                  </a:lnTo>
                  <a:lnTo>
                    <a:pt x="936363" y="1263660"/>
                  </a:lnTo>
                  <a:lnTo>
                    <a:pt x="887606" y="1237972"/>
                  </a:lnTo>
                  <a:lnTo>
                    <a:pt x="839606" y="1212329"/>
                  </a:lnTo>
                  <a:lnTo>
                    <a:pt x="792417" y="1186734"/>
                  </a:lnTo>
                  <a:lnTo>
                    <a:pt x="746093" y="1161190"/>
                  </a:lnTo>
                  <a:lnTo>
                    <a:pt x="700688" y="1135700"/>
                  </a:lnTo>
                  <a:lnTo>
                    <a:pt x="656257" y="1110267"/>
                  </a:lnTo>
                  <a:lnTo>
                    <a:pt x="612853" y="1084895"/>
                  </a:lnTo>
                  <a:lnTo>
                    <a:pt x="570530" y="1059586"/>
                  </a:lnTo>
                  <a:lnTo>
                    <a:pt x="529343" y="1034344"/>
                  </a:lnTo>
                  <a:lnTo>
                    <a:pt x="489345" y="1009172"/>
                  </a:lnTo>
                  <a:lnTo>
                    <a:pt x="450591" y="984073"/>
                  </a:lnTo>
                  <a:lnTo>
                    <a:pt x="413134" y="959050"/>
                  </a:lnTo>
                  <a:lnTo>
                    <a:pt x="377029" y="934107"/>
                  </a:lnTo>
                  <a:lnTo>
                    <a:pt x="342331" y="909247"/>
                  </a:lnTo>
                  <a:lnTo>
                    <a:pt x="309092" y="884472"/>
                  </a:lnTo>
                  <a:lnTo>
                    <a:pt x="277366" y="859787"/>
                  </a:lnTo>
                  <a:lnTo>
                    <a:pt x="247209" y="835194"/>
                  </a:lnTo>
                  <a:lnTo>
                    <a:pt x="191816" y="786297"/>
                  </a:lnTo>
                  <a:lnTo>
                    <a:pt x="125902" y="716668"/>
                  </a:lnTo>
                  <a:lnTo>
                    <a:pt x="92055" y="669807"/>
                  </a:lnTo>
                  <a:lnTo>
                    <a:pt x="64558" y="621770"/>
                  </a:lnTo>
                  <a:lnTo>
                    <a:pt x="42823" y="572911"/>
                  </a:lnTo>
                  <a:lnTo>
                    <a:pt x="26262" y="523581"/>
                  </a:lnTo>
                  <a:lnTo>
                    <a:pt x="14287" y="474133"/>
                  </a:lnTo>
                  <a:lnTo>
                    <a:pt x="6310" y="424920"/>
                  </a:lnTo>
                  <a:lnTo>
                    <a:pt x="1744" y="376296"/>
                  </a:lnTo>
                  <a:lnTo>
                    <a:pt x="0" y="328612"/>
                  </a:lnTo>
                  <a:lnTo>
                    <a:pt x="489" y="282222"/>
                  </a:lnTo>
                  <a:lnTo>
                    <a:pt x="2626" y="237478"/>
                  </a:lnTo>
                  <a:lnTo>
                    <a:pt x="5820" y="194733"/>
                  </a:lnTo>
                  <a:lnTo>
                    <a:pt x="9485" y="154340"/>
                  </a:lnTo>
                  <a:lnTo>
                    <a:pt x="13033" y="116651"/>
                  </a:lnTo>
                  <a:lnTo>
                    <a:pt x="15875" y="82020"/>
                  </a:lnTo>
                  <a:lnTo>
                    <a:pt x="17423" y="50800"/>
                  </a:lnTo>
                  <a:lnTo>
                    <a:pt x="17090" y="23342"/>
                  </a:lnTo>
                  <a:lnTo>
                    <a:pt x="1428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6021" y="5099304"/>
              <a:ext cx="1297305" cy="412750"/>
            </a:xfrm>
            <a:custGeom>
              <a:avLst/>
              <a:gdLst/>
              <a:ahLst/>
              <a:cxnLst/>
              <a:rect l="l" t="t" r="r" b="b"/>
              <a:pathLst>
                <a:path w="1297305" h="412750">
                  <a:moveTo>
                    <a:pt x="1173593" y="357381"/>
                  </a:moveTo>
                  <a:lnTo>
                    <a:pt x="1157478" y="412242"/>
                  </a:lnTo>
                  <a:lnTo>
                    <a:pt x="1297178" y="387096"/>
                  </a:lnTo>
                  <a:lnTo>
                    <a:pt x="1269093" y="360934"/>
                  </a:lnTo>
                  <a:lnTo>
                    <a:pt x="1185672" y="360934"/>
                  </a:lnTo>
                  <a:lnTo>
                    <a:pt x="1173593" y="357381"/>
                  </a:lnTo>
                  <a:close/>
                </a:path>
                <a:path w="1297305" h="412750">
                  <a:moveTo>
                    <a:pt x="1177182" y="345162"/>
                  </a:moveTo>
                  <a:lnTo>
                    <a:pt x="1173593" y="357381"/>
                  </a:lnTo>
                  <a:lnTo>
                    <a:pt x="1185672" y="360934"/>
                  </a:lnTo>
                  <a:lnTo>
                    <a:pt x="1189355" y="348742"/>
                  </a:lnTo>
                  <a:lnTo>
                    <a:pt x="1177182" y="345162"/>
                  </a:lnTo>
                  <a:close/>
                </a:path>
                <a:path w="1297305" h="412750">
                  <a:moveTo>
                    <a:pt x="1193292" y="290322"/>
                  </a:moveTo>
                  <a:lnTo>
                    <a:pt x="1177182" y="345162"/>
                  </a:lnTo>
                  <a:lnTo>
                    <a:pt x="1189355" y="348742"/>
                  </a:lnTo>
                  <a:lnTo>
                    <a:pt x="1185672" y="360934"/>
                  </a:lnTo>
                  <a:lnTo>
                    <a:pt x="1269093" y="360934"/>
                  </a:lnTo>
                  <a:lnTo>
                    <a:pt x="1193292" y="290322"/>
                  </a:lnTo>
                  <a:close/>
                </a:path>
                <a:path w="1297305" h="412750">
                  <a:moveTo>
                    <a:pt x="3556" y="0"/>
                  </a:moveTo>
                  <a:lnTo>
                    <a:pt x="0" y="12192"/>
                  </a:lnTo>
                  <a:lnTo>
                    <a:pt x="1173593" y="357381"/>
                  </a:lnTo>
                  <a:lnTo>
                    <a:pt x="1177182" y="345162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495800" y="3276600"/>
            <a:ext cx="3733800" cy="2590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120" dirty="0">
                <a:latin typeface="Times New Roman"/>
                <a:cs typeface="Times New Roman"/>
              </a:rPr>
              <a:t>When </a:t>
            </a:r>
            <a:r>
              <a:rPr sz="1800" spc="10" dirty="0">
                <a:latin typeface="Times New Roman"/>
                <a:cs typeface="Times New Roman"/>
              </a:rPr>
              <a:t>(x,y) is </a:t>
            </a:r>
            <a:r>
              <a:rPr sz="1800" spc="105" dirty="0">
                <a:latin typeface="Times New Roman"/>
                <a:cs typeface="Times New Roman"/>
              </a:rPr>
              <a:t>an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edge,</a:t>
            </a:r>
            <a:endParaRPr sz="1800">
              <a:latin typeface="Times New Roman"/>
              <a:cs typeface="Times New Roman"/>
            </a:endParaRPr>
          </a:p>
          <a:p>
            <a:pPr marL="92075" marR="83185">
              <a:lnSpc>
                <a:spcPct val="100000"/>
              </a:lnSpc>
            </a:pPr>
            <a:r>
              <a:rPr sz="1800" spc="40" dirty="0">
                <a:latin typeface="Times New Roman"/>
                <a:cs typeface="Times New Roman"/>
              </a:rPr>
              <a:t>we </a:t>
            </a:r>
            <a:r>
              <a:rPr sz="1800" spc="15" dirty="0">
                <a:latin typeface="Times New Roman"/>
                <a:cs typeface="Times New Roman"/>
              </a:rPr>
              <a:t>say </a:t>
            </a:r>
            <a:r>
              <a:rPr sz="1800" spc="114" dirty="0">
                <a:latin typeface="Times New Roman"/>
                <a:cs typeface="Times New Roman"/>
              </a:rPr>
              <a:t>that </a:t>
            </a:r>
            <a:r>
              <a:rPr sz="1800" spc="-40" dirty="0">
                <a:latin typeface="Times New Roman"/>
                <a:cs typeface="Times New Roman"/>
              </a:rPr>
              <a:t>x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i="1" spc="40" dirty="0">
                <a:latin typeface="Times New Roman"/>
                <a:cs typeface="Times New Roman"/>
              </a:rPr>
              <a:t>adjacent </a:t>
            </a:r>
            <a:r>
              <a:rPr sz="1800" i="1" spc="90" dirty="0">
                <a:latin typeface="Times New Roman"/>
                <a:cs typeface="Times New Roman"/>
              </a:rPr>
              <a:t>to </a:t>
            </a:r>
            <a:r>
              <a:rPr sz="1800" spc="-15" dirty="0">
                <a:latin typeface="Times New Roman"/>
                <a:cs typeface="Times New Roman"/>
              </a:rPr>
              <a:t>y, </a:t>
            </a:r>
            <a:r>
              <a:rPr sz="1800" spc="110" dirty="0">
                <a:latin typeface="Times New Roman"/>
                <a:cs typeface="Times New Roman"/>
              </a:rPr>
              <a:t>and </a:t>
            </a:r>
            <a:r>
              <a:rPr sz="1800" spc="-35" dirty="0">
                <a:latin typeface="Times New Roman"/>
                <a:cs typeface="Times New Roman"/>
              </a:rPr>
              <a:t>y 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i="1" spc="40" dirty="0">
                <a:latin typeface="Times New Roman"/>
                <a:cs typeface="Times New Roman"/>
              </a:rPr>
              <a:t>adjacent </a:t>
            </a:r>
            <a:r>
              <a:rPr sz="1800" i="1" spc="70" dirty="0">
                <a:latin typeface="Times New Roman"/>
                <a:cs typeface="Times New Roman"/>
              </a:rPr>
              <a:t>from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x.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73685" indent="-18161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73685" algn="l"/>
              </a:tabLst>
            </a:pP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adjacent </a:t>
            </a:r>
            <a:r>
              <a:rPr sz="1800" spc="100" dirty="0">
                <a:latin typeface="Times New Roman"/>
                <a:cs typeface="Times New Roman"/>
              </a:rPr>
              <a:t>to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marL="220345" indent="-128270">
              <a:lnSpc>
                <a:spcPct val="100000"/>
              </a:lnSpc>
              <a:buAutoNum type="arabicPlain"/>
              <a:tabLst>
                <a:tab pos="220345" algn="l"/>
              </a:tabLst>
            </a:pP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110" dirty="0">
                <a:latin typeface="Times New Roman"/>
                <a:cs typeface="Times New Roman"/>
              </a:rPr>
              <a:t>not </a:t>
            </a:r>
            <a:r>
              <a:rPr sz="1800" spc="75" dirty="0">
                <a:latin typeface="Times New Roman"/>
                <a:cs typeface="Times New Roman"/>
              </a:rPr>
              <a:t>adjacent </a:t>
            </a:r>
            <a:r>
              <a:rPr sz="1800" spc="100" dirty="0">
                <a:latin typeface="Times New Roman"/>
                <a:cs typeface="Times New Roman"/>
              </a:rPr>
              <a:t>to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0.</a:t>
            </a:r>
            <a:endParaRPr sz="1800">
              <a:latin typeface="Times New Roman"/>
              <a:cs typeface="Times New Roman"/>
            </a:endParaRPr>
          </a:p>
          <a:p>
            <a:pPr marL="259715" indent="-168275">
              <a:lnSpc>
                <a:spcPct val="100000"/>
              </a:lnSpc>
              <a:buAutoNum type="arabicPlain"/>
              <a:tabLst>
                <a:tab pos="260350" algn="l"/>
              </a:tabLst>
            </a:pP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adjacent </a:t>
            </a:r>
            <a:r>
              <a:rPr sz="1800" spc="65" dirty="0">
                <a:latin typeface="Times New Roman"/>
                <a:cs typeface="Times New Roman"/>
              </a:rPr>
              <a:t>from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077200" y="609600"/>
            <a:ext cx="3048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an Edge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746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2286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848600" y="1219200"/>
            <a:ext cx="3810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Deletion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362200"/>
            <a:ext cx="8534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3810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1676400"/>
            <a:ext cx="5334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Vertex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8686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5334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108622"/>
            <a:ext cx="8189086" cy="387798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Two traversals of a graph are depth-first search (DFS) and breadth-first search (BFS). Since a graph has no root, we must specify a vertex at which to begin a traversal</a:t>
            </a:r>
            <a:r>
              <a:rPr lang="en-US" sz="28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Depth-first search is essentially a generalization of the preorder traversal of a rooted tree</a:t>
            </a:r>
            <a:r>
              <a:rPr lang="en-US" sz="28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 level-order traversal of a tree is an example of the breadth-first traversal.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6868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5" dirty="0" smtClean="0">
                <a:latin typeface="Carlito"/>
                <a:cs typeface="Carlito"/>
              </a:rPr>
              <a:t>Types of graphs: </a:t>
            </a:r>
            <a:r>
              <a:rPr sz="3200" b="1" spc="-5" smtClean="0">
                <a:latin typeface="Carlito"/>
                <a:cs typeface="Carlito"/>
              </a:rPr>
              <a:t>Directed </a:t>
            </a:r>
            <a:r>
              <a:rPr sz="3200" b="1" spc="-5" dirty="0">
                <a:latin typeface="Carlito"/>
                <a:cs typeface="Carlito"/>
              </a:rPr>
              <a:t>vs. </a:t>
            </a:r>
            <a:r>
              <a:rPr sz="3200" b="1" dirty="0">
                <a:latin typeface="Carlito"/>
                <a:cs typeface="Carlito"/>
              </a:rPr>
              <a:t>Undirected</a:t>
            </a:r>
            <a:r>
              <a:rPr sz="3200" b="1" spc="-8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Graphs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4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2075815"/>
            <a:ext cx="6734809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Undirected edge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no orientation (no arrow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head)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39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Directed edge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an orientation (has an arrow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head)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3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Undirected graph </a:t>
            </a:r>
            <a:r>
              <a:rPr sz="2400" dirty="0">
                <a:latin typeface="Times New Roman"/>
                <a:cs typeface="Times New Roman"/>
              </a:rPr>
              <a:t>– all edges are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undirected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4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Directed graph </a:t>
            </a:r>
            <a:r>
              <a:rPr sz="2400" dirty="0">
                <a:latin typeface="Times New Roman"/>
                <a:cs typeface="Times New Roman"/>
              </a:rPr>
              <a:t>– all edges are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71288" y="4610608"/>
            <a:ext cx="1447165" cy="127000"/>
          </a:xfrm>
          <a:custGeom>
            <a:avLst/>
            <a:gdLst/>
            <a:ahLst/>
            <a:cxnLst/>
            <a:rect l="l" t="t" r="r" b="b"/>
            <a:pathLst>
              <a:path w="1447164" h="127000">
                <a:moveTo>
                  <a:pt x="1320164" y="0"/>
                </a:moveTo>
                <a:lnTo>
                  <a:pt x="1320164" y="127000"/>
                </a:lnTo>
                <a:lnTo>
                  <a:pt x="1434464" y="69850"/>
                </a:lnTo>
                <a:lnTo>
                  <a:pt x="1332864" y="69850"/>
                </a:lnTo>
                <a:lnTo>
                  <a:pt x="1332864" y="57150"/>
                </a:lnTo>
                <a:lnTo>
                  <a:pt x="1434464" y="57150"/>
                </a:lnTo>
                <a:lnTo>
                  <a:pt x="1320164" y="0"/>
                </a:lnTo>
                <a:close/>
              </a:path>
              <a:path w="1447164" h="127000">
                <a:moveTo>
                  <a:pt x="1320164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320164" y="69850"/>
                </a:lnTo>
                <a:lnTo>
                  <a:pt x="1320164" y="57150"/>
                </a:lnTo>
                <a:close/>
              </a:path>
              <a:path w="1447164" h="127000">
                <a:moveTo>
                  <a:pt x="1434464" y="57150"/>
                </a:moveTo>
                <a:lnTo>
                  <a:pt x="1332864" y="57150"/>
                </a:lnTo>
                <a:lnTo>
                  <a:pt x="1332864" y="69850"/>
                </a:lnTo>
                <a:lnTo>
                  <a:pt x="1434464" y="69850"/>
                </a:lnTo>
                <a:lnTo>
                  <a:pt x="1447164" y="63500"/>
                </a:lnTo>
                <a:lnTo>
                  <a:pt x="143446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5326" y="4364812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v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628" y="4385817"/>
            <a:ext cx="1812289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  <a:p>
            <a:pPr marL="168275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directed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4308094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2163" y="4597908"/>
            <a:ext cx="1447165" cy="0"/>
          </a:xfrm>
          <a:custGeom>
            <a:avLst/>
            <a:gdLst/>
            <a:ahLst/>
            <a:cxnLst/>
            <a:rect l="l" t="t" r="r" b="b"/>
            <a:pathLst>
              <a:path w="1447164">
                <a:moveTo>
                  <a:pt x="0" y="0"/>
                </a:moveTo>
                <a:lnTo>
                  <a:pt x="144716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85694" y="4288916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v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5319" y="4818075"/>
            <a:ext cx="1854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undirected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256741"/>
            <a:ext cx="4432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4607A"/>
                </a:solidFill>
                <a:latin typeface="Carlito"/>
                <a:cs typeface="Carlito"/>
              </a:rPr>
              <a:t>Weighted</a:t>
            </a:r>
            <a:r>
              <a:rPr sz="3600" spc="-9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607A"/>
                </a:solidFill>
                <a:latin typeface="Carlito"/>
                <a:cs typeface="Carlito"/>
              </a:rPr>
              <a:t>graph: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49322"/>
            <a:ext cx="567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Times New Roman"/>
                <a:cs typeface="Times New Roman"/>
              </a:rPr>
              <a:t>-a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graph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edge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carries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666999"/>
            <a:ext cx="6400800" cy="3654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5</a:t>
            </a:fld>
            <a:endParaRPr spc="-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4754" y="52260"/>
            <a:ext cx="9153525" cy="3104515"/>
            <a:chOff x="-4754" y="52260"/>
            <a:chExt cx="9153525" cy="3104515"/>
          </a:xfrm>
        </p:grpSpPr>
        <p:sp>
          <p:nvSpPr>
            <p:cNvPr id="8" name="object 8"/>
            <p:cNvSpPr/>
            <p:nvPr/>
          </p:nvSpPr>
          <p:spPr>
            <a:xfrm>
              <a:off x="7" y="57022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28"/>
                  </a:moveTo>
                  <a:lnTo>
                    <a:pt x="52556" y="882879"/>
                  </a:lnTo>
                  <a:lnTo>
                    <a:pt x="110528" y="871319"/>
                  </a:lnTo>
                  <a:lnTo>
                    <a:pt x="173709" y="857928"/>
                  </a:lnTo>
                  <a:lnTo>
                    <a:pt x="241891" y="842883"/>
                  </a:lnTo>
                  <a:lnTo>
                    <a:pt x="314869" y="826364"/>
                  </a:lnTo>
                  <a:lnTo>
                    <a:pt x="353091" y="817607"/>
                  </a:lnTo>
                  <a:lnTo>
                    <a:pt x="392435" y="808548"/>
                  </a:lnTo>
                  <a:lnTo>
                    <a:pt x="432874" y="799210"/>
                  </a:lnTo>
                  <a:lnTo>
                    <a:pt x="474382" y="789616"/>
                  </a:lnTo>
                  <a:lnTo>
                    <a:pt x="516934" y="779786"/>
                  </a:lnTo>
                  <a:lnTo>
                    <a:pt x="560504" y="769744"/>
                  </a:lnTo>
                  <a:lnTo>
                    <a:pt x="605066" y="759512"/>
                  </a:lnTo>
                  <a:lnTo>
                    <a:pt x="650594" y="749113"/>
                  </a:lnTo>
                  <a:lnTo>
                    <a:pt x="697062" y="738568"/>
                  </a:lnTo>
                  <a:lnTo>
                    <a:pt x="744445" y="727900"/>
                  </a:lnTo>
                  <a:lnTo>
                    <a:pt x="792716" y="717131"/>
                  </a:lnTo>
                  <a:lnTo>
                    <a:pt x="841849" y="706284"/>
                  </a:lnTo>
                  <a:lnTo>
                    <a:pt x="891820" y="695381"/>
                  </a:lnTo>
                  <a:lnTo>
                    <a:pt x="942601" y="684444"/>
                  </a:lnTo>
                  <a:lnTo>
                    <a:pt x="994168" y="673496"/>
                  </a:lnTo>
                  <a:lnTo>
                    <a:pt x="1046493" y="662558"/>
                  </a:lnTo>
                  <a:lnTo>
                    <a:pt x="1099552" y="651654"/>
                  </a:lnTo>
                  <a:lnTo>
                    <a:pt x="1153319" y="640806"/>
                  </a:lnTo>
                  <a:lnTo>
                    <a:pt x="1207768" y="630035"/>
                  </a:lnTo>
                  <a:lnTo>
                    <a:pt x="1262872" y="619365"/>
                  </a:lnTo>
                  <a:lnTo>
                    <a:pt x="1318606" y="608817"/>
                  </a:lnTo>
                  <a:lnTo>
                    <a:pt x="1374944" y="598414"/>
                  </a:lnTo>
                  <a:lnTo>
                    <a:pt x="1431861" y="588178"/>
                  </a:lnTo>
                  <a:lnTo>
                    <a:pt x="1489330" y="578132"/>
                  </a:lnTo>
                  <a:lnTo>
                    <a:pt x="1547325" y="568298"/>
                  </a:lnTo>
                  <a:lnTo>
                    <a:pt x="1605822" y="558698"/>
                  </a:lnTo>
                  <a:lnTo>
                    <a:pt x="1664793" y="549354"/>
                  </a:lnTo>
                  <a:lnTo>
                    <a:pt x="1724213" y="540290"/>
                  </a:lnTo>
                  <a:lnTo>
                    <a:pt x="1784056" y="531526"/>
                  </a:lnTo>
                  <a:lnTo>
                    <a:pt x="1844296" y="523086"/>
                  </a:lnTo>
                  <a:lnTo>
                    <a:pt x="1904908" y="514992"/>
                  </a:lnTo>
                  <a:lnTo>
                    <a:pt x="1965866" y="507266"/>
                  </a:lnTo>
                  <a:lnTo>
                    <a:pt x="2027143" y="499931"/>
                  </a:lnTo>
                  <a:lnTo>
                    <a:pt x="2088714" y="493008"/>
                  </a:lnTo>
                  <a:lnTo>
                    <a:pt x="2150553" y="486520"/>
                  </a:lnTo>
                  <a:lnTo>
                    <a:pt x="2212635" y="480490"/>
                  </a:lnTo>
                  <a:lnTo>
                    <a:pt x="2274932" y="474940"/>
                  </a:lnTo>
                  <a:lnTo>
                    <a:pt x="2337420" y="469892"/>
                  </a:lnTo>
                  <a:lnTo>
                    <a:pt x="2400073" y="465368"/>
                  </a:lnTo>
                  <a:lnTo>
                    <a:pt x="2462864" y="461392"/>
                  </a:lnTo>
                  <a:lnTo>
                    <a:pt x="2525768" y="457984"/>
                  </a:lnTo>
                  <a:lnTo>
                    <a:pt x="2588760" y="455167"/>
                  </a:lnTo>
                  <a:lnTo>
                    <a:pt x="2630573" y="453679"/>
                  </a:lnTo>
                  <a:lnTo>
                    <a:pt x="2673032" y="452508"/>
                  </a:lnTo>
                  <a:lnTo>
                    <a:pt x="2716120" y="451646"/>
                  </a:lnTo>
                  <a:lnTo>
                    <a:pt x="2759818" y="451083"/>
                  </a:lnTo>
                  <a:lnTo>
                    <a:pt x="2804112" y="450811"/>
                  </a:lnTo>
                  <a:lnTo>
                    <a:pt x="2848984" y="450821"/>
                  </a:lnTo>
                  <a:lnTo>
                    <a:pt x="2894417" y="451106"/>
                  </a:lnTo>
                  <a:lnTo>
                    <a:pt x="2940395" y="451655"/>
                  </a:lnTo>
                  <a:lnTo>
                    <a:pt x="2986900" y="452461"/>
                  </a:lnTo>
                  <a:lnTo>
                    <a:pt x="3033917" y="453515"/>
                  </a:lnTo>
                  <a:lnTo>
                    <a:pt x="3081428" y="454808"/>
                  </a:lnTo>
                  <a:lnTo>
                    <a:pt x="3129416" y="456332"/>
                  </a:lnTo>
                  <a:lnTo>
                    <a:pt x="3177866" y="458078"/>
                  </a:lnTo>
                  <a:lnTo>
                    <a:pt x="3226759" y="460037"/>
                  </a:lnTo>
                  <a:lnTo>
                    <a:pt x="3276080" y="462200"/>
                  </a:lnTo>
                  <a:lnTo>
                    <a:pt x="3325811" y="464560"/>
                  </a:lnTo>
                  <a:lnTo>
                    <a:pt x="3375936" y="467107"/>
                  </a:lnTo>
                  <a:lnTo>
                    <a:pt x="3426438" y="469833"/>
                  </a:lnTo>
                  <a:lnTo>
                    <a:pt x="3477300" y="472729"/>
                  </a:lnTo>
                  <a:lnTo>
                    <a:pt x="3528506" y="475786"/>
                  </a:lnTo>
                  <a:lnTo>
                    <a:pt x="3580038" y="478997"/>
                  </a:lnTo>
                  <a:lnTo>
                    <a:pt x="3631881" y="482351"/>
                  </a:lnTo>
                  <a:lnTo>
                    <a:pt x="3684017" y="485841"/>
                  </a:lnTo>
                  <a:lnTo>
                    <a:pt x="3736429" y="489458"/>
                  </a:lnTo>
                  <a:lnTo>
                    <a:pt x="3789101" y="493193"/>
                  </a:lnTo>
                  <a:lnTo>
                    <a:pt x="3842016" y="497038"/>
                  </a:lnTo>
                  <a:lnTo>
                    <a:pt x="3895157" y="500984"/>
                  </a:lnTo>
                  <a:lnTo>
                    <a:pt x="3948507" y="505022"/>
                  </a:lnTo>
                  <a:lnTo>
                    <a:pt x="4002051" y="509144"/>
                  </a:lnTo>
                  <a:lnTo>
                    <a:pt x="4055770" y="513342"/>
                  </a:lnTo>
                  <a:lnTo>
                    <a:pt x="4109648" y="517605"/>
                  </a:lnTo>
                  <a:lnTo>
                    <a:pt x="4163669" y="521926"/>
                  </a:lnTo>
                  <a:lnTo>
                    <a:pt x="4217816" y="526297"/>
                  </a:lnTo>
                  <a:lnTo>
                    <a:pt x="4272071" y="530708"/>
                  </a:lnTo>
                  <a:lnTo>
                    <a:pt x="4326419" y="535151"/>
                  </a:lnTo>
                  <a:lnTo>
                    <a:pt x="4380842" y="539617"/>
                  </a:lnTo>
                  <a:lnTo>
                    <a:pt x="4435323" y="544098"/>
                  </a:lnTo>
                  <a:lnTo>
                    <a:pt x="4489847" y="548585"/>
                  </a:lnTo>
                  <a:lnTo>
                    <a:pt x="4544396" y="553069"/>
                  </a:lnTo>
                  <a:lnTo>
                    <a:pt x="4598953" y="557541"/>
                  </a:lnTo>
                  <a:lnTo>
                    <a:pt x="4653501" y="561994"/>
                  </a:lnTo>
                  <a:lnTo>
                    <a:pt x="4708025" y="566418"/>
                  </a:lnTo>
                  <a:lnTo>
                    <a:pt x="4762507" y="570806"/>
                  </a:lnTo>
                  <a:lnTo>
                    <a:pt x="4816930" y="575147"/>
                  </a:lnTo>
                  <a:lnTo>
                    <a:pt x="4871277" y="579433"/>
                  </a:lnTo>
                  <a:lnTo>
                    <a:pt x="4925533" y="583657"/>
                  </a:lnTo>
                  <a:lnTo>
                    <a:pt x="4979679" y="587808"/>
                  </a:lnTo>
                  <a:lnTo>
                    <a:pt x="5033700" y="591880"/>
                  </a:lnTo>
                  <a:lnTo>
                    <a:pt x="5087578" y="595862"/>
                  </a:lnTo>
                  <a:lnTo>
                    <a:pt x="5141298" y="599747"/>
                  </a:lnTo>
                  <a:lnTo>
                    <a:pt x="5194841" y="603525"/>
                  </a:lnTo>
                  <a:lnTo>
                    <a:pt x="5248192" y="607188"/>
                  </a:lnTo>
                  <a:lnTo>
                    <a:pt x="5301333" y="610727"/>
                  </a:lnTo>
                  <a:lnTo>
                    <a:pt x="5354248" y="614135"/>
                  </a:lnTo>
                  <a:lnTo>
                    <a:pt x="5406920" y="617401"/>
                  </a:lnTo>
                  <a:lnTo>
                    <a:pt x="5459332" y="620518"/>
                  </a:lnTo>
                  <a:lnTo>
                    <a:pt x="5511468" y="623477"/>
                  </a:lnTo>
                  <a:lnTo>
                    <a:pt x="5563310" y="626269"/>
                  </a:lnTo>
                  <a:lnTo>
                    <a:pt x="5614843" y="628885"/>
                  </a:lnTo>
                  <a:lnTo>
                    <a:pt x="5666048" y="631317"/>
                  </a:lnTo>
                  <a:lnTo>
                    <a:pt x="5716911" y="633557"/>
                  </a:lnTo>
                  <a:lnTo>
                    <a:pt x="5767413" y="635595"/>
                  </a:lnTo>
                  <a:lnTo>
                    <a:pt x="5817537" y="637423"/>
                  </a:lnTo>
                  <a:lnTo>
                    <a:pt x="5867269" y="639033"/>
                  </a:lnTo>
                  <a:lnTo>
                    <a:pt x="5916589" y="640415"/>
                  </a:lnTo>
                  <a:lnTo>
                    <a:pt x="5965483" y="641561"/>
                  </a:lnTo>
                  <a:lnTo>
                    <a:pt x="6013932" y="642463"/>
                  </a:lnTo>
                  <a:lnTo>
                    <a:pt x="6061920" y="643112"/>
                  </a:lnTo>
                  <a:lnTo>
                    <a:pt x="6109431" y="643498"/>
                  </a:lnTo>
                  <a:lnTo>
                    <a:pt x="6156448" y="643615"/>
                  </a:lnTo>
                  <a:lnTo>
                    <a:pt x="6202954" y="643452"/>
                  </a:lnTo>
                  <a:lnTo>
                    <a:pt x="6248931" y="643001"/>
                  </a:lnTo>
                  <a:lnTo>
                    <a:pt x="6294365" y="642254"/>
                  </a:lnTo>
                  <a:lnTo>
                    <a:pt x="6339236" y="641202"/>
                  </a:lnTo>
                  <a:lnTo>
                    <a:pt x="6383530" y="639836"/>
                  </a:lnTo>
                  <a:lnTo>
                    <a:pt x="6427229" y="638147"/>
                  </a:lnTo>
                  <a:lnTo>
                    <a:pt x="6470316" y="636128"/>
                  </a:lnTo>
                  <a:lnTo>
                    <a:pt x="6512775" y="633770"/>
                  </a:lnTo>
                  <a:lnTo>
                    <a:pt x="6554589" y="631063"/>
                  </a:lnTo>
                  <a:lnTo>
                    <a:pt x="6616280" y="626404"/>
                  </a:lnTo>
                  <a:lnTo>
                    <a:pt x="6677673" y="621027"/>
                  </a:lnTo>
                  <a:lnTo>
                    <a:pt x="6738755" y="614959"/>
                  </a:lnTo>
                  <a:lnTo>
                    <a:pt x="6799516" y="608225"/>
                  </a:lnTo>
                  <a:lnTo>
                    <a:pt x="6859944" y="600851"/>
                  </a:lnTo>
                  <a:lnTo>
                    <a:pt x="6920027" y="592863"/>
                  </a:lnTo>
                  <a:lnTo>
                    <a:pt x="6979753" y="584286"/>
                  </a:lnTo>
                  <a:lnTo>
                    <a:pt x="7039112" y="575146"/>
                  </a:lnTo>
                  <a:lnTo>
                    <a:pt x="7098092" y="565470"/>
                  </a:lnTo>
                  <a:lnTo>
                    <a:pt x="7156682" y="555283"/>
                  </a:lnTo>
                  <a:lnTo>
                    <a:pt x="7214869" y="544611"/>
                  </a:lnTo>
                  <a:lnTo>
                    <a:pt x="7272643" y="533479"/>
                  </a:lnTo>
                  <a:lnTo>
                    <a:pt x="7329991" y="521913"/>
                  </a:lnTo>
                  <a:lnTo>
                    <a:pt x="7386904" y="509940"/>
                  </a:lnTo>
                  <a:lnTo>
                    <a:pt x="7443368" y="497585"/>
                  </a:lnTo>
                  <a:lnTo>
                    <a:pt x="7499372" y="484873"/>
                  </a:lnTo>
                  <a:lnTo>
                    <a:pt x="7554906" y="471832"/>
                  </a:lnTo>
                  <a:lnTo>
                    <a:pt x="7609957" y="458485"/>
                  </a:lnTo>
                  <a:lnTo>
                    <a:pt x="7664515" y="444860"/>
                  </a:lnTo>
                  <a:lnTo>
                    <a:pt x="7718567" y="430982"/>
                  </a:lnTo>
                  <a:lnTo>
                    <a:pt x="7772102" y="416877"/>
                  </a:lnTo>
                  <a:lnTo>
                    <a:pt x="7825109" y="402570"/>
                  </a:lnTo>
                  <a:lnTo>
                    <a:pt x="7877575" y="388088"/>
                  </a:lnTo>
                  <a:lnTo>
                    <a:pt x="7929491" y="373456"/>
                  </a:lnTo>
                  <a:lnTo>
                    <a:pt x="7980844" y="358700"/>
                  </a:lnTo>
                  <a:lnTo>
                    <a:pt x="8031622" y="343846"/>
                  </a:lnTo>
                  <a:lnTo>
                    <a:pt x="8081815" y="328920"/>
                  </a:lnTo>
                  <a:lnTo>
                    <a:pt x="8131410" y="313947"/>
                  </a:lnTo>
                  <a:lnTo>
                    <a:pt x="8180397" y="298954"/>
                  </a:lnTo>
                  <a:lnTo>
                    <a:pt x="8228763" y="283966"/>
                  </a:lnTo>
                  <a:lnTo>
                    <a:pt x="8276498" y="269008"/>
                  </a:lnTo>
                  <a:lnTo>
                    <a:pt x="8323590" y="254108"/>
                  </a:lnTo>
                  <a:lnTo>
                    <a:pt x="8370027" y="239290"/>
                  </a:lnTo>
                  <a:lnTo>
                    <a:pt x="8415798" y="224580"/>
                  </a:lnTo>
                  <a:lnTo>
                    <a:pt x="8460891" y="210004"/>
                  </a:lnTo>
                  <a:lnTo>
                    <a:pt x="8505295" y="195588"/>
                  </a:lnTo>
                  <a:lnTo>
                    <a:pt x="8548999" y="181358"/>
                  </a:lnTo>
                  <a:lnTo>
                    <a:pt x="8591990" y="167340"/>
                  </a:lnTo>
                  <a:lnTo>
                    <a:pt x="8634258" y="153559"/>
                  </a:lnTo>
                  <a:lnTo>
                    <a:pt x="8675791" y="140041"/>
                  </a:lnTo>
                  <a:lnTo>
                    <a:pt x="8716578" y="126812"/>
                  </a:lnTo>
                  <a:lnTo>
                    <a:pt x="8756606" y="113898"/>
                  </a:lnTo>
                  <a:lnTo>
                    <a:pt x="8795865" y="101325"/>
                  </a:lnTo>
                  <a:lnTo>
                    <a:pt x="8834344" y="89117"/>
                  </a:lnTo>
                  <a:lnTo>
                    <a:pt x="8872029" y="77303"/>
                  </a:lnTo>
                  <a:lnTo>
                    <a:pt x="8908911" y="65906"/>
                  </a:lnTo>
                  <a:lnTo>
                    <a:pt x="8980217" y="44469"/>
                  </a:lnTo>
                  <a:lnTo>
                    <a:pt x="9048170" y="25014"/>
                  </a:lnTo>
                  <a:lnTo>
                    <a:pt x="9112678" y="7748"/>
                  </a:lnTo>
                  <a:lnTo>
                    <a:pt x="9143611" y="0"/>
                  </a:lnTo>
                </a:path>
              </a:pathLst>
            </a:custGeom>
            <a:ln w="9525">
              <a:solidFill>
                <a:srgbClr val="0FC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3000" y="228600"/>
              <a:ext cx="3733800" cy="2750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609599"/>
              <a:ext cx="4191000" cy="25466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06718" y="3317570"/>
            <a:ext cx="13512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Undirected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6</a:t>
            </a:fld>
            <a:endParaRPr spc="-90" dirty="0"/>
          </a:p>
        </p:txBody>
      </p:sp>
      <p:sp>
        <p:nvSpPr>
          <p:cNvPr id="12" name="object 12"/>
          <p:cNvSpPr txBox="1"/>
          <p:nvPr/>
        </p:nvSpPr>
        <p:spPr>
          <a:xfrm>
            <a:off x="535940" y="3200194"/>
            <a:ext cx="7249159" cy="26174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spc="-5" dirty="0">
                <a:latin typeface="Times New Roman"/>
                <a:cs typeface="Times New Roman"/>
              </a:rPr>
              <a:t>Directed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graph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600" spc="-5" dirty="0">
                <a:solidFill>
                  <a:srgbClr val="006FC0"/>
                </a:solidFill>
                <a:latin typeface="Times New Roman"/>
                <a:cs typeface="Times New Roman"/>
              </a:rPr>
              <a:t>Directed</a:t>
            </a:r>
            <a:r>
              <a:rPr sz="26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Times New Roman"/>
                <a:cs typeface="Times New Roman"/>
              </a:rPr>
              <a:t>Graph</a:t>
            </a:r>
            <a:endParaRPr sz="2600">
              <a:latin typeface="Times New Roman"/>
              <a:cs typeface="Times New Roman"/>
            </a:endParaRPr>
          </a:p>
          <a:p>
            <a:pPr marL="286385" marR="107314" indent="-274320">
              <a:lnSpc>
                <a:spcPts val="3240"/>
              </a:lnSpc>
              <a:spcBef>
                <a:spcPts val="63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020" algn="l"/>
              </a:tabLst>
            </a:pPr>
            <a:r>
              <a:rPr sz="3000" dirty="0">
                <a:latin typeface="Times New Roman"/>
                <a:cs typeface="Times New Roman"/>
              </a:rPr>
              <a:t>Directed edge (i, j)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incident to </a:t>
            </a:r>
            <a:r>
              <a:rPr sz="3000" dirty="0">
                <a:latin typeface="Times New Roman"/>
                <a:cs typeface="Times New Roman"/>
              </a:rPr>
              <a:t>vertex j and 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 incident from </a:t>
            </a:r>
            <a:r>
              <a:rPr sz="3000" spc="-5" dirty="0">
                <a:latin typeface="Times New Roman"/>
                <a:cs typeface="Times New Roman"/>
              </a:rPr>
              <a:t>vertex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240"/>
              </a:lnSpc>
              <a:spcBef>
                <a:spcPts val="605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020" algn="l"/>
              </a:tabLst>
            </a:pPr>
            <a:r>
              <a:rPr sz="3000" dirty="0">
                <a:latin typeface="Times New Roman"/>
                <a:cs typeface="Times New Roman"/>
              </a:rPr>
              <a:t>Vertex i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adjacent to </a:t>
            </a:r>
            <a:r>
              <a:rPr sz="3000" dirty="0">
                <a:latin typeface="Times New Roman"/>
                <a:cs typeface="Times New Roman"/>
              </a:rPr>
              <a:t>vertex j, and vertex j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adjacent from </a:t>
            </a:r>
            <a:r>
              <a:rPr sz="3000" dirty="0">
                <a:latin typeface="Times New Roman"/>
                <a:cs typeface="Times New Roman"/>
              </a:rPr>
              <a:t>vertex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331978"/>
            <a:ext cx="73279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G</a:t>
            </a:r>
            <a:r>
              <a:rPr sz="4500" strike="sngStrike" dirty="0"/>
              <a:t>r</a:t>
            </a:r>
            <a:r>
              <a:rPr sz="4500" strike="noStrike" dirty="0"/>
              <a:t>aph</a:t>
            </a:r>
            <a:r>
              <a:rPr sz="4500" strike="noStrike" spc="-85" dirty="0"/>
              <a:t> </a:t>
            </a:r>
            <a:r>
              <a:rPr sz="4500" strike="noStrike" dirty="0"/>
              <a:t>terminology</a:t>
            </a:r>
            <a:endParaRPr sz="45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7</a:t>
            </a:fld>
            <a:endParaRPr spc="-90" dirty="0"/>
          </a:p>
        </p:txBody>
      </p:sp>
      <p:sp>
        <p:nvSpPr>
          <p:cNvPr id="8" name="object 8"/>
          <p:cNvSpPr/>
          <p:nvPr/>
        </p:nvSpPr>
        <p:spPr>
          <a:xfrm>
            <a:off x="2133600" y="2438400"/>
            <a:ext cx="2438400" cy="925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40" y="1496313"/>
            <a:ext cx="7673975" cy="43707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5120" marR="166370" indent="-274955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25755" algn="l"/>
              </a:tabLst>
            </a:pPr>
            <a:r>
              <a:rPr sz="2600" spc="75" dirty="0">
                <a:solidFill>
                  <a:srgbClr val="D50092"/>
                </a:solidFill>
                <a:latin typeface="Times New Roman"/>
                <a:cs typeface="Times New Roman"/>
              </a:rPr>
              <a:t>Adjacent</a:t>
            </a:r>
            <a:r>
              <a:rPr sz="2600" spc="-2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D50092"/>
                </a:solidFill>
                <a:latin typeface="Times New Roman"/>
                <a:cs typeface="Times New Roman"/>
              </a:rPr>
              <a:t>nodes</a:t>
            </a:r>
            <a:r>
              <a:rPr sz="2600" spc="95" dirty="0">
                <a:latin typeface="Times New Roman"/>
                <a:cs typeface="Times New Roman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two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nodes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adjacent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they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  </a:t>
            </a:r>
            <a:r>
              <a:rPr sz="2600" spc="125" dirty="0">
                <a:latin typeface="Times New Roman"/>
                <a:cs typeface="Times New Roman"/>
              </a:rPr>
              <a:t>connected </a:t>
            </a:r>
            <a:r>
              <a:rPr sz="2600" spc="50" dirty="0">
                <a:latin typeface="Times New Roman"/>
                <a:cs typeface="Times New Roman"/>
              </a:rPr>
              <a:t>by </a:t>
            </a:r>
            <a:r>
              <a:rPr sz="2600" spc="155" dirty="0">
                <a:latin typeface="Times New Roman"/>
                <a:cs typeface="Times New Roman"/>
              </a:rPr>
              <a:t>an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edge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547235">
              <a:lnSpc>
                <a:spcPct val="100000"/>
              </a:lnSpc>
              <a:spcBef>
                <a:spcPts val="2195"/>
              </a:spcBef>
            </a:pPr>
            <a:r>
              <a:rPr sz="1800" spc="-45" dirty="0">
                <a:latin typeface="Times New Roman"/>
                <a:cs typeface="Times New Roman"/>
              </a:rPr>
              <a:t>5 </a:t>
            </a:r>
            <a:r>
              <a:rPr sz="1800" spc="15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adjacent </a:t>
            </a:r>
            <a:r>
              <a:rPr sz="1800" spc="100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4547235">
              <a:lnSpc>
                <a:spcPct val="100000"/>
              </a:lnSpc>
            </a:pPr>
            <a:r>
              <a:rPr sz="1800" spc="-30" dirty="0">
                <a:latin typeface="Times New Roman"/>
                <a:cs typeface="Times New Roman"/>
              </a:rPr>
              <a:t>7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adjacent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from</a:t>
            </a:r>
            <a:endParaRPr sz="1800">
              <a:latin typeface="Times New Roman"/>
              <a:cs typeface="Times New Roman"/>
            </a:endParaRPr>
          </a:p>
          <a:p>
            <a:pPr marL="325120" marR="895985" indent="-274955">
              <a:lnSpc>
                <a:spcPts val="2810"/>
              </a:lnSpc>
              <a:spcBef>
                <a:spcPts val="9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25755" algn="l"/>
              </a:tabLst>
            </a:pPr>
            <a:r>
              <a:rPr sz="2600" spc="100" dirty="0">
                <a:solidFill>
                  <a:srgbClr val="D50092"/>
                </a:solidFill>
                <a:latin typeface="Times New Roman"/>
                <a:cs typeface="Times New Roman"/>
              </a:rPr>
              <a:t>Path</a:t>
            </a:r>
            <a:r>
              <a:rPr sz="2600" spc="100" dirty="0">
                <a:latin typeface="Times New Roman"/>
                <a:cs typeface="Times New Roman"/>
              </a:rPr>
              <a:t>: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10" dirty="0">
                <a:latin typeface="Times New Roman"/>
                <a:cs typeface="Times New Roman"/>
              </a:rPr>
              <a:t>sequence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70" dirty="0">
                <a:latin typeface="Times New Roman"/>
                <a:cs typeface="Times New Roman"/>
              </a:rPr>
              <a:t>vertices </a:t>
            </a:r>
            <a:r>
              <a:rPr sz="2600" spc="-45" dirty="0">
                <a:latin typeface="Times New Roman"/>
                <a:cs typeface="Times New Roman"/>
              </a:rPr>
              <a:t>th</a:t>
            </a:r>
            <a:r>
              <a:rPr sz="2700" spc="-67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600" spc="-45" dirty="0">
                <a:latin typeface="Times New Roman"/>
                <a:cs typeface="Times New Roman"/>
              </a:rPr>
              <a:t>at </a:t>
            </a:r>
            <a:r>
              <a:rPr sz="2600" spc="125" dirty="0">
                <a:latin typeface="Times New Roman"/>
                <a:cs typeface="Times New Roman"/>
              </a:rPr>
              <a:t>connect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two  </a:t>
            </a:r>
            <a:r>
              <a:rPr sz="2600" spc="120" dirty="0">
                <a:latin typeface="Times New Roman"/>
                <a:cs typeface="Times New Roman"/>
              </a:rPr>
              <a:t>nodes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graph</a:t>
            </a:r>
            <a:endParaRPr sz="2600">
              <a:latin typeface="Times New Roman"/>
              <a:cs typeface="Times New Roman"/>
            </a:endParaRPr>
          </a:p>
          <a:p>
            <a:pPr marL="325120" marR="43180" indent="-274955">
              <a:lnSpc>
                <a:spcPts val="2810"/>
              </a:lnSpc>
              <a:spcBef>
                <a:spcPts val="484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25755" algn="l"/>
              </a:tabLst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D50092"/>
                </a:solidFill>
                <a:latin typeface="Times New Roman"/>
                <a:cs typeface="Times New Roman"/>
              </a:rPr>
              <a:t>simple</a:t>
            </a:r>
            <a:r>
              <a:rPr sz="26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D50092"/>
                </a:solidFill>
                <a:latin typeface="Times New Roman"/>
                <a:cs typeface="Times New Roman"/>
              </a:rPr>
              <a:t>path</a:t>
            </a:r>
            <a:r>
              <a:rPr sz="26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path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which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all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vertices,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except  </a:t>
            </a:r>
            <a:r>
              <a:rPr sz="2600" spc="55" dirty="0">
                <a:latin typeface="Times New Roman"/>
                <a:cs typeface="Times New Roman"/>
              </a:rPr>
              <a:t>possibly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first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last,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different.</a:t>
            </a:r>
            <a:endParaRPr sz="2600">
              <a:latin typeface="Times New Roman"/>
              <a:cs typeface="Times New Roman"/>
            </a:endParaRPr>
          </a:p>
          <a:p>
            <a:pPr marL="325120" marR="363220" indent="-274955">
              <a:lnSpc>
                <a:spcPts val="281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25755" algn="l"/>
              </a:tabLst>
            </a:pPr>
            <a:r>
              <a:rPr sz="2600" spc="100" dirty="0">
                <a:solidFill>
                  <a:srgbClr val="D50092"/>
                </a:solidFill>
                <a:latin typeface="Times New Roman"/>
                <a:cs typeface="Times New Roman"/>
              </a:rPr>
              <a:t>Complete</a:t>
            </a:r>
            <a:r>
              <a:rPr sz="2600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D50092"/>
                </a:solidFill>
                <a:latin typeface="Times New Roman"/>
                <a:cs typeface="Times New Roman"/>
              </a:rPr>
              <a:t>graph</a:t>
            </a:r>
            <a:r>
              <a:rPr sz="2600" spc="90" dirty="0">
                <a:latin typeface="Times New Roman"/>
                <a:cs typeface="Times New Roman"/>
              </a:rPr>
              <a:t>: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graph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which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every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  </a:t>
            </a:r>
            <a:r>
              <a:rPr sz="2600" spc="70" dirty="0">
                <a:latin typeface="Times New Roman"/>
                <a:cs typeface="Times New Roman"/>
              </a:rPr>
              <a:t>directly </a:t>
            </a:r>
            <a:r>
              <a:rPr sz="2600" spc="125" dirty="0">
                <a:latin typeface="Times New Roman"/>
                <a:cs typeface="Times New Roman"/>
              </a:rPr>
              <a:t>connected </a:t>
            </a:r>
            <a:r>
              <a:rPr sz="2600" spc="145" dirty="0">
                <a:latin typeface="Times New Roman"/>
                <a:cs typeface="Times New Roman"/>
              </a:rPr>
              <a:t>to </a:t>
            </a:r>
            <a:r>
              <a:rPr sz="2600" spc="45" dirty="0">
                <a:latin typeface="Times New Roman"/>
                <a:cs typeface="Times New Roman"/>
              </a:rPr>
              <a:t>every </a:t>
            </a:r>
            <a:r>
              <a:rPr sz="2600" spc="145" dirty="0">
                <a:latin typeface="Times New Roman"/>
                <a:cs typeface="Times New Roman"/>
              </a:rPr>
              <a:t>other</a:t>
            </a:r>
            <a:r>
              <a:rPr sz="2600" spc="-44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500" y="885189"/>
            <a:ext cx="8154670" cy="2397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4607A"/>
                </a:solidFill>
                <a:latin typeface="Carlito"/>
                <a:cs typeface="Carlito"/>
              </a:rPr>
              <a:t>Continued…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rlito"/>
              <a:cs typeface="Carlito"/>
            </a:endParaRPr>
          </a:p>
          <a:p>
            <a:pPr marL="377825" marR="461645" indent="-274320">
              <a:lnSpc>
                <a:spcPct val="100000"/>
              </a:lnSpc>
              <a:buClr>
                <a:srgbClr val="0AD0D9"/>
              </a:buClr>
              <a:buSzPct val="94642"/>
              <a:buFont typeface="Arial"/>
              <a:buChar char="●"/>
              <a:tabLst>
                <a:tab pos="378460" algn="l"/>
              </a:tabLst>
            </a:pPr>
            <a:r>
              <a:rPr sz="2800" spc="-14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D50092"/>
                </a:solidFill>
                <a:latin typeface="Times New Roman"/>
                <a:cs typeface="Times New Roman"/>
              </a:rPr>
              <a:t>cycle</a:t>
            </a:r>
            <a:r>
              <a:rPr sz="2800" spc="-2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simple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path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same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start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and  end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vertex.</a:t>
            </a:r>
            <a:endParaRPr sz="2800">
              <a:latin typeface="Times New Roman"/>
              <a:cs typeface="Times New Roman"/>
            </a:endParaRPr>
          </a:p>
          <a:p>
            <a:pPr marL="377825" marR="5080" indent="-274320">
              <a:lnSpc>
                <a:spcPct val="100000"/>
              </a:lnSpc>
              <a:spcBef>
                <a:spcPts val="610"/>
              </a:spcBef>
              <a:buClr>
                <a:srgbClr val="0AD0D9"/>
              </a:buClr>
              <a:buSzPct val="94230"/>
              <a:buChar char="●"/>
              <a:tabLst>
                <a:tab pos="378460" algn="l"/>
              </a:tabLst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D50092"/>
                </a:solidFill>
                <a:latin typeface="Arial"/>
                <a:cs typeface="Arial"/>
              </a:rPr>
              <a:t>degree </a:t>
            </a:r>
            <a:r>
              <a:rPr sz="2600" dirty="0">
                <a:latin typeface="Arial"/>
                <a:cs typeface="Arial"/>
              </a:rPr>
              <a:t>of vertex </a:t>
            </a:r>
            <a:r>
              <a:rPr sz="2600" i="1" dirty="0">
                <a:latin typeface="Arial"/>
                <a:cs typeface="Arial"/>
              </a:rPr>
              <a:t>i </a:t>
            </a:r>
            <a:r>
              <a:rPr sz="2600" dirty="0">
                <a:latin typeface="Arial"/>
                <a:cs typeface="Arial"/>
              </a:rPr>
              <a:t>is the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no. of edges incident </a:t>
            </a:r>
            <a:r>
              <a:rPr sz="2600" dirty="0">
                <a:latin typeface="Arial"/>
                <a:cs typeface="Arial"/>
              </a:rPr>
              <a:t>on  vertex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380" y="5161026"/>
            <a:ext cx="71100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e.g., degree(2) = 2, degree(5) = 3, degree(3) =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3429000"/>
            <a:ext cx="6019800" cy="1752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8</a:t>
            </a:fld>
            <a:endParaRPr spc="-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79959"/>
            <a:ext cx="2275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Continued…</a:t>
            </a:r>
            <a:endParaRPr sz="36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9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004061"/>
            <a:ext cx="7376159" cy="516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800735" indent="-274955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Times New Roman"/>
                <a:cs typeface="Times New Roman"/>
              </a:rPr>
              <a:t>Undirected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graphs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000"/>
                </a:solidFill>
                <a:latin typeface="Times New Roman"/>
                <a:cs typeface="Times New Roman"/>
              </a:rPr>
              <a:t>connected</a:t>
            </a:r>
            <a:r>
              <a:rPr sz="2400" i="1" spc="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path  </a:t>
            </a:r>
            <a:r>
              <a:rPr sz="2400" spc="105" dirty="0">
                <a:latin typeface="Times New Roman"/>
                <a:cs typeface="Times New Roman"/>
              </a:rPr>
              <a:t>between </a:t>
            </a:r>
            <a:r>
              <a:rPr sz="2400" spc="75" dirty="0">
                <a:latin typeface="Times New Roman"/>
                <a:cs typeface="Times New Roman"/>
              </a:rPr>
              <a:t>any </a:t>
            </a:r>
            <a:r>
              <a:rPr sz="2400" spc="95" dirty="0">
                <a:latin typeface="Times New Roman"/>
                <a:cs typeface="Times New Roman"/>
              </a:rPr>
              <a:t>two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vertices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</a:pPr>
            <a:r>
              <a:rPr sz="2400" spc="95" dirty="0">
                <a:latin typeface="Times New Roman"/>
                <a:cs typeface="Times New Roman"/>
              </a:rPr>
              <a:t>Directed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graphs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000"/>
                </a:solidFill>
                <a:latin typeface="Times New Roman"/>
                <a:cs typeface="Times New Roman"/>
              </a:rPr>
              <a:t>strongly</a:t>
            </a:r>
            <a:r>
              <a:rPr sz="2400" i="1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000"/>
                </a:solidFill>
                <a:latin typeface="Times New Roman"/>
                <a:cs typeface="Times New Roman"/>
              </a:rPr>
              <a:t>connected</a:t>
            </a:r>
            <a:r>
              <a:rPr sz="2400" i="1" spc="4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path  </a:t>
            </a:r>
            <a:r>
              <a:rPr sz="2400" spc="9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any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vertex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any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other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287020" marR="188595" indent="-274955">
              <a:lnSpc>
                <a:spcPct val="100000"/>
              </a:lnSpc>
            </a:pPr>
            <a:r>
              <a:rPr sz="2400" spc="95" dirty="0">
                <a:latin typeface="Times New Roman"/>
                <a:cs typeface="Times New Roman"/>
              </a:rPr>
              <a:t>Directed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graphs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008000"/>
                </a:solidFill>
                <a:latin typeface="Times New Roman"/>
                <a:cs typeface="Times New Roman"/>
              </a:rPr>
              <a:t>weakly</a:t>
            </a:r>
            <a:r>
              <a:rPr sz="2400" i="1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000"/>
                </a:solidFill>
                <a:latin typeface="Times New Roman"/>
                <a:cs typeface="Times New Roman"/>
              </a:rPr>
              <a:t>connected</a:t>
            </a:r>
            <a:r>
              <a:rPr sz="2400" i="1" spc="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path  </a:t>
            </a:r>
            <a:r>
              <a:rPr sz="2400" spc="105" dirty="0">
                <a:latin typeface="Times New Roman"/>
                <a:cs typeface="Times New Roman"/>
              </a:rPr>
              <a:t>between </a:t>
            </a:r>
            <a:r>
              <a:rPr sz="2400" spc="75" dirty="0">
                <a:latin typeface="Times New Roman"/>
                <a:cs typeface="Times New Roman"/>
              </a:rPr>
              <a:t>any </a:t>
            </a:r>
            <a:r>
              <a:rPr sz="2400" spc="95" dirty="0">
                <a:latin typeface="Times New Roman"/>
                <a:cs typeface="Times New Roman"/>
              </a:rPr>
              <a:t>two </a:t>
            </a:r>
            <a:r>
              <a:rPr sz="2400" spc="55" dirty="0">
                <a:latin typeface="Times New Roman"/>
                <a:cs typeface="Times New Roman"/>
              </a:rPr>
              <a:t>vertices, </a:t>
            </a:r>
            <a:r>
              <a:rPr sz="2400" i="1" spc="40" dirty="0">
                <a:latin typeface="Times New Roman"/>
                <a:cs typeface="Times New Roman"/>
              </a:rPr>
              <a:t>ignoring</a:t>
            </a:r>
            <a:r>
              <a:rPr sz="2400" i="1" spc="-340" dirty="0">
                <a:latin typeface="Times New Roman"/>
                <a:cs typeface="Times New Roman"/>
              </a:rPr>
              <a:t> </a:t>
            </a:r>
            <a:r>
              <a:rPr sz="2400" i="1" spc="40" dirty="0">
                <a:latin typeface="Times New Roman"/>
                <a:cs typeface="Times New Roman"/>
              </a:rPr>
              <a:t>direction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287020" marR="532765" indent="-274955">
              <a:lnSpc>
                <a:spcPct val="100000"/>
              </a:lnSpc>
            </a:pPr>
            <a:r>
              <a:rPr sz="2400" spc="-114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70" dirty="0">
                <a:solidFill>
                  <a:srgbClr val="008000"/>
                </a:solidFill>
                <a:latin typeface="Times New Roman"/>
                <a:cs typeface="Times New Roman"/>
              </a:rPr>
              <a:t>complete</a:t>
            </a:r>
            <a:r>
              <a:rPr sz="2400" i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graph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edge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between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every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pair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  </a:t>
            </a:r>
            <a:r>
              <a:rPr sz="2400" spc="60" dirty="0">
                <a:latin typeface="Times New Roman"/>
                <a:cs typeface="Times New Roman"/>
              </a:rPr>
              <a:t>vertices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26835" y="1383791"/>
            <a:ext cx="1845945" cy="914400"/>
            <a:chOff x="5926835" y="1383791"/>
            <a:chExt cx="1845945" cy="914400"/>
          </a:xfrm>
        </p:grpSpPr>
        <p:sp>
          <p:nvSpPr>
            <p:cNvPr id="11" name="object 11"/>
            <p:cNvSpPr/>
            <p:nvPr/>
          </p:nvSpPr>
          <p:spPr>
            <a:xfrm>
              <a:off x="6400800" y="1383791"/>
              <a:ext cx="1371600" cy="914400"/>
            </a:xfrm>
            <a:custGeom>
              <a:avLst/>
              <a:gdLst/>
              <a:ahLst/>
              <a:cxnLst/>
              <a:rect l="l" t="t" r="r" b="b"/>
              <a:pathLst>
                <a:path w="1371600" h="914400">
                  <a:moveTo>
                    <a:pt x="303276" y="532638"/>
                  </a:moveTo>
                  <a:lnTo>
                    <a:pt x="295529" y="484733"/>
                  </a:lnTo>
                  <a:lnTo>
                    <a:pt x="274002" y="443115"/>
                  </a:lnTo>
                  <a:lnTo>
                    <a:pt x="241160" y="410273"/>
                  </a:lnTo>
                  <a:lnTo>
                    <a:pt x="199542" y="388747"/>
                  </a:lnTo>
                  <a:lnTo>
                    <a:pt x="151638" y="381000"/>
                  </a:lnTo>
                  <a:lnTo>
                    <a:pt x="103720" y="388747"/>
                  </a:lnTo>
                  <a:lnTo>
                    <a:pt x="62103" y="410273"/>
                  </a:lnTo>
                  <a:lnTo>
                    <a:pt x="29260" y="443115"/>
                  </a:lnTo>
                  <a:lnTo>
                    <a:pt x="7734" y="484733"/>
                  </a:lnTo>
                  <a:lnTo>
                    <a:pt x="0" y="532638"/>
                  </a:lnTo>
                  <a:lnTo>
                    <a:pt x="7734" y="580555"/>
                  </a:lnTo>
                  <a:lnTo>
                    <a:pt x="29260" y="622173"/>
                  </a:lnTo>
                  <a:lnTo>
                    <a:pt x="62103" y="655015"/>
                  </a:lnTo>
                  <a:lnTo>
                    <a:pt x="103720" y="676541"/>
                  </a:lnTo>
                  <a:lnTo>
                    <a:pt x="151638" y="684276"/>
                  </a:lnTo>
                  <a:lnTo>
                    <a:pt x="199542" y="676541"/>
                  </a:lnTo>
                  <a:lnTo>
                    <a:pt x="241160" y="655015"/>
                  </a:lnTo>
                  <a:lnTo>
                    <a:pt x="274002" y="622173"/>
                  </a:lnTo>
                  <a:lnTo>
                    <a:pt x="295529" y="580555"/>
                  </a:lnTo>
                  <a:lnTo>
                    <a:pt x="303276" y="532638"/>
                  </a:lnTo>
                  <a:close/>
                </a:path>
                <a:path w="1371600" h="914400">
                  <a:moveTo>
                    <a:pt x="762000" y="152400"/>
                  </a:moveTo>
                  <a:lnTo>
                    <a:pt x="754253" y="104228"/>
                  </a:lnTo>
                  <a:lnTo>
                    <a:pt x="732726" y="62382"/>
                  </a:lnTo>
                  <a:lnTo>
                    <a:pt x="699884" y="29400"/>
                  </a:lnTo>
                  <a:lnTo>
                    <a:pt x="658266" y="7772"/>
                  </a:lnTo>
                  <a:lnTo>
                    <a:pt x="610362" y="0"/>
                  </a:lnTo>
                  <a:lnTo>
                    <a:pt x="562444" y="7772"/>
                  </a:lnTo>
                  <a:lnTo>
                    <a:pt x="520827" y="29400"/>
                  </a:lnTo>
                  <a:lnTo>
                    <a:pt x="487984" y="62382"/>
                  </a:lnTo>
                  <a:lnTo>
                    <a:pt x="466458" y="104228"/>
                  </a:lnTo>
                  <a:lnTo>
                    <a:pt x="458724" y="152400"/>
                  </a:lnTo>
                  <a:lnTo>
                    <a:pt x="466458" y="200583"/>
                  </a:lnTo>
                  <a:lnTo>
                    <a:pt x="487984" y="242430"/>
                  </a:lnTo>
                  <a:lnTo>
                    <a:pt x="520827" y="275412"/>
                  </a:lnTo>
                  <a:lnTo>
                    <a:pt x="562444" y="297040"/>
                  </a:lnTo>
                  <a:lnTo>
                    <a:pt x="610362" y="304800"/>
                  </a:lnTo>
                  <a:lnTo>
                    <a:pt x="658266" y="297040"/>
                  </a:lnTo>
                  <a:lnTo>
                    <a:pt x="699884" y="275412"/>
                  </a:lnTo>
                  <a:lnTo>
                    <a:pt x="732726" y="242430"/>
                  </a:lnTo>
                  <a:lnTo>
                    <a:pt x="754253" y="200583"/>
                  </a:lnTo>
                  <a:lnTo>
                    <a:pt x="762000" y="152400"/>
                  </a:lnTo>
                  <a:close/>
                </a:path>
                <a:path w="1371600" h="914400">
                  <a:moveTo>
                    <a:pt x="1371600" y="762762"/>
                  </a:moveTo>
                  <a:lnTo>
                    <a:pt x="1363853" y="714857"/>
                  </a:lnTo>
                  <a:lnTo>
                    <a:pt x="1342326" y="673239"/>
                  </a:lnTo>
                  <a:lnTo>
                    <a:pt x="1309484" y="640397"/>
                  </a:lnTo>
                  <a:lnTo>
                    <a:pt x="1267866" y="618871"/>
                  </a:lnTo>
                  <a:lnTo>
                    <a:pt x="1219962" y="611124"/>
                  </a:lnTo>
                  <a:lnTo>
                    <a:pt x="1172044" y="618871"/>
                  </a:lnTo>
                  <a:lnTo>
                    <a:pt x="1130427" y="640397"/>
                  </a:lnTo>
                  <a:lnTo>
                    <a:pt x="1097584" y="673239"/>
                  </a:lnTo>
                  <a:lnTo>
                    <a:pt x="1076058" y="714857"/>
                  </a:lnTo>
                  <a:lnTo>
                    <a:pt x="1068324" y="762762"/>
                  </a:lnTo>
                  <a:lnTo>
                    <a:pt x="1076058" y="810679"/>
                  </a:lnTo>
                  <a:lnTo>
                    <a:pt x="1097584" y="852297"/>
                  </a:lnTo>
                  <a:lnTo>
                    <a:pt x="1130427" y="885139"/>
                  </a:lnTo>
                  <a:lnTo>
                    <a:pt x="1172044" y="906665"/>
                  </a:lnTo>
                  <a:lnTo>
                    <a:pt x="1219962" y="914400"/>
                  </a:lnTo>
                  <a:lnTo>
                    <a:pt x="1267866" y="906665"/>
                  </a:lnTo>
                  <a:lnTo>
                    <a:pt x="1309484" y="885139"/>
                  </a:lnTo>
                  <a:lnTo>
                    <a:pt x="1342326" y="852297"/>
                  </a:lnTo>
                  <a:lnTo>
                    <a:pt x="1363853" y="810679"/>
                  </a:lnTo>
                  <a:lnTo>
                    <a:pt x="1371600" y="762762"/>
                  </a:lnTo>
                  <a:close/>
                </a:path>
                <a:path w="1371600" h="914400">
                  <a:moveTo>
                    <a:pt x="1371600" y="152400"/>
                  </a:moveTo>
                  <a:lnTo>
                    <a:pt x="1363853" y="104228"/>
                  </a:lnTo>
                  <a:lnTo>
                    <a:pt x="1342326" y="62382"/>
                  </a:lnTo>
                  <a:lnTo>
                    <a:pt x="1309484" y="29400"/>
                  </a:lnTo>
                  <a:lnTo>
                    <a:pt x="1267866" y="7772"/>
                  </a:lnTo>
                  <a:lnTo>
                    <a:pt x="1219962" y="0"/>
                  </a:lnTo>
                  <a:lnTo>
                    <a:pt x="1172044" y="7772"/>
                  </a:lnTo>
                  <a:lnTo>
                    <a:pt x="1130427" y="29400"/>
                  </a:lnTo>
                  <a:lnTo>
                    <a:pt x="1097584" y="62382"/>
                  </a:lnTo>
                  <a:lnTo>
                    <a:pt x="1076058" y="104228"/>
                  </a:lnTo>
                  <a:lnTo>
                    <a:pt x="1068324" y="152400"/>
                  </a:lnTo>
                  <a:lnTo>
                    <a:pt x="1076058" y="200583"/>
                  </a:lnTo>
                  <a:lnTo>
                    <a:pt x="1097584" y="242430"/>
                  </a:lnTo>
                  <a:lnTo>
                    <a:pt x="1130427" y="275412"/>
                  </a:lnTo>
                  <a:lnTo>
                    <a:pt x="1172044" y="297040"/>
                  </a:lnTo>
                  <a:lnTo>
                    <a:pt x="1219962" y="304800"/>
                  </a:lnTo>
                  <a:lnTo>
                    <a:pt x="1267866" y="297040"/>
                  </a:lnTo>
                  <a:lnTo>
                    <a:pt x="1309484" y="275412"/>
                  </a:lnTo>
                  <a:lnTo>
                    <a:pt x="1342326" y="242430"/>
                  </a:lnTo>
                  <a:lnTo>
                    <a:pt x="1363853" y="200583"/>
                  </a:lnTo>
                  <a:lnTo>
                    <a:pt x="1371600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6835" y="1536191"/>
              <a:ext cx="1694814" cy="631190"/>
            </a:xfrm>
            <a:custGeom>
              <a:avLst/>
              <a:gdLst/>
              <a:ahLst/>
              <a:cxnLst/>
              <a:rect l="l" t="t" r="r" b="b"/>
              <a:pathLst>
                <a:path w="1694815" h="631189">
                  <a:moveTo>
                    <a:pt x="1694688" y="153924"/>
                  </a:moveTo>
                  <a:lnTo>
                    <a:pt x="1694688" y="630936"/>
                  </a:lnTo>
                </a:path>
                <a:path w="1694815" h="631189">
                  <a:moveTo>
                    <a:pt x="1543049" y="0"/>
                  </a:moveTo>
                  <a:lnTo>
                    <a:pt x="1066799" y="0"/>
                  </a:lnTo>
                </a:path>
                <a:path w="1694815" h="631189">
                  <a:moveTo>
                    <a:pt x="1191767" y="106680"/>
                  </a:moveTo>
                  <a:lnTo>
                    <a:pt x="1668017" y="583692"/>
                  </a:lnTo>
                </a:path>
                <a:path w="1694815" h="631189">
                  <a:moveTo>
                    <a:pt x="977645" y="106680"/>
                  </a:moveTo>
                  <a:lnTo>
                    <a:pt x="501396" y="106680"/>
                  </a:lnTo>
                </a:path>
                <a:path w="1694815" h="631189">
                  <a:moveTo>
                    <a:pt x="476250" y="382524"/>
                  </a:moveTo>
                  <a:lnTo>
                    <a:pt x="0" y="382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105400" y="1458467"/>
            <a:ext cx="762000" cy="914400"/>
            <a:chOff x="5105400" y="1458467"/>
            <a:chExt cx="762000" cy="914400"/>
          </a:xfrm>
        </p:grpSpPr>
        <p:sp>
          <p:nvSpPr>
            <p:cNvPr id="14" name="object 14"/>
            <p:cNvSpPr/>
            <p:nvPr/>
          </p:nvSpPr>
          <p:spPr>
            <a:xfrm>
              <a:off x="5105400" y="1458467"/>
              <a:ext cx="762000" cy="609600"/>
            </a:xfrm>
            <a:custGeom>
              <a:avLst/>
              <a:gdLst/>
              <a:ahLst/>
              <a:cxnLst/>
              <a:rect l="l" t="t" r="r" b="b"/>
              <a:pathLst>
                <a:path w="762000" h="609600">
                  <a:moveTo>
                    <a:pt x="303276" y="152400"/>
                  </a:moveTo>
                  <a:lnTo>
                    <a:pt x="295529" y="104228"/>
                  </a:lnTo>
                  <a:lnTo>
                    <a:pt x="274002" y="62382"/>
                  </a:lnTo>
                  <a:lnTo>
                    <a:pt x="241160" y="29400"/>
                  </a:lnTo>
                  <a:lnTo>
                    <a:pt x="199542" y="7772"/>
                  </a:lnTo>
                  <a:lnTo>
                    <a:pt x="151638" y="0"/>
                  </a:lnTo>
                  <a:lnTo>
                    <a:pt x="103720" y="7772"/>
                  </a:lnTo>
                  <a:lnTo>
                    <a:pt x="62103" y="29400"/>
                  </a:lnTo>
                  <a:lnTo>
                    <a:pt x="29260" y="62382"/>
                  </a:lnTo>
                  <a:lnTo>
                    <a:pt x="7734" y="104228"/>
                  </a:lnTo>
                  <a:lnTo>
                    <a:pt x="0" y="152400"/>
                  </a:lnTo>
                  <a:lnTo>
                    <a:pt x="7734" y="200583"/>
                  </a:lnTo>
                  <a:lnTo>
                    <a:pt x="29260" y="242430"/>
                  </a:lnTo>
                  <a:lnTo>
                    <a:pt x="62103" y="275412"/>
                  </a:lnTo>
                  <a:lnTo>
                    <a:pt x="103720" y="297040"/>
                  </a:lnTo>
                  <a:lnTo>
                    <a:pt x="151638" y="304800"/>
                  </a:lnTo>
                  <a:lnTo>
                    <a:pt x="199542" y="297040"/>
                  </a:lnTo>
                  <a:lnTo>
                    <a:pt x="241160" y="275412"/>
                  </a:lnTo>
                  <a:lnTo>
                    <a:pt x="274002" y="242430"/>
                  </a:lnTo>
                  <a:lnTo>
                    <a:pt x="295529" y="200583"/>
                  </a:lnTo>
                  <a:lnTo>
                    <a:pt x="303276" y="152400"/>
                  </a:lnTo>
                  <a:close/>
                </a:path>
                <a:path w="762000" h="609600">
                  <a:moveTo>
                    <a:pt x="762000" y="457962"/>
                  </a:moveTo>
                  <a:lnTo>
                    <a:pt x="754253" y="410057"/>
                  </a:lnTo>
                  <a:lnTo>
                    <a:pt x="732726" y="368439"/>
                  </a:lnTo>
                  <a:lnTo>
                    <a:pt x="699884" y="335597"/>
                  </a:lnTo>
                  <a:lnTo>
                    <a:pt x="658266" y="314071"/>
                  </a:lnTo>
                  <a:lnTo>
                    <a:pt x="610362" y="306324"/>
                  </a:lnTo>
                  <a:lnTo>
                    <a:pt x="562444" y="314071"/>
                  </a:lnTo>
                  <a:lnTo>
                    <a:pt x="520827" y="335597"/>
                  </a:lnTo>
                  <a:lnTo>
                    <a:pt x="487984" y="368439"/>
                  </a:lnTo>
                  <a:lnTo>
                    <a:pt x="466458" y="410057"/>
                  </a:lnTo>
                  <a:lnTo>
                    <a:pt x="458724" y="457962"/>
                  </a:lnTo>
                  <a:lnTo>
                    <a:pt x="466458" y="505879"/>
                  </a:lnTo>
                  <a:lnTo>
                    <a:pt x="487984" y="547497"/>
                  </a:lnTo>
                  <a:lnTo>
                    <a:pt x="520827" y="580339"/>
                  </a:lnTo>
                  <a:lnTo>
                    <a:pt x="562444" y="601865"/>
                  </a:lnTo>
                  <a:lnTo>
                    <a:pt x="610362" y="609600"/>
                  </a:lnTo>
                  <a:lnTo>
                    <a:pt x="658266" y="601865"/>
                  </a:lnTo>
                  <a:lnTo>
                    <a:pt x="699884" y="580339"/>
                  </a:lnTo>
                  <a:lnTo>
                    <a:pt x="732726" y="547497"/>
                  </a:lnTo>
                  <a:lnTo>
                    <a:pt x="754253" y="505879"/>
                  </a:lnTo>
                  <a:lnTo>
                    <a:pt x="762000" y="457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32832" y="1810511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47625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400" y="2069591"/>
              <a:ext cx="303530" cy="303530"/>
            </a:xfrm>
            <a:custGeom>
              <a:avLst/>
              <a:gdLst/>
              <a:ahLst/>
              <a:cxnLst/>
              <a:rect l="l" t="t" r="r" b="b"/>
              <a:pathLst>
                <a:path w="303529" h="303530">
                  <a:moveTo>
                    <a:pt x="151637" y="0"/>
                  </a:moveTo>
                  <a:lnTo>
                    <a:pt x="103729" y="7735"/>
                  </a:lnTo>
                  <a:lnTo>
                    <a:pt x="62106" y="29272"/>
                  </a:lnTo>
                  <a:lnTo>
                    <a:pt x="29272" y="62106"/>
                  </a:lnTo>
                  <a:lnTo>
                    <a:pt x="7735" y="103729"/>
                  </a:lnTo>
                  <a:lnTo>
                    <a:pt x="0" y="151637"/>
                  </a:lnTo>
                  <a:lnTo>
                    <a:pt x="7735" y="199546"/>
                  </a:lnTo>
                  <a:lnTo>
                    <a:pt x="29272" y="241169"/>
                  </a:lnTo>
                  <a:lnTo>
                    <a:pt x="62106" y="274003"/>
                  </a:lnTo>
                  <a:lnTo>
                    <a:pt x="103729" y="295540"/>
                  </a:lnTo>
                  <a:lnTo>
                    <a:pt x="151637" y="303275"/>
                  </a:lnTo>
                  <a:lnTo>
                    <a:pt x="199546" y="295540"/>
                  </a:lnTo>
                  <a:lnTo>
                    <a:pt x="241169" y="274003"/>
                  </a:lnTo>
                  <a:lnTo>
                    <a:pt x="274003" y="241169"/>
                  </a:lnTo>
                  <a:lnTo>
                    <a:pt x="295540" y="199546"/>
                  </a:lnTo>
                  <a:lnTo>
                    <a:pt x="303275" y="151637"/>
                  </a:lnTo>
                  <a:lnTo>
                    <a:pt x="295540" y="103729"/>
                  </a:lnTo>
                  <a:lnTo>
                    <a:pt x="274003" y="62106"/>
                  </a:lnTo>
                  <a:lnTo>
                    <a:pt x="241169" y="29272"/>
                  </a:lnTo>
                  <a:lnTo>
                    <a:pt x="199546" y="773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2832" y="2025395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47625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715000" y="2907791"/>
            <a:ext cx="1217930" cy="1066800"/>
          </a:xfrm>
          <a:custGeom>
            <a:avLst/>
            <a:gdLst/>
            <a:ahLst/>
            <a:cxnLst/>
            <a:rect l="l" t="t" r="r" b="b"/>
            <a:pathLst>
              <a:path w="1217929" h="1066800">
                <a:moveTo>
                  <a:pt x="1217676" y="532638"/>
                </a:moveTo>
                <a:lnTo>
                  <a:pt x="1209929" y="484733"/>
                </a:lnTo>
                <a:lnTo>
                  <a:pt x="1188402" y="443115"/>
                </a:lnTo>
                <a:lnTo>
                  <a:pt x="1155560" y="410273"/>
                </a:lnTo>
                <a:lnTo>
                  <a:pt x="1113942" y="388747"/>
                </a:lnTo>
                <a:lnTo>
                  <a:pt x="1066038" y="381000"/>
                </a:lnTo>
                <a:lnTo>
                  <a:pt x="1018120" y="388747"/>
                </a:lnTo>
                <a:lnTo>
                  <a:pt x="976503" y="410273"/>
                </a:lnTo>
                <a:lnTo>
                  <a:pt x="943660" y="443115"/>
                </a:lnTo>
                <a:lnTo>
                  <a:pt x="922134" y="484733"/>
                </a:lnTo>
                <a:lnTo>
                  <a:pt x="914400" y="532638"/>
                </a:lnTo>
                <a:lnTo>
                  <a:pt x="922134" y="580555"/>
                </a:lnTo>
                <a:lnTo>
                  <a:pt x="943660" y="622173"/>
                </a:lnTo>
                <a:lnTo>
                  <a:pt x="956754" y="635266"/>
                </a:lnTo>
                <a:lnTo>
                  <a:pt x="723265" y="635266"/>
                </a:lnTo>
                <a:lnTo>
                  <a:pt x="617474" y="582371"/>
                </a:lnTo>
                <a:lnTo>
                  <a:pt x="617474" y="415036"/>
                </a:lnTo>
                <a:lnTo>
                  <a:pt x="674624" y="415036"/>
                </a:lnTo>
                <a:lnTo>
                  <a:pt x="668274" y="402336"/>
                </a:lnTo>
                <a:lnTo>
                  <a:pt x="617943" y="301701"/>
                </a:lnTo>
                <a:lnTo>
                  <a:pt x="656247" y="295541"/>
                </a:lnTo>
                <a:lnTo>
                  <a:pt x="698093" y="274015"/>
                </a:lnTo>
                <a:lnTo>
                  <a:pt x="716280" y="255917"/>
                </a:lnTo>
                <a:lnTo>
                  <a:pt x="716280" y="266954"/>
                </a:lnTo>
                <a:lnTo>
                  <a:pt x="1066165" y="266954"/>
                </a:lnTo>
                <a:lnTo>
                  <a:pt x="1066165" y="324104"/>
                </a:lnTo>
                <a:lnTo>
                  <a:pt x="1180465" y="266954"/>
                </a:lnTo>
                <a:lnTo>
                  <a:pt x="1193165" y="260604"/>
                </a:lnTo>
                <a:lnTo>
                  <a:pt x="1180465" y="254254"/>
                </a:lnTo>
                <a:lnTo>
                  <a:pt x="1066165" y="197104"/>
                </a:lnTo>
                <a:lnTo>
                  <a:pt x="1066165" y="254254"/>
                </a:lnTo>
                <a:lnTo>
                  <a:pt x="717931" y="254254"/>
                </a:lnTo>
                <a:lnTo>
                  <a:pt x="731075" y="241173"/>
                </a:lnTo>
                <a:lnTo>
                  <a:pt x="752703" y="199555"/>
                </a:lnTo>
                <a:lnTo>
                  <a:pt x="760476" y="151638"/>
                </a:lnTo>
                <a:lnTo>
                  <a:pt x="752703" y="103733"/>
                </a:lnTo>
                <a:lnTo>
                  <a:pt x="731075" y="62115"/>
                </a:lnTo>
                <a:lnTo>
                  <a:pt x="698093" y="29273"/>
                </a:lnTo>
                <a:lnTo>
                  <a:pt x="656247" y="7747"/>
                </a:lnTo>
                <a:lnTo>
                  <a:pt x="608076" y="0"/>
                </a:lnTo>
                <a:lnTo>
                  <a:pt x="559892" y="7747"/>
                </a:lnTo>
                <a:lnTo>
                  <a:pt x="518045" y="29273"/>
                </a:lnTo>
                <a:lnTo>
                  <a:pt x="485063" y="62115"/>
                </a:lnTo>
                <a:lnTo>
                  <a:pt x="463435" y="103733"/>
                </a:lnTo>
                <a:lnTo>
                  <a:pt x="455676" y="151638"/>
                </a:lnTo>
                <a:lnTo>
                  <a:pt x="463435" y="199555"/>
                </a:lnTo>
                <a:lnTo>
                  <a:pt x="485063" y="241173"/>
                </a:lnTo>
                <a:lnTo>
                  <a:pt x="498195" y="254254"/>
                </a:lnTo>
                <a:lnTo>
                  <a:pt x="152908" y="254254"/>
                </a:lnTo>
                <a:lnTo>
                  <a:pt x="152908" y="197104"/>
                </a:lnTo>
                <a:lnTo>
                  <a:pt x="25908" y="260604"/>
                </a:lnTo>
                <a:lnTo>
                  <a:pt x="152908" y="324104"/>
                </a:lnTo>
                <a:lnTo>
                  <a:pt x="152908" y="266954"/>
                </a:lnTo>
                <a:lnTo>
                  <a:pt x="502793" y="266954"/>
                </a:lnTo>
                <a:lnTo>
                  <a:pt x="502793" y="258838"/>
                </a:lnTo>
                <a:lnTo>
                  <a:pt x="518045" y="274015"/>
                </a:lnTo>
                <a:lnTo>
                  <a:pt x="559892" y="295541"/>
                </a:lnTo>
                <a:lnTo>
                  <a:pt x="603834" y="302602"/>
                </a:lnTo>
                <a:lnTo>
                  <a:pt x="547624" y="415036"/>
                </a:lnTo>
                <a:lnTo>
                  <a:pt x="604774" y="415036"/>
                </a:lnTo>
                <a:lnTo>
                  <a:pt x="604774" y="580783"/>
                </a:lnTo>
                <a:lnTo>
                  <a:pt x="495795" y="635266"/>
                </a:lnTo>
                <a:lnTo>
                  <a:pt x="260908" y="635266"/>
                </a:lnTo>
                <a:lnTo>
                  <a:pt x="274002" y="622173"/>
                </a:lnTo>
                <a:lnTo>
                  <a:pt x="295529" y="580555"/>
                </a:lnTo>
                <a:lnTo>
                  <a:pt x="303276" y="532638"/>
                </a:lnTo>
                <a:lnTo>
                  <a:pt x="295529" y="484733"/>
                </a:lnTo>
                <a:lnTo>
                  <a:pt x="274002" y="443115"/>
                </a:lnTo>
                <a:lnTo>
                  <a:pt x="241160" y="410273"/>
                </a:lnTo>
                <a:lnTo>
                  <a:pt x="199542" y="388747"/>
                </a:lnTo>
                <a:lnTo>
                  <a:pt x="151638" y="381000"/>
                </a:lnTo>
                <a:lnTo>
                  <a:pt x="103720" y="388747"/>
                </a:lnTo>
                <a:lnTo>
                  <a:pt x="62103" y="410273"/>
                </a:lnTo>
                <a:lnTo>
                  <a:pt x="29260" y="443115"/>
                </a:lnTo>
                <a:lnTo>
                  <a:pt x="7734" y="484733"/>
                </a:lnTo>
                <a:lnTo>
                  <a:pt x="0" y="532638"/>
                </a:lnTo>
                <a:lnTo>
                  <a:pt x="7734" y="580555"/>
                </a:lnTo>
                <a:lnTo>
                  <a:pt x="29260" y="622173"/>
                </a:lnTo>
                <a:lnTo>
                  <a:pt x="62103" y="655015"/>
                </a:lnTo>
                <a:lnTo>
                  <a:pt x="103720" y="676541"/>
                </a:lnTo>
                <a:lnTo>
                  <a:pt x="151638" y="684276"/>
                </a:lnTo>
                <a:lnTo>
                  <a:pt x="199542" y="676541"/>
                </a:lnTo>
                <a:lnTo>
                  <a:pt x="241160" y="655015"/>
                </a:lnTo>
                <a:lnTo>
                  <a:pt x="259080" y="637095"/>
                </a:lnTo>
                <a:lnTo>
                  <a:pt x="259080" y="647966"/>
                </a:lnTo>
                <a:lnTo>
                  <a:pt x="495808" y="647966"/>
                </a:lnTo>
                <a:lnTo>
                  <a:pt x="604774" y="702449"/>
                </a:lnTo>
                <a:lnTo>
                  <a:pt x="604774" y="764057"/>
                </a:lnTo>
                <a:lnTo>
                  <a:pt x="559892" y="771271"/>
                </a:lnTo>
                <a:lnTo>
                  <a:pt x="518045" y="792797"/>
                </a:lnTo>
                <a:lnTo>
                  <a:pt x="485063" y="825639"/>
                </a:lnTo>
                <a:lnTo>
                  <a:pt x="463435" y="867257"/>
                </a:lnTo>
                <a:lnTo>
                  <a:pt x="455676" y="915162"/>
                </a:lnTo>
                <a:lnTo>
                  <a:pt x="463435" y="963079"/>
                </a:lnTo>
                <a:lnTo>
                  <a:pt x="485063" y="1004697"/>
                </a:lnTo>
                <a:lnTo>
                  <a:pt x="518045" y="1037539"/>
                </a:lnTo>
                <a:lnTo>
                  <a:pt x="559892" y="1059065"/>
                </a:lnTo>
                <a:lnTo>
                  <a:pt x="608076" y="1066800"/>
                </a:lnTo>
                <a:lnTo>
                  <a:pt x="656247" y="1059065"/>
                </a:lnTo>
                <a:lnTo>
                  <a:pt x="698093" y="1037539"/>
                </a:lnTo>
                <a:lnTo>
                  <a:pt x="731075" y="1004697"/>
                </a:lnTo>
                <a:lnTo>
                  <a:pt x="752703" y="963079"/>
                </a:lnTo>
                <a:lnTo>
                  <a:pt x="760476" y="915162"/>
                </a:lnTo>
                <a:lnTo>
                  <a:pt x="752703" y="867257"/>
                </a:lnTo>
                <a:lnTo>
                  <a:pt x="731075" y="825639"/>
                </a:lnTo>
                <a:lnTo>
                  <a:pt x="698093" y="792797"/>
                </a:lnTo>
                <a:lnTo>
                  <a:pt x="656247" y="771271"/>
                </a:lnTo>
                <a:lnTo>
                  <a:pt x="612813" y="764286"/>
                </a:lnTo>
                <a:lnTo>
                  <a:pt x="617474" y="764286"/>
                </a:lnTo>
                <a:lnTo>
                  <a:pt x="617474" y="700862"/>
                </a:lnTo>
                <a:lnTo>
                  <a:pt x="723265" y="647966"/>
                </a:lnTo>
                <a:lnTo>
                  <a:pt x="959993" y="647966"/>
                </a:lnTo>
                <a:lnTo>
                  <a:pt x="959993" y="638505"/>
                </a:lnTo>
                <a:lnTo>
                  <a:pt x="976503" y="655015"/>
                </a:lnTo>
                <a:lnTo>
                  <a:pt x="1018120" y="676541"/>
                </a:lnTo>
                <a:lnTo>
                  <a:pt x="1066038" y="684276"/>
                </a:lnTo>
                <a:lnTo>
                  <a:pt x="1113942" y="676541"/>
                </a:lnTo>
                <a:lnTo>
                  <a:pt x="1155560" y="655015"/>
                </a:lnTo>
                <a:lnTo>
                  <a:pt x="1188402" y="622173"/>
                </a:lnTo>
                <a:lnTo>
                  <a:pt x="1209929" y="580555"/>
                </a:lnTo>
                <a:lnTo>
                  <a:pt x="1217676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9876" y="5183123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104217" y="7735"/>
                </a:lnTo>
                <a:lnTo>
                  <a:pt x="62380" y="29272"/>
                </a:lnTo>
                <a:lnTo>
                  <a:pt x="29394" y="62106"/>
                </a:lnTo>
                <a:lnTo>
                  <a:pt x="7766" y="103729"/>
                </a:lnTo>
                <a:lnTo>
                  <a:pt x="0" y="151637"/>
                </a:lnTo>
                <a:lnTo>
                  <a:pt x="7766" y="199546"/>
                </a:lnTo>
                <a:lnTo>
                  <a:pt x="29394" y="241169"/>
                </a:lnTo>
                <a:lnTo>
                  <a:pt x="62380" y="274003"/>
                </a:lnTo>
                <a:lnTo>
                  <a:pt x="104217" y="295540"/>
                </a:lnTo>
                <a:lnTo>
                  <a:pt x="152400" y="303275"/>
                </a:lnTo>
                <a:lnTo>
                  <a:pt x="200582" y="295540"/>
                </a:lnTo>
                <a:lnTo>
                  <a:pt x="242419" y="274003"/>
                </a:lnTo>
                <a:lnTo>
                  <a:pt x="275405" y="241169"/>
                </a:lnTo>
                <a:lnTo>
                  <a:pt x="297033" y="199546"/>
                </a:lnTo>
                <a:lnTo>
                  <a:pt x="304800" y="151637"/>
                </a:lnTo>
                <a:lnTo>
                  <a:pt x="297033" y="103729"/>
                </a:lnTo>
                <a:lnTo>
                  <a:pt x="275405" y="62106"/>
                </a:lnTo>
                <a:lnTo>
                  <a:pt x="242419" y="29272"/>
                </a:lnTo>
                <a:lnTo>
                  <a:pt x="200582" y="7735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89876" y="4419600"/>
            <a:ext cx="737870" cy="324485"/>
          </a:xfrm>
          <a:custGeom>
            <a:avLst/>
            <a:gdLst/>
            <a:ahLst/>
            <a:cxnLst/>
            <a:rect l="l" t="t" r="r" b="b"/>
            <a:pathLst>
              <a:path w="737870" h="324485">
                <a:moveTo>
                  <a:pt x="737489" y="260604"/>
                </a:moveTo>
                <a:lnTo>
                  <a:pt x="724789" y="254254"/>
                </a:lnTo>
                <a:lnTo>
                  <a:pt x="610489" y="197104"/>
                </a:lnTo>
                <a:lnTo>
                  <a:pt x="610489" y="254254"/>
                </a:lnTo>
                <a:lnTo>
                  <a:pt x="262255" y="254254"/>
                </a:lnTo>
                <a:lnTo>
                  <a:pt x="275399" y="241173"/>
                </a:lnTo>
                <a:lnTo>
                  <a:pt x="297027" y="199555"/>
                </a:lnTo>
                <a:lnTo>
                  <a:pt x="304800" y="151638"/>
                </a:lnTo>
                <a:lnTo>
                  <a:pt x="297027" y="103733"/>
                </a:lnTo>
                <a:lnTo>
                  <a:pt x="275399" y="62115"/>
                </a:lnTo>
                <a:lnTo>
                  <a:pt x="242417" y="29273"/>
                </a:lnTo>
                <a:lnTo>
                  <a:pt x="200571" y="7747"/>
                </a:lnTo>
                <a:lnTo>
                  <a:pt x="152400" y="0"/>
                </a:lnTo>
                <a:lnTo>
                  <a:pt x="104216" y="7747"/>
                </a:lnTo>
                <a:lnTo>
                  <a:pt x="62369" y="29273"/>
                </a:lnTo>
                <a:lnTo>
                  <a:pt x="29387" y="62115"/>
                </a:lnTo>
                <a:lnTo>
                  <a:pt x="7759" y="103733"/>
                </a:lnTo>
                <a:lnTo>
                  <a:pt x="0" y="151638"/>
                </a:lnTo>
                <a:lnTo>
                  <a:pt x="7759" y="199555"/>
                </a:lnTo>
                <a:lnTo>
                  <a:pt x="29387" y="241173"/>
                </a:lnTo>
                <a:lnTo>
                  <a:pt x="62369" y="274015"/>
                </a:lnTo>
                <a:lnTo>
                  <a:pt x="104216" y="295541"/>
                </a:lnTo>
                <a:lnTo>
                  <a:pt x="152400" y="303276"/>
                </a:lnTo>
                <a:lnTo>
                  <a:pt x="200571" y="295541"/>
                </a:lnTo>
                <a:lnTo>
                  <a:pt x="242417" y="274015"/>
                </a:lnTo>
                <a:lnTo>
                  <a:pt x="260604" y="255917"/>
                </a:lnTo>
                <a:lnTo>
                  <a:pt x="260604" y="266954"/>
                </a:lnTo>
                <a:lnTo>
                  <a:pt x="610489" y="266954"/>
                </a:lnTo>
                <a:lnTo>
                  <a:pt x="610489" y="324104"/>
                </a:lnTo>
                <a:lnTo>
                  <a:pt x="724789" y="266954"/>
                </a:lnTo>
                <a:lnTo>
                  <a:pt x="737489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34200" y="4800600"/>
            <a:ext cx="1217930" cy="324485"/>
          </a:xfrm>
          <a:custGeom>
            <a:avLst/>
            <a:gdLst/>
            <a:ahLst/>
            <a:cxnLst/>
            <a:rect l="l" t="t" r="r" b="b"/>
            <a:pathLst>
              <a:path w="1217929" h="324485">
                <a:moveTo>
                  <a:pt x="1217676" y="151638"/>
                </a:moveTo>
                <a:lnTo>
                  <a:pt x="1209929" y="103733"/>
                </a:lnTo>
                <a:lnTo>
                  <a:pt x="1188402" y="62115"/>
                </a:lnTo>
                <a:lnTo>
                  <a:pt x="1155560" y="29273"/>
                </a:lnTo>
                <a:lnTo>
                  <a:pt x="1113942" y="7747"/>
                </a:lnTo>
                <a:lnTo>
                  <a:pt x="1066038" y="0"/>
                </a:lnTo>
                <a:lnTo>
                  <a:pt x="1018120" y="7747"/>
                </a:lnTo>
                <a:lnTo>
                  <a:pt x="976503" y="29273"/>
                </a:lnTo>
                <a:lnTo>
                  <a:pt x="943660" y="62115"/>
                </a:lnTo>
                <a:lnTo>
                  <a:pt x="922134" y="103733"/>
                </a:lnTo>
                <a:lnTo>
                  <a:pt x="914400" y="151638"/>
                </a:lnTo>
                <a:lnTo>
                  <a:pt x="922134" y="199555"/>
                </a:lnTo>
                <a:lnTo>
                  <a:pt x="943660" y="241173"/>
                </a:lnTo>
                <a:lnTo>
                  <a:pt x="956741" y="254254"/>
                </a:lnTo>
                <a:lnTo>
                  <a:pt x="723265" y="254254"/>
                </a:lnTo>
                <a:lnTo>
                  <a:pt x="610108" y="197675"/>
                </a:lnTo>
                <a:lnTo>
                  <a:pt x="610108" y="197104"/>
                </a:lnTo>
                <a:lnTo>
                  <a:pt x="609536" y="197396"/>
                </a:lnTo>
                <a:lnTo>
                  <a:pt x="608965" y="197104"/>
                </a:lnTo>
                <a:lnTo>
                  <a:pt x="608965" y="197675"/>
                </a:lnTo>
                <a:lnTo>
                  <a:pt x="495808" y="254254"/>
                </a:lnTo>
                <a:lnTo>
                  <a:pt x="260921" y="254254"/>
                </a:lnTo>
                <a:lnTo>
                  <a:pt x="274002" y="241173"/>
                </a:lnTo>
                <a:lnTo>
                  <a:pt x="295529" y="199555"/>
                </a:lnTo>
                <a:lnTo>
                  <a:pt x="303276" y="151638"/>
                </a:lnTo>
                <a:lnTo>
                  <a:pt x="295529" y="103733"/>
                </a:lnTo>
                <a:lnTo>
                  <a:pt x="274002" y="62115"/>
                </a:lnTo>
                <a:lnTo>
                  <a:pt x="241160" y="29273"/>
                </a:lnTo>
                <a:lnTo>
                  <a:pt x="199542" y="7747"/>
                </a:lnTo>
                <a:lnTo>
                  <a:pt x="151638" y="0"/>
                </a:lnTo>
                <a:lnTo>
                  <a:pt x="103720" y="7747"/>
                </a:lnTo>
                <a:lnTo>
                  <a:pt x="62103" y="29273"/>
                </a:lnTo>
                <a:lnTo>
                  <a:pt x="29260" y="62115"/>
                </a:lnTo>
                <a:lnTo>
                  <a:pt x="7734" y="103733"/>
                </a:lnTo>
                <a:lnTo>
                  <a:pt x="0" y="151638"/>
                </a:lnTo>
                <a:lnTo>
                  <a:pt x="7734" y="199555"/>
                </a:lnTo>
                <a:lnTo>
                  <a:pt x="29260" y="241173"/>
                </a:lnTo>
                <a:lnTo>
                  <a:pt x="62103" y="274015"/>
                </a:lnTo>
                <a:lnTo>
                  <a:pt x="103720" y="295541"/>
                </a:lnTo>
                <a:lnTo>
                  <a:pt x="151638" y="303276"/>
                </a:lnTo>
                <a:lnTo>
                  <a:pt x="199542" y="295541"/>
                </a:lnTo>
                <a:lnTo>
                  <a:pt x="241160" y="274015"/>
                </a:lnTo>
                <a:lnTo>
                  <a:pt x="259080" y="256095"/>
                </a:lnTo>
                <a:lnTo>
                  <a:pt x="259080" y="266954"/>
                </a:lnTo>
                <a:lnTo>
                  <a:pt x="495808" y="266954"/>
                </a:lnTo>
                <a:lnTo>
                  <a:pt x="608965" y="323532"/>
                </a:lnTo>
                <a:lnTo>
                  <a:pt x="608965" y="324104"/>
                </a:lnTo>
                <a:lnTo>
                  <a:pt x="609536" y="323824"/>
                </a:lnTo>
                <a:lnTo>
                  <a:pt x="610108" y="324104"/>
                </a:lnTo>
                <a:lnTo>
                  <a:pt x="610108" y="323532"/>
                </a:lnTo>
                <a:lnTo>
                  <a:pt x="723265" y="266954"/>
                </a:lnTo>
                <a:lnTo>
                  <a:pt x="959993" y="266954"/>
                </a:lnTo>
                <a:lnTo>
                  <a:pt x="959993" y="257505"/>
                </a:lnTo>
                <a:lnTo>
                  <a:pt x="976503" y="274015"/>
                </a:lnTo>
                <a:lnTo>
                  <a:pt x="1018120" y="295541"/>
                </a:lnTo>
                <a:lnTo>
                  <a:pt x="1066038" y="303276"/>
                </a:lnTo>
                <a:lnTo>
                  <a:pt x="1113942" y="295541"/>
                </a:lnTo>
                <a:lnTo>
                  <a:pt x="1155560" y="274015"/>
                </a:lnTo>
                <a:lnTo>
                  <a:pt x="1188402" y="241173"/>
                </a:lnTo>
                <a:lnTo>
                  <a:pt x="1209929" y="199555"/>
                </a:lnTo>
                <a:lnTo>
                  <a:pt x="1217676" y="151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6712" y="5867400"/>
            <a:ext cx="1259205" cy="913130"/>
          </a:xfrm>
          <a:custGeom>
            <a:avLst/>
            <a:gdLst/>
            <a:ahLst/>
            <a:cxnLst/>
            <a:rect l="l" t="t" r="r" b="b"/>
            <a:pathLst>
              <a:path w="1259204" h="913129">
                <a:moveTo>
                  <a:pt x="321564" y="457962"/>
                </a:moveTo>
                <a:lnTo>
                  <a:pt x="313817" y="410044"/>
                </a:lnTo>
                <a:lnTo>
                  <a:pt x="292290" y="368414"/>
                </a:lnTo>
                <a:lnTo>
                  <a:pt x="259448" y="335584"/>
                </a:lnTo>
                <a:lnTo>
                  <a:pt x="217830" y="314058"/>
                </a:lnTo>
                <a:lnTo>
                  <a:pt x="169926" y="306324"/>
                </a:lnTo>
                <a:lnTo>
                  <a:pt x="122008" y="314058"/>
                </a:lnTo>
                <a:lnTo>
                  <a:pt x="80391" y="335584"/>
                </a:lnTo>
                <a:lnTo>
                  <a:pt x="47548" y="368414"/>
                </a:lnTo>
                <a:lnTo>
                  <a:pt x="26022" y="410044"/>
                </a:lnTo>
                <a:lnTo>
                  <a:pt x="18288" y="457962"/>
                </a:lnTo>
                <a:lnTo>
                  <a:pt x="26022" y="505891"/>
                </a:lnTo>
                <a:lnTo>
                  <a:pt x="47548" y="547522"/>
                </a:lnTo>
                <a:lnTo>
                  <a:pt x="80391" y="580351"/>
                </a:lnTo>
                <a:lnTo>
                  <a:pt x="122008" y="601878"/>
                </a:lnTo>
                <a:lnTo>
                  <a:pt x="169926" y="609600"/>
                </a:lnTo>
                <a:lnTo>
                  <a:pt x="217830" y="601878"/>
                </a:lnTo>
                <a:lnTo>
                  <a:pt x="259448" y="580351"/>
                </a:lnTo>
                <a:lnTo>
                  <a:pt x="292290" y="547522"/>
                </a:lnTo>
                <a:lnTo>
                  <a:pt x="313817" y="505891"/>
                </a:lnTo>
                <a:lnTo>
                  <a:pt x="321564" y="457962"/>
                </a:lnTo>
                <a:close/>
              </a:path>
              <a:path w="1259204" h="913129">
                <a:moveTo>
                  <a:pt x="799973" y="458724"/>
                </a:moveTo>
                <a:lnTo>
                  <a:pt x="787273" y="452374"/>
                </a:lnTo>
                <a:lnTo>
                  <a:pt x="672973" y="395224"/>
                </a:lnTo>
                <a:lnTo>
                  <a:pt x="672973" y="452374"/>
                </a:lnTo>
                <a:lnTo>
                  <a:pt x="635762" y="452374"/>
                </a:lnTo>
                <a:lnTo>
                  <a:pt x="635762" y="306324"/>
                </a:lnTo>
                <a:lnTo>
                  <a:pt x="635762" y="302018"/>
                </a:lnTo>
                <a:lnTo>
                  <a:pt x="676059" y="295554"/>
                </a:lnTo>
                <a:lnTo>
                  <a:pt x="717905" y="274027"/>
                </a:lnTo>
                <a:lnTo>
                  <a:pt x="750887" y="241198"/>
                </a:lnTo>
                <a:lnTo>
                  <a:pt x="772515" y="199567"/>
                </a:lnTo>
                <a:lnTo>
                  <a:pt x="780288" y="151638"/>
                </a:lnTo>
                <a:lnTo>
                  <a:pt x="772515" y="103720"/>
                </a:lnTo>
                <a:lnTo>
                  <a:pt x="750887" y="62090"/>
                </a:lnTo>
                <a:lnTo>
                  <a:pt x="717905" y="29260"/>
                </a:lnTo>
                <a:lnTo>
                  <a:pt x="676059" y="7734"/>
                </a:lnTo>
                <a:lnTo>
                  <a:pt x="627888" y="0"/>
                </a:lnTo>
                <a:lnTo>
                  <a:pt x="579704" y="7734"/>
                </a:lnTo>
                <a:lnTo>
                  <a:pt x="537857" y="29260"/>
                </a:lnTo>
                <a:lnTo>
                  <a:pt x="504875" y="62090"/>
                </a:lnTo>
                <a:lnTo>
                  <a:pt x="483247" y="103720"/>
                </a:lnTo>
                <a:lnTo>
                  <a:pt x="475488" y="151638"/>
                </a:lnTo>
                <a:lnTo>
                  <a:pt x="475767" y="153377"/>
                </a:lnTo>
                <a:lnTo>
                  <a:pt x="464185" y="147574"/>
                </a:lnTo>
                <a:lnTo>
                  <a:pt x="349885" y="90424"/>
                </a:lnTo>
                <a:lnTo>
                  <a:pt x="349885" y="147574"/>
                </a:lnTo>
                <a:lnTo>
                  <a:pt x="127000" y="147574"/>
                </a:lnTo>
                <a:lnTo>
                  <a:pt x="127000" y="90424"/>
                </a:lnTo>
                <a:lnTo>
                  <a:pt x="0" y="153924"/>
                </a:lnTo>
                <a:lnTo>
                  <a:pt x="127000" y="217424"/>
                </a:lnTo>
                <a:lnTo>
                  <a:pt x="127000" y="160286"/>
                </a:lnTo>
                <a:lnTo>
                  <a:pt x="349885" y="160286"/>
                </a:lnTo>
                <a:lnTo>
                  <a:pt x="349885" y="217424"/>
                </a:lnTo>
                <a:lnTo>
                  <a:pt x="464185" y="160286"/>
                </a:lnTo>
                <a:lnTo>
                  <a:pt x="475932" y="154406"/>
                </a:lnTo>
                <a:lnTo>
                  <a:pt x="483247" y="199567"/>
                </a:lnTo>
                <a:lnTo>
                  <a:pt x="504875" y="241198"/>
                </a:lnTo>
                <a:lnTo>
                  <a:pt x="537857" y="274027"/>
                </a:lnTo>
                <a:lnTo>
                  <a:pt x="579704" y="295554"/>
                </a:lnTo>
                <a:lnTo>
                  <a:pt x="623062" y="302514"/>
                </a:lnTo>
                <a:lnTo>
                  <a:pt x="623062" y="306324"/>
                </a:lnTo>
                <a:lnTo>
                  <a:pt x="623062" y="452374"/>
                </a:lnTo>
                <a:lnTo>
                  <a:pt x="450088" y="452374"/>
                </a:lnTo>
                <a:lnTo>
                  <a:pt x="450088" y="395224"/>
                </a:lnTo>
                <a:lnTo>
                  <a:pt x="323088" y="458724"/>
                </a:lnTo>
                <a:lnTo>
                  <a:pt x="450088" y="522224"/>
                </a:lnTo>
                <a:lnTo>
                  <a:pt x="450088" y="465074"/>
                </a:lnTo>
                <a:lnTo>
                  <a:pt x="623062" y="465074"/>
                </a:lnTo>
                <a:lnTo>
                  <a:pt x="623062" y="610374"/>
                </a:lnTo>
                <a:lnTo>
                  <a:pt x="579704" y="617334"/>
                </a:lnTo>
                <a:lnTo>
                  <a:pt x="537857" y="638860"/>
                </a:lnTo>
                <a:lnTo>
                  <a:pt x="504875" y="671690"/>
                </a:lnTo>
                <a:lnTo>
                  <a:pt x="483247" y="713320"/>
                </a:lnTo>
                <a:lnTo>
                  <a:pt x="475488" y="761238"/>
                </a:lnTo>
                <a:lnTo>
                  <a:pt x="475767" y="762977"/>
                </a:lnTo>
                <a:lnTo>
                  <a:pt x="464185" y="757174"/>
                </a:lnTo>
                <a:lnTo>
                  <a:pt x="349885" y="700024"/>
                </a:lnTo>
                <a:lnTo>
                  <a:pt x="349885" y="757174"/>
                </a:lnTo>
                <a:lnTo>
                  <a:pt x="127000" y="757174"/>
                </a:lnTo>
                <a:lnTo>
                  <a:pt x="127000" y="700024"/>
                </a:lnTo>
                <a:lnTo>
                  <a:pt x="0" y="763524"/>
                </a:lnTo>
                <a:lnTo>
                  <a:pt x="127000" y="827024"/>
                </a:lnTo>
                <a:lnTo>
                  <a:pt x="127000" y="769874"/>
                </a:lnTo>
                <a:lnTo>
                  <a:pt x="349885" y="769874"/>
                </a:lnTo>
                <a:lnTo>
                  <a:pt x="349885" y="827024"/>
                </a:lnTo>
                <a:lnTo>
                  <a:pt x="464185" y="769874"/>
                </a:lnTo>
                <a:lnTo>
                  <a:pt x="475932" y="764006"/>
                </a:lnTo>
                <a:lnTo>
                  <a:pt x="483247" y="809167"/>
                </a:lnTo>
                <a:lnTo>
                  <a:pt x="504875" y="850798"/>
                </a:lnTo>
                <a:lnTo>
                  <a:pt x="537857" y="883627"/>
                </a:lnTo>
                <a:lnTo>
                  <a:pt x="579704" y="905154"/>
                </a:lnTo>
                <a:lnTo>
                  <a:pt x="627888" y="912876"/>
                </a:lnTo>
                <a:lnTo>
                  <a:pt x="676059" y="905154"/>
                </a:lnTo>
                <a:lnTo>
                  <a:pt x="717905" y="883627"/>
                </a:lnTo>
                <a:lnTo>
                  <a:pt x="750887" y="850798"/>
                </a:lnTo>
                <a:lnTo>
                  <a:pt x="772515" y="809167"/>
                </a:lnTo>
                <a:lnTo>
                  <a:pt x="780288" y="761238"/>
                </a:lnTo>
                <a:lnTo>
                  <a:pt x="772515" y="713320"/>
                </a:lnTo>
                <a:lnTo>
                  <a:pt x="750887" y="671690"/>
                </a:lnTo>
                <a:lnTo>
                  <a:pt x="717905" y="638860"/>
                </a:lnTo>
                <a:lnTo>
                  <a:pt x="676059" y="617334"/>
                </a:lnTo>
                <a:lnTo>
                  <a:pt x="635762" y="610870"/>
                </a:lnTo>
                <a:lnTo>
                  <a:pt x="635762" y="465074"/>
                </a:lnTo>
                <a:lnTo>
                  <a:pt x="672973" y="465074"/>
                </a:lnTo>
                <a:lnTo>
                  <a:pt x="672973" y="522224"/>
                </a:lnTo>
                <a:lnTo>
                  <a:pt x="787273" y="465074"/>
                </a:lnTo>
                <a:lnTo>
                  <a:pt x="799973" y="458724"/>
                </a:lnTo>
                <a:close/>
              </a:path>
              <a:path w="1259204" h="913129">
                <a:moveTo>
                  <a:pt x="910844" y="500380"/>
                </a:moveTo>
                <a:lnTo>
                  <a:pt x="904494" y="487680"/>
                </a:lnTo>
                <a:lnTo>
                  <a:pt x="847344" y="373380"/>
                </a:lnTo>
                <a:lnTo>
                  <a:pt x="783844" y="500380"/>
                </a:lnTo>
                <a:lnTo>
                  <a:pt x="840994" y="500380"/>
                </a:lnTo>
                <a:lnTo>
                  <a:pt x="840994" y="722630"/>
                </a:lnTo>
                <a:lnTo>
                  <a:pt x="783844" y="722630"/>
                </a:lnTo>
                <a:lnTo>
                  <a:pt x="847344" y="849630"/>
                </a:lnTo>
                <a:lnTo>
                  <a:pt x="904494" y="735330"/>
                </a:lnTo>
                <a:lnTo>
                  <a:pt x="910844" y="722630"/>
                </a:lnTo>
                <a:lnTo>
                  <a:pt x="853694" y="722630"/>
                </a:lnTo>
                <a:lnTo>
                  <a:pt x="853694" y="500380"/>
                </a:lnTo>
                <a:lnTo>
                  <a:pt x="910844" y="500380"/>
                </a:lnTo>
                <a:close/>
              </a:path>
              <a:path w="1259204" h="913129">
                <a:moveTo>
                  <a:pt x="1235964" y="457962"/>
                </a:moveTo>
                <a:lnTo>
                  <a:pt x="1228217" y="410044"/>
                </a:lnTo>
                <a:lnTo>
                  <a:pt x="1206690" y="368414"/>
                </a:lnTo>
                <a:lnTo>
                  <a:pt x="1173848" y="335584"/>
                </a:lnTo>
                <a:lnTo>
                  <a:pt x="1132230" y="314058"/>
                </a:lnTo>
                <a:lnTo>
                  <a:pt x="1084326" y="306324"/>
                </a:lnTo>
                <a:lnTo>
                  <a:pt x="1036408" y="314058"/>
                </a:lnTo>
                <a:lnTo>
                  <a:pt x="994791" y="335584"/>
                </a:lnTo>
                <a:lnTo>
                  <a:pt x="961948" y="368414"/>
                </a:lnTo>
                <a:lnTo>
                  <a:pt x="940422" y="410044"/>
                </a:lnTo>
                <a:lnTo>
                  <a:pt x="932688" y="457962"/>
                </a:lnTo>
                <a:lnTo>
                  <a:pt x="940422" y="505891"/>
                </a:lnTo>
                <a:lnTo>
                  <a:pt x="961948" y="547522"/>
                </a:lnTo>
                <a:lnTo>
                  <a:pt x="994791" y="580351"/>
                </a:lnTo>
                <a:lnTo>
                  <a:pt x="1036408" y="601878"/>
                </a:lnTo>
                <a:lnTo>
                  <a:pt x="1084326" y="609600"/>
                </a:lnTo>
                <a:lnTo>
                  <a:pt x="1132230" y="601878"/>
                </a:lnTo>
                <a:lnTo>
                  <a:pt x="1173848" y="580351"/>
                </a:lnTo>
                <a:lnTo>
                  <a:pt x="1206690" y="547522"/>
                </a:lnTo>
                <a:lnTo>
                  <a:pt x="1228217" y="505891"/>
                </a:lnTo>
                <a:lnTo>
                  <a:pt x="1235964" y="457962"/>
                </a:lnTo>
                <a:close/>
              </a:path>
              <a:path w="1259204" h="913129">
                <a:moveTo>
                  <a:pt x="1258697" y="153924"/>
                </a:moveTo>
                <a:lnTo>
                  <a:pt x="1245997" y="147574"/>
                </a:lnTo>
                <a:lnTo>
                  <a:pt x="1131697" y="90424"/>
                </a:lnTo>
                <a:lnTo>
                  <a:pt x="1131697" y="147574"/>
                </a:lnTo>
                <a:lnTo>
                  <a:pt x="908812" y="147574"/>
                </a:lnTo>
                <a:lnTo>
                  <a:pt x="908812" y="90424"/>
                </a:lnTo>
                <a:lnTo>
                  <a:pt x="781812" y="153924"/>
                </a:lnTo>
                <a:lnTo>
                  <a:pt x="908812" y="217424"/>
                </a:lnTo>
                <a:lnTo>
                  <a:pt x="908812" y="160286"/>
                </a:lnTo>
                <a:lnTo>
                  <a:pt x="1131697" y="160286"/>
                </a:lnTo>
                <a:lnTo>
                  <a:pt x="1131697" y="217424"/>
                </a:lnTo>
                <a:lnTo>
                  <a:pt x="1245997" y="160286"/>
                </a:lnTo>
                <a:lnTo>
                  <a:pt x="1258697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1318</Words>
  <Application>Microsoft Office PowerPoint</Application>
  <PresentationFormat>On-screen Show (4:3)</PresentationFormat>
  <Paragraphs>347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UNIT-5 Graphs</vt:lpstr>
      <vt:lpstr>Graphs</vt:lpstr>
      <vt:lpstr>Examples of Graphs</vt:lpstr>
      <vt:lpstr>Types of graphs: Directed vs. Undirected Graphs</vt:lpstr>
      <vt:lpstr>Slide 5</vt:lpstr>
      <vt:lpstr>Slide 6</vt:lpstr>
      <vt:lpstr>Graph terminology</vt:lpstr>
      <vt:lpstr>Slide 8</vt:lpstr>
      <vt:lpstr>Continued…</vt:lpstr>
      <vt:lpstr>Continued…</vt:lpstr>
      <vt:lpstr>Graph Properties</vt:lpstr>
      <vt:lpstr>Number of Edges - Directed Graph</vt:lpstr>
      <vt:lpstr>Slide 13</vt:lpstr>
      <vt:lpstr>Graph Representation</vt:lpstr>
      <vt:lpstr>Slide 15</vt:lpstr>
      <vt:lpstr>Adjacency Matrix</vt:lpstr>
      <vt:lpstr>Adjacency Matrix</vt:lpstr>
      <vt:lpstr>Example</vt:lpstr>
      <vt:lpstr>Adjacency Matrix</vt:lpstr>
      <vt:lpstr>Directed Graph</vt:lpstr>
      <vt:lpstr>Adjacency Lists Representation</vt:lpstr>
      <vt:lpstr>Graphs: Adjacency List</vt:lpstr>
      <vt:lpstr>Graphs: Adjacency List</vt:lpstr>
      <vt:lpstr>Example</vt:lpstr>
      <vt:lpstr>Implementing Graphs</vt:lpstr>
      <vt:lpstr>Elimentary Operations on Graphs:</vt:lpstr>
      <vt:lpstr>Contd…</vt:lpstr>
      <vt:lpstr>Insert vertex</vt:lpstr>
      <vt:lpstr>Delete a vertex</vt:lpstr>
      <vt:lpstr>Insert an Edge</vt:lpstr>
      <vt:lpstr>Edge Deletion</vt:lpstr>
      <vt:lpstr>Find Vertex</vt:lpstr>
      <vt:lpstr>Traverse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 Graphs</dc:title>
  <cp:lastModifiedBy>Windows User</cp:lastModifiedBy>
  <cp:revision>4</cp:revision>
  <dcterms:created xsi:type="dcterms:W3CDTF">2020-04-28T13:04:09Z</dcterms:created>
  <dcterms:modified xsi:type="dcterms:W3CDTF">2020-05-01T08:31:17Z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2020-04-28T00:00:00Z</vt:filetime>
  </property>
</Properties>
</file>