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6BB4-40F0-456F-8384-C4DE2E6DD39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CA08-CB7B-431A-8FE2-60DAD410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6BB4-40F0-456F-8384-C4DE2E6DD39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CA08-CB7B-431A-8FE2-60DAD410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6BB4-40F0-456F-8384-C4DE2E6DD39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CA08-CB7B-431A-8FE2-60DAD410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6BB4-40F0-456F-8384-C4DE2E6DD39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CA08-CB7B-431A-8FE2-60DAD410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6BB4-40F0-456F-8384-C4DE2E6DD39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CA08-CB7B-431A-8FE2-60DAD410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6BB4-40F0-456F-8384-C4DE2E6DD39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CA08-CB7B-431A-8FE2-60DAD410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6BB4-40F0-456F-8384-C4DE2E6DD39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CA08-CB7B-431A-8FE2-60DAD410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6BB4-40F0-456F-8384-C4DE2E6DD39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CA08-CB7B-431A-8FE2-60DAD410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6BB4-40F0-456F-8384-C4DE2E6DD39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CA08-CB7B-431A-8FE2-60DAD410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6BB4-40F0-456F-8384-C4DE2E6DD39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CA08-CB7B-431A-8FE2-60DAD410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6BB4-40F0-456F-8384-C4DE2E6DD39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CA08-CB7B-431A-8FE2-60DAD410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6BB4-40F0-456F-8384-C4DE2E6DD39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2CA08-CB7B-431A-8FE2-60DAD41089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UNIT-3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CIRCULAR SINGLE LINKED LIST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714356"/>
            <a:ext cx="2378133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50122" y="6453327"/>
            <a:ext cx="2590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140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857" y="359740"/>
            <a:ext cx="76993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Deleting a node at the</a:t>
            </a:r>
            <a:r>
              <a:rPr sz="4400" b="1" spc="-19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beginning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94003"/>
            <a:ext cx="7882890" cy="43853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327660" indent="-342900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20" dirty="0">
                <a:latin typeface="Calibri"/>
                <a:cs typeface="Calibri"/>
              </a:rPr>
              <a:t>following </a:t>
            </a:r>
            <a:r>
              <a:rPr sz="2700" spc="-40" dirty="0">
                <a:latin typeface="Calibri"/>
                <a:cs typeface="Calibri"/>
              </a:rPr>
              <a:t>steps </a:t>
            </a:r>
            <a:r>
              <a:rPr sz="2700" spc="-35" dirty="0">
                <a:latin typeface="Calibri"/>
                <a:cs typeface="Calibri"/>
              </a:rPr>
              <a:t>are </a:t>
            </a:r>
            <a:r>
              <a:rPr sz="2700" spc="-25" dirty="0">
                <a:latin typeface="Calibri"/>
                <a:cs typeface="Calibri"/>
              </a:rPr>
              <a:t>followed, to </a:t>
            </a:r>
            <a:r>
              <a:rPr sz="2700" spc="-20" dirty="0">
                <a:latin typeface="Calibri"/>
                <a:cs typeface="Calibri"/>
              </a:rPr>
              <a:t>delete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15" dirty="0">
                <a:latin typeface="Calibri"/>
                <a:cs typeface="Calibri"/>
              </a:rPr>
              <a:t>node</a:t>
            </a:r>
            <a:r>
              <a:rPr sz="2700" spc="-17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at 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beginning of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12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list:</a:t>
            </a:r>
            <a:endParaRPr sz="2700">
              <a:latin typeface="Calibri"/>
              <a:cs typeface="Calibri"/>
            </a:endParaRPr>
          </a:p>
          <a:p>
            <a:pPr marL="433070" indent="-421005">
              <a:lnSpc>
                <a:spcPts val="3204"/>
              </a:lnSpc>
              <a:buFont typeface="Arial"/>
              <a:buChar char="•"/>
              <a:tabLst>
                <a:tab pos="433070" algn="l"/>
                <a:tab pos="433705" algn="l"/>
              </a:tabLst>
            </a:pPr>
            <a:r>
              <a:rPr sz="2700" dirty="0">
                <a:latin typeface="Calibri"/>
                <a:cs typeface="Calibri"/>
              </a:rPr>
              <a:t>If 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20" dirty="0">
                <a:latin typeface="Calibri"/>
                <a:cs typeface="Calibri"/>
              </a:rPr>
              <a:t>list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70" dirty="0">
                <a:latin typeface="Calibri"/>
                <a:cs typeface="Calibri"/>
              </a:rPr>
              <a:t>empty, </a:t>
            </a:r>
            <a:r>
              <a:rPr sz="2700" spc="-20" dirty="0">
                <a:latin typeface="Calibri"/>
                <a:cs typeface="Calibri"/>
              </a:rPr>
              <a:t>display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message ‘Empty</a:t>
            </a:r>
            <a:r>
              <a:rPr sz="2700" spc="-175" dirty="0">
                <a:latin typeface="Calibri"/>
                <a:cs typeface="Calibri"/>
              </a:rPr>
              <a:t> </a:t>
            </a:r>
            <a:r>
              <a:rPr sz="2700" spc="-65" dirty="0">
                <a:latin typeface="Calibri"/>
                <a:cs typeface="Calibri"/>
              </a:rPr>
              <a:t>List’.</a:t>
            </a:r>
            <a:endParaRPr sz="2700">
              <a:latin typeface="Calibri"/>
              <a:cs typeface="Calibri"/>
            </a:endParaRPr>
          </a:p>
          <a:p>
            <a:pPr marL="927100" marR="828040" indent="-915035">
              <a:lnSpc>
                <a:spcPct val="100000"/>
              </a:lnSpc>
              <a:buFont typeface="Arial"/>
              <a:buChar char="•"/>
              <a:tabLst>
                <a:tab pos="926465" algn="l"/>
                <a:tab pos="927735" algn="l"/>
                <a:tab pos="2022475" algn="l"/>
              </a:tabLst>
            </a:pPr>
            <a:r>
              <a:rPr sz="2700" dirty="0">
                <a:latin typeface="Calibri"/>
                <a:cs typeface="Calibri"/>
              </a:rPr>
              <a:t>If 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20" dirty="0">
                <a:latin typeface="Calibri"/>
                <a:cs typeface="Calibri"/>
              </a:rPr>
              <a:t>list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5" dirty="0">
                <a:latin typeface="Calibri"/>
                <a:cs typeface="Calibri"/>
              </a:rPr>
              <a:t>not </a:t>
            </a:r>
            <a:r>
              <a:rPr sz="2700" spc="-70" dirty="0">
                <a:latin typeface="Calibri"/>
                <a:cs typeface="Calibri"/>
              </a:rPr>
              <a:t>empty, </a:t>
            </a:r>
            <a:r>
              <a:rPr sz="2700" spc="-25" dirty="0">
                <a:latin typeface="Calibri"/>
                <a:cs typeface="Calibri"/>
              </a:rPr>
              <a:t>follow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40" dirty="0">
                <a:latin typeface="Calibri"/>
                <a:cs typeface="Calibri"/>
              </a:rPr>
              <a:t>steps</a:t>
            </a:r>
            <a:r>
              <a:rPr sz="2700" spc="-1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given  </a:t>
            </a:r>
            <a:r>
              <a:rPr sz="2700" spc="-10" dirty="0">
                <a:latin typeface="Calibri"/>
                <a:cs typeface="Calibri"/>
              </a:rPr>
              <a:t>below:	</a:t>
            </a:r>
            <a:r>
              <a:rPr sz="2700" spc="-20" dirty="0">
                <a:latin typeface="Calibri"/>
                <a:cs typeface="Calibri"/>
              </a:rPr>
              <a:t>last </a:t>
            </a:r>
            <a:r>
              <a:rPr sz="2700" dirty="0">
                <a:latin typeface="Calibri"/>
                <a:cs typeface="Calibri"/>
              </a:rPr>
              <a:t>= </a:t>
            </a:r>
            <a:r>
              <a:rPr sz="2700" spc="-20" dirty="0">
                <a:latin typeface="Calibri"/>
                <a:cs typeface="Calibri"/>
              </a:rPr>
              <a:t>temp </a:t>
            </a:r>
            <a:r>
              <a:rPr sz="2700" dirty="0">
                <a:latin typeface="Calibri"/>
                <a:cs typeface="Calibri"/>
              </a:rPr>
              <a:t>=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35" dirty="0">
                <a:latin typeface="Calibri"/>
                <a:cs typeface="Calibri"/>
              </a:rPr>
              <a:t>start;</a:t>
            </a:r>
            <a:endParaRPr sz="2700">
              <a:latin typeface="Calibri"/>
              <a:cs typeface="Calibri"/>
            </a:endParaRPr>
          </a:p>
          <a:p>
            <a:pPr marL="1841500" marR="3418840" indent="-915035">
              <a:lnSpc>
                <a:spcPct val="100000"/>
              </a:lnSpc>
              <a:spcBef>
                <a:spcPts val="5"/>
              </a:spcBef>
            </a:pPr>
            <a:r>
              <a:rPr sz="2700" spc="-10" dirty="0">
                <a:latin typeface="Calibri"/>
                <a:cs typeface="Calibri"/>
              </a:rPr>
              <a:t>while(last </a:t>
            </a:r>
            <a:r>
              <a:rPr sz="2700" dirty="0">
                <a:latin typeface="Calibri"/>
                <a:cs typeface="Calibri"/>
              </a:rPr>
              <a:t>-&gt; </a:t>
            </a:r>
            <a:r>
              <a:rPr sz="2700" spc="-20" dirty="0">
                <a:latin typeface="Calibri"/>
                <a:cs typeface="Calibri"/>
              </a:rPr>
              <a:t>next </a:t>
            </a:r>
            <a:r>
              <a:rPr sz="2700" dirty="0">
                <a:latin typeface="Calibri"/>
                <a:cs typeface="Calibri"/>
              </a:rPr>
              <a:t>!=</a:t>
            </a:r>
            <a:r>
              <a:rPr sz="2700" spc="-150" dirty="0">
                <a:latin typeface="Calibri"/>
                <a:cs typeface="Calibri"/>
              </a:rPr>
              <a:t> </a:t>
            </a:r>
            <a:r>
              <a:rPr sz="2700" spc="-35" dirty="0">
                <a:latin typeface="Calibri"/>
                <a:cs typeface="Calibri"/>
              </a:rPr>
              <a:t>start)  </a:t>
            </a:r>
            <a:r>
              <a:rPr sz="2700" spc="-20" dirty="0">
                <a:latin typeface="Calibri"/>
                <a:cs typeface="Calibri"/>
              </a:rPr>
              <a:t>last </a:t>
            </a:r>
            <a:r>
              <a:rPr sz="2700" dirty="0">
                <a:latin typeface="Calibri"/>
                <a:cs typeface="Calibri"/>
              </a:rPr>
              <a:t>= </a:t>
            </a:r>
            <a:r>
              <a:rPr sz="2700" spc="-20" dirty="0">
                <a:latin typeface="Calibri"/>
                <a:cs typeface="Calibri"/>
              </a:rPr>
              <a:t>last </a:t>
            </a:r>
            <a:r>
              <a:rPr sz="2700" dirty="0">
                <a:latin typeface="Calibri"/>
                <a:cs typeface="Calibri"/>
              </a:rPr>
              <a:t>-&gt;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next;</a:t>
            </a:r>
            <a:endParaRPr sz="2700">
              <a:latin typeface="Calibri"/>
              <a:cs typeface="Calibri"/>
            </a:endParaRPr>
          </a:p>
          <a:p>
            <a:pPr marL="927100" marR="4251325">
              <a:lnSpc>
                <a:spcPct val="100000"/>
              </a:lnSpc>
            </a:pPr>
            <a:r>
              <a:rPr sz="2700" spc="-40" dirty="0">
                <a:latin typeface="Calibri"/>
                <a:cs typeface="Calibri"/>
              </a:rPr>
              <a:t>start </a:t>
            </a:r>
            <a:r>
              <a:rPr sz="2700" dirty="0">
                <a:latin typeface="Calibri"/>
                <a:cs typeface="Calibri"/>
              </a:rPr>
              <a:t>= </a:t>
            </a:r>
            <a:r>
              <a:rPr sz="2700" spc="-40" dirty="0">
                <a:latin typeface="Calibri"/>
                <a:cs typeface="Calibri"/>
              </a:rPr>
              <a:t>start </a:t>
            </a:r>
            <a:r>
              <a:rPr sz="2700" dirty="0">
                <a:latin typeface="Calibri"/>
                <a:cs typeface="Calibri"/>
              </a:rPr>
              <a:t>-&gt; </a:t>
            </a:r>
            <a:r>
              <a:rPr sz="2700" spc="-20" dirty="0">
                <a:latin typeface="Calibri"/>
                <a:cs typeface="Calibri"/>
              </a:rPr>
              <a:t>next;  last </a:t>
            </a:r>
            <a:r>
              <a:rPr sz="2700" dirty="0">
                <a:latin typeface="Calibri"/>
                <a:cs typeface="Calibri"/>
              </a:rPr>
              <a:t>-&gt; </a:t>
            </a:r>
            <a:r>
              <a:rPr sz="2700" spc="-20" dirty="0">
                <a:latin typeface="Calibri"/>
                <a:cs typeface="Calibri"/>
              </a:rPr>
              <a:t>next </a:t>
            </a:r>
            <a:r>
              <a:rPr sz="2700" dirty="0">
                <a:latin typeface="Calibri"/>
                <a:cs typeface="Calibri"/>
              </a:rPr>
              <a:t>=</a:t>
            </a:r>
            <a:r>
              <a:rPr sz="2700" spc="-114" dirty="0">
                <a:latin typeface="Calibri"/>
                <a:cs typeface="Calibri"/>
              </a:rPr>
              <a:t> </a:t>
            </a:r>
            <a:r>
              <a:rPr sz="2700" spc="-35" dirty="0">
                <a:latin typeface="Calibri"/>
                <a:cs typeface="Calibri"/>
              </a:rPr>
              <a:t>start;</a:t>
            </a:r>
            <a:endParaRPr sz="2700">
              <a:latin typeface="Calibri"/>
              <a:cs typeface="Calibri"/>
            </a:endParaRPr>
          </a:p>
          <a:p>
            <a:pPr marL="355600" marR="5080" indent="-342900">
              <a:lnSpc>
                <a:spcPts val="26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After </a:t>
            </a:r>
            <a:r>
              <a:rPr sz="2700" spc="-15" dirty="0">
                <a:latin typeface="Calibri"/>
                <a:cs typeface="Calibri"/>
              </a:rPr>
              <a:t>deleting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node, </a:t>
            </a:r>
            <a:r>
              <a:rPr sz="2700" dirty="0">
                <a:latin typeface="Calibri"/>
                <a:cs typeface="Calibri"/>
              </a:rPr>
              <a:t>if the </a:t>
            </a:r>
            <a:r>
              <a:rPr sz="2700" spc="-20" dirty="0">
                <a:latin typeface="Calibri"/>
                <a:cs typeface="Calibri"/>
              </a:rPr>
              <a:t>list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5" dirty="0">
                <a:latin typeface="Calibri"/>
                <a:cs typeface="Calibri"/>
              </a:rPr>
              <a:t>empty then </a:t>
            </a:r>
            <a:r>
              <a:rPr sz="2700" i="1" spc="-35" dirty="0">
                <a:latin typeface="Calibri"/>
                <a:cs typeface="Calibri"/>
              </a:rPr>
              <a:t>start</a:t>
            </a:r>
            <a:r>
              <a:rPr sz="2700" i="1" spc="-300" dirty="0">
                <a:latin typeface="Calibri"/>
                <a:cs typeface="Calibri"/>
              </a:rPr>
              <a:t> </a:t>
            </a:r>
            <a:r>
              <a:rPr sz="2700" i="1" dirty="0">
                <a:latin typeface="Calibri"/>
                <a:cs typeface="Calibri"/>
              </a:rPr>
              <a:t>=  NULL.</a:t>
            </a:r>
            <a:endParaRPr sz="2700">
              <a:latin typeface="Calibri"/>
              <a:cs typeface="Calibri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857" y="459739"/>
            <a:ext cx="77000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Deleting a node at the</a:t>
            </a:r>
            <a:r>
              <a:rPr sz="4400" b="1" spc="-19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beginning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4042" y="2010549"/>
            <a:ext cx="7675880" cy="3938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51011" y="6453327"/>
            <a:ext cx="2590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150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642" y="321690"/>
            <a:ext cx="62064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Times New Roman"/>
                <a:cs typeface="Times New Roman"/>
              </a:rPr>
              <a:t>Deleting a node at the</a:t>
            </a:r>
            <a:r>
              <a:rPr sz="4400" b="1" spc="-21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end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080008"/>
            <a:ext cx="7965440" cy="508762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marR="5080" indent="-342900">
              <a:lnSpc>
                <a:spcPct val="7960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following </a:t>
            </a:r>
            <a:r>
              <a:rPr sz="2400" dirty="0">
                <a:latin typeface="Times New Roman"/>
                <a:cs typeface="Times New Roman"/>
              </a:rPr>
              <a:t>steps are followed to delete a node at the end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 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list:</a:t>
            </a:r>
            <a:endParaRPr sz="2400">
              <a:latin typeface="Times New Roman"/>
              <a:cs typeface="Times New Roman"/>
            </a:endParaRPr>
          </a:p>
          <a:p>
            <a:pPr marL="431800" indent="-4191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2400" dirty="0">
                <a:latin typeface="Times New Roman"/>
                <a:cs typeface="Times New Roman"/>
              </a:rPr>
              <a:t>If the list is </a:t>
            </a:r>
            <a:r>
              <a:rPr sz="2400" spc="-60" dirty="0">
                <a:latin typeface="Times New Roman"/>
                <a:cs typeface="Times New Roman"/>
              </a:rPr>
              <a:t>empty, </a:t>
            </a:r>
            <a:r>
              <a:rPr sz="2400" dirty="0">
                <a:latin typeface="Times New Roman"/>
                <a:cs typeface="Times New Roman"/>
              </a:rPr>
              <a:t>display a </a:t>
            </a:r>
            <a:r>
              <a:rPr sz="2400" spc="-5" dirty="0">
                <a:latin typeface="Times New Roman"/>
                <a:cs typeface="Times New Roman"/>
              </a:rPr>
              <a:t>message </a:t>
            </a:r>
            <a:r>
              <a:rPr sz="2400" spc="-70" dirty="0">
                <a:latin typeface="Times New Roman"/>
                <a:cs typeface="Times New Roman"/>
              </a:rPr>
              <a:t>‗Empty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List‘.</a:t>
            </a:r>
            <a:endParaRPr sz="2400">
              <a:latin typeface="Times New Roman"/>
              <a:cs typeface="Times New Roman"/>
            </a:endParaRPr>
          </a:p>
          <a:p>
            <a:pPr marL="1003300" marR="1493520" indent="-991235">
              <a:lnSpc>
                <a:spcPct val="100000"/>
              </a:lnSpc>
              <a:buFont typeface="Arial"/>
              <a:buChar char="•"/>
              <a:tabLst>
                <a:tab pos="1002665" algn="l"/>
                <a:tab pos="1003935" algn="l"/>
                <a:tab pos="1984375" algn="l"/>
              </a:tabLst>
            </a:pPr>
            <a:r>
              <a:rPr sz="2400" dirty="0">
                <a:latin typeface="Times New Roman"/>
                <a:cs typeface="Times New Roman"/>
              </a:rPr>
              <a:t>If the list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not </a:t>
            </a:r>
            <a:r>
              <a:rPr sz="2400" spc="-60" dirty="0">
                <a:latin typeface="Times New Roman"/>
                <a:cs typeface="Times New Roman"/>
              </a:rPr>
              <a:t>empty, </a:t>
            </a:r>
            <a:r>
              <a:rPr sz="2400" dirty="0">
                <a:latin typeface="Times New Roman"/>
                <a:cs typeface="Times New Roman"/>
              </a:rPr>
              <a:t>follow the steps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  </a:t>
            </a:r>
            <a:r>
              <a:rPr sz="2400" spc="-5" dirty="0">
                <a:latin typeface="Times New Roman"/>
                <a:cs typeface="Times New Roman"/>
              </a:rPr>
              <a:t>below:	temp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start;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prev =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start;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while(temp -&gt; next !=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start)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prev =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temp;</a:t>
            </a:r>
            <a:endParaRPr sz="2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temp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temp </a:t>
            </a:r>
            <a:r>
              <a:rPr sz="2400" dirty="0">
                <a:latin typeface="Times New Roman"/>
                <a:cs typeface="Times New Roman"/>
              </a:rPr>
              <a:t>-&gt;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next;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prev -&gt; next =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start;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After </a:t>
            </a:r>
            <a:r>
              <a:rPr sz="2400" dirty="0">
                <a:latin typeface="Times New Roman"/>
                <a:cs typeface="Times New Roman"/>
              </a:rPr>
              <a:t>deleting the node, if the list </a:t>
            </a:r>
            <a:r>
              <a:rPr sz="2400" spc="-5" dirty="0">
                <a:latin typeface="Times New Roman"/>
                <a:cs typeface="Times New Roman"/>
              </a:rPr>
              <a:t>is empty </a:t>
            </a:r>
            <a:r>
              <a:rPr sz="2400" dirty="0">
                <a:latin typeface="Times New Roman"/>
                <a:cs typeface="Times New Roman"/>
              </a:rPr>
              <a:t>then </a:t>
            </a:r>
            <a:r>
              <a:rPr sz="2400" i="1" dirty="0">
                <a:latin typeface="Times New Roman"/>
                <a:cs typeface="Times New Roman"/>
              </a:rPr>
              <a:t>start =</a:t>
            </a:r>
            <a:r>
              <a:rPr sz="2400" i="1" spc="-35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NULL.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642" y="459739"/>
            <a:ext cx="6206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Deleting a node at the</a:t>
            </a:r>
            <a:r>
              <a:rPr sz="4400" b="1" spc="-21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end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1936" y="2183002"/>
            <a:ext cx="7748651" cy="3336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13</a:t>
            </a:fld>
            <a:endParaRPr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595436"/>
          </a:xfrm>
          <a:prstGeom prst="rect">
            <a:avLst/>
          </a:prstGeom>
        </p:spPr>
        <p:txBody>
          <a:bodyPr vert="horz" wrap="square" lIns="0" tIns="238886" rIns="0" bIns="0" rtlCol="0">
            <a:spAutoFit/>
          </a:bodyPr>
          <a:lstStyle/>
          <a:p>
            <a:pPr marL="1766570" marR="5080" indent="-1499870">
              <a:lnSpc>
                <a:spcPct val="100000"/>
              </a:lnSpc>
              <a:spcBef>
                <a:spcPts val="95"/>
              </a:spcBef>
            </a:pPr>
            <a:r>
              <a:rPr b="1" spc="-40" dirty="0">
                <a:latin typeface="Times New Roman"/>
                <a:cs typeface="Times New Roman"/>
              </a:rPr>
              <a:t>Traversing </a:t>
            </a:r>
            <a:r>
              <a:rPr b="1" spc="-5" dirty="0">
                <a:latin typeface="Times New Roman"/>
                <a:cs typeface="Times New Roman"/>
              </a:rPr>
              <a:t>a </a:t>
            </a:r>
            <a:r>
              <a:rPr b="1" spc="-15" dirty="0">
                <a:latin typeface="Times New Roman"/>
                <a:cs typeface="Times New Roman"/>
              </a:rPr>
              <a:t>circular </a:t>
            </a:r>
            <a:r>
              <a:rPr b="1" spc="-5" dirty="0">
                <a:latin typeface="Times New Roman"/>
                <a:cs typeface="Times New Roman"/>
              </a:rPr>
              <a:t>single </a:t>
            </a:r>
            <a:r>
              <a:rPr b="1" spc="-5">
                <a:latin typeface="Times New Roman"/>
                <a:cs typeface="Times New Roman"/>
              </a:rPr>
              <a:t>linked  </a:t>
            </a:r>
            <a:r>
              <a:rPr b="1" smtClean="0">
                <a:latin typeface="Times New Roman"/>
                <a:cs typeface="Times New Roman"/>
              </a:rPr>
              <a:t>list</a:t>
            </a:r>
            <a:endParaRPr b="1"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571625"/>
            <a:ext cx="7981950" cy="44373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29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following </a:t>
            </a:r>
            <a:r>
              <a:rPr sz="2700" dirty="0">
                <a:latin typeface="Times New Roman"/>
                <a:cs typeface="Times New Roman"/>
              </a:rPr>
              <a:t>steps are </a:t>
            </a:r>
            <a:r>
              <a:rPr sz="2700" spc="-5" dirty="0">
                <a:latin typeface="Times New Roman"/>
                <a:cs typeface="Times New Roman"/>
              </a:rPr>
              <a:t>followed, </a:t>
            </a:r>
            <a:r>
              <a:rPr sz="2700" dirty="0">
                <a:latin typeface="Times New Roman"/>
                <a:cs typeface="Times New Roman"/>
              </a:rPr>
              <a:t>to </a:t>
            </a:r>
            <a:r>
              <a:rPr sz="2700" spc="-5" dirty="0">
                <a:latin typeface="Times New Roman"/>
                <a:cs typeface="Times New Roman"/>
              </a:rPr>
              <a:t>traverse </a:t>
            </a:r>
            <a:r>
              <a:rPr sz="2700" dirty="0">
                <a:latin typeface="Times New Roman"/>
                <a:cs typeface="Times New Roman"/>
              </a:rPr>
              <a:t>a list</a:t>
            </a:r>
            <a:r>
              <a:rPr sz="2700" spc="-19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from  </a:t>
            </a:r>
            <a:r>
              <a:rPr sz="2700" dirty="0">
                <a:latin typeface="Times New Roman"/>
                <a:cs typeface="Times New Roman"/>
              </a:rPr>
              <a:t>left to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right:</a:t>
            </a:r>
            <a:endParaRPr sz="2700">
              <a:latin typeface="Times New Roman"/>
              <a:cs typeface="Times New Roman"/>
            </a:endParaRPr>
          </a:p>
          <a:p>
            <a:pPr marL="440690" indent="-42862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440690" algn="l"/>
                <a:tab pos="441325" algn="l"/>
              </a:tabLst>
            </a:pPr>
            <a:r>
              <a:rPr sz="2700" dirty="0">
                <a:latin typeface="Times New Roman"/>
                <a:cs typeface="Times New Roman"/>
              </a:rPr>
              <a:t>If list is </a:t>
            </a:r>
            <a:r>
              <a:rPr sz="2700" spc="-5" dirty="0">
                <a:latin typeface="Times New Roman"/>
                <a:cs typeface="Times New Roman"/>
              </a:rPr>
              <a:t>empty </a:t>
            </a:r>
            <a:r>
              <a:rPr sz="2700" dirty="0">
                <a:latin typeface="Times New Roman"/>
                <a:cs typeface="Times New Roman"/>
              </a:rPr>
              <a:t>then </a:t>
            </a:r>
            <a:r>
              <a:rPr sz="2700" spc="-5" dirty="0">
                <a:latin typeface="Times New Roman"/>
                <a:cs typeface="Times New Roman"/>
              </a:rPr>
              <a:t>display </a:t>
            </a:r>
            <a:r>
              <a:rPr sz="2700" spc="-80" dirty="0">
                <a:latin typeface="Times New Roman"/>
                <a:cs typeface="Times New Roman"/>
              </a:rPr>
              <a:t>‗Empty </a:t>
            </a:r>
            <a:r>
              <a:rPr sz="2700" dirty="0">
                <a:latin typeface="Times New Roman"/>
                <a:cs typeface="Times New Roman"/>
              </a:rPr>
              <a:t>List‘</a:t>
            </a:r>
            <a:r>
              <a:rPr sz="2700" spc="-2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message.</a:t>
            </a: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If the list </a:t>
            </a:r>
            <a:r>
              <a:rPr sz="2700" spc="-5" dirty="0">
                <a:latin typeface="Times New Roman"/>
                <a:cs typeface="Times New Roman"/>
              </a:rPr>
              <a:t>is </a:t>
            </a:r>
            <a:r>
              <a:rPr sz="2700" dirty="0">
                <a:latin typeface="Times New Roman"/>
                <a:cs typeface="Times New Roman"/>
              </a:rPr>
              <a:t>not </a:t>
            </a:r>
            <a:r>
              <a:rPr sz="2700" spc="-30" dirty="0">
                <a:latin typeface="Times New Roman"/>
                <a:cs typeface="Times New Roman"/>
              </a:rPr>
              <a:t>empty, </a:t>
            </a:r>
            <a:r>
              <a:rPr sz="2700" spc="-5" dirty="0">
                <a:latin typeface="Times New Roman"/>
                <a:cs typeface="Times New Roman"/>
              </a:rPr>
              <a:t>follow </a:t>
            </a:r>
            <a:r>
              <a:rPr sz="2700" dirty="0">
                <a:latin typeface="Times New Roman"/>
                <a:cs typeface="Times New Roman"/>
              </a:rPr>
              <a:t>the steps given</a:t>
            </a:r>
            <a:r>
              <a:rPr sz="2700" spc="-2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below:</a:t>
            </a:r>
            <a:endParaRPr sz="27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325"/>
              </a:spcBef>
            </a:pPr>
            <a:r>
              <a:rPr sz="2700" dirty="0">
                <a:latin typeface="Times New Roman"/>
                <a:cs typeface="Times New Roman"/>
              </a:rPr>
              <a:t>temp =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start;</a:t>
            </a:r>
            <a:endParaRPr sz="27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65"/>
              </a:spcBef>
            </a:pPr>
            <a:r>
              <a:rPr sz="2700" dirty="0">
                <a:latin typeface="Times New Roman"/>
                <a:cs typeface="Times New Roman"/>
              </a:rPr>
              <a:t>do</a:t>
            </a:r>
            <a:endParaRPr sz="27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sz="2700" dirty="0">
                <a:latin typeface="Times New Roman"/>
                <a:cs typeface="Times New Roman"/>
              </a:rPr>
              <a:t>{</a:t>
            </a:r>
            <a:endParaRPr sz="2700">
              <a:latin typeface="Times New Roman"/>
              <a:cs typeface="Times New Roman"/>
            </a:endParaRPr>
          </a:p>
          <a:p>
            <a:pPr marL="1841500" marR="2324735">
              <a:lnSpc>
                <a:spcPts val="3600"/>
              </a:lnSpc>
              <a:spcBef>
                <a:spcPts val="110"/>
              </a:spcBef>
            </a:pPr>
            <a:r>
              <a:rPr sz="2700" spc="-5" dirty="0">
                <a:latin typeface="Times New Roman"/>
                <a:cs typeface="Times New Roman"/>
              </a:rPr>
              <a:t>printf("%d ", </a:t>
            </a:r>
            <a:r>
              <a:rPr sz="2700" dirty="0">
                <a:latin typeface="Times New Roman"/>
                <a:cs typeface="Times New Roman"/>
              </a:rPr>
              <a:t>temp -&gt;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data);  temp = </a:t>
            </a:r>
            <a:r>
              <a:rPr sz="2700" spc="-5" dirty="0">
                <a:latin typeface="Times New Roman"/>
                <a:cs typeface="Times New Roman"/>
              </a:rPr>
              <a:t>temp </a:t>
            </a:r>
            <a:r>
              <a:rPr sz="2700" dirty="0">
                <a:latin typeface="Times New Roman"/>
                <a:cs typeface="Times New Roman"/>
              </a:rPr>
              <a:t>-&gt;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next;</a:t>
            </a:r>
            <a:endParaRPr sz="27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90"/>
              </a:spcBef>
            </a:pPr>
            <a:r>
              <a:rPr sz="2700" dirty="0">
                <a:latin typeface="Times New Roman"/>
                <a:cs typeface="Times New Roman"/>
              </a:rPr>
              <a:t>} </a:t>
            </a:r>
            <a:r>
              <a:rPr sz="2700" spc="-5" dirty="0">
                <a:latin typeface="Times New Roman"/>
                <a:cs typeface="Times New Roman"/>
              </a:rPr>
              <a:t>while(temp </a:t>
            </a:r>
            <a:r>
              <a:rPr sz="2700" dirty="0">
                <a:latin typeface="Times New Roman"/>
                <a:cs typeface="Times New Roman"/>
              </a:rPr>
              <a:t>!=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start);</a:t>
            </a:r>
            <a:endParaRPr sz="2700">
              <a:latin typeface="Times New Roman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9722" y="459739"/>
            <a:ext cx="6449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Advantages of Circular</a:t>
            </a:r>
            <a:r>
              <a:rPr sz="4400" spc="-240" dirty="0"/>
              <a:t> </a:t>
            </a:r>
            <a:r>
              <a:rPr sz="4400" dirty="0"/>
              <a:t>Lists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606676"/>
            <a:ext cx="8083550" cy="4131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 major advantage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circular lists </a:t>
            </a:r>
            <a:r>
              <a:rPr sz="3200" spc="-5" dirty="0">
                <a:latin typeface="Times New Roman"/>
                <a:cs typeface="Times New Roman"/>
              </a:rPr>
              <a:t>(over  </a:t>
            </a:r>
            <a:r>
              <a:rPr sz="3200" spc="-10" dirty="0">
                <a:latin typeface="Times New Roman"/>
                <a:cs typeface="Times New Roman"/>
              </a:rPr>
              <a:t>non-circular lists) </a:t>
            </a:r>
            <a:r>
              <a:rPr sz="3200" spc="-5" dirty="0">
                <a:latin typeface="Times New Roman"/>
                <a:cs typeface="Times New Roman"/>
              </a:rPr>
              <a:t>is that </a:t>
            </a:r>
            <a:r>
              <a:rPr sz="3200" spc="-10" dirty="0">
                <a:latin typeface="Times New Roman"/>
                <a:cs typeface="Times New Roman"/>
              </a:rPr>
              <a:t>they eliminate some  </a:t>
            </a:r>
            <a:r>
              <a:rPr sz="3200" dirty="0">
                <a:latin typeface="Times New Roman"/>
                <a:cs typeface="Times New Roman"/>
              </a:rPr>
              <a:t>extra-case code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spc="-10" dirty="0">
                <a:latin typeface="Times New Roman"/>
                <a:cs typeface="Times New Roman"/>
              </a:rPr>
              <a:t>some </a:t>
            </a:r>
            <a:r>
              <a:rPr sz="3200" spc="-5" dirty="0">
                <a:latin typeface="Times New Roman"/>
                <a:cs typeface="Times New Roman"/>
              </a:rPr>
              <a:t>operations </a:t>
            </a:r>
            <a:r>
              <a:rPr sz="3200" spc="-10" dirty="0">
                <a:latin typeface="Times New Roman"/>
                <a:cs typeface="Times New Roman"/>
              </a:rPr>
              <a:t>(like  </a:t>
            </a:r>
            <a:r>
              <a:rPr sz="3200" dirty="0">
                <a:latin typeface="Times New Roman"/>
                <a:cs typeface="Times New Roman"/>
              </a:rPr>
              <a:t>deleting last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node).</a:t>
            </a:r>
            <a:endParaRPr sz="3200">
              <a:latin typeface="Times New Roman"/>
              <a:cs typeface="Times New Roman"/>
            </a:endParaRPr>
          </a:p>
          <a:p>
            <a:pPr marL="355600" marR="11430" indent="-342900" algn="just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Also, </a:t>
            </a:r>
            <a:r>
              <a:rPr sz="3200" spc="-10" dirty="0">
                <a:latin typeface="Times New Roman"/>
                <a:cs typeface="Times New Roman"/>
              </a:rPr>
              <a:t>some </a:t>
            </a:r>
            <a:r>
              <a:rPr sz="3200" spc="-5" dirty="0">
                <a:latin typeface="Times New Roman"/>
                <a:cs typeface="Times New Roman"/>
              </a:rPr>
              <a:t>applications </a:t>
            </a:r>
            <a:r>
              <a:rPr sz="3200" dirty="0">
                <a:latin typeface="Times New Roman"/>
                <a:cs typeface="Times New Roman"/>
              </a:rPr>
              <a:t>lead naturally </a:t>
            </a:r>
            <a:r>
              <a:rPr sz="3200" spc="-15" dirty="0">
                <a:latin typeface="Times New Roman"/>
                <a:cs typeface="Times New Roman"/>
              </a:rPr>
              <a:t>to  </a:t>
            </a:r>
            <a:r>
              <a:rPr sz="3200" dirty="0">
                <a:latin typeface="Times New Roman"/>
                <a:cs typeface="Times New Roman"/>
              </a:rPr>
              <a:t>circular list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representations.</a:t>
            </a:r>
            <a:endParaRPr sz="32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5" dirty="0">
                <a:latin typeface="Times New Roman"/>
                <a:cs typeface="Times New Roman"/>
              </a:rPr>
              <a:t>example, </a:t>
            </a:r>
            <a:r>
              <a:rPr sz="3200" dirty="0">
                <a:latin typeface="Times New Roman"/>
                <a:cs typeface="Times New Roman"/>
              </a:rPr>
              <a:t>a computer </a:t>
            </a:r>
            <a:r>
              <a:rPr sz="3200" spc="-5" dirty="0">
                <a:latin typeface="Times New Roman"/>
                <a:cs typeface="Times New Roman"/>
              </a:rPr>
              <a:t>network might </a:t>
            </a:r>
            <a:r>
              <a:rPr sz="3200" dirty="0">
                <a:latin typeface="Times New Roman"/>
                <a:cs typeface="Times New Roman"/>
              </a:rPr>
              <a:t>best  be modeled using a circular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list.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Able to understand and implement circular single linked list and able to understand advantages of circular lists.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335" y="321690"/>
            <a:ext cx="65659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0" dirty="0">
                <a:latin typeface="Times New Roman"/>
                <a:cs typeface="Times New Roman"/>
              </a:rPr>
              <a:t>Circular </a:t>
            </a:r>
            <a:r>
              <a:rPr sz="4400" b="1" dirty="0">
                <a:latin typeface="Times New Roman"/>
                <a:cs typeface="Times New Roman"/>
              </a:rPr>
              <a:t>Single Linked</a:t>
            </a:r>
            <a:r>
              <a:rPr sz="4400" b="1" spc="-23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List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0183"/>
            <a:ext cx="8084820" cy="468566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9525" indent="-342900" algn="just">
              <a:lnSpc>
                <a:spcPts val="288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It </a:t>
            </a:r>
            <a:r>
              <a:rPr sz="3000" spc="-15" dirty="0">
                <a:latin typeface="Times New Roman"/>
                <a:cs typeface="Times New Roman"/>
              </a:rPr>
              <a:t>is </a:t>
            </a:r>
            <a:r>
              <a:rPr sz="3000" spc="-5" dirty="0">
                <a:latin typeface="Times New Roman"/>
                <a:cs typeface="Times New Roman"/>
              </a:rPr>
              <a:t>just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single linked list in </a:t>
            </a:r>
            <a:r>
              <a:rPr sz="3000" dirty="0">
                <a:latin typeface="Times New Roman"/>
                <a:cs typeface="Times New Roman"/>
              </a:rPr>
              <a:t>which the link field  of the </a:t>
            </a:r>
            <a:r>
              <a:rPr sz="3000" spc="-5" dirty="0">
                <a:latin typeface="Times New Roman"/>
                <a:cs typeface="Times New Roman"/>
              </a:rPr>
              <a:t>last </a:t>
            </a:r>
            <a:r>
              <a:rPr sz="3000" dirty="0">
                <a:latin typeface="Times New Roman"/>
                <a:cs typeface="Times New Roman"/>
              </a:rPr>
              <a:t>node </a:t>
            </a:r>
            <a:r>
              <a:rPr sz="3000" spc="-10" dirty="0">
                <a:latin typeface="Times New Roman"/>
                <a:cs typeface="Times New Roman"/>
              </a:rPr>
              <a:t>points </a:t>
            </a:r>
            <a:r>
              <a:rPr sz="3000" dirty="0">
                <a:latin typeface="Times New Roman"/>
                <a:cs typeface="Times New Roman"/>
              </a:rPr>
              <a:t>back </a:t>
            </a:r>
            <a:r>
              <a:rPr sz="3000" spc="-5" dirty="0">
                <a:latin typeface="Times New Roman"/>
                <a:cs typeface="Times New Roman"/>
              </a:rPr>
              <a:t>to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10" dirty="0">
                <a:latin typeface="Times New Roman"/>
                <a:cs typeface="Times New Roman"/>
              </a:rPr>
              <a:t>address </a:t>
            </a:r>
            <a:r>
              <a:rPr sz="3000" dirty="0">
                <a:latin typeface="Times New Roman"/>
                <a:cs typeface="Times New Roman"/>
              </a:rPr>
              <a:t>of the  </a:t>
            </a:r>
            <a:r>
              <a:rPr sz="3000" spc="-5" dirty="0">
                <a:latin typeface="Times New Roman"/>
                <a:cs typeface="Times New Roman"/>
              </a:rPr>
              <a:t>first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node.</a:t>
            </a:r>
            <a:endParaRPr sz="300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ct val="80000"/>
              </a:lnSpc>
              <a:spcBef>
                <a:spcPts val="735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circular linked list has no beginning and no end.  It </a:t>
            </a:r>
            <a:r>
              <a:rPr sz="3000" spc="-15" dirty="0">
                <a:latin typeface="Times New Roman"/>
                <a:cs typeface="Times New Roman"/>
              </a:rPr>
              <a:t>is </a:t>
            </a:r>
            <a:r>
              <a:rPr sz="3000" spc="-5" dirty="0">
                <a:latin typeface="Times New Roman"/>
                <a:cs typeface="Times New Roman"/>
              </a:rPr>
              <a:t>necessary to establish </a:t>
            </a:r>
            <a:r>
              <a:rPr sz="3000" dirty="0">
                <a:latin typeface="Times New Roman"/>
                <a:cs typeface="Times New Roman"/>
              </a:rPr>
              <a:t>a special </a:t>
            </a:r>
            <a:r>
              <a:rPr sz="3000" spc="-5" dirty="0">
                <a:latin typeface="Times New Roman"/>
                <a:cs typeface="Times New Roman"/>
              </a:rPr>
              <a:t>pointer </a:t>
            </a:r>
            <a:r>
              <a:rPr sz="3000" dirty="0">
                <a:latin typeface="Times New Roman"/>
                <a:cs typeface="Times New Roman"/>
              </a:rPr>
              <a:t>called  </a:t>
            </a:r>
            <a:r>
              <a:rPr sz="3000" i="1" spc="-5" dirty="0">
                <a:latin typeface="Times New Roman"/>
                <a:cs typeface="Times New Roman"/>
              </a:rPr>
              <a:t>start </a:t>
            </a:r>
            <a:r>
              <a:rPr sz="3000" dirty="0">
                <a:latin typeface="Times New Roman"/>
                <a:cs typeface="Times New Roman"/>
              </a:rPr>
              <a:t>pointer always </a:t>
            </a:r>
            <a:r>
              <a:rPr sz="3000" spc="-5" dirty="0">
                <a:latin typeface="Times New Roman"/>
                <a:cs typeface="Times New Roman"/>
              </a:rPr>
              <a:t>pointing to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first </a:t>
            </a:r>
            <a:r>
              <a:rPr sz="3000" dirty="0">
                <a:latin typeface="Times New Roman"/>
                <a:cs typeface="Times New Roman"/>
              </a:rPr>
              <a:t>node of  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list.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Circular linked </a:t>
            </a:r>
            <a:r>
              <a:rPr sz="3000" spc="-10" dirty="0">
                <a:latin typeface="Times New Roman"/>
                <a:cs typeface="Times New Roman"/>
              </a:rPr>
              <a:t>lists </a:t>
            </a:r>
            <a:r>
              <a:rPr sz="3000" dirty="0">
                <a:latin typeface="Times New Roman"/>
                <a:cs typeface="Times New Roman"/>
              </a:rPr>
              <a:t>are frequently used </a:t>
            </a:r>
            <a:r>
              <a:rPr sz="3000" spc="-5" dirty="0">
                <a:latin typeface="Times New Roman"/>
                <a:cs typeface="Times New Roman"/>
              </a:rPr>
              <a:t>instead of  ordinary linked list because </a:t>
            </a:r>
            <a:r>
              <a:rPr sz="3000" dirty="0">
                <a:latin typeface="Times New Roman"/>
                <a:cs typeface="Times New Roman"/>
              </a:rPr>
              <a:t>many operations are  much easier </a:t>
            </a:r>
            <a:r>
              <a:rPr sz="3000" spc="-5" dirty="0">
                <a:latin typeface="Times New Roman"/>
                <a:cs typeface="Times New Roman"/>
              </a:rPr>
              <a:t>to implement. In circular linked list  </a:t>
            </a:r>
            <a:r>
              <a:rPr sz="3000" dirty="0">
                <a:latin typeface="Times New Roman"/>
                <a:cs typeface="Times New Roman"/>
              </a:rPr>
              <a:t>no null </a:t>
            </a:r>
            <a:r>
              <a:rPr sz="3000" spc="-5" dirty="0">
                <a:latin typeface="Times New Roman"/>
                <a:cs typeface="Times New Roman"/>
              </a:rPr>
              <a:t>pointers </a:t>
            </a:r>
            <a:r>
              <a:rPr sz="3000" dirty="0">
                <a:latin typeface="Times New Roman"/>
                <a:cs typeface="Times New Roman"/>
              </a:rPr>
              <a:t>are used, hence all </a:t>
            </a:r>
            <a:r>
              <a:rPr sz="3000" spc="-5" dirty="0">
                <a:latin typeface="Times New Roman"/>
                <a:cs typeface="Times New Roman"/>
              </a:rPr>
              <a:t>pointers  contain valid</a:t>
            </a:r>
            <a:r>
              <a:rPr sz="3000" spc="6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address.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00948" cy="1595436"/>
          </a:xfrm>
          <a:prstGeom prst="rect">
            <a:avLst/>
          </a:prstGeom>
        </p:spPr>
        <p:txBody>
          <a:bodyPr vert="horz" wrap="square" lIns="0" tIns="238886" rIns="0" bIns="0" rtlCol="0">
            <a:spAutoFit/>
          </a:bodyPr>
          <a:lstStyle/>
          <a:p>
            <a:pPr marL="2219960" marR="5080" indent="-2010410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latin typeface="Times New Roman"/>
                <a:cs typeface="Times New Roman"/>
              </a:rPr>
              <a:t>Circular </a:t>
            </a:r>
            <a:r>
              <a:rPr b="1" spc="-5" dirty="0">
                <a:latin typeface="Times New Roman"/>
                <a:cs typeface="Times New Roman"/>
              </a:rPr>
              <a:t>Single </a:t>
            </a:r>
            <a:r>
              <a:rPr b="1" spc="-5">
                <a:latin typeface="Times New Roman"/>
                <a:cs typeface="Times New Roman"/>
              </a:rPr>
              <a:t>Linked </a:t>
            </a:r>
            <a:r>
              <a:rPr b="1" spc="-5" smtClean="0">
                <a:latin typeface="Times New Roman"/>
                <a:cs typeface="Times New Roman"/>
              </a:rPr>
              <a:t>List</a:t>
            </a:r>
            <a:r>
              <a:rPr lang="en-IN" b="1" spc="-5" dirty="0">
                <a:latin typeface="Times New Roman"/>
                <a:cs typeface="Times New Roman"/>
              </a:rPr>
              <a:t/>
            </a:r>
            <a:br>
              <a:rPr lang="en-IN" b="1" spc="-5" dirty="0">
                <a:latin typeface="Times New Roman"/>
                <a:cs typeface="Times New Roman"/>
              </a:rPr>
            </a:br>
            <a:r>
              <a:rPr b="1" spc="-5" smtClean="0">
                <a:latin typeface="Times New Roman"/>
                <a:cs typeface="Times New Roman"/>
              </a:rPr>
              <a:t> </a:t>
            </a:r>
            <a:r>
              <a:rPr lang="en-IN" b="1" spc="-5" dirty="0" smtClean="0">
                <a:latin typeface="Times New Roman"/>
                <a:cs typeface="Times New Roman"/>
              </a:rPr>
              <a:t> and </a:t>
            </a:r>
            <a:r>
              <a:rPr b="1" spc="-5" smtClean="0">
                <a:latin typeface="Times New Roman"/>
                <a:cs typeface="Times New Roman"/>
              </a:rPr>
              <a:t>operations</a:t>
            </a:r>
            <a:endParaRPr b="1"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9927" y="1754885"/>
            <a:ext cx="7722870" cy="1824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035" y="3975861"/>
            <a:ext cx="666369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 basic </a:t>
            </a:r>
            <a:r>
              <a:rPr sz="2400" spc="-5" dirty="0">
                <a:latin typeface="Times New Roman"/>
                <a:cs typeface="Times New Roman"/>
              </a:rPr>
              <a:t>operations </a:t>
            </a:r>
            <a:r>
              <a:rPr sz="2400" dirty="0">
                <a:latin typeface="Times New Roman"/>
                <a:cs typeface="Times New Roman"/>
              </a:rPr>
              <a:t>in a circular single linked list</a:t>
            </a:r>
            <a:r>
              <a:rPr sz="2400" spc="-4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are: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Creation</a:t>
            </a:r>
            <a:endParaRPr sz="2400">
              <a:latin typeface="Times New Roman"/>
              <a:cs typeface="Times New Roman"/>
            </a:endParaRPr>
          </a:p>
          <a:p>
            <a:pPr marL="120650" indent="-108585">
              <a:lnSpc>
                <a:spcPct val="100000"/>
              </a:lnSpc>
              <a:buFont typeface="Arial"/>
              <a:buChar char="•"/>
              <a:tabLst>
                <a:tab pos="121285" algn="l"/>
              </a:tabLst>
            </a:pPr>
            <a:r>
              <a:rPr sz="2400" spc="-5" dirty="0">
                <a:latin typeface="Times New Roman"/>
                <a:cs typeface="Times New Roman"/>
              </a:rPr>
              <a:t>Insertion</a:t>
            </a:r>
            <a:endParaRPr sz="2400">
              <a:latin typeface="Times New Roman"/>
              <a:cs typeface="Times New Roman"/>
            </a:endParaRPr>
          </a:p>
          <a:p>
            <a:pPr marL="120650" indent="-108585">
              <a:lnSpc>
                <a:spcPct val="100000"/>
              </a:lnSpc>
              <a:buFont typeface="Arial"/>
              <a:buChar char="•"/>
              <a:tabLst>
                <a:tab pos="121285" algn="l"/>
              </a:tabLst>
            </a:pPr>
            <a:r>
              <a:rPr sz="2400" dirty="0">
                <a:latin typeface="Times New Roman"/>
                <a:cs typeface="Times New Roman"/>
              </a:rPr>
              <a:t>Deletion</a:t>
            </a:r>
            <a:endParaRPr sz="2400">
              <a:latin typeface="Times New Roman"/>
              <a:cs typeface="Times New Roman"/>
            </a:endParaRPr>
          </a:p>
          <a:p>
            <a:pPr marL="120650" indent="-108585">
              <a:lnSpc>
                <a:spcPct val="100000"/>
              </a:lnSpc>
              <a:buFont typeface="Arial"/>
              <a:buChar char="•"/>
              <a:tabLst>
                <a:tab pos="121285" algn="l"/>
              </a:tabLst>
            </a:pPr>
            <a:r>
              <a:rPr sz="2400" spc="-20" dirty="0">
                <a:latin typeface="Times New Roman"/>
                <a:cs typeface="Times New Roman"/>
              </a:rPr>
              <a:t>Traversing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4</a:t>
            </a:fld>
            <a:endParaRPr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1011" y="6415227"/>
            <a:ext cx="2590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144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282" y="214290"/>
            <a:ext cx="7429552" cy="1595436"/>
          </a:xfrm>
          <a:prstGeom prst="rect">
            <a:avLst/>
          </a:prstGeom>
        </p:spPr>
        <p:txBody>
          <a:bodyPr vert="horz" wrap="square" lIns="0" tIns="238886" rIns="0" bIns="0" rtlCol="0">
            <a:spAutoFit/>
          </a:bodyPr>
          <a:lstStyle/>
          <a:p>
            <a:pPr marL="883919" marR="5080" indent="-491490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latin typeface="Times New Roman"/>
                <a:cs typeface="Times New Roman"/>
              </a:rPr>
              <a:t>Creating </a:t>
            </a:r>
            <a:r>
              <a:rPr b="1" spc="-5">
                <a:latin typeface="Times New Roman"/>
                <a:cs typeface="Times New Roman"/>
              </a:rPr>
              <a:t>a </a:t>
            </a:r>
            <a:r>
              <a:rPr lang="en-IN" b="1" spc="-15" dirty="0" smtClean="0">
                <a:latin typeface="Times New Roman"/>
                <a:cs typeface="Times New Roman"/>
              </a:rPr>
              <a:t>CSLL </a:t>
            </a:r>
            <a:r>
              <a:rPr b="1" spc="-5" smtClean="0">
                <a:latin typeface="Times New Roman"/>
                <a:cs typeface="Times New Roman"/>
              </a:rPr>
              <a:t>with </a:t>
            </a:r>
            <a:r>
              <a:rPr b="1" spc="-5" dirty="0">
                <a:latin typeface="Times New Roman"/>
                <a:cs typeface="Times New Roman"/>
              </a:rPr>
              <a:t>N </a:t>
            </a:r>
            <a:r>
              <a:rPr b="1" spc="-10" dirty="0">
                <a:latin typeface="Times New Roman"/>
                <a:cs typeface="Times New Roman"/>
              </a:rPr>
              <a:t>number </a:t>
            </a:r>
            <a:r>
              <a:rPr b="1" spc="-5" dirty="0">
                <a:latin typeface="Times New Roman"/>
                <a:cs typeface="Times New Roman"/>
              </a:rPr>
              <a:t>of</a:t>
            </a:r>
            <a:r>
              <a:rPr b="1" spc="-8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nodes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635" y="2942920"/>
            <a:ext cx="1365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635" y="5598363"/>
            <a:ext cx="1365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635" y="1532966"/>
            <a:ext cx="7883525" cy="48526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following steps are </a:t>
            </a:r>
            <a:r>
              <a:rPr sz="2500" dirty="0">
                <a:latin typeface="Times New Roman"/>
                <a:cs typeface="Times New Roman"/>
              </a:rPr>
              <a:t>to </a:t>
            </a:r>
            <a:r>
              <a:rPr sz="2500" spc="-5" dirty="0">
                <a:latin typeface="Times New Roman"/>
                <a:cs typeface="Times New Roman"/>
              </a:rPr>
              <a:t>be followed to create </a:t>
            </a:r>
            <a:r>
              <a:rPr sz="2500" spc="-140" dirty="0">
                <a:latin typeface="Times New Roman"/>
                <a:cs typeface="Times New Roman"/>
              </a:rPr>
              <a:t>‗n‘</a:t>
            </a:r>
            <a:r>
              <a:rPr sz="2500" spc="-28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number  of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nodes:</a:t>
            </a:r>
            <a:endParaRPr sz="2500">
              <a:latin typeface="Times New Roman"/>
              <a:cs typeface="Times New Roman"/>
            </a:endParaRPr>
          </a:p>
          <a:p>
            <a:pPr marL="434340" indent="-422275">
              <a:lnSpc>
                <a:spcPts val="2990"/>
              </a:lnSpc>
              <a:spcBef>
                <a:spcPts val="20"/>
              </a:spcBef>
              <a:buFont typeface="Arial"/>
              <a:buChar char="•"/>
              <a:tabLst>
                <a:tab pos="434340" algn="l"/>
                <a:tab pos="434975" algn="l"/>
              </a:tabLst>
            </a:pPr>
            <a:r>
              <a:rPr sz="2500" spc="-5" dirty="0">
                <a:latin typeface="Times New Roman"/>
                <a:cs typeface="Times New Roman"/>
              </a:rPr>
              <a:t>Get the new node using getnode().</a:t>
            </a:r>
            <a:endParaRPr sz="2500">
              <a:latin typeface="Times New Roman"/>
              <a:cs typeface="Times New Roman"/>
            </a:endParaRPr>
          </a:p>
          <a:p>
            <a:pPr marL="828040">
              <a:lnSpc>
                <a:spcPts val="2630"/>
              </a:lnSpc>
            </a:pPr>
            <a:r>
              <a:rPr sz="2200" spc="-5" dirty="0">
                <a:latin typeface="Times New Roman"/>
                <a:cs typeface="Times New Roman"/>
              </a:rPr>
              <a:t>newnode =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getnode();</a:t>
            </a:r>
            <a:endParaRPr sz="2200">
              <a:latin typeface="Times New Roman"/>
              <a:cs typeface="Times New Roman"/>
            </a:endParaRPr>
          </a:p>
          <a:p>
            <a:pPr marL="927100" marR="2099310">
              <a:lnSpc>
                <a:spcPct val="100000"/>
              </a:lnSpc>
              <a:spcBef>
                <a:spcPts val="90"/>
              </a:spcBef>
              <a:tabLst>
                <a:tab pos="1708150" algn="l"/>
              </a:tabLst>
            </a:pPr>
            <a:r>
              <a:rPr sz="2500" spc="-5" dirty="0">
                <a:latin typeface="Times New Roman"/>
                <a:cs typeface="Times New Roman"/>
              </a:rPr>
              <a:t>If the list is </a:t>
            </a:r>
            <a:r>
              <a:rPr sz="2500" spc="-65" dirty="0">
                <a:latin typeface="Times New Roman"/>
                <a:cs typeface="Times New Roman"/>
              </a:rPr>
              <a:t>empty, </a:t>
            </a:r>
            <a:r>
              <a:rPr sz="2500" spc="-5" dirty="0">
                <a:latin typeface="Times New Roman"/>
                <a:cs typeface="Times New Roman"/>
              </a:rPr>
              <a:t>assign new node as  start.	start =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newnode;</a:t>
            </a:r>
            <a:endParaRPr sz="2500">
              <a:latin typeface="Times New Roman"/>
              <a:cs typeface="Times New Roman"/>
            </a:endParaRPr>
          </a:p>
          <a:p>
            <a:pPr marL="434340" marR="814069" indent="-422275">
              <a:lnSpc>
                <a:spcPct val="100000"/>
              </a:lnSpc>
              <a:buFont typeface="Arial"/>
              <a:buChar char="•"/>
              <a:tabLst>
                <a:tab pos="434340" algn="l"/>
                <a:tab pos="434975" algn="l"/>
              </a:tabLst>
            </a:pPr>
            <a:r>
              <a:rPr sz="2500" spc="-5" dirty="0">
                <a:latin typeface="Times New Roman"/>
                <a:cs typeface="Times New Roman"/>
              </a:rPr>
              <a:t>If the list is not </a:t>
            </a:r>
            <a:r>
              <a:rPr sz="2500" spc="-65" dirty="0">
                <a:latin typeface="Times New Roman"/>
                <a:cs typeface="Times New Roman"/>
              </a:rPr>
              <a:t>empty, </a:t>
            </a:r>
            <a:r>
              <a:rPr sz="2500" spc="-5" dirty="0">
                <a:latin typeface="Times New Roman"/>
                <a:cs typeface="Times New Roman"/>
              </a:rPr>
              <a:t>follow the steps given below:  </a:t>
            </a:r>
            <a:r>
              <a:rPr sz="2500" spc="-20" dirty="0">
                <a:latin typeface="Times New Roman"/>
                <a:cs typeface="Times New Roman"/>
              </a:rPr>
              <a:t>temp </a:t>
            </a:r>
            <a:r>
              <a:rPr sz="2500" spc="-5" dirty="0">
                <a:latin typeface="Times New Roman"/>
                <a:cs typeface="Times New Roman"/>
              </a:rPr>
              <a:t>=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start;</a:t>
            </a:r>
            <a:endParaRPr sz="2500">
              <a:latin typeface="Times New Roman"/>
              <a:cs typeface="Times New Roman"/>
            </a:endParaRPr>
          </a:p>
          <a:p>
            <a:pPr marL="1841500" marR="3125470" indent="-915035">
              <a:lnSpc>
                <a:spcPct val="100000"/>
              </a:lnSpc>
            </a:pPr>
            <a:r>
              <a:rPr sz="2500" spc="-10" dirty="0">
                <a:latin typeface="Times New Roman"/>
                <a:cs typeface="Times New Roman"/>
              </a:rPr>
              <a:t>while(temp </a:t>
            </a:r>
            <a:r>
              <a:rPr sz="2500" spc="-5" dirty="0">
                <a:latin typeface="Times New Roman"/>
                <a:cs typeface="Times New Roman"/>
              </a:rPr>
              <a:t>-&gt; next != NULL)  </a:t>
            </a:r>
            <a:r>
              <a:rPr sz="2500" spc="-20" dirty="0">
                <a:latin typeface="Times New Roman"/>
                <a:cs typeface="Times New Roman"/>
              </a:rPr>
              <a:t>temp </a:t>
            </a:r>
            <a:r>
              <a:rPr sz="2500" spc="-5" dirty="0">
                <a:latin typeface="Times New Roman"/>
                <a:cs typeface="Times New Roman"/>
              </a:rPr>
              <a:t>= </a:t>
            </a:r>
            <a:r>
              <a:rPr sz="2500" spc="-20" dirty="0">
                <a:latin typeface="Times New Roman"/>
                <a:cs typeface="Times New Roman"/>
              </a:rPr>
              <a:t>temp </a:t>
            </a:r>
            <a:r>
              <a:rPr sz="2500" spc="-5" dirty="0">
                <a:latin typeface="Times New Roman"/>
                <a:cs typeface="Times New Roman"/>
              </a:rPr>
              <a:t>-&gt;</a:t>
            </a:r>
            <a:r>
              <a:rPr sz="2500" spc="1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next;</a:t>
            </a:r>
            <a:endParaRPr sz="2500">
              <a:latin typeface="Times New Roman"/>
              <a:cs typeface="Times New Roman"/>
            </a:endParaRPr>
          </a:p>
          <a:p>
            <a:pPr marL="927100" marR="3612515" indent="-572135">
              <a:lnSpc>
                <a:spcPts val="3000"/>
              </a:lnSpc>
              <a:spcBef>
                <a:spcPts val="5"/>
              </a:spcBef>
              <a:tabLst>
                <a:tab pos="1850389" algn="l"/>
              </a:tabLst>
            </a:pPr>
            <a:r>
              <a:rPr sz="2500" spc="-20" dirty="0">
                <a:latin typeface="Times New Roman"/>
                <a:cs typeface="Times New Roman"/>
              </a:rPr>
              <a:t>temp </a:t>
            </a:r>
            <a:r>
              <a:rPr sz="2500" spc="-5" dirty="0">
                <a:latin typeface="Times New Roman"/>
                <a:cs typeface="Times New Roman"/>
              </a:rPr>
              <a:t>-&gt; next = newnode;  Repeat the above </a:t>
            </a:r>
            <a:r>
              <a:rPr sz="2500" spc="-15" dirty="0">
                <a:latin typeface="Times New Roman"/>
                <a:cs typeface="Times New Roman"/>
              </a:rPr>
              <a:t>steps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-145" dirty="0">
                <a:latin typeface="Times New Roman"/>
                <a:cs typeface="Times New Roman"/>
              </a:rPr>
              <a:t>‗n‘  </a:t>
            </a:r>
            <a:r>
              <a:rPr sz="2500" spc="-5" dirty="0">
                <a:latin typeface="Times New Roman"/>
                <a:cs typeface="Times New Roman"/>
              </a:rPr>
              <a:t>times.	newnode -&gt; next</a:t>
            </a:r>
            <a:r>
              <a:rPr sz="2500" spc="-8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=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086" y="6360667"/>
            <a:ext cx="6597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start;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57166"/>
            <a:ext cx="788733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Times New Roman"/>
                <a:cs typeface="Times New Roman"/>
              </a:rPr>
              <a:t>Inserting a node at the</a:t>
            </a:r>
            <a:r>
              <a:rPr sz="4400" b="1" spc="-18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beginning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2714370"/>
            <a:ext cx="1365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3845433"/>
            <a:ext cx="1365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635" y="1303985"/>
            <a:ext cx="7887970" cy="52343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following steps are </a:t>
            </a:r>
            <a:r>
              <a:rPr sz="2500" dirty="0">
                <a:latin typeface="Times New Roman"/>
                <a:cs typeface="Times New Roman"/>
              </a:rPr>
              <a:t>to </a:t>
            </a:r>
            <a:r>
              <a:rPr sz="2500" spc="-5" dirty="0">
                <a:latin typeface="Times New Roman"/>
                <a:cs typeface="Times New Roman"/>
              </a:rPr>
              <a:t>be followed to insert a </a:t>
            </a:r>
            <a:r>
              <a:rPr sz="2500" spc="-10" dirty="0">
                <a:latin typeface="Times New Roman"/>
                <a:cs typeface="Times New Roman"/>
              </a:rPr>
              <a:t>new </a:t>
            </a:r>
            <a:r>
              <a:rPr sz="2500" spc="-5" dirty="0">
                <a:latin typeface="Times New Roman"/>
                <a:cs typeface="Times New Roman"/>
              </a:rPr>
              <a:t>node  at the beginning of the circular</a:t>
            </a:r>
            <a:r>
              <a:rPr sz="2500" spc="1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list: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ts val="299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Get the new node using getnode().</a:t>
            </a:r>
            <a:endParaRPr sz="2500">
              <a:latin typeface="Times New Roman"/>
              <a:cs typeface="Times New Roman"/>
            </a:endParaRPr>
          </a:p>
          <a:p>
            <a:pPr marL="469900">
              <a:lnSpc>
                <a:spcPts val="2630"/>
              </a:lnSpc>
            </a:pPr>
            <a:r>
              <a:rPr sz="2200" spc="-5" dirty="0">
                <a:latin typeface="Times New Roman"/>
                <a:cs typeface="Times New Roman"/>
              </a:rPr>
              <a:t>newnode =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getnode();</a:t>
            </a:r>
            <a:endParaRPr sz="2200">
              <a:latin typeface="Times New Roman"/>
              <a:cs typeface="Times New Roman"/>
            </a:endParaRPr>
          </a:p>
          <a:p>
            <a:pPr marL="927100" marR="2103755">
              <a:lnSpc>
                <a:spcPct val="100000"/>
              </a:lnSpc>
              <a:spcBef>
                <a:spcPts val="85"/>
              </a:spcBef>
              <a:tabLst>
                <a:tab pos="1708785" algn="l"/>
              </a:tabLst>
            </a:pPr>
            <a:r>
              <a:rPr sz="2500" spc="-5" dirty="0">
                <a:latin typeface="Times New Roman"/>
                <a:cs typeface="Times New Roman"/>
              </a:rPr>
              <a:t>If the list is </a:t>
            </a:r>
            <a:r>
              <a:rPr sz="2500" spc="-65" dirty="0">
                <a:latin typeface="Times New Roman"/>
                <a:cs typeface="Times New Roman"/>
              </a:rPr>
              <a:t>empty, </a:t>
            </a:r>
            <a:r>
              <a:rPr sz="2500" spc="-5" dirty="0">
                <a:latin typeface="Times New Roman"/>
                <a:cs typeface="Times New Roman"/>
              </a:rPr>
              <a:t>assign new node as  start.	start =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newnode;</a:t>
            </a:r>
            <a:endParaRPr sz="2500">
              <a:latin typeface="Times New Roman"/>
              <a:cs typeface="Times New Roman"/>
            </a:endParaRPr>
          </a:p>
          <a:p>
            <a:pPr marL="927100">
              <a:lnSpc>
                <a:spcPts val="2905"/>
              </a:lnSpc>
            </a:pPr>
            <a:r>
              <a:rPr sz="2500" spc="-5" dirty="0">
                <a:latin typeface="Times New Roman"/>
                <a:cs typeface="Times New Roman"/>
              </a:rPr>
              <a:t>newnode -&gt; next =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start;</a:t>
            </a:r>
            <a:endParaRPr sz="2500">
              <a:latin typeface="Times New Roman"/>
              <a:cs typeface="Times New Roman"/>
            </a:endParaRPr>
          </a:p>
          <a:p>
            <a:pPr marL="927100" marR="1266190">
              <a:lnSpc>
                <a:spcPct val="100000"/>
              </a:lnSpc>
              <a:tabLst>
                <a:tab pos="1946275" algn="l"/>
              </a:tabLst>
            </a:pPr>
            <a:r>
              <a:rPr sz="2500" spc="-5" dirty="0">
                <a:latin typeface="Times New Roman"/>
                <a:cs typeface="Times New Roman"/>
              </a:rPr>
              <a:t>If the list is not </a:t>
            </a:r>
            <a:r>
              <a:rPr sz="2500" spc="-65" dirty="0">
                <a:latin typeface="Times New Roman"/>
                <a:cs typeface="Times New Roman"/>
              </a:rPr>
              <a:t>empty, </a:t>
            </a:r>
            <a:r>
              <a:rPr sz="2500" spc="-5" dirty="0">
                <a:latin typeface="Times New Roman"/>
                <a:cs typeface="Times New Roman"/>
              </a:rPr>
              <a:t>follow the steps given  below:	last = start;</a:t>
            </a:r>
            <a:endParaRPr sz="2500">
              <a:latin typeface="Times New Roman"/>
              <a:cs typeface="Times New Roman"/>
            </a:endParaRPr>
          </a:p>
          <a:p>
            <a:pPr marL="1841500" marR="3622040" indent="-915035">
              <a:lnSpc>
                <a:spcPct val="100000"/>
              </a:lnSpc>
            </a:pPr>
            <a:r>
              <a:rPr sz="2500" spc="-5" dirty="0">
                <a:latin typeface="Times New Roman"/>
                <a:cs typeface="Times New Roman"/>
              </a:rPr>
              <a:t>while(last -&gt; next !=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start)  last = last -&gt;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next;</a:t>
            </a:r>
            <a:endParaRPr sz="2500">
              <a:latin typeface="Times New Roman"/>
              <a:cs typeface="Times New Roman"/>
            </a:endParaRPr>
          </a:p>
          <a:p>
            <a:pPr marL="927100" marR="3852545">
              <a:lnSpc>
                <a:spcPct val="100000"/>
              </a:lnSpc>
            </a:pPr>
            <a:r>
              <a:rPr sz="2500" spc="-5" dirty="0">
                <a:latin typeface="Times New Roman"/>
                <a:cs typeface="Times New Roman"/>
              </a:rPr>
              <a:t>newnode -&gt; next =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start;  start =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newnode;</a:t>
            </a:r>
            <a:endParaRPr sz="25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500" spc="-5" dirty="0">
                <a:latin typeface="Times New Roman"/>
                <a:cs typeface="Times New Roman"/>
              </a:rPr>
              <a:t>last -&gt; next =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start;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1071546"/>
            <a:ext cx="7885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Inserting a node at the</a:t>
            </a:r>
            <a:r>
              <a:rPr sz="4400" b="1" spc="-20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beginning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0541" y="2129853"/>
            <a:ext cx="7580503" cy="3620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7</a:t>
            </a:fld>
            <a:endParaRPr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7290" y="500042"/>
            <a:ext cx="63938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Times New Roman"/>
                <a:cs typeface="Times New Roman"/>
              </a:rPr>
              <a:t>Inserting a node at the</a:t>
            </a:r>
            <a:r>
              <a:rPr sz="4400" b="1" spc="-204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end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838070"/>
            <a:ext cx="1365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2981020"/>
            <a:ext cx="1365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635" y="4124325"/>
            <a:ext cx="1365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635" y="1151890"/>
            <a:ext cx="7953375" cy="52844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following steps are followed to insert a </a:t>
            </a:r>
            <a:r>
              <a:rPr sz="2500" spc="-10" dirty="0">
                <a:latin typeface="Times New Roman"/>
                <a:cs typeface="Times New Roman"/>
              </a:rPr>
              <a:t>new </a:t>
            </a:r>
            <a:r>
              <a:rPr sz="2500" spc="-5" dirty="0">
                <a:latin typeface="Times New Roman"/>
                <a:cs typeface="Times New Roman"/>
              </a:rPr>
              <a:t>node at the  end of the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list:</a:t>
            </a:r>
            <a:endParaRPr sz="2500">
              <a:latin typeface="Times New Roman"/>
              <a:cs typeface="Times New Roman"/>
            </a:endParaRPr>
          </a:p>
          <a:p>
            <a:pPr marL="927100" marR="4029710">
              <a:lnSpc>
                <a:spcPct val="100000"/>
              </a:lnSpc>
              <a:spcBef>
                <a:spcPts val="20"/>
              </a:spcBef>
              <a:tabLst>
                <a:tab pos="2376170" algn="l"/>
              </a:tabLst>
            </a:pPr>
            <a:r>
              <a:rPr sz="2500" spc="-5" dirty="0">
                <a:latin typeface="Times New Roman"/>
                <a:cs typeface="Times New Roman"/>
              </a:rPr>
              <a:t>Get the new node</a:t>
            </a:r>
            <a:r>
              <a:rPr sz="2500" spc="-8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using  getnode().	newnode =  getnode();</a:t>
            </a:r>
            <a:endParaRPr sz="2500">
              <a:latin typeface="Times New Roman"/>
              <a:cs typeface="Times New Roman"/>
            </a:endParaRPr>
          </a:p>
          <a:p>
            <a:pPr marL="927100" marR="2169160">
              <a:lnSpc>
                <a:spcPct val="100000"/>
              </a:lnSpc>
              <a:spcBef>
                <a:spcPts val="5"/>
              </a:spcBef>
              <a:tabLst>
                <a:tab pos="1708150" algn="l"/>
              </a:tabLst>
            </a:pPr>
            <a:r>
              <a:rPr sz="2500" spc="-5" dirty="0">
                <a:latin typeface="Times New Roman"/>
                <a:cs typeface="Times New Roman"/>
              </a:rPr>
              <a:t>If the list is </a:t>
            </a:r>
            <a:r>
              <a:rPr sz="2500" spc="-65" dirty="0">
                <a:latin typeface="Times New Roman"/>
                <a:cs typeface="Times New Roman"/>
              </a:rPr>
              <a:t>empty, </a:t>
            </a:r>
            <a:r>
              <a:rPr sz="2500" spc="-5" dirty="0">
                <a:latin typeface="Times New Roman"/>
                <a:cs typeface="Times New Roman"/>
              </a:rPr>
              <a:t>assign new node as  start.	start =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newnode;</a:t>
            </a:r>
            <a:endParaRPr sz="25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500" spc="-5" dirty="0">
                <a:latin typeface="Times New Roman"/>
                <a:cs typeface="Times New Roman"/>
              </a:rPr>
              <a:t>newnode -&gt; next =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start;</a:t>
            </a:r>
            <a:endParaRPr sz="2500">
              <a:latin typeface="Times New Roman"/>
              <a:cs typeface="Times New Roman"/>
            </a:endParaRPr>
          </a:p>
          <a:p>
            <a:pPr marL="927100" marR="1366520">
              <a:lnSpc>
                <a:spcPct val="100000"/>
              </a:lnSpc>
              <a:tabLst>
                <a:tab pos="1946275" algn="l"/>
              </a:tabLst>
            </a:pPr>
            <a:r>
              <a:rPr sz="2500" spc="-5" dirty="0">
                <a:latin typeface="Times New Roman"/>
                <a:cs typeface="Times New Roman"/>
              </a:rPr>
              <a:t>If the list is not </a:t>
            </a:r>
            <a:r>
              <a:rPr sz="2500" spc="-20" dirty="0">
                <a:latin typeface="Times New Roman"/>
                <a:cs typeface="Times New Roman"/>
              </a:rPr>
              <a:t>empty </a:t>
            </a:r>
            <a:r>
              <a:rPr sz="2500" spc="-5" dirty="0">
                <a:latin typeface="Times New Roman"/>
                <a:cs typeface="Times New Roman"/>
              </a:rPr>
              <a:t>follow the steps given  below:	</a:t>
            </a:r>
            <a:r>
              <a:rPr sz="2500" spc="-20" dirty="0">
                <a:latin typeface="Times New Roman"/>
                <a:cs typeface="Times New Roman"/>
              </a:rPr>
              <a:t>temp </a:t>
            </a:r>
            <a:r>
              <a:rPr sz="2500" spc="-5" dirty="0">
                <a:latin typeface="Times New Roman"/>
                <a:cs typeface="Times New Roman"/>
              </a:rPr>
              <a:t>=</a:t>
            </a:r>
            <a:r>
              <a:rPr sz="2500" spc="8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start;</a:t>
            </a:r>
            <a:endParaRPr sz="2500">
              <a:latin typeface="Times New Roman"/>
              <a:cs typeface="Times New Roman"/>
            </a:endParaRPr>
          </a:p>
          <a:p>
            <a:pPr marL="1841500" marR="3422650" indent="-915035">
              <a:lnSpc>
                <a:spcPct val="100000"/>
              </a:lnSpc>
              <a:spcBef>
                <a:spcPts val="5"/>
              </a:spcBef>
            </a:pPr>
            <a:r>
              <a:rPr sz="2500" spc="-5" dirty="0">
                <a:latin typeface="Times New Roman"/>
                <a:cs typeface="Times New Roman"/>
              </a:rPr>
              <a:t>while(temp -&gt; next != start)  </a:t>
            </a:r>
            <a:r>
              <a:rPr sz="2500" spc="-20" dirty="0">
                <a:latin typeface="Times New Roman"/>
                <a:cs typeface="Times New Roman"/>
              </a:rPr>
              <a:t>temp </a:t>
            </a:r>
            <a:r>
              <a:rPr sz="2500" spc="-5" dirty="0">
                <a:latin typeface="Times New Roman"/>
                <a:cs typeface="Times New Roman"/>
              </a:rPr>
              <a:t>= </a:t>
            </a:r>
            <a:r>
              <a:rPr sz="2500" spc="-20" dirty="0">
                <a:latin typeface="Times New Roman"/>
                <a:cs typeface="Times New Roman"/>
              </a:rPr>
              <a:t>temp </a:t>
            </a:r>
            <a:r>
              <a:rPr sz="2500" spc="-5" dirty="0">
                <a:latin typeface="Times New Roman"/>
                <a:cs typeface="Times New Roman"/>
              </a:rPr>
              <a:t>-&gt;</a:t>
            </a:r>
            <a:r>
              <a:rPr sz="2500" spc="9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next;</a:t>
            </a:r>
            <a:endParaRPr sz="2500">
              <a:latin typeface="Times New Roman"/>
              <a:cs typeface="Times New Roman"/>
            </a:endParaRPr>
          </a:p>
          <a:p>
            <a:pPr marL="927100" marR="3832225">
              <a:lnSpc>
                <a:spcPct val="100000"/>
              </a:lnSpc>
            </a:pPr>
            <a:r>
              <a:rPr sz="2500" spc="-20" dirty="0">
                <a:latin typeface="Times New Roman"/>
                <a:cs typeface="Times New Roman"/>
              </a:rPr>
              <a:t>temp </a:t>
            </a:r>
            <a:r>
              <a:rPr sz="2500" spc="-5" dirty="0">
                <a:latin typeface="Times New Roman"/>
                <a:cs typeface="Times New Roman"/>
              </a:rPr>
              <a:t>-&gt; next = newnode;  newnode -&gt; next =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start;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678" y="459739"/>
            <a:ext cx="63938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Inserting a node at the</a:t>
            </a:r>
            <a:r>
              <a:rPr sz="4400" b="1" spc="-204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end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1253" y="1950008"/>
            <a:ext cx="7781544" cy="4022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9</a:t>
            </a:fld>
            <a:endParaRPr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540</Words>
  <Application>Microsoft Office PowerPoint</Application>
  <PresentationFormat>On-screen Show (4:3)</PresentationFormat>
  <Paragraphs>99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UNIT-3</vt:lpstr>
      <vt:lpstr>OUTCOME</vt:lpstr>
      <vt:lpstr>Circular Single Linked List</vt:lpstr>
      <vt:lpstr>Circular Single Linked List   and operations</vt:lpstr>
      <vt:lpstr>Creating a CSLL with N number of nodes</vt:lpstr>
      <vt:lpstr>Inserting a node at the beginning</vt:lpstr>
      <vt:lpstr>Inserting a node at the beginning</vt:lpstr>
      <vt:lpstr>Inserting a node at the end</vt:lpstr>
      <vt:lpstr>Inserting a node at the end</vt:lpstr>
      <vt:lpstr>Deleting a node at the beginning</vt:lpstr>
      <vt:lpstr>Deleting a node at the beginning</vt:lpstr>
      <vt:lpstr>Deleting a node at the end</vt:lpstr>
      <vt:lpstr>Deleting a node at the end</vt:lpstr>
      <vt:lpstr>Traversing a circular single linked  list</vt:lpstr>
      <vt:lpstr>Advantages of Circular Lists</vt:lpstr>
      <vt:lpstr>Quiz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UNIT-3</dc:title>
  <dc:creator>Windows User</dc:creator>
  <cp:lastModifiedBy>Windows User</cp:lastModifiedBy>
  <cp:revision>2</cp:revision>
  <dcterms:created xsi:type="dcterms:W3CDTF">2020-06-14T23:03:41Z</dcterms:created>
  <dcterms:modified xsi:type="dcterms:W3CDTF">2020-06-14T23:11:01Z</dcterms:modified>
</cp:coreProperties>
</file>