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7" r:id="rId2"/>
    <p:sldId id="26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B46BB-4BA9-4074-82E8-082B58FE404B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FD939A-98C9-434C-9813-82F15D810BA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FD939A-98C9-434C-9813-82F15D810BA6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D4802-148A-4B11-B74E-08C3302F050D}" type="datetime1">
              <a:rPr lang="en-US" smtClean="0"/>
              <a:t>6/10/2020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Linked Lists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2742C-9FA6-473C-B72C-D7525E0852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5BE16-B06C-46C5-A46C-7A121DD01757}" type="datetime1">
              <a:rPr lang="en-US" smtClean="0"/>
              <a:t>6/10/2020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Linked Lists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2742C-9FA6-473C-B72C-D7525E0852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CC785-E430-497E-9B1B-0B4CC3143FA1}" type="datetime1">
              <a:rPr lang="en-US" smtClean="0"/>
              <a:t>6/10/2020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Linked Lists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2742C-9FA6-473C-B72C-D7525E0852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80100-CE5E-43A5-8710-6CF439108C67}" type="datetime1">
              <a:rPr lang="en-US" smtClean="0"/>
              <a:t>6/10/2020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Linked Lists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2742C-9FA6-473C-B72C-D7525E0852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6B06D-A3FD-4CD6-9C18-6C196DB9000D}" type="datetime1">
              <a:rPr lang="en-US" smtClean="0"/>
              <a:t>6/10/2020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Linked Lists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2742C-9FA6-473C-B72C-D7525E0852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286DB-75F3-4D98-A9A7-E91F6CBC4A48}" type="datetime1">
              <a:rPr lang="en-US" smtClean="0"/>
              <a:t>6/10/2020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Linked Lists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2742C-9FA6-473C-B72C-D7525E0852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AF5EB-242E-42D2-A25A-4CF60EEA17BE}" type="datetime1">
              <a:rPr lang="en-US" smtClean="0"/>
              <a:t>6/10/2020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Linked Lists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2742C-9FA6-473C-B72C-D7525E0852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77C7A-61EC-4FA1-998B-BD8832A42E36}" type="datetime1">
              <a:rPr lang="en-US" smtClean="0"/>
              <a:t>6/10/2020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Linked Lists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2742C-9FA6-473C-B72C-D7525E0852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4B245-2E93-417D-AD82-1329596EE824}" type="datetime1">
              <a:rPr lang="en-US" smtClean="0"/>
              <a:t>6/10/2020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Linked Lists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2742C-9FA6-473C-B72C-D7525E0852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2E904-ABBD-4E88-958E-1294CF8E45CE}" type="datetime1">
              <a:rPr lang="en-US" smtClean="0"/>
              <a:t>6/10/2020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Linked Lists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2742C-9FA6-473C-B72C-D7525E0852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C6FB0-5F6F-49E2-8C96-9D57CBC1A60F}" type="datetime1">
              <a:rPr lang="en-US" smtClean="0"/>
              <a:t>6/10/2020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Linked Lists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2742C-9FA6-473C-B72C-D7525E0852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E55A2F-5624-44EE-B69A-D59BB3A65988}" type="datetime1">
              <a:rPr lang="en-US" smtClean="0"/>
              <a:t>6/10/2020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Linked Lists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D2742C-9FA6-473C-B72C-D7525E08520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4414" y="2357430"/>
            <a:ext cx="6143668" cy="204479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81788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UNIT - </a:t>
            </a:r>
            <a:r>
              <a:rPr sz="4400"/>
              <a:t>3  </a:t>
            </a:r>
            <a:r>
              <a:rPr lang="en-US" sz="4400" dirty="0" smtClean="0"/>
              <a:t>INTRODUCTION TO </a:t>
            </a:r>
            <a:br>
              <a:rPr lang="en-US" sz="4400" dirty="0" smtClean="0"/>
            </a:br>
            <a:r>
              <a:rPr sz="4400" smtClean="0"/>
              <a:t>LINKED</a:t>
            </a:r>
            <a:r>
              <a:rPr sz="4400" spc="-215" smtClean="0"/>
              <a:t> </a:t>
            </a:r>
            <a:r>
              <a:rPr sz="4400" dirty="0"/>
              <a:t>LISTS</a:t>
            </a:r>
            <a:endParaRPr sz="440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14678" y="500042"/>
            <a:ext cx="2378133" cy="1643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2742C-9FA6-473C-B72C-D7525E08520C}" type="slidenum">
              <a:rPr lang="en-US" sz="1800" b="1" smtClean="0"/>
              <a:t>1</a:t>
            </a:fld>
            <a:endParaRPr lang="en-US" sz="1800" b="1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Linked Lists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338311" y="6456679"/>
            <a:ext cx="2063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78787"/>
                </a:solidFill>
                <a:latin typeface="Calibri"/>
                <a:cs typeface="Calibri"/>
              </a:rPr>
              <a:pPr marL="25400">
                <a:lnSpc>
                  <a:spcPts val="1240"/>
                </a:lnSpc>
              </a:pPr>
              <a:t>10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04414" y="321690"/>
            <a:ext cx="452120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0" dirty="0"/>
              <a:t>Types </a:t>
            </a:r>
            <a:r>
              <a:rPr sz="4400" dirty="0"/>
              <a:t>of linked</a:t>
            </a:r>
            <a:r>
              <a:rPr sz="4400" spc="-229" dirty="0"/>
              <a:t> </a:t>
            </a:r>
            <a:r>
              <a:rPr sz="4400" dirty="0"/>
              <a:t>lists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5635" y="1133982"/>
            <a:ext cx="7781925" cy="38420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83615" lvl="1" indent="-514350">
              <a:lnSpc>
                <a:spcPct val="250000"/>
              </a:lnSpc>
              <a:spcBef>
                <a:spcPts val="15"/>
              </a:spcBef>
              <a:buFont typeface="+mj-lt"/>
              <a:buAutoNum type="arabicPeriod"/>
              <a:tabLst>
                <a:tab pos="756920" algn="l"/>
              </a:tabLst>
            </a:pPr>
            <a:r>
              <a:rPr sz="2600" b="1" smtClean="0">
                <a:latin typeface="Times New Roman"/>
                <a:cs typeface="Times New Roman"/>
              </a:rPr>
              <a:t>Single </a:t>
            </a:r>
            <a:r>
              <a:rPr sz="2600" b="1" dirty="0">
                <a:latin typeface="Times New Roman"/>
                <a:cs typeface="Times New Roman"/>
              </a:rPr>
              <a:t>linked</a:t>
            </a:r>
            <a:r>
              <a:rPr sz="2600" b="1" spc="-75" dirty="0">
                <a:latin typeface="Times New Roman"/>
                <a:cs typeface="Times New Roman"/>
              </a:rPr>
              <a:t> </a:t>
            </a:r>
            <a:r>
              <a:rPr sz="2600" b="1" spc="-5" dirty="0">
                <a:latin typeface="Times New Roman"/>
                <a:cs typeface="Times New Roman"/>
              </a:rPr>
              <a:t>list</a:t>
            </a:r>
            <a:endParaRPr sz="2600" b="1">
              <a:latin typeface="Times New Roman"/>
              <a:cs typeface="Times New Roman"/>
            </a:endParaRPr>
          </a:p>
          <a:p>
            <a:pPr marL="983615" lvl="1" indent="-514350">
              <a:lnSpc>
                <a:spcPct val="250000"/>
              </a:lnSpc>
              <a:buFont typeface="+mj-lt"/>
              <a:buAutoNum type="arabicPeriod"/>
              <a:tabLst>
                <a:tab pos="756920" algn="l"/>
              </a:tabLst>
            </a:pPr>
            <a:r>
              <a:rPr sz="2600" b="1" smtClean="0">
                <a:latin typeface="Times New Roman"/>
                <a:cs typeface="Times New Roman"/>
              </a:rPr>
              <a:t>Circular </a:t>
            </a:r>
            <a:r>
              <a:rPr sz="2600" b="1" dirty="0">
                <a:latin typeface="Times New Roman"/>
                <a:cs typeface="Times New Roman"/>
              </a:rPr>
              <a:t>single linked</a:t>
            </a:r>
            <a:r>
              <a:rPr sz="2600" b="1" spc="-85" dirty="0">
                <a:latin typeface="Times New Roman"/>
                <a:cs typeface="Times New Roman"/>
              </a:rPr>
              <a:t> </a:t>
            </a:r>
            <a:r>
              <a:rPr sz="2600" b="1" spc="-5" dirty="0">
                <a:latin typeface="Times New Roman"/>
                <a:cs typeface="Times New Roman"/>
              </a:rPr>
              <a:t>list</a:t>
            </a:r>
            <a:endParaRPr sz="2600" b="1">
              <a:latin typeface="Times New Roman"/>
              <a:cs typeface="Times New Roman"/>
            </a:endParaRPr>
          </a:p>
          <a:p>
            <a:pPr marL="983615" lvl="1" indent="-514350">
              <a:lnSpc>
                <a:spcPct val="250000"/>
              </a:lnSpc>
              <a:buFont typeface="+mj-lt"/>
              <a:buAutoNum type="arabicPeriod"/>
              <a:tabLst>
                <a:tab pos="756920" algn="l"/>
              </a:tabLst>
            </a:pPr>
            <a:r>
              <a:rPr sz="2600" b="1" smtClean="0">
                <a:latin typeface="Times New Roman"/>
                <a:cs typeface="Times New Roman"/>
              </a:rPr>
              <a:t>Doubly </a:t>
            </a:r>
            <a:r>
              <a:rPr sz="2600" b="1" dirty="0">
                <a:latin typeface="Times New Roman"/>
                <a:cs typeface="Times New Roman"/>
              </a:rPr>
              <a:t>linked</a:t>
            </a:r>
            <a:r>
              <a:rPr sz="2600" b="1" spc="-95" dirty="0">
                <a:latin typeface="Times New Roman"/>
                <a:cs typeface="Times New Roman"/>
              </a:rPr>
              <a:t> </a:t>
            </a:r>
            <a:r>
              <a:rPr sz="2600" b="1" spc="-5" dirty="0">
                <a:latin typeface="Times New Roman"/>
                <a:cs typeface="Times New Roman"/>
              </a:rPr>
              <a:t>list</a:t>
            </a:r>
            <a:endParaRPr sz="2600" b="1">
              <a:latin typeface="Times New Roman"/>
              <a:cs typeface="Times New Roman"/>
            </a:endParaRPr>
          </a:p>
          <a:p>
            <a:pPr marL="983615" lvl="1" indent="-514350">
              <a:lnSpc>
                <a:spcPct val="250000"/>
              </a:lnSpc>
              <a:buFont typeface="+mj-lt"/>
              <a:buAutoNum type="arabicPeriod"/>
              <a:tabLst>
                <a:tab pos="756920" algn="l"/>
              </a:tabLst>
            </a:pPr>
            <a:r>
              <a:rPr sz="2600" b="1" smtClean="0">
                <a:latin typeface="Times New Roman"/>
                <a:cs typeface="Times New Roman"/>
              </a:rPr>
              <a:t>Circular </a:t>
            </a:r>
            <a:r>
              <a:rPr sz="2600" b="1" spc="5" dirty="0">
                <a:latin typeface="Times New Roman"/>
                <a:cs typeface="Times New Roman"/>
              </a:rPr>
              <a:t>double </a:t>
            </a:r>
            <a:r>
              <a:rPr sz="2600" b="1">
                <a:latin typeface="Times New Roman"/>
                <a:cs typeface="Times New Roman"/>
              </a:rPr>
              <a:t>linked</a:t>
            </a:r>
            <a:r>
              <a:rPr sz="2600" b="1" spc="-135">
                <a:latin typeface="Times New Roman"/>
                <a:cs typeface="Times New Roman"/>
              </a:rPr>
              <a:t> </a:t>
            </a:r>
            <a:r>
              <a:rPr sz="2600" b="1" spc="-5" smtClean="0">
                <a:latin typeface="Times New Roman"/>
                <a:cs typeface="Times New Roman"/>
              </a:rPr>
              <a:t>list</a:t>
            </a:r>
            <a:endParaRPr sz="2600" b="1">
              <a:latin typeface="Times New Roman"/>
              <a:cs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2742C-9FA6-473C-B72C-D7525E08520C}" type="slidenum">
              <a:rPr lang="en-US" smtClean="0"/>
              <a:t>10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Linked Lists</a:t>
            </a:r>
            <a:endParaRPr lang="en-US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29520" y="0"/>
            <a:ext cx="1714480" cy="118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-214338"/>
            <a:ext cx="8229600" cy="1143000"/>
          </a:xfrm>
        </p:spPr>
        <p:txBody>
          <a:bodyPr/>
          <a:lstStyle/>
          <a:p>
            <a:r>
              <a:rPr lang="en-US" dirty="0" smtClean="0"/>
              <a:t>Quiz (Answer in chat)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71480"/>
            <a:ext cx="8229600" cy="6286520"/>
          </a:xfrm>
        </p:spPr>
        <p:txBody>
          <a:bodyPr>
            <a:normAutofit fontScale="47500" lnSpcReduction="20000"/>
          </a:bodyPr>
          <a:lstStyle/>
          <a:p>
            <a:pPr lvl="0">
              <a:buNone/>
            </a:pPr>
            <a:r>
              <a:rPr lang="en-US" b="1" dirty="0" smtClean="0"/>
              <a:t>1. </a:t>
            </a:r>
            <a:r>
              <a:rPr lang="en-US" sz="4000" b="1" dirty="0" smtClean="0"/>
              <a:t>Which </a:t>
            </a:r>
            <a:r>
              <a:rPr lang="en-US" sz="4000" b="1" dirty="0"/>
              <a:t>among the following is a Dynamic data structure:</a:t>
            </a:r>
          </a:p>
          <a:p>
            <a:pPr>
              <a:buNone/>
            </a:pPr>
            <a:r>
              <a:rPr lang="en-US" sz="4000" dirty="0"/>
              <a:t>A. </a:t>
            </a:r>
            <a:r>
              <a:rPr lang="en-US" sz="4000" dirty="0" smtClean="0"/>
              <a:t>Linked </a:t>
            </a:r>
            <a:r>
              <a:rPr lang="en-US" sz="4000" dirty="0"/>
              <a:t>List 	</a:t>
            </a:r>
            <a:endParaRPr lang="en-US" sz="4000" dirty="0" smtClean="0"/>
          </a:p>
          <a:p>
            <a:pPr>
              <a:buNone/>
            </a:pPr>
            <a:r>
              <a:rPr lang="en-US" sz="4000" dirty="0" err="1"/>
              <a:t>B.Stack</a:t>
            </a:r>
            <a:r>
              <a:rPr lang="en-US" sz="4000" dirty="0"/>
              <a:t>		</a:t>
            </a:r>
            <a:endParaRPr lang="en-US" sz="4000" dirty="0" smtClean="0"/>
          </a:p>
          <a:p>
            <a:pPr>
              <a:buNone/>
            </a:pPr>
            <a:r>
              <a:rPr lang="en-US" sz="4000" dirty="0" err="1"/>
              <a:t>C.Queue</a:t>
            </a:r>
            <a:r>
              <a:rPr lang="en-US" sz="4000" dirty="0"/>
              <a:t>		</a:t>
            </a:r>
            <a:endParaRPr lang="en-US" sz="4000" dirty="0" smtClean="0"/>
          </a:p>
          <a:p>
            <a:pPr>
              <a:buNone/>
            </a:pPr>
            <a:r>
              <a:rPr lang="en-US" sz="4000" dirty="0"/>
              <a:t>D. all the </a:t>
            </a:r>
            <a:r>
              <a:rPr lang="en-US" sz="4000" dirty="0" smtClean="0"/>
              <a:t>above</a:t>
            </a:r>
          </a:p>
          <a:p>
            <a:pPr lvl="0">
              <a:buNone/>
            </a:pPr>
            <a:r>
              <a:rPr lang="en-US" sz="4000" b="1" dirty="0" smtClean="0"/>
              <a:t>2. Which </a:t>
            </a:r>
            <a:r>
              <a:rPr lang="en-US" sz="4000" b="1" dirty="0"/>
              <a:t>among the following is a linear data structure:</a:t>
            </a:r>
          </a:p>
          <a:p>
            <a:pPr marL="514350" lvl="0" indent="-514350">
              <a:buFont typeface="+mj-lt"/>
              <a:buAutoNum type="alphaUcPeriod"/>
            </a:pPr>
            <a:r>
              <a:rPr lang="en-US" sz="4000" dirty="0" smtClean="0"/>
              <a:t>Queue</a:t>
            </a:r>
            <a:r>
              <a:rPr lang="en-US" sz="4000" dirty="0"/>
              <a:t>	 	</a:t>
            </a:r>
          </a:p>
          <a:p>
            <a:pPr marL="514350" lvl="0" indent="-514350">
              <a:buFont typeface="+mj-lt"/>
              <a:buAutoNum type="alphaUcPeriod"/>
            </a:pPr>
            <a:r>
              <a:rPr lang="en-US" sz="4000" dirty="0"/>
              <a:t>Stack		</a:t>
            </a:r>
          </a:p>
          <a:p>
            <a:pPr marL="514350" lvl="0" indent="-514350">
              <a:buFont typeface="+mj-lt"/>
              <a:buAutoNum type="alphaUcPeriod"/>
            </a:pPr>
            <a:r>
              <a:rPr lang="en-US" sz="4000" dirty="0"/>
              <a:t>Linked List 		</a:t>
            </a:r>
          </a:p>
          <a:p>
            <a:pPr marL="514350" lvl="0" indent="-514350">
              <a:buFont typeface="+mj-lt"/>
              <a:buAutoNum type="alphaUcPeriod"/>
            </a:pPr>
            <a:r>
              <a:rPr lang="en-US" sz="4000" b="1" dirty="0"/>
              <a:t> </a:t>
            </a:r>
            <a:r>
              <a:rPr lang="en-US" sz="4000" dirty="0"/>
              <a:t>All The </a:t>
            </a:r>
            <a:r>
              <a:rPr lang="en-US" sz="4000" dirty="0" smtClean="0"/>
              <a:t>Above</a:t>
            </a:r>
          </a:p>
          <a:p>
            <a:pPr lvl="0">
              <a:buNone/>
            </a:pPr>
            <a:r>
              <a:rPr lang="en-US" sz="4000" dirty="0" smtClean="0"/>
              <a:t>3</a:t>
            </a:r>
            <a:r>
              <a:rPr lang="en-US" sz="4000" b="1" dirty="0" smtClean="0"/>
              <a:t>. The </a:t>
            </a:r>
            <a:r>
              <a:rPr lang="en-US" sz="4000" b="1" dirty="0"/>
              <a:t>link field in a node contains:	</a:t>
            </a:r>
            <a:endParaRPr lang="en-US" sz="6000" b="1" dirty="0"/>
          </a:p>
          <a:p>
            <a:pPr marL="571500" indent="-514350">
              <a:buFont typeface="+mj-lt"/>
              <a:buAutoNum type="alphaUcPeriod"/>
            </a:pPr>
            <a:r>
              <a:rPr lang="en-US" sz="4000" dirty="0" smtClean="0"/>
              <a:t>address </a:t>
            </a:r>
            <a:r>
              <a:rPr lang="en-US" sz="4000" dirty="0"/>
              <a:t>of the next </a:t>
            </a:r>
            <a:r>
              <a:rPr lang="en-US" sz="4000" dirty="0" smtClean="0"/>
              <a:t>node</a:t>
            </a:r>
          </a:p>
          <a:p>
            <a:pPr marL="571500" indent="-514350">
              <a:buFont typeface="+mj-lt"/>
              <a:buAutoNum type="alphaUcPeriod"/>
            </a:pPr>
            <a:r>
              <a:rPr lang="en-US" sz="4000" dirty="0" smtClean="0"/>
              <a:t>data </a:t>
            </a:r>
            <a:r>
              <a:rPr lang="en-US" sz="4000" dirty="0"/>
              <a:t>of previous </a:t>
            </a:r>
            <a:r>
              <a:rPr lang="en-US" sz="4000" dirty="0" smtClean="0"/>
              <a:t>node</a:t>
            </a:r>
          </a:p>
          <a:p>
            <a:pPr marL="571500" indent="-514350">
              <a:buFont typeface="+mj-lt"/>
              <a:buAutoNum type="alphaUcPeriod"/>
            </a:pPr>
            <a:r>
              <a:rPr lang="en-US" sz="4000" dirty="0" smtClean="0"/>
              <a:t>data </a:t>
            </a:r>
            <a:r>
              <a:rPr lang="en-US" sz="4000" dirty="0"/>
              <a:t>of next </a:t>
            </a:r>
            <a:r>
              <a:rPr lang="en-US" sz="4000" dirty="0" smtClean="0"/>
              <a:t>node</a:t>
            </a:r>
          </a:p>
          <a:p>
            <a:pPr marL="571500" indent="-514350">
              <a:buFont typeface="+mj-lt"/>
              <a:buAutoNum type="alphaUcPeriod"/>
            </a:pPr>
            <a:r>
              <a:rPr lang="en-US" sz="4000" dirty="0" smtClean="0"/>
              <a:t>data </a:t>
            </a:r>
            <a:r>
              <a:rPr lang="en-US" sz="4000" dirty="0"/>
              <a:t>of current </a:t>
            </a:r>
            <a:r>
              <a:rPr lang="en-US" sz="4000" dirty="0" smtClean="0"/>
              <a:t>node</a:t>
            </a:r>
          </a:p>
          <a:p>
            <a:pPr lvl="0">
              <a:buNone/>
            </a:pPr>
            <a:r>
              <a:rPr lang="en-US" sz="4000" b="1" dirty="0" smtClean="0"/>
              <a:t>4. Memory </a:t>
            </a:r>
            <a:r>
              <a:rPr lang="en-US" sz="4000" b="1" dirty="0"/>
              <a:t>is allocated dynamically to a data structure during execution by	function.</a:t>
            </a:r>
            <a:endParaRPr lang="en-US" sz="6000" b="1" dirty="0"/>
          </a:p>
          <a:p>
            <a:pPr marL="571500" indent="-514350">
              <a:buFont typeface="+mj-lt"/>
              <a:buAutoNum type="alphaUcPeriod"/>
            </a:pPr>
            <a:r>
              <a:rPr lang="en-US" sz="4000" dirty="0" err="1" smtClean="0"/>
              <a:t>malloc</a:t>
            </a:r>
            <a:r>
              <a:rPr lang="en-US" sz="4000" dirty="0" smtClean="0"/>
              <a:t>()</a:t>
            </a:r>
            <a:endParaRPr lang="en-US" sz="6000" dirty="0" smtClean="0"/>
          </a:p>
          <a:p>
            <a:pPr marL="571500" indent="-514350">
              <a:buFont typeface="+mj-lt"/>
              <a:buAutoNum type="alphaUcPeriod"/>
            </a:pPr>
            <a:r>
              <a:rPr lang="en-US" sz="4000" dirty="0" err="1" smtClean="0"/>
              <a:t>Calloc</a:t>
            </a:r>
            <a:r>
              <a:rPr lang="en-US" sz="4000" dirty="0" smtClean="0"/>
              <a:t>()</a:t>
            </a:r>
          </a:p>
          <a:p>
            <a:pPr marL="571500" indent="-514350">
              <a:buFont typeface="+mj-lt"/>
              <a:buAutoNum type="alphaUcPeriod"/>
            </a:pPr>
            <a:r>
              <a:rPr lang="en-US" sz="4000" dirty="0" err="1" smtClean="0"/>
              <a:t>realloc</a:t>
            </a:r>
            <a:r>
              <a:rPr lang="en-US" sz="4000" dirty="0" smtClean="0"/>
              <a:t>()</a:t>
            </a:r>
            <a:endParaRPr lang="en-US" sz="6000" dirty="0" smtClean="0"/>
          </a:p>
          <a:p>
            <a:pPr marL="571500" indent="-514350">
              <a:buFont typeface="+mj-lt"/>
              <a:buAutoNum type="alphaUcPeriod"/>
            </a:pPr>
            <a:r>
              <a:rPr lang="en-US" sz="4000" dirty="0" smtClean="0"/>
              <a:t>all </a:t>
            </a:r>
            <a:r>
              <a:rPr lang="en-US" sz="4000" dirty="0"/>
              <a:t>the above</a:t>
            </a:r>
            <a:endParaRPr lang="en-US" sz="6000" dirty="0"/>
          </a:p>
          <a:p>
            <a:pPr marL="571500" indent="-514350">
              <a:buNone/>
            </a:pPr>
            <a:endParaRPr lang="en-US" sz="4000" dirty="0"/>
          </a:p>
          <a:p>
            <a:pPr marL="514350" lvl="0" indent="-514350">
              <a:buNone/>
            </a:pPr>
            <a:endParaRPr lang="en-US" dirty="0" smtClean="0"/>
          </a:p>
          <a:p>
            <a:pPr marL="514350" lvl="0" indent="-514350">
              <a:buNone/>
            </a:pPr>
            <a:endParaRPr lang="en-US" dirty="0"/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Linked Lists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2742C-9FA6-473C-B72C-D7525E08520C}" type="slidenum">
              <a:rPr lang="en-US" smtClean="0"/>
              <a:t>11</a:t>
            </a:fld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29520" y="0"/>
            <a:ext cx="1714480" cy="118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Outcome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this linked lists topic student can able understand linked lists, representation, advantages, applications.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2742C-9FA6-473C-B72C-D7525E08520C}" type="slidenum">
              <a:rPr lang="en-US" smtClean="0"/>
              <a:t>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Linked Lists</a:t>
            </a:r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29520" y="0"/>
            <a:ext cx="1714480" cy="118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2976" y="428604"/>
            <a:ext cx="608139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/>
              <a:t>Introduction to Linked</a:t>
            </a:r>
            <a:r>
              <a:rPr sz="4400" spc="-215" dirty="0"/>
              <a:t> </a:t>
            </a:r>
            <a:r>
              <a:rPr sz="4400" dirty="0"/>
              <a:t>List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152400" y="3386213"/>
            <a:ext cx="8702040" cy="29988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88340" y="1467357"/>
            <a:ext cx="808926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7330440" algn="l"/>
              </a:tabLst>
            </a:pPr>
            <a:r>
              <a:rPr sz="3200" dirty="0">
                <a:latin typeface="Times New Roman"/>
                <a:cs typeface="Times New Roman"/>
              </a:rPr>
              <a:t>A</a:t>
            </a:r>
            <a:r>
              <a:rPr sz="3200" spc="-15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li</a:t>
            </a:r>
            <a:r>
              <a:rPr sz="3200" spc="-15" dirty="0">
                <a:latin typeface="Times New Roman"/>
                <a:cs typeface="Times New Roman"/>
              </a:rPr>
              <a:t>n</a:t>
            </a:r>
            <a:r>
              <a:rPr sz="3200" dirty="0">
                <a:latin typeface="Times New Roman"/>
                <a:cs typeface="Times New Roman"/>
              </a:rPr>
              <a:t>ked</a:t>
            </a:r>
            <a:r>
              <a:rPr sz="3200" spc="2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list</a:t>
            </a:r>
            <a:r>
              <a:rPr sz="3200" spc="2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i</a:t>
            </a:r>
            <a:r>
              <a:rPr sz="3200" dirty="0">
                <a:latin typeface="Times New Roman"/>
                <a:cs typeface="Times New Roman"/>
              </a:rPr>
              <a:t>s</a:t>
            </a:r>
            <a:r>
              <a:rPr sz="3200" spc="3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</a:t>
            </a:r>
            <a:r>
              <a:rPr sz="3200" spc="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collect</a:t>
            </a:r>
            <a:r>
              <a:rPr sz="3200" spc="-15" dirty="0">
                <a:latin typeface="Times New Roman"/>
                <a:cs typeface="Times New Roman"/>
              </a:rPr>
              <a:t>i</a:t>
            </a:r>
            <a:r>
              <a:rPr sz="3200" dirty="0">
                <a:latin typeface="Times New Roman"/>
                <a:cs typeface="Times New Roman"/>
              </a:rPr>
              <a:t>on</a:t>
            </a:r>
            <a:r>
              <a:rPr sz="3200" spc="15" dirty="0">
                <a:latin typeface="Times New Roman"/>
                <a:cs typeface="Times New Roman"/>
              </a:rPr>
              <a:t> </a:t>
            </a:r>
            <a:r>
              <a:rPr sz="3200" spc="5" dirty="0">
                <a:latin typeface="Times New Roman"/>
                <a:cs typeface="Times New Roman"/>
              </a:rPr>
              <a:t>o</a:t>
            </a:r>
            <a:r>
              <a:rPr sz="3200" dirty="0">
                <a:latin typeface="Times New Roman"/>
                <a:cs typeface="Times New Roman"/>
              </a:rPr>
              <a:t>f</a:t>
            </a:r>
            <a:r>
              <a:rPr sz="3200" spc="1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data</a:t>
            </a:r>
            <a:r>
              <a:rPr sz="3200" spc="3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i</a:t>
            </a:r>
            <a:r>
              <a:rPr sz="3200" dirty="0">
                <a:latin typeface="Times New Roman"/>
                <a:cs typeface="Times New Roman"/>
              </a:rPr>
              <a:t>n</a:t>
            </a:r>
            <a:r>
              <a:rPr sz="3200" spc="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which	each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338311" y="6456679"/>
            <a:ext cx="2063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78787"/>
                </a:solidFill>
                <a:latin typeface="Calibri"/>
                <a:cs typeface="Calibri"/>
              </a:rPr>
              <a:pPr marL="25400">
                <a:lnSpc>
                  <a:spcPts val="1240"/>
                </a:lnSpc>
              </a:pPr>
              <a:t>3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8340" y="1955114"/>
            <a:ext cx="301498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646555" algn="l"/>
              </a:tabLst>
            </a:pPr>
            <a:r>
              <a:rPr sz="3200" dirty="0">
                <a:latin typeface="Times New Roman"/>
                <a:cs typeface="Times New Roman"/>
              </a:rPr>
              <a:t>element	conta</a:t>
            </a:r>
            <a:r>
              <a:rPr sz="3200" spc="-15" dirty="0">
                <a:latin typeface="Times New Roman"/>
                <a:cs typeface="Times New Roman"/>
              </a:rPr>
              <a:t>i</a:t>
            </a:r>
            <a:r>
              <a:rPr sz="3200" dirty="0">
                <a:latin typeface="Times New Roman"/>
                <a:cs typeface="Times New Roman"/>
              </a:rPr>
              <a:t>ns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88340" y="2443099"/>
            <a:ext cx="297878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594610" algn="l"/>
              </a:tabLst>
            </a:pPr>
            <a:r>
              <a:rPr sz="3200" dirty="0">
                <a:latin typeface="Times New Roman"/>
                <a:cs typeface="Times New Roman"/>
              </a:rPr>
              <a:t>eleme</a:t>
            </a:r>
            <a:r>
              <a:rPr sz="3200" spc="5" dirty="0">
                <a:latin typeface="Times New Roman"/>
                <a:cs typeface="Times New Roman"/>
              </a:rPr>
              <a:t>n</a:t>
            </a:r>
            <a:r>
              <a:rPr sz="3200" spc="-10" dirty="0">
                <a:latin typeface="Times New Roman"/>
                <a:cs typeface="Times New Roman"/>
              </a:rPr>
              <a:t>t</a:t>
            </a:r>
            <a:r>
              <a:rPr sz="3200" dirty="0">
                <a:latin typeface="Times New Roman"/>
                <a:cs typeface="Times New Roman"/>
              </a:rPr>
              <a:t>—that	</a:t>
            </a:r>
            <a:r>
              <a:rPr sz="3200" spc="-20" dirty="0">
                <a:latin typeface="Times New Roman"/>
                <a:cs typeface="Times New Roman"/>
              </a:rPr>
              <a:t>i</a:t>
            </a:r>
            <a:r>
              <a:rPr sz="3200" dirty="0">
                <a:latin typeface="Times New Roman"/>
                <a:cs typeface="Times New Roman"/>
              </a:rPr>
              <a:t>s,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19854" y="1955114"/>
            <a:ext cx="2336165" cy="10020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103505">
              <a:lnSpc>
                <a:spcPct val="100000"/>
              </a:lnSpc>
              <a:spcBef>
                <a:spcPts val="105"/>
              </a:spcBef>
              <a:tabLst>
                <a:tab pos="960119" algn="l"/>
                <a:tab pos="1035050" algn="l"/>
              </a:tabLst>
            </a:pPr>
            <a:r>
              <a:rPr sz="3200" dirty="0">
                <a:latin typeface="Times New Roman"/>
                <a:cs typeface="Times New Roman"/>
              </a:rPr>
              <a:t>the	</a:t>
            </a:r>
            <a:r>
              <a:rPr sz="3200" spc="-5" dirty="0">
                <a:latin typeface="Times New Roman"/>
                <a:cs typeface="Times New Roman"/>
              </a:rPr>
              <a:t>location  </a:t>
            </a:r>
            <a:r>
              <a:rPr sz="3200" dirty="0">
                <a:latin typeface="Times New Roman"/>
                <a:cs typeface="Times New Roman"/>
              </a:rPr>
              <a:t>e</a:t>
            </a:r>
            <a:r>
              <a:rPr sz="3200" spc="5" dirty="0">
                <a:latin typeface="Times New Roman"/>
                <a:cs typeface="Times New Roman"/>
              </a:rPr>
              <a:t>a</a:t>
            </a:r>
            <a:r>
              <a:rPr sz="3200" dirty="0">
                <a:latin typeface="Times New Roman"/>
                <a:cs typeface="Times New Roman"/>
              </a:rPr>
              <a:t>ch		element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507860" y="2443099"/>
            <a:ext cx="138176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latin typeface="Times New Roman"/>
                <a:cs typeface="Times New Roman"/>
              </a:rPr>
              <a:t>contains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521577" y="1955114"/>
            <a:ext cx="2254885" cy="10020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5"/>
              </a:spcBef>
              <a:tabLst>
                <a:tab pos="685165" algn="l"/>
                <a:tab pos="1527175" algn="l"/>
              </a:tabLst>
            </a:pPr>
            <a:r>
              <a:rPr sz="3200" dirty="0">
                <a:latin typeface="Times New Roman"/>
                <a:cs typeface="Times New Roman"/>
              </a:rPr>
              <a:t>of	</a:t>
            </a:r>
            <a:r>
              <a:rPr sz="3200" spc="-20" dirty="0">
                <a:latin typeface="Times New Roman"/>
                <a:cs typeface="Times New Roman"/>
              </a:rPr>
              <a:t>t</a:t>
            </a:r>
            <a:r>
              <a:rPr sz="3200" dirty="0">
                <a:latin typeface="Times New Roman"/>
                <a:cs typeface="Times New Roman"/>
              </a:rPr>
              <a:t>he	next</a:t>
            </a:r>
            <a:endParaRPr sz="320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</a:pPr>
            <a:r>
              <a:rPr sz="3200" dirty="0">
                <a:latin typeface="Times New Roman"/>
                <a:cs typeface="Times New Roman"/>
              </a:rPr>
              <a:t>t</a:t>
            </a:r>
            <a:r>
              <a:rPr sz="3200" spc="-15" dirty="0">
                <a:latin typeface="Times New Roman"/>
                <a:cs typeface="Times New Roman"/>
              </a:rPr>
              <a:t>w</a:t>
            </a:r>
            <a:r>
              <a:rPr sz="3200" dirty="0">
                <a:latin typeface="Times New Roman"/>
                <a:cs typeface="Times New Roman"/>
              </a:rPr>
              <a:t>o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88340" y="2930779"/>
            <a:ext cx="323532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latin typeface="Times New Roman"/>
                <a:cs typeface="Times New Roman"/>
              </a:rPr>
              <a:t>parts: data </a:t>
            </a:r>
            <a:r>
              <a:rPr sz="3200" spc="5" dirty="0">
                <a:latin typeface="Times New Roman"/>
                <a:cs typeface="Times New Roman"/>
              </a:rPr>
              <a:t>and</a:t>
            </a:r>
            <a:r>
              <a:rPr sz="3200" spc="-10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link.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2742C-9FA6-473C-B72C-D7525E08520C}" type="slidenum">
              <a:rPr lang="en-US" smtClean="0"/>
              <a:t>3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Linked Lists</a:t>
            </a:r>
            <a:endParaRPr lang="en-US"/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29520" y="0"/>
            <a:ext cx="1714480" cy="118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40891" y="271018"/>
            <a:ext cx="604583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/>
              <a:t>Arrays versus Linked</a:t>
            </a:r>
            <a:r>
              <a:rPr sz="4400" spc="-250" dirty="0"/>
              <a:t> </a:t>
            </a:r>
            <a:r>
              <a:rPr sz="4400" dirty="0"/>
              <a:t>Lists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5635" y="1073657"/>
            <a:ext cx="8088630" cy="2952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5600" algn="l"/>
              </a:tabLst>
            </a:pPr>
            <a:r>
              <a:rPr sz="3200" dirty="0">
                <a:latin typeface="Times New Roman"/>
                <a:cs typeface="Times New Roman"/>
              </a:rPr>
              <a:t>Both </a:t>
            </a:r>
            <a:r>
              <a:rPr sz="3200" spc="-5" dirty="0">
                <a:latin typeface="Times New Roman"/>
                <a:cs typeface="Times New Roman"/>
              </a:rPr>
              <a:t>an array </a:t>
            </a:r>
            <a:r>
              <a:rPr sz="3200" dirty="0">
                <a:latin typeface="Times New Roman"/>
                <a:cs typeface="Times New Roman"/>
              </a:rPr>
              <a:t>and a </a:t>
            </a:r>
            <a:r>
              <a:rPr sz="3200" spc="-5" dirty="0">
                <a:latin typeface="Times New Roman"/>
                <a:cs typeface="Times New Roman"/>
              </a:rPr>
              <a:t>linked </a:t>
            </a:r>
            <a:r>
              <a:rPr sz="3200" dirty="0">
                <a:latin typeface="Times New Roman"/>
                <a:cs typeface="Times New Roman"/>
              </a:rPr>
              <a:t>list are  representations </a:t>
            </a:r>
            <a:r>
              <a:rPr sz="3200" spc="-5" dirty="0">
                <a:latin typeface="Times New Roman"/>
                <a:cs typeface="Times New Roman"/>
              </a:rPr>
              <a:t>of </a:t>
            </a:r>
            <a:r>
              <a:rPr sz="3200" dirty="0">
                <a:latin typeface="Times New Roman"/>
                <a:cs typeface="Times New Roman"/>
              </a:rPr>
              <a:t>a list </a:t>
            </a:r>
            <a:r>
              <a:rPr sz="3200" spc="-5" dirty="0">
                <a:latin typeface="Times New Roman"/>
                <a:cs typeface="Times New Roman"/>
              </a:rPr>
              <a:t>of </a:t>
            </a:r>
            <a:r>
              <a:rPr sz="3200" dirty="0">
                <a:latin typeface="Times New Roman"/>
                <a:cs typeface="Times New Roman"/>
              </a:rPr>
              <a:t>items </a:t>
            </a:r>
            <a:r>
              <a:rPr sz="3200" spc="-10" dirty="0">
                <a:latin typeface="Times New Roman"/>
                <a:cs typeface="Times New Roman"/>
              </a:rPr>
              <a:t>in </a:t>
            </a:r>
            <a:r>
              <a:rPr sz="3200" spc="-65" dirty="0">
                <a:latin typeface="Times New Roman"/>
                <a:cs typeface="Times New Roman"/>
              </a:rPr>
              <a:t>memory.  </a:t>
            </a:r>
            <a:r>
              <a:rPr sz="3200" dirty="0">
                <a:latin typeface="Times New Roman"/>
                <a:cs typeface="Times New Roman"/>
              </a:rPr>
              <a:t>The </a:t>
            </a:r>
            <a:r>
              <a:rPr sz="3200" spc="-5" dirty="0">
                <a:latin typeface="Times New Roman"/>
                <a:cs typeface="Times New Roman"/>
              </a:rPr>
              <a:t>only </a:t>
            </a:r>
            <a:r>
              <a:rPr sz="3200" spc="-20" dirty="0">
                <a:latin typeface="Times New Roman"/>
                <a:cs typeface="Times New Roman"/>
              </a:rPr>
              <a:t>difference </a:t>
            </a:r>
            <a:r>
              <a:rPr sz="3200" spc="-5" dirty="0">
                <a:latin typeface="Times New Roman"/>
                <a:cs typeface="Times New Roman"/>
              </a:rPr>
              <a:t>is the </a:t>
            </a:r>
            <a:r>
              <a:rPr sz="3200" dirty="0">
                <a:latin typeface="Times New Roman"/>
                <a:cs typeface="Times New Roman"/>
              </a:rPr>
              <a:t>way </a:t>
            </a:r>
            <a:r>
              <a:rPr sz="3200" spc="-10" dirty="0">
                <a:latin typeface="Times New Roman"/>
                <a:cs typeface="Times New Roman"/>
              </a:rPr>
              <a:t>in </a:t>
            </a:r>
            <a:r>
              <a:rPr sz="3200" dirty="0">
                <a:latin typeface="Times New Roman"/>
                <a:cs typeface="Times New Roman"/>
              </a:rPr>
              <a:t>which </a:t>
            </a:r>
            <a:r>
              <a:rPr sz="3200" spc="-5" dirty="0">
                <a:latin typeface="Times New Roman"/>
                <a:cs typeface="Times New Roman"/>
              </a:rPr>
              <a:t>the  </a:t>
            </a:r>
            <a:r>
              <a:rPr sz="3200" dirty="0">
                <a:latin typeface="Times New Roman"/>
                <a:cs typeface="Times New Roman"/>
              </a:rPr>
              <a:t>items </a:t>
            </a:r>
            <a:r>
              <a:rPr sz="3200" spc="-10" dirty="0">
                <a:latin typeface="Times New Roman"/>
                <a:cs typeface="Times New Roman"/>
              </a:rPr>
              <a:t>are </a:t>
            </a:r>
            <a:r>
              <a:rPr sz="3200" spc="-5" dirty="0">
                <a:latin typeface="Times New Roman"/>
                <a:cs typeface="Times New Roman"/>
              </a:rPr>
              <a:t>linked </a:t>
            </a:r>
            <a:r>
              <a:rPr sz="3200" spc="-45" dirty="0">
                <a:latin typeface="Times New Roman"/>
                <a:cs typeface="Times New Roman"/>
              </a:rPr>
              <a:t>together. </a:t>
            </a:r>
            <a:r>
              <a:rPr sz="3200" spc="-5" dirty="0">
                <a:latin typeface="Times New Roman"/>
                <a:cs typeface="Times New Roman"/>
              </a:rPr>
              <a:t>The </a:t>
            </a:r>
            <a:r>
              <a:rPr sz="3200" spc="-10" dirty="0">
                <a:latin typeface="Times New Roman"/>
                <a:cs typeface="Times New Roman"/>
              </a:rPr>
              <a:t>Figure </a:t>
            </a:r>
            <a:r>
              <a:rPr sz="3200" spc="-5" dirty="0">
                <a:latin typeface="Times New Roman"/>
                <a:cs typeface="Times New Roman"/>
              </a:rPr>
              <a:t>below  </a:t>
            </a:r>
            <a:r>
              <a:rPr sz="3200" dirty="0">
                <a:latin typeface="Times New Roman"/>
                <a:cs typeface="Times New Roman"/>
              </a:rPr>
              <a:t>compares the </a:t>
            </a:r>
            <a:r>
              <a:rPr sz="3200" spc="-5" dirty="0">
                <a:latin typeface="Times New Roman"/>
                <a:cs typeface="Times New Roman"/>
              </a:rPr>
              <a:t>two representations for </a:t>
            </a:r>
            <a:r>
              <a:rPr sz="3200" dirty="0">
                <a:latin typeface="Times New Roman"/>
                <a:cs typeface="Times New Roman"/>
              </a:rPr>
              <a:t>a list </a:t>
            </a:r>
            <a:r>
              <a:rPr sz="3200" spc="-10" dirty="0">
                <a:latin typeface="Times New Roman"/>
                <a:cs typeface="Times New Roman"/>
              </a:rPr>
              <a:t>of  </a:t>
            </a:r>
            <a:r>
              <a:rPr sz="3200" dirty="0">
                <a:latin typeface="Times New Roman"/>
                <a:cs typeface="Times New Roman"/>
              </a:rPr>
              <a:t>five</a:t>
            </a:r>
            <a:r>
              <a:rPr sz="3200" spc="-4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integers.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45248" y="4038612"/>
            <a:ext cx="7917688" cy="24977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338311" y="6456679"/>
            <a:ext cx="2063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78787"/>
                </a:solidFill>
                <a:latin typeface="Calibri"/>
                <a:cs typeface="Calibri"/>
              </a:rPr>
              <a:pPr marL="25400">
                <a:lnSpc>
                  <a:spcPts val="1240"/>
                </a:lnSpc>
              </a:pPr>
              <a:t>4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2742C-9FA6-473C-B72C-D7525E08520C}" type="slidenum">
              <a:rPr lang="en-US" smtClean="0"/>
              <a:t>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Linked Lists</a:t>
            </a:r>
            <a:endParaRPr lang="en-US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29520" y="0"/>
            <a:ext cx="1714480" cy="118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2742C-9FA6-473C-B72C-D7525E08520C}" type="slidenum">
              <a:rPr lang="en-US" smtClean="0"/>
              <a:t>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Linked Lists</a:t>
            </a:r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1214422"/>
            <a:ext cx="9144000" cy="5143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29520" y="0"/>
            <a:ext cx="1714480" cy="118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338311" y="6456679"/>
            <a:ext cx="2063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78787"/>
                </a:solidFill>
                <a:latin typeface="Calibri"/>
                <a:cs typeface="Calibri"/>
              </a:rPr>
              <a:pPr marL="25400">
                <a:lnSpc>
                  <a:spcPts val="1240"/>
                </a:lnSpc>
              </a:pPr>
              <a:t>6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1472" y="214290"/>
            <a:ext cx="6943378" cy="136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Linked List: A Dynamic Data</a:t>
            </a:r>
            <a:r>
              <a:rPr spc="-475" dirty="0"/>
              <a:t> </a:t>
            </a:r>
            <a:r>
              <a:rPr spc="-5" dirty="0"/>
              <a:t>Structure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635" y="1416176"/>
            <a:ext cx="8084820" cy="4737100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355600" marR="8255" indent="-342900" algn="just">
              <a:lnSpc>
                <a:spcPts val="3510"/>
              </a:lnSpc>
              <a:spcBef>
                <a:spcPts val="495"/>
              </a:spcBef>
              <a:buFont typeface="Arial"/>
              <a:buChar char="•"/>
              <a:tabLst>
                <a:tab pos="355600" algn="l"/>
              </a:tabLst>
            </a:pPr>
            <a:r>
              <a:rPr sz="3200" dirty="0">
                <a:latin typeface="Times New Roman"/>
                <a:cs typeface="Times New Roman"/>
              </a:rPr>
              <a:t>A </a:t>
            </a:r>
            <a:r>
              <a:rPr sz="3200" spc="-5" dirty="0">
                <a:latin typeface="Times New Roman"/>
                <a:cs typeface="Times New Roman"/>
              </a:rPr>
              <a:t>data </a:t>
            </a:r>
            <a:r>
              <a:rPr sz="3200" spc="-10" dirty="0">
                <a:latin typeface="Times New Roman"/>
                <a:cs typeface="Times New Roman"/>
              </a:rPr>
              <a:t>structure </a:t>
            </a:r>
            <a:r>
              <a:rPr sz="3200" spc="-5" dirty="0">
                <a:latin typeface="Times New Roman"/>
                <a:cs typeface="Times New Roman"/>
              </a:rPr>
              <a:t>that </a:t>
            </a:r>
            <a:r>
              <a:rPr sz="3200" dirty="0">
                <a:latin typeface="Times New Roman"/>
                <a:cs typeface="Times New Roman"/>
              </a:rPr>
              <a:t>can </a:t>
            </a:r>
            <a:r>
              <a:rPr sz="3200" spc="-5" dirty="0">
                <a:latin typeface="Times New Roman"/>
                <a:cs typeface="Times New Roman"/>
              </a:rPr>
              <a:t>shrink </a:t>
            </a:r>
            <a:r>
              <a:rPr sz="3200" dirty="0">
                <a:latin typeface="Times New Roman"/>
                <a:cs typeface="Times New Roman"/>
              </a:rPr>
              <a:t>or grow </a:t>
            </a:r>
            <a:r>
              <a:rPr sz="3200" spc="-10" dirty="0">
                <a:latin typeface="Times New Roman"/>
                <a:cs typeface="Times New Roman"/>
              </a:rPr>
              <a:t>during  </a:t>
            </a:r>
            <a:r>
              <a:rPr sz="3200" dirty="0">
                <a:latin typeface="Times New Roman"/>
                <a:cs typeface="Times New Roman"/>
              </a:rPr>
              <a:t>program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execution.</a:t>
            </a:r>
            <a:endParaRPr sz="3200"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ts val="3500"/>
              </a:lnSpc>
              <a:spcBef>
                <a:spcPts val="790"/>
              </a:spcBef>
              <a:buFont typeface="Arial"/>
              <a:buChar char="•"/>
              <a:tabLst>
                <a:tab pos="355600" algn="l"/>
              </a:tabLst>
            </a:pPr>
            <a:r>
              <a:rPr sz="3200" dirty="0">
                <a:latin typeface="Times New Roman"/>
                <a:cs typeface="Times New Roman"/>
              </a:rPr>
              <a:t>The size </a:t>
            </a:r>
            <a:r>
              <a:rPr sz="3200" spc="-5" dirty="0">
                <a:latin typeface="Times New Roman"/>
                <a:cs typeface="Times New Roman"/>
              </a:rPr>
              <a:t>of </a:t>
            </a:r>
            <a:r>
              <a:rPr sz="3200" dirty="0">
                <a:latin typeface="Times New Roman"/>
                <a:cs typeface="Times New Roman"/>
              </a:rPr>
              <a:t>a </a:t>
            </a:r>
            <a:r>
              <a:rPr sz="3200" spc="-5" dirty="0">
                <a:latin typeface="Times New Roman"/>
                <a:cs typeface="Times New Roman"/>
              </a:rPr>
              <a:t>dynamic </a:t>
            </a:r>
            <a:r>
              <a:rPr sz="3200" dirty="0">
                <a:latin typeface="Times New Roman"/>
                <a:cs typeface="Times New Roman"/>
              </a:rPr>
              <a:t>data </a:t>
            </a:r>
            <a:r>
              <a:rPr sz="3200" spc="-10" dirty="0">
                <a:latin typeface="Times New Roman"/>
                <a:cs typeface="Times New Roman"/>
              </a:rPr>
              <a:t>structure is </a:t>
            </a:r>
            <a:r>
              <a:rPr sz="3200" dirty="0">
                <a:latin typeface="Times New Roman"/>
                <a:cs typeface="Times New Roman"/>
              </a:rPr>
              <a:t>not  necessarily known at </a:t>
            </a:r>
            <a:r>
              <a:rPr sz="3200" spc="-5" dirty="0">
                <a:latin typeface="Times New Roman"/>
                <a:cs typeface="Times New Roman"/>
              </a:rPr>
              <a:t>compilation </a:t>
            </a:r>
            <a:r>
              <a:rPr sz="3200" spc="-15" dirty="0">
                <a:latin typeface="Times New Roman"/>
                <a:cs typeface="Times New Roman"/>
              </a:rPr>
              <a:t>time, </a:t>
            </a:r>
            <a:r>
              <a:rPr sz="3200" spc="-10" dirty="0">
                <a:latin typeface="Times New Roman"/>
                <a:cs typeface="Times New Roman"/>
              </a:rPr>
              <a:t>in </a:t>
            </a:r>
            <a:r>
              <a:rPr sz="3200" dirty="0">
                <a:latin typeface="Times New Roman"/>
                <a:cs typeface="Times New Roman"/>
              </a:rPr>
              <a:t>most  programming</a:t>
            </a:r>
            <a:r>
              <a:rPr sz="3200" spc="-95" dirty="0">
                <a:latin typeface="Times New Roman"/>
                <a:cs typeface="Times New Roman"/>
              </a:rPr>
              <a:t> </a:t>
            </a:r>
            <a:r>
              <a:rPr sz="3200" spc="5" dirty="0">
                <a:latin typeface="Times New Roman"/>
                <a:cs typeface="Times New Roman"/>
              </a:rPr>
              <a:t>languages.</a:t>
            </a:r>
            <a:endParaRPr sz="3200">
              <a:latin typeface="Times New Roman"/>
              <a:cs typeface="Times New Roman"/>
            </a:endParaRPr>
          </a:p>
          <a:p>
            <a:pPr marL="457200" indent="-445134" algn="just">
              <a:lnSpc>
                <a:spcPct val="100000"/>
              </a:lnSpc>
              <a:spcBef>
                <a:spcPts val="250"/>
              </a:spcBef>
              <a:buFont typeface="Arial"/>
              <a:buChar char="•"/>
              <a:tabLst>
                <a:tab pos="457834" algn="l"/>
              </a:tabLst>
            </a:pPr>
            <a:r>
              <a:rPr sz="3200" spc="-20" dirty="0">
                <a:latin typeface="Times New Roman"/>
                <a:cs typeface="Times New Roman"/>
              </a:rPr>
              <a:t>Efficient </a:t>
            </a:r>
            <a:r>
              <a:rPr sz="3200" dirty="0">
                <a:latin typeface="Times New Roman"/>
                <a:cs typeface="Times New Roman"/>
              </a:rPr>
              <a:t>insertion and deletion of</a:t>
            </a:r>
            <a:r>
              <a:rPr sz="3200" spc="-15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elements.</a:t>
            </a:r>
            <a:endParaRPr sz="3200">
              <a:latin typeface="Times New Roman"/>
              <a:cs typeface="Times New Roman"/>
            </a:endParaRPr>
          </a:p>
          <a:p>
            <a:pPr marL="355600" marR="10160" indent="-342900" algn="just">
              <a:lnSpc>
                <a:spcPts val="3190"/>
              </a:lnSpc>
              <a:spcBef>
                <a:spcPts val="855"/>
              </a:spcBef>
              <a:buFont typeface="Arial"/>
              <a:buChar char="•"/>
              <a:tabLst>
                <a:tab pos="355600" algn="l"/>
              </a:tabLst>
            </a:pPr>
            <a:r>
              <a:rPr sz="3000" dirty="0">
                <a:latin typeface="Times New Roman"/>
                <a:cs typeface="Times New Roman"/>
              </a:rPr>
              <a:t>The data </a:t>
            </a:r>
            <a:r>
              <a:rPr sz="3000" spc="-5" dirty="0">
                <a:latin typeface="Times New Roman"/>
                <a:cs typeface="Times New Roman"/>
              </a:rPr>
              <a:t>in </a:t>
            </a:r>
            <a:r>
              <a:rPr sz="3000" dirty="0">
                <a:latin typeface="Times New Roman"/>
                <a:cs typeface="Times New Roman"/>
              </a:rPr>
              <a:t>a </a:t>
            </a:r>
            <a:r>
              <a:rPr sz="3000" spc="-5" dirty="0">
                <a:latin typeface="Times New Roman"/>
                <a:cs typeface="Times New Roman"/>
              </a:rPr>
              <a:t>dynamic </a:t>
            </a:r>
            <a:r>
              <a:rPr sz="3000" dirty="0">
                <a:latin typeface="Times New Roman"/>
                <a:cs typeface="Times New Roman"/>
              </a:rPr>
              <a:t>data </a:t>
            </a:r>
            <a:r>
              <a:rPr sz="3000" spc="-5" dirty="0">
                <a:latin typeface="Times New Roman"/>
                <a:cs typeface="Times New Roman"/>
              </a:rPr>
              <a:t>structure </a:t>
            </a:r>
            <a:r>
              <a:rPr sz="3000" dirty="0">
                <a:latin typeface="Times New Roman"/>
                <a:cs typeface="Times New Roman"/>
              </a:rPr>
              <a:t>can be  </a:t>
            </a:r>
            <a:r>
              <a:rPr sz="3000" spc="-5" dirty="0">
                <a:latin typeface="Times New Roman"/>
                <a:cs typeface="Times New Roman"/>
              </a:rPr>
              <a:t>stored in non-contiguous (arbitrary)</a:t>
            </a:r>
            <a:r>
              <a:rPr sz="3000" spc="40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locations.</a:t>
            </a:r>
            <a:endParaRPr sz="3000">
              <a:latin typeface="Times New Roman"/>
              <a:cs typeface="Times New Roman"/>
            </a:endParaRPr>
          </a:p>
          <a:p>
            <a:pPr marL="355600" marR="10795" indent="-342900" algn="just">
              <a:lnSpc>
                <a:spcPts val="3200"/>
              </a:lnSpc>
              <a:spcBef>
                <a:spcPts val="705"/>
              </a:spcBef>
              <a:buFont typeface="Arial"/>
              <a:buChar char="•"/>
              <a:tabLst>
                <a:tab pos="355600" algn="l"/>
              </a:tabLst>
            </a:pPr>
            <a:r>
              <a:rPr sz="3000" dirty="0">
                <a:latin typeface="Times New Roman"/>
                <a:cs typeface="Times New Roman"/>
              </a:rPr>
              <a:t>Linked list </a:t>
            </a:r>
            <a:r>
              <a:rPr sz="3000" spc="-5" dirty="0">
                <a:latin typeface="Times New Roman"/>
                <a:cs typeface="Times New Roman"/>
              </a:rPr>
              <a:t>is an </a:t>
            </a:r>
            <a:r>
              <a:rPr sz="3000" dirty="0">
                <a:latin typeface="Times New Roman"/>
                <a:cs typeface="Times New Roman"/>
              </a:rPr>
              <a:t>example </a:t>
            </a:r>
            <a:r>
              <a:rPr sz="3000" spc="-5" dirty="0">
                <a:latin typeface="Times New Roman"/>
                <a:cs typeface="Times New Roman"/>
              </a:rPr>
              <a:t>of </a:t>
            </a:r>
            <a:r>
              <a:rPr sz="3000" dirty="0">
                <a:latin typeface="Times New Roman"/>
                <a:cs typeface="Times New Roman"/>
              </a:rPr>
              <a:t>a </a:t>
            </a:r>
            <a:r>
              <a:rPr sz="3000" spc="-5" dirty="0">
                <a:latin typeface="Times New Roman"/>
                <a:cs typeface="Times New Roman"/>
              </a:rPr>
              <a:t>dynamic </a:t>
            </a:r>
            <a:r>
              <a:rPr sz="3000" dirty="0">
                <a:latin typeface="Times New Roman"/>
                <a:cs typeface="Times New Roman"/>
              </a:rPr>
              <a:t>data  </a:t>
            </a:r>
            <a:r>
              <a:rPr sz="3000" spc="-5" dirty="0">
                <a:latin typeface="Times New Roman"/>
                <a:cs typeface="Times New Roman"/>
              </a:rPr>
              <a:t>structure.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2742C-9FA6-473C-B72C-D7525E08520C}" type="slidenum">
              <a:rPr lang="en-US" smtClean="0"/>
              <a:t>6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Linked Lists</a:t>
            </a:r>
            <a:endParaRPr lang="en-US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29520" y="0"/>
            <a:ext cx="1714480" cy="118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338311" y="6456679"/>
            <a:ext cx="2063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78787"/>
                </a:solidFill>
                <a:latin typeface="Calibri"/>
                <a:cs typeface="Calibri"/>
              </a:rPr>
              <a:pPr marL="25400">
                <a:lnSpc>
                  <a:spcPts val="1240"/>
                </a:lnSpc>
              </a:pPr>
              <a:t>7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57298" y="309499"/>
            <a:ext cx="561467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/>
              <a:t>Advantages of linked</a:t>
            </a:r>
            <a:r>
              <a:rPr sz="4400" spc="-220" dirty="0"/>
              <a:t> </a:t>
            </a:r>
            <a:r>
              <a:rPr sz="4400" dirty="0"/>
              <a:t>list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304801" y="1214422"/>
            <a:ext cx="8610600" cy="542969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just"/>
            <a:r>
              <a:rPr lang="en-US" sz="3200" dirty="0" smtClean="0"/>
              <a:t>1</a:t>
            </a:r>
            <a:r>
              <a:rPr lang="en-US" sz="3200" dirty="0"/>
              <a:t>. Linked lists are dynamic data structures. i.e., they can grow or shrink during the execution of a program. </a:t>
            </a:r>
          </a:p>
          <a:p>
            <a:pPr algn="just"/>
            <a:r>
              <a:rPr lang="en-US" sz="3200" dirty="0"/>
              <a:t>2. Linked lists have efficient memory utilization. Here, memory is not pre- allocated. </a:t>
            </a:r>
            <a:endParaRPr lang="en-US" sz="3200" dirty="0" smtClean="0"/>
          </a:p>
          <a:p>
            <a:pPr algn="just"/>
            <a:r>
              <a:rPr lang="en-US" sz="3200" dirty="0" smtClean="0"/>
              <a:t>3. </a:t>
            </a:r>
            <a:r>
              <a:rPr lang="en-US" sz="3200" dirty="0" smtClean="0"/>
              <a:t>Memory </a:t>
            </a:r>
            <a:r>
              <a:rPr lang="en-US" sz="3200" dirty="0"/>
              <a:t>is allocated whenever it is required and it is de-allocated (removed) when it is no longer needed. </a:t>
            </a:r>
          </a:p>
          <a:p>
            <a:pPr algn="just"/>
            <a:r>
              <a:rPr lang="en-US" sz="3200" dirty="0"/>
              <a:t>4</a:t>
            </a:r>
            <a:r>
              <a:rPr lang="en-US" sz="3200" dirty="0" smtClean="0"/>
              <a:t>. </a:t>
            </a:r>
            <a:r>
              <a:rPr lang="en-US" sz="3200" dirty="0"/>
              <a:t>Insertion and Deletions are easier and efficient</a:t>
            </a:r>
            <a:r>
              <a:rPr lang="en-US" sz="3200" dirty="0" smtClean="0"/>
              <a:t>.</a:t>
            </a:r>
            <a:endParaRPr lang="en-US" sz="3200" dirty="0"/>
          </a:p>
          <a:p>
            <a:pPr algn="just"/>
            <a:r>
              <a:rPr lang="en-US" sz="3200" dirty="0"/>
              <a:t>6</a:t>
            </a:r>
            <a:r>
              <a:rPr lang="en-US" sz="3200" dirty="0" smtClean="0"/>
              <a:t>. </a:t>
            </a:r>
            <a:r>
              <a:rPr lang="en-US" sz="3200" dirty="0"/>
              <a:t>Many complex applications can be easily carried out with linked lists.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2742C-9FA6-473C-B72C-D7525E08520C}" type="slidenum">
              <a:rPr lang="en-US" smtClean="0"/>
              <a:t>7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Linked Lists</a:t>
            </a:r>
            <a:endParaRPr lang="en-US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29520" y="0"/>
            <a:ext cx="1714480" cy="118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2454" y="-36829"/>
            <a:ext cx="7959090" cy="61555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Disadvantages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635" y="1075131"/>
            <a:ext cx="8088630" cy="4997075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b="1" dirty="0" smtClean="0"/>
              <a:t>Disadvantages of linked lists: </a:t>
            </a:r>
          </a:p>
          <a:p>
            <a:pPr>
              <a:buNone/>
            </a:pPr>
            <a:r>
              <a:rPr lang="en-US" dirty="0" smtClean="0"/>
              <a:t>1. It consumes more space because every node requires a additional pointer to store address of the next node. </a:t>
            </a:r>
          </a:p>
          <a:p>
            <a:pPr>
              <a:buNone/>
            </a:pPr>
            <a:r>
              <a:rPr lang="en-US" dirty="0" smtClean="0"/>
              <a:t>2. Searching a particular element in list is difficult and also time consuming. 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2742C-9FA6-473C-B72C-D7525E08520C}" type="slidenum">
              <a:rPr lang="en-US" smtClean="0"/>
              <a:t>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Linked Lists</a:t>
            </a:r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29520" y="0"/>
            <a:ext cx="1714480" cy="118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338311" y="6456679"/>
            <a:ext cx="2063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78787"/>
                </a:solidFill>
                <a:latin typeface="Calibri"/>
                <a:cs typeface="Calibri"/>
              </a:rPr>
              <a:pPr marL="25400">
                <a:lnSpc>
                  <a:spcPts val="1240"/>
                </a:lnSpc>
              </a:pPr>
              <a:t>9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2976" y="285728"/>
            <a:ext cx="6279984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5" dirty="0">
                <a:latin typeface="Times New Roman"/>
                <a:cs typeface="Times New Roman"/>
              </a:rPr>
              <a:t>Applications of linked</a:t>
            </a:r>
            <a:r>
              <a:rPr b="1" spc="-45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list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10235" y="1567637"/>
            <a:ext cx="8159115" cy="445579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381000" marR="55880" indent="-342900" algn="just">
              <a:lnSpc>
                <a:spcPct val="90000"/>
              </a:lnSpc>
              <a:spcBef>
                <a:spcPts val="425"/>
              </a:spcBef>
              <a:buFont typeface="Arial"/>
              <a:buChar char="•"/>
              <a:tabLst>
                <a:tab pos="381000" algn="l"/>
              </a:tabLst>
            </a:pPr>
            <a:r>
              <a:rPr sz="2700" dirty="0">
                <a:latin typeface="Times New Roman"/>
                <a:cs typeface="Times New Roman"/>
              </a:rPr>
              <a:t>Linked </a:t>
            </a:r>
            <a:r>
              <a:rPr sz="2700" spc="-10" dirty="0">
                <a:latin typeface="Times New Roman"/>
                <a:cs typeface="Times New Roman"/>
              </a:rPr>
              <a:t>lists </a:t>
            </a:r>
            <a:r>
              <a:rPr sz="2700" dirty="0">
                <a:latin typeface="Times New Roman"/>
                <a:cs typeface="Times New Roman"/>
              </a:rPr>
              <a:t>are </a:t>
            </a:r>
            <a:r>
              <a:rPr sz="2700" spc="-5" dirty="0">
                <a:latin typeface="Times New Roman"/>
                <a:cs typeface="Times New Roman"/>
              </a:rPr>
              <a:t>used to represent and manipulate  polynomial. </a:t>
            </a:r>
            <a:r>
              <a:rPr sz="2700" spc="-10" dirty="0">
                <a:latin typeface="Times New Roman"/>
                <a:cs typeface="Times New Roman"/>
              </a:rPr>
              <a:t>Polynomials </a:t>
            </a:r>
            <a:r>
              <a:rPr sz="2700" dirty="0">
                <a:latin typeface="Times New Roman"/>
                <a:cs typeface="Times New Roman"/>
              </a:rPr>
              <a:t>are </a:t>
            </a:r>
            <a:r>
              <a:rPr sz="2700" spc="-10" dirty="0">
                <a:latin typeface="Times New Roman"/>
                <a:cs typeface="Times New Roman"/>
              </a:rPr>
              <a:t>expression </a:t>
            </a:r>
            <a:r>
              <a:rPr sz="2700" spc="-5" dirty="0">
                <a:latin typeface="Times New Roman"/>
                <a:cs typeface="Times New Roman"/>
              </a:rPr>
              <a:t>containing  terms with </a:t>
            </a:r>
            <a:r>
              <a:rPr sz="2700" dirty="0">
                <a:latin typeface="Times New Roman"/>
                <a:cs typeface="Times New Roman"/>
              </a:rPr>
              <a:t>non </a:t>
            </a:r>
            <a:r>
              <a:rPr sz="2700" spc="-5" dirty="0">
                <a:latin typeface="Times New Roman"/>
                <a:cs typeface="Times New Roman"/>
              </a:rPr>
              <a:t>zero </a:t>
            </a:r>
            <a:r>
              <a:rPr sz="2700" spc="-15" dirty="0">
                <a:latin typeface="Times New Roman"/>
                <a:cs typeface="Times New Roman"/>
              </a:rPr>
              <a:t>coefficient </a:t>
            </a:r>
            <a:r>
              <a:rPr sz="2700" dirty="0">
                <a:latin typeface="Times New Roman"/>
                <a:cs typeface="Times New Roman"/>
              </a:rPr>
              <a:t>and </a:t>
            </a:r>
            <a:r>
              <a:rPr sz="2700" spc="-10" dirty="0">
                <a:latin typeface="Times New Roman"/>
                <a:cs typeface="Times New Roman"/>
              </a:rPr>
              <a:t>exponents. For  </a:t>
            </a:r>
            <a:r>
              <a:rPr sz="2700" dirty="0">
                <a:latin typeface="Times New Roman"/>
                <a:cs typeface="Times New Roman"/>
              </a:rPr>
              <a:t>example:</a:t>
            </a:r>
            <a:endParaRPr sz="2700">
              <a:latin typeface="Times New Roman"/>
              <a:cs typeface="Times New Roman"/>
            </a:endParaRPr>
          </a:p>
          <a:p>
            <a:pPr marL="1037590" algn="just">
              <a:lnSpc>
                <a:spcPct val="100000"/>
              </a:lnSpc>
              <a:spcBef>
                <a:spcPts val="300"/>
              </a:spcBef>
            </a:pPr>
            <a:r>
              <a:rPr sz="2700" spc="-5" dirty="0">
                <a:latin typeface="Times New Roman"/>
                <a:cs typeface="Times New Roman"/>
              </a:rPr>
              <a:t>P(x) </a:t>
            </a:r>
            <a:r>
              <a:rPr sz="2700" dirty="0">
                <a:latin typeface="Times New Roman"/>
                <a:cs typeface="Times New Roman"/>
              </a:rPr>
              <a:t>= a</a:t>
            </a:r>
            <a:r>
              <a:rPr sz="2700" baseline="-16975" dirty="0">
                <a:latin typeface="Times New Roman"/>
                <a:cs typeface="Times New Roman"/>
              </a:rPr>
              <a:t>0 </a:t>
            </a:r>
            <a:r>
              <a:rPr sz="2700" spc="-10" dirty="0">
                <a:latin typeface="Times New Roman"/>
                <a:cs typeface="Times New Roman"/>
              </a:rPr>
              <a:t>X</a:t>
            </a:r>
            <a:r>
              <a:rPr sz="2700" spc="-15" baseline="20061" dirty="0">
                <a:latin typeface="Times New Roman"/>
                <a:cs typeface="Times New Roman"/>
              </a:rPr>
              <a:t>n </a:t>
            </a:r>
            <a:r>
              <a:rPr sz="2700" dirty="0">
                <a:latin typeface="Times New Roman"/>
                <a:cs typeface="Times New Roman"/>
              </a:rPr>
              <a:t>+ a</a:t>
            </a:r>
            <a:r>
              <a:rPr sz="2700" baseline="-16975" dirty="0">
                <a:latin typeface="Times New Roman"/>
                <a:cs typeface="Times New Roman"/>
              </a:rPr>
              <a:t>1 </a:t>
            </a:r>
            <a:r>
              <a:rPr sz="2700" spc="-5" dirty="0">
                <a:latin typeface="Times New Roman"/>
                <a:cs typeface="Times New Roman"/>
              </a:rPr>
              <a:t>X</a:t>
            </a:r>
            <a:r>
              <a:rPr sz="2700" spc="-7" baseline="20061" dirty="0">
                <a:latin typeface="Times New Roman"/>
                <a:cs typeface="Times New Roman"/>
              </a:rPr>
              <a:t>n-1 </a:t>
            </a:r>
            <a:r>
              <a:rPr sz="2700" dirty="0">
                <a:latin typeface="Times New Roman"/>
                <a:cs typeface="Times New Roman"/>
              </a:rPr>
              <a:t>+ …… + </a:t>
            </a:r>
            <a:r>
              <a:rPr sz="2700" spc="-5" dirty="0">
                <a:latin typeface="Times New Roman"/>
                <a:cs typeface="Times New Roman"/>
              </a:rPr>
              <a:t>a</a:t>
            </a:r>
            <a:r>
              <a:rPr sz="2700" spc="-7" baseline="-16975" dirty="0">
                <a:latin typeface="Times New Roman"/>
                <a:cs typeface="Times New Roman"/>
              </a:rPr>
              <a:t>n-1 </a:t>
            </a:r>
            <a:r>
              <a:rPr sz="2700" spc="-5" dirty="0">
                <a:latin typeface="Times New Roman"/>
                <a:cs typeface="Times New Roman"/>
              </a:rPr>
              <a:t>X </a:t>
            </a:r>
            <a:r>
              <a:rPr sz="2700" dirty="0">
                <a:latin typeface="Times New Roman"/>
                <a:cs typeface="Times New Roman"/>
              </a:rPr>
              <a:t>+</a:t>
            </a:r>
            <a:r>
              <a:rPr sz="2700" spc="39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a</a:t>
            </a:r>
            <a:r>
              <a:rPr sz="2700" baseline="-16975" dirty="0">
                <a:latin typeface="Times New Roman"/>
                <a:cs typeface="Times New Roman"/>
              </a:rPr>
              <a:t>n</a:t>
            </a:r>
            <a:endParaRPr sz="2700" baseline="-16975">
              <a:latin typeface="Times New Roman"/>
              <a:cs typeface="Times New Roman"/>
            </a:endParaRPr>
          </a:p>
          <a:p>
            <a:pPr marL="381000" marR="54610" indent="-342900" algn="just">
              <a:lnSpc>
                <a:spcPts val="2900"/>
              </a:lnSpc>
              <a:spcBef>
                <a:spcPts val="740"/>
              </a:spcBef>
              <a:buFont typeface="Arial"/>
              <a:buChar char="•"/>
              <a:tabLst>
                <a:tab pos="381000" algn="l"/>
              </a:tabLst>
            </a:pPr>
            <a:r>
              <a:rPr sz="2700" dirty="0">
                <a:latin typeface="Times New Roman"/>
                <a:cs typeface="Times New Roman"/>
              </a:rPr>
              <a:t>Represent very </a:t>
            </a:r>
            <a:r>
              <a:rPr sz="2700" spc="-25" dirty="0">
                <a:latin typeface="Times New Roman"/>
                <a:cs typeface="Times New Roman"/>
              </a:rPr>
              <a:t>large </a:t>
            </a:r>
            <a:r>
              <a:rPr sz="2700" spc="-10" dirty="0">
                <a:latin typeface="Times New Roman"/>
                <a:cs typeface="Times New Roman"/>
              </a:rPr>
              <a:t>numbers </a:t>
            </a:r>
            <a:r>
              <a:rPr sz="2700" dirty="0">
                <a:latin typeface="Times New Roman"/>
                <a:cs typeface="Times New Roman"/>
              </a:rPr>
              <a:t>and </a:t>
            </a:r>
            <a:r>
              <a:rPr sz="2700" spc="-10" dirty="0">
                <a:latin typeface="Times New Roman"/>
                <a:cs typeface="Times New Roman"/>
              </a:rPr>
              <a:t>operations </a:t>
            </a:r>
            <a:r>
              <a:rPr sz="2700" dirty="0">
                <a:latin typeface="Times New Roman"/>
                <a:cs typeface="Times New Roman"/>
              </a:rPr>
              <a:t>of the  </a:t>
            </a:r>
            <a:r>
              <a:rPr sz="2700" spc="-20" dirty="0">
                <a:latin typeface="Times New Roman"/>
                <a:cs typeface="Times New Roman"/>
              </a:rPr>
              <a:t>large </a:t>
            </a:r>
            <a:r>
              <a:rPr sz="2700" spc="-5" dirty="0">
                <a:latin typeface="Times New Roman"/>
                <a:cs typeface="Times New Roman"/>
              </a:rPr>
              <a:t>number such as addition, </a:t>
            </a:r>
            <a:r>
              <a:rPr sz="2700" spc="-10" dirty="0">
                <a:latin typeface="Times New Roman"/>
                <a:cs typeface="Times New Roman"/>
              </a:rPr>
              <a:t>multiplication </a:t>
            </a:r>
            <a:r>
              <a:rPr sz="2700" dirty="0">
                <a:latin typeface="Times New Roman"/>
                <a:cs typeface="Times New Roman"/>
              </a:rPr>
              <a:t>and  division.</a:t>
            </a:r>
            <a:endParaRPr sz="2700">
              <a:latin typeface="Times New Roman"/>
              <a:cs typeface="Times New Roman"/>
            </a:endParaRPr>
          </a:p>
          <a:p>
            <a:pPr marL="381000" marR="60325" indent="-342900" algn="just">
              <a:lnSpc>
                <a:spcPts val="2900"/>
              </a:lnSpc>
              <a:spcBef>
                <a:spcPts val="605"/>
              </a:spcBef>
              <a:buFont typeface="Arial"/>
              <a:buChar char="•"/>
              <a:tabLst>
                <a:tab pos="381000" algn="l"/>
              </a:tabLst>
            </a:pPr>
            <a:r>
              <a:rPr sz="2700" dirty="0">
                <a:latin typeface="Times New Roman"/>
                <a:cs typeface="Times New Roman"/>
              </a:rPr>
              <a:t>Linked </a:t>
            </a:r>
            <a:r>
              <a:rPr sz="2700" spc="-10" dirty="0">
                <a:latin typeface="Times New Roman"/>
                <a:cs typeface="Times New Roman"/>
              </a:rPr>
              <a:t>lists </a:t>
            </a:r>
            <a:r>
              <a:rPr sz="2700" dirty="0">
                <a:latin typeface="Times New Roman"/>
                <a:cs typeface="Times New Roman"/>
              </a:rPr>
              <a:t>are to </a:t>
            </a:r>
            <a:r>
              <a:rPr sz="2700" spc="-5" dirty="0">
                <a:latin typeface="Times New Roman"/>
                <a:cs typeface="Times New Roman"/>
              </a:rPr>
              <a:t>implement stack, queue, </a:t>
            </a:r>
            <a:r>
              <a:rPr sz="2700" dirty="0">
                <a:latin typeface="Times New Roman"/>
                <a:cs typeface="Times New Roman"/>
              </a:rPr>
              <a:t>trees </a:t>
            </a:r>
            <a:r>
              <a:rPr sz="2700" spc="-5" dirty="0">
                <a:latin typeface="Times New Roman"/>
                <a:cs typeface="Times New Roman"/>
              </a:rPr>
              <a:t>and  </a:t>
            </a:r>
            <a:r>
              <a:rPr sz="2700" dirty="0">
                <a:latin typeface="Times New Roman"/>
                <a:cs typeface="Times New Roman"/>
              </a:rPr>
              <a:t>graphs.</a:t>
            </a:r>
            <a:endParaRPr sz="2700">
              <a:latin typeface="Times New Roman"/>
              <a:cs typeface="Times New Roman"/>
            </a:endParaRPr>
          </a:p>
          <a:p>
            <a:pPr marL="466090" indent="-428625" algn="just">
              <a:lnSpc>
                <a:spcPct val="100000"/>
              </a:lnSpc>
              <a:spcBef>
                <a:spcPts val="265"/>
              </a:spcBef>
              <a:buFont typeface="Arial"/>
              <a:buChar char="•"/>
              <a:tabLst>
                <a:tab pos="466725" algn="l"/>
              </a:tabLst>
            </a:pPr>
            <a:r>
              <a:rPr sz="2700" spc="-5" dirty="0">
                <a:latin typeface="Times New Roman"/>
                <a:cs typeface="Times New Roman"/>
              </a:rPr>
              <a:t>Implement </a:t>
            </a:r>
            <a:r>
              <a:rPr sz="2700" dirty="0">
                <a:latin typeface="Times New Roman"/>
                <a:cs typeface="Times New Roman"/>
              </a:rPr>
              <a:t>the </a:t>
            </a:r>
            <a:r>
              <a:rPr sz="2700" spc="-5" dirty="0">
                <a:latin typeface="Times New Roman"/>
                <a:cs typeface="Times New Roman"/>
              </a:rPr>
              <a:t>symbol </a:t>
            </a:r>
            <a:r>
              <a:rPr sz="2700" dirty="0">
                <a:latin typeface="Times New Roman"/>
                <a:cs typeface="Times New Roman"/>
              </a:rPr>
              <a:t>table in compiler</a:t>
            </a:r>
            <a:r>
              <a:rPr sz="2700" spc="-11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construction.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2742C-9FA6-473C-B72C-D7525E08520C}" type="slidenum">
              <a:rPr lang="en-US" smtClean="0"/>
              <a:t>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Linked Lists</a:t>
            </a:r>
            <a:endParaRPr lang="en-US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29520" y="0"/>
            <a:ext cx="1714480" cy="118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468</Words>
  <Application>Microsoft Office PowerPoint</Application>
  <PresentationFormat>On-screen Show (4:3)</PresentationFormat>
  <Paragraphs>94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UNIT - 3  INTRODUCTION TO  LINKED LISTS</vt:lpstr>
      <vt:lpstr>Outcome</vt:lpstr>
      <vt:lpstr>Introduction to Linked List</vt:lpstr>
      <vt:lpstr>Arrays versus Linked Lists</vt:lpstr>
      <vt:lpstr>Slide 5</vt:lpstr>
      <vt:lpstr>Linked List: A Dynamic Data Structure</vt:lpstr>
      <vt:lpstr>Advantages of linked list</vt:lpstr>
      <vt:lpstr>Disadvantages</vt:lpstr>
      <vt:lpstr>Applications of linked list</vt:lpstr>
      <vt:lpstr>Types of linked lists</vt:lpstr>
      <vt:lpstr>Quiz (Answer in chat)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- 3  INTRODUCTION TO  LINKED LISTS</dc:title>
  <dc:creator>Windows User</dc:creator>
  <cp:lastModifiedBy>Windows User</cp:lastModifiedBy>
  <cp:revision>1</cp:revision>
  <dcterms:created xsi:type="dcterms:W3CDTF">2020-06-10T12:57:37Z</dcterms:created>
  <dcterms:modified xsi:type="dcterms:W3CDTF">2020-06-10T13:22:13Z</dcterms:modified>
</cp:coreProperties>
</file>