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19" r:id="rId58"/>
    <p:sldId id="320" r:id="rId59"/>
    <p:sldId id="321" r:id="rId60"/>
    <p:sldId id="322" r:id="rId61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2536" y="504190"/>
            <a:ext cx="767892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75F92"/>
                </a:solidFill>
                <a:latin typeface="DejaVu Sans Condensed"/>
                <a:cs typeface="DejaVu Sans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375F9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75F92"/>
                </a:solidFill>
                <a:latin typeface="DejaVu Sans Condensed"/>
                <a:cs typeface="DejaVu Sans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75F92"/>
                </a:solidFill>
                <a:latin typeface="DejaVu Sans Condensed"/>
                <a:cs typeface="DejaVu Sans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A6A6A6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0658" y="504190"/>
            <a:ext cx="7742682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75F92"/>
                </a:solidFill>
                <a:latin typeface="DejaVu Sans Condensed"/>
                <a:cs typeface="DejaVu Sans Condens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6900" y="2122423"/>
            <a:ext cx="6410198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75F9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23147" y="6440856"/>
            <a:ext cx="210820" cy="20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Georgia"/>
                <a:cs typeface="Georgia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‹#›</a:t>
            </a:fld>
            <a:endParaRPr spc="-10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jp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3131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INTR</a:t>
            </a:r>
            <a:r>
              <a:rPr spc="130" dirty="0"/>
              <a:t>O</a:t>
            </a:r>
            <a:r>
              <a:rPr spc="50" dirty="0"/>
              <a:t>D</a:t>
            </a:r>
            <a:r>
              <a:rPr spc="55" dirty="0"/>
              <a:t>U</a:t>
            </a:r>
            <a:r>
              <a:rPr spc="100" dirty="0"/>
              <a:t>CTION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60194" y="1970023"/>
            <a:ext cx="4265295" cy="1701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1810385" algn="l"/>
                <a:tab pos="2087880" algn="l"/>
                <a:tab pos="2751455" algn="l"/>
                <a:tab pos="3595370" algn="l"/>
                <a:tab pos="4238625" algn="l"/>
              </a:tabLst>
            </a:pP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Special</a:t>
            </a:r>
            <a:r>
              <a:rPr sz="2200" spc="1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50" dirty="0">
                <a:solidFill>
                  <a:srgbClr val="375F92"/>
                </a:solidFill>
                <a:latin typeface="Georgia"/>
                <a:cs typeface="Georgia"/>
              </a:rPr>
              <a:t>Methods:	</a:t>
            </a:r>
            <a:r>
              <a:rPr sz="2200" u="heavy" spc="-250" dirty="0">
                <a:solidFill>
                  <a:srgbClr val="375F92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195" dirty="0">
                <a:solidFill>
                  <a:srgbClr val="F47409"/>
                </a:solidFill>
                <a:latin typeface="Georgia"/>
                <a:cs typeface="Georgia"/>
              </a:rPr>
              <a:t>init</a:t>
            </a:r>
            <a:r>
              <a:rPr sz="2200" u="heavy" spc="-195" dirty="0">
                <a:solidFill>
                  <a:srgbClr val="F47409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and</a:t>
            </a:r>
            <a:r>
              <a:rPr sz="2200" u="heavy" spc="-254" dirty="0">
                <a:solidFill>
                  <a:srgbClr val="375F92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185" dirty="0">
                <a:solidFill>
                  <a:srgbClr val="F47409"/>
                </a:solidFill>
                <a:latin typeface="Georgia"/>
                <a:cs typeface="Georgia"/>
              </a:rPr>
              <a:t>del</a:t>
            </a:r>
            <a:r>
              <a:rPr sz="2200" u="heavy" spc="-50" dirty="0">
                <a:solidFill>
                  <a:srgbClr val="F47409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</a:t>
            </a:r>
            <a:r>
              <a:rPr sz="2200" u="heavy" dirty="0">
                <a:solidFill>
                  <a:srgbClr val="F47409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	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Georgia"/>
              <a:cs typeface="Georgia"/>
            </a:endParaRPr>
          </a:p>
          <a:p>
            <a:pPr marR="1905" algn="ctr">
              <a:lnSpc>
                <a:spcPct val="100000"/>
              </a:lnSpc>
              <a:tabLst>
                <a:tab pos="276860" algn="l"/>
                <a:tab pos="940435" algn="l"/>
              </a:tabLst>
            </a:pPr>
            <a:r>
              <a:rPr sz="2200" u="heavy" spc="-50" dirty="0">
                <a:solidFill>
                  <a:srgbClr val="F47409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195" dirty="0">
                <a:solidFill>
                  <a:srgbClr val="F47409"/>
                </a:solidFill>
                <a:latin typeface="Georgia"/>
                <a:cs typeface="Georgia"/>
              </a:rPr>
              <a:t>init</a:t>
            </a:r>
            <a:r>
              <a:rPr sz="2200" u="heavy" spc="-195" dirty="0">
                <a:solidFill>
                  <a:srgbClr val="F47409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creates</a:t>
            </a:r>
            <a:r>
              <a:rPr sz="2200" spc="-2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objects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Georgia"/>
              <a:cs typeface="Georgia"/>
            </a:endParaRPr>
          </a:p>
          <a:p>
            <a:pPr marL="163195" algn="ctr">
              <a:lnSpc>
                <a:spcPct val="100000"/>
              </a:lnSpc>
              <a:tabLst>
                <a:tab pos="440690" algn="l"/>
                <a:tab pos="1083945" algn="l"/>
              </a:tabLst>
            </a:pPr>
            <a:r>
              <a:rPr sz="2200" u="heavy" spc="-50" dirty="0">
                <a:solidFill>
                  <a:srgbClr val="F47409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185" dirty="0">
                <a:solidFill>
                  <a:srgbClr val="F47409"/>
                </a:solidFill>
                <a:latin typeface="Georgia"/>
                <a:cs typeface="Georgia"/>
              </a:rPr>
              <a:t>del</a:t>
            </a:r>
            <a:r>
              <a:rPr sz="2200" u="heavy" spc="-185" dirty="0">
                <a:solidFill>
                  <a:srgbClr val="F47409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destroys</a:t>
            </a:r>
            <a:r>
              <a:rPr sz="2200" spc="-3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objects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1</a:t>
            </a:fld>
            <a:endParaRPr spc="-10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5205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STRING</a:t>
            </a:r>
            <a:r>
              <a:rPr spc="-200" dirty="0"/>
              <a:t> </a:t>
            </a:r>
            <a:r>
              <a:rPr spc="70" dirty="0"/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45463" y="1600200"/>
            <a:ext cx="7184136" cy="3581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10</a:t>
            </a:fld>
            <a:endParaRPr spc="-10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5205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STRING</a:t>
            </a:r>
            <a:r>
              <a:rPr spc="-200" dirty="0"/>
              <a:t> </a:t>
            </a:r>
            <a:r>
              <a:rPr spc="70" dirty="0"/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29639" y="1371600"/>
            <a:ext cx="7299959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05355" y="4267200"/>
            <a:ext cx="5914644" cy="838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667000" y="5635752"/>
            <a:ext cx="1315212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797552" y="5579364"/>
            <a:ext cx="2286000" cy="361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300473" y="5686348"/>
            <a:ext cx="278130" cy="205740"/>
            <a:chOff x="4300473" y="5686348"/>
            <a:chExt cx="278130" cy="205740"/>
          </a:xfrm>
        </p:grpSpPr>
        <p:sp>
          <p:nvSpPr>
            <p:cNvPr id="9" name="object 9"/>
            <p:cNvSpPr/>
            <p:nvPr/>
          </p:nvSpPr>
          <p:spPr>
            <a:xfrm>
              <a:off x="4313428" y="5699302"/>
              <a:ext cx="252095" cy="179705"/>
            </a:xfrm>
            <a:custGeom>
              <a:avLst/>
              <a:gdLst/>
              <a:ahLst/>
              <a:cxnLst/>
              <a:rect l="l" t="t" r="r" b="b"/>
              <a:pathLst>
                <a:path w="252095" h="179704">
                  <a:moveTo>
                    <a:pt x="251968" y="107530"/>
                  </a:moveTo>
                  <a:lnTo>
                    <a:pt x="0" y="107530"/>
                  </a:lnTo>
                  <a:lnTo>
                    <a:pt x="0" y="179222"/>
                  </a:lnTo>
                  <a:lnTo>
                    <a:pt x="251968" y="179222"/>
                  </a:lnTo>
                  <a:lnTo>
                    <a:pt x="251968" y="107530"/>
                  </a:lnTo>
                  <a:close/>
                </a:path>
                <a:path w="252095" h="179704">
                  <a:moveTo>
                    <a:pt x="251968" y="0"/>
                  </a:moveTo>
                  <a:lnTo>
                    <a:pt x="0" y="0"/>
                  </a:lnTo>
                  <a:lnTo>
                    <a:pt x="0" y="71691"/>
                  </a:lnTo>
                  <a:lnTo>
                    <a:pt x="251968" y="71691"/>
                  </a:lnTo>
                  <a:lnTo>
                    <a:pt x="25196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13427" y="5699302"/>
              <a:ext cx="252095" cy="179705"/>
            </a:xfrm>
            <a:custGeom>
              <a:avLst/>
              <a:gdLst/>
              <a:ahLst/>
              <a:cxnLst/>
              <a:rect l="l" t="t" r="r" b="b"/>
              <a:pathLst>
                <a:path w="252095" h="179704">
                  <a:moveTo>
                    <a:pt x="0" y="0"/>
                  </a:moveTo>
                  <a:lnTo>
                    <a:pt x="251968" y="0"/>
                  </a:lnTo>
                  <a:lnTo>
                    <a:pt x="251968" y="71691"/>
                  </a:lnTo>
                  <a:lnTo>
                    <a:pt x="0" y="71691"/>
                  </a:lnTo>
                  <a:lnTo>
                    <a:pt x="0" y="0"/>
                  </a:lnTo>
                  <a:close/>
                </a:path>
                <a:path w="252095" h="179704">
                  <a:moveTo>
                    <a:pt x="0" y="107530"/>
                  </a:moveTo>
                  <a:lnTo>
                    <a:pt x="251968" y="107530"/>
                  </a:lnTo>
                  <a:lnTo>
                    <a:pt x="251968" y="179222"/>
                  </a:lnTo>
                  <a:lnTo>
                    <a:pt x="0" y="179222"/>
                  </a:lnTo>
                  <a:lnTo>
                    <a:pt x="0" y="10753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11</a:t>
            </a:fld>
            <a:endParaRPr spc="-10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3864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ATTRIBUTE</a:t>
            </a:r>
            <a:r>
              <a:rPr spc="-180" dirty="0"/>
              <a:t> </a:t>
            </a:r>
            <a:r>
              <a:rPr spc="-10" dirty="0"/>
              <a:t>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4752" y="1905000"/>
            <a:ext cx="6571488" cy="2447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12</a:t>
            </a:fld>
            <a:endParaRPr spc="-10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3864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ATTRIBUTE</a:t>
            </a:r>
            <a:r>
              <a:rPr spc="-180" dirty="0"/>
              <a:t> </a:t>
            </a:r>
            <a:r>
              <a:rPr spc="-10" dirty="0"/>
              <a:t>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1981200"/>
            <a:ext cx="7467600" cy="2392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13</a:t>
            </a:fld>
            <a:endParaRPr spc="-10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3864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ATTRIBUTE</a:t>
            </a:r>
            <a:r>
              <a:rPr spc="-180" dirty="0"/>
              <a:t> </a:t>
            </a:r>
            <a:r>
              <a:rPr spc="-10" dirty="0"/>
              <a:t>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66800" y="1658111"/>
            <a:ext cx="6858000" cy="4021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14</a:t>
            </a:fld>
            <a:endParaRPr spc="-10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3864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ATTRIBUTE</a:t>
            </a:r>
            <a:r>
              <a:rPr spc="-180" dirty="0"/>
              <a:t> </a:t>
            </a:r>
            <a:r>
              <a:rPr spc="-10" dirty="0"/>
              <a:t>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24355" y="1905000"/>
            <a:ext cx="7133844" cy="2420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15</a:t>
            </a:fld>
            <a:endParaRPr spc="-10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3864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ATTRIBUTE</a:t>
            </a:r>
            <a:r>
              <a:rPr spc="-180" dirty="0"/>
              <a:t> </a:t>
            </a:r>
            <a:r>
              <a:rPr spc="-10" dirty="0"/>
              <a:t>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8344" y="2241804"/>
            <a:ext cx="7001256" cy="15453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16</a:t>
            </a:fld>
            <a:endParaRPr spc="-10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38646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5" dirty="0"/>
              <a:t>ATTRIBUTE</a:t>
            </a:r>
            <a:r>
              <a:rPr spc="-180" dirty="0"/>
              <a:t> </a:t>
            </a:r>
            <a:r>
              <a:rPr spc="-10" dirty="0"/>
              <a:t>ACCESS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5636" y="2133600"/>
            <a:ext cx="9008745" cy="4163695"/>
            <a:chOff x="135636" y="2133600"/>
            <a:chExt cx="9008745" cy="4163695"/>
          </a:xfrm>
        </p:grpSpPr>
        <p:sp>
          <p:nvSpPr>
            <p:cNvPr id="5" name="object 5"/>
            <p:cNvSpPr/>
            <p:nvPr/>
          </p:nvSpPr>
          <p:spPr>
            <a:xfrm>
              <a:off x="135636" y="2133600"/>
              <a:ext cx="7501128" cy="41635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47187" y="2819400"/>
              <a:ext cx="1914143" cy="4023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10200" y="2819400"/>
              <a:ext cx="3733799" cy="33680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3028" y="2957575"/>
              <a:ext cx="252095" cy="179705"/>
            </a:xfrm>
            <a:custGeom>
              <a:avLst/>
              <a:gdLst/>
              <a:ahLst/>
              <a:cxnLst/>
              <a:rect l="l" t="t" r="r" b="b"/>
              <a:pathLst>
                <a:path w="252095" h="179705">
                  <a:moveTo>
                    <a:pt x="251968" y="107569"/>
                  </a:moveTo>
                  <a:lnTo>
                    <a:pt x="0" y="107569"/>
                  </a:lnTo>
                  <a:lnTo>
                    <a:pt x="0" y="179324"/>
                  </a:lnTo>
                  <a:lnTo>
                    <a:pt x="251968" y="179324"/>
                  </a:lnTo>
                  <a:lnTo>
                    <a:pt x="251968" y="107569"/>
                  </a:lnTo>
                  <a:close/>
                </a:path>
                <a:path w="252095" h="179705">
                  <a:moveTo>
                    <a:pt x="251968" y="0"/>
                  </a:moveTo>
                  <a:lnTo>
                    <a:pt x="0" y="0"/>
                  </a:lnTo>
                  <a:lnTo>
                    <a:pt x="0" y="71755"/>
                  </a:lnTo>
                  <a:lnTo>
                    <a:pt x="251968" y="71755"/>
                  </a:lnTo>
                  <a:lnTo>
                    <a:pt x="25196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923027" y="2957575"/>
              <a:ext cx="252095" cy="179705"/>
            </a:xfrm>
            <a:custGeom>
              <a:avLst/>
              <a:gdLst/>
              <a:ahLst/>
              <a:cxnLst/>
              <a:rect l="l" t="t" r="r" b="b"/>
              <a:pathLst>
                <a:path w="252095" h="179705">
                  <a:moveTo>
                    <a:pt x="0" y="0"/>
                  </a:moveTo>
                  <a:lnTo>
                    <a:pt x="251968" y="0"/>
                  </a:lnTo>
                  <a:lnTo>
                    <a:pt x="251968" y="71754"/>
                  </a:lnTo>
                  <a:lnTo>
                    <a:pt x="0" y="71754"/>
                  </a:lnTo>
                  <a:lnTo>
                    <a:pt x="0" y="0"/>
                  </a:lnTo>
                  <a:close/>
                </a:path>
                <a:path w="252095" h="179705">
                  <a:moveTo>
                    <a:pt x="0" y="107569"/>
                  </a:moveTo>
                  <a:lnTo>
                    <a:pt x="251968" y="107569"/>
                  </a:lnTo>
                  <a:lnTo>
                    <a:pt x="251968" y="179324"/>
                  </a:lnTo>
                  <a:lnTo>
                    <a:pt x="0" y="179324"/>
                  </a:lnTo>
                  <a:lnTo>
                    <a:pt x="0" y="10756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5243" y="3657600"/>
              <a:ext cx="2010156" cy="40081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96000" y="3733800"/>
              <a:ext cx="1647444" cy="24079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8328" y="3789679"/>
              <a:ext cx="252095" cy="179705"/>
            </a:xfrm>
            <a:custGeom>
              <a:avLst/>
              <a:gdLst/>
              <a:ahLst/>
              <a:cxnLst/>
              <a:rect l="l" t="t" r="r" b="b"/>
              <a:pathLst>
                <a:path w="252095" h="179704">
                  <a:moveTo>
                    <a:pt x="251968" y="107569"/>
                  </a:moveTo>
                  <a:lnTo>
                    <a:pt x="0" y="107569"/>
                  </a:lnTo>
                  <a:lnTo>
                    <a:pt x="0" y="179324"/>
                  </a:lnTo>
                  <a:lnTo>
                    <a:pt x="251968" y="179324"/>
                  </a:lnTo>
                  <a:lnTo>
                    <a:pt x="251968" y="107569"/>
                  </a:lnTo>
                  <a:close/>
                </a:path>
                <a:path w="252095" h="179704">
                  <a:moveTo>
                    <a:pt x="251968" y="0"/>
                  </a:moveTo>
                  <a:lnTo>
                    <a:pt x="0" y="0"/>
                  </a:lnTo>
                  <a:lnTo>
                    <a:pt x="0" y="71755"/>
                  </a:lnTo>
                  <a:lnTo>
                    <a:pt x="251968" y="71755"/>
                  </a:lnTo>
                  <a:lnTo>
                    <a:pt x="251968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18327" y="3789679"/>
              <a:ext cx="252095" cy="179705"/>
            </a:xfrm>
            <a:custGeom>
              <a:avLst/>
              <a:gdLst/>
              <a:ahLst/>
              <a:cxnLst/>
              <a:rect l="l" t="t" r="r" b="b"/>
              <a:pathLst>
                <a:path w="252095" h="179704">
                  <a:moveTo>
                    <a:pt x="0" y="0"/>
                  </a:moveTo>
                  <a:lnTo>
                    <a:pt x="251968" y="0"/>
                  </a:lnTo>
                  <a:lnTo>
                    <a:pt x="251968" y="71755"/>
                  </a:lnTo>
                  <a:lnTo>
                    <a:pt x="0" y="71755"/>
                  </a:lnTo>
                  <a:lnTo>
                    <a:pt x="0" y="0"/>
                  </a:lnTo>
                  <a:close/>
                </a:path>
                <a:path w="252095" h="179704">
                  <a:moveTo>
                    <a:pt x="0" y="107569"/>
                  </a:moveTo>
                  <a:lnTo>
                    <a:pt x="251968" y="107569"/>
                  </a:lnTo>
                  <a:lnTo>
                    <a:pt x="251968" y="179324"/>
                  </a:lnTo>
                  <a:lnTo>
                    <a:pt x="0" y="179324"/>
                  </a:lnTo>
                  <a:lnTo>
                    <a:pt x="0" y="107569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17</a:t>
            </a:fld>
            <a:endParaRPr spc="-10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5256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OPERATOR</a:t>
            </a:r>
            <a:r>
              <a:rPr spc="-210" dirty="0"/>
              <a:t> </a:t>
            </a:r>
            <a:r>
              <a:rPr spc="105" dirty="0"/>
              <a:t>OVERLOADING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55394" y="1925777"/>
            <a:ext cx="5883275" cy="20377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0" dirty="0">
                <a:solidFill>
                  <a:srgbClr val="375F92"/>
                </a:solidFill>
                <a:latin typeface="Georgia"/>
                <a:cs typeface="Georgia"/>
              </a:rPr>
              <a:t>Python </a:t>
            </a:r>
            <a:r>
              <a:rPr sz="2200" spc="-204" dirty="0">
                <a:solidFill>
                  <a:srgbClr val="F47409"/>
                </a:solidFill>
                <a:latin typeface="Georgia"/>
                <a:cs typeface="Georgia"/>
              </a:rPr>
              <a:t>does not allow </a:t>
            </a:r>
            <a:r>
              <a:rPr sz="2200" spc="-245" dirty="0">
                <a:solidFill>
                  <a:srgbClr val="F47409"/>
                </a:solidFill>
                <a:latin typeface="Georgia"/>
                <a:cs typeface="Georgia"/>
              </a:rPr>
              <a:t>new </a:t>
            </a:r>
            <a:r>
              <a:rPr sz="2200" spc="-204" dirty="0">
                <a:solidFill>
                  <a:srgbClr val="F47409"/>
                </a:solidFill>
                <a:latin typeface="Georgia"/>
                <a:cs typeface="Georgia"/>
              </a:rPr>
              <a:t>operators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be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created, </a:t>
            </a:r>
            <a:r>
              <a:rPr sz="2200" spc="-175" dirty="0">
                <a:solidFill>
                  <a:srgbClr val="375F92"/>
                </a:solidFill>
                <a:latin typeface="Georgia"/>
                <a:cs typeface="Georgia"/>
              </a:rPr>
              <a:t>it</a:t>
            </a:r>
            <a:r>
              <a:rPr sz="2200" spc="10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does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00" dirty="0">
                <a:solidFill>
                  <a:srgbClr val="F47409"/>
                </a:solidFill>
                <a:latin typeface="Georgia"/>
                <a:cs typeface="Georgia"/>
              </a:rPr>
              <a:t>allow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most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existing operators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be</a:t>
            </a:r>
            <a:r>
              <a:rPr sz="2200" spc="-37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4" dirty="0">
                <a:solidFill>
                  <a:srgbClr val="F47409"/>
                </a:solidFill>
                <a:latin typeface="Georgia"/>
                <a:cs typeface="Georgia"/>
              </a:rPr>
              <a:t>overloaded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Georgia"/>
              <a:cs typeface="Georgia"/>
            </a:endParaRPr>
          </a:p>
          <a:p>
            <a:pPr marL="12700" marR="437515">
              <a:lnSpc>
                <a:spcPct val="100000"/>
              </a:lnSpc>
            </a:pP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when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these operators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are </a:t>
            </a:r>
            <a:r>
              <a:rPr sz="2200" spc="-220" dirty="0">
                <a:solidFill>
                  <a:srgbClr val="375F92"/>
                </a:solidFill>
                <a:latin typeface="Georgia"/>
                <a:cs typeface="Georgia"/>
              </a:rPr>
              <a:t>used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with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objects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of </a:t>
            </a: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a  </a:t>
            </a: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programmer-defined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type,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the operators </a:t>
            </a: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have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meaning  </a:t>
            </a:r>
            <a:r>
              <a:rPr sz="2200" spc="-210" dirty="0">
                <a:solidFill>
                  <a:srgbClr val="F47409"/>
                </a:solidFill>
                <a:latin typeface="Georgia"/>
                <a:cs typeface="Georgia"/>
              </a:rPr>
              <a:t>appropriate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new</a:t>
            </a:r>
            <a:r>
              <a:rPr sz="2200" spc="-16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types.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781800" y="3974591"/>
            <a:ext cx="1219200" cy="24262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18</a:t>
            </a:fld>
            <a:endParaRPr spc="-10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536" y="504190"/>
            <a:ext cx="52565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0" dirty="0">
                <a:solidFill>
                  <a:srgbClr val="375F92"/>
                </a:solidFill>
                <a:latin typeface="DejaVu Sans Condensed"/>
                <a:cs typeface="DejaVu Sans Condensed"/>
              </a:rPr>
              <a:t>OPERATOR</a:t>
            </a:r>
            <a:r>
              <a:rPr sz="3000" b="1" spc="-210" dirty="0">
                <a:solidFill>
                  <a:srgbClr val="375F92"/>
                </a:solidFill>
                <a:latin typeface="DejaVu Sans Condensed"/>
                <a:cs typeface="DejaVu Sans Condensed"/>
              </a:rPr>
              <a:t> </a:t>
            </a:r>
            <a:r>
              <a:rPr sz="3000" b="1" spc="105" dirty="0">
                <a:solidFill>
                  <a:srgbClr val="375F92"/>
                </a:solidFill>
                <a:latin typeface="DejaVu Sans Condensed"/>
                <a:cs typeface="DejaVu Sans Condensed"/>
              </a:rPr>
              <a:t>OVERLOADING</a:t>
            </a:r>
            <a:endParaRPr sz="3000">
              <a:latin typeface="DejaVu Sans Condensed"/>
              <a:cs typeface="DejaVu Sans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4994" y="2078862"/>
            <a:ext cx="428434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overloading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contributes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200" dirty="0">
                <a:solidFill>
                  <a:srgbClr val="F47409"/>
                </a:solidFill>
                <a:latin typeface="Georgia"/>
                <a:cs typeface="Georgia"/>
              </a:rPr>
              <a:t>extensibility 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of </a:t>
            </a:r>
            <a:r>
              <a:rPr sz="2200" spc="-250" dirty="0">
                <a:solidFill>
                  <a:srgbClr val="375F92"/>
                </a:solidFill>
                <a:latin typeface="Georgia"/>
                <a:cs typeface="Georgia"/>
              </a:rPr>
              <a:t>Python</a:t>
            </a: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20" dirty="0">
                <a:solidFill>
                  <a:srgbClr val="375F92"/>
                </a:solidFill>
                <a:latin typeface="Georgia"/>
                <a:cs typeface="Georgia"/>
              </a:rPr>
              <a:t>language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50" dirty="0"/>
              <a:t>19</a:t>
            </a:fld>
            <a:endParaRPr spc="-1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3131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INTR</a:t>
            </a:r>
            <a:r>
              <a:rPr spc="130" dirty="0"/>
              <a:t>O</a:t>
            </a:r>
            <a:r>
              <a:rPr spc="50" dirty="0"/>
              <a:t>D</a:t>
            </a:r>
            <a:r>
              <a:rPr spc="55" dirty="0"/>
              <a:t>U</a:t>
            </a:r>
            <a:r>
              <a:rPr spc="100" dirty="0"/>
              <a:t>CTION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60194" y="1788922"/>
            <a:ext cx="5153025" cy="3226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typical 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method-call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notation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is </a:t>
            </a:r>
            <a:r>
              <a:rPr sz="2200" spc="-250" dirty="0">
                <a:solidFill>
                  <a:srgbClr val="375F92"/>
                </a:solidFill>
                <a:latin typeface="Georgia"/>
                <a:cs typeface="Georgia"/>
              </a:rPr>
              <a:t>cumbersome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for  </a:t>
            </a:r>
            <a:r>
              <a:rPr sz="2200" spc="-250" dirty="0">
                <a:solidFill>
                  <a:srgbClr val="375F92"/>
                </a:solidFill>
                <a:latin typeface="Georgia"/>
                <a:cs typeface="Georgia"/>
              </a:rPr>
              <a:t>mathematical</a:t>
            </a:r>
            <a:r>
              <a:rPr sz="2200" spc="-2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classes.</a:t>
            </a:r>
            <a:endParaRPr sz="2200">
              <a:latin typeface="Georgia"/>
              <a:cs typeface="Georgia"/>
            </a:endParaRPr>
          </a:p>
          <a:p>
            <a:pPr marL="12700" marR="593725" indent="914400">
              <a:lnSpc>
                <a:spcPct val="200000"/>
              </a:lnSpc>
            </a:pPr>
            <a:r>
              <a:rPr sz="2200" spc="405" dirty="0">
                <a:solidFill>
                  <a:srgbClr val="F47409"/>
                </a:solidFill>
                <a:latin typeface="Georgia"/>
                <a:cs typeface="Georgia"/>
              </a:rPr>
              <a:t>&gt;&gt;</a:t>
            </a:r>
            <a:r>
              <a:rPr sz="2200" spc="5" dirty="0">
                <a:solidFill>
                  <a:srgbClr val="F47409"/>
                </a:solidFill>
                <a:latin typeface="Georgia"/>
                <a:cs typeface="Georgia"/>
              </a:rPr>
              <a:t> </a:t>
            </a:r>
            <a:r>
              <a:rPr sz="2200" spc="-204" dirty="0">
                <a:solidFill>
                  <a:srgbClr val="F47409"/>
                </a:solidFill>
                <a:latin typeface="Georgia"/>
                <a:cs typeface="Georgia"/>
              </a:rPr>
              <a:t>polynomial1.add(polynomial2) 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better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or </a:t>
            </a:r>
            <a:r>
              <a:rPr sz="2200" spc="-250" dirty="0">
                <a:solidFill>
                  <a:srgbClr val="375F92"/>
                </a:solidFill>
                <a:latin typeface="Georgia"/>
                <a:cs typeface="Georgia"/>
              </a:rPr>
              <a:t>more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natural</a:t>
            </a:r>
            <a:r>
              <a:rPr sz="2200" spc="-8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way:</a:t>
            </a:r>
            <a:endParaRPr sz="2200">
              <a:latin typeface="Georgia"/>
              <a:cs typeface="Georgia"/>
            </a:endParaRPr>
          </a:p>
          <a:p>
            <a:pPr marL="62865" algn="ctr">
              <a:lnSpc>
                <a:spcPct val="100000"/>
              </a:lnSpc>
              <a:spcBef>
                <a:spcPts val="1440"/>
              </a:spcBef>
            </a:pPr>
            <a:r>
              <a:rPr sz="2200" spc="409" dirty="0">
                <a:solidFill>
                  <a:srgbClr val="F47409"/>
                </a:solidFill>
                <a:latin typeface="Georgia"/>
                <a:cs typeface="Georgia"/>
              </a:rPr>
              <a:t>&gt;&gt; </a:t>
            </a:r>
            <a:r>
              <a:rPr sz="2200" spc="-200" dirty="0">
                <a:solidFill>
                  <a:srgbClr val="F47409"/>
                </a:solidFill>
                <a:latin typeface="Georgia"/>
                <a:cs typeface="Georgia"/>
              </a:rPr>
              <a:t>polynomial1 </a:t>
            </a:r>
            <a:r>
              <a:rPr sz="2200" spc="415" dirty="0">
                <a:solidFill>
                  <a:srgbClr val="F47409"/>
                </a:solidFill>
                <a:latin typeface="Georgia"/>
                <a:cs typeface="Georgia"/>
              </a:rPr>
              <a:t>+</a:t>
            </a:r>
            <a:r>
              <a:rPr sz="2200" spc="-285" dirty="0">
                <a:solidFill>
                  <a:srgbClr val="F47409"/>
                </a:solidFill>
                <a:latin typeface="Georgia"/>
                <a:cs typeface="Georgia"/>
              </a:rPr>
              <a:t> </a:t>
            </a:r>
            <a:r>
              <a:rPr sz="2200" spc="-229" dirty="0">
                <a:solidFill>
                  <a:srgbClr val="F47409"/>
                </a:solidFill>
                <a:latin typeface="Georgia"/>
                <a:cs typeface="Georgia"/>
              </a:rPr>
              <a:t>polynomial2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200" spc="-245" dirty="0">
                <a:solidFill>
                  <a:srgbClr val="F47409"/>
                </a:solidFill>
                <a:latin typeface="Georgia"/>
                <a:cs typeface="Georgia"/>
              </a:rPr>
              <a:t>This </a:t>
            </a:r>
            <a:r>
              <a:rPr sz="2200" spc="-195" dirty="0">
                <a:solidFill>
                  <a:srgbClr val="F47409"/>
                </a:solidFill>
                <a:latin typeface="Georgia"/>
                <a:cs typeface="Georgia"/>
              </a:rPr>
              <a:t>is called </a:t>
            </a:r>
            <a:r>
              <a:rPr sz="2200" spc="-215" dirty="0">
                <a:solidFill>
                  <a:srgbClr val="F47409"/>
                </a:solidFill>
                <a:latin typeface="Georgia"/>
                <a:cs typeface="Georgia"/>
              </a:rPr>
              <a:t>Operator</a:t>
            </a:r>
            <a:r>
              <a:rPr sz="2200" spc="-80" dirty="0">
                <a:solidFill>
                  <a:srgbClr val="F47409"/>
                </a:solidFill>
                <a:latin typeface="Georgia"/>
                <a:cs typeface="Georgia"/>
              </a:rPr>
              <a:t> </a:t>
            </a:r>
            <a:r>
              <a:rPr sz="2200" spc="-210" dirty="0">
                <a:solidFill>
                  <a:srgbClr val="F47409"/>
                </a:solidFill>
                <a:latin typeface="Georgia"/>
                <a:cs typeface="Georgia"/>
              </a:rPr>
              <a:t>Overloading.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2</a:t>
            </a:fld>
            <a:endParaRPr spc="-10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OPERATOR </a:t>
            </a:r>
            <a:r>
              <a:rPr spc="105" dirty="0"/>
              <a:t>OVERLOADING</a:t>
            </a:r>
            <a:r>
              <a:rPr spc="-420" dirty="0"/>
              <a:t> </a:t>
            </a:r>
            <a:r>
              <a:rPr i="1" spc="20" dirty="0">
                <a:latin typeface="DejaVu Sans Condensed"/>
                <a:cs typeface="DejaVu Sans Condensed"/>
              </a:rPr>
              <a:t>Restrictions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854707"/>
            <a:ext cx="8153400" cy="2508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98775" y="4891278"/>
            <a:ext cx="48272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7810" indent="-245745">
              <a:lnSpc>
                <a:spcPct val="100000"/>
              </a:lnSpc>
              <a:spcBef>
                <a:spcPts val="95"/>
              </a:spcBef>
              <a:buClr>
                <a:srgbClr val="375F92"/>
              </a:buClr>
              <a:buAutoNum type="arabicPeriod"/>
              <a:tabLst>
                <a:tab pos="258445" algn="l"/>
              </a:tabLst>
            </a:pPr>
            <a:r>
              <a:rPr sz="2200" spc="-200" dirty="0">
                <a:solidFill>
                  <a:srgbClr val="F47409"/>
                </a:solidFill>
                <a:latin typeface="Georgia"/>
                <a:cs typeface="Georgia"/>
              </a:rPr>
              <a:t>precedence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cannot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be</a:t>
            </a:r>
            <a:r>
              <a:rPr sz="2200" spc="-26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changed</a:t>
            </a:r>
            <a:endParaRPr sz="2200">
              <a:latin typeface="Georgia"/>
              <a:cs typeface="Georgia"/>
            </a:endParaRPr>
          </a:p>
          <a:p>
            <a:pPr marL="257810" indent="-245745">
              <a:lnSpc>
                <a:spcPct val="100000"/>
              </a:lnSpc>
              <a:buClr>
                <a:srgbClr val="375F92"/>
              </a:buClr>
              <a:buAutoNum type="arabicPeriod"/>
              <a:tabLst>
                <a:tab pos="258445" algn="l"/>
              </a:tabLst>
            </a:pPr>
            <a:r>
              <a:rPr sz="2200" spc="-225" dirty="0">
                <a:solidFill>
                  <a:srgbClr val="F47409"/>
                </a:solidFill>
                <a:latin typeface="Georgia"/>
                <a:cs typeface="Georgia"/>
              </a:rPr>
              <a:t>arity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cannot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be 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changed </a:t>
            </a:r>
            <a:r>
              <a:rPr sz="2200" spc="-140" dirty="0">
                <a:solidFill>
                  <a:srgbClr val="375F92"/>
                </a:solidFill>
                <a:latin typeface="Georgia"/>
                <a:cs typeface="Georgia"/>
              </a:rPr>
              <a:t>(i.e., </a:t>
            </a:r>
            <a:r>
              <a:rPr sz="2200" spc="-235" dirty="0">
                <a:solidFill>
                  <a:srgbClr val="375F92"/>
                </a:solidFill>
                <a:latin typeface="Georgia"/>
                <a:cs typeface="Georgia"/>
              </a:rPr>
              <a:t>unary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</a:t>
            </a:r>
            <a:r>
              <a:rPr sz="2200" spc="-14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binary)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50" dirty="0"/>
              <a:t>20</a:t>
            </a:fld>
            <a:endParaRPr spc="-1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OPERATOR </a:t>
            </a:r>
            <a:r>
              <a:rPr spc="105" dirty="0"/>
              <a:t>OVERLOADING</a:t>
            </a:r>
            <a:r>
              <a:rPr spc="-420" dirty="0"/>
              <a:t> </a:t>
            </a:r>
            <a:r>
              <a:rPr i="1" spc="20" dirty="0">
                <a:latin typeface="DejaVu Sans Condensed"/>
                <a:cs typeface="DejaVu Sans Condensed"/>
              </a:rPr>
              <a:t>Restrictions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600" y="1854707"/>
            <a:ext cx="8153400" cy="2508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43000" y="5138928"/>
            <a:ext cx="2971800" cy="3855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03620" y="5128259"/>
            <a:ext cx="2049779" cy="3764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18303" y="5126735"/>
            <a:ext cx="706120" cy="391795"/>
            <a:chOff x="4718303" y="5126735"/>
            <a:chExt cx="706120" cy="391795"/>
          </a:xfrm>
        </p:grpSpPr>
        <p:sp>
          <p:nvSpPr>
            <p:cNvPr id="8" name="object 8"/>
            <p:cNvSpPr/>
            <p:nvPr/>
          </p:nvSpPr>
          <p:spPr>
            <a:xfrm>
              <a:off x="4731257" y="5139689"/>
              <a:ext cx="680085" cy="365760"/>
            </a:xfrm>
            <a:custGeom>
              <a:avLst/>
              <a:gdLst/>
              <a:ahLst/>
              <a:cxnLst/>
              <a:rect l="l" t="t" r="r" b="b"/>
              <a:pathLst>
                <a:path w="680085" h="365760">
                  <a:moveTo>
                    <a:pt x="11429" y="91440"/>
                  </a:moveTo>
                  <a:lnTo>
                    <a:pt x="0" y="91440"/>
                  </a:lnTo>
                  <a:lnTo>
                    <a:pt x="0" y="274320"/>
                  </a:lnTo>
                  <a:lnTo>
                    <a:pt x="11429" y="274320"/>
                  </a:lnTo>
                  <a:lnTo>
                    <a:pt x="11429" y="91440"/>
                  </a:lnTo>
                  <a:close/>
                </a:path>
                <a:path w="680085" h="365760">
                  <a:moveTo>
                    <a:pt x="45719" y="91440"/>
                  </a:moveTo>
                  <a:lnTo>
                    <a:pt x="22859" y="91440"/>
                  </a:lnTo>
                  <a:lnTo>
                    <a:pt x="22859" y="274320"/>
                  </a:lnTo>
                  <a:lnTo>
                    <a:pt x="45719" y="274320"/>
                  </a:lnTo>
                  <a:lnTo>
                    <a:pt x="45719" y="91440"/>
                  </a:lnTo>
                  <a:close/>
                </a:path>
                <a:path w="680085" h="365760">
                  <a:moveTo>
                    <a:pt x="496824" y="0"/>
                  </a:moveTo>
                  <a:lnTo>
                    <a:pt x="496824" y="91440"/>
                  </a:lnTo>
                  <a:lnTo>
                    <a:pt x="57150" y="91440"/>
                  </a:lnTo>
                  <a:lnTo>
                    <a:pt x="57150" y="274320"/>
                  </a:lnTo>
                  <a:lnTo>
                    <a:pt x="496824" y="274320"/>
                  </a:lnTo>
                  <a:lnTo>
                    <a:pt x="496824" y="365760"/>
                  </a:lnTo>
                  <a:lnTo>
                    <a:pt x="679703" y="182880"/>
                  </a:lnTo>
                  <a:lnTo>
                    <a:pt x="496824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31257" y="5139689"/>
              <a:ext cx="680085" cy="365760"/>
            </a:xfrm>
            <a:custGeom>
              <a:avLst/>
              <a:gdLst/>
              <a:ahLst/>
              <a:cxnLst/>
              <a:rect l="l" t="t" r="r" b="b"/>
              <a:pathLst>
                <a:path w="680085" h="365760">
                  <a:moveTo>
                    <a:pt x="0" y="91440"/>
                  </a:moveTo>
                  <a:lnTo>
                    <a:pt x="11429" y="91440"/>
                  </a:lnTo>
                  <a:lnTo>
                    <a:pt x="11429" y="274320"/>
                  </a:lnTo>
                  <a:lnTo>
                    <a:pt x="0" y="274320"/>
                  </a:lnTo>
                  <a:lnTo>
                    <a:pt x="0" y="91440"/>
                  </a:lnTo>
                  <a:close/>
                </a:path>
                <a:path w="680085" h="365760">
                  <a:moveTo>
                    <a:pt x="22859" y="91440"/>
                  </a:moveTo>
                  <a:lnTo>
                    <a:pt x="45719" y="91440"/>
                  </a:lnTo>
                  <a:lnTo>
                    <a:pt x="45719" y="274320"/>
                  </a:lnTo>
                  <a:lnTo>
                    <a:pt x="22859" y="274320"/>
                  </a:lnTo>
                  <a:lnTo>
                    <a:pt x="22859" y="91440"/>
                  </a:lnTo>
                  <a:close/>
                </a:path>
                <a:path w="680085" h="365760">
                  <a:moveTo>
                    <a:pt x="57150" y="91440"/>
                  </a:moveTo>
                  <a:lnTo>
                    <a:pt x="496824" y="91440"/>
                  </a:lnTo>
                  <a:lnTo>
                    <a:pt x="496824" y="0"/>
                  </a:lnTo>
                  <a:lnTo>
                    <a:pt x="679703" y="182880"/>
                  </a:lnTo>
                  <a:lnTo>
                    <a:pt x="496824" y="365760"/>
                  </a:lnTo>
                  <a:lnTo>
                    <a:pt x="496824" y="274320"/>
                  </a:lnTo>
                  <a:lnTo>
                    <a:pt x="57150" y="274320"/>
                  </a:lnTo>
                  <a:lnTo>
                    <a:pt x="57150" y="91440"/>
                  </a:lnTo>
                  <a:close/>
                </a:path>
              </a:pathLst>
            </a:custGeom>
            <a:ln w="25908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50" dirty="0"/>
              <a:t>21</a:t>
            </a:fld>
            <a:endParaRPr spc="-1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536" y="504190"/>
            <a:ext cx="6579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0" dirty="0">
                <a:solidFill>
                  <a:srgbClr val="375F92"/>
                </a:solidFill>
                <a:latin typeface="DejaVu Sans Condensed"/>
                <a:cs typeface="DejaVu Sans Condensed"/>
              </a:rPr>
              <a:t>OPERATOR </a:t>
            </a:r>
            <a:r>
              <a:rPr sz="3000" b="1" spc="105" dirty="0">
                <a:solidFill>
                  <a:srgbClr val="375F92"/>
                </a:solidFill>
                <a:latin typeface="DejaVu Sans Condensed"/>
                <a:cs typeface="DejaVu Sans Condensed"/>
              </a:rPr>
              <a:t>OVERLOADING</a:t>
            </a:r>
            <a:r>
              <a:rPr sz="3000" b="1" spc="-450" dirty="0">
                <a:solidFill>
                  <a:srgbClr val="375F92"/>
                </a:solidFill>
                <a:latin typeface="DejaVu Sans Condensed"/>
                <a:cs typeface="DejaVu Sans Condensed"/>
              </a:rPr>
              <a:t> </a:t>
            </a:r>
            <a:r>
              <a:rPr sz="3000" b="1" i="1" spc="120" dirty="0">
                <a:solidFill>
                  <a:srgbClr val="375F92"/>
                </a:solidFill>
                <a:latin typeface="DejaVu Sans Condensed"/>
                <a:cs typeface="DejaVu Sans Condensed"/>
              </a:rPr>
              <a:t>Unary</a:t>
            </a:r>
            <a:endParaRPr sz="3000">
              <a:latin typeface="DejaVu Sans Condensed"/>
              <a:cs typeface="DejaVu Sans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621536" y="3299459"/>
            <a:ext cx="1630680" cy="533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73167" y="4896611"/>
            <a:ext cx="2933699" cy="612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313557" y="3865626"/>
            <a:ext cx="1118235" cy="979169"/>
            <a:chOff x="3313557" y="3865626"/>
            <a:chExt cx="1118235" cy="979169"/>
          </a:xfrm>
        </p:grpSpPr>
        <p:sp>
          <p:nvSpPr>
            <p:cNvPr id="7" name="object 7"/>
            <p:cNvSpPr/>
            <p:nvPr/>
          </p:nvSpPr>
          <p:spPr>
            <a:xfrm>
              <a:off x="3326257" y="3878326"/>
              <a:ext cx="1092835" cy="953769"/>
            </a:xfrm>
            <a:custGeom>
              <a:avLst/>
              <a:gdLst/>
              <a:ahLst/>
              <a:cxnLst/>
              <a:rect l="l" t="t" r="r" b="b"/>
              <a:pathLst>
                <a:path w="1092835" h="953770">
                  <a:moveTo>
                    <a:pt x="148462" y="0"/>
                  </a:moveTo>
                  <a:lnTo>
                    <a:pt x="165607" y="165607"/>
                  </a:lnTo>
                  <a:lnTo>
                    <a:pt x="0" y="182753"/>
                  </a:lnTo>
                  <a:lnTo>
                    <a:pt x="835787" y="862457"/>
                  </a:lnTo>
                  <a:lnTo>
                    <a:pt x="761491" y="953769"/>
                  </a:lnTo>
                  <a:lnTo>
                    <a:pt x="1092707" y="919607"/>
                  </a:lnTo>
                  <a:lnTo>
                    <a:pt x="1058671" y="588391"/>
                  </a:lnTo>
                  <a:lnTo>
                    <a:pt x="984376" y="679704"/>
                  </a:lnTo>
                  <a:lnTo>
                    <a:pt x="148462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26257" y="3878326"/>
              <a:ext cx="1092835" cy="953769"/>
            </a:xfrm>
            <a:custGeom>
              <a:avLst/>
              <a:gdLst/>
              <a:ahLst/>
              <a:cxnLst/>
              <a:rect l="l" t="t" r="r" b="b"/>
              <a:pathLst>
                <a:path w="1092835" h="953770">
                  <a:moveTo>
                    <a:pt x="148462" y="0"/>
                  </a:moveTo>
                  <a:lnTo>
                    <a:pt x="984376" y="679704"/>
                  </a:lnTo>
                  <a:lnTo>
                    <a:pt x="1058671" y="588391"/>
                  </a:lnTo>
                  <a:lnTo>
                    <a:pt x="1092707" y="919607"/>
                  </a:lnTo>
                  <a:lnTo>
                    <a:pt x="761491" y="953769"/>
                  </a:lnTo>
                  <a:lnTo>
                    <a:pt x="835787" y="862457"/>
                  </a:lnTo>
                  <a:lnTo>
                    <a:pt x="0" y="182753"/>
                  </a:lnTo>
                  <a:lnTo>
                    <a:pt x="165607" y="165607"/>
                  </a:lnTo>
                  <a:lnTo>
                    <a:pt x="148462" y="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983994" y="1995042"/>
            <a:ext cx="545465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  <a:spcBef>
                <a:spcPts val="95"/>
              </a:spcBef>
            </a:pPr>
            <a:r>
              <a:rPr sz="2200" spc="-470" dirty="0">
                <a:solidFill>
                  <a:srgbClr val="375F92"/>
                </a:solidFill>
                <a:latin typeface="Georgia"/>
                <a:cs typeface="Georgia"/>
              </a:rPr>
              <a:t>A </a:t>
            </a:r>
            <a:r>
              <a:rPr sz="2200" spc="-235" dirty="0">
                <a:solidFill>
                  <a:srgbClr val="375F92"/>
                </a:solidFill>
                <a:latin typeface="Georgia"/>
                <a:cs typeface="Georgia"/>
              </a:rPr>
              <a:t>unary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operator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for </a:t>
            </a: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a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class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is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overloaded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as </a:t>
            </a: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a </a:t>
            </a: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method  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that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takes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only the </a:t>
            </a:r>
            <a:r>
              <a:rPr sz="2200" spc="-190" dirty="0">
                <a:solidFill>
                  <a:srgbClr val="375F92"/>
                </a:solidFill>
                <a:latin typeface="Georgia"/>
                <a:cs typeface="Georgia"/>
              </a:rPr>
              <a:t>object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reference </a:t>
            </a:r>
            <a:r>
              <a:rPr sz="2200" spc="-250" dirty="0">
                <a:solidFill>
                  <a:srgbClr val="375F92"/>
                </a:solidFill>
                <a:latin typeface="Georgia"/>
                <a:cs typeface="Georgia"/>
              </a:rPr>
              <a:t>argument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(</a:t>
            </a:r>
            <a:r>
              <a:rPr sz="2200" spc="-180" dirty="0">
                <a:solidFill>
                  <a:srgbClr val="F47409"/>
                </a:solidFill>
                <a:latin typeface="Georgia"/>
                <a:cs typeface="Georgia"/>
              </a:rPr>
              <a:t>self</a:t>
            </a:r>
            <a:r>
              <a:rPr sz="2200" spc="-75" dirty="0">
                <a:solidFill>
                  <a:srgbClr val="F47409"/>
                </a:solidFill>
                <a:latin typeface="Georgia"/>
                <a:cs typeface="Georgia"/>
              </a:rPr>
              <a:t> </a:t>
            </a:r>
            <a:r>
              <a:rPr sz="2200" spc="-145" dirty="0">
                <a:solidFill>
                  <a:srgbClr val="375F92"/>
                </a:solidFill>
                <a:latin typeface="Georgia"/>
                <a:cs typeface="Georgia"/>
              </a:rPr>
              <a:t>)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50" dirty="0"/>
              <a:t>22</a:t>
            </a:fld>
            <a:endParaRPr spc="-1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5798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OPERATOR </a:t>
            </a:r>
            <a:r>
              <a:rPr spc="105" dirty="0"/>
              <a:t>OVERLOADING</a:t>
            </a:r>
            <a:r>
              <a:rPr spc="-450" dirty="0"/>
              <a:t> </a:t>
            </a:r>
            <a:r>
              <a:rPr i="1" spc="120" dirty="0">
                <a:latin typeface="DejaVu Sans Condensed"/>
                <a:cs typeface="DejaVu Sans Condensed"/>
              </a:rPr>
              <a:t>Unary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00427" y="2057400"/>
            <a:ext cx="5658612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50" dirty="0"/>
              <a:t>23</a:t>
            </a:fld>
            <a:endParaRPr spc="-15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536" y="504190"/>
            <a:ext cx="6686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0" dirty="0">
                <a:solidFill>
                  <a:srgbClr val="375F92"/>
                </a:solidFill>
                <a:latin typeface="DejaVu Sans Condensed"/>
                <a:cs typeface="DejaVu Sans Condensed"/>
              </a:rPr>
              <a:t>OPERATOR </a:t>
            </a:r>
            <a:r>
              <a:rPr sz="3000" b="1" spc="105" dirty="0">
                <a:solidFill>
                  <a:srgbClr val="375F92"/>
                </a:solidFill>
                <a:latin typeface="DejaVu Sans Condensed"/>
                <a:cs typeface="DejaVu Sans Condensed"/>
              </a:rPr>
              <a:t>OVERLOADING</a:t>
            </a:r>
            <a:r>
              <a:rPr sz="3000" b="1" spc="-440" dirty="0">
                <a:solidFill>
                  <a:srgbClr val="375F92"/>
                </a:solidFill>
                <a:latin typeface="DejaVu Sans Condensed"/>
                <a:cs typeface="DejaVu Sans Condensed"/>
              </a:rPr>
              <a:t> </a:t>
            </a:r>
            <a:r>
              <a:rPr sz="3000" b="1" i="1" spc="110" dirty="0">
                <a:solidFill>
                  <a:srgbClr val="375F92"/>
                </a:solidFill>
                <a:latin typeface="DejaVu Sans Condensed"/>
                <a:cs typeface="DejaVu Sans Condensed"/>
              </a:rPr>
              <a:t>Binary</a:t>
            </a:r>
            <a:endParaRPr sz="3000">
              <a:latin typeface="DejaVu Sans Condensed"/>
              <a:cs typeface="DejaVu Sans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70736" y="2078862"/>
            <a:ext cx="59302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470" dirty="0">
                <a:solidFill>
                  <a:srgbClr val="375F92"/>
                </a:solidFill>
                <a:latin typeface="Georgia"/>
                <a:cs typeface="Georgia"/>
              </a:rPr>
              <a:t>A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binary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operator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or </a:t>
            </a:r>
            <a:r>
              <a:rPr sz="2200" spc="-235" dirty="0">
                <a:solidFill>
                  <a:srgbClr val="375F92"/>
                </a:solidFill>
                <a:latin typeface="Georgia"/>
                <a:cs typeface="Georgia"/>
              </a:rPr>
              <a:t>statement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for </a:t>
            </a: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a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class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is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overloaded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as </a:t>
            </a: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a  </a:t>
            </a: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method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with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two </a:t>
            </a:r>
            <a:r>
              <a:rPr sz="2200" spc="-240" dirty="0">
                <a:solidFill>
                  <a:srgbClr val="375F92"/>
                </a:solidFill>
                <a:latin typeface="Georgia"/>
                <a:cs typeface="Georgia"/>
              </a:rPr>
              <a:t>arguments: </a:t>
            </a:r>
            <a:r>
              <a:rPr sz="2200" spc="-190" dirty="0">
                <a:solidFill>
                  <a:srgbClr val="F47409"/>
                </a:solidFill>
                <a:latin typeface="Georgia"/>
                <a:cs typeface="Georgia"/>
              </a:rPr>
              <a:t>self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and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10" dirty="0">
                <a:solidFill>
                  <a:srgbClr val="F47409"/>
                </a:solidFill>
                <a:latin typeface="Georgia"/>
                <a:cs typeface="Georgia"/>
              </a:rPr>
              <a:t>other.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50" dirty="0"/>
              <a:t>24</a:t>
            </a:fld>
            <a:endParaRPr spc="-1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70491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OPERATOR </a:t>
            </a:r>
            <a:r>
              <a:rPr spc="105" dirty="0"/>
              <a:t>OVERLOADING</a:t>
            </a:r>
            <a:r>
              <a:rPr spc="-459" dirty="0"/>
              <a:t> </a:t>
            </a:r>
            <a:r>
              <a:rPr i="1" spc="85" dirty="0">
                <a:latin typeface="DejaVu Sans Condensed"/>
                <a:cs typeface="DejaVu Sans Condensed"/>
              </a:rPr>
              <a:t>Rational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79194" y="2232405"/>
            <a:ext cx="6177915" cy="2707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95275">
              <a:lnSpc>
                <a:spcPct val="100000"/>
              </a:lnSpc>
              <a:spcBef>
                <a:spcPts val="95"/>
              </a:spcBef>
            </a:pPr>
            <a:r>
              <a:rPr sz="2200" spc="-470" dirty="0">
                <a:solidFill>
                  <a:srgbClr val="375F92"/>
                </a:solidFill>
                <a:latin typeface="Georgia"/>
                <a:cs typeface="Georgia"/>
              </a:rPr>
              <a:t>A </a:t>
            </a:r>
            <a:r>
              <a:rPr sz="2200" spc="-240" dirty="0">
                <a:solidFill>
                  <a:srgbClr val="375F92"/>
                </a:solidFill>
                <a:latin typeface="Georgia"/>
                <a:cs typeface="Georgia"/>
              </a:rPr>
              <a:t>Rational </a:t>
            </a:r>
            <a:r>
              <a:rPr sz="2200" spc="-260" dirty="0">
                <a:solidFill>
                  <a:srgbClr val="375F92"/>
                </a:solidFill>
                <a:latin typeface="Georgia"/>
                <a:cs typeface="Georgia"/>
              </a:rPr>
              <a:t>number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is </a:t>
            </a: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a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fraction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represented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as </a:t>
            </a: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a </a:t>
            </a:r>
            <a:r>
              <a:rPr sz="2200" spc="-240" dirty="0">
                <a:solidFill>
                  <a:srgbClr val="375F92"/>
                </a:solidFill>
                <a:latin typeface="Georgia"/>
                <a:cs typeface="Georgia"/>
              </a:rPr>
              <a:t>numerator  </a:t>
            </a:r>
            <a:r>
              <a:rPr sz="2200" spc="-170" dirty="0">
                <a:solidFill>
                  <a:srgbClr val="375F92"/>
                </a:solidFill>
                <a:latin typeface="Georgia"/>
                <a:cs typeface="Georgia"/>
              </a:rPr>
              <a:t>(top)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and </a:t>
            </a: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a 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denominator</a:t>
            </a:r>
            <a:r>
              <a:rPr sz="2200" spc="-31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(bottom).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200" spc="-470" dirty="0">
                <a:solidFill>
                  <a:srgbClr val="375F92"/>
                </a:solidFill>
                <a:latin typeface="Georgia"/>
                <a:cs typeface="Georgia"/>
              </a:rPr>
              <a:t>A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rational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number </a:t>
            </a:r>
            <a:r>
              <a:rPr sz="2200" spc="-240" dirty="0">
                <a:solidFill>
                  <a:srgbClr val="375F92"/>
                </a:solidFill>
                <a:latin typeface="Georgia"/>
                <a:cs typeface="Georgia"/>
              </a:rPr>
              <a:t>can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be </a:t>
            </a:r>
            <a:r>
              <a:rPr sz="2200" spc="-190" dirty="0">
                <a:solidFill>
                  <a:srgbClr val="375F92"/>
                </a:solidFill>
                <a:latin typeface="Georgia"/>
                <a:cs typeface="Georgia"/>
              </a:rPr>
              <a:t>positive,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negative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or</a:t>
            </a:r>
            <a:r>
              <a:rPr sz="2200" spc="-6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170" dirty="0">
                <a:solidFill>
                  <a:srgbClr val="375F92"/>
                </a:solidFill>
                <a:latin typeface="Georgia"/>
                <a:cs typeface="Georgia"/>
              </a:rPr>
              <a:t>zero.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</a:pP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Class </a:t>
            </a:r>
            <a:r>
              <a:rPr sz="2200" spc="-220" dirty="0">
                <a:solidFill>
                  <a:srgbClr val="375F92"/>
                </a:solidFill>
                <a:latin typeface="Georgia"/>
                <a:cs typeface="Georgia"/>
              </a:rPr>
              <a:t>Rational’s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interface includes </a:t>
            </a: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a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default constructor,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string 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representation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method,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overloaded </a:t>
            </a:r>
            <a:r>
              <a:rPr sz="2200" b="1" spc="-204" dirty="0">
                <a:solidFill>
                  <a:srgbClr val="375F92"/>
                </a:solidFill>
                <a:latin typeface="Trebuchet MS"/>
                <a:cs typeface="Trebuchet MS"/>
              </a:rPr>
              <a:t>abs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function,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equality 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operators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and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several </a:t>
            </a:r>
            <a:r>
              <a:rPr sz="2200" spc="-250" dirty="0">
                <a:solidFill>
                  <a:srgbClr val="375F92"/>
                </a:solidFill>
                <a:latin typeface="Georgia"/>
                <a:cs typeface="Georgia"/>
              </a:rPr>
              <a:t>mathematical</a:t>
            </a:r>
            <a:r>
              <a:rPr sz="2200" spc="-30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operators.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50" dirty="0"/>
              <a:t>25</a:t>
            </a:fld>
            <a:endParaRPr spc="-15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7049134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OPERATOR </a:t>
            </a:r>
            <a:r>
              <a:rPr spc="105" dirty="0"/>
              <a:t>OVERLOADING</a:t>
            </a:r>
            <a:r>
              <a:rPr spc="-459" dirty="0"/>
              <a:t> </a:t>
            </a:r>
            <a:r>
              <a:rPr i="1" spc="85" dirty="0">
                <a:latin typeface="DejaVu Sans Condensed"/>
                <a:cs typeface="DejaVu Sans Condensed"/>
              </a:rPr>
              <a:t>Rational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5" y="1524000"/>
            <a:ext cx="7552944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50" dirty="0"/>
              <a:t>26</a:t>
            </a:fld>
            <a:endParaRPr spc="-15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536" y="504190"/>
            <a:ext cx="6686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0" dirty="0">
                <a:solidFill>
                  <a:srgbClr val="375F92"/>
                </a:solidFill>
                <a:latin typeface="DejaVu Sans Condensed"/>
                <a:cs typeface="DejaVu Sans Condensed"/>
              </a:rPr>
              <a:t>OPERATOR </a:t>
            </a:r>
            <a:r>
              <a:rPr sz="3000" b="1" spc="105" dirty="0">
                <a:solidFill>
                  <a:srgbClr val="375F92"/>
                </a:solidFill>
                <a:latin typeface="DejaVu Sans Condensed"/>
                <a:cs typeface="DejaVu Sans Condensed"/>
              </a:rPr>
              <a:t>OVERLOADING</a:t>
            </a:r>
            <a:r>
              <a:rPr sz="3000" b="1" spc="-440" dirty="0">
                <a:solidFill>
                  <a:srgbClr val="375F92"/>
                </a:solidFill>
                <a:latin typeface="DejaVu Sans Condensed"/>
                <a:cs typeface="DejaVu Sans Condensed"/>
              </a:rPr>
              <a:t> </a:t>
            </a:r>
            <a:r>
              <a:rPr sz="3000" b="1" i="1" spc="110" dirty="0">
                <a:solidFill>
                  <a:srgbClr val="375F92"/>
                </a:solidFill>
                <a:latin typeface="DejaVu Sans Condensed"/>
                <a:cs typeface="DejaVu Sans Condensed"/>
              </a:rPr>
              <a:t>Binary</a:t>
            </a:r>
            <a:endParaRPr sz="3000">
              <a:latin typeface="DejaVu Sans Condensed"/>
              <a:cs typeface="DejaVu Sans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26794" y="2232405"/>
            <a:ext cx="615061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973705" algn="l"/>
                <a:tab pos="3679825" algn="l"/>
                <a:tab pos="4474210" algn="l"/>
                <a:tab pos="5120005" algn="l"/>
              </a:tabLst>
            </a:pPr>
            <a:r>
              <a:rPr sz="2200" spc="-330" dirty="0">
                <a:solidFill>
                  <a:srgbClr val="375F92"/>
                </a:solidFill>
                <a:latin typeface="Georgia"/>
                <a:cs typeface="Georgia"/>
              </a:rPr>
              <a:t>When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overloading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binary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operator </a:t>
            </a:r>
            <a:r>
              <a:rPr sz="2200" spc="145" dirty="0">
                <a:solidFill>
                  <a:srgbClr val="FFC000"/>
                </a:solidFill>
                <a:latin typeface="Georgia"/>
                <a:cs typeface="Georgia"/>
              </a:rPr>
              <a:t>+</a:t>
            </a:r>
            <a:r>
              <a:rPr sz="2200" spc="145" dirty="0">
                <a:solidFill>
                  <a:srgbClr val="375F92"/>
                </a:solidFill>
                <a:latin typeface="Georgia"/>
                <a:cs typeface="Georgia"/>
              </a:rPr>
              <a:t>,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if </a:t>
            </a:r>
            <a:r>
              <a:rPr sz="2200" spc="-275" dirty="0">
                <a:solidFill>
                  <a:srgbClr val="FF33CC"/>
                </a:solidFill>
                <a:latin typeface="Georgia"/>
                <a:cs typeface="Georgia"/>
              </a:rPr>
              <a:t>y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and </a:t>
            </a:r>
            <a:r>
              <a:rPr sz="2200" spc="-190" dirty="0">
                <a:solidFill>
                  <a:srgbClr val="FF33CC"/>
                </a:solidFill>
                <a:latin typeface="Georgia"/>
                <a:cs typeface="Georgia"/>
              </a:rPr>
              <a:t>z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are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objects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of 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class  </a:t>
            </a:r>
            <a:r>
              <a:rPr sz="2200" spc="-225" dirty="0">
                <a:solidFill>
                  <a:srgbClr val="FF33CC"/>
                </a:solidFill>
                <a:latin typeface="Georgia"/>
                <a:cs typeface="Georgia"/>
              </a:rPr>
              <a:t>Rational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,  </a:t>
            </a:r>
            <a:r>
              <a:rPr sz="2200" spc="-220" dirty="0">
                <a:solidFill>
                  <a:srgbClr val="375F92"/>
                </a:solidFill>
                <a:latin typeface="Georgia"/>
                <a:cs typeface="Georgia"/>
              </a:rPr>
              <a:t>then  </a:t>
            </a:r>
            <a:r>
              <a:rPr sz="2200" spc="-275" dirty="0">
                <a:solidFill>
                  <a:srgbClr val="FF33CC"/>
                </a:solidFill>
                <a:latin typeface="Georgia"/>
                <a:cs typeface="Georgia"/>
              </a:rPr>
              <a:t>y  </a:t>
            </a:r>
            <a:r>
              <a:rPr sz="2200" spc="409" dirty="0">
                <a:solidFill>
                  <a:srgbClr val="FFC000"/>
                </a:solidFill>
                <a:latin typeface="Georgia"/>
                <a:cs typeface="Georgia"/>
              </a:rPr>
              <a:t>+ </a:t>
            </a:r>
            <a:r>
              <a:rPr sz="2200" spc="-190" dirty="0">
                <a:solidFill>
                  <a:srgbClr val="FF33CC"/>
                </a:solidFill>
                <a:latin typeface="Georgia"/>
                <a:cs typeface="Georgia"/>
              </a:rPr>
              <a:t>z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is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treated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as</a:t>
            </a:r>
            <a:r>
              <a:rPr sz="2200" spc="-27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if</a:t>
            </a:r>
            <a:r>
              <a:rPr sz="2200" spc="-1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0" dirty="0">
                <a:solidFill>
                  <a:srgbClr val="FF33CC"/>
                </a:solidFill>
                <a:latin typeface="Georgia"/>
                <a:cs typeface="Georgia"/>
              </a:rPr>
              <a:t>y</a:t>
            </a:r>
            <a:r>
              <a:rPr sz="2200" spc="-200" dirty="0">
                <a:solidFill>
                  <a:srgbClr val="FFC000"/>
                </a:solidFill>
                <a:latin typeface="Georgia"/>
                <a:cs typeface="Georgia"/>
              </a:rPr>
              <a:t>.</a:t>
            </a:r>
            <a:r>
              <a:rPr sz="2200" u="heavy" spc="-200" dirty="0">
                <a:solidFill>
                  <a:srgbClr val="FFC000"/>
                </a:solidFill>
                <a:uFill>
                  <a:solidFill>
                    <a:srgbClr val="FEBF00"/>
                  </a:solidFill>
                </a:uFill>
                <a:latin typeface="Georgia"/>
                <a:cs typeface="Georgia"/>
              </a:rPr>
              <a:t> 	</a:t>
            </a:r>
            <a:r>
              <a:rPr sz="2200" spc="-250" dirty="0">
                <a:solidFill>
                  <a:srgbClr val="FFC000"/>
                </a:solidFill>
                <a:latin typeface="Georgia"/>
                <a:cs typeface="Georgia"/>
              </a:rPr>
              <a:t>add</a:t>
            </a:r>
            <a:r>
              <a:rPr sz="2200" u="heavy" spc="-250" dirty="0">
                <a:solidFill>
                  <a:srgbClr val="FFC000"/>
                </a:solidFill>
                <a:uFill>
                  <a:solidFill>
                    <a:srgbClr val="FEBF00"/>
                  </a:solidFill>
                </a:uFill>
                <a:latin typeface="Georgia"/>
                <a:cs typeface="Georgia"/>
              </a:rPr>
              <a:t> 	</a:t>
            </a:r>
            <a:r>
              <a:rPr sz="2200" spc="-160" dirty="0">
                <a:solidFill>
                  <a:srgbClr val="375F92"/>
                </a:solidFill>
                <a:latin typeface="Georgia"/>
                <a:cs typeface="Georgia"/>
              </a:rPr>
              <a:t>(</a:t>
            </a:r>
            <a:r>
              <a:rPr sz="2200" spc="-160" dirty="0">
                <a:solidFill>
                  <a:srgbClr val="FF33CC"/>
                </a:solidFill>
                <a:latin typeface="Georgia"/>
                <a:cs typeface="Georgia"/>
              </a:rPr>
              <a:t>z</a:t>
            </a:r>
            <a:r>
              <a:rPr sz="2200" spc="-160" dirty="0">
                <a:solidFill>
                  <a:srgbClr val="375F92"/>
                </a:solidFill>
                <a:latin typeface="Georgia"/>
                <a:cs typeface="Georgia"/>
              </a:rPr>
              <a:t>)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had 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been 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written,</a:t>
            </a:r>
            <a:r>
              <a:rPr sz="2200" spc="-12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20" dirty="0">
                <a:solidFill>
                  <a:srgbClr val="375F92"/>
                </a:solidFill>
                <a:latin typeface="Georgia"/>
                <a:cs typeface="Georgia"/>
              </a:rPr>
              <a:t>invoking</a:t>
            </a:r>
            <a:r>
              <a:rPr sz="2200" spc="1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the</a:t>
            </a:r>
            <a:r>
              <a:rPr sz="2200" u="heavy" spc="-210" dirty="0">
                <a:solidFill>
                  <a:srgbClr val="375F92"/>
                </a:solidFill>
                <a:uFill>
                  <a:solidFill>
                    <a:srgbClr val="FEBF00"/>
                  </a:solidFill>
                </a:uFill>
                <a:latin typeface="Georgia"/>
                <a:cs typeface="Georgia"/>
              </a:rPr>
              <a:t> 	</a:t>
            </a:r>
            <a:r>
              <a:rPr sz="2200" spc="-250" dirty="0">
                <a:solidFill>
                  <a:srgbClr val="FFC000"/>
                </a:solidFill>
                <a:latin typeface="Georgia"/>
                <a:cs typeface="Georgia"/>
              </a:rPr>
              <a:t>add</a:t>
            </a:r>
            <a:r>
              <a:rPr sz="2200" u="heavy" spc="-250" dirty="0">
                <a:solidFill>
                  <a:srgbClr val="FFC000"/>
                </a:solidFill>
                <a:uFill>
                  <a:solidFill>
                    <a:srgbClr val="FEBF00"/>
                  </a:solidFill>
                </a:uFill>
                <a:latin typeface="Georgia"/>
                <a:cs typeface="Georgia"/>
              </a:rPr>
              <a:t> 	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method.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50" dirty="0"/>
              <a:t>27</a:t>
            </a:fld>
            <a:endParaRPr spc="-15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536" y="504190"/>
            <a:ext cx="6686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0" dirty="0">
                <a:solidFill>
                  <a:srgbClr val="375F92"/>
                </a:solidFill>
                <a:latin typeface="DejaVu Sans Condensed"/>
                <a:cs typeface="DejaVu Sans Condensed"/>
              </a:rPr>
              <a:t>OPERATOR </a:t>
            </a:r>
            <a:r>
              <a:rPr sz="3000" b="1" spc="105" dirty="0">
                <a:solidFill>
                  <a:srgbClr val="375F92"/>
                </a:solidFill>
                <a:latin typeface="DejaVu Sans Condensed"/>
                <a:cs typeface="DejaVu Sans Condensed"/>
              </a:rPr>
              <a:t>OVERLOADING</a:t>
            </a:r>
            <a:r>
              <a:rPr sz="3000" b="1" spc="-440" dirty="0">
                <a:solidFill>
                  <a:srgbClr val="375F92"/>
                </a:solidFill>
                <a:latin typeface="DejaVu Sans Condensed"/>
                <a:cs typeface="DejaVu Sans Condensed"/>
              </a:rPr>
              <a:t> </a:t>
            </a:r>
            <a:r>
              <a:rPr sz="3000" b="1" i="1" spc="110" dirty="0">
                <a:solidFill>
                  <a:srgbClr val="375F92"/>
                </a:solidFill>
                <a:latin typeface="DejaVu Sans Condensed"/>
                <a:cs typeface="DejaVu Sans Condensed"/>
              </a:rPr>
              <a:t>Binary</a:t>
            </a:r>
            <a:endParaRPr sz="3000">
              <a:latin typeface="DejaVu Sans Condensed"/>
              <a:cs typeface="DejaVu Sans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1594" y="2002662"/>
            <a:ext cx="630047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Usually,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overloaded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binary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operator </a:t>
            </a:r>
            <a:r>
              <a:rPr sz="2200" spc="-240" dirty="0">
                <a:solidFill>
                  <a:srgbClr val="375F92"/>
                </a:solidFill>
                <a:latin typeface="Georgia"/>
                <a:cs typeface="Georgia"/>
              </a:rPr>
              <a:t>methods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create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and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return  </a:t>
            </a:r>
            <a:r>
              <a:rPr sz="2200" spc="-245" dirty="0">
                <a:solidFill>
                  <a:srgbClr val="F47409"/>
                </a:solidFill>
                <a:latin typeface="Georgia"/>
                <a:cs typeface="Georgia"/>
              </a:rPr>
              <a:t>new </a:t>
            </a:r>
            <a:r>
              <a:rPr sz="2200" spc="-195" dirty="0">
                <a:solidFill>
                  <a:srgbClr val="F47409"/>
                </a:solidFill>
                <a:latin typeface="Georgia"/>
                <a:cs typeface="Georgia"/>
              </a:rPr>
              <a:t>objects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of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their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corresponding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class.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36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686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OPERATOR </a:t>
            </a:r>
            <a:r>
              <a:rPr spc="105" dirty="0"/>
              <a:t>OVERLOADING</a:t>
            </a:r>
            <a:r>
              <a:rPr spc="-440" dirty="0"/>
              <a:t> </a:t>
            </a:r>
            <a:r>
              <a:rPr i="1" spc="110" dirty="0">
                <a:latin typeface="DejaVu Sans Condensed"/>
                <a:cs typeface="DejaVu Sans Condensed"/>
              </a:rPr>
              <a:t>Binary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1594" y="2002662"/>
            <a:ext cx="591883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335" dirty="0">
                <a:solidFill>
                  <a:srgbClr val="375F92"/>
                </a:solidFill>
                <a:latin typeface="Georgia"/>
                <a:cs typeface="Georgia"/>
              </a:rPr>
              <a:t>What</a:t>
            </a:r>
            <a:r>
              <a:rPr sz="2200" spc="-14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35" dirty="0">
                <a:solidFill>
                  <a:srgbClr val="375F92"/>
                </a:solidFill>
                <a:latin typeface="Georgia"/>
                <a:cs typeface="Georgia"/>
              </a:rPr>
              <a:t>happens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if </a:t>
            </a:r>
            <a:r>
              <a:rPr sz="2200" spc="-235" dirty="0">
                <a:solidFill>
                  <a:srgbClr val="375F92"/>
                </a:solidFill>
                <a:latin typeface="Georgia"/>
                <a:cs typeface="Georgia"/>
              </a:rPr>
              <a:t>we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evaluate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the expression </a:t>
            </a:r>
            <a:r>
              <a:rPr sz="2200" spc="-275" dirty="0">
                <a:solidFill>
                  <a:srgbClr val="2CB515"/>
                </a:solidFill>
                <a:latin typeface="Georgia"/>
                <a:cs typeface="Georgia"/>
              </a:rPr>
              <a:t>y </a:t>
            </a:r>
            <a:r>
              <a:rPr sz="2200" spc="409" dirty="0">
                <a:solidFill>
                  <a:srgbClr val="F47409"/>
                </a:solidFill>
                <a:latin typeface="Georgia"/>
                <a:cs typeface="Georgia"/>
              </a:rPr>
              <a:t>+ </a:t>
            </a:r>
            <a:r>
              <a:rPr sz="2200" spc="-190" dirty="0">
                <a:solidFill>
                  <a:srgbClr val="FF0000"/>
                </a:solidFill>
                <a:latin typeface="Georgia"/>
                <a:cs typeface="Georgia"/>
              </a:rPr>
              <a:t>z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or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the  </a:t>
            </a:r>
            <a:r>
              <a:rPr sz="2200" spc="-235" dirty="0">
                <a:solidFill>
                  <a:srgbClr val="375F92"/>
                </a:solidFill>
                <a:latin typeface="Georgia"/>
                <a:cs typeface="Georgia"/>
              </a:rPr>
              <a:t>statement </a:t>
            </a:r>
            <a:r>
              <a:rPr sz="2200" spc="-275" dirty="0">
                <a:solidFill>
                  <a:srgbClr val="2CB515"/>
                </a:solidFill>
                <a:latin typeface="Georgia"/>
                <a:cs typeface="Georgia"/>
              </a:rPr>
              <a:t>y </a:t>
            </a:r>
            <a:r>
              <a:rPr sz="2200" spc="405" dirty="0">
                <a:solidFill>
                  <a:srgbClr val="F47409"/>
                </a:solidFill>
                <a:latin typeface="Georgia"/>
                <a:cs typeface="Georgia"/>
              </a:rPr>
              <a:t>+= </a:t>
            </a:r>
            <a:r>
              <a:rPr sz="2200" spc="-150" dirty="0">
                <a:solidFill>
                  <a:srgbClr val="FF0000"/>
                </a:solidFill>
                <a:latin typeface="Georgia"/>
                <a:cs typeface="Georgia"/>
              </a:rPr>
              <a:t>z</a:t>
            </a:r>
            <a:r>
              <a:rPr sz="2200" spc="-150" dirty="0">
                <a:solidFill>
                  <a:srgbClr val="375F92"/>
                </a:solidFill>
                <a:latin typeface="Georgia"/>
                <a:cs typeface="Georgia"/>
              </a:rPr>
              <a:t>,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and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only </a:t>
            </a:r>
            <a:r>
              <a:rPr sz="2200" spc="-275" dirty="0">
                <a:solidFill>
                  <a:srgbClr val="2CB515"/>
                </a:solidFill>
                <a:latin typeface="Georgia"/>
                <a:cs typeface="Georgia"/>
              </a:rPr>
              <a:t>y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is </a:t>
            </a:r>
            <a:r>
              <a:rPr sz="2200" spc="-265" dirty="0">
                <a:solidFill>
                  <a:srgbClr val="375F92"/>
                </a:solidFill>
                <a:latin typeface="Georgia"/>
                <a:cs typeface="Georgia"/>
              </a:rPr>
              <a:t>an </a:t>
            </a:r>
            <a:r>
              <a:rPr sz="2200" spc="-190" dirty="0">
                <a:solidFill>
                  <a:srgbClr val="375F92"/>
                </a:solidFill>
                <a:latin typeface="Georgia"/>
                <a:cs typeface="Georgia"/>
              </a:rPr>
              <a:t>object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of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class </a:t>
            </a:r>
            <a:r>
              <a:rPr sz="2200" spc="-265" dirty="0">
                <a:solidFill>
                  <a:srgbClr val="FF33CC"/>
                </a:solidFill>
                <a:latin typeface="Georgia"/>
                <a:cs typeface="Georgia"/>
              </a:rPr>
              <a:t>Rational</a:t>
            </a:r>
            <a:r>
              <a:rPr sz="2200" spc="-265" dirty="0">
                <a:solidFill>
                  <a:srgbClr val="375F92"/>
                </a:solidFill>
                <a:latin typeface="Georgia"/>
                <a:cs typeface="Georgia"/>
              </a:rPr>
              <a:t>?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Georgia"/>
              <a:cs typeface="Georgia"/>
            </a:endParaRPr>
          </a:p>
          <a:p>
            <a:pPr marL="12700" marR="345440">
              <a:lnSpc>
                <a:spcPct val="100000"/>
              </a:lnSpc>
            </a:pPr>
            <a:r>
              <a:rPr sz="2200" spc="-260" dirty="0">
                <a:solidFill>
                  <a:srgbClr val="375F92"/>
                </a:solidFill>
                <a:latin typeface="Georgia"/>
                <a:cs typeface="Georgia"/>
              </a:rPr>
              <a:t>In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both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cases, </a:t>
            </a:r>
            <a:r>
              <a:rPr sz="2200" spc="-190" dirty="0">
                <a:solidFill>
                  <a:srgbClr val="2CB515"/>
                </a:solidFill>
                <a:latin typeface="Georgia"/>
                <a:cs typeface="Georgia"/>
              </a:rPr>
              <a:t>z </a:t>
            </a:r>
            <a:r>
              <a:rPr sz="2200" spc="-270" dirty="0">
                <a:solidFill>
                  <a:srgbClr val="375F92"/>
                </a:solidFill>
                <a:latin typeface="Georgia"/>
                <a:cs typeface="Georgia"/>
              </a:rPr>
              <a:t>must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be </a:t>
            </a:r>
            <a:r>
              <a:rPr sz="2200" spc="-195" dirty="0">
                <a:solidFill>
                  <a:srgbClr val="F47409"/>
                </a:solidFill>
                <a:latin typeface="Georgia"/>
                <a:cs typeface="Georgia"/>
              </a:rPr>
              <a:t>coerced </a:t>
            </a:r>
            <a:r>
              <a:rPr sz="2200" spc="-140" dirty="0">
                <a:solidFill>
                  <a:srgbClr val="375F92"/>
                </a:solidFill>
                <a:latin typeface="Georgia"/>
                <a:cs typeface="Georgia"/>
              </a:rPr>
              <a:t>(i.e.,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converted)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</a:t>
            </a:r>
            <a:r>
              <a:rPr sz="2200" spc="-265" dirty="0">
                <a:solidFill>
                  <a:srgbClr val="375F92"/>
                </a:solidFill>
                <a:latin typeface="Georgia"/>
                <a:cs typeface="Georgia"/>
              </a:rPr>
              <a:t>an  </a:t>
            </a:r>
            <a:r>
              <a:rPr sz="2200" spc="-190" dirty="0">
                <a:solidFill>
                  <a:srgbClr val="375F92"/>
                </a:solidFill>
                <a:latin typeface="Georgia"/>
                <a:cs typeface="Georgia"/>
              </a:rPr>
              <a:t>object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of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class </a:t>
            </a:r>
            <a:r>
              <a:rPr sz="2200" spc="-229" dirty="0">
                <a:solidFill>
                  <a:srgbClr val="FF33CC"/>
                </a:solidFill>
                <a:latin typeface="Georgia"/>
                <a:cs typeface="Georgia"/>
              </a:rPr>
              <a:t>Rational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,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before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appropriate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operator 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overloading </a:t>
            </a: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method</a:t>
            </a:r>
            <a:r>
              <a:rPr sz="2200" spc="-14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190" dirty="0">
                <a:solidFill>
                  <a:srgbClr val="375F92"/>
                </a:solidFill>
                <a:latin typeface="Georgia"/>
                <a:cs typeface="Georgia"/>
              </a:rPr>
              <a:t>executes.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37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3131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INTR</a:t>
            </a:r>
            <a:r>
              <a:rPr spc="130" dirty="0"/>
              <a:t>O</a:t>
            </a:r>
            <a:r>
              <a:rPr spc="50" dirty="0"/>
              <a:t>D</a:t>
            </a:r>
            <a:r>
              <a:rPr spc="55" dirty="0"/>
              <a:t>U</a:t>
            </a:r>
            <a:r>
              <a:rPr spc="100" dirty="0"/>
              <a:t>CTION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12594" y="1995042"/>
            <a:ext cx="5409565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70" dirty="0">
                <a:solidFill>
                  <a:srgbClr val="375F92"/>
                </a:solidFill>
                <a:latin typeface="Georgia"/>
                <a:cs typeface="Georgia"/>
              </a:rPr>
              <a:t>For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faster development, </a:t>
            </a:r>
            <a:r>
              <a:rPr sz="2200" spc="-190" dirty="0">
                <a:solidFill>
                  <a:srgbClr val="375F92"/>
                </a:solidFill>
                <a:latin typeface="Georgia"/>
                <a:cs typeface="Georgia"/>
              </a:rPr>
              <a:t>reuse,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modify,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or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extend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built-in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attributes, </a:t>
            </a:r>
            <a:r>
              <a:rPr sz="2200" spc="-240" dirty="0">
                <a:solidFill>
                  <a:srgbClr val="375F92"/>
                </a:solidFill>
                <a:latin typeface="Georgia"/>
                <a:cs typeface="Georgia"/>
              </a:rPr>
              <a:t>methods &amp;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operators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of </a:t>
            </a: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a</a:t>
            </a:r>
            <a:r>
              <a:rPr sz="2200" spc="-29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Class.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3</a:t>
            </a:fld>
            <a:endParaRPr spc="-10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686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OPERATOR </a:t>
            </a:r>
            <a:r>
              <a:rPr spc="105" dirty="0"/>
              <a:t>OVERLOADING</a:t>
            </a:r>
            <a:r>
              <a:rPr spc="-440" dirty="0"/>
              <a:t> </a:t>
            </a:r>
            <a:r>
              <a:rPr i="1" spc="110" dirty="0">
                <a:latin typeface="DejaVu Sans Condensed"/>
                <a:cs typeface="DejaVu Sans Condensed"/>
              </a:rPr>
              <a:t>Binary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4667" y="1524000"/>
            <a:ext cx="6391656" cy="3238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38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686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OPERATOR </a:t>
            </a:r>
            <a:r>
              <a:rPr spc="105" dirty="0"/>
              <a:t>OVERLOADING</a:t>
            </a:r>
            <a:r>
              <a:rPr spc="-440" dirty="0"/>
              <a:t> </a:t>
            </a:r>
            <a:r>
              <a:rPr i="1" spc="110" dirty="0">
                <a:latin typeface="DejaVu Sans Condensed"/>
                <a:cs typeface="DejaVu Sans Condensed"/>
              </a:rPr>
              <a:t>Binary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7839" y="1519427"/>
            <a:ext cx="5925312" cy="44683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39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7000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OPERATOR </a:t>
            </a:r>
            <a:r>
              <a:rPr spc="105" dirty="0"/>
              <a:t>OVERLOADING</a:t>
            </a:r>
            <a:r>
              <a:rPr spc="-455" dirty="0"/>
              <a:t> </a:t>
            </a:r>
            <a:r>
              <a:rPr i="1" spc="30" dirty="0">
                <a:latin typeface="DejaVu Sans Condensed"/>
                <a:cs typeface="DejaVu Sans Condensed"/>
              </a:rPr>
              <a:t>Built-ins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83994" y="2078862"/>
            <a:ext cx="6005830" cy="237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470" dirty="0">
                <a:solidFill>
                  <a:srgbClr val="375F92"/>
                </a:solidFill>
                <a:latin typeface="Georgia"/>
                <a:cs typeface="Georgia"/>
              </a:rPr>
              <a:t>A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class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also </a:t>
            </a:r>
            <a:r>
              <a:rPr sz="2200" spc="-325" dirty="0">
                <a:solidFill>
                  <a:srgbClr val="375F92"/>
                </a:solidFill>
                <a:latin typeface="Georgia"/>
                <a:cs typeface="Georgia"/>
              </a:rPr>
              <a:t>may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define </a:t>
            </a:r>
            <a:r>
              <a:rPr sz="2200" spc="-200" dirty="0">
                <a:solidFill>
                  <a:srgbClr val="F47409"/>
                </a:solidFill>
                <a:latin typeface="Georgia"/>
                <a:cs typeface="Georgia"/>
              </a:rPr>
              <a:t>special </a:t>
            </a:r>
            <a:r>
              <a:rPr sz="2200" spc="-240" dirty="0">
                <a:solidFill>
                  <a:srgbClr val="F47409"/>
                </a:solidFill>
                <a:latin typeface="Georgia"/>
                <a:cs typeface="Georgia"/>
              </a:rPr>
              <a:t>methods 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that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execute </a:t>
            </a: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when 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certain </a:t>
            </a:r>
            <a:r>
              <a:rPr sz="2200" spc="-215" dirty="0">
                <a:solidFill>
                  <a:srgbClr val="F47409"/>
                </a:solidFill>
                <a:latin typeface="Georgia"/>
                <a:cs typeface="Georgia"/>
              </a:rPr>
              <a:t>built-in </a:t>
            </a:r>
            <a:r>
              <a:rPr sz="2200" spc="-210" dirty="0">
                <a:solidFill>
                  <a:srgbClr val="F47409"/>
                </a:solidFill>
                <a:latin typeface="Georgia"/>
                <a:cs typeface="Georgia"/>
              </a:rPr>
              <a:t>functions </a:t>
            </a:r>
            <a:r>
              <a:rPr sz="2200" spc="-220" dirty="0">
                <a:solidFill>
                  <a:srgbClr val="375F92"/>
                </a:solidFill>
                <a:latin typeface="Georgia"/>
                <a:cs typeface="Georgia"/>
              </a:rPr>
              <a:t>are </a:t>
            </a:r>
            <a:r>
              <a:rPr sz="2200" spc="-190" dirty="0">
                <a:solidFill>
                  <a:srgbClr val="375F92"/>
                </a:solidFill>
                <a:latin typeface="Georgia"/>
                <a:cs typeface="Georgia"/>
              </a:rPr>
              <a:t>called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on </a:t>
            </a:r>
            <a:r>
              <a:rPr sz="2200" spc="-265" dirty="0">
                <a:solidFill>
                  <a:srgbClr val="375F92"/>
                </a:solidFill>
                <a:latin typeface="Georgia"/>
                <a:cs typeface="Georgia"/>
              </a:rPr>
              <a:t>an </a:t>
            </a:r>
            <a:r>
              <a:rPr sz="2200" spc="-190" dirty="0">
                <a:solidFill>
                  <a:srgbClr val="375F92"/>
                </a:solidFill>
                <a:latin typeface="Georgia"/>
                <a:cs typeface="Georgia"/>
              </a:rPr>
              <a:t>object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of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the</a:t>
            </a:r>
            <a:r>
              <a:rPr sz="2200" spc="-18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class.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Georgia"/>
              <a:cs typeface="Georgia"/>
            </a:endParaRPr>
          </a:p>
          <a:p>
            <a:pPr marL="12700" marR="627380">
              <a:lnSpc>
                <a:spcPct val="100000"/>
              </a:lnSpc>
              <a:tabLst>
                <a:tab pos="4707255" algn="l"/>
                <a:tab pos="5369560" algn="l"/>
              </a:tabLst>
            </a:pPr>
            <a:r>
              <a:rPr sz="2200" spc="-270" dirty="0">
                <a:solidFill>
                  <a:srgbClr val="375F92"/>
                </a:solidFill>
                <a:latin typeface="Georgia"/>
                <a:cs typeface="Georgia"/>
              </a:rPr>
              <a:t>For  </a:t>
            </a:r>
            <a:r>
              <a:rPr sz="2200" spc="-220" dirty="0">
                <a:solidFill>
                  <a:srgbClr val="375F92"/>
                </a:solidFill>
                <a:latin typeface="Georgia"/>
                <a:cs typeface="Georgia"/>
              </a:rPr>
              <a:t>example,  </a:t>
            </a:r>
            <a:r>
              <a:rPr sz="2200" spc="-235" dirty="0">
                <a:solidFill>
                  <a:srgbClr val="375F92"/>
                </a:solidFill>
                <a:latin typeface="Georgia"/>
                <a:cs typeface="Georgia"/>
              </a:rPr>
              <a:t>we  </a:t>
            </a:r>
            <a:r>
              <a:rPr sz="2200" spc="-325" dirty="0">
                <a:solidFill>
                  <a:srgbClr val="375F92"/>
                </a:solidFill>
                <a:latin typeface="Georgia"/>
                <a:cs typeface="Georgia"/>
              </a:rPr>
              <a:t>may  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define</a:t>
            </a:r>
            <a:r>
              <a:rPr sz="2200" spc="-29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special</a:t>
            </a:r>
            <a:r>
              <a:rPr sz="220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method</a:t>
            </a:r>
            <a:r>
              <a:rPr sz="2200" u="heavy" spc="-245" dirty="0">
                <a:solidFill>
                  <a:srgbClr val="375F92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250" dirty="0">
                <a:solidFill>
                  <a:srgbClr val="F47409"/>
                </a:solidFill>
                <a:latin typeface="Georgia"/>
                <a:cs typeface="Georgia"/>
              </a:rPr>
              <a:t>abs </a:t>
            </a:r>
            <a:r>
              <a:rPr sz="2200" u="heavy" spc="-250" dirty="0">
                <a:solidFill>
                  <a:srgbClr val="F47409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	</a:t>
            </a:r>
            <a:r>
              <a:rPr sz="2200" dirty="0">
                <a:solidFill>
                  <a:srgbClr val="F47409"/>
                </a:solidFill>
                <a:latin typeface="Georgia"/>
                <a:cs typeface="Georgia"/>
              </a:rPr>
              <a:t>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for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class </a:t>
            </a:r>
            <a:r>
              <a:rPr sz="2200" spc="-229" dirty="0">
                <a:solidFill>
                  <a:srgbClr val="FF33CC"/>
                </a:solidFill>
                <a:latin typeface="Georgia"/>
                <a:cs typeface="Georgia"/>
              </a:rPr>
              <a:t>Rational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,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execute </a:t>
            </a: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when </a:t>
            </a: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a </a:t>
            </a:r>
            <a:r>
              <a:rPr sz="2200" spc="-250" dirty="0">
                <a:solidFill>
                  <a:srgbClr val="375F92"/>
                </a:solidFill>
                <a:latin typeface="Georgia"/>
                <a:cs typeface="Georgia"/>
              </a:rPr>
              <a:t>program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calls  </a:t>
            </a:r>
            <a:r>
              <a:rPr sz="2200" spc="-210" dirty="0">
                <a:solidFill>
                  <a:srgbClr val="F47409"/>
                </a:solidFill>
                <a:latin typeface="Georgia"/>
                <a:cs typeface="Georgia"/>
              </a:rPr>
              <a:t>abs(</a:t>
            </a:r>
            <a:r>
              <a:rPr sz="2200" spc="-210" dirty="0">
                <a:solidFill>
                  <a:srgbClr val="2CB515"/>
                </a:solidFill>
                <a:latin typeface="Georgia"/>
                <a:cs typeface="Georgia"/>
              </a:rPr>
              <a:t>rationalObject</a:t>
            </a:r>
            <a:r>
              <a:rPr sz="2200" spc="-210" dirty="0">
                <a:solidFill>
                  <a:srgbClr val="F47409"/>
                </a:solidFill>
                <a:latin typeface="Georgia"/>
                <a:cs typeface="Georgia"/>
              </a:rPr>
              <a:t>)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compute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204" dirty="0">
                <a:solidFill>
                  <a:srgbClr val="F47409"/>
                </a:solidFill>
                <a:latin typeface="Georgia"/>
                <a:cs typeface="Georgia"/>
              </a:rPr>
              <a:t>absolute</a:t>
            </a:r>
            <a:r>
              <a:rPr sz="2200" spc="-185" dirty="0">
                <a:solidFill>
                  <a:srgbClr val="F47409"/>
                </a:solidFill>
                <a:latin typeface="Georgia"/>
                <a:cs typeface="Georgia"/>
              </a:rPr>
              <a:t> </a:t>
            </a:r>
            <a:r>
              <a:rPr sz="2200" spc="-215" dirty="0">
                <a:solidFill>
                  <a:srgbClr val="F47409"/>
                </a:solidFill>
                <a:latin typeface="Georgia"/>
                <a:cs typeface="Georgia"/>
              </a:rPr>
              <a:t>value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of </a:t>
            </a:r>
            <a:r>
              <a:rPr sz="2200" spc="-265" dirty="0">
                <a:solidFill>
                  <a:srgbClr val="375F92"/>
                </a:solidFill>
                <a:latin typeface="Georgia"/>
                <a:cs typeface="Georgia"/>
              </a:rPr>
              <a:t>an </a:t>
            </a:r>
            <a:r>
              <a:rPr sz="2200" spc="-190" dirty="0">
                <a:solidFill>
                  <a:srgbClr val="375F92"/>
                </a:solidFill>
                <a:latin typeface="Georgia"/>
                <a:cs typeface="Georgia"/>
              </a:rPr>
              <a:t>object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of 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that</a:t>
            </a:r>
            <a:r>
              <a:rPr sz="2200" spc="3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class.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40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7000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OPERATOR </a:t>
            </a:r>
            <a:r>
              <a:rPr spc="105" dirty="0"/>
              <a:t>OVERLOADING</a:t>
            </a:r>
            <a:r>
              <a:rPr spc="-455" dirty="0"/>
              <a:t> </a:t>
            </a:r>
            <a:r>
              <a:rPr i="1" spc="30" dirty="0">
                <a:latin typeface="DejaVu Sans Condensed"/>
                <a:cs typeface="DejaVu Sans Condensed"/>
              </a:rPr>
              <a:t>Built-ins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63267" y="1752600"/>
            <a:ext cx="5934456" cy="3182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41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3747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TYPE</a:t>
            </a:r>
            <a:r>
              <a:rPr spc="-240" dirty="0"/>
              <a:t> </a:t>
            </a:r>
            <a:r>
              <a:rPr spc="55" dirty="0"/>
              <a:t>CONVERSION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1685">
              <a:lnSpc>
                <a:spcPct val="100000"/>
              </a:lnSpc>
              <a:spcBef>
                <a:spcPts val="95"/>
              </a:spcBef>
            </a:pPr>
            <a:r>
              <a:rPr spc="-254" dirty="0"/>
              <a:t>Sometimes </a:t>
            </a:r>
            <a:r>
              <a:rPr spc="-180" dirty="0"/>
              <a:t>all </a:t>
            </a:r>
            <a:r>
              <a:rPr spc="-210" dirty="0"/>
              <a:t>the </a:t>
            </a:r>
            <a:r>
              <a:rPr spc="-204" dirty="0"/>
              <a:t>operations </a:t>
            </a:r>
            <a:r>
              <a:rPr spc="-229" dirty="0"/>
              <a:t>“stay </a:t>
            </a:r>
            <a:r>
              <a:rPr spc="-220" dirty="0"/>
              <a:t>within </a:t>
            </a:r>
            <a:r>
              <a:rPr spc="-275" dirty="0"/>
              <a:t>a</a:t>
            </a:r>
            <a:r>
              <a:rPr spc="-95" dirty="0"/>
              <a:t> </a:t>
            </a:r>
            <a:r>
              <a:rPr spc="-190" dirty="0"/>
              <a:t>type.”</a:t>
            </a:r>
          </a:p>
          <a:p>
            <a:pPr marL="768985">
              <a:lnSpc>
                <a:spcPct val="100000"/>
              </a:lnSpc>
              <a:spcBef>
                <a:spcPts val="25"/>
              </a:spcBef>
            </a:pPr>
            <a:endParaRPr sz="2300"/>
          </a:p>
          <a:p>
            <a:pPr marL="781685" marR="5080">
              <a:lnSpc>
                <a:spcPct val="100000"/>
              </a:lnSpc>
            </a:pPr>
            <a:r>
              <a:rPr spc="-270" dirty="0"/>
              <a:t>For </a:t>
            </a:r>
            <a:r>
              <a:rPr spc="-220" dirty="0"/>
              <a:t>example, </a:t>
            </a:r>
            <a:r>
              <a:rPr spc="-229" dirty="0"/>
              <a:t>adding </a:t>
            </a:r>
            <a:r>
              <a:rPr spc="-204" dirty="0"/>
              <a:t>(</a:t>
            </a:r>
            <a:r>
              <a:rPr spc="-204" dirty="0">
                <a:solidFill>
                  <a:srgbClr val="F47409"/>
                </a:solidFill>
              </a:rPr>
              <a:t>concatenating</a:t>
            </a:r>
            <a:r>
              <a:rPr spc="-204" dirty="0"/>
              <a:t>) </a:t>
            </a:r>
            <a:r>
              <a:rPr spc="-275" dirty="0"/>
              <a:t>a </a:t>
            </a:r>
            <a:r>
              <a:rPr spc="-215" dirty="0">
                <a:solidFill>
                  <a:srgbClr val="F47409"/>
                </a:solidFill>
              </a:rPr>
              <a:t>string </a:t>
            </a:r>
            <a:r>
              <a:rPr spc="-180" dirty="0"/>
              <a:t>to </a:t>
            </a:r>
            <a:r>
              <a:rPr spc="-275" dirty="0"/>
              <a:t>a </a:t>
            </a:r>
            <a:r>
              <a:rPr spc="-215" dirty="0">
                <a:solidFill>
                  <a:srgbClr val="F47409"/>
                </a:solidFill>
              </a:rPr>
              <a:t>string  </a:t>
            </a:r>
            <a:r>
              <a:rPr spc="-210" dirty="0"/>
              <a:t>produces </a:t>
            </a:r>
            <a:r>
              <a:rPr spc="-275" dirty="0"/>
              <a:t>a </a:t>
            </a:r>
            <a:r>
              <a:rPr spc="-200" dirty="0">
                <a:solidFill>
                  <a:srgbClr val="F47409"/>
                </a:solidFill>
              </a:rPr>
              <a:t>string</a:t>
            </a:r>
            <a:r>
              <a:rPr spc="-200" dirty="0"/>
              <a:t>. </a:t>
            </a:r>
            <a:r>
              <a:rPr spc="-204" dirty="0"/>
              <a:t>But, </a:t>
            </a:r>
            <a:r>
              <a:rPr spc="-175" dirty="0"/>
              <a:t>it </a:t>
            </a:r>
            <a:r>
              <a:rPr spc="-195" dirty="0"/>
              <a:t>is often </a:t>
            </a:r>
            <a:r>
              <a:rPr spc="-220" dirty="0"/>
              <a:t>necessary </a:t>
            </a:r>
            <a:r>
              <a:rPr spc="-180" dirty="0"/>
              <a:t>to </a:t>
            </a:r>
            <a:r>
              <a:rPr spc="-215" dirty="0">
                <a:solidFill>
                  <a:srgbClr val="F47409"/>
                </a:solidFill>
              </a:rPr>
              <a:t>convert </a:t>
            </a:r>
            <a:r>
              <a:rPr spc="-195" dirty="0"/>
              <a:t>or  </a:t>
            </a:r>
            <a:r>
              <a:rPr spc="-190" dirty="0">
                <a:solidFill>
                  <a:srgbClr val="F47409"/>
                </a:solidFill>
              </a:rPr>
              <a:t>coerce </a:t>
            </a:r>
            <a:r>
              <a:rPr spc="-245" dirty="0"/>
              <a:t>data </a:t>
            </a:r>
            <a:r>
              <a:rPr spc="-180" dirty="0"/>
              <a:t>of </a:t>
            </a:r>
            <a:r>
              <a:rPr spc="-200" dirty="0"/>
              <a:t>one </a:t>
            </a:r>
            <a:r>
              <a:rPr spc="-210" dirty="0"/>
              <a:t>type </a:t>
            </a:r>
            <a:r>
              <a:rPr spc="-180" dirty="0"/>
              <a:t>to </a:t>
            </a:r>
            <a:r>
              <a:rPr spc="-245" dirty="0"/>
              <a:t>data </a:t>
            </a:r>
            <a:r>
              <a:rPr spc="-180" dirty="0"/>
              <a:t>of </a:t>
            </a:r>
            <a:r>
              <a:rPr spc="-220" dirty="0"/>
              <a:t>another</a:t>
            </a:r>
            <a:r>
              <a:rPr spc="-229" dirty="0"/>
              <a:t> </a:t>
            </a:r>
            <a:r>
              <a:rPr spc="-190" dirty="0"/>
              <a:t>type.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42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536" y="504190"/>
            <a:ext cx="3747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0" dirty="0">
                <a:solidFill>
                  <a:srgbClr val="375F92"/>
                </a:solidFill>
                <a:latin typeface="DejaVu Sans Condensed"/>
                <a:cs typeface="DejaVu Sans Condensed"/>
              </a:rPr>
              <a:t>TYPE</a:t>
            </a:r>
            <a:r>
              <a:rPr sz="3000" b="1" spc="-240" dirty="0">
                <a:solidFill>
                  <a:srgbClr val="375F92"/>
                </a:solidFill>
                <a:latin typeface="DejaVu Sans Condensed"/>
                <a:cs typeface="DejaVu Sans Condensed"/>
              </a:rPr>
              <a:t> </a:t>
            </a:r>
            <a:r>
              <a:rPr sz="3000" b="1" spc="55" dirty="0">
                <a:solidFill>
                  <a:srgbClr val="375F92"/>
                </a:solidFill>
                <a:latin typeface="DejaVu Sans Condensed"/>
                <a:cs typeface="DejaVu Sans Condensed"/>
              </a:rPr>
              <a:t>CONVERSION</a:t>
            </a:r>
            <a:endParaRPr sz="3000">
              <a:latin typeface="DejaVu Sans Condensed"/>
              <a:cs typeface="DejaVu Sans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6394" y="2122423"/>
            <a:ext cx="568071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Programmers </a:t>
            </a:r>
            <a:r>
              <a:rPr sz="2200" spc="-240" dirty="0">
                <a:solidFill>
                  <a:srgbClr val="375F92"/>
                </a:solidFill>
                <a:latin typeface="Georgia"/>
                <a:cs typeface="Georgia"/>
              </a:rPr>
              <a:t>can </a:t>
            </a:r>
            <a:r>
              <a:rPr sz="2200" spc="-190" dirty="0">
                <a:solidFill>
                  <a:srgbClr val="F47409"/>
                </a:solidFill>
                <a:latin typeface="Georgia"/>
                <a:cs typeface="Georgia"/>
              </a:rPr>
              <a:t>force </a:t>
            </a:r>
            <a:r>
              <a:rPr sz="2200" spc="-215" dirty="0">
                <a:solidFill>
                  <a:srgbClr val="F47409"/>
                </a:solidFill>
                <a:latin typeface="Georgia"/>
                <a:cs typeface="Georgia"/>
              </a:rPr>
              <a:t>conversions </a:t>
            </a:r>
            <a:r>
              <a:rPr sz="2200" spc="-270" dirty="0">
                <a:solidFill>
                  <a:srgbClr val="375F92"/>
                </a:solidFill>
                <a:latin typeface="Georgia"/>
                <a:cs typeface="Georgia"/>
              </a:rPr>
              <a:t>among </a:t>
            </a:r>
            <a:r>
              <a:rPr sz="2200" spc="-215" dirty="0">
                <a:solidFill>
                  <a:srgbClr val="F47409"/>
                </a:solidFill>
                <a:latin typeface="Georgia"/>
                <a:cs typeface="Georgia"/>
              </a:rPr>
              <a:t>built-in </a:t>
            </a:r>
            <a:r>
              <a:rPr sz="2200" spc="-220" dirty="0">
                <a:solidFill>
                  <a:srgbClr val="375F92"/>
                </a:solidFill>
                <a:latin typeface="Georgia"/>
                <a:cs typeface="Georgia"/>
              </a:rPr>
              <a:t>types  </a:t>
            </a:r>
            <a:r>
              <a:rPr sz="2200" spc="-260" dirty="0">
                <a:solidFill>
                  <a:srgbClr val="375F92"/>
                </a:solidFill>
                <a:latin typeface="Georgia"/>
                <a:cs typeface="Georgia"/>
              </a:rPr>
              <a:t>by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calling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the appropriate </a:t>
            </a:r>
            <a:r>
              <a:rPr sz="2200" spc="-250" dirty="0">
                <a:solidFill>
                  <a:srgbClr val="375F92"/>
                </a:solidFill>
                <a:latin typeface="Georgia"/>
                <a:cs typeface="Georgia"/>
              </a:rPr>
              <a:t>Python </a:t>
            </a:r>
            <a:r>
              <a:rPr sz="2200" spc="-200" dirty="0">
                <a:solidFill>
                  <a:srgbClr val="F47409"/>
                </a:solidFill>
                <a:latin typeface="Georgia"/>
                <a:cs typeface="Georgia"/>
              </a:rPr>
              <a:t>function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,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such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as </a:t>
            </a:r>
            <a:r>
              <a:rPr sz="2200" spc="-204" dirty="0">
                <a:solidFill>
                  <a:srgbClr val="F47409"/>
                </a:solidFill>
                <a:latin typeface="Georgia"/>
                <a:cs typeface="Georgia"/>
              </a:rPr>
              <a:t>int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or  </a:t>
            </a:r>
            <a:r>
              <a:rPr sz="2200" spc="-180" dirty="0">
                <a:solidFill>
                  <a:srgbClr val="F47409"/>
                </a:solidFill>
                <a:latin typeface="Georgia"/>
                <a:cs typeface="Georgia"/>
              </a:rPr>
              <a:t>float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43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3747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TYPE</a:t>
            </a:r>
            <a:r>
              <a:rPr spc="-240" dirty="0"/>
              <a:t> </a:t>
            </a:r>
            <a:r>
              <a:rPr spc="55" dirty="0"/>
              <a:t>CONVERSION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6394" y="2122423"/>
            <a:ext cx="573786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40" dirty="0">
                <a:solidFill>
                  <a:srgbClr val="375F92"/>
                </a:solidFill>
                <a:latin typeface="Georgia"/>
                <a:cs typeface="Georgia"/>
              </a:rPr>
              <a:t>But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what </a:t>
            </a:r>
            <a:r>
              <a:rPr sz="2200" spc="-220" dirty="0">
                <a:solidFill>
                  <a:srgbClr val="375F92"/>
                </a:solidFill>
                <a:latin typeface="Georgia"/>
                <a:cs typeface="Georgia"/>
              </a:rPr>
              <a:t>about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user-defined</a:t>
            </a:r>
            <a:r>
              <a:rPr sz="2200" spc="-26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40" dirty="0">
                <a:solidFill>
                  <a:srgbClr val="375F92"/>
                </a:solidFill>
                <a:latin typeface="Georgia"/>
                <a:cs typeface="Georgia"/>
              </a:rPr>
              <a:t>classes?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interpreter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cannot </a:t>
            </a: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know how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convert</a:t>
            </a:r>
            <a:r>
              <a:rPr sz="2200" spc="-31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70" dirty="0">
                <a:solidFill>
                  <a:srgbClr val="375F92"/>
                </a:solidFill>
                <a:latin typeface="Georgia"/>
                <a:cs typeface="Georgia"/>
              </a:rPr>
              <a:t>among </a:t>
            </a:r>
            <a:r>
              <a:rPr sz="2200" spc="-254" dirty="0">
                <a:solidFill>
                  <a:srgbClr val="F47409"/>
                </a:solidFill>
                <a:latin typeface="Georgia"/>
                <a:cs typeface="Georgia"/>
              </a:rPr>
              <a:t>user-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04" dirty="0">
                <a:solidFill>
                  <a:srgbClr val="F47409"/>
                </a:solidFill>
                <a:latin typeface="Georgia"/>
                <a:cs typeface="Georgia"/>
              </a:rPr>
              <a:t>defined </a:t>
            </a:r>
            <a:r>
              <a:rPr sz="2200" spc="-210" dirty="0">
                <a:solidFill>
                  <a:srgbClr val="F47409"/>
                </a:solidFill>
                <a:latin typeface="Georgia"/>
                <a:cs typeface="Georgia"/>
              </a:rPr>
              <a:t>classes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and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built-in</a:t>
            </a:r>
            <a:r>
              <a:rPr sz="2200" spc="-31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types.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44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536" y="504190"/>
            <a:ext cx="3747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0" dirty="0">
                <a:solidFill>
                  <a:srgbClr val="375F92"/>
                </a:solidFill>
                <a:latin typeface="DejaVu Sans Condensed"/>
                <a:cs typeface="DejaVu Sans Condensed"/>
              </a:rPr>
              <a:t>TYPE</a:t>
            </a:r>
            <a:r>
              <a:rPr sz="3000" b="1" spc="-240" dirty="0">
                <a:solidFill>
                  <a:srgbClr val="375F92"/>
                </a:solidFill>
                <a:latin typeface="DejaVu Sans Condensed"/>
                <a:cs typeface="DejaVu Sans Condensed"/>
              </a:rPr>
              <a:t> </a:t>
            </a:r>
            <a:r>
              <a:rPr sz="3000" b="1" spc="55" dirty="0">
                <a:solidFill>
                  <a:srgbClr val="375F92"/>
                </a:solidFill>
                <a:latin typeface="DejaVu Sans Condensed"/>
                <a:cs typeface="DejaVu Sans Condensed"/>
              </a:rPr>
              <a:t>CONVERSION</a:t>
            </a:r>
            <a:endParaRPr sz="3000">
              <a:latin typeface="DejaVu Sans Condensed"/>
              <a:cs typeface="DejaVu Sans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6394" y="2122423"/>
            <a:ext cx="589216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programmer </a:t>
            </a:r>
            <a:r>
              <a:rPr sz="2200" spc="-270" dirty="0">
                <a:solidFill>
                  <a:srgbClr val="375F92"/>
                </a:solidFill>
                <a:latin typeface="Georgia"/>
                <a:cs typeface="Georgia"/>
              </a:rPr>
              <a:t>must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specify </a:t>
            </a:r>
            <a:r>
              <a:rPr sz="2200" spc="-240" dirty="0">
                <a:solidFill>
                  <a:srgbClr val="375F92"/>
                </a:solidFill>
                <a:latin typeface="Georgia"/>
                <a:cs typeface="Georgia"/>
              </a:rPr>
              <a:t>how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such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conversions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are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occur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with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special </a:t>
            </a:r>
            <a:r>
              <a:rPr sz="2200" spc="-240" dirty="0">
                <a:solidFill>
                  <a:srgbClr val="375F92"/>
                </a:solidFill>
                <a:latin typeface="Georgia"/>
                <a:cs typeface="Georgia"/>
              </a:rPr>
              <a:t>methods 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that </a:t>
            </a:r>
            <a:r>
              <a:rPr sz="2200" spc="-204" dirty="0">
                <a:solidFill>
                  <a:srgbClr val="F47409"/>
                </a:solidFill>
                <a:latin typeface="Georgia"/>
                <a:cs typeface="Georgia"/>
              </a:rPr>
              <a:t>override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the appropriate  </a:t>
            </a:r>
            <a:r>
              <a:rPr sz="2200" spc="-250" dirty="0">
                <a:solidFill>
                  <a:srgbClr val="375F92"/>
                </a:solidFill>
                <a:latin typeface="Georgia"/>
                <a:cs typeface="Georgia"/>
              </a:rPr>
              <a:t>Python</a:t>
            </a:r>
            <a:r>
              <a:rPr sz="2200" spc="-3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functions.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45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536" y="504190"/>
            <a:ext cx="3747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70" dirty="0">
                <a:solidFill>
                  <a:srgbClr val="375F92"/>
                </a:solidFill>
                <a:latin typeface="DejaVu Sans Condensed"/>
                <a:cs typeface="DejaVu Sans Condensed"/>
              </a:rPr>
              <a:t>TYPE</a:t>
            </a:r>
            <a:r>
              <a:rPr sz="3000" b="1" spc="-240" dirty="0">
                <a:solidFill>
                  <a:srgbClr val="375F92"/>
                </a:solidFill>
                <a:latin typeface="DejaVu Sans Condensed"/>
                <a:cs typeface="DejaVu Sans Condensed"/>
              </a:rPr>
              <a:t> </a:t>
            </a:r>
            <a:r>
              <a:rPr sz="3000" b="1" spc="55" dirty="0">
                <a:solidFill>
                  <a:srgbClr val="375F92"/>
                </a:solidFill>
                <a:latin typeface="DejaVu Sans Condensed"/>
                <a:cs typeface="DejaVu Sans Condensed"/>
              </a:rPr>
              <a:t>CONVERSION</a:t>
            </a:r>
            <a:endParaRPr sz="3000">
              <a:latin typeface="DejaVu Sans Condensed"/>
              <a:cs typeface="DejaVu Sans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6394" y="2122423"/>
            <a:ext cx="5668645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775835" algn="l"/>
                <a:tab pos="5053330" algn="l"/>
                <a:tab pos="5655310" algn="l"/>
              </a:tabLst>
            </a:pPr>
            <a:r>
              <a:rPr sz="2200" spc="-270" dirty="0">
                <a:solidFill>
                  <a:srgbClr val="375F92"/>
                </a:solidFill>
                <a:latin typeface="Georgia"/>
                <a:cs typeface="Georgia"/>
              </a:rPr>
              <a:t>For  </a:t>
            </a:r>
            <a:r>
              <a:rPr sz="2200" spc="-220" dirty="0">
                <a:solidFill>
                  <a:srgbClr val="375F92"/>
                </a:solidFill>
                <a:latin typeface="Georgia"/>
                <a:cs typeface="Georgia"/>
              </a:rPr>
              <a:t>example,  </a:t>
            </a: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a 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class  </a:t>
            </a:r>
            <a:r>
              <a:rPr sz="2200" spc="-240" dirty="0">
                <a:solidFill>
                  <a:srgbClr val="375F92"/>
                </a:solidFill>
                <a:latin typeface="Georgia"/>
                <a:cs typeface="Georgia"/>
              </a:rPr>
              <a:t>can 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define</a:t>
            </a:r>
            <a:r>
              <a:rPr sz="2200" spc="-28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special</a:t>
            </a:r>
            <a:r>
              <a:rPr sz="220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method	</a:t>
            </a:r>
            <a:r>
              <a:rPr sz="2200" u="heavy" spc="-245" dirty="0">
                <a:solidFill>
                  <a:srgbClr val="375F92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204" dirty="0">
                <a:solidFill>
                  <a:srgbClr val="F47409"/>
                </a:solidFill>
                <a:latin typeface="Georgia"/>
                <a:cs typeface="Georgia"/>
              </a:rPr>
              <a:t>int </a:t>
            </a:r>
            <a:r>
              <a:rPr sz="2200" u="heavy" spc="-204" dirty="0">
                <a:solidFill>
                  <a:srgbClr val="F47409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	</a:t>
            </a:r>
            <a:r>
              <a:rPr sz="2200" dirty="0">
                <a:solidFill>
                  <a:srgbClr val="F47409"/>
                </a:solidFill>
                <a:latin typeface="Georgia"/>
                <a:cs typeface="Georgia"/>
              </a:rPr>
              <a:t> 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that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overloads the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behavior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of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185" dirty="0">
                <a:solidFill>
                  <a:srgbClr val="375F92"/>
                </a:solidFill>
                <a:latin typeface="Georgia"/>
                <a:cs typeface="Georgia"/>
              </a:rPr>
              <a:t>call </a:t>
            </a:r>
            <a:r>
              <a:rPr sz="2200" spc="-190" dirty="0">
                <a:solidFill>
                  <a:srgbClr val="F47409"/>
                </a:solidFill>
                <a:latin typeface="Georgia"/>
                <a:cs typeface="Georgia"/>
              </a:rPr>
              <a:t>int( </a:t>
            </a:r>
            <a:r>
              <a:rPr sz="2200" spc="-220" dirty="0">
                <a:solidFill>
                  <a:srgbClr val="2CB515"/>
                </a:solidFill>
                <a:latin typeface="Georgia"/>
                <a:cs typeface="Georgia"/>
              </a:rPr>
              <a:t>anObject </a:t>
            </a:r>
            <a:r>
              <a:rPr sz="2200" spc="-145" dirty="0">
                <a:solidFill>
                  <a:srgbClr val="F47409"/>
                </a:solidFill>
                <a:latin typeface="Georgia"/>
                <a:cs typeface="Georgia"/>
              </a:rPr>
              <a:t>)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return </a:t>
            </a:r>
            <a:r>
              <a:rPr sz="2200" spc="-265" dirty="0">
                <a:solidFill>
                  <a:srgbClr val="375F92"/>
                </a:solidFill>
                <a:latin typeface="Georgia"/>
                <a:cs typeface="Georgia"/>
              </a:rPr>
              <a:t>an </a:t>
            </a:r>
            <a:r>
              <a:rPr sz="2200" spc="-200" dirty="0">
                <a:solidFill>
                  <a:srgbClr val="F47409"/>
                </a:solidFill>
                <a:latin typeface="Georgia"/>
                <a:cs typeface="Georgia"/>
              </a:rPr>
              <a:t>integer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representation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of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the</a:t>
            </a:r>
            <a:r>
              <a:rPr sz="2200" spc="-26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180" dirty="0">
                <a:solidFill>
                  <a:srgbClr val="2CB515"/>
                </a:solidFill>
                <a:latin typeface="Georgia"/>
                <a:cs typeface="Georgia"/>
              </a:rPr>
              <a:t>object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46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3747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TYPE</a:t>
            </a:r>
            <a:r>
              <a:rPr spc="-240" dirty="0"/>
              <a:t> </a:t>
            </a:r>
            <a:r>
              <a:rPr spc="55" dirty="0"/>
              <a:t>CONVERSION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06879" y="1752600"/>
            <a:ext cx="6047232" cy="2209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47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3131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INTR</a:t>
            </a:r>
            <a:r>
              <a:rPr spc="130" dirty="0"/>
              <a:t>O</a:t>
            </a:r>
            <a:r>
              <a:rPr spc="50" dirty="0"/>
              <a:t>D</a:t>
            </a:r>
            <a:r>
              <a:rPr spc="55" dirty="0"/>
              <a:t>U</a:t>
            </a:r>
            <a:r>
              <a:rPr spc="100" dirty="0"/>
              <a:t>CTION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60194" y="1925777"/>
            <a:ext cx="5974080" cy="1702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0" dirty="0">
                <a:solidFill>
                  <a:srgbClr val="375F92"/>
                </a:solidFill>
                <a:latin typeface="Georgia"/>
                <a:cs typeface="Georgia"/>
              </a:rPr>
              <a:t>Python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enables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programmer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overload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most</a:t>
            </a:r>
            <a:r>
              <a:rPr sz="2200" spc="-6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operators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be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sensitive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200" dirty="0">
                <a:solidFill>
                  <a:srgbClr val="F47409"/>
                </a:solidFill>
                <a:latin typeface="Georgia"/>
                <a:cs typeface="Georgia"/>
              </a:rPr>
              <a:t>context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in </a:t>
            </a:r>
            <a:r>
              <a:rPr sz="2200" spc="-235" dirty="0">
                <a:solidFill>
                  <a:srgbClr val="375F92"/>
                </a:solidFill>
                <a:latin typeface="Georgia"/>
                <a:cs typeface="Georgia"/>
              </a:rPr>
              <a:t>which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they are</a:t>
            </a:r>
            <a:r>
              <a:rPr sz="220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used.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</a:pPr>
            <a:r>
              <a:rPr sz="2200" spc="409" dirty="0">
                <a:solidFill>
                  <a:srgbClr val="F47409"/>
                </a:solidFill>
                <a:latin typeface="Georgia"/>
                <a:cs typeface="Georgia"/>
              </a:rPr>
              <a:t>&gt;&gt; </a:t>
            </a:r>
            <a:r>
              <a:rPr sz="2200" spc="-210" dirty="0">
                <a:solidFill>
                  <a:srgbClr val="F47409"/>
                </a:solidFill>
                <a:latin typeface="Georgia"/>
                <a:cs typeface="Georgia"/>
              </a:rPr>
              <a:t>print </a:t>
            </a:r>
            <a:r>
              <a:rPr sz="2200" spc="-270" dirty="0">
                <a:solidFill>
                  <a:srgbClr val="F47409"/>
                </a:solidFill>
                <a:latin typeface="Georgia"/>
                <a:cs typeface="Georgia"/>
              </a:rPr>
              <a:t>2 </a:t>
            </a:r>
            <a:r>
              <a:rPr sz="2200" spc="409" dirty="0">
                <a:solidFill>
                  <a:srgbClr val="F47409"/>
                </a:solidFill>
                <a:latin typeface="Georgia"/>
                <a:cs typeface="Georgia"/>
              </a:rPr>
              <a:t>+</a:t>
            </a:r>
            <a:r>
              <a:rPr sz="2200" spc="-340" dirty="0">
                <a:solidFill>
                  <a:srgbClr val="F47409"/>
                </a:solidFill>
                <a:latin typeface="Georgia"/>
                <a:cs typeface="Georgia"/>
              </a:rPr>
              <a:t> </a:t>
            </a:r>
            <a:r>
              <a:rPr sz="2200" spc="-254" dirty="0">
                <a:solidFill>
                  <a:srgbClr val="F47409"/>
                </a:solidFill>
                <a:latin typeface="Georgia"/>
                <a:cs typeface="Georgia"/>
              </a:rPr>
              <a:t>3</a:t>
            </a:r>
            <a:endParaRPr sz="220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</a:pPr>
            <a:r>
              <a:rPr sz="2200" spc="409" dirty="0">
                <a:solidFill>
                  <a:srgbClr val="F47409"/>
                </a:solidFill>
                <a:latin typeface="Georgia"/>
                <a:cs typeface="Georgia"/>
              </a:rPr>
              <a:t>&gt;&gt; </a:t>
            </a:r>
            <a:r>
              <a:rPr sz="2200" spc="-210" dirty="0">
                <a:solidFill>
                  <a:srgbClr val="F47409"/>
                </a:solidFill>
                <a:latin typeface="Georgia"/>
                <a:cs typeface="Georgia"/>
              </a:rPr>
              <a:t>print </a:t>
            </a:r>
            <a:r>
              <a:rPr sz="2200" spc="-280" dirty="0">
                <a:solidFill>
                  <a:srgbClr val="F47409"/>
                </a:solidFill>
                <a:latin typeface="Georgia"/>
                <a:cs typeface="Georgia"/>
              </a:rPr>
              <a:t>“Mang” </a:t>
            </a:r>
            <a:r>
              <a:rPr sz="2200" spc="415" dirty="0">
                <a:solidFill>
                  <a:srgbClr val="F47409"/>
                </a:solidFill>
                <a:latin typeface="Georgia"/>
                <a:cs typeface="Georgia"/>
              </a:rPr>
              <a:t>+</a:t>
            </a:r>
            <a:r>
              <a:rPr sz="2200" spc="-310" dirty="0">
                <a:solidFill>
                  <a:srgbClr val="F47409"/>
                </a:solidFill>
                <a:latin typeface="Georgia"/>
                <a:cs typeface="Georgia"/>
              </a:rPr>
              <a:t> </a:t>
            </a:r>
            <a:r>
              <a:rPr sz="2200" spc="-245" dirty="0">
                <a:solidFill>
                  <a:srgbClr val="F47409"/>
                </a:solidFill>
                <a:latin typeface="Georgia"/>
                <a:cs typeface="Georgia"/>
              </a:rPr>
              <a:t>“Jose”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4</a:t>
            </a:fld>
            <a:endParaRPr spc="-105" dirty="0"/>
          </a:p>
        </p:txBody>
      </p:sp>
      <p:sp>
        <p:nvSpPr>
          <p:cNvPr id="5" name="object 5"/>
          <p:cNvSpPr txBox="1"/>
          <p:nvPr/>
        </p:nvSpPr>
        <p:spPr>
          <a:xfrm>
            <a:off x="2974975" y="3938397"/>
            <a:ext cx="2188210" cy="695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409" dirty="0">
                <a:solidFill>
                  <a:srgbClr val="F47409"/>
                </a:solidFill>
                <a:latin typeface="Georgia"/>
                <a:cs typeface="Georgia"/>
              </a:rPr>
              <a:t>&gt;&gt; </a:t>
            </a:r>
            <a:r>
              <a:rPr sz="2200" spc="-210" dirty="0">
                <a:solidFill>
                  <a:srgbClr val="F47409"/>
                </a:solidFill>
                <a:latin typeface="Georgia"/>
                <a:cs typeface="Georgia"/>
              </a:rPr>
              <a:t>print </a:t>
            </a:r>
            <a:r>
              <a:rPr sz="2200" spc="-270" dirty="0">
                <a:solidFill>
                  <a:srgbClr val="F47409"/>
                </a:solidFill>
                <a:latin typeface="Georgia"/>
                <a:cs typeface="Georgia"/>
              </a:rPr>
              <a:t>2 </a:t>
            </a:r>
            <a:r>
              <a:rPr sz="2200" spc="-165" dirty="0">
                <a:solidFill>
                  <a:srgbClr val="F47409"/>
                </a:solidFill>
                <a:latin typeface="Georgia"/>
                <a:cs typeface="Georgia"/>
              </a:rPr>
              <a:t>*</a:t>
            </a:r>
            <a:r>
              <a:rPr sz="2200" spc="-365" dirty="0">
                <a:solidFill>
                  <a:srgbClr val="F47409"/>
                </a:solidFill>
                <a:latin typeface="Georgia"/>
                <a:cs typeface="Georgia"/>
              </a:rPr>
              <a:t> </a:t>
            </a:r>
            <a:r>
              <a:rPr sz="2200" spc="-254" dirty="0">
                <a:solidFill>
                  <a:srgbClr val="F47409"/>
                </a:solidFill>
                <a:latin typeface="Georgia"/>
                <a:cs typeface="Georgia"/>
              </a:rPr>
              <a:t>3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200" spc="409" dirty="0">
                <a:solidFill>
                  <a:srgbClr val="F47409"/>
                </a:solidFill>
                <a:latin typeface="Georgia"/>
                <a:cs typeface="Georgia"/>
              </a:rPr>
              <a:t>&gt;&gt; </a:t>
            </a:r>
            <a:r>
              <a:rPr sz="2200" spc="-210" dirty="0">
                <a:solidFill>
                  <a:srgbClr val="F47409"/>
                </a:solidFill>
                <a:latin typeface="Georgia"/>
                <a:cs typeface="Georgia"/>
              </a:rPr>
              <a:t>print </a:t>
            </a:r>
            <a:r>
              <a:rPr sz="2200" spc="-280" dirty="0">
                <a:solidFill>
                  <a:srgbClr val="F47409"/>
                </a:solidFill>
                <a:latin typeface="Georgia"/>
                <a:cs typeface="Georgia"/>
              </a:rPr>
              <a:t>“Mang” </a:t>
            </a:r>
            <a:r>
              <a:rPr sz="2200" spc="-165" dirty="0">
                <a:solidFill>
                  <a:srgbClr val="F47409"/>
                </a:solidFill>
                <a:latin typeface="Georgia"/>
                <a:cs typeface="Georgia"/>
              </a:rPr>
              <a:t>*</a:t>
            </a:r>
            <a:r>
              <a:rPr sz="2200" spc="-365" dirty="0">
                <a:solidFill>
                  <a:srgbClr val="F47409"/>
                </a:solidFill>
                <a:latin typeface="Georgia"/>
                <a:cs typeface="Georgia"/>
              </a:rPr>
              <a:t> </a:t>
            </a:r>
            <a:r>
              <a:rPr sz="2200" spc="-270" dirty="0">
                <a:solidFill>
                  <a:srgbClr val="F47409"/>
                </a:solidFill>
                <a:latin typeface="Georgia"/>
                <a:cs typeface="Georgia"/>
              </a:rPr>
              <a:t>2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18428" y="4273677"/>
            <a:ext cx="21482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45" dirty="0">
                <a:solidFill>
                  <a:srgbClr val="F47409"/>
                </a:solidFill>
                <a:latin typeface="Georgia"/>
                <a:cs typeface="Georgia"/>
              </a:rPr>
              <a:t>#prints</a:t>
            </a:r>
            <a:r>
              <a:rPr sz="2200" spc="-70" dirty="0">
                <a:solidFill>
                  <a:srgbClr val="F47409"/>
                </a:solidFill>
                <a:latin typeface="Georgia"/>
                <a:cs typeface="Georgia"/>
              </a:rPr>
              <a:t> </a:t>
            </a:r>
            <a:r>
              <a:rPr sz="2200" spc="-300" dirty="0">
                <a:solidFill>
                  <a:srgbClr val="F47409"/>
                </a:solidFill>
                <a:latin typeface="Georgia"/>
                <a:cs typeface="Georgia"/>
              </a:rPr>
              <a:t>“MangMang”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37471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0" dirty="0"/>
              <a:t>TYPE</a:t>
            </a:r>
            <a:r>
              <a:rPr spc="-240" dirty="0"/>
              <a:t> </a:t>
            </a:r>
            <a:r>
              <a:rPr spc="55" dirty="0"/>
              <a:t>CONVERSION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6652" y="1828800"/>
            <a:ext cx="7062216" cy="2205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48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30" dirty="0">
                <a:solidFill>
                  <a:srgbClr val="375F92"/>
                </a:solidFill>
                <a:latin typeface="DejaVu Sans Condensed"/>
                <a:cs typeface="DejaVu Sans Condensed"/>
              </a:rPr>
              <a:t>CASE </a:t>
            </a:r>
            <a:r>
              <a:rPr sz="3000" b="1" spc="-5" dirty="0">
                <a:solidFill>
                  <a:srgbClr val="375F92"/>
                </a:solidFill>
                <a:latin typeface="DejaVu Sans Condensed"/>
                <a:cs typeface="DejaVu Sans Condensed"/>
              </a:rPr>
              <a:t>STUDY: </a:t>
            </a:r>
            <a:r>
              <a:rPr sz="3000" b="1" spc="130" dirty="0">
                <a:solidFill>
                  <a:srgbClr val="2CB515"/>
                </a:solidFill>
                <a:latin typeface="DejaVu Sans Condensed"/>
                <a:cs typeface="DejaVu Sans Condensed"/>
              </a:rPr>
              <a:t>RATIONAL</a:t>
            </a:r>
            <a:r>
              <a:rPr sz="3000" b="1" spc="-525" dirty="0">
                <a:solidFill>
                  <a:srgbClr val="2CB515"/>
                </a:solidFill>
                <a:latin typeface="DejaVu Sans Condensed"/>
                <a:cs typeface="DejaVu Sans Condensed"/>
              </a:rPr>
              <a:t> </a:t>
            </a:r>
            <a:r>
              <a:rPr sz="3000" b="1" spc="10" dirty="0">
                <a:solidFill>
                  <a:srgbClr val="375F92"/>
                </a:solidFill>
                <a:latin typeface="DejaVu Sans Condensed"/>
                <a:cs typeface="DejaVu Sans Condensed"/>
              </a:rPr>
              <a:t>CLASS</a:t>
            </a:r>
            <a:endParaRPr sz="3000">
              <a:latin typeface="DejaVu Sans Condensed"/>
              <a:cs typeface="DejaVu Sans Condense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42616" y="2286000"/>
            <a:ext cx="4925567" cy="3209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02994" y="1720723"/>
            <a:ext cx="43694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60" dirty="0">
                <a:solidFill>
                  <a:srgbClr val="375F92"/>
                </a:solidFill>
                <a:latin typeface="Georgia"/>
                <a:cs typeface="Georgia"/>
              </a:rPr>
              <a:t>Sample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computations with </a:t>
            </a:r>
            <a:r>
              <a:rPr sz="2200" spc="-240" dirty="0">
                <a:solidFill>
                  <a:srgbClr val="375F92"/>
                </a:solidFill>
                <a:latin typeface="Georgia"/>
                <a:cs typeface="Georgia"/>
              </a:rPr>
              <a:t>Rational</a:t>
            </a:r>
            <a:r>
              <a:rPr sz="2200" spc="-31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190" dirty="0">
                <a:solidFill>
                  <a:srgbClr val="375F92"/>
                </a:solidFill>
                <a:latin typeface="Georgia"/>
                <a:cs typeface="Georgia"/>
              </a:rPr>
              <a:t>objects: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49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5044" y="1758695"/>
            <a:ext cx="6886956" cy="1691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4895" y="3675888"/>
            <a:ext cx="1441704" cy="4114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50594" y="4745558"/>
            <a:ext cx="68211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function </a:t>
            </a:r>
            <a:r>
              <a:rPr sz="2200" b="1" spc="-160" dirty="0">
                <a:solidFill>
                  <a:srgbClr val="375F92"/>
                </a:solidFill>
                <a:latin typeface="Trebuchet MS"/>
                <a:cs typeface="Trebuchet MS"/>
              </a:rPr>
              <a:t>gcd() 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computes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greatest </a:t>
            </a: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common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divisor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of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two</a:t>
            </a:r>
            <a:r>
              <a:rPr sz="2200" spc="-17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values.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Class </a:t>
            </a:r>
            <a:r>
              <a:rPr sz="2200" b="1" spc="-180" dirty="0">
                <a:solidFill>
                  <a:srgbClr val="375F92"/>
                </a:solidFill>
                <a:latin typeface="Trebuchet MS"/>
                <a:cs typeface="Trebuchet MS"/>
              </a:rPr>
              <a:t>Rational </a:t>
            </a:r>
            <a:r>
              <a:rPr sz="2200" spc="-220" dirty="0">
                <a:solidFill>
                  <a:srgbClr val="375F92"/>
                </a:solidFill>
                <a:latin typeface="Georgia"/>
                <a:cs typeface="Georgia"/>
              </a:rPr>
              <a:t>uses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this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function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simplify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the rational</a:t>
            </a:r>
            <a:r>
              <a:rPr sz="2200" spc="9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number.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50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5255" y="1524000"/>
            <a:ext cx="7552944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51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9200" y="1828800"/>
            <a:ext cx="7351776" cy="1828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52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47800" y="1752600"/>
            <a:ext cx="6719316" cy="3124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53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371600" y="1969007"/>
            <a:ext cx="6696709" cy="2883535"/>
            <a:chOff x="1371600" y="1969007"/>
            <a:chExt cx="6696709" cy="2883535"/>
          </a:xfrm>
        </p:grpSpPr>
        <p:sp>
          <p:nvSpPr>
            <p:cNvPr id="5" name="object 5"/>
            <p:cNvSpPr/>
            <p:nvPr/>
          </p:nvSpPr>
          <p:spPr>
            <a:xfrm>
              <a:off x="1380744" y="1969007"/>
              <a:ext cx="5401056" cy="69799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71600" y="2590799"/>
              <a:ext cx="6696456" cy="226161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54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11580" y="2362200"/>
            <a:ext cx="7246620" cy="12481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55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33600" y="1871472"/>
            <a:ext cx="4953000" cy="1184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24455" y="3601211"/>
            <a:ext cx="4962144" cy="11597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56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80616" y="1609344"/>
            <a:ext cx="6073139" cy="4105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57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3131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INTR</a:t>
            </a:r>
            <a:r>
              <a:rPr spc="130" dirty="0"/>
              <a:t>O</a:t>
            </a:r>
            <a:r>
              <a:rPr spc="50" dirty="0"/>
              <a:t>D</a:t>
            </a:r>
            <a:r>
              <a:rPr spc="55" dirty="0"/>
              <a:t>U</a:t>
            </a:r>
            <a:r>
              <a:rPr spc="100" dirty="0"/>
              <a:t>CTION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31594" y="2130628"/>
            <a:ext cx="5699125" cy="696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80539" algn="l"/>
                <a:tab pos="2470150" algn="l"/>
                <a:tab pos="2972435" algn="l"/>
                <a:tab pos="4323715" algn="l"/>
                <a:tab pos="5116830" algn="l"/>
              </a:tabLst>
            </a:pP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8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170" dirty="0">
                <a:solidFill>
                  <a:srgbClr val="375F92"/>
                </a:solidFill>
                <a:latin typeface="Georgia"/>
                <a:cs typeface="Georgia"/>
              </a:rPr>
              <a:t>i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nter</a:t>
            </a:r>
            <a:r>
              <a:rPr sz="2200" spc="-260" dirty="0">
                <a:solidFill>
                  <a:srgbClr val="375F92"/>
                </a:solidFill>
                <a:latin typeface="Georgia"/>
                <a:cs typeface="Georgia"/>
              </a:rPr>
              <a:t>p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reter</a:t>
            </a:r>
            <a:r>
              <a:rPr sz="2200" dirty="0">
                <a:solidFill>
                  <a:srgbClr val="375F92"/>
                </a:solidFill>
                <a:latin typeface="Georgia"/>
                <a:cs typeface="Georgia"/>
              </a:rPr>
              <a:t>	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ta</a:t>
            </a:r>
            <a:r>
              <a:rPr sz="2200" spc="-220" dirty="0">
                <a:solidFill>
                  <a:srgbClr val="375F92"/>
                </a:solidFill>
                <a:latin typeface="Georgia"/>
                <a:cs typeface="Georgia"/>
              </a:rPr>
              <a:t>kes</a:t>
            </a:r>
            <a:r>
              <a:rPr sz="2200" dirty="0">
                <a:solidFill>
                  <a:srgbClr val="375F92"/>
                </a:solidFill>
                <a:latin typeface="Georgia"/>
                <a:cs typeface="Georgia"/>
              </a:rPr>
              <a:t>	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the</a:t>
            </a:r>
            <a:r>
              <a:rPr sz="2200" dirty="0">
                <a:solidFill>
                  <a:srgbClr val="375F92"/>
                </a:solidFill>
                <a:latin typeface="Georgia"/>
                <a:cs typeface="Georgia"/>
              </a:rPr>
              <a:t>	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ap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p</a:t>
            </a:r>
            <a:r>
              <a:rPr sz="2200" spc="-185" dirty="0">
                <a:solidFill>
                  <a:srgbClr val="375F92"/>
                </a:solidFill>
                <a:latin typeface="Georgia"/>
                <a:cs typeface="Georgia"/>
              </a:rPr>
              <a:t>ro</a:t>
            </a:r>
            <a:r>
              <a:rPr sz="2200" spc="-235" dirty="0">
                <a:solidFill>
                  <a:srgbClr val="375F92"/>
                </a:solidFill>
                <a:latin typeface="Georgia"/>
                <a:cs typeface="Georgia"/>
              </a:rPr>
              <a:t>p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riate</a:t>
            </a:r>
            <a:r>
              <a:rPr sz="2200" dirty="0">
                <a:solidFill>
                  <a:srgbClr val="375F92"/>
                </a:solidFill>
                <a:latin typeface="Georgia"/>
                <a:cs typeface="Georgia"/>
              </a:rPr>
              <a:t>	</a:t>
            </a:r>
            <a:r>
              <a:rPr sz="2200" spc="-185" dirty="0">
                <a:solidFill>
                  <a:srgbClr val="375F92"/>
                </a:solidFill>
                <a:latin typeface="Georgia"/>
                <a:cs typeface="Georgia"/>
              </a:rPr>
              <a:t>acti</a:t>
            </a:r>
            <a:r>
              <a:rPr sz="2200" spc="-260" dirty="0">
                <a:solidFill>
                  <a:srgbClr val="375F92"/>
                </a:solidFill>
                <a:latin typeface="Georgia"/>
                <a:cs typeface="Georgia"/>
              </a:rPr>
              <a:t>o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n</a:t>
            </a:r>
            <a:r>
              <a:rPr sz="2200" dirty="0">
                <a:solidFill>
                  <a:srgbClr val="375F92"/>
                </a:solidFill>
                <a:latin typeface="Georgia"/>
                <a:cs typeface="Georgia"/>
              </a:rPr>
              <a:t>	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based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on the </a:t>
            </a:r>
            <a:r>
              <a:rPr sz="2200" spc="-270" dirty="0">
                <a:solidFill>
                  <a:srgbClr val="F47409"/>
                </a:solidFill>
                <a:latin typeface="Georgia"/>
                <a:cs typeface="Georgia"/>
              </a:rPr>
              <a:t>manner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in </a:t>
            </a:r>
            <a:r>
              <a:rPr sz="2200" spc="-235" dirty="0">
                <a:solidFill>
                  <a:srgbClr val="375F92"/>
                </a:solidFill>
                <a:latin typeface="Georgia"/>
                <a:cs typeface="Georgia"/>
              </a:rPr>
              <a:t>which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operator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is</a:t>
            </a:r>
            <a:r>
              <a:rPr sz="2200" spc="-6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used.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5</a:t>
            </a:fld>
            <a:endParaRPr spc="-105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16023" y="2199132"/>
            <a:ext cx="6028944" cy="1190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58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76172" y="1744979"/>
            <a:ext cx="7082028" cy="3733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59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3083" y="1828800"/>
            <a:ext cx="7405116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60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95400" y="2097023"/>
            <a:ext cx="7162800" cy="15605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61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303019" y="1516380"/>
            <a:ext cx="7155180" cy="1524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60364" y="4059935"/>
            <a:ext cx="2703576" cy="1010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47800" y="3761232"/>
            <a:ext cx="4300728" cy="5974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0200" y="4572000"/>
            <a:ext cx="3665220" cy="787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62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1834895"/>
            <a:ext cx="7199376" cy="1213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00" y="3810000"/>
            <a:ext cx="3447288" cy="10530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63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2603" y="2133600"/>
            <a:ext cx="7594092" cy="1053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52600" y="3797808"/>
            <a:ext cx="6864096" cy="3992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64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3000" y="1905000"/>
            <a:ext cx="7639811" cy="114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44467" y="3643884"/>
            <a:ext cx="2721864" cy="7665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65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90600" y="2133600"/>
            <a:ext cx="7444740" cy="800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14600" y="3643884"/>
            <a:ext cx="5425440" cy="33375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66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6096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0" dirty="0"/>
              <a:t>CASE </a:t>
            </a:r>
            <a:r>
              <a:rPr spc="-5" dirty="0"/>
              <a:t>STUDY: </a:t>
            </a:r>
            <a:r>
              <a:rPr spc="130" dirty="0">
                <a:solidFill>
                  <a:srgbClr val="2CB515"/>
                </a:solidFill>
              </a:rPr>
              <a:t>RATIONAL</a:t>
            </a:r>
            <a:r>
              <a:rPr spc="-525" dirty="0">
                <a:solidFill>
                  <a:srgbClr val="2CB515"/>
                </a:solidFill>
              </a:rPr>
              <a:t> </a:t>
            </a:r>
            <a:r>
              <a:rPr spc="10" dirty="0"/>
              <a:t>CLASS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63396" y="1981200"/>
            <a:ext cx="7194804" cy="11049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05200" y="3593591"/>
            <a:ext cx="4625340" cy="9143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67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31318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00" dirty="0"/>
              <a:t>INTR</a:t>
            </a:r>
            <a:r>
              <a:rPr spc="130" dirty="0"/>
              <a:t>O</a:t>
            </a:r>
            <a:r>
              <a:rPr spc="50" dirty="0"/>
              <a:t>D</a:t>
            </a:r>
            <a:r>
              <a:rPr spc="55" dirty="0"/>
              <a:t>U</a:t>
            </a:r>
            <a:r>
              <a:rPr spc="100" dirty="0"/>
              <a:t>CTION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64994" y="2012442"/>
            <a:ext cx="4704715" cy="2037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Some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operators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are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overloaded</a:t>
            </a: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frequently,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especially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operators </a:t>
            </a:r>
            <a:r>
              <a:rPr sz="2200" spc="-185" dirty="0">
                <a:solidFill>
                  <a:srgbClr val="375F92"/>
                </a:solidFill>
                <a:latin typeface="Georgia"/>
                <a:cs typeface="Georgia"/>
              </a:rPr>
              <a:t>like </a:t>
            </a:r>
            <a:r>
              <a:rPr sz="2200" spc="415" dirty="0">
                <a:solidFill>
                  <a:srgbClr val="F47409"/>
                </a:solidFill>
                <a:latin typeface="Georgia"/>
                <a:cs typeface="Georgia"/>
              </a:rPr>
              <a:t>+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and</a:t>
            </a:r>
            <a:r>
              <a:rPr sz="2200" spc="-9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90" dirty="0">
                <a:solidFill>
                  <a:srgbClr val="F47409"/>
                </a:solidFill>
                <a:latin typeface="Georgia"/>
                <a:cs typeface="Georgia"/>
              </a:rPr>
              <a:t>—</a:t>
            </a:r>
            <a:r>
              <a:rPr sz="2200" spc="-290" dirty="0">
                <a:solidFill>
                  <a:srgbClr val="375F92"/>
                </a:solidFill>
                <a:latin typeface="Georgia"/>
                <a:cs typeface="Georgia"/>
              </a:rPr>
              <a:t>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Georgia"/>
              <a:cs typeface="Georgi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job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performed </a:t>
            </a:r>
            <a:r>
              <a:rPr sz="2200" spc="-260" dirty="0">
                <a:solidFill>
                  <a:srgbClr val="375F92"/>
                </a:solidFill>
                <a:latin typeface="Georgia"/>
                <a:cs typeface="Georgia"/>
              </a:rPr>
              <a:t>by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overloaded operators  also </a:t>
            </a:r>
            <a:r>
              <a:rPr sz="2200" spc="-240" dirty="0">
                <a:solidFill>
                  <a:srgbClr val="375F92"/>
                </a:solidFill>
                <a:latin typeface="Georgia"/>
                <a:cs typeface="Georgia"/>
              </a:rPr>
              <a:t>can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be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performed </a:t>
            </a:r>
            <a:r>
              <a:rPr sz="2200" spc="-260" dirty="0">
                <a:solidFill>
                  <a:srgbClr val="375F92"/>
                </a:solidFill>
                <a:latin typeface="Georgia"/>
                <a:cs typeface="Georgia"/>
              </a:rPr>
              <a:t>by </a:t>
            </a:r>
            <a:r>
              <a:rPr sz="2200" spc="-185" dirty="0">
                <a:solidFill>
                  <a:srgbClr val="F47409"/>
                </a:solidFill>
                <a:latin typeface="Georgia"/>
                <a:cs typeface="Georgia"/>
              </a:rPr>
              <a:t>explicit </a:t>
            </a: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method </a:t>
            </a:r>
            <a:r>
              <a:rPr sz="2200" spc="-185" dirty="0">
                <a:solidFill>
                  <a:srgbClr val="375F92"/>
                </a:solidFill>
                <a:latin typeface="Georgia"/>
                <a:cs typeface="Georgia"/>
              </a:rPr>
              <a:t>calls,  </a:t>
            </a:r>
            <a:r>
              <a:rPr sz="2200" spc="-220" dirty="0">
                <a:solidFill>
                  <a:srgbClr val="375F92"/>
                </a:solidFill>
                <a:latin typeface="Georgia"/>
                <a:cs typeface="Georgia"/>
              </a:rPr>
              <a:t>but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operator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notation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is often</a:t>
            </a:r>
            <a:r>
              <a:rPr sz="2200" spc="-26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clearer.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6</a:t>
            </a:fld>
            <a:endParaRPr spc="-105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2287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90" dirty="0"/>
              <a:t>END</a:t>
            </a:r>
            <a:r>
              <a:rPr spc="-235" dirty="0"/>
              <a:t> </a:t>
            </a:r>
            <a:r>
              <a:rPr spc="40" dirty="0"/>
              <a:t>NOTES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12594" y="2307462"/>
            <a:ext cx="592645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20" dirty="0">
                <a:solidFill>
                  <a:srgbClr val="375F92"/>
                </a:solidFill>
                <a:latin typeface="Georgia"/>
                <a:cs typeface="Georgia"/>
              </a:rPr>
              <a:t>Overloading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is </a:t>
            </a: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a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powerful</a:t>
            </a:r>
            <a:r>
              <a:rPr sz="2200" spc="-32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190" dirty="0">
                <a:solidFill>
                  <a:srgbClr val="375F92"/>
                </a:solidFill>
                <a:latin typeface="Georgia"/>
                <a:cs typeface="Georgia"/>
              </a:rPr>
              <a:t>concept.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It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allows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programmer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reuse/modify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existing</a:t>
            </a:r>
            <a:r>
              <a:rPr sz="2200" spc="-32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concepts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and</a:t>
            </a:r>
            <a:r>
              <a:rPr sz="2200" spc="-5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operations.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r>
              <a:rPr spc="-150" dirty="0"/>
              <a:t>68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5205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STRING</a:t>
            </a:r>
            <a:r>
              <a:rPr spc="-200" dirty="0"/>
              <a:t> </a:t>
            </a:r>
            <a:r>
              <a:rPr spc="70" dirty="0"/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60194" y="2122423"/>
            <a:ext cx="5150485" cy="1700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4417060" algn="l"/>
                <a:tab pos="4946650" algn="l"/>
              </a:tabLst>
            </a:pPr>
            <a:r>
              <a:rPr sz="2200" spc="-470" dirty="0">
                <a:solidFill>
                  <a:srgbClr val="375F92"/>
                </a:solidFill>
                <a:latin typeface="Georgia"/>
                <a:cs typeface="Georgia"/>
              </a:rPr>
              <a:t>A        </a:t>
            </a:r>
            <a:r>
              <a:rPr sz="2200" spc="-250" dirty="0">
                <a:solidFill>
                  <a:srgbClr val="375F92"/>
                </a:solidFill>
                <a:latin typeface="Georgia"/>
                <a:cs typeface="Georgia"/>
              </a:rPr>
              <a:t>Python 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class  </a:t>
            </a:r>
            <a:r>
              <a:rPr sz="2200" spc="-240" dirty="0">
                <a:solidFill>
                  <a:srgbClr val="375F92"/>
                </a:solidFill>
                <a:latin typeface="Georgia"/>
                <a:cs typeface="Georgia"/>
              </a:rPr>
              <a:t>can 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define</a:t>
            </a:r>
            <a:r>
              <a:rPr sz="2200" spc="-22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special</a:t>
            </a:r>
            <a:r>
              <a:rPr sz="2200" spc="1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method</a:t>
            </a:r>
            <a:r>
              <a:rPr sz="2200" u="heavy" spc="-245" dirty="0">
                <a:solidFill>
                  <a:srgbClr val="375F92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215" dirty="0">
                <a:solidFill>
                  <a:srgbClr val="F47409"/>
                </a:solidFill>
                <a:latin typeface="Georgia"/>
                <a:cs typeface="Georgia"/>
              </a:rPr>
              <a:t>str</a:t>
            </a:r>
            <a:r>
              <a:rPr sz="2200" u="heavy" spc="-215" dirty="0">
                <a:solidFill>
                  <a:srgbClr val="375F92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114" dirty="0">
                <a:solidFill>
                  <a:srgbClr val="375F92"/>
                </a:solidFill>
                <a:latin typeface="Georgia"/>
                <a:cs typeface="Georgia"/>
              </a:rPr>
              <a:t>, 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provide </a:t>
            </a:r>
            <a:r>
              <a:rPr sz="2200" spc="-265" dirty="0">
                <a:solidFill>
                  <a:srgbClr val="375F92"/>
                </a:solidFill>
                <a:latin typeface="Georgia"/>
                <a:cs typeface="Georgia"/>
              </a:rPr>
              <a:t>an </a:t>
            </a:r>
            <a:r>
              <a:rPr sz="2200" spc="-235" dirty="0">
                <a:solidFill>
                  <a:srgbClr val="375F92"/>
                </a:solidFill>
                <a:latin typeface="Georgia"/>
                <a:cs typeface="Georgia"/>
              </a:rPr>
              <a:t>informal </a:t>
            </a:r>
            <a:r>
              <a:rPr sz="2200" spc="-140" dirty="0">
                <a:solidFill>
                  <a:srgbClr val="375F92"/>
                </a:solidFill>
                <a:latin typeface="Georgia"/>
                <a:cs typeface="Georgia"/>
              </a:rPr>
              <a:t>(i.e., </a:t>
            </a: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human-readable)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string 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representation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of </a:t>
            </a:r>
            <a:r>
              <a:rPr sz="2200" spc="-265" dirty="0">
                <a:solidFill>
                  <a:srgbClr val="375F92"/>
                </a:solidFill>
                <a:latin typeface="Georgia"/>
                <a:cs typeface="Georgia"/>
              </a:rPr>
              <a:t>an </a:t>
            </a:r>
            <a:r>
              <a:rPr sz="2200" spc="-190" dirty="0">
                <a:solidFill>
                  <a:srgbClr val="375F92"/>
                </a:solidFill>
                <a:latin typeface="Georgia"/>
                <a:cs typeface="Georgia"/>
              </a:rPr>
              <a:t>object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of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the</a:t>
            </a:r>
            <a:r>
              <a:rPr sz="2200" spc="-7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00" dirty="0">
                <a:solidFill>
                  <a:srgbClr val="375F92"/>
                </a:solidFill>
                <a:latin typeface="Georgia"/>
                <a:cs typeface="Georgia"/>
              </a:rPr>
              <a:t>class.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289560" algn="l"/>
                <a:tab pos="876935" algn="l"/>
              </a:tabLst>
            </a:pPr>
            <a:r>
              <a:rPr sz="2200" u="heavy" spc="-50" dirty="0">
                <a:solidFill>
                  <a:srgbClr val="F47409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215" dirty="0">
                <a:solidFill>
                  <a:srgbClr val="F47409"/>
                </a:solidFill>
                <a:latin typeface="Georgia"/>
                <a:cs typeface="Georgia"/>
              </a:rPr>
              <a:t>str</a:t>
            </a:r>
            <a:r>
              <a:rPr sz="2200" u="heavy" spc="-215" dirty="0">
                <a:solidFill>
                  <a:srgbClr val="F47409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is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analogous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to </a:t>
            </a:r>
            <a:r>
              <a:rPr sz="2200" spc="-270" dirty="0">
                <a:solidFill>
                  <a:srgbClr val="375F92"/>
                </a:solidFill>
                <a:latin typeface="Georgia"/>
                <a:cs typeface="Georgia"/>
              </a:rPr>
              <a:t>Java’s </a:t>
            </a:r>
            <a:r>
              <a:rPr sz="2200" b="1" spc="-160" dirty="0">
                <a:solidFill>
                  <a:srgbClr val="FF66CC"/>
                </a:solidFill>
                <a:latin typeface="Trebuchet MS"/>
                <a:cs typeface="Trebuchet MS"/>
              </a:rPr>
              <a:t>toString()</a:t>
            </a:r>
            <a:r>
              <a:rPr sz="2200" b="1" spc="-350" dirty="0">
                <a:solidFill>
                  <a:srgbClr val="FF66CC"/>
                </a:solidFill>
                <a:latin typeface="Trebuchet MS"/>
                <a:cs typeface="Trebuchet MS"/>
              </a:rPr>
              <a:t>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method.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7</a:t>
            </a:fld>
            <a:endParaRPr spc="-10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5205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STRING</a:t>
            </a:r>
            <a:r>
              <a:rPr spc="-200" dirty="0"/>
              <a:t> </a:t>
            </a:r>
            <a:r>
              <a:rPr spc="70" dirty="0"/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60194" y="1925777"/>
            <a:ext cx="5824855" cy="1702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If </a:t>
            </a:r>
            <a:r>
              <a:rPr sz="2200" spc="-275" dirty="0">
                <a:solidFill>
                  <a:srgbClr val="375F92"/>
                </a:solidFill>
                <a:latin typeface="Georgia"/>
                <a:cs typeface="Georgia"/>
              </a:rPr>
              <a:t>a </a:t>
            </a:r>
            <a:r>
              <a:rPr sz="2200" spc="-190" dirty="0">
                <a:solidFill>
                  <a:srgbClr val="375F92"/>
                </a:solidFill>
                <a:latin typeface="Georgia"/>
                <a:cs typeface="Georgia"/>
              </a:rPr>
              <a:t>client </a:t>
            </a:r>
            <a:r>
              <a:rPr sz="2200" spc="-250" dirty="0">
                <a:solidFill>
                  <a:srgbClr val="375F92"/>
                </a:solidFill>
                <a:latin typeface="Georgia"/>
                <a:cs typeface="Georgia"/>
              </a:rPr>
              <a:t>program </a:t>
            </a:r>
            <a:r>
              <a:rPr sz="2200" spc="-180" dirty="0">
                <a:solidFill>
                  <a:srgbClr val="375F92"/>
                </a:solidFill>
                <a:latin typeface="Georgia"/>
                <a:cs typeface="Georgia"/>
              </a:rPr>
              <a:t>of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the </a:t>
            </a:r>
            <a:r>
              <a:rPr sz="2200" spc="-215" dirty="0">
                <a:solidFill>
                  <a:srgbClr val="375F92"/>
                </a:solidFill>
                <a:latin typeface="Georgia"/>
                <a:cs typeface="Georgia"/>
              </a:rPr>
              <a:t>class contains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the</a:t>
            </a:r>
            <a:r>
              <a:rPr sz="2200" spc="-28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35" dirty="0">
                <a:solidFill>
                  <a:srgbClr val="375F92"/>
                </a:solidFill>
                <a:latin typeface="Georgia"/>
                <a:cs typeface="Georgia"/>
              </a:rPr>
              <a:t>statement</a:t>
            </a:r>
            <a:endParaRPr sz="2200">
              <a:latin typeface="Georgia"/>
              <a:cs typeface="Georgia"/>
            </a:endParaRPr>
          </a:p>
          <a:p>
            <a:pPr marL="1312545">
              <a:lnSpc>
                <a:spcPct val="100000"/>
              </a:lnSpc>
              <a:spcBef>
                <a:spcPts val="5"/>
              </a:spcBef>
            </a:pPr>
            <a:r>
              <a:rPr sz="2200" spc="-210" dirty="0">
                <a:solidFill>
                  <a:srgbClr val="F47409"/>
                </a:solidFill>
                <a:latin typeface="Georgia"/>
                <a:cs typeface="Georgia"/>
              </a:rPr>
              <a:t>print</a:t>
            </a:r>
            <a:r>
              <a:rPr sz="2200" spc="-15" dirty="0">
                <a:solidFill>
                  <a:srgbClr val="F47409"/>
                </a:solidFill>
                <a:latin typeface="Georgia"/>
                <a:cs typeface="Georgia"/>
              </a:rPr>
              <a:t> </a:t>
            </a:r>
            <a:r>
              <a:rPr sz="2200" spc="-210" dirty="0">
                <a:solidFill>
                  <a:srgbClr val="F47409"/>
                </a:solidFill>
                <a:latin typeface="Georgia"/>
                <a:cs typeface="Georgia"/>
              </a:rPr>
              <a:t>objectOfClass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tabLst>
                <a:tab pos="2742565" algn="l"/>
                <a:tab pos="3329304" algn="l"/>
              </a:tabLst>
            </a:pPr>
            <a:r>
              <a:rPr sz="2200" spc="-250" dirty="0">
                <a:solidFill>
                  <a:srgbClr val="375F92"/>
                </a:solidFill>
                <a:latin typeface="Georgia"/>
                <a:cs typeface="Georgia"/>
              </a:rPr>
              <a:t>Python  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calls</a:t>
            </a:r>
            <a:r>
              <a:rPr sz="2200" spc="-6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the</a:t>
            </a:r>
            <a:r>
              <a:rPr sz="2200" spc="-2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175" dirty="0">
                <a:solidFill>
                  <a:srgbClr val="375F92"/>
                </a:solidFill>
                <a:latin typeface="Georgia"/>
                <a:cs typeface="Georgia"/>
              </a:rPr>
              <a:t>object’s</a:t>
            </a:r>
            <a:r>
              <a:rPr sz="2200" u="heavy" spc="-175" dirty="0">
                <a:solidFill>
                  <a:srgbClr val="375F92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215" dirty="0">
                <a:solidFill>
                  <a:srgbClr val="F47409"/>
                </a:solidFill>
                <a:latin typeface="Georgia"/>
                <a:cs typeface="Georgia"/>
              </a:rPr>
              <a:t>str</a:t>
            </a:r>
            <a:r>
              <a:rPr sz="2200" u="heavy" spc="-215" dirty="0">
                <a:solidFill>
                  <a:srgbClr val="F47409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245" dirty="0">
                <a:solidFill>
                  <a:srgbClr val="375F92"/>
                </a:solidFill>
                <a:latin typeface="Georgia"/>
                <a:cs typeface="Georgia"/>
              </a:rPr>
              <a:t>method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and </a:t>
            </a: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outputs</a:t>
            </a:r>
            <a:r>
              <a:rPr sz="2200" spc="-175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the</a:t>
            </a:r>
            <a:endParaRPr sz="22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2200" spc="-215" dirty="0">
                <a:solidFill>
                  <a:srgbClr val="F47409"/>
                </a:solidFill>
                <a:latin typeface="Georgia"/>
                <a:cs typeface="Georgia"/>
              </a:rPr>
              <a:t>string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returned </a:t>
            </a:r>
            <a:r>
              <a:rPr sz="2200" spc="-254" dirty="0">
                <a:solidFill>
                  <a:srgbClr val="375F92"/>
                </a:solidFill>
                <a:latin typeface="Georgia"/>
                <a:cs typeface="Georgia"/>
              </a:rPr>
              <a:t>by </a:t>
            </a:r>
            <a:r>
              <a:rPr sz="2200" spc="-229" dirty="0">
                <a:solidFill>
                  <a:srgbClr val="375F92"/>
                </a:solidFill>
                <a:latin typeface="Georgia"/>
                <a:cs typeface="Georgia"/>
              </a:rPr>
              <a:t>that</a:t>
            </a:r>
            <a:r>
              <a:rPr sz="2200" spc="-33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25" dirty="0">
                <a:solidFill>
                  <a:srgbClr val="375F92"/>
                </a:solidFill>
                <a:latin typeface="Georgia"/>
                <a:cs typeface="Georgia"/>
              </a:rPr>
              <a:t>method.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8</a:t>
            </a:fld>
            <a:endParaRPr spc="-10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2536" y="504190"/>
            <a:ext cx="520509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60" dirty="0"/>
              <a:t>STRING</a:t>
            </a:r>
            <a:r>
              <a:rPr spc="-200" dirty="0"/>
              <a:t> </a:t>
            </a:r>
            <a:r>
              <a:rPr spc="70" dirty="0"/>
              <a:t>REPRESENTATION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71500" y="1028700"/>
            <a:ext cx="7886700" cy="76200"/>
          </a:xfrm>
          <a:custGeom>
            <a:avLst/>
            <a:gdLst/>
            <a:ahLst/>
            <a:cxnLst/>
            <a:rect l="l" t="t" r="r" b="b"/>
            <a:pathLst>
              <a:path w="7886700" h="76200">
                <a:moveTo>
                  <a:pt x="38100" y="0"/>
                </a:moveTo>
                <a:lnTo>
                  <a:pt x="23268" y="2988"/>
                </a:lnTo>
                <a:lnTo>
                  <a:pt x="11158" y="11144"/>
                </a:lnTo>
                <a:lnTo>
                  <a:pt x="2993" y="23252"/>
                </a:lnTo>
                <a:lnTo>
                  <a:pt x="0" y="38100"/>
                </a:lnTo>
                <a:lnTo>
                  <a:pt x="2993" y="52947"/>
                </a:lnTo>
                <a:lnTo>
                  <a:pt x="11158" y="65055"/>
                </a:lnTo>
                <a:lnTo>
                  <a:pt x="23268" y="73211"/>
                </a:lnTo>
                <a:lnTo>
                  <a:pt x="38100" y="76200"/>
                </a:lnTo>
                <a:lnTo>
                  <a:pt x="52931" y="73211"/>
                </a:lnTo>
                <a:lnTo>
                  <a:pt x="65041" y="65055"/>
                </a:lnTo>
                <a:lnTo>
                  <a:pt x="73206" y="52947"/>
                </a:lnTo>
                <a:lnTo>
                  <a:pt x="74919" y="44450"/>
                </a:lnTo>
                <a:lnTo>
                  <a:pt x="38100" y="44450"/>
                </a:lnTo>
                <a:lnTo>
                  <a:pt x="38100" y="31750"/>
                </a:lnTo>
                <a:lnTo>
                  <a:pt x="74919" y="31750"/>
                </a:lnTo>
                <a:lnTo>
                  <a:pt x="73206" y="23252"/>
                </a:lnTo>
                <a:lnTo>
                  <a:pt x="65041" y="11144"/>
                </a:lnTo>
                <a:lnTo>
                  <a:pt x="52931" y="2988"/>
                </a:lnTo>
                <a:lnTo>
                  <a:pt x="38100" y="0"/>
                </a:lnTo>
                <a:close/>
              </a:path>
              <a:path w="7886700" h="76200">
                <a:moveTo>
                  <a:pt x="74919" y="31750"/>
                </a:moveTo>
                <a:lnTo>
                  <a:pt x="38100" y="31750"/>
                </a:lnTo>
                <a:lnTo>
                  <a:pt x="38100" y="44450"/>
                </a:lnTo>
                <a:lnTo>
                  <a:pt x="74919" y="44450"/>
                </a:lnTo>
                <a:lnTo>
                  <a:pt x="76200" y="38100"/>
                </a:lnTo>
                <a:lnTo>
                  <a:pt x="74919" y="31750"/>
                </a:lnTo>
                <a:close/>
              </a:path>
              <a:path w="7886700" h="76200">
                <a:moveTo>
                  <a:pt x="7886700" y="31750"/>
                </a:moveTo>
                <a:lnTo>
                  <a:pt x="74919" y="31750"/>
                </a:lnTo>
                <a:lnTo>
                  <a:pt x="76200" y="38100"/>
                </a:lnTo>
                <a:lnTo>
                  <a:pt x="74919" y="44450"/>
                </a:lnTo>
                <a:lnTo>
                  <a:pt x="7886700" y="44450"/>
                </a:lnTo>
                <a:lnTo>
                  <a:pt x="7886700" y="3175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18336" y="1752345"/>
            <a:ext cx="6590030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04" dirty="0">
                <a:solidFill>
                  <a:srgbClr val="375F92"/>
                </a:solidFill>
                <a:latin typeface="Georgia"/>
                <a:cs typeface="Georgia"/>
              </a:rPr>
              <a:t>default</a:t>
            </a:r>
            <a:r>
              <a:rPr sz="2200" spc="-1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invocation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</a:pPr>
            <a:r>
              <a:rPr sz="2200" spc="409" dirty="0">
                <a:solidFill>
                  <a:srgbClr val="F47409"/>
                </a:solidFill>
                <a:latin typeface="Georgia"/>
                <a:cs typeface="Georgia"/>
              </a:rPr>
              <a:t>&gt;&gt;</a:t>
            </a:r>
            <a:r>
              <a:rPr sz="2200" spc="-165" dirty="0">
                <a:solidFill>
                  <a:srgbClr val="F47409"/>
                </a:solidFill>
                <a:latin typeface="Georgia"/>
                <a:cs typeface="Georgia"/>
              </a:rPr>
              <a:t> </a:t>
            </a:r>
            <a:r>
              <a:rPr sz="2200" spc="-210" dirty="0">
                <a:solidFill>
                  <a:srgbClr val="F47409"/>
                </a:solidFill>
                <a:latin typeface="Georgia"/>
                <a:cs typeface="Georgia"/>
              </a:rPr>
              <a:t>print </a:t>
            </a:r>
            <a:r>
              <a:rPr sz="2200" spc="-270" dirty="0">
                <a:solidFill>
                  <a:srgbClr val="F47409"/>
                </a:solidFill>
                <a:latin typeface="Georgia"/>
                <a:cs typeface="Georgia"/>
              </a:rPr>
              <a:t>halimawSaBanga</a:t>
            </a:r>
            <a:endParaRPr sz="2200">
              <a:latin typeface="Georgia"/>
              <a:cs typeface="Georgia"/>
            </a:endParaRPr>
          </a:p>
          <a:p>
            <a:pPr marL="1359535">
              <a:lnSpc>
                <a:spcPct val="100000"/>
              </a:lnSpc>
              <a:tabLst>
                <a:tab pos="1637030" algn="l"/>
                <a:tab pos="2406650" algn="l"/>
              </a:tabLst>
            </a:pPr>
            <a:r>
              <a:rPr sz="2200" u="heavy" spc="-50" dirty="0">
                <a:solidFill>
                  <a:srgbClr val="2CB515"/>
                </a:solidFill>
                <a:uFill>
                  <a:solidFill>
                    <a:srgbClr val="2BB414"/>
                  </a:solidFill>
                </a:uFill>
                <a:latin typeface="Georgia"/>
                <a:cs typeface="Georgia"/>
              </a:rPr>
              <a:t> 	</a:t>
            </a:r>
            <a:r>
              <a:rPr sz="2200" spc="-280" dirty="0">
                <a:solidFill>
                  <a:srgbClr val="2CB515"/>
                </a:solidFill>
                <a:latin typeface="Georgia"/>
                <a:cs typeface="Georgia"/>
              </a:rPr>
              <a:t>main</a:t>
            </a:r>
            <a:r>
              <a:rPr sz="2200" u="heavy" spc="-280" dirty="0">
                <a:solidFill>
                  <a:srgbClr val="2CB515"/>
                </a:solidFill>
                <a:uFill>
                  <a:solidFill>
                    <a:srgbClr val="2BB414"/>
                  </a:solidFill>
                </a:uFill>
                <a:latin typeface="Georgia"/>
                <a:cs typeface="Georgia"/>
              </a:rPr>
              <a:t> 	</a:t>
            </a:r>
            <a:r>
              <a:rPr sz="2200" spc="-270" dirty="0">
                <a:solidFill>
                  <a:srgbClr val="2CB515"/>
                </a:solidFill>
                <a:latin typeface="Georgia"/>
                <a:cs typeface="Georgia"/>
              </a:rPr>
              <a:t>.HalimawSaBanga </a:t>
            </a:r>
            <a:r>
              <a:rPr sz="2200" spc="-220" dirty="0">
                <a:solidFill>
                  <a:srgbClr val="2CB515"/>
                </a:solidFill>
                <a:latin typeface="Georgia"/>
                <a:cs typeface="Georgia"/>
              </a:rPr>
              <a:t>instance </a:t>
            </a:r>
            <a:r>
              <a:rPr sz="2200" spc="-235" dirty="0">
                <a:solidFill>
                  <a:srgbClr val="2CB515"/>
                </a:solidFill>
                <a:latin typeface="Georgia"/>
                <a:cs typeface="Georgia"/>
              </a:rPr>
              <a:t>at</a:t>
            </a:r>
            <a:r>
              <a:rPr sz="2200" spc="-135" dirty="0">
                <a:solidFill>
                  <a:srgbClr val="2CB515"/>
                </a:solidFill>
                <a:latin typeface="Georgia"/>
                <a:cs typeface="Georgia"/>
              </a:rPr>
              <a:t> </a:t>
            </a:r>
            <a:r>
              <a:rPr sz="2200" spc="-300" dirty="0">
                <a:solidFill>
                  <a:srgbClr val="2CB515"/>
                </a:solidFill>
                <a:latin typeface="Georgia"/>
                <a:cs typeface="Georgia"/>
              </a:rPr>
              <a:t>0x0204E120</a:t>
            </a:r>
            <a:endParaRPr sz="2200">
              <a:latin typeface="Georgia"/>
              <a:cs typeface="Georgi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105" dirty="0"/>
              <a:t>9</a:t>
            </a:fld>
            <a:endParaRPr spc="-105" dirty="0"/>
          </a:p>
        </p:txBody>
      </p:sp>
      <p:sp>
        <p:nvSpPr>
          <p:cNvPr id="5" name="object 5"/>
          <p:cNvSpPr txBox="1"/>
          <p:nvPr/>
        </p:nvSpPr>
        <p:spPr>
          <a:xfrm>
            <a:off x="1418336" y="4099686"/>
            <a:ext cx="5906135" cy="1366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0059" algn="l"/>
                <a:tab pos="1067435" algn="l"/>
              </a:tabLst>
            </a:pPr>
            <a:r>
              <a:rPr sz="2200" spc="-185" dirty="0">
                <a:solidFill>
                  <a:srgbClr val="375F92"/>
                </a:solidFill>
                <a:latin typeface="Georgia"/>
                <a:cs typeface="Georgia"/>
              </a:rPr>
              <a:t>if</a:t>
            </a:r>
            <a:r>
              <a:rPr sz="2200" u="heavy" spc="-185" dirty="0">
                <a:solidFill>
                  <a:srgbClr val="375F92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215" dirty="0">
                <a:solidFill>
                  <a:srgbClr val="F47409"/>
                </a:solidFill>
                <a:latin typeface="Georgia"/>
                <a:cs typeface="Georgia"/>
              </a:rPr>
              <a:t>str</a:t>
            </a:r>
            <a:r>
              <a:rPr sz="2200" u="heavy" spc="-215" dirty="0">
                <a:solidFill>
                  <a:srgbClr val="F47409"/>
                </a:solidFill>
                <a:uFill>
                  <a:solidFill>
                    <a:srgbClr val="F37308"/>
                  </a:solidFill>
                </a:uFill>
                <a:latin typeface="Georgia"/>
                <a:cs typeface="Georgia"/>
              </a:rPr>
              <a:t> 	</a:t>
            </a:r>
            <a:r>
              <a:rPr sz="2200" spc="-195" dirty="0">
                <a:solidFill>
                  <a:srgbClr val="375F92"/>
                </a:solidFill>
                <a:latin typeface="Georgia"/>
                <a:cs typeface="Georgia"/>
              </a:rPr>
              <a:t>is</a:t>
            </a:r>
            <a:r>
              <a:rPr sz="2200" spc="-40" dirty="0">
                <a:solidFill>
                  <a:srgbClr val="375F92"/>
                </a:solidFill>
                <a:latin typeface="Georgia"/>
                <a:cs typeface="Georgia"/>
              </a:rPr>
              <a:t> </a:t>
            </a:r>
            <a:r>
              <a:rPr sz="2200" spc="-210" dirty="0">
                <a:solidFill>
                  <a:srgbClr val="375F92"/>
                </a:solidFill>
                <a:latin typeface="Georgia"/>
                <a:cs typeface="Georgia"/>
              </a:rPr>
              <a:t>overriden</a:t>
            </a:r>
            <a:endParaRPr sz="22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200" spc="405" dirty="0">
                <a:solidFill>
                  <a:srgbClr val="F47409"/>
                </a:solidFill>
                <a:latin typeface="Georgia"/>
                <a:cs typeface="Georgia"/>
              </a:rPr>
              <a:t>&gt;&gt;</a:t>
            </a:r>
            <a:r>
              <a:rPr sz="2200" spc="-155" dirty="0">
                <a:solidFill>
                  <a:srgbClr val="F47409"/>
                </a:solidFill>
                <a:latin typeface="Georgia"/>
                <a:cs typeface="Georgia"/>
              </a:rPr>
              <a:t> </a:t>
            </a:r>
            <a:r>
              <a:rPr sz="2200" spc="-210" dirty="0">
                <a:solidFill>
                  <a:srgbClr val="F47409"/>
                </a:solidFill>
                <a:latin typeface="Georgia"/>
                <a:cs typeface="Georgia"/>
              </a:rPr>
              <a:t>print </a:t>
            </a:r>
            <a:r>
              <a:rPr sz="2200" spc="-270" dirty="0">
                <a:solidFill>
                  <a:srgbClr val="F47409"/>
                </a:solidFill>
                <a:latin typeface="Georgia"/>
                <a:cs typeface="Georgia"/>
              </a:rPr>
              <a:t>halimawSaBanga</a:t>
            </a:r>
            <a:endParaRPr sz="2200">
              <a:latin typeface="Georgia"/>
              <a:cs typeface="Georgia"/>
            </a:endParaRPr>
          </a:p>
          <a:p>
            <a:pPr marL="1359535">
              <a:lnSpc>
                <a:spcPct val="100000"/>
              </a:lnSpc>
            </a:pPr>
            <a:r>
              <a:rPr sz="2200" spc="-270" dirty="0">
                <a:solidFill>
                  <a:srgbClr val="2CB515"/>
                </a:solidFill>
                <a:latin typeface="Georgia"/>
                <a:cs typeface="Georgia"/>
              </a:rPr>
              <a:t>500-year-old na </a:t>
            </a:r>
            <a:r>
              <a:rPr sz="2200" spc="-290" dirty="0">
                <a:solidFill>
                  <a:srgbClr val="2CB515"/>
                </a:solidFill>
                <a:latin typeface="Georgia"/>
                <a:cs typeface="Georgia"/>
              </a:rPr>
              <a:t>Halimaw </a:t>
            </a:r>
            <a:r>
              <a:rPr sz="2200" spc="-240" dirty="0">
                <a:solidFill>
                  <a:srgbClr val="2CB515"/>
                </a:solidFill>
                <a:latin typeface="Georgia"/>
                <a:cs typeface="Georgia"/>
              </a:rPr>
              <a:t>natagpuan </a:t>
            </a:r>
            <a:r>
              <a:rPr sz="2200" spc="-254" dirty="0">
                <a:solidFill>
                  <a:srgbClr val="2CB515"/>
                </a:solidFill>
                <a:latin typeface="Georgia"/>
                <a:cs typeface="Georgia"/>
              </a:rPr>
              <a:t>sa</a:t>
            </a:r>
            <a:r>
              <a:rPr sz="2200" spc="-135" dirty="0">
                <a:solidFill>
                  <a:srgbClr val="2CB515"/>
                </a:solidFill>
                <a:latin typeface="Georgia"/>
                <a:cs typeface="Georgia"/>
              </a:rPr>
              <a:t> </a:t>
            </a:r>
            <a:r>
              <a:rPr sz="2200" spc="-245" dirty="0">
                <a:solidFill>
                  <a:srgbClr val="2CB515"/>
                </a:solidFill>
                <a:latin typeface="Georgia"/>
                <a:cs typeface="Georgia"/>
              </a:rPr>
              <a:t>banga!</a:t>
            </a:r>
            <a:endParaRPr sz="2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1058</Words>
  <Application>Microsoft Office PowerPoint</Application>
  <PresentationFormat>On-screen Show (4:3)</PresentationFormat>
  <Paragraphs>203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Calibri</vt:lpstr>
      <vt:lpstr>DejaVu Sans Condensed</vt:lpstr>
      <vt:lpstr>Georgia</vt:lpstr>
      <vt:lpstr>Trebuchet MS</vt:lpstr>
      <vt:lpstr>Office Theme</vt:lpstr>
      <vt:lpstr>INTRODUCTION</vt:lpstr>
      <vt:lpstr>INTRODUCTION</vt:lpstr>
      <vt:lpstr>INTRODUCTION</vt:lpstr>
      <vt:lpstr>INTRODUCTION</vt:lpstr>
      <vt:lpstr>INTRODUCTION</vt:lpstr>
      <vt:lpstr>INTRODUCTION</vt:lpstr>
      <vt:lpstr>STRING REPRESENTATION</vt:lpstr>
      <vt:lpstr>STRING REPRESENTATION</vt:lpstr>
      <vt:lpstr>STRING REPRESENTATION</vt:lpstr>
      <vt:lpstr>STRING REPRESENTATION</vt:lpstr>
      <vt:lpstr>STRING REPRESENTATION</vt:lpstr>
      <vt:lpstr>ATTRIBUTE ACCESS</vt:lpstr>
      <vt:lpstr>ATTRIBUTE ACCESS</vt:lpstr>
      <vt:lpstr>ATTRIBUTE ACCESS</vt:lpstr>
      <vt:lpstr>ATTRIBUTE ACCESS</vt:lpstr>
      <vt:lpstr>ATTRIBUTE ACCESS</vt:lpstr>
      <vt:lpstr>ATTRIBUTE ACCESS</vt:lpstr>
      <vt:lpstr>OPERATOR OVERLOADING</vt:lpstr>
      <vt:lpstr>PowerPoint Presentation</vt:lpstr>
      <vt:lpstr>OPERATOR OVERLOADING Restrictions</vt:lpstr>
      <vt:lpstr>OPERATOR OVERLOADING Restrictions</vt:lpstr>
      <vt:lpstr>PowerPoint Presentation</vt:lpstr>
      <vt:lpstr>OPERATOR OVERLOADING Unary</vt:lpstr>
      <vt:lpstr>PowerPoint Presentation</vt:lpstr>
      <vt:lpstr>OPERATOR OVERLOADING Rational</vt:lpstr>
      <vt:lpstr>OPERATOR OVERLOADING Rational</vt:lpstr>
      <vt:lpstr>PowerPoint Presentation</vt:lpstr>
      <vt:lpstr>PowerPoint Presentation</vt:lpstr>
      <vt:lpstr>OPERATOR OVERLOADING Binary</vt:lpstr>
      <vt:lpstr>OPERATOR OVERLOADING Binary</vt:lpstr>
      <vt:lpstr>OPERATOR OVERLOADING Binary</vt:lpstr>
      <vt:lpstr>OPERATOR OVERLOADING Built-ins</vt:lpstr>
      <vt:lpstr>OPERATOR OVERLOADING Built-ins</vt:lpstr>
      <vt:lpstr>TYPE CONVERSION</vt:lpstr>
      <vt:lpstr>PowerPoint Presentation</vt:lpstr>
      <vt:lpstr>TYPE CONVERSION</vt:lpstr>
      <vt:lpstr>PowerPoint Presentation</vt:lpstr>
      <vt:lpstr>PowerPoint Presentation</vt:lpstr>
      <vt:lpstr>TYPE CONVERSION</vt:lpstr>
      <vt:lpstr>TYPE CONVERSION</vt:lpstr>
      <vt:lpstr>PowerPoint Presentation</vt:lpstr>
      <vt:lpstr>CASE STUDY: RATIONAL CLASS</vt:lpstr>
      <vt:lpstr>CASE STUDY: RATIONAL CLASS</vt:lpstr>
      <vt:lpstr>CASE STUDY: RATIONAL CLASS</vt:lpstr>
      <vt:lpstr>CASE STUDY: RATIONAL CLASS</vt:lpstr>
      <vt:lpstr>CASE STUDY: RATIONAL CLASS</vt:lpstr>
      <vt:lpstr>CASE STUDY: RATIONAL CLASS</vt:lpstr>
      <vt:lpstr>CASE STUDY: RATIONAL CLASS</vt:lpstr>
      <vt:lpstr>CASE STUDY: RATIONAL CLASS</vt:lpstr>
      <vt:lpstr>CASE STUDY: RATIONAL CLASS</vt:lpstr>
      <vt:lpstr>CASE STUDY: RATIONAL CLASS</vt:lpstr>
      <vt:lpstr>CASE STUDY: RATIONAL CLASS</vt:lpstr>
      <vt:lpstr>CASE STUDY: RATIONAL CLASS</vt:lpstr>
      <vt:lpstr>CASE STUDY: RATIONAL CLASS</vt:lpstr>
      <vt:lpstr>CASE STUDY: RATIONAL CLASS</vt:lpstr>
      <vt:lpstr>CASE STUDY: RATIONAL CLASS</vt:lpstr>
      <vt:lpstr>CASE STUDY: RATIONAL CLASS</vt:lpstr>
      <vt:lpstr>CASE STUDY: RATIONAL CLASS</vt:lpstr>
      <vt:lpstr>CASE STUDY: RATIONAL CLASS</vt:lpstr>
      <vt:lpstr>END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ranel</dc:creator>
  <cp:lastModifiedBy>Lakshmi Praveena</cp:lastModifiedBy>
  <cp:revision>1</cp:revision>
  <dcterms:created xsi:type="dcterms:W3CDTF">2021-08-24T03:45:56Z</dcterms:created>
  <dcterms:modified xsi:type="dcterms:W3CDTF">2021-08-24T03:49:00Z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2014-01-18T00:00:00Z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2021-08-24T00:00:00Z</vt:filetime>
  </property>
</Properties>
</file>