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FFDA-7A98-4886-AE79-25785C38D94A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C569-5929-449E-B575-F1962D0EA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')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"/>
          <p:cNvSpPr txBox="1"/>
          <p:nvPr/>
        </p:nvSpPr>
        <p:spPr>
          <a:xfrm>
            <a:off x="1142976" y="1000108"/>
            <a:ext cx="1606550" cy="11910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370"/>
              </a:lnSpc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10" dirty="0">
                <a:latin typeface="Times New Roman"/>
                <a:cs typeface="Times New Roman"/>
              </a:rPr>
              <a:t> modify(x):</a:t>
            </a:r>
            <a:endParaRPr sz="12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latin typeface="Times New Roman"/>
                <a:cs typeface="Times New Roman"/>
              </a:rPr>
              <a:t>x=15</a:t>
            </a:r>
            <a:endParaRPr sz="1200">
              <a:latin typeface="Times New Roman"/>
              <a:cs typeface="Times New Roman"/>
            </a:endParaRPr>
          </a:p>
          <a:p>
            <a:pPr marL="57150" marR="128270" indent="155575">
              <a:lnSpc>
                <a:spcPct val="110000"/>
              </a:lnSpc>
              <a:spcBef>
                <a:spcPts val="25"/>
              </a:spcBef>
            </a:pPr>
            <a:r>
              <a:rPr sz="1200" spc="-10" dirty="0">
                <a:latin typeface="Times New Roman"/>
                <a:cs typeface="Times New Roman"/>
              </a:rPr>
              <a:t>print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"inside",x,id(x)  </a:t>
            </a:r>
            <a:r>
              <a:rPr sz="1200" spc="-10" dirty="0">
                <a:latin typeface="Times New Roman"/>
                <a:cs typeface="Times New Roman"/>
              </a:rPr>
              <a:t>x=10</a:t>
            </a:r>
            <a:endParaRPr sz="1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50"/>
              </a:spcBef>
            </a:pPr>
            <a:r>
              <a:rPr sz="1200" spc="-10" dirty="0">
                <a:latin typeface="Times New Roman"/>
                <a:cs typeface="Times New Roman"/>
              </a:rPr>
              <a:t>modify(x)</a:t>
            </a:r>
            <a:endParaRPr sz="1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Times New Roman"/>
                <a:cs typeface="Times New Roman"/>
              </a:rPr>
              <a:t>print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"outside",x,id(x)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14348" y="2357430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1214414" y="2714620"/>
            <a:ext cx="1431925" cy="4292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0"/>
              </a:spcBef>
            </a:pPr>
            <a:r>
              <a:rPr sz="1200" spc="-10" dirty="0">
                <a:latin typeface="Times New Roman"/>
                <a:cs typeface="Times New Roman"/>
              </a:rPr>
              <a:t>inside </a:t>
            </a:r>
            <a:r>
              <a:rPr sz="1200" dirty="0">
                <a:latin typeface="Times New Roman"/>
                <a:cs typeface="Times New Roman"/>
              </a:rPr>
              <a:t>15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6356456</a:t>
            </a:r>
            <a:endParaRPr sz="1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outside </a:t>
            </a:r>
            <a:r>
              <a:rPr sz="1200" dirty="0">
                <a:latin typeface="Times New Roman"/>
                <a:cs typeface="Times New Roman"/>
              </a:rPr>
              <a:t>10 6356516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428596" y="3929066"/>
            <a:ext cx="8072494" cy="2329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11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From the </a:t>
            </a:r>
            <a:r>
              <a:rPr sz="2000" spc="5" dirty="0">
                <a:latin typeface="Times New Roman"/>
                <a:cs typeface="Times New Roman"/>
              </a:rPr>
              <a:t>output, </a:t>
            </a:r>
            <a:r>
              <a:rPr sz="2000" spc="-5" dirty="0">
                <a:latin typeface="Times New Roman"/>
                <a:cs typeface="Times New Roman"/>
              </a:rPr>
              <a:t>we can understand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value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spc="-254" dirty="0">
                <a:latin typeface="Times New Roman"/>
                <a:cs typeface="Times New Roman"/>
              </a:rPr>
              <a:t>„x‟ </a:t>
            </a:r>
            <a:r>
              <a:rPr sz="2000" spc="-1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15 </a:t>
            </a:r>
            <a:r>
              <a:rPr sz="2000" spc="-5" dirty="0">
                <a:latin typeface="Times New Roman"/>
                <a:cs typeface="Times New Roman"/>
              </a:rPr>
              <a:t>and that </a:t>
            </a:r>
            <a:r>
              <a:rPr sz="2000" spc="-25" dirty="0">
                <a:latin typeface="Times New Roman"/>
                <a:cs typeface="Times New Roman"/>
              </a:rPr>
              <a:t>is not  </a:t>
            </a:r>
            <a:r>
              <a:rPr sz="2000" spc="-5" dirty="0">
                <a:latin typeface="Times New Roman"/>
                <a:cs typeface="Times New Roman"/>
              </a:rPr>
              <a:t>available outside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function. </a:t>
            </a:r>
            <a:r>
              <a:rPr sz="2000" spc="-5" dirty="0">
                <a:latin typeface="Times New Roman"/>
                <a:cs typeface="Times New Roman"/>
              </a:rPr>
              <a:t>When we </a:t>
            </a:r>
            <a:r>
              <a:rPr sz="2000" dirty="0">
                <a:latin typeface="Times New Roman"/>
                <a:cs typeface="Times New Roman"/>
              </a:rPr>
              <a:t>call the </a:t>
            </a:r>
            <a:r>
              <a:rPr sz="2000" spc="-10" dirty="0">
                <a:latin typeface="Times New Roman"/>
                <a:cs typeface="Times New Roman"/>
              </a:rPr>
              <a:t>modify( 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function and </a:t>
            </a:r>
            <a:r>
              <a:rPr sz="2000" dirty="0">
                <a:latin typeface="Times New Roman"/>
                <a:cs typeface="Times New Roman"/>
              </a:rPr>
              <a:t>pass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Times New Roman"/>
                <a:cs typeface="Times New Roman"/>
              </a:rPr>
              <a:t>„x‟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2000" b="1" spc="-5" dirty="0">
                <a:latin typeface="Times New Roman"/>
                <a:cs typeface="Times New Roman"/>
              </a:rPr>
              <a:t>modify(x)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580"/>
              </a:lnSpc>
              <a:spcBef>
                <a:spcPts val="55"/>
              </a:spcBef>
            </a:pPr>
            <a:r>
              <a:rPr sz="2000" spc="-1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should </a:t>
            </a:r>
            <a:r>
              <a:rPr sz="2000" spc="-10" dirty="0">
                <a:latin typeface="Times New Roman"/>
                <a:cs typeface="Times New Roman"/>
              </a:rPr>
              <a:t>remember </a:t>
            </a:r>
            <a:r>
              <a:rPr sz="2000" spc="-5" dirty="0">
                <a:latin typeface="Times New Roman"/>
                <a:cs typeface="Times New Roman"/>
              </a:rPr>
              <a:t>that we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passing </a:t>
            </a:r>
            <a:r>
              <a:rPr sz="2000" dirty="0">
                <a:latin typeface="Times New Roman"/>
                <a:cs typeface="Times New Roman"/>
              </a:rPr>
              <a:t>the object </a:t>
            </a:r>
            <a:r>
              <a:rPr sz="2000" spc="-10" dirty="0">
                <a:latin typeface="Times New Roman"/>
                <a:cs typeface="Times New Roman"/>
              </a:rPr>
              <a:t>references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modify( 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function. The  object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references </a:t>
            </a:r>
            <a:r>
              <a:rPr sz="2000" spc="-10" dirty="0">
                <a:latin typeface="Times New Roman"/>
                <a:cs typeface="Times New Roman"/>
              </a:rPr>
              <a:t>name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195" dirty="0">
                <a:latin typeface="Times New Roman"/>
                <a:cs typeface="Times New Roman"/>
              </a:rPr>
              <a:t>„x‟.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being </a:t>
            </a:r>
            <a:r>
              <a:rPr sz="2000" dirty="0">
                <a:latin typeface="Times New Roman"/>
                <a:cs typeface="Times New Roman"/>
              </a:rPr>
              <a:t>passed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modify( 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function.  </a:t>
            </a:r>
            <a:r>
              <a:rPr sz="2000" spc="-10" dirty="0">
                <a:latin typeface="Times New Roman"/>
                <a:cs typeface="Times New Roman"/>
              </a:rPr>
              <a:t>Inside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using: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x=15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5080" indent="457200" algn="just">
              <a:lnSpc>
                <a:spcPct val="1104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This </a:t>
            </a:r>
            <a:r>
              <a:rPr lang="en-US" spc="-10" dirty="0" smtClean="0">
                <a:latin typeface="Times New Roman"/>
                <a:cs typeface="Times New Roman"/>
              </a:rPr>
              <a:t>means </a:t>
            </a:r>
            <a:r>
              <a:rPr lang="en-US" dirty="0" smtClean="0">
                <a:latin typeface="Times New Roman"/>
                <a:cs typeface="Times New Roman"/>
              </a:rPr>
              <a:t>another </a:t>
            </a:r>
            <a:r>
              <a:rPr lang="en-US" spc="-10" dirty="0" smtClean="0">
                <a:latin typeface="Times New Roman"/>
                <a:cs typeface="Times New Roman"/>
              </a:rPr>
              <a:t>object </a:t>
            </a:r>
            <a:r>
              <a:rPr lang="en-US" dirty="0" smtClean="0">
                <a:latin typeface="Times New Roman"/>
                <a:cs typeface="Times New Roman"/>
              </a:rPr>
              <a:t>15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created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spc="-5" dirty="0" smtClean="0">
                <a:latin typeface="Times New Roman"/>
                <a:cs typeface="Times New Roman"/>
              </a:rPr>
              <a:t>memory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that object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referenced </a:t>
            </a:r>
            <a:r>
              <a:rPr lang="en-US" spc="10" dirty="0" smtClean="0">
                <a:latin typeface="Times New Roman"/>
                <a:cs typeface="Times New Roman"/>
              </a:rPr>
              <a:t>by 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name </a:t>
            </a:r>
            <a:r>
              <a:rPr lang="en-US" spc="-195" dirty="0" smtClean="0">
                <a:latin typeface="Times New Roman"/>
                <a:cs typeface="Times New Roman"/>
              </a:rPr>
              <a:t>„x‟. </a:t>
            </a: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reason </a:t>
            </a:r>
            <a:r>
              <a:rPr lang="en-US" spc="5" dirty="0" smtClean="0">
                <a:latin typeface="Times New Roman"/>
                <a:cs typeface="Times New Roman"/>
              </a:rPr>
              <a:t>why </a:t>
            </a:r>
            <a:r>
              <a:rPr lang="en-US" dirty="0" smtClean="0">
                <a:latin typeface="Times New Roman"/>
                <a:cs typeface="Times New Roman"/>
              </a:rPr>
              <a:t>another </a:t>
            </a:r>
            <a:r>
              <a:rPr lang="en-US" spc="-10" dirty="0" smtClean="0">
                <a:latin typeface="Times New Roman"/>
                <a:cs typeface="Times New Roman"/>
              </a:rPr>
              <a:t>object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created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memory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that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integer  objects </a:t>
            </a:r>
            <a:r>
              <a:rPr lang="en-US" dirty="0" smtClean="0">
                <a:latin typeface="Times New Roman"/>
                <a:cs typeface="Times New Roman"/>
              </a:rPr>
              <a:t>are </a:t>
            </a:r>
            <a:r>
              <a:rPr lang="en-US" spc="-10" dirty="0" smtClean="0">
                <a:latin typeface="Times New Roman"/>
                <a:cs typeface="Times New Roman"/>
              </a:rPr>
              <a:t>immutable </a:t>
            </a:r>
            <a:r>
              <a:rPr lang="en-US" spc="5" dirty="0" smtClean="0">
                <a:latin typeface="Times New Roman"/>
                <a:cs typeface="Times New Roman"/>
              </a:rPr>
              <a:t>(not </a:t>
            </a:r>
            <a:r>
              <a:rPr lang="en-US" spc="-10" dirty="0" smtClean="0">
                <a:latin typeface="Times New Roman"/>
                <a:cs typeface="Times New Roman"/>
              </a:rPr>
              <a:t>modifiable). </a:t>
            </a:r>
            <a:r>
              <a:rPr lang="en-US" dirty="0" smtClean="0">
                <a:latin typeface="Times New Roman"/>
                <a:cs typeface="Times New Roman"/>
              </a:rPr>
              <a:t>So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spc="5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function, when we display </a:t>
            </a:r>
            <a:r>
              <a:rPr lang="en-US" spc="-280" dirty="0" smtClean="0">
                <a:latin typeface="Times New Roman"/>
                <a:cs typeface="Times New Roman"/>
              </a:rPr>
              <a:t>„x‟ </a:t>
            </a:r>
            <a:r>
              <a:rPr lang="en-US" spc="5" dirty="0" smtClean="0">
                <a:latin typeface="Times New Roman"/>
                <a:cs typeface="Times New Roman"/>
              </a:rPr>
              <a:t>value, </a:t>
            </a:r>
            <a:r>
              <a:rPr lang="en-US" spc="-25" dirty="0" smtClean="0">
                <a:latin typeface="Times New Roman"/>
                <a:cs typeface="Times New Roman"/>
              </a:rPr>
              <a:t>it </a:t>
            </a:r>
            <a:r>
              <a:rPr lang="en-US" spc="5" dirty="0" smtClean="0">
                <a:latin typeface="Times New Roman"/>
                <a:cs typeface="Times New Roman"/>
              </a:rPr>
              <a:t>will </a:t>
            </a:r>
            <a:r>
              <a:rPr lang="en-US" spc="3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display </a:t>
            </a:r>
            <a:r>
              <a:rPr lang="en-US" dirty="0" smtClean="0">
                <a:latin typeface="Times New Roman"/>
                <a:cs typeface="Times New Roman"/>
              </a:rPr>
              <a:t>15. </a:t>
            </a:r>
            <a:r>
              <a:rPr lang="en-US" spc="-5" dirty="0" smtClean="0">
                <a:latin typeface="Times New Roman"/>
                <a:cs typeface="Times New Roman"/>
              </a:rPr>
              <a:t>Once we come </a:t>
            </a:r>
            <a:r>
              <a:rPr lang="en-US" dirty="0" smtClean="0">
                <a:latin typeface="Times New Roman"/>
                <a:cs typeface="Times New Roman"/>
              </a:rPr>
              <a:t>outside 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5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display </a:t>
            </a:r>
            <a:r>
              <a:rPr lang="en-US" spc="-254" dirty="0" smtClean="0">
                <a:latin typeface="Times New Roman"/>
                <a:cs typeface="Times New Roman"/>
              </a:rPr>
              <a:t>„x‟ </a:t>
            </a:r>
            <a:r>
              <a:rPr lang="en-US" spc="-10" dirty="0" smtClean="0">
                <a:latin typeface="Times New Roman"/>
                <a:cs typeface="Times New Roman"/>
              </a:rPr>
              <a:t>value, </a:t>
            </a:r>
            <a:r>
              <a:rPr lang="en-US" spc="-25" dirty="0" smtClean="0">
                <a:latin typeface="Times New Roman"/>
                <a:cs typeface="Times New Roman"/>
              </a:rPr>
              <a:t>it </a:t>
            </a:r>
            <a:r>
              <a:rPr lang="en-US" spc="5" dirty="0" smtClean="0">
                <a:latin typeface="Times New Roman"/>
                <a:cs typeface="Times New Roman"/>
              </a:rPr>
              <a:t>will </a:t>
            </a:r>
            <a:r>
              <a:rPr lang="en-US" spc="-5" dirty="0" smtClean="0">
                <a:latin typeface="Times New Roman"/>
                <a:cs typeface="Times New Roman"/>
              </a:rPr>
              <a:t>display numbers 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280" dirty="0" smtClean="0">
                <a:latin typeface="Times New Roman"/>
                <a:cs typeface="Times New Roman"/>
              </a:rPr>
              <a:t>„x‟ </a:t>
            </a:r>
            <a:r>
              <a:rPr lang="en-US" spc="-5" dirty="0" smtClean="0">
                <a:latin typeface="Times New Roman"/>
                <a:cs typeface="Times New Roman"/>
              </a:rPr>
              <a:t>inside and outside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function,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spc="5" dirty="0" smtClean="0">
                <a:latin typeface="Times New Roman"/>
                <a:cs typeface="Times New Roman"/>
              </a:rPr>
              <a:t>we </a:t>
            </a:r>
            <a:r>
              <a:rPr lang="en-US" spc="-5" dirty="0" smtClean="0">
                <a:latin typeface="Times New Roman"/>
                <a:cs typeface="Times New Roman"/>
              </a:rPr>
              <a:t>see </a:t>
            </a:r>
            <a:r>
              <a:rPr lang="en-US" spc="-10" dirty="0" smtClean="0">
                <a:latin typeface="Times New Roman"/>
                <a:cs typeface="Times New Roman"/>
              </a:rPr>
              <a:t>different </a:t>
            </a:r>
            <a:r>
              <a:rPr lang="en-US" spc="-5" dirty="0" smtClean="0">
                <a:latin typeface="Times New Roman"/>
                <a:cs typeface="Times New Roman"/>
              </a:rPr>
              <a:t>numbers </a:t>
            </a:r>
            <a:r>
              <a:rPr lang="en-US" dirty="0" smtClean="0">
                <a:latin typeface="Times New Roman"/>
                <a:cs typeface="Times New Roman"/>
              </a:rPr>
              <a:t>since they are </a:t>
            </a:r>
            <a:r>
              <a:rPr lang="en-US" spc="-5" dirty="0" smtClean="0">
                <a:latin typeface="Times New Roman"/>
                <a:cs typeface="Times New Roman"/>
              </a:rPr>
              <a:t>different  objects.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12065" indent="457200" algn="just">
              <a:lnSpc>
                <a:spcPct val="110000"/>
              </a:lnSpc>
            </a:pPr>
            <a:r>
              <a:rPr lang="en-US" dirty="0" smtClean="0">
                <a:latin typeface="Times New Roman"/>
                <a:cs typeface="Times New Roman"/>
              </a:rPr>
              <a:t>In </a:t>
            </a:r>
            <a:r>
              <a:rPr lang="en-US" spc="-5" dirty="0" smtClean="0">
                <a:latin typeface="Times New Roman"/>
                <a:cs typeface="Times New Roman"/>
              </a:rPr>
              <a:t>python, integers, </a:t>
            </a:r>
            <a:r>
              <a:rPr lang="en-US" spc="-10" dirty="0" smtClean="0">
                <a:latin typeface="Times New Roman"/>
                <a:cs typeface="Times New Roman"/>
              </a:rPr>
              <a:t>floats, strings and </a:t>
            </a:r>
            <a:r>
              <a:rPr lang="en-US" dirty="0" err="1" smtClean="0">
                <a:latin typeface="Times New Roman"/>
                <a:cs typeface="Times New Roman"/>
              </a:rPr>
              <a:t>tuples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are </a:t>
            </a:r>
            <a:r>
              <a:rPr lang="en-US" spc="-10" dirty="0" smtClean="0">
                <a:latin typeface="Times New Roman"/>
                <a:cs typeface="Times New Roman"/>
              </a:rPr>
              <a:t>immutable. That means their </a:t>
            </a:r>
            <a:r>
              <a:rPr lang="en-US" spc="5" dirty="0" smtClean="0">
                <a:latin typeface="Times New Roman"/>
                <a:cs typeface="Times New Roman"/>
              </a:rPr>
              <a:t>data  </a:t>
            </a:r>
            <a:r>
              <a:rPr lang="en-US" spc="-5" dirty="0" smtClean="0">
                <a:latin typeface="Times New Roman"/>
                <a:cs typeface="Times New Roman"/>
              </a:rPr>
              <a:t>cannot </a:t>
            </a:r>
            <a:r>
              <a:rPr lang="en-US" spc="-15" dirty="0" smtClean="0">
                <a:latin typeface="Times New Roman"/>
                <a:cs typeface="Times New Roman"/>
              </a:rPr>
              <a:t>be </a:t>
            </a:r>
            <a:r>
              <a:rPr lang="en-US" spc="-5" dirty="0" smtClean="0">
                <a:latin typeface="Times New Roman"/>
                <a:cs typeface="Times New Roman"/>
              </a:rPr>
              <a:t>modified. When </a:t>
            </a:r>
            <a:r>
              <a:rPr lang="en-US" spc="5" dirty="0" smtClean="0">
                <a:latin typeface="Times New Roman"/>
                <a:cs typeface="Times New Roman"/>
              </a:rPr>
              <a:t>we </a:t>
            </a:r>
            <a:r>
              <a:rPr lang="en-US" spc="10" dirty="0" smtClean="0">
                <a:latin typeface="Times New Roman"/>
                <a:cs typeface="Times New Roman"/>
              </a:rPr>
              <a:t>try to </a:t>
            </a:r>
            <a:r>
              <a:rPr lang="en-US" spc="-10" dirty="0" smtClean="0">
                <a:latin typeface="Times New Roman"/>
                <a:cs typeface="Times New Roman"/>
              </a:rPr>
              <a:t>change </a:t>
            </a:r>
            <a:r>
              <a:rPr lang="en-US" spc="-5" dirty="0" smtClean="0">
                <a:latin typeface="Times New Roman"/>
                <a:cs typeface="Times New Roman"/>
              </a:rPr>
              <a:t>their </a:t>
            </a:r>
            <a:r>
              <a:rPr lang="en-US" spc="-10" dirty="0" smtClean="0">
                <a:latin typeface="Times New Roman"/>
                <a:cs typeface="Times New Roman"/>
              </a:rPr>
              <a:t>value,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5" dirty="0" smtClean="0">
                <a:latin typeface="Times New Roman"/>
                <a:cs typeface="Times New Roman"/>
              </a:rPr>
              <a:t>new </a:t>
            </a:r>
            <a:r>
              <a:rPr lang="en-US" spc="-5" dirty="0" smtClean="0">
                <a:latin typeface="Times New Roman"/>
                <a:cs typeface="Times New Roman"/>
              </a:rPr>
              <a:t>object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created </a:t>
            </a:r>
            <a:r>
              <a:rPr lang="en-US" spc="-5" dirty="0" smtClean="0">
                <a:latin typeface="Times New Roman"/>
                <a:cs typeface="Times New Roman"/>
              </a:rPr>
              <a:t>with </a:t>
            </a:r>
            <a:r>
              <a:rPr lang="en-US" spc="5" dirty="0" smtClean="0">
                <a:latin typeface="Times New Roman"/>
                <a:cs typeface="Times New Roman"/>
              </a:rPr>
              <a:t>the  </a:t>
            </a:r>
            <a:r>
              <a:rPr lang="en-US" spc="-10" dirty="0" smtClean="0">
                <a:latin typeface="Times New Roman"/>
                <a:cs typeface="Times New Roman"/>
              </a:rPr>
              <a:t>modified</a:t>
            </a:r>
            <a:r>
              <a:rPr lang="en-US" spc="2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value.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500034" y="214290"/>
            <a:ext cx="8229600" cy="40613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b="1" spc="-10" smtClean="0">
                <a:latin typeface="Times New Roman"/>
                <a:cs typeface="Times New Roman"/>
              </a:rPr>
              <a:t>Pass </a:t>
            </a:r>
            <a:r>
              <a:rPr sz="2000" b="1" spc="-5" dirty="0">
                <a:latin typeface="Times New Roman"/>
                <a:cs typeface="Times New Roman"/>
              </a:rPr>
              <a:t>by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Reference:</a:t>
            </a:r>
            <a:endParaRPr sz="2000">
              <a:latin typeface="Times New Roman"/>
              <a:cs typeface="Times New Roman"/>
            </a:endParaRPr>
          </a:p>
          <a:p>
            <a:pPr marL="12700" indent="457200">
              <a:lnSpc>
                <a:spcPct val="100000"/>
              </a:lnSpc>
              <a:spcBef>
                <a:spcPts val="120"/>
              </a:spcBef>
            </a:pPr>
            <a:r>
              <a:rPr sz="2000" spc="-10" dirty="0">
                <a:latin typeface="Times New Roman"/>
                <a:cs typeface="Times New Roman"/>
              </a:rPr>
              <a:t>Pass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sending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</a:t>
            </a:r>
            <a:endParaRPr sz="2000">
              <a:latin typeface="Times New Roman"/>
              <a:cs typeface="Times New Roman"/>
            </a:endParaRPr>
          </a:p>
          <a:p>
            <a:pPr marL="12700" marR="13970">
              <a:lnSpc>
                <a:spcPct val="110000"/>
              </a:lnSpc>
              <a:spcBef>
                <a:spcPts val="25"/>
              </a:spcBef>
            </a:pP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0" dirty="0">
                <a:latin typeface="Times New Roman"/>
                <a:cs typeface="Times New Roman"/>
              </a:rPr>
              <a:t>function. The </a:t>
            </a:r>
            <a:r>
              <a:rPr sz="2000" spc="-5" dirty="0">
                <a:latin typeface="Times New Roman"/>
                <a:cs typeface="Times New Roman"/>
              </a:rPr>
              <a:t>variable </a:t>
            </a:r>
            <a:r>
              <a:rPr sz="2000" spc="-10" dirty="0">
                <a:latin typeface="Times New Roman"/>
                <a:cs typeface="Times New Roman"/>
              </a:rPr>
              <a:t>value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modified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dirty="0">
                <a:latin typeface="Times New Roman"/>
                <a:cs typeface="Times New Roman"/>
              </a:rPr>
              <a:t>through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and  hence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modified value </a:t>
            </a:r>
            <a:r>
              <a:rPr sz="2000" spc="-5" dirty="0">
                <a:latin typeface="Times New Roman"/>
                <a:cs typeface="Times New Roman"/>
              </a:rPr>
              <a:t>will reflect </a:t>
            </a:r>
            <a:r>
              <a:rPr sz="2000" spc="-10" dirty="0">
                <a:latin typeface="Times New Roman"/>
                <a:cs typeface="Times New Roman"/>
              </a:rPr>
              <a:t>outside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also.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10000"/>
              </a:lnSpc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python, </a:t>
            </a:r>
            <a:r>
              <a:rPr sz="2000" spc="-10" dirty="0">
                <a:latin typeface="Times New Roman"/>
                <a:cs typeface="Times New Roman"/>
              </a:rPr>
              <a:t>lists </a:t>
            </a:r>
            <a:r>
              <a:rPr sz="2000" spc="-5" dirty="0">
                <a:latin typeface="Times New Roman"/>
                <a:cs typeface="Times New Roman"/>
              </a:rPr>
              <a:t>and dictionaries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mutable. That </a:t>
            </a:r>
            <a:r>
              <a:rPr sz="2000" spc="-5" dirty="0">
                <a:latin typeface="Times New Roman"/>
                <a:cs typeface="Times New Roman"/>
              </a:rPr>
              <a:t>means, when we change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dirty="0">
                <a:latin typeface="Times New Roman"/>
                <a:cs typeface="Times New Roman"/>
              </a:rPr>
              <a:t>data, 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5" dirty="0">
                <a:latin typeface="Times New Roman"/>
                <a:cs typeface="Times New Roman"/>
              </a:rPr>
              <a:t>gets </a:t>
            </a:r>
            <a:r>
              <a:rPr sz="2000" spc="-10" dirty="0">
                <a:latin typeface="Times New Roman"/>
                <a:cs typeface="Times New Roman"/>
              </a:rPr>
              <a:t>modified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object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not created. </a:t>
            </a:r>
            <a:r>
              <a:rPr sz="2000" dirty="0">
                <a:latin typeface="Times New Roman"/>
                <a:cs typeface="Times New Roman"/>
              </a:rPr>
              <a:t>In the </a:t>
            </a:r>
            <a:r>
              <a:rPr sz="2000" spc="-10" dirty="0">
                <a:latin typeface="Times New Roman"/>
                <a:cs typeface="Times New Roman"/>
              </a:rPr>
              <a:t>below </a:t>
            </a:r>
            <a:r>
              <a:rPr sz="2000" spc="-5" dirty="0">
                <a:latin typeface="Times New Roman"/>
                <a:cs typeface="Times New Roman"/>
              </a:rPr>
              <a:t>program, we </a:t>
            </a:r>
            <a:r>
              <a:rPr sz="2000" dirty="0">
                <a:latin typeface="Times New Roman"/>
                <a:cs typeface="Times New Roman"/>
              </a:rPr>
              <a:t>are  </a:t>
            </a:r>
            <a:r>
              <a:rPr sz="2000" spc="-10" dirty="0">
                <a:latin typeface="Times New Roman"/>
                <a:cs typeface="Times New Roman"/>
              </a:rPr>
              <a:t>passing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list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numbers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modify </a:t>
            </a:r>
            <a:r>
              <a:rPr sz="2000" dirty="0">
                <a:latin typeface="Times New Roman"/>
                <a:cs typeface="Times New Roman"/>
              </a:rPr>
              <a:t>( ) </a:t>
            </a:r>
            <a:r>
              <a:rPr sz="2000" spc="-10" dirty="0">
                <a:latin typeface="Times New Roman"/>
                <a:cs typeface="Times New Roman"/>
              </a:rPr>
              <a:t>function. </a:t>
            </a:r>
            <a:r>
              <a:rPr sz="2000" spc="-5" dirty="0">
                <a:latin typeface="Times New Roman"/>
                <a:cs typeface="Times New Roman"/>
              </a:rPr>
              <a:t>When we append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0" dirty="0">
                <a:latin typeface="Times New Roman"/>
                <a:cs typeface="Times New Roman"/>
              </a:rPr>
              <a:t>list,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same </a:t>
            </a:r>
            <a:r>
              <a:rPr sz="2000" spc="-10" dirty="0">
                <a:latin typeface="Times New Roman"/>
                <a:cs typeface="Times New Roman"/>
              </a:rPr>
              <a:t>list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modified and hence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modified list </a:t>
            </a:r>
            <a:r>
              <a:rPr sz="2000" spc="-3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available </a:t>
            </a:r>
            <a:r>
              <a:rPr sz="2000" spc="-5" dirty="0">
                <a:latin typeface="Times New Roman"/>
                <a:cs typeface="Times New Roman"/>
              </a:rPr>
              <a:t>outside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2000" b="1" spc="-5" dirty="0">
                <a:latin typeface="Times New Roman"/>
                <a:cs typeface="Times New Roman"/>
              </a:rPr>
              <a:t>Example: </a:t>
            </a:r>
            <a:r>
              <a:rPr sz="2000" spc="-5" dirty="0">
                <a:latin typeface="Times New Roman"/>
                <a:cs typeface="Times New Roman"/>
              </a:rPr>
              <a:t>A Python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pass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to a </a:t>
            </a:r>
            <a:r>
              <a:rPr sz="2000" spc="-5" dirty="0">
                <a:latin typeface="Times New Roman"/>
                <a:cs typeface="Times New Roman"/>
              </a:rPr>
              <a:t>function and modify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714480" y="4500570"/>
            <a:ext cx="1582420" cy="1240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51510" algn="r">
              <a:lnSpc>
                <a:spcPts val="1295"/>
              </a:lnSpc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modify(a):</a:t>
            </a:r>
            <a:endParaRPr sz="1200">
              <a:latin typeface="Times New Roman"/>
              <a:cs typeface="Times New Roman"/>
            </a:endParaRPr>
          </a:p>
          <a:p>
            <a:pPr marR="657225" algn="r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5)</a:t>
            </a:r>
            <a:endParaRPr sz="1200">
              <a:latin typeface="Times New Roman"/>
              <a:cs typeface="Times New Roman"/>
            </a:endParaRPr>
          </a:p>
          <a:p>
            <a:pPr marL="40640" marR="139700" indent="155575">
              <a:lnSpc>
                <a:spcPct val="110000"/>
              </a:lnSpc>
              <a:spcBef>
                <a:spcPts val="30"/>
              </a:spcBef>
            </a:pPr>
            <a:r>
              <a:rPr sz="1200" spc="-10" dirty="0">
                <a:latin typeface="Times New Roman"/>
                <a:cs typeface="Times New Roman"/>
              </a:rPr>
              <a:t>print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"inside",a,id(a)  </a:t>
            </a:r>
            <a:r>
              <a:rPr sz="1200" dirty="0">
                <a:latin typeface="Times New Roman"/>
                <a:cs typeface="Times New Roman"/>
              </a:rPr>
              <a:t>a=[1,2,3,4]</a:t>
            </a: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modify(a)</a:t>
            </a: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Times New Roman"/>
                <a:cs typeface="Times New Roman"/>
              </a:rPr>
              <a:t>print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"outside",a,id(a)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4214810" y="4857760"/>
            <a:ext cx="2186940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80"/>
              </a:spcBef>
            </a:pPr>
            <a:r>
              <a:rPr sz="1200" spc="-10" dirty="0">
                <a:latin typeface="Times New Roman"/>
                <a:cs typeface="Times New Roman"/>
              </a:rPr>
              <a:t>inside </a:t>
            </a:r>
            <a:r>
              <a:rPr sz="1200" dirty="0">
                <a:latin typeface="Times New Roman"/>
                <a:cs typeface="Times New Roman"/>
              </a:rPr>
              <a:t>[1, 2, </a:t>
            </a:r>
            <a:r>
              <a:rPr sz="1200" spc="-15" dirty="0">
                <a:latin typeface="Times New Roman"/>
                <a:cs typeface="Times New Roman"/>
              </a:rPr>
              <a:t>3, 4, 5]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45355616</a:t>
            </a: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outside </a:t>
            </a:r>
            <a:r>
              <a:rPr sz="1200" dirty="0">
                <a:latin typeface="Times New Roman"/>
                <a:cs typeface="Times New Roman"/>
              </a:rPr>
              <a:t>[1, 2, </a:t>
            </a:r>
            <a:r>
              <a:rPr sz="1200" spc="-15" dirty="0">
                <a:latin typeface="Times New Roman"/>
                <a:cs typeface="Times New Roman"/>
              </a:rPr>
              <a:t>3, 4, 5]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45355616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>
            <a:spLocks noGrp="1"/>
          </p:cNvSpPr>
          <p:nvPr>
            <p:ph idx="1"/>
          </p:nvPr>
        </p:nvSpPr>
        <p:spPr>
          <a:xfrm>
            <a:off x="457200" y="214290"/>
            <a:ext cx="8229600" cy="234339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In the </a:t>
            </a:r>
            <a:r>
              <a:rPr sz="2000" spc="-5" dirty="0">
                <a:latin typeface="Times New Roman"/>
                <a:cs typeface="Times New Roman"/>
              </a:rPr>
              <a:t>above </a:t>
            </a:r>
            <a:r>
              <a:rPr sz="2000" spc="5" dirty="0">
                <a:latin typeface="Times New Roman"/>
                <a:cs typeface="Times New Roman"/>
              </a:rPr>
              <a:t>program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list </a:t>
            </a:r>
            <a:r>
              <a:rPr sz="2000" spc="-275" dirty="0">
                <a:latin typeface="Times New Roman"/>
                <a:cs typeface="Times New Roman"/>
              </a:rPr>
              <a:t>„a‟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spc="1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tag </a:t>
            </a:r>
            <a:r>
              <a:rPr sz="2000" spc="-5" dirty="0">
                <a:latin typeface="Times New Roman"/>
                <a:cs typeface="Times New Roman"/>
              </a:rPr>
              <a:t>that represents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latin typeface="Times New Roman"/>
                <a:cs typeface="Times New Roman"/>
              </a:rPr>
              <a:t>Before calling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modify( 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list </a:t>
            </a:r>
            <a:r>
              <a:rPr sz="2000" spc="-5" dirty="0">
                <a:latin typeface="Times New Roman"/>
                <a:cs typeface="Times New Roman"/>
              </a:rPr>
              <a:t>contains </a:t>
            </a:r>
            <a:r>
              <a:rPr sz="2000" dirty="0">
                <a:latin typeface="Times New Roman"/>
                <a:cs typeface="Times New Roman"/>
              </a:rPr>
              <a:t>4 </a:t>
            </a:r>
            <a:r>
              <a:rPr sz="2000" spc="-5" dirty="0">
                <a:latin typeface="Times New Roman"/>
                <a:cs typeface="Times New Roman"/>
              </a:rPr>
              <a:t>elements </a:t>
            </a:r>
            <a:r>
              <a:rPr sz="2000" spc="-10" dirty="0">
                <a:latin typeface="Times New Roman"/>
                <a:cs typeface="Times New Roman"/>
              </a:rPr>
              <a:t>as: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a=[1,2,3,4]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10000"/>
              </a:lnSpc>
            </a:pPr>
            <a:r>
              <a:rPr sz="2000" spc="-10" dirty="0">
                <a:latin typeface="Times New Roman"/>
                <a:cs typeface="Times New Roman"/>
              </a:rPr>
              <a:t>Inside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appending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spc="-260" dirty="0">
                <a:latin typeface="Times New Roman"/>
                <a:cs typeface="Times New Roman"/>
              </a:rPr>
              <a:t>„5‟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0" dirty="0">
                <a:latin typeface="Times New Roman"/>
                <a:cs typeface="Times New Roman"/>
              </a:rPr>
              <a:t>list. Since, lists </a:t>
            </a:r>
            <a:r>
              <a:rPr sz="2000" spc="-30" dirty="0">
                <a:latin typeface="Times New Roman"/>
                <a:cs typeface="Times New Roman"/>
              </a:rPr>
              <a:t>are  </a:t>
            </a:r>
            <a:r>
              <a:rPr sz="2000" spc="-5" dirty="0">
                <a:latin typeface="Times New Roman"/>
                <a:cs typeface="Times New Roman"/>
              </a:rPr>
              <a:t>mutable, </a:t>
            </a:r>
            <a:r>
              <a:rPr sz="2000" spc="-10" dirty="0">
                <a:latin typeface="Times New Roman"/>
                <a:cs typeface="Times New Roman"/>
              </a:rPr>
              <a:t>adding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-3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possible. Hence, append( 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method  </a:t>
            </a:r>
            <a:r>
              <a:rPr sz="2000" spc="-5" dirty="0">
                <a:latin typeface="Times New Roman"/>
                <a:cs typeface="Times New Roman"/>
              </a:rPr>
              <a:t>modifies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same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17"/>
          <p:cNvSpPr/>
          <p:nvPr/>
        </p:nvSpPr>
        <p:spPr>
          <a:xfrm>
            <a:off x="1928794" y="3357562"/>
            <a:ext cx="4274185" cy="24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>
            <a:spLocks noGrp="1"/>
          </p:cNvSpPr>
          <p:nvPr>
            <p:ph idx="1"/>
          </p:nvPr>
        </p:nvSpPr>
        <p:spPr>
          <a:xfrm>
            <a:off x="428596" y="285728"/>
            <a:ext cx="8229600" cy="57642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70"/>
              </a:spcBef>
            </a:pPr>
            <a:r>
              <a:rPr sz="1600" b="1" spc="-5" smtClean="0">
                <a:latin typeface="Times New Roman"/>
                <a:cs typeface="Times New Roman"/>
              </a:rPr>
              <a:t>Formal </a:t>
            </a:r>
            <a:r>
              <a:rPr sz="1600" b="1" spc="-5" dirty="0">
                <a:latin typeface="Times New Roman"/>
                <a:cs typeface="Times New Roman"/>
              </a:rPr>
              <a:t>and Actual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Arguments:</a:t>
            </a:r>
            <a:endParaRPr sz="1600">
              <a:latin typeface="Times New Roman"/>
              <a:cs typeface="Times New Roman"/>
            </a:endParaRPr>
          </a:p>
          <a:p>
            <a:pPr marL="12700" indent="457200" algn="just">
              <a:lnSpc>
                <a:spcPct val="150000"/>
              </a:lnSpc>
              <a:spcBef>
                <a:spcPts val="120"/>
              </a:spcBef>
            </a:pPr>
            <a:r>
              <a:rPr sz="1600" spc="-5" dirty="0">
                <a:latin typeface="Times New Roman"/>
                <a:cs typeface="Times New Roman"/>
              </a:rPr>
              <a:t>When 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-5" dirty="0">
                <a:latin typeface="Times New Roman"/>
                <a:cs typeface="Times New Roman"/>
              </a:rPr>
              <a:t>function  </a:t>
            </a:r>
            <a:r>
              <a:rPr sz="1600" spc="-15" dirty="0">
                <a:latin typeface="Times New Roman"/>
                <a:cs typeface="Times New Roman"/>
              </a:rPr>
              <a:t>is  </a:t>
            </a:r>
            <a:r>
              <a:rPr sz="1600" spc="-5" dirty="0">
                <a:latin typeface="Times New Roman"/>
                <a:cs typeface="Times New Roman"/>
              </a:rPr>
              <a:t>defined,  </a:t>
            </a:r>
            <a:r>
              <a:rPr sz="1600" spc="-25" dirty="0">
                <a:latin typeface="Times New Roman"/>
                <a:cs typeface="Times New Roman"/>
              </a:rPr>
              <a:t>it  </a:t>
            </a:r>
            <a:r>
              <a:rPr sz="1600" spc="-5" dirty="0">
                <a:latin typeface="Times New Roman"/>
                <a:cs typeface="Times New Roman"/>
              </a:rPr>
              <a:t>may  have  some  parameters.  </a:t>
            </a:r>
            <a:r>
              <a:rPr sz="1600" spc="-10" dirty="0">
                <a:latin typeface="Times New Roman"/>
                <a:cs typeface="Times New Roman"/>
              </a:rPr>
              <a:t>These  </a:t>
            </a:r>
            <a:r>
              <a:rPr sz="1600" dirty="0">
                <a:latin typeface="Times New Roman"/>
                <a:cs typeface="Times New Roman"/>
              </a:rPr>
              <a:t>parameters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useful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receive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outside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function. They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called </a:t>
            </a:r>
            <a:r>
              <a:rPr sz="1600" spc="-25" dirty="0">
                <a:latin typeface="Times New Roman"/>
                <a:cs typeface="Times New Roman"/>
              </a:rPr>
              <a:t>„formal </a:t>
            </a:r>
            <a:r>
              <a:rPr sz="1600" spc="-65" dirty="0">
                <a:latin typeface="Times New Roman"/>
                <a:cs typeface="Times New Roman"/>
              </a:rPr>
              <a:t>arguments‟.   </a:t>
            </a:r>
            <a:r>
              <a:rPr sz="1600" spc="-5" dirty="0">
                <a:latin typeface="Times New Roman"/>
                <a:cs typeface="Times New Roman"/>
              </a:rPr>
              <a:t>When we </a:t>
            </a:r>
            <a:r>
              <a:rPr sz="1600" dirty="0">
                <a:latin typeface="Times New Roman"/>
                <a:cs typeface="Times New Roman"/>
              </a:rPr>
              <a:t>call the </a:t>
            </a:r>
            <a:r>
              <a:rPr sz="1600" spc="-5" dirty="0">
                <a:latin typeface="Times New Roman"/>
                <a:cs typeface="Times New Roman"/>
              </a:rPr>
              <a:t>function, we should pass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spc="-15" dirty="0">
                <a:latin typeface="Times New Roman"/>
                <a:cs typeface="Times New Roman"/>
              </a:rPr>
              <a:t>values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function. </a:t>
            </a:r>
            <a:r>
              <a:rPr sz="1600" spc="-5" dirty="0">
                <a:latin typeface="Times New Roman"/>
                <a:cs typeface="Times New Roman"/>
              </a:rPr>
              <a:t>These values </a:t>
            </a:r>
            <a:r>
              <a:rPr sz="1600" spc="5" dirty="0">
                <a:latin typeface="Times New Roman"/>
                <a:cs typeface="Times New Roman"/>
              </a:rPr>
              <a:t>are  </a:t>
            </a:r>
            <a:r>
              <a:rPr sz="1600" spc="-10" dirty="0">
                <a:latin typeface="Times New Roman"/>
                <a:cs typeface="Times New Roman"/>
              </a:rPr>
              <a:t>called </a:t>
            </a:r>
            <a:r>
              <a:rPr sz="1600" spc="-20" dirty="0">
                <a:latin typeface="Times New Roman"/>
                <a:cs typeface="Times New Roman"/>
              </a:rPr>
              <a:t>„actual </a:t>
            </a:r>
            <a:r>
              <a:rPr sz="1600" spc="-65" dirty="0">
                <a:latin typeface="Times New Roman"/>
                <a:cs typeface="Times New Roman"/>
              </a:rPr>
              <a:t>arguments‟.  </a:t>
            </a:r>
            <a:r>
              <a:rPr sz="1600" dirty="0">
                <a:latin typeface="Times New Roman"/>
                <a:cs typeface="Times New Roman"/>
              </a:rPr>
              <a:t>In the </a:t>
            </a:r>
            <a:r>
              <a:rPr sz="1600" spc="-10" dirty="0">
                <a:latin typeface="Times New Roman"/>
                <a:cs typeface="Times New Roman"/>
              </a:rPr>
              <a:t>following </a:t>
            </a:r>
            <a:r>
              <a:rPr sz="1600" dirty="0">
                <a:latin typeface="Times New Roman"/>
                <a:cs typeface="Times New Roman"/>
              </a:rPr>
              <a:t>code, </a:t>
            </a:r>
            <a:r>
              <a:rPr sz="1600" spc="-285" dirty="0">
                <a:latin typeface="Times New Roman"/>
                <a:cs typeface="Times New Roman"/>
              </a:rPr>
              <a:t>„a‟                  </a:t>
            </a:r>
            <a:r>
              <a:rPr sz="1600" spc="-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254" dirty="0">
                <a:latin typeface="Times New Roman"/>
                <a:cs typeface="Times New Roman"/>
              </a:rPr>
              <a:t>„b‟     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formal </a:t>
            </a:r>
            <a:r>
              <a:rPr sz="1600" dirty="0">
                <a:latin typeface="Times New Roman"/>
                <a:cs typeface="Times New Roman"/>
              </a:rPr>
              <a:t>arguments </a:t>
            </a:r>
            <a:r>
              <a:rPr sz="1600" spc="-10" dirty="0">
                <a:latin typeface="Times New Roman"/>
                <a:cs typeface="Times New Roman"/>
              </a:rPr>
              <a:t>and </a:t>
            </a:r>
            <a:r>
              <a:rPr sz="1600" spc="-254" dirty="0">
                <a:latin typeface="Times New Roman"/>
                <a:cs typeface="Times New Roman"/>
              </a:rPr>
              <a:t>„x‟     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40"/>
              </a:spcBef>
            </a:pPr>
            <a:r>
              <a:rPr sz="1600" spc="-280" dirty="0">
                <a:latin typeface="Times New Roman"/>
                <a:cs typeface="Times New Roman"/>
              </a:rPr>
              <a:t>„y‟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5" dirty="0">
                <a:latin typeface="Times New Roman"/>
                <a:cs typeface="Times New Roman"/>
              </a:rPr>
              <a:t>actual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endParaRPr sz="1600">
              <a:latin typeface="Times New Roman"/>
              <a:cs typeface="Times New Roman"/>
            </a:endParaRPr>
          </a:p>
          <a:p>
            <a:pPr marL="1082675" marR="2253615" indent="-156210">
              <a:lnSpc>
                <a:spcPct val="150000"/>
              </a:lnSpc>
              <a:spcBef>
                <a:spcPts val="55"/>
              </a:spcBef>
            </a:pPr>
            <a:r>
              <a:rPr sz="1600" spc="5" dirty="0">
                <a:latin typeface="Times New Roman"/>
                <a:cs typeface="Times New Roman"/>
              </a:rPr>
              <a:t>def </a:t>
            </a:r>
            <a:r>
              <a:rPr sz="1600" spc="-5" dirty="0">
                <a:latin typeface="Times New Roman"/>
                <a:cs typeface="Times New Roman"/>
              </a:rPr>
              <a:t>add(a,b): </a:t>
            </a:r>
            <a:r>
              <a:rPr sz="1600" dirty="0">
                <a:latin typeface="Times New Roman"/>
                <a:cs typeface="Times New Roman"/>
              </a:rPr>
              <a:t># </a:t>
            </a:r>
            <a:r>
              <a:rPr sz="1600" spc="-5" dirty="0">
                <a:latin typeface="Times New Roman"/>
                <a:cs typeface="Times New Roman"/>
              </a:rPr>
              <a:t>a, </a:t>
            </a:r>
            <a:r>
              <a:rPr sz="1600" dirty="0">
                <a:latin typeface="Times New Roman"/>
                <a:cs typeface="Times New Roman"/>
              </a:rPr>
              <a:t>b are </a:t>
            </a:r>
            <a:r>
              <a:rPr sz="1600" spc="-10" dirty="0">
                <a:latin typeface="Times New Roman"/>
                <a:cs typeface="Times New Roman"/>
              </a:rPr>
              <a:t>formal </a:t>
            </a:r>
            <a:r>
              <a:rPr sz="1600" spc="-5" dirty="0">
                <a:latin typeface="Times New Roman"/>
                <a:cs typeface="Times New Roman"/>
              </a:rPr>
              <a:t>arguments  c=a+b</a:t>
            </a:r>
            <a:endParaRPr sz="1600">
              <a:latin typeface="Times New Roman"/>
              <a:cs typeface="Times New Roman"/>
            </a:endParaRPr>
          </a:p>
          <a:p>
            <a:pPr marL="927100" marR="4199255" indent="155575">
              <a:lnSpc>
                <a:spcPct val="150000"/>
              </a:lnSpc>
              <a:spcBef>
                <a:spcPts val="10"/>
              </a:spcBef>
            </a:pPr>
            <a:r>
              <a:rPr sz="1600" spc="-10" dirty="0">
                <a:latin typeface="Times New Roman"/>
                <a:cs typeface="Times New Roman"/>
              </a:rPr>
              <a:t>print </a:t>
            </a:r>
            <a:r>
              <a:rPr sz="1600" dirty="0">
                <a:latin typeface="Times New Roman"/>
                <a:cs typeface="Times New Roman"/>
              </a:rPr>
              <a:t>c  </a:t>
            </a:r>
            <a:r>
              <a:rPr sz="1600" spc="-25" dirty="0">
                <a:latin typeface="Times New Roman"/>
                <a:cs typeface="Times New Roman"/>
              </a:rPr>
              <a:t>x</a:t>
            </a:r>
            <a:r>
              <a:rPr sz="1600" spc="30" dirty="0">
                <a:latin typeface="Times New Roman"/>
                <a:cs typeface="Times New Roman"/>
              </a:rPr>
              <a:t>,</a:t>
            </a:r>
            <a:r>
              <a:rPr sz="1600" spc="-2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10</a:t>
            </a:r>
            <a:r>
              <a:rPr sz="1600" spc="10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50000"/>
              </a:lnSpc>
              <a:spcBef>
                <a:spcPts val="70"/>
              </a:spcBef>
              <a:tabLst>
                <a:tab pos="1593215" algn="l"/>
              </a:tabLst>
            </a:pPr>
            <a:r>
              <a:rPr sz="1600" spc="-10" dirty="0">
                <a:latin typeface="Times New Roman"/>
                <a:cs typeface="Times New Roman"/>
              </a:rPr>
              <a:t>add(x,y)	</a:t>
            </a:r>
            <a:r>
              <a:rPr sz="1600" dirty="0">
                <a:latin typeface="Times New Roman"/>
                <a:cs typeface="Times New Roman"/>
              </a:rPr>
              <a:t># </a:t>
            </a:r>
            <a:r>
              <a:rPr sz="1600" spc="-15" dirty="0">
                <a:latin typeface="Times New Roman"/>
                <a:cs typeface="Times New Roman"/>
              </a:rPr>
              <a:t>x, </a:t>
            </a:r>
            <a:r>
              <a:rPr sz="1600" dirty="0">
                <a:latin typeface="Times New Roman"/>
                <a:cs typeface="Times New Roman"/>
              </a:rPr>
              <a:t>y are </a:t>
            </a:r>
            <a:r>
              <a:rPr sz="1600" spc="5" dirty="0">
                <a:latin typeface="Times New Roman"/>
                <a:cs typeface="Times New Roman"/>
              </a:rPr>
              <a:t>actual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1600" spc="-10" smtClean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actual </a:t>
            </a:r>
            <a:r>
              <a:rPr sz="1600" spc="-5" dirty="0">
                <a:latin typeface="Times New Roman"/>
                <a:cs typeface="Times New Roman"/>
              </a:rPr>
              <a:t>arguments used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function call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50000"/>
              </a:lnSpc>
              <a:spcBef>
                <a:spcPts val="145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Positional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50000"/>
              </a:lnSpc>
              <a:spcBef>
                <a:spcPts val="145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Keyword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50000"/>
              </a:lnSpc>
              <a:spcBef>
                <a:spcPts val="140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sz="1600" spc="-10" dirty="0">
                <a:latin typeface="Times New Roman"/>
                <a:cs typeface="Times New Roman"/>
              </a:rPr>
              <a:t>Default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50000"/>
              </a:lnSpc>
              <a:spcBef>
                <a:spcPts val="150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Variable </a:t>
            </a:r>
            <a:r>
              <a:rPr sz="1600" spc="-5">
                <a:latin typeface="Times New Roman"/>
                <a:cs typeface="Times New Roman"/>
              </a:rPr>
              <a:t>length</a:t>
            </a:r>
            <a:r>
              <a:rPr sz="1600" spc="15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2500329"/>
          </a:xfrm>
        </p:spPr>
        <p:txBody>
          <a:bodyPr>
            <a:normAutofit fontScale="70000" lnSpcReduction="20000"/>
          </a:bodyPr>
          <a:lstStyle/>
          <a:p>
            <a:pPr marL="12700">
              <a:lnSpc>
                <a:spcPct val="150000"/>
              </a:lnSpc>
              <a:spcBef>
                <a:spcPts val="165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a) </a:t>
            </a:r>
            <a:r>
              <a:rPr lang="en-US" b="1" spc="-5" dirty="0" smtClean="0">
                <a:latin typeface="Times New Roman"/>
                <a:cs typeface="Times New Roman"/>
              </a:rPr>
              <a:t>Positional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Arguments: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ct val="150000"/>
              </a:lnSpc>
              <a:spcBef>
                <a:spcPts val="6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These </a:t>
            </a:r>
            <a:r>
              <a:rPr lang="en-US" dirty="0" smtClean="0">
                <a:latin typeface="Times New Roman"/>
                <a:cs typeface="Times New Roman"/>
              </a:rPr>
              <a:t>are the </a:t>
            </a:r>
            <a:r>
              <a:rPr lang="en-US" spc="-5" dirty="0" smtClean="0">
                <a:latin typeface="Times New Roman"/>
                <a:cs typeface="Times New Roman"/>
              </a:rPr>
              <a:t>arguments passed </a:t>
            </a:r>
            <a:r>
              <a:rPr lang="en-US" dirty="0" smtClean="0">
                <a:latin typeface="Times New Roman"/>
                <a:cs typeface="Times New Roman"/>
              </a:rPr>
              <a:t>to a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spc="-5" dirty="0" smtClean="0">
                <a:latin typeface="Times New Roman"/>
                <a:cs typeface="Times New Roman"/>
              </a:rPr>
              <a:t>correct </a:t>
            </a:r>
            <a:r>
              <a:rPr lang="en-US" spc="-10" dirty="0" smtClean="0">
                <a:latin typeface="Times New Roman"/>
                <a:cs typeface="Times New Roman"/>
              </a:rPr>
              <a:t>positional </a:t>
            </a:r>
            <a:r>
              <a:rPr lang="en-US" dirty="0" smtClean="0">
                <a:latin typeface="Times New Roman"/>
                <a:cs typeface="Times New Roman"/>
              </a:rPr>
              <a:t>order. </a:t>
            </a:r>
            <a:r>
              <a:rPr lang="en-US" spc="-10" dirty="0" smtClean="0">
                <a:latin typeface="Times New Roman"/>
                <a:cs typeface="Times New Roman"/>
              </a:rPr>
              <a:t>Here,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10" dirty="0" smtClean="0">
                <a:latin typeface="Times New Roman"/>
                <a:cs typeface="Times New Roman"/>
              </a:rPr>
              <a:t>number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arguments </a:t>
            </a:r>
            <a:r>
              <a:rPr lang="en-US" spc="-10" dirty="0" smtClean="0">
                <a:latin typeface="Times New Roman"/>
                <a:cs typeface="Times New Roman"/>
              </a:rPr>
              <a:t>and their </a:t>
            </a:r>
            <a:r>
              <a:rPr lang="en-US" spc="-5" dirty="0" smtClean="0">
                <a:latin typeface="Times New Roman"/>
                <a:cs typeface="Times New Roman"/>
              </a:rPr>
              <a:t>position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definition should match </a:t>
            </a:r>
            <a:r>
              <a:rPr lang="en-US" dirty="0" smtClean="0">
                <a:latin typeface="Times New Roman"/>
                <a:cs typeface="Times New Roman"/>
              </a:rPr>
              <a:t>exactly </a:t>
            </a:r>
            <a:r>
              <a:rPr lang="en-US" spc="10" dirty="0" smtClean="0">
                <a:latin typeface="Times New Roman"/>
                <a:cs typeface="Times New Roman"/>
              </a:rPr>
              <a:t>with 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number and </a:t>
            </a:r>
            <a:r>
              <a:rPr lang="en-US" spc="-5" dirty="0" smtClean="0">
                <a:latin typeface="Times New Roman"/>
                <a:cs typeface="Times New Roman"/>
              </a:rPr>
              <a:t>position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argument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5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call.</a:t>
            </a:r>
          </a:p>
          <a:p>
            <a:pPr marL="12700" marR="6350" indent="457200" algn="just">
              <a:lnSpc>
                <a:spcPct val="150000"/>
              </a:lnSpc>
              <a:spcBef>
                <a:spcPts val="6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15"/>
          <p:cNvSpPr txBox="1"/>
          <p:nvPr/>
        </p:nvSpPr>
        <p:spPr>
          <a:xfrm>
            <a:off x="2428860" y="2928934"/>
            <a:ext cx="3000396" cy="79419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45"/>
              </a:spcBef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attach(s1,s2):</a:t>
            </a:r>
            <a:endParaRPr sz="1200">
              <a:latin typeface="Times New Roman"/>
              <a:cs typeface="Times New Roman"/>
            </a:endParaRPr>
          </a:p>
          <a:p>
            <a:pPr marL="191135" marR="2240280">
              <a:lnSpc>
                <a:spcPct val="110000"/>
              </a:lnSpc>
            </a:pP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5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2  </a:t>
            </a:r>
            <a:r>
              <a:rPr sz="1200" spc="-10" dirty="0">
                <a:latin typeface="Times New Roman"/>
                <a:cs typeface="Times New Roman"/>
              </a:rPr>
              <a:t>print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s3</a:t>
            </a:r>
            <a:endParaRPr sz="1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latin typeface="Times New Roman"/>
                <a:cs typeface="Times New Roman"/>
              </a:rPr>
              <a:t>attach("New","Delhi") #Positional</a:t>
            </a:r>
            <a:r>
              <a:rPr sz="1200" dirty="0">
                <a:latin typeface="Times New Roman"/>
                <a:cs typeface="Times New Roman"/>
              </a:rPr>
              <a:t> arguments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16"/>
          <p:cNvSpPr txBox="1"/>
          <p:nvPr/>
        </p:nvSpPr>
        <p:spPr>
          <a:xfrm>
            <a:off x="857224" y="4000504"/>
            <a:ext cx="7429552" cy="9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This function </a:t>
            </a:r>
            <a:r>
              <a:rPr dirty="0">
                <a:latin typeface="Times New Roman"/>
                <a:cs typeface="Times New Roman"/>
              </a:rPr>
              <a:t>expects </a:t>
            </a:r>
            <a:r>
              <a:rPr spc="5" dirty="0">
                <a:latin typeface="Times New Roman"/>
                <a:cs typeface="Times New Roman"/>
              </a:rPr>
              <a:t>two </a:t>
            </a:r>
            <a:r>
              <a:rPr spc="-10" dirty="0">
                <a:latin typeface="Times New Roman"/>
                <a:cs typeface="Times New Roman"/>
              </a:rPr>
              <a:t>strings </a:t>
            </a:r>
            <a:r>
              <a:rPr spc="-5" dirty="0">
                <a:latin typeface="Times New Roman"/>
                <a:cs typeface="Times New Roman"/>
              </a:rPr>
              <a:t>that </a:t>
            </a:r>
            <a:r>
              <a:rPr dirty="0">
                <a:latin typeface="Times New Roman"/>
                <a:cs typeface="Times New Roman"/>
              </a:rPr>
              <a:t>too </a:t>
            </a:r>
            <a:r>
              <a:rPr spc="-15" dirty="0">
                <a:latin typeface="Times New Roman"/>
                <a:cs typeface="Times New Roman"/>
              </a:rPr>
              <a:t>in </a:t>
            </a:r>
            <a:r>
              <a:rPr spc="-5" dirty="0">
                <a:latin typeface="Times New Roman"/>
                <a:cs typeface="Times New Roman"/>
              </a:rPr>
              <a:t>that order </a:t>
            </a:r>
            <a:r>
              <a:rPr spc="-15" dirty="0">
                <a:latin typeface="Times New Roman"/>
                <a:cs typeface="Times New Roman"/>
              </a:rPr>
              <a:t>only. </a:t>
            </a:r>
            <a:r>
              <a:rPr spc="-145" dirty="0">
                <a:latin typeface="Times New Roman"/>
                <a:cs typeface="Times New Roman"/>
              </a:rPr>
              <a:t>Let‟s </a:t>
            </a:r>
            <a:r>
              <a:rPr spc="-5" dirty="0">
                <a:latin typeface="Times New Roman"/>
                <a:cs typeface="Times New Roman"/>
              </a:rPr>
              <a:t>assume that </a:t>
            </a:r>
            <a:r>
              <a:rPr spc="-10" dirty="0">
                <a:latin typeface="Times New Roman"/>
                <a:cs typeface="Times New Roman"/>
              </a:rPr>
              <a:t>this </a:t>
            </a:r>
            <a:r>
              <a:rPr dirty="0">
                <a:latin typeface="Times New Roman"/>
                <a:cs typeface="Times New Roman"/>
              </a:rPr>
              <a:t>function  </a:t>
            </a:r>
            <a:r>
              <a:rPr spc="-5" dirty="0">
                <a:latin typeface="Times New Roman"/>
                <a:cs typeface="Times New Roman"/>
              </a:rPr>
              <a:t>attaches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two </a:t>
            </a:r>
            <a:r>
              <a:rPr spc="-10" dirty="0">
                <a:latin typeface="Times New Roman"/>
                <a:cs typeface="Times New Roman"/>
              </a:rPr>
              <a:t>strings </a:t>
            </a:r>
            <a:r>
              <a:rPr spc="5" dirty="0">
                <a:latin typeface="Times New Roman"/>
                <a:cs typeface="Times New Roman"/>
              </a:rPr>
              <a:t>as </a:t>
            </a:r>
            <a:r>
              <a:rPr spc="-5" dirty="0">
                <a:latin typeface="Times New Roman"/>
                <a:cs typeface="Times New Roman"/>
              </a:rPr>
              <a:t>s1+s2. </a:t>
            </a:r>
            <a:r>
              <a:rPr spc="5" dirty="0">
                <a:latin typeface="Times New Roman"/>
                <a:cs typeface="Times New Roman"/>
              </a:rPr>
              <a:t>So, </a:t>
            </a:r>
            <a:r>
              <a:rPr spc="-10" dirty="0">
                <a:latin typeface="Times New Roman"/>
                <a:cs typeface="Times New Roman"/>
              </a:rPr>
              <a:t>while </a:t>
            </a:r>
            <a:r>
              <a:rPr spc="-5" dirty="0">
                <a:latin typeface="Times New Roman"/>
                <a:cs typeface="Times New Roman"/>
              </a:rPr>
              <a:t>calling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-5" dirty="0">
                <a:latin typeface="Times New Roman"/>
                <a:cs typeface="Times New Roman"/>
              </a:rPr>
              <a:t>function, we </a:t>
            </a:r>
            <a:r>
              <a:rPr dirty="0">
                <a:latin typeface="Times New Roman"/>
                <a:cs typeface="Times New Roman"/>
              </a:rPr>
              <a:t>are </a:t>
            </a:r>
            <a:r>
              <a:rPr spc="-5" dirty="0">
                <a:latin typeface="Times New Roman"/>
                <a:cs typeface="Times New Roman"/>
              </a:rPr>
              <a:t>supposed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10" dirty="0">
                <a:latin typeface="Times New Roman"/>
                <a:cs typeface="Times New Roman"/>
              </a:rPr>
              <a:t>pass  </a:t>
            </a:r>
            <a:r>
              <a:rPr spc="-5" dirty="0">
                <a:latin typeface="Times New Roman"/>
                <a:cs typeface="Times New Roman"/>
              </a:rPr>
              <a:t>only </a:t>
            </a:r>
            <a:r>
              <a:rPr spc="5" dirty="0">
                <a:latin typeface="Times New Roman"/>
                <a:cs typeface="Times New Roman"/>
              </a:rPr>
              <a:t>two </a:t>
            </a:r>
            <a:r>
              <a:rPr spc="-10" dirty="0">
                <a:latin typeface="Times New Roman"/>
                <a:cs typeface="Times New Roman"/>
              </a:rPr>
              <a:t>strings </a:t>
            </a:r>
            <a:r>
              <a:rPr spc="-5" dirty="0">
                <a:latin typeface="Times New Roman"/>
                <a:cs typeface="Times New Roman"/>
              </a:rPr>
              <a:t>as: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attach("New","Delhi")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500034" y="214290"/>
            <a:ext cx="8229600" cy="499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/>
            <a:r>
              <a:rPr sz="2000" b="1" spc="-5" dirty="0">
                <a:latin typeface="Times New Roman"/>
                <a:cs typeface="Times New Roman"/>
              </a:rPr>
              <a:t>b) Keyword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Arguments:</a:t>
            </a:r>
            <a:endParaRPr sz="2000">
              <a:latin typeface="Times New Roman"/>
              <a:cs typeface="Times New Roman"/>
            </a:endParaRPr>
          </a:p>
          <a:p>
            <a:pPr marL="12700" marR="5715" indent="457200" algn="just">
              <a:spcBef>
                <a:spcPts val="55"/>
              </a:spcBef>
            </a:pPr>
            <a:r>
              <a:rPr sz="2000" spc="-5" dirty="0">
                <a:latin typeface="Times New Roman"/>
                <a:cs typeface="Times New Roman"/>
              </a:rPr>
              <a:t>Keyword arguments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arguments that </a:t>
            </a:r>
            <a:r>
              <a:rPr sz="2000" spc="-10" dirty="0">
                <a:latin typeface="Times New Roman"/>
                <a:cs typeface="Times New Roman"/>
              </a:rPr>
              <a:t>identify </a:t>
            </a:r>
            <a:r>
              <a:rPr sz="2000" dirty="0">
                <a:latin typeface="Times New Roman"/>
                <a:cs typeface="Times New Roman"/>
              </a:rPr>
              <a:t>the parameters by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spc="-10" dirty="0">
                <a:latin typeface="Times New Roman"/>
                <a:cs typeface="Times New Roman"/>
              </a:rPr>
              <a:t>names. </a:t>
            </a:r>
            <a:r>
              <a:rPr sz="2000" spc="-5" dirty="0">
                <a:latin typeface="Times New Roman"/>
                <a:cs typeface="Times New Roman"/>
              </a:rPr>
              <a:t>For  </a:t>
            </a:r>
            <a:r>
              <a:rPr sz="2000" spc="-10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definition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function that displays </a:t>
            </a:r>
            <a:r>
              <a:rPr sz="2000" dirty="0">
                <a:latin typeface="Times New Roman"/>
                <a:cs typeface="Times New Roman"/>
              </a:rPr>
              <a:t>grocery </a:t>
            </a:r>
            <a:r>
              <a:rPr sz="2000" spc="-5" dirty="0">
                <a:latin typeface="Times New Roman"/>
                <a:cs typeface="Times New Roman"/>
              </a:rPr>
              <a:t>item and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price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-1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written  </a:t>
            </a:r>
            <a:r>
              <a:rPr sz="2000" spc="-10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469900" algn="just">
              <a:spcBef>
                <a:spcPts val="125"/>
              </a:spcBef>
            </a:pPr>
            <a:r>
              <a:rPr sz="2000" b="1" spc="-5" dirty="0">
                <a:latin typeface="Times New Roman"/>
                <a:cs typeface="Times New Roman"/>
              </a:rPr>
              <a:t>def grocery(item,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price):</a:t>
            </a:r>
            <a:endParaRPr sz="2000">
              <a:latin typeface="Times New Roman"/>
              <a:cs typeface="Times New Roman"/>
            </a:endParaRPr>
          </a:p>
          <a:p>
            <a:pPr marL="12700" marR="13335" algn="just">
              <a:spcBef>
                <a:spcPts val="50"/>
              </a:spcBef>
            </a:pPr>
            <a:r>
              <a:rPr sz="2000" spc="-20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time </a:t>
            </a:r>
            <a:r>
              <a:rPr sz="2000" spc="2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calling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function, </a:t>
            </a:r>
            <a:r>
              <a:rPr sz="2000" spc="-5" dirty="0">
                <a:latin typeface="Times New Roman"/>
                <a:cs typeface="Times New Roman"/>
              </a:rPr>
              <a:t>we have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pass </a:t>
            </a:r>
            <a:r>
              <a:rPr sz="2000" spc="5" dirty="0">
                <a:latin typeface="Times New Roman"/>
                <a:cs typeface="Times New Roman"/>
              </a:rPr>
              <a:t>two </a:t>
            </a:r>
            <a:r>
              <a:rPr sz="2000" spc="-15" dirty="0">
                <a:latin typeface="Times New Roman"/>
                <a:cs typeface="Times New Roman"/>
              </a:rPr>
              <a:t>values </a:t>
            </a:r>
            <a:r>
              <a:rPr sz="2000" spc="-5" dirty="0">
                <a:latin typeface="Times New Roman"/>
                <a:cs typeface="Times New Roman"/>
              </a:rPr>
              <a:t>and we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mention </a:t>
            </a:r>
            <a:r>
              <a:rPr sz="2000" spc="5" dirty="0">
                <a:latin typeface="Times New Roman"/>
                <a:cs typeface="Times New Roman"/>
              </a:rPr>
              <a:t>which  </a:t>
            </a:r>
            <a:r>
              <a:rPr sz="2000" spc="-10" dirty="0">
                <a:latin typeface="Times New Roman"/>
                <a:cs typeface="Times New Roman"/>
              </a:rPr>
              <a:t>value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what.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 marL="469900" algn="just">
              <a:spcBef>
                <a:spcPts val="85"/>
              </a:spcBef>
            </a:pPr>
            <a:r>
              <a:rPr sz="2000" b="1" spc="-5" dirty="0">
                <a:latin typeface="Times New Roman"/>
                <a:cs typeface="Times New Roman"/>
              </a:rPr>
              <a:t>grocery(item=’sugar’,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price=50.75)</a:t>
            </a:r>
            <a:endParaRPr sz="2000">
              <a:latin typeface="Times New Roman"/>
              <a:cs typeface="Times New Roman"/>
            </a:endParaRPr>
          </a:p>
          <a:p>
            <a:pPr marL="12700" marR="15240" algn="just">
              <a:spcBef>
                <a:spcPts val="55"/>
              </a:spcBef>
            </a:pPr>
            <a:r>
              <a:rPr sz="2000" spc="-5" dirty="0">
                <a:latin typeface="Times New Roman"/>
                <a:cs typeface="Times New Roman"/>
              </a:rPr>
              <a:t>Here, we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mentioning </a:t>
            </a:r>
            <a:r>
              <a:rPr sz="2000" dirty="0">
                <a:latin typeface="Times New Roman"/>
                <a:cs typeface="Times New Roman"/>
              </a:rPr>
              <a:t>a keyword </a:t>
            </a:r>
            <a:r>
              <a:rPr sz="2000" spc="-150" dirty="0">
                <a:latin typeface="Times New Roman"/>
                <a:cs typeface="Times New Roman"/>
              </a:rPr>
              <a:t>„item‟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its value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5" dirty="0">
                <a:latin typeface="Times New Roman"/>
                <a:cs typeface="Times New Roman"/>
              </a:rPr>
              <a:t>another keyword </a:t>
            </a:r>
            <a:r>
              <a:rPr sz="2000" spc="-125" dirty="0">
                <a:latin typeface="Times New Roman"/>
                <a:cs typeface="Times New Roman"/>
              </a:rPr>
              <a:t>„price‟ </a:t>
            </a:r>
            <a:r>
              <a:rPr sz="2000" spc="-35" dirty="0">
                <a:latin typeface="Times New Roman"/>
                <a:cs typeface="Times New Roman"/>
              </a:rPr>
              <a:t>and  </a:t>
            </a:r>
            <a:r>
              <a:rPr sz="2000" spc="-10" dirty="0">
                <a:latin typeface="Times New Roman"/>
                <a:cs typeface="Times New Roman"/>
              </a:rPr>
              <a:t>its value. </a:t>
            </a:r>
            <a:r>
              <a:rPr sz="2000" spc="-5" dirty="0">
                <a:latin typeface="Times New Roman"/>
                <a:cs typeface="Times New Roman"/>
              </a:rPr>
              <a:t>Please observe these </a:t>
            </a:r>
            <a:r>
              <a:rPr sz="2000" dirty="0">
                <a:latin typeface="Times New Roman"/>
                <a:cs typeface="Times New Roman"/>
              </a:rPr>
              <a:t>keywords are </a:t>
            </a:r>
            <a:r>
              <a:rPr sz="2000" spc="-10" dirty="0">
                <a:latin typeface="Times New Roman"/>
                <a:cs typeface="Times New Roman"/>
              </a:rPr>
              <a:t>nothing but </a:t>
            </a:r>
            <a:r>
              <a:rPr sz="2000" dirty="0">
                <a:latin typeface="Times New Roman"/>
                <a:cs typeface="Times New Roman"/>
              </a:rPr>
              <a:t>the parameter </a:t>
            </a:r>
            <a:r>
              <a:rPr sz="2000" spc="-5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which receive  </a:t>
            </a:r>
            <a:r>
              <a:rPr sz="2000" spc="-5" dirty="0">
                <a:latin typeface="Times New Roman"/>
                <a:cs typeface="Times New Roman"/>
              </a:rPr>
              <a:t>these values. </a:t>
            </a:r>
            <a:r>
              <a:rPr sz="2000" spc="-1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change </a:t>
            </a:r>
            <a:r>
              <a:rPr sz="2000" dirty="0">
                <a:latin typeface="Times New Roman"/>
                <a:cs typeface="Times New Roman"/>
              </a:rPr>
              <a:t>the order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arguments </a:t>
            </a:r>
            <a:r>
              <a:rPr sz="2000" spc="-10" dirty="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marL="469900" algn="just"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grocery(price=88.00,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item=’oil’)</a:t>
            </a:r>
            <a:endParaRPr sz="2000">
              <a:latin typeface="Times New Roman"/>
              <a:cs typeface="Times New Roman"/>
            </a:endParaRPr>
          </a:p>
          <a:p>
            <a:pPr marL="12700" marR="30480" algn="just">
              <a:spcBef>
                <a:spcPts val="55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way, </a:t>
            </a:r>
            <a:r>
              <a:rPr sz="2000" dirty="0">
                <a:latin typeface="Times New Roman"/>
                <a:cs typeface="Times New Roman"/>
              </a:rPr>
              <a:t>even though </a:t>
            </a: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change </a:t>
            </a:r>
            <a:r>
              <a:rPr sz="2000" dirty="0">
                <a:latin typeface="Times New Roman"/>
                <a:cs typeface="Times New Roman"/>
              </a:rPr>
              <a:t>the order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arguments, </a:t>
            </a: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10" dirty="0">
                <a:latin typeface="Times New Roman"/>
                <a:cs typeface="Times New Roman"/>
              </a:rPr>
              <a:t>will not </a:t>
            </a:r>
            <a:r>
              <a:rPr sz="2000" spc="-1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problem 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spc="-10" dirty="0">
                <a:latin typeface="Times New Roman"/>
                <a:cs typeface="Times New Roman"/>
              </a:rPr>
              <a:t>names </a:t>
            </a:r>
            <a:r>
              <a:rPr sz="2000" spc="-5" dirty="0">
                <a:latin typeface="Times New Roman"/>
                <a:cs typeface="Times New Roman"/>
              </a:rPr>
              <a:t>will guide </a:t>
            </a:r>
            <a:r>
              <a:rPr sz="2000" spc="-10" dirty="0">
                <a:latin typeface="Times New Roman"/>
                <a:cs typeface="Times New Roman"/>
              </a:rPr>
              <a:t>where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store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00034" y="5429264"/>
            <a:ext cx="4237990" cy="1097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91135" marR="2741930" indent="-155575">
              <a:lnSpc>
                <a:spcPct val="110900"/>
              </a:lnSpc>
              <a:spcBef>
                <a:spcPts val="45"/>
              </a:spcBef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grocery(item,price):  </a:t>
            </a:r>
            <a:r>
              <a:rPr sz="1200" spc="-10" dirty="0">
                <a:latin typeface="Times New Roman"/>
                <a:cs typeface="Times New Roman"/>
              </a:rPr>
              <a:t>print </a:t>
            </a:r>
            <a:r>
              <a:rPr sz="1200" spc="-5" dirty="0">
                <a:latin typeface="Times New Roman"/>
                <a:cs typeface="Times New Roman"/>
              </a:rPr>
              <a:t>"item=",item  </a:t>
            </a:r>
            <a:r>
              <a:rPr sz="1200" spc="-10" dirty="0">
                <a:latin typeface="Times New Roman"/>
                <a:cs typeface="Times New Roman"/>
              </a:rPr>
              <a:t>print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"price=",price</a:t>
            </a:r>
            <a:endParaRPr sz="1200">
              <a:latin typeface="Times New Roman"/>
              <a:cs typeface="Times New Roman"/>
            </a:endParaRPr>
          </a:p>
          <a:p>
            <a:pPr marL="35560" marR="648335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grocery(item="sugar",price=50.75) </a:t>
            </a:r>
            <a:r>
              <a:rPr sz="1200" dirty="0">
                <a:latin typeface="Times New Roman"/>
                <a:cs typeface="Times New Roman"/>
              </a:rPr>
              <a:t># </a:t>
            </a:r>
            <a:r>
              <a:rPr sz="1200" spc="-5" dirty="0">
                <a:latin typeface="Times New Roman"/>
                <a:cs typeface="Times New Roman"/>
              </a:rPr>
              <a:t>keyword arguments  grocery(price=88.00,item="oil") </a:t>
            </a:r>
            <a:r>
              <a:rPr sz="1200" dirty="0">
                <a:latin typeface="Times New Roman"/>
                <a:cs typeface="Times New Roman"/>
              </a:rPr>
              <a:t># </a:t>
            </a:r>
            <a:r>
              <a:rPr sz="1200" spc="-5" dirty="0">
                <a:latin typeface="Times New Roman"/>
                <a:cs typeface="Times New Roman"/>
              </a:rPr>
              <a:t>keyword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28" y="5072074"/>
            <a:ext cx="65008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4508500">
              <a:lnSpc>
                <a:spcPct val="110000"/>
              </a:lnSpc>
              <a:spcBef>
                <a:spcPts val="10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Output:</a:t>
            </a:r>
          </a:p>
          <a:p>
            <a:pPr marL="469900" marR="4508500">
              <a:lnSpc>
                <a:spcPct val="110000"/>
              </a:lnSpc>
              <a:spcBef>
                <a:spcPts val="10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item= </a:t>
            </a:r>
            <a:r>
              <a:rPr lang="en-US" spc="-5" dirty="0" smtClean="0">
                <a:latin typeface="Times New Roman"/>
                <a:cs typeface="Times New Roman"/>
              </a:rPr>
              <a:t>sugar  price=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50.75  </a:t>
            </a:r>
            <a:r>
              <a:rPr lang="en-US" spc="-10" dirty="0" smtClean="0">
                <a:latin typeface="Times New Roman"/>
                <a:cs typeface="Times New Roman"/>
              </a:rPr>
              <a:t>item= </a:t>
            </a:r>
            <a:r>
              <a:rPr lang="en-US" spc="-5" dirty="0" smtClean="0">
                <a:latin typeface="Times New Roman"/>
                <a:cs typeface="Times New Roman"/>
              </a:rPr>
              <a:t>oil  price=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88.0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428596" y="214290"/>
            <a:ext cx="8229600" cy="459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90"/>
              </a:spcBef>
              <a:buNone/>
            </a:pPr>
            <a:r>
              <a:rPr sz="1800" b="1" spc="-5" smtClean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) </a:t>
            </a:r>
            <a:r>
              <a:rPr sz="1800" b="1" spc="-10" dirty="0">
                <a:latin typeface="Times New Roman"/>
                <a:cs typeface="Times New Roman"/>
              </a:rPr>
              <a:t>Default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Arguments: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spcBef>
                <a:spcPts val="120"/>
              </a:spcBef>
              <a:buNone/>
            </a:pPr>
            <a:r>
              <a:rPr sz="1800" spc="-15" dirty="0">
                <a:latin typeface="Times New Roman"/>
                <a:cs typeface="Times New Roman"/>
              </a:rPr>
              <a:t>We </a:t>
            </a:r>
            <a:r>
              <a:rPr sz="1800" spc="10" dirty="0">
                <a:latin typeface="Times New Roman"/>
                <a:cs typeface="Times New Roman"/>
              </a:rPr>
              <a:t>can </a:t>
            </a:r>
            <a:r>
              <a:rPr sz="1800" spc="-10" dirty="0">
                <a:latin typeface="Times New Roman"/>
                <a:cs typeface="Times New Roman"/>
              </a:rPr>
              <a:t>mention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spc="-10" dirty="0">
                <a:latin typeface="Times New Roman"/>
                <a:cs typeface="Times New Roman"/>
              </a:rPr>
              <a:t>default value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parameters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definition.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45"/>
              </a:spcBef>
              <a:buNone/>
            </a:pPr>
            <a:r>
              <a:rPr sz="1800" spc="-140" dirty="0">
                <a:latin typeface="Times New Roman"/>
                <a:cs typeface="Times New Roman"/>
              </a:rPr>
              <a:t>Let‟s </a:t>
            </a:r>
            <a:r>
              <a:rPr sz="1800" spc="5" dirty="0">
                <a:latin typeface="Times New Roman"/>
                <a:cs typeface="Times New Roman"/>
              </a:rPr>
              <a:t>take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definition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grocery( 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spcBef>
                <a:spcPts val="170"/>
              </a:spcBef>
              <a:buNone/>
            </a:pPr>
            <a:r>
              <a:rPr sz="1800" b="1" spc="-5" dirty="0">
                <a:latin typeface="Times New Roman"/>
                <a:cs typeface="Times New Roman"/>
              </a:rPr>
              <a:t>def grocery(item,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price=40.00)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5"/>
              </a:spcBef>
              <a:buNone/>
            </a:pPr>
            <a:r>
              <a:rPr sz="1800" spc="-5" dirty="0">
                <a:latin typeface="Times New Roman"/>
                <a:cs typeface="Times New Roman"/>
              </a:rPr>
              <a:t>Here,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first </a:t>
            </a:r>
            <a:r>
              <a:rPr sz="1800" spc="-10" dirty="0">
                <a:latin typeface="Times New Roman"/>
                <a:cs typeface="Times New Roman"/>
              </a:rPr>
              <a:t>argument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spc="-145" dirty="0">
                <a:latin typeface="Times New Roman"/>
                <a:cs typeface="Times New Roman"/>
              </a:rPr>
              <a:t>„item‟ </a:t>
            </a:r>
            <a:r>
              <a:rPr sz="1800" dirty="0">
                <a:latin typeface="Times New Roman"/>
                <a:cs typeface="Times New Roman"/>
              </a:rPr>
              <a:t>whose </a:t>
            </a:r>
            <a:r>
              <a:rPr sz="1800" spc="-10" dirty="0">
                <a:latin typeface="Times New Roman"/>
                <a:cs typeface="Times New Roman"/>
              </a:rPr>
              <a:t>default value </a:t>
            </a:r>
            <a:r>
              <a:rPr sz="1800" spc="-1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not mentioned. </a:t>
            </a:r>
            <a:r>
              <a:rPr sz="1800" spc="-5" dirty="0">
                <a:latin typeface="Times New Roman"/>
                <a:cs typeface="Times New Roman"/>
              </a:rPr>
              <a:t>But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second  argument </a:t>
            </a:r>
            <a:r>
              <a:rPr sz="1800" spc="-15" dirty="0">
                <a:latin typeface="Times New Roman"/>
                <a:cs typeface="Times New Roman"/>
              </a:rPr>
              <a:t>is </a:t>
            </a:r>
            <a:r>
              <a:rPr sz="1800" spc="-120" dirty="0">
                <a:latin typeface="Times New Roman"/>
                <a:cs typeface="Times New Roman"/>
              </a:rPr>
              <a:t>„price‟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its default value </a:t>
            </a:r>
            <a:r>
              <a:rPr sz="1800" spc="-1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mentioned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40.00. </a:t>
            </a:r>
            <a:r>
              <a:rPr sz="1800" spc="-1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time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calling </a:t>
            </a:r>
            <a:r>
              <a:rPr sz="1800" dirty="0">
                <a:latin typeface="Times New Roman"/>
                <a:cs typeface="Times New Roman"/>
              </a:rPr>
              <a:t>this  </a:t>
            </a:r>
            <a:r>
              <a:rPr sz="1800" spc="-5" dirty="0">
                <a:latin typeface="Times New Roman"/>
                <a:cs typeface="Times New Roman"/>
              </a:rPr>
              <a:t>function, </a:t>
            </a:r>
            <a:r>
              <a:rPr sz="1800" spc="-15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do </a:t>
            </a:r>
            <a:r>
              <a:rPr sz="1800" spc="-5" dirty="0">
                <a:latin typeface="Times New Roman"/>
                <a:cs typeface="Times New Roman"/>
              </a:rPr>
              <a:t>not pass </a:t>
            </a:r>
            <a:r>
              <a:rPr sz="1800" spc="-120" dirty="0">
                <a:latin typeface="Times New Roman"/>
                <a:cs typeface="Times New Roman"/>
              </a:rPr>
              <a:t>„price‟ </a:t>
            </a:r>
            <a:r>
              <a:rPr sz="1800" spc="-10" dirty="0">
                <a:latin typeface="Times New Roman"/>
                <a:cs typeface="Times New Roman"/>
              </a:rPr>
              <a:t>value, </a:t>
            </a:r>
            <a:r>
              <a:rPr sz="1800" dirty="0">
                <a:latin typeface="Times New Roman"/>
                <a:cs typeface="Times New Roman"/>
              </a:rPr>
              <a:t>then the </a:t>
            </a:r>
            <a:r>
              <a:rPr sz="1800" spc="-10" dirty="0">
                <a:latin typeface="Times New Roman"/>
                <a:cs typeface="Times New Roman"/>
              </a:rPr>
              <a:t>default value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40.00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taken. </a:t>
            </a:r>
            <a:r>
              <a:rPr sz="1800" spc="15" dirty="0">
                <a:latin typeface="Times New Roman"/>
                <a:cs typeface="Times New Roman"/>
              </a:rPr>
              <a:t>If </a:t>
            </a:r>
            <a:r>
              <a:rPr sz="1800" spc="5" dirty="0">
                <a:latin typeface="Times New Roman"/>
                <a:cs typeface="Times New Roman"/>
              </a:rPr>
              <a:t>we  </a:t>
            </a:r>
            <a:r>
              <a:rPr sz="1800" spc="-5" dirty="0">
                <a:latin typeface="Times New Roman"/>
                <a:cs typeface="Times New Roman"/>
              </a:rPr>
              <a:t>mention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„price‟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mentioned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utilized.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So,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default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50000"/>
              </a:lnSpc>
              <a:spcBef>
                <a:spcPts val="35"/>
              </a:spcBef>
              <a:buNone/>
            </a:pPr>
            <a:r>
              <a:rPr sz="1800" spc="-5" dirty="0">
                <a:latin typeface="Times New Roman"/>
                <a:cs typeface="Times New Roman"/>
              </a:rPr>
              <a:t>argument that </a:t>
            </a:r>
            <a:r>
              <a:rPr sz="1800" spc="-15" dirty="0">
                <a:latin typeface="Times New Roman"/>
                <a:cs typeface="Times New Roman"/>
              </a:rPr>
              <a:t>assumes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default value </a:t>
            </a:r>
            <a:r>
              <a:rPr sz="1800" spc="-1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is not </a:t>
            </a:r>
            <a:r>
              <a:rPr sz="1800" spc="-10" dirty="0">
                <a:latin typeface="Times New Roman"/>
                <a:cs typeface="Times New Roman"/>
              </a:rPr>
              <a:t>provided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call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that  argument.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1285852" y="4929198"/>
            <a:ext cx="2298065" cy="103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grocery(item,price=40.00):</a:t>
            </a:r>
            <a:endParaRPr sz="1200">
              <a:latin typeface="Times New Roman"/>
              <a:cs typeface="Times New Roman"/>
            </a:endParaRPr>
          </a:p>
          <a:p>
            <a:pPr marL="203835" marR="909955">
              <a:lnSpc>
                <a:spcPct val="110000"/>
              </a:lnSpc>
            </a:pPr>
            <a:r>
              <a:rPr sz="1200" spc="-10" dirty="0">
                <a:latin typeface="Times New Roman"/>
                <a:cs typeface="Times New Roman"/>
              </a:rPr>
              <a:t>print </a:t>
            </a:r>
            <a:r>
              <a:rPr sz="1200" spc="-5" dirty="0">
                <a:latin typeface="Times New Roman"/>
                <a:cs typeface="Times New Roman"/>
              </a:rPr>
              <a:t>"item=",item  </a:t>
            </a:r>
            <a:r>
              <a:rPr sz="1200" spc="-10" dirty="0">
                <a:latin typeface="Times New Roman"/>
                <a:cs typeface="Times New Roman"/>
              </a:rPr>
              <a:t>print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"price=",price</a:t>
            </a:r>
            <a:endParaRPr sz="1200">
              <a:latin typeface="Times New Roman"/>
              <a:cs typeface="Times New Roman"/>
            </a:endParaRPr>
          </a:p>
          <a:p>
            <a:pPr marL="48260" marR="95885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grocery(item="sugar",price=50.75)  grocery(item="oil")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9058" y="5000636"/>
            <a:ext cx="1000130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Output: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 marR="4051300">
              <a:lnSpc>
                <a:spcPts val="1580"/>
              </a:lnSpc>
              <a:spcBef>
                <a:spcPts val="55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item= </a:t>
            </a:r>
            <a:r>
              <a:rPr lang="en-US" spc="-5" dirty="0" smtClean="0">
                <a:latin typeface="Times New Roman"/>
                <a:cs typeface="Times New Roman"/>
              </a:rPr>
              <a:t>sugar  price=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50.75  </a:t>
            </a:r>
            <a:r>
              <a:rPr lang="en-US" spc="-10" dirty="0" smtClean="0">
                <a:latin typeface="Times New Roman"/>
                <a:cs typeface="Times New Roman"/>
              </a:rPr>
              <a:t>item= </a:t>
            </a:r>
            <a:r>
              <a:rPr lang="en-US" spc="-5" dirty="0" smtClean="0">
                <a:latin typeface="Times New Roman"/>
                <a:cs typeface="Times New Roman"/>
              </a:rPr>
              <a:t>oil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price=</a:t>
            </a:r>
            <a:r>
              <a:rPr lang="en-US" dirty="0" smtClean="0">
                <a:latin typeface="Times New Roman"/>
                <a:cs typeface="Times New Roman"/>
              </a:rPr>
              <a:t> 40.0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>
            <a:spLocks noGrp="1"/>
          </p:cNvSpPr>
          <p:nvPr>
            <p:ph idx="1"/>
          </p:nvPr>
        </p:nvSpPr>
        <p:spPr>
          <a:xfrm>
            <a:off x="428596" y="214290"/>
            <a:ext cx="8229600" cy="454842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0"/>
              </a:spcBef>
            </a:pPr>
            <a:r>
              <a:rPr sz="1600" b="1" spc="-5" smtClean="0">
                <a:latin typeface="Times New Roman"/>
                <a:cs typeface="Times New Roman"/>
              </a:rPr>
              <a:t>d</a:t>
            </a:r>
            <a:r>
              <a:rPr sz="1600" b="1" spc="-5" dirty="0">
                <a:latin typeface="Times New Roman"/>
                <a:cs typeface="Times New Roman"/>
              </a:rPr>
              <a:t>) </a:t>
            </a:r>
            <a:r>
              <a:rPr sz="1600" b="1" spc="-10" dirty="0">
                <a:latin typeface="Times New Roman"/>
                <a:cs typeface="Times New Roman"/>
              </a:rPr>
              <a:t>Variable </a:t>
            </a:r>
            <a:r>
              <a:rPr sz="1600" b="1" spc="-5" dirty="0">
                <a:latin typeface="Times New Roman"/>
                <a:cs typeface="Times New Roman"/>
              </a:rPr>
              <a:t>Length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Arguments:</a:t>
            </a:r>
            <a:endParaRPr sz="16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580"/>
              </a:lnSpc>
              <a:spcBef>
                <a:spcPts val="55"/>
              </a:spcBef>
            </a:pPr>
            <a:r>
              <a:rPr sz="1600" spc="-10" dirty="0">
                <a:latin typeface="Times New Roman"/>
                <a:cs typeface="Times New Roman"/>
              </a:rPr>
              <a:t>Sometimes,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programmer </a:t>
            </a:r>
            <a:r>
              <a:rPr sz="1600" dirty="0">
                <a:latin typeface="Times New Roman"/>
                <a:cs typeface="Times New Roman"/>
              </a:rPr>
              <a:t>does </a:t>
            </a:r>
            <a:r>
              <a:rPr sz="1600" spc="-5" dirty="0">
                <a:latin typeface="Times New Roman"/>
                <a:cs typeface="Times New Roman"/>
              </a:rPr>
              <a:t>not know how many values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function may receive.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that  </a:t>
            </a:r>
            <a:r>
              <a:rPr sz="1600" spc="-10" dirty="0">
                <a:latin typeface="Times New Roman"/>
                <a:cs typeface="Times New Roman"/>
              </a:rPr>
              <a:t>case,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programmer </a:t>
            </a:r>
            <a:r>
              <a:rPr sz="1600" dirty="0">
                <a:latin typeface="Times New Roman"/>
                <a:cs typeface="Times New Roman"/>
              </a:rPr>
              <a:t>cannot </a:t>
            </a:r>
            <a:r>
              <a:rPr sz="1600" spc="-10" dirty="0">
                <a:latin typeface="Times New Roman"/>
                <a:cs typeface="Times New Roman"/>
              </a:rPr>
              <a:t>decide </a:t>
            </a:r>
            <a:r>
              <a:rPr sz="1600" spc="-5" dirty="0">
                <a:latin typeface="Times New Roman"/>
                <a:cs typeface="Times New Roman"/>
              </a:rPr>
              <a:t>how many </a:t>
            </a:r>
            <a:r>
              <a:rPr sz="1600" dirty="0">
                <a:latin typeface="Times New Roman"/>
                <a:cs typeface="Times New Roman"/>
              </a:rPr>
              <a:t>arguments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given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  </a:t>
            </a:r>
            <a:r>
              <a:rPr sz="1600" spc="-10" dirty="0">
                <a:latin typeface="Times New Roman"/>
                <a:cs typeface="Times New Roman"/>
              </a:rPr>
              <a:t>definition.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example,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programmer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writing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numbers,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he/she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600" b="1" spc="-5" dirty="0">
                <a:latin typeface="Times New Roman"/>
                <a:cs typeface="Times New Roman"/>
              </a:rPr>
              <a:t>add(a,b)</a:t>
            </a:r>
            <a:endParaRPr sz="1600">
              <a:latin typeface="Times New Roman"/>
              <a:cs typeface="Times New Roman"/>
            </a:endParaRPr>
          </a:p>
          <a:p>
            <a:pPr marL="12700" marR="8890">
              <a:lnSpc>
                <a:spcPts val="1580"/>
              </a:lnSpc>
              <a:spcBef>
                <a:spcPts val="60"/>
              </a:spcBef>
            </a:pPr>
            <a:r>
              <a:rPr sz="1600" dirty="0">
                <a:latin typeface="Times New Roman"/>
                <a:cs typeface="Times New Roman"/>
              </a:rPr>
              <a:t>But, the </a:t>
            </a:r>
            <a:r>
              <a:rPr sz="1600" spc="-5" dirty="0">
                <a:latin typeface="Times New Roman"/>
                <a:cs typeface="Times New Roman"/>
              </a:rPr>
              <a:t>user who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using this </a:t>
            </a:r>
            <a:r>
              <a:rPr sz="1600" spc="-5" dirty="0">
                <a:latin typeface="Times New Roman"/>
                <a:cs typeface="Times New Roman"/>
              </a:rPr>
              <a:t>function may </a:t>
            </a:r>
            <a:r>
              <a:rPr sz="1600" dirty="0">
                <a:latin typeface="Times New Roman"/>
                <a:cs typeface="Times New Roman"/>
              </a:rPr>
              <a:t>want to </a:t>
            </a:r>
            <a:r>
              <a:rPr sz="1600" spc="-10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function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find </a:t>
            </a:r>
            <a:r>
              <a:rPr sz="1600" dirty="0">
                <a:latin typeface="Times New Roman"/>
                <a:cs typeface="Times New Roman"/>
              </a:rPr>
              <a:t>sum </a:t>
            </a:r>
            <a:r>
              <a:rPr sz="1600" spc="2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three  </a:t>
            </a:r>
            <a:r>
              <a:rPr sz="1600" spc="-10" dirty="0">
                <a:latin typeface="Times New Roman"/>
                <a:cs typeface="Times New Roman"/>
              </a:rPr>
              <a:t>numbers. </a:t>
            </a: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case, </a:t>
            </a:r>
            <a:r>
              <a:rPr sz="1600" dirty="0">
                <a:latin typeface="Times New Roman"/>
                <a:cs typeface="Times New Roman"/>
              </a:rPr>
              <a:t>there </a:t>
            </a:r>
            <a:r>
              <a:rPr sz="1600" spc="-30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chance that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user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dirty="0">
                <a:latin typeface="Times New Roman"/>
                <a:cs typeface="Times New Roman"/>
              </a:rPr>
              <a:t>provide 3 arguments to this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600" b="1" dirty="0">
                <a:latin typeface="Times New Roman"/>
                <a:cs typeface="Times New Roman"/>
              </a:rPr>
              <a:t>add(10,15,20)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580"/>
              </a:lnSpc>
              <a:spcBef>
                <a:spcPts val="60"/>
              </a:spcBef>
            </a:pPr>
            <a:r>
              <a:rPr sz="1600" spc="-5" dirty="0">
                <a:latin typeface="Times New Roman"/>
                <a:cs typeface="Times New Roman"/>
              </a:rPr>
              <a:t>Then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add( 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function </a:t>
            </a:r>
            <a:r>
              <a:rPr sz="1600" spc="5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fail and </a:t>
            </a:r>
            <a:r>
              <a:rPr sz="1600" spc="5" dirty="0">
                <a:latin typeface="Times New Roman"/>
                <a:cs typeface="Times New Roman"/>
              </a:rPr>
              <a:t>error </a:t>
            </a:r>
            <a:r>
              <a:rPr sz="1600" spc="-10" dirty="0">
                <a:latin typeface="Times New Roman"/>
                <a:cs typeface="Times New Roman"/>
              </a:rPr>
              <a:t>will </a:t>
            </a:r>
            <a:r>
              <a:rPr sz="1600" spc="-15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displayed. </a:t>
            </a:r>
            <a:r>
              <a:rPr sz="1600" spc="15" dirty="0">
                <a:latin typeface="Times New Roman"/>
                <a:cs typeface="Times New Roman"/>
              </a:rPr>
              <a:t>If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programmer </a:t>
            </a:r>
            <a:r>
              <a:rPr sz="1600" dirty="0">
                <a:latin typeface="Times New Roman"/>
                <a:cs typeface="Times New Roman"/>
              </a:rPr>
              <a:t>want to  </a:t>
            </a:r>
            <a:r>
              <a:rPr sz="1600" spc="-10" dirty="0">
                <a:latin typeface="Times New Roman"/>
                <a:cs typeface="Times New Roman"/>
              </a:rPr>
              <a:t>develop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function that can accept </a:t>
            </a:r>
            <a:r>
              <a:rPr sz="1600" spc="-280" dirty="0">
                <a:latin typeface="Times New Roman"/>
                <a:cs typeface="Times New Roman"/>
              </a:rPr>
              <a:t>„n‟ </a:t>
            </a:r>
            <a:r>
              <a:rPr sz="1600" spc="-5" dirty="0">
                <a:latin typeface="Times New Roman"/>
                <a:cs typeface="Times New Roman"/>
              </a:rPr>
              <a:t>arguments, that </a:t>
            </a:r>
            <a:r>
              <a:rPr sz="1600" spc="-2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also </a:t>
            </a:r>
            <a:r>
              <a:rPr sz="1600" spc="-5" dirty="0">
                <a:latin typeface="Times New Roman"/>
                <a:cs typeface="Times New Roman"/>
              </a:rPr>
              <a:t>possible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python. </a:t>
            </a:r>
            <a:r>
              <a:rPr sz="1600" dirty="0">
                <a:latin typeface="Times New Roman"/>
                <a:cs typeface="Times New Roman"/>
              </a:rPr>
              <a:t>For this  purpose, a </a:t>
            </a:r>
            <a:r>
              <a:rPr sz="1600" spc="-10" dirty="0">
                <a:latin typeface="Times New Roman"/>
                <a:cs typeface="Times New Roman"/>
              </a:rPr>
              <a:t>variable </a:t>
            </a:r>
            <a:r>
              <a:rPr sz="1600" spc="-5" dirty="0">
                <a:latin typeface="Times New Roman"/>
                <a:cs typeface="Times New Roman"/>
              </a:rPr>
              <a:t>length argument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used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 definition.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variable length  argument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argument that can accept any </a:t>
            </a:r>
            <a:r>
              <a:rPr sz="1600" spc="-10" dirty="0">
                <a:latin typeface="Times New Roman"/>
                <a:cs typeface="Times New Roman"/>
              </a:rPr>
              <a:t>number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values. The </a:t>
            </a:r>
            <a:r>
              <a:rPr sz="1600" spc="-5" dirty="0">
                <a:latin typeface="Times New Roman"/>
                <a:cs typeface="Times New Roman"/>
              </a:rPr>
              <a:t>variable length argument 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written </a:t>
            </a: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60" dirty="0">
                <a:latin typeface="Times New Roman"/>
                <a:cs typeface="Times New Roman"/>
              </a:rPr>
              <a:t>„*‟ </a:t>
            </a:r>
            <a:r>
              <a:rPr sz="1600" dirty="0">
                <a:latin typeface="Times New Roman"/>
                <a:cs typeface="Times New Roman"/>
              </a:rPr>
              <a:t>symbol </a:t>
            </a:r>
            <a:r>
              <a:rPr sz="1600" spc="-5" dirty="0">
                <a:latin typeface="Times New Roman"/>
                <a:cs typeface="Times New Roman"/>
              </a:rPr>
              <a:t>before </a:t>
            </a:r>
            <a:r>
              <a:rPr sz="1600" spc="-25" dirty="0">
                <a:latin typeface="Times New Roman"/>
                <a:cs typeface="Times New Roman"/>
              </a:rPr>
              <a:t>it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 definition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110"/>
              </a:spcBef>
            </a:pPr>
            <a:r>
              <a:rPr sz="1600" b="1" spc="-5" dirty="0">
                <a:latin typeface="Times New Roman"/>
                <a:cs typeface="Times New Roman"/>
              </a:rPr>
              <a:t>def add(farg,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*args):</a:t>
            </a:r>
            <a:endParaRPr sz="1600">
              <a:latin typeface="Times New Roman"/>
              <a:cs typeface="Times New Roman"/>
            </a:endParaRPr>
          </a:p>
          <a:p>
            <a:pPr marL="12700" marR="10160">
              <a:lnSpc>
                <a:spcPct val="110000"/>
              </a:lnSpc>
            </a:pPr>
            <a:r>
              <a:rPr sz="1600" spc="-10" dirty="0">
                <a:latin typeface="Times New Roman"/>
                <a:cs typeface="Times New Roman"/>
              </a:rPr>
              <a:t>here, </a:t>
            </a:r>
            <a:r>
              <a:rPr sz="1600" spc="-130" dirty="0">
                <a:latin typeface="Times New Roman"/>
                <a:cs typeface="Times New Roman"/>
              </a:rPr>
              <a:t>„farg‟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formal; </a:t>
            </a:r>
            <a:r>
              <a:rPr sz="1600" spc="-5" dirty="0">
                <a:latin typeface="Times New Roman"/>
                <a:cs typeface="Times New Roman"/>
              </a:rPr>
              <a:t>argument </a:t>
            </a:r>
            <a:r>
              <a:rPr sz="1600" spc="-10" dirty="0">
                <a:latin typeface="Times New Roman"/>
                <a:cs typeface="Times New Roman"/>
              </a:rPr>
              <a:t>and </a:t>
            </a:r>
            <a:r>
              <a:rPr sz="1600" spc="-120" dirty="0">
                <a:latin typeface="Times New Roman"/>
                <a:cs typeface="Times New Roman"/>
              </a:rPr>
              <a:t>„*args‟ </a:t>
            </a:r>
            <a:r>
              <a:rPr sz="1600" spc="-5" dirty="0">
                <a:latin typeface="Times New Roman"/>
                <a:cs typeface="Times New Roman"/>
              </a:rPr>
              <a:t>represents variable length </a:t>
            </a:r>
            <a:r>
              <a:rPr sz="1600" dirty="0">
                <a:latin typeface="Times New Roman"/>
                <a:cs typeface="Times New Roman"/>
              </a:rPr>
              <a:t>argument. </a:t>
            </a:r>
            <a:r>
              <a:rPr sz="1600" spc="-15" dirty="0">
                <a:latin typeface="Times New Roman"/>
                <a:cs typeface="Times New Roman"/>
              </a:rPr>
              <a:t>We </a:t>
            </a:r>
            <a:r>
              <a:rPr sz="1600" spc="-55" dirty="0">
                <a:latin typeface="Times New Roman"/>
                <a:cs typeface="Times New Roman"/>
              </a:rPr>
              <a:t>can  </a:t>
            </a:r>
            <a:r>
              <a:rPr sz="1600" spc="-5" dirty="0">
                <a:latin typeface="Times New Roman"/>
                <a:cs typeface="Times New Roman"/>
              </a:rPr>
              <a:t>pass </a:t>
            </a:r>
            <a:r>
              <a:rPr sz="1600" dirty="0">
                <a:latin typeface="Times New Roman"/>
                <a:cs typeface="Times New Roman"/>
              </a:rPr>
              <a:t>1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spc="-10" dirty="0">
                <a:latin typeface="Times New Roman"/>
                <a:cs typeface="Times New Roman"/>
              </a:rPr>
              <a:t>more values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-120" dirty="0">
                <a:latin typeface="Times New Roman"/>
                <a:cs typeface="Times New Roman"/>
              </a:rPr>
              <a:t>„*args‟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25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will store </a:t>
            </a:r>
            <a:r>
              <a:rPr sz="1600" dirty="0">
                <a:latin typeface="Times New Roman"/>
                <a:cs typeface="Times New Roman"/>
              </a:rPr>
              <a:t>them </a:t>
            </a:r>
            <a:r>
              <a:rPr sz="1600" spc="5" dirty="0">
                <a:latin typeface="Times New Roman"/>
                <a:cs typeface="Times New Roman"/>
              </a:rPr>
              <a:t>all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tuple.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15"/>
          <p:cNvSpPr txBox="1"/>
          <p:nvPr/>
        </p:nvSpPr>
        <p:spPr>
          <a:xfrm>
            <a:off x="1643042" y="4714884"/>
            <a:ext cx="1763395" cy="161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07645" marR="494665" indent="-156210">
              <a:lnSpc>
                <a:spcPts val="1580"/>
              </a:lnSpc>
              <a:spcBef>
                <a:spcPts val="15"/>
              </a:spcBef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add(farg,*args):  </a:t>
            </a:r>
            <a:r>
              <a:rPr sz="1200" spc="-10" dirty="0">
                <a:latin typeface="Times New Roman"/>
                <a:cs typeface="Times New Roman"/>
              </a:rPr>
              <a:t>sum=0</a:t>
            </a:r>
            <a:endParaRPr sz="1200">
              <a:latin typeface="Times New Roman"/>
              <a:cs typeface="Times New Roman"/>
            </a:endParaRPr>
          </a:p>
          <a:p>
            <a:pPr marL="360045" marR="676910" indent="-152400">
              <a:lnSpc>
                <a:spcPts val="158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args:  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52069" marR="86360" indent="155575">
              <a:lnSpc>
                <a:spcPts val="158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print </a:t>
            </a:r>
            <a:r>
              <a:rPr sz="1200" spc="-5" dirty="0">
                <a:latin typeface="Times New Roman"/>
                <a:cs typeface="Times New Roman"/>
              </a:rPr>
              <a:t>"sum </a:t>
            </a:r>
            <a:r>
              <a:rPr sz="1200" spc="-10" dirty="0">
                <a:latin typeface="Times New Roman"/>
                <a:cs typeface="Times New Roman"/>
              </a:rPr>
              <a:t>is",sum+farg  </a:t>
            </a:r>
            <a:r>
              <a:rPr sz="1200" dirty="0">
                <a:latin typeface="Times New Roman"/>
                <a:cs typeface="Times New Roman"/>
              </a:rPr>
              <a:t>add(5,10)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add(5,10,20)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add(5,10,20,30)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3643306" y="4714884"/>
            <a:ext cx="5754370" cy="80534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sum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sum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sum </a:t>
            </a:r>
            <a:r>
              <a:rPr sz="1200" spc="-15">
                <a:latin typeface="Times New Roman"/>
                <a:cs typeface="Times New Roman"/>
              </a:rPr>
              <a:t>is</a:t>
            </a:r>
            <a:r>
              <a:rPr sz="1200" spc="-110">
                <a:latin typeface="Times New Roman"/>
                <a:cs typeface="Times New Roman"/>
              </a:rPr>
              <a:t> </a:t>
            </a:r>
            <a:r>
              <a:rPr sz="1200" smtClean="0">
                <a:latin typeface="Times New Roman"/>
                <a:cs typeface="Times New Roman"/>
              </a:rPr>
              <a:t>65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40000" lnSpcReduction="20000"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US" sz="12000" b="1" spc="-5" baseline="-25000" dirty="0" smtClean="0">
                <a:latin typeface="Times New Roman"/>
                <a:cs typeface="Times New Roman"/>
              </a:rPr>
              <a:t>FUNCTIONS:</a:t>
            </a:r>
            <a:endParaRPr lang="en-US" sz="12000" baseline="-25000" dirty="0" smtClean="0">
              <a:latin typeface="Times New Roman"/>
              <a:cs typeface="Times New Roman"/>
            </a:endParaRPr>
          </a:p>
          <a:p>
            <a:pPr marL="12700" marR="10795" indent="45720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sz="5900" spc="-5" dirty="0" smtClean="0">
                <a:latin typeface="Times New Roman"/>
                <a:cs typeface="Times New Roman"/>
              </a:rPr>
              <a:t>A function </a:t>
            </a:r>
            <a:r>
              <a:rPr lang="en-US" sz="5900" spc="-15" dirty="0" smtClean="0">
                <a:latin typeface="Times New Roman"/>
                <a:cs typeface="Times New Roman"/>
              </a:rPr>
              <a:t>is </a:t>
            </a:r>
            <a:r>
              <a:rPr lang="en-US" sz="5900" dirty="0" smtClean="0">
                <a:latin typeface="Times New Roman"/>
                <a:cs typeface="Times New Roman"/>
              </a:rPr>
              <a:t>a </a:t>
            </a:r>
            <a:r>
              <a:rPr lang="en-US" sz="5900" spc="-10" dirty="0" smtClean="0">
                <a:latin typeface="Times New Roman"/>
                <a:cs typeface="Times New Roman"/>
              </a:rPr>
              <a:t>block </a:t>
            </a:r>
            <a:r>
              <a:rPr lang="en-US" sz="5900" spc="10" dirty="0" smtClean="0">
                <a:latin typeface="Times New Roman"/>
                <a:cs typeface="Times New Roman"/>
              </a:rPr>
              <a:t>of </a:t>
            </a:r>
            <a:r>
              <a:rPr lang="en-US" sz="5900" spc="-5" dirty="0" smtClean="0">
                <a:latin typeface="Times New Roman"/>
                <a:cs typeface="Times New Roman"/>
              </a:rPr>
              <a:t>organized, reusable </a:t>
            </a:r>
            <a:r>
              <a:rPr lang="en-US" sz="5900" dirty="0" smtClean="0">
                <a:latin typeface="Times New Roman"/>
                <a:cs typeface="Times New Roman"/>
              </a:rPr>
              <a:t>code </a:t>
            </a:r>
            <a:r>
              <a:rPr lang="en-US" sz="5900" spc="-5" dirty="0" smtClean="0">
                <a:latin typeface="Times New Roman"/>
                <a:cs typeface="Times New Roman"/>
              </a:rPr>
              <a:t>that </a:t>
            </a:r>
            <a:r>
              <a:rPr lang="en-US" sz="5900" spc="-15" dirty="0" smtClean="0">
                <a:latin typeface="Times New Roman"/>
                <a:cs typeface="Times New Roman"/>
              </a:rPr>
              <a:t>is </a:t>
            </a:r>
            <a:r>
              <a:rPr lang="en-US" sz="5900" spc="-5" dirty="0" smtClean="0">
                <a:latin typeface="Times New Roman"/>
                <a:cs typeface="Times New Roman"/>
              </a:rPr>
              <a:t>used </a:t>
            </a:r>
            <a:r>
              <a:rPr lang="en-US" sz="5900" spc="10" dirty="0" smtClean="0">
                <a:latin typeface="Times New Roman"/>
                <a:cs typeface="Times New Roman"/>
              </a:rPr>
              <a:t>to </a:t>
            </a:r>
            <a:r>
              <a:rPr lang="en-US" sz="5900" dirty="0" smtClean="0">
                <a:latin typeface="Times New Roman"/>
                <a:cs typeface="Times New Roman"/>
              </a:rPr>
              <a:t>perform a </a:t>
            </a:r>
            <a:r>
              <a:rPr lang="en-US" sz="5900" spc="-5" dirty="0" smtClean="0">
                <a:latin typeface="Times New Roman"/>
                <a:cs typeface="Times New Roman"/>
              </a:rPr>
              <a:t>single,  related</a:t>
            </a:r>
            <a:r>
              <a:rPr lang="en-US" sz="5900" spc="5" dirty="0" smtClean="0">
                <a:latin typeface="Times New Roman"/>
                <a:cs typeface="Times New Roman"/>
              </a:rPr>
              <a:t> </a:t>
            </a:r>
            <a:r>
              <a:rPr lang="en-US" sz="5900" spc="-10" dirty="0" smtClean="0">
                <a:latin typeface="Times New Roman"/>
                <a:cs typeface="Times New Roman"/>
              </a:rPr>
              <a:t>action.</a:t>
            </a:r>
            <a:endParaRPr lang="en-US" sz="5900" dirty="0" smtClean="0">
              <a:latin typeface="Times New Roman"/>
              <a:cs typeface="Times New Roman"/>
            </a:endParaRPr>
          </a:p>
          <a:p>
            <a:pPr marL="241300" marR="13335" indent="-229235">
              <a:lnSpc>
                <a:spcPts val="1610"/>
              </a:lnSpc>
              <a:spcBef>
                <a:spcPts val="6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5900" spc="-10" dirty="0" smtClean="0">
                <a:latin typeface="Times New Roman"/>
                <a:cs typeface="Times New Roman"/>
              </a:rPr>
              <a:t>Once </a:t>
            </a:r>
            <a:r>
              <a:rPr lang="en-US" sz="5900" dirty="0" smtClean="0">
                <a:latin typeface="Times New Roman"/>
                <a:cs typeface="Times New Roman"/>
              </a:rPr>
              <a:t>a </a:t>
            </a:r>
            <a:r>
              <a:rPr lang="en-US" sz="5900" spc="-5" dirty="0" smtClean="0">
                <a:latin typeface="Times New Roman"/>
                <a:cs typeface="Times New Roman"/>
              </a:rPr>
              <a:t>function </a:t>
            </a:r>
            <a:r>
              <a:rPr lang="en-US" sz="5900" spc="-15" dirty="0" smtClean="0">
                <a:latin typeface="Times New Roman"/>
                <a:cs typeface="Times New Roman"/>
              </a:rPr>
              <a:t>is </a:t>
            </a:r>
            <a:r>
              <a:rPr lang="en-US" sz="5900" spc="-5" dirty="0" smtClean="0">
                <a:latin typeface="Times New Roman"/>
                <a:cs typeface="Times New Roman"/>
              </a:rPr>
              <a:t>written, </a:t>
            </a:r>
            <a:r>
              <a:rPr lang="en-US" sz="5900" spc="-25" dirty="0" smtClean="0">
                <a:latin typeface="Times New Roman"/>
                <a:cs typeface="Times New Roman"/>
              </a:rPr>
              <a:t>it </a:t>
            </a:r>
            <a:r>
              <a:rPr lang="en-US" sz="5900" spc="-5" dirty="0" smtClean="0">
                <a:latin typeface="Times New Roman"/>
                <a:cs typeface="Times New Roman"/>
              </a:rPr>
              <a:t>can </a:t>
            </a:r>
            <a:r>
              <a:rPr lang="en-US" sz="5900" dirty="0" smtClean="0">
                <a:latin typeface="Times New Roman"/>
                <a:cs typeface="Times New Roman"/>
              </a:rPr>
              <a:t>be </a:t>
            </a:r>
            <a:r>
              <a:rPr lang="en-US" sz="5900" spc="-5" dirty="0" smtClean="0">
                <a:latin typeface="Times New Roman"/>
                <a:cs typeface="Times New Roman"/>
              </a:rPr>
              <a:t>reused as </a:t>
            </a:r>
            <a:r>
              <a:rPr lang="en-US" sz="5900" spc="5" dirty="0" smtClean="0">
                <a:latin typeface="Times New Roman"/>
                <a:cs typeface="Times New Roman"/>
              </a:rPr>
              <a:t>and </a:t>
            </a:r>
            <a:r>
              <a:rPr lang="en-US" sz="5900" spc="-5" dirty="0" smtClean="0">
                <a:latin typeface="Times New Roman"/>
                <a:cs typeface="Times New Roman"/>
              </a:rPr>
              <a:t>when required. So, </a:t>
            </a:r>
            <a:r>
              <a:rPr lang="en-US" sz="5900" spc="-10" dirty="0" smtClean="0">
                <a:latin typeface="Times New Roman"/>
                <a:cs typeface="Times New Roman"/>
              </a:rPr>
              <a:t>functions </a:t>
            </a:r>
            <a:r>
              <a:rPr lang="en-US" sz="5900" dirty="0" smtClean="0">
                <a:latin typeface="Times New Roman"/>
                <a:cs typeface="Times New Roman"/>
              </a:rPr>
              <a:t>are </a:t>
            </a:r>
            <a:r>
              <a:rPr lang="en-US" sz="5900" spc="-10" dirty="0" smtClean="0">
                <a:latin typeface="Times New Roman"/>
                <a:cs typeface="Times New Roman"/>
              </a:rPr>
              <a:t>also  called </a:t>
            </a:r>
            <a:r>
              <a:rPr lang="en-US" sz="5900" spc="-5" dirty="0" smtClean="0">
                <a:latin typeface="Times New Roman"/>
                <a:cs typeface="Times New Roman"/>
              </a:rPr>
              <a:t>reusable</a:t>
            </a:r>
            <a:r>
              <a:rPr lang="en-US" sz="5900" spc="20" dirty="0" smtClean="0">
                <a:latin typeface="Times New Roman"/>
                <a:cs typeface="Times New Roman"/>
              </a:rPr>
              <a:t> </a:t>
            </a:r>
            <a:r>
              <a:rPr lang="en-US" sz="5900" dirty="0" smtClean="0">
                <a:latin typeface="Times New Roman"/>
                <a:cs typeface="Times New Roman"/>
              </a:rPr>
              <a:t>code.</a:t>
            </a: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5900" spc="-5" dirty="0" smtClean="0">
                <a:latin typeface="Times New Roman"/>
                <a:cs typeface="Times New Roman"/>
              </a:rPr>
              <a:t>Functions provide modularity </a:t>
            </a:r>
            <a:r>
              <a:rPr lang="en-US" sz="5900" spc="-10" dirty="0" smtClean="0">
                <a:latin typeface="Times New Roman"/>
                <a:cs typeface="Times New Roman"/>
              </a:rPr>
              <a:t>for </a:t>
            </a:r>
            <a:r>
              <a:rPr lang="en-US" sz="5900" spc="-5" dirty="0" smtClean="0">
                <a:latin typeface="Times New Roman"/>
                <a:cs typeface="Times New Roman"/>
              </a:rPr>
              <a:t>programming. A </a:t>
            </a:r>
            <a:r>
              <a:rPr lang="en-US" sz="5900" spc="-10" dirty="0" smtClean="0">
                <a:latin typeface="Times New Roman"/>
                <a:cs typeface="Times New Roman"/>
              </a:rPr>
              <a:t>module </a:t>
            </a:r>
            <a:r>
              <a:rPr lang="en-US" sz="5900" dirty="0" smtClean="0">
                <a:latin typeface="Times New Roman"/>
                <a:cs typeface="Times New Roman"/>
              </a:rPr>
              <a:t>represents a part </a:t>
            </a:r>
            <a:r>
              <a:rPr lang="en-US" sz="5900" spc="10" dirty="0" smtClean="0">
                <a:latin typeface="Times New Roman"/>
                <a:cs typeface="Times New Roman"/>
              </a:rPr>
              <a:t>of</a:t>
            </a:r>
            <a:r>
              <a:rPr lang="en-US" sz="5900" spc="75" dirty="0" smtClean="0">
                <a:latin typeface="Times New Roman"/>
                <a:cs typeface="Times New Roman"/>
              </a:rPr>
              <a:t> </a:t>
            </a:r>
            <a:r>
              <a:rPr lang="en-US" sz="5900" spc="5" dirty="0" smtClean="0">
                <a:latin typeface="Times New Roman"/>
                <a:cs typeface="Times New Roman"/>
              </a:rPr>
              <a:t>the</a:t>
            </a:r>
            <a:r>
              <a:rPr lang="en-US" sz="5900" spc="5" dirty="0">
                <a:latin typeface="Times New Roman"/>
                <a:cs typeface="Times New Roman"/>
              </a:rPr>
              <a:t> </a:t>
            </a:r>
            <a:r>
              <a:rPr lang="en-US" sz="5900" spc="-10" dirty="0" smtClean="0">
                <a:latin typeface="Times New Roman"/>
                <a:cs typeface="Times New Roman"/>
              </a:rPr>
              <a:t>program. </a:t>
            </a:r>
            <a:r>
              <a:rPr lang="en-US" sz="5900" spc="-5" dirty="0" smtClean="0">
                <a:latin typeface="Times New Roman"/>
                <a:cs typeface="Times New Roman"/>
              </a:rPr>
              <a:t>Usually, </a:t>
            </a:r>
            <a:r>
              <a:rPr lang="en-US" sz="5900" dirty="0" smtClean="0">
                <a:latin typeface="Times New Roman"/>
                <a:cs typeface="Times New Roman"/>
              </a:rPr>
              <a:t>a </a:t>
            </a:r>
            <a:r>
              <a:rPr lang="en-US" sz="5900" spc="-5" dirty="0" smtClean="0">
                <a:latin typeface="Times New Roman"/>
                <a:cs typeface="Times New Roman"/>
              </a:rPr>
              <a:t>programmer divides </a:t>
            </a:r>
            <a:r>
              <a:rPr lang="en-US" sz="5900" dirty="0" smtClean="0">
                <a:latin typeface="Times New Roman"/>
                <a:cs typeface="Times New Roman"/>
              </a:rPr>
              <a:t>the </a:t>
            </a:r>
            <a:r>
              <a:rPr lang="en-US" sz="5900" spc="-5" dirty="0" smtClean="0">
                <a:latin typeface="Times New Roman"/>
                <a:cs typeface="Times New Roman"/>
              </a:rPr>
              <a:t>main </a:t>
            </a:r>
            <a:r>
              <a:rPr lang="en-US" sz="5900" dirty="0" smtClean="0">
                <a:latin typeface="Times New Roman"/>
                <a:cs typeface="Times New Roman"/>
              </a:rPr>
              <a:t>task </a:t>
            </a:r>
            <a:r>
              <a:rPr lang="en-US" sz="5900" spc="-10" dirty="0" smtClean="0">
                <a:latin typeface="Times New Roman"/>
                <a:cs typeface="Times New Roman"/>
              </a:rPr>
              <a:t>into </a:t>
            </a:r>
            <a:r>
              <a:rPr lang="en-US" sz="5900" spc="-15" dirty="0" smtClean="0">
                <a:latin typeface="Times New Roman"/>
                <a:cs typeface="Times New Roman"/>
              </a:rPr>
              <a:t>smaller </a:t>
            </a:r>
            <a:r>
              <a:rPr lang="en-US" sz="5900" dirty="0" smtClean="0">
                <a:latin typeface="Times New Roman"/>
                <a:cs typeface="Times New Roman"/>
              </a:rPr>
              <a:t>sub tasks </a:t>
            </a:r>
            <a:r>
              <a:rPr lang="en-US" sz="5900" spc="-5" dirty="0" smtClean="0">
                <a:latin typeface="Times New Roman"/>
                <a:cs typeface="Times New Roman"/>
              </a:rPr>
              <a:t>called  </a:t>
            </a:r>
            <a:r>
              <a:rPr lang="en-US" sz="5900" spc="-10" dirty="0" smtClean="0">
                <a:latin typeface="Times New Roman"/>
                <a:cs typeface="Times New Roman"/>
              </a:rPr>
              <a:t>modules.</a:t>
            </a:r>
            <a:endParaRPr lang="en-US" sz="5900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5900" dirty="0" smtClean="0">
                <a:latin typeface="Times New Roman"/>
                <a:cs typeface="Times New Roman"/>
              </a:rPr>
              <a:t>Code</a:t>
            </a:r>
            <a:r>
              <a:rPr lang="en-US" sz="5900" spc="50" dirty="0" smtClean="0">
                <a:latin typeface="Times New Roman"/>
                <a:cs typeface="Times New Roman"/>
              </a:rPr>
              <a:t> </a:t>
            </a:r>
            <a:r>
              <a:rPr lang="en-US" sz="5900" spc="-10" dirty="0" smtClean="0">
                <a:latin typeface="Times New Roman"/>
                <a:cs typeface="Times New Roman"/>
              </a:rPr>
              <a:t>maintenance</a:t>
            </a:r>
            <a:r>
              <a:rPr lang="en-US" sz="5900" spc="55" dirty="0" smtClean="0">
                <a:latin typeface="Times New Roman"/>
                <a:cs typeface="Times New Roman"/>
              </a:rPr>
              <a:t> </a:t>
            </a:r>
            <a:r>
              <a:rPr lang="en-US" sz="5900" spc="5" dirty="0" smtClean="0">
                <a:latin typeface="Times New Roman"/>
                <a:cs typeface="Times New Roman"/>
              </a:rPr>
              <a:t>will</a:t>
            </a:r>
            <a:r>
              <a:rPr lang="en-US" sz="5900" spc="60" dirty="0" smtClean="0">
                <a:latin typeface="Times New Roman"/>
                <a:cs typeface="Times New Roman"/>
              </a:rPr>
              <a:t> </a:t>
            </a:r>
            <a:r>
              <a:rPr lang="en-US" sz="5900" spc="-10" dirty="0" smtClean="0">
                <a:latin typeface="Times New Roman"/>
                <a:cs typeface="Times New Roman"/>
              </a:rPr>
              <a:t>become</a:t>
            </a:r>
            <a:r>
              <a:rPr lang="en-US" sz="5900" spc="80" dirty="0" smtClean="0">
                <a:latin typeface="Times New Roman"/>
                <a:cs typeface="Times New Roman"/>
              </a:rPr>
              <a:t> </a:t>
            </a:r>
            <a:r>
              <a:rPr lang="en-US" sz="5900" dirty="0" smtClean="0">
                <a:latin typeface="Times New Roman"/>
                <a:cs typeface="Times New Roman"/>
              </a:rPr>
              <a:t>easy</a:t>
            </a:r>
            <a:r>
              <a:rPr lang="en-US" sz="5900" spc="55" dirty="0" smtClean="0">
                <a:latin typeface="Times New Roman"/>
                <a:cs typeface="Times New Roman"/>
              </a:rPr>
              <a:t> </a:t>
            </a:r>
            <a:r>
              <a:rPr lang="en-US" sz="5900" dirty="0" smtClean="0">
                <a:latin typeface="Times New Roman"/>
                <a:cs typeface="Times New Roman"/>
              </a:rPr>
              <a:t>because</a:t>
            </a:r>
            <a:r>
              <a:rPr lang="en-US" sz="5900" spc="55" dirty="0" smtClean="0">
                <a:latin typeface="Times New Roman"/>
                <a:cs typeface="Times New Roman"/>
              </a:rPr>
              <a:t> </a:t>
            </a:r>
            <a:r>
              <a:rPr lang="en-US" sz="5900" spc="10" dirty="0" smtClean="0">
                <a:latin typeface="Times New Roman"/>
                <a:cs typeface="Times New Roman"/>
              </a:rPr>
              <a:t>of</a:t>
            </a:r>
            <a:r>
              <a:rPr lang="en-US" sz="5900" spc="45" dirty="0" smtClean="0">
                <a:latin typeface="Times New Roman"/>
                <a:cs typeface="Times New Roman"/>
              </a:rPr>
              <a:t> </a:t>
            </a:r>
            <a:r>
              <a:rPr lang="en-US" sz="5900" spc="-5" dirty="0" smtClean="0">
                <a:latin typeface="Times New Roman"/>
                <a:cs typeface="Times New Roman"/>
              </a:rPr>
              <a:t>functions.</a:t>
            </a:r>
            <a:r>
              <a:rPr lang="en-US" sz="5900" spc="90" dirty="0" smtClean="0">
                <a:latin typeface="Times New Roman"/>
                <a:cs typeface="Times New Roman"/>
              </a:rPr>
              <a:t> </a:t>
            </a:r>
            <a:r>
              <a:rPr lang="en-US" sz="5900" spc="-5" dirty="0" smtClean="0">
                <a:latin typeface="Times New Roman"/>
                <a:cs typeface="Times New Roman"/>
              </a:rPr>
              <a:t>When</a:t>
            </a:r>
            <a:r>
              <a:rPr lang="en-US" sz="5900" spc="60" dirty="0" smtClean="0">
                <a:latin typeface="Times New Roman"/>
                <a:cs typeface="Times New Roman"/>
              </a:rPr>
              <a:t> </a:t>
            </a:r>
            <a:r>
              <a:rPr lang="en-US" sz="5900" dirty="0" smtClean="0">
                <a:latin typeface="Times New Roman"/>
                <a:cs typeface="Times New Roman"/>
              </a:rPr>
              <a:t>a</a:t>
            </a:r>
            <a:r>
              <a:rPr lang="en-US" sz="5900" spc="75" dirty="0" smtClean="0">
                <a:latin typeface="Times New Roman"/>
                <a:cs typeface="Times New Roman"/>
              </a:rPr>
              <a:t> </a:t>
            </a:r>
            <a:r>
              <a:rPr lang="en-US" sz="5900" spc="-15" dirty="0" smtClean="0">
                <a:latin typeface="Times New Roman"/>
                <a:cs typeface="Times New Roman"/>
              </a:rPr>
              <a:t>new</a:t>
            </a:r>
            <a:r>
              <a:rPr lang="en-US" sz="5900" spc="85" dirty="0" smtClean="0">
                <a:latin typeface="Times New Roman"/>
                <a:cs typeface="Times New Roman"/>
              </a:rPr>
              <a:t> </a:t>
            </a:r>
            <a:r>
              <a:rPr lang="en-US" sz="5900" dirty="0" smtClean="0">
                <a:latin typeface="Times New Roman"/>
                <a:cs typeface="Times New Roman"/>
              </a:rPr>
              <a:t>feature</a:t>
            </a:r>
            <a:r>
              <a:rPr lang="en-US" sz="5900" spc="55" dirty="0" smtClean="0">
                <a:latin typeface="Times New Roman"/>
                <a:cs typeface="Times New Roman"/>
              </a:rPr>
              <a:t> </a:t>
            </a:r>
            <a:r>
              <a:rPr lang="en-US" sz="5900" spc="-15" dirty="0" smtClean="0">
                <a:latin typeface="Times New Roman"/>
                <a:cs typeface="Times New Roman"/>
              </a:rPr>
              <a:t>has</a:t>
            </a:r>
            <a:r>
              <a:rPr lang="en-US" sz="5900" spc="45" dirty="0" smtClean="0">
                <a:latin typeface="Times New Roman"/>
                <a:cs typeface="Times New Roman"/>
              </a:rPr>
              <a:t> </a:t>
            </a:r>
            <a:r>
              <a:rPr lang="en-US" sz="5900" spc="10" dirty="0" smtClean="0">
                <a:latin typeface="Times New Roman"/>
                <a:cs typeface="Times New Roman"/>
              </a:rPr>
              <a:t>to</a:t>
            </a:r>
            <a:r>
              <a:rPr lang="en-US" sz="5900" spc="85" dirty="0" smtClean="0">
                <a:latin typeface="Times New Roman"/>
                <a:cs typeface="Times New Roman"/>
              </a:rPr>
              <a:t> </a:t>
            </a:r>
            <a:r>
              <a:rPr lang="en-US" sz="5900" spc="-15" dirty="0" smtClean="0">
                <a:latin typeface="Times New Roman"/>
                <a:cs typeface="Times New Roman"/>
              </a:rPr>
              <a:t>be</a:t>
            </a:r>
            <a:r>
              <a:rPr lang="en-US" sz="5900" spc="-15" dirty="0">
                <a:latin typeface="Times New Roman"/>
                <a:cs typeface="Times New Roman"/>
              </a:rPr>
              <a:t> </a:t>
            </a:r>
            <a:r>
              <a:rPr lang="en-US" sz="5900" spc="-5" dirty="0" smtClean="0">
                <a:latin typeface="Times New Roman"/>
                <a:cs typeface="Times New Roman"/>
              </a:rPr>
              <a:t>added </a:t>
            </a:r>
            <a:r>
              <a:rPr lang="en-US" sz="5900" dirty="0" smtClean="0">
                <a:latin typeface="Times New Roman"/>
                <a:cs typeface="Times New Roman"/>
              </a:rPr>
              <a:t>to the </a:t>
            </a:r>
            <a:r>
              <a:rPr lang="en-US" sz="5900" spc="-10" dirty="0" smtClean="0">
                <a:latin typeface="Times New Roman"/>
                <a:cs typeface="Times New Roman"/>
              </a:rPr>
              <a:t>existing </a:t>
            </a:r>
            <a:r>
              <a:rPr lang="en-US" sz="5900" dirty="0" smtClean="0">
                <a:latin typeface="Times New Roman"/>
                <a:cs typeface="Times New Roman"/>
              </a:rPr>
              <a:t>software, a </a:t>
            </a:r>
            <a:r>
              <a:rPr lang="en-US" sz="5900" spc="-15" dirty="0" smtClean="0">
                <a:latin typeface="Times New Roman"/>
                <a:cs typeface="Times New Roman"/>
              </a:rPr>
              <a:t>new </a:t>
            </a:r>
            <a:r>
              <a:rPr lang="en-US" sz="5900" spc="-5" dirty="0" smtClean="0">
                <a:latin typeface="Times New Roman"/>
                <a:cs typeface="Times New Roman"/>
              </a:rPr>
              <a:t>function can </a:t>
            </a:r>
            <a:r>
              <a:rPr lang="en-US" sz="5900" spc="-15" dirty="0" smtClean="0">
                <a:latin typeface="Times New Roman"/>
                <a:cs typeface="Times New Roman"/>
              </a:rPr>
              <a:t>be </a:t>
            </a:r>
            <a:r>
              <a:rPr lang="en-US" sz="5900" dirty="0" smtClean="0">
                <a:latin typeface="Times New Roman"/>
                <a:cs typeface="Times New Roman"/>
              </a:rPr>
              <a:t>written </a:t>
            </a:r>
            <a:r>
              <a:rPr lang="en-US" sz="5900" spc="-10" dirty="0" smtClean="0">
                <a:latin typeface="Times New Roman"/>
                <a:cs typeface="Times New Roman"/>
              </a:rPr>
              <a:t>and </a:t>
            </a:r>
            <a:r>
              <a:rPr lang="en-US" sz="5900" spc="-5" dirty="0" smtClean="0">
                <a:latin typeface="Times New Roman"/>
                <a:cs typeface="Times New Roman"/>
              </a:rPr>
              <a:t>integrated </a:t>
            </a:r>
            <a:r>
              <a:rPr lang="en-US" sz="5900" spc="-10" dirty="0" smtClean="0">
                <a:latin typeface="Times New Roman"/>
                <a:cs typeface="Times New Roman"/>
              </a:rPr>
              <a:t>into </a:t>
            </a:r>
            <a:r>
              <a:rPr lang="en-US" sz="5900" dirty="0" smtClean="0">
                <a:latin typeface="Times New Roman"/>
                <a:cs typeface="Times New Roman"/>
              </a:rPr>
              <a:t>the  </a:t>
            </a:r>
            <a:r>
              <a:rPr lang="en-US" sz="5900" spc="-5" dirty="0" smtClean="0">
                <a:latin typeface="Times New Roman"/>
                <a:cs typeface="Times New Roman"/>
              </a:rPr>
              <a:t>software.</a:t>
            </a:r>
            <a:endParaRPr lang="en-US" sz="5900" dirty="0" smtClean="0">
              <a:latin typeface="Times New Roman"/>
              <a:cs typeface="Times New Roman"/>
            </a:endParaRPr>
          </a:p>
          <a:p>
            <a:pPr marL="241300" marR="16510" indent="-229235">
              <a:lnSpc>
                <a:spcPct val="110000"/>
              </a:lnSpc>
              <a:buFont typeface="Wingdings"/>
              <a:buChar char=""/>
              <a:tabLst>
                <a:tab pos="241935" algn="l"/>
              </a:tabLst>
            </a:pPr>
            <a:r>
              <a:rPr lang="en-US" sz="5900" spc="-5" dirty="0" smtClean="0">
                <a:latin typeface="Times New Roman"/>
                <a:cs typeface="Times New Roman"/>
              </a:rPr>
              <a:t>When </a:t>
            </a:r>
            <a:r>
              <a:rPr lang="en-US" sz="5900" spc="5" dirty="0" smtClean="0">
                <a:latin typeface="Times New Roman"/>
                <a:cs typeface="Times New Roman"/>
              </a:rPr>
              <a:t>there </a:t>
            </a:r>
            <a:r>
              <a:rPr lang="en-US" sz="5900" spc="-15" dirty="0" smtClean="0">
                <a:latin typeface="Times New Roman"/>
                <a:cs typeface="Times New Roman"/>
              </a:rPr>
              <a:t>is </a:t>
            </a:r>
            <a:r>
              <a:rPr lang="en-US" sz="5900" spc="5" dirty="0" smtClean="0">
                <a:latin typeface="Times New Roman"/>
                <a:cs typeface="Times New Roman"/>
              </a:rPr>
              <a:t>an error </a:t>
            </a:r>
            <a:r>
              <a:rPr lang="en-US" sz="5900" spc="-15" dirty="0" smtClean="0">
                <a:latin typeface="Times New Roman"/>
                <a:cs typeface="Times New Roman"/>
              </a:rPr>
              <a:t>in </a:t>
            </a:r>
            <a:r>
              <a:rPr lang="en-US" sz="5900" dirty="0" smtClean="0">
                <a:latin typeface="Times New Roman"/>
                <a:cs typeface="Times New Roman"/>
              </a:rPr>
              <a:t>the software, the </a:t>
            </a:r>
            <a:r>
              <a:rPr lang="en-US" sz="5900" spc="-5" dirty="0" smtClean="0">
                <a:latin typeface="Times New Roman"/>
                <a:cs typeface="Times New Roman"/>
              </a:rPr>
              <a:t>corresponding function </a:t>
            </a:r>
            <a:r>
              <a:rPr lang="en-US" sz="5900" dirty="0" smtClean="0">
                <a:latin typeface="Times New Roman"/>
                <a:cs typeface="Times New Roman"/>
              </a:rPr>
              <a:t>can be </a:t>
            </a:r>
            <a:r>
              <a:rPr lang="en-US" sz="5900" spc="-5" dirty="0" smtClean="0">
                <a:latin typeface="Times New Roman"/>
                <a:cs typeface="Times New Roman"/>
              </a:rPr>
              <a:t>modified  without </a:t>
            </a:r>
            <a:r>
              <a:rPr lang="en-US" sz="5900" spc="-10" dirty="0" smtClean="0">
                <a:latin typeface="Times New Roman"/>
                <a:cs typeface="Times New Roman"/>
              </a:rPr>
              <a:t>disturbing </a:t>
            </a:r>
            <a:r>
              <a:rPr lang="en-US" sz="5900" dirty="0" smtClean="0">
                <a:latin typeface="Times New Roman"/>
                <a:cs typeface="Times New Roman"/>
              </a:rPr>
              <a:t>the </a:t>
            </a:r>
            <a:r>
              <a:rPr lang="en-US" sz="5900" spc="-5" dirty="0" smtClean="0">
                <a:latin typeface="Times New Roman"/>
                <a:cs typeface="Times New Roman"/>
              </a:rPr>
              <a:t>other functions </a:t>
            </a:r>
            <a:r>
              <a:rPr lang="en-US" sz="5900" spc="-15" dirty="0" smtClean="0">
                <a:latin typeface="Times New Roman"/>
                <a:cs typeface="Times New Roman"/>
              </a:rPr>
              <a:t>in </a:t>
            </a:r>
            <a:r>
              <a:rPr lang="en-US" sz="5900" dirty="0" smtClean="0">
                <a:latin typeface="Times New Roman"/>
                <a:cs typeface="Times New Roman"/>
              </a:rPr>
              <a:t>the</a:t>
            </a:r>
            <a:r>
              <a:rPr lang="en-US" sz="5900" spc="85" dirty="0" smtClean="0">
                <a:latin typeface="Times New Roman"/>
                <a:cs typeface="Times New Roman"/>
              </a:rPr>
              <a:t> </a:t>
            </a:r>
            <a:r>
              <a:rPr lang="en-US" sz="5900" dirty="0" smtClean="0">
                <a:latin typeface="Times New Roman"/>
                <a:cs typeface="Times New Roman"/>
              </a:rPr>
              <a:t>software.</a:t>
            </a: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5900" spc="-10" dirty="0" smtClean="0">
                <a:latin typeface="Times New Roman"/>
                <a:cs typeface="Times New Roman"/>
              </a:rPr>
              <a:t>The use </a:t>
            </a:r>
            <a:r>
              <a:rPr lang="en-US" sz="5900" spc="10" dirty="0" smtClean="0">
                <a:latin typeface="Times New Roman"/>
                <a:cs typeface="Times New Roman"/>
              </a:rPr>
              <a:t>of </a:t>
            </a:r>
            <a:r>
              <a:rPr lang="en-US" sz="5900" spc="-5" dirty="0" smtClean="0">
                <a:latin typeface="Times New Roman"/>
                <a:cs typeface="Times New Roman"/>
              </a:rPr>
              <a:t>functions </a:t>
            </a:r>
            <a:r>
              <a:rPr lang="en-US" sz="5900" spc="-15" dirty="0" smtClean="0">
                <a:latin typeface="Times New Roman"/>
                <a:cs typeface="Times New Roman"/>
              </a:rPr>
              <a:t>in </a:t>
            </a:r>
            <a:r>
              <a:rPr lang="en-US" sz="5900" dirty="0" smtClean="0">
                <a:latin typeface="Times New Roman"/>
                <a:cs typeface="Times New Roman"/>
              </a:rPr>
              <a:t>a program </a:t>
            </a:r>
            <a:r>
              <a:rPr lang="en-US" sz="5900" spc="5" dirty="0" smtClean="0">
                <a:latin typeface="Times New Roman"/>
                <a:cs typeface="Times New Roman"/>
              </a:rPr>
              <a:t>will </a:t>
            </a:r>
            <a:r>
              <a:rPr lang="en-US" sz="5900" spc="-5" dirty="0" smtClean="0">
                <a:latin typeface="Times New Roman"/>
                <a:cs typeface="Times New Roman"/>
              </a:rPr>
              <a:t>reduce </a:t>
            </a:r>
            <a:r>
              <a:rPr lang="en-US" sz="5900" dirty="0" smtClean="0">
                <a:latin typeface="Times New Roman"/>
                <a:cs typeface="Times New Roman"/>
              </a:rPr>
              <a:t>the </a:t>
            </a:r>
            <a:r>
              <a:rPr lang="en-US" sz="5900" spc="-5" dirty="0" smtClean="0">
                <a:latin typeface="Times New Roman"/>
                <a:cs typeface="Times New Roman"/>
              </a:rPr>
              <a:t>length </a:t>
            </a:r>
            <a:r>
              <a:rPr lang="en-US" sz="5900" spc="10" dirty="0" smtClean="0">
                <a:latin typeface="Times New Roman"/>
                <a:cs typeface="Times New Roman"/>
              </a:rPr>
              <a:t>of </a:t>
            </a:r>
            <a:r>
              <a:rPr lang="en-US" sz="5900" dirty="0" smtClean="0">
                <a:latin typeface="Times New Roman"/>
                <a:cs typeface="Times New Roman"/>
              </a:rPr>
              <a:t>the</a:t>
            </a:r>
            <a:r>
              <a:rPr lang="en-US" sz="5900" spc="-45" dirty="0" smtClean="0">
                <a:latin typeface="Times New Roman"/>
                <a:cs typeface="Times New Roman"/>
              </a:rPr>
              <a:t> </a:t>
            </a:r>
            <a:r>
              <a:rPr lang="en-US" sz="5900" spc="-5" dirty="0" smtClean="0">
                <a:latin typeface="Times New Roman"/>
                <a:cs typeface="Times New Roman"/>
              </a:rPr>
              <a:t>program.</a:t>
            </a:r>
            <a:r>
              <a:rPr lang="en-US" sz="5900" spc="-5" dirty="0">
                <a:latin typeface="Times New Roman"/>
                <a:cs typeface="Times New Roman"/>
              </a:rPr>
              <a:t> </a:t>
            </a:r>
            <a:r>
              <a:rPr lang="en-US" sz="5900" spc="-5" dirty="0" smtClean="0">
                <a:latin typeface="Times New Roman"/>
                <a:cs typeface="Times New Roman"/>
              </a:rPr>
              <a:t>As </a:t>
            </a:r>
            <a:r>
              <a:rPr lang="en-US" sz="5900" spc="-10" dirty="0" smtClean="0">
                <a:latin typeface="Times New Roman"/>
                <a:cs typeface="Times New Roman"/>
              </a:rPr>
              <a:t>you </a:t>
            </a:r>
            <a:r>
              <a:rPr lang="en-US" sz="5900" spc="-5" dirty="0" smtClean="0">
                <a:latin typeface="Times New Roman"/>
                <a:cs typeface="Times New Roman"/>
              </a:rPr>
              <a:t>already </a:t>
            </a:r>
            <a:r>
              <a:rPr lang="en-US" sz="5900" dirty="0" smtClean="0">
                <a:latin typeface="Times New Roman"/>
                <a:cs typeface="Times New Roman"/>
              </a:rPr>
              <a:t>know, </a:t>
            </a:r>
            <a:r>
              <a:rPr lang="en-US" sz="5900" spc="-5" dirty="0" smtClean="0">
                <a:latin typeface="Times New Roman"/>
                <a:cs typeface="Times New Roman"/>
              </a:rPr>
              <a:t>Python </a:t>
            </a:r>
            <a:r>
              <a:rPr lang="en-US" sz="5900" dirty="0" smtClean="0">
                <a:latin typeface="Times New Roman"/>
                <a:cs typeface="Times New Roman"/>
              </a:rPr>
              <a:t>gives </a:t>
            </a:r>
            <a:r>
              <a:rPr lang="en-US" sz="5900" spc="-10" dirty="0" smtClean="0">
                <a:latin typeface="Times New Roman"/>
                <a:cs typeface="Times New Roman"/>
              </a:rPr>
              <a:t>you </a:t>
            </a:r>
            <a:r>
              <a:rPr lang="en-US" sz="5900" spc="-5" dirty="0" smtClean="0">
                <a:latin typeface="Times New Roman"/>
                <a:cs typeface="Times New Roman"/>
              </a:rPr>
              <a:t>many </a:t>
            </a:r>
            <a:r>
              <a:rPr lang="en-US" sz="5900" dirty="0" smtClean="0">
                <a:latin typeface="Times New Roman"/>
                <a:cs typeface="Times New Roman"/>
              </a:rPr>
              <a:t>built-in </a:t>
            </a:r>
            <a:r>
              <a:rPr lang="en-US" sz="5900" spc="-5" dirty="0" smtClean="0">
                <a:latin typeface="Times New Roman"/>
                <a:cs typeface="Times New Roman"/>
              </a:rPr>
              <a:t>functions like </a:t>
            </a:r>
            <a:r>
              <a:rPr lang="en-US" sz="5900" dirty="0" err="1" smtClean="0">
                <a:latin typeface="Times New Roman"/>
                <a:cs typeface="Times New Roman"/>
              </a:rPr>
              <a:t>sqrt</a:t>
            </a:r>
            <a:r>
              <a:rPr lang="en-US" sz="5900" dirty="0" smtClean="0">
                <a:latin typeface="Times New Roman"/>
                <a:cs typeface="Times New Roman"/>
              </a:rPr>
              <a:t>( ), </a:t>
            </a:r>
            <a:r>
              <a:rPr lang="en-US" sz="5900" spc="-5" dirty="0" smtClean="0">
                <a:latin typeface="Times New Roman"/>
                <a:cs typeface="Times New Roman"/>
              </a:rPr>
              <a:t>etc. </a:t>
            </a:r>
            <a:r>
              <a:rPr lang="en-US" sz="5900" spc="-10" dirty="0" smtClean="0">
                <a:latin typeface="Times New Roman"/>
                <a:cs typeface="Times New Roman"/>
              </a:rPr>
              <a:t>but you </a:t>
            </a:r>
            <a:r>
              <a:rPr lang="en-US" sz="5900" dirty="0" smtClean="0">
                <a:latin typeface="Times New Roman"/>
                <a:cs typeface="Times New Roman"/>
              </a:rPr>
              <a:t>can  </a:t>
            </a:r>
            <a:r>
              <a:rPr lang="en-US" sz="5900" spc="-10" dirty="0" smtClean="0">
                <a:latin typeface="Times New Roman"/>
                <a:cs typeface="Times New Roman"/>
              </a:rPr>
              <a:t>also </a:t>
            </a:r>
            <a:r>
              <a:rPr lang="en-US" sz="5900" spc="-5" dirty="0" smtClean="0">
                <a:latin typeface="Times New Roman"/>
                <a:cs typeface="Times New Roman"/>
              </a:rPr>
              <a:t>create </a:t>
            </a:r>
            <a:r>
              <a:rPr lang="en-US" sz="5900" spc="-10" dirty="0" smtClean="0">
                <a:latin typeface="Times New Roman"/>
                <a:cs typeface="Times New Roman"/>
              </a:rPr>
              <a:t>your </a:t>
            </a:r>
            <a:r>
              <a:rPr lang="en-US" sz="5900" spc="5" dirty="0" smtClean="0">
                <a:latin typeface="Times New Roman"/>
                <a:cs typeface="Times New Roman"/>
              </a:rPr>
              <a:t>own </a:t>
            </a:r>
            <a:r>
              <a:rPr lang="en-US" sz="5900" spc="-5" dirty="0" smtClean="0">
                <a:latin typeface="Times New Roman"/>
                <a:cs typeface="Times New Roman"/>
              </a:rPr>
              <a:t>functions. </a:t>
            </a:r>
            <a:r>
              <a:rPr lang="en-US" sz="5900" spc="-10" dirty="0" smtClean="0">
                <a:latin typeface="Times New Roman"/>
                <a:cs typeface="Times New Roman"/>
              </a:rPr>
              <a:t>These </a:t>
            </a:r>
            <a:r>
              <a:rPr lang="en-US" sz="5900" spc="-5" dirty="0" smtClean="0">
                <a:latin typeface="Times New Roman"/>
                <a:cs typeface="Times New Roman"/>
              </a:rPr>
              <a:t>functions </a:t>
            </a:r>
            <a:r>
              <a:rPr lang="en-US" sz="5900" dirty="0" smtClean="0">
                <a:latin typeface="Times New Roman"/>
                <a:cs typeface="Times New Roman"/>
              </a:rPr>
              <a:t>are </a:t>
            </a:r>
            <a:r>
              <a:rPr lang="en-US" sz="5900" spc="-10" dirty="0" smtClean="0">
                <a:latin typeface="Times New Roman"/>
                <a:cs typeface="Times New Roman"/>
              </a:rPr>
              <a:t>called </a:t>
            </a:r>
            <a:r>
              <a:rPr lang="en-US" sz="5900" i="1" dirty="0" smtClean="0">
                <a:latin typeface="Times New Roman"/>
                <a:cs typeface="Times New Roman"/>
              </a:rPr>
              <a:t>user-defined</a:t>
            </a:r>
            <a:r>
              <a:rPr lang="en-US" sz="5900" i="1" spc="150" dirty="0" smtClean="0">
                <a:latin typeface="Times New Roman"/>
                <a:cs typeface="Times New Roman"/>
              </a:rPr>
              <a:t> </a:t>
            </a:r>
            <a:r>
              <a:rPr lang="en-US" sz="5900" i="1" dirty="0" smtClean="0">
                <a:latin typeface="Times New Roman"/>
                <a:cs typeface="Times New Roman"/>
              </a:rPr>
              <a:t>functions.</a:t>
            </a:r>
            <a:endParaRPr lang="en-US" sz="59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 marL="12700" algn="just">
              <a:lnSpc>
                <a:spcPct val="150000"/>
              </a:lnSpc>
              <a:spcBef>
                <a:spcPts val="5"/>
              </a:spcBef>
            </a:pPr>
            <a:r>
              <a:rPr lang="en-US" sz="1600" b="1" spc="-5" dirty="0" smtClean="0">
                <a:latin typeface="Times New Roman"/>
                <a:cs typeface="Times New Roman"/>
              </a:rPr>
              <a:t>Local and Global</a:t>
            </a:r>
            <a:r>
              <a:rPr lang="en-US" sz="1600" b="1" spc="-15" dirty="0" smtClean="0">
                <a:latin typeface="Times New Roman"/>
                <a:cs typeface="Times New Roman"/>
              </a:rPr>
              <a:t> </a:t>
            </a:r>
            <a:r>
              <a:rPr lang="en-US" sz="1600" b="1" spc="-5" dirty="0" smtClean="0">
                <a:latin typeface="Times New Roman"/>
                <a:cs typeface="Times New Roman"/>
              </a:rPr>
              <a:t>Variables: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50000"/>
              </a:lnSpc>
              <a:spcBef>
                <a:spcPts val="55"/>
              </a:spcBef>
            </a:pPr>
            <a:r>
              <a:rPr lang="en-US" sz="1600" spc="-5" dirty="0" smtClean="0">
                <a:latin typeface="Times New Roman"/>
                <a:cs typeface="Times New Roman"/>
              </a:rPr>
              <a:t>When we declare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variable </a:t>
            </a:r>
            <a:r>
              <a:rPr lang="en-US" sz="1600" spc="-10" dirty="0" smtClean="0">
                <a:latin typeface="Times New Roman"/>
                <a:cs typeface="Times New Roman"/>
              </a:rPr>
              <a:t>inside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10" dirty="0" smtClean="0">
                <a:latin typeface="Times New Roman"/>
                <a:cs typeface="Times New Roman"/>
              </a:rPr>
              <a:t>function, </a:t>
            </a:r>
            <a:r>
              <a:rPr lang="en-US" sz="1600" spc="-25" dirty="0" smtClean="0">
                <a:latin typeface="Times New Roman"/>
                <a:cs typeface="Times New Roman"/>
              </a:rPr>
              <a:t>it </a:t>
            </a:r>
            <a:r>
              <a:rPr lang="en-US" sz="1600" spc="-5" dirty="0" smtClean="0">
                <a:latin typeface="Times New Roman"/>
                <a:cs typeface="Times New Roman"/>
              </a:rPr>
              <a:t>becomes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local variable. A </a:t>
            </a:r>
            <a:r>
              <a:rPr lang="en-US" sz="1600" dirty="0" smtClean="0">
                <a:latin typeface="Times New Roman"/>
                <a:cs typeface="Times New Roman"/>
              </a:rPr>
              <a:t>local  </a:t>
            </a:r>
            <a:r>
              <a:rPr lang="en-US" sz="1600" spc="-5" dirty="0" smtClean="0">
                <a:latin typeface="Times New Roman"/>
                <a:cs typeface="Times New Roman"/>
              </a:rPr>
              <a:t>variable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variable whose </a:t>
            </a:r>
            <a:r>
              <a:rPr lang="en-US" sz="1600" dirty="0" smtClean="0">
                <a:latin typeface="Times New Roman"/>
                <a:cs typeface="Times New Roman"/>
              </a:rPr>
              <a:t>scope </a:t>
            </a:r>
            <a:r>
              <a:rPr lang="en-US" sz="1600" spc="-30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limited </a:t>
            </a:r>
            <a:r>
              <a:rPr lang="en-US" sz="1600" spc="5" dirty="0" smtClean="0">
                <a:latin typeface="Times New Roman"/>
                <a:cs typeface="Times New Roman"/>
              </a:rPr>
              <a:t>only </a:t>
            </a:r>
            <a:r>
              <a:rPr lang="en-US" sz="1600" spc="10" dirty="0" smtClean="0">
                <a:latin typeface="Times New Roman"/>
                <a:cs typeface="Times New Roman"/>
              </a:rPr>
              <a:t>to </a:t>
            </a:r>
            <a:r>
              <a:rPr lang="en-US" sz="1600" spc="-5" dirty="0" smtClean="0">
                <a:latin typeface="Times New Roman"/>
                <a:cs typeface="Times New Roman"/>
              </a:rPr>
              <a:t>that function where </a:t>
            </a:r>
            <a:r>
              <a:rPr lang="en-US" sz="1600" spc="-25" dirty="0" smtClean="0">
                <a:latin typeface="Times New Roman"/>
                <a:cs typeface="Times New Roman"/>
              </a:rPr>
              <a:t>it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created. </a:t>
            </a:r>
            <a:r>
              <a:rPr lang="en-US" sz="1600" spc="-10" dirty="0" smtClean="0">
                <a:latin typeface="Times New Roman"/>
                <a:cs typeface="Times New Roman"/>
              </a:rPr>
              <a:t>That  </a:t>
            </a:r>
            <a:r>
              <a:rPr lang="en-US" sz="1600" spc="-5" dirty="0" smtClean="0">
                <a:latin typeface="Times New Roman"/>
                <a:cs typeface="Times New Roman"/>
              </a:rPr>
              <a:t>means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local variable </a:t>
            </a:r>
            <a:r>
              <a:rPr lang="en-US" sz="1600" spc="-10" dirty="0" smtClean="0">
                <a:latin typeface="Times New Roman"/>
                <a:cs typeface="Times New Roman"/>
              </a:rPr>
              <a:t>value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available </a:t>
            </a:r>
            <a:r>
              <a:rPr lang="en-US" sz="1600" spc="5" dirty="0" smtClean="0">
                <a:latin typeface="Times New Roman"/>
                <a:cs typeface="Times New Roman"/>
              </a:rPr>
              <a:t>only </a:t>
            </a:r>
            <a:r>
              <a:rPr lang="en-US" sz="1600" spc="-15" dirty="0" smtClean="0">
                <a:latin typeface="Times New Roman"/>
                <a:cs typeface="Times New Roman"/>
              </a:rPr>
              <a:t>in </a:t>
            </a:r>
            <a:r>
              <a:rPr lang="en-US" sz="1600" spc="-5" dirty="0" smtClean="0">
                <a:latin typeface="Times New Roman"/>
                <a:cs typeface="Times New Roman"/>
              </a:rPr>
              <a:t>that function and not </a:t>
            </a:r>
            <a:r>
              <a:rPr lang="en-US" sz="1600" spc="-10" dirty="0" smtClean="0">
                <a:latin typeface="Times New Roman"/>
                <a:cs typeface="Times New Roman"/>
              </a:rPr>
              <a:t>outside </a:t>
            </a:r>
            <a:r>
              <a:rPr lang="en-US" sz="1600" spc="20" dirty="0" smtClean="0">
                <a:latin typeface="Times New Roman"/>
                <a:cs typeface="Times New Roman"/>
              </a:rPr>
              <a:t>of </a:t>
            </a:r>
            <a:r>
              <a:rPr lang="en-US" sz="1600" spc="-5" dirty="0" smtClean="0">
                <a:latin typeface="Times New Roman"/>
                <a:cs typeface="Times New Roman"/>
              </a:rPr>
              <a:t>that  function.</a:t>
            </a:r>
          </a:p>
          <a:p>
            <a:pPr marL="12700" marR="12065" algn="just">
              <a:lnSpc>
                <a:spcPct val="110000"/>
              </a:lnSpc>
            </a:pPr>
            <a:r>
              <a:rPr lang="en-US" sz="1600" spc="-5" dirty="0" smtClean="0">
                <a:latin typeface="Times New Roman"/>
                <a:cs typeface="Times New Roman"/>
              </a:rPr>
              <a:t>When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variable </a:t>
            </a:r>
            <a:r>
              <a:rPr lang="en-US" sz="1600" spc="-285" dirty="0" smtClean="0">
                <a:latin typeface="Times New Roman"/>
                <a:cs typeface="Times New Roman"/>
              </a:rPr>
              <a:t>„a‟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declared </a:t>
            </a:r>
            <a:r>
              <a:rPr lang="en-US" sz="1600" spc="-10" dirty="0" smtClean="0">
                <a:latin typeface="Times New Roman"/>
                <a:cs typeface="Times New Roman"/>
              </a:rPr>
              <a:t>inside </a:t>
            </a:r>
            <a:r>
              <a:rPr lang="en-US" sz="1600" spc="-5" dirty="0" err="1" smtClean="0">
                <a:latin typeface="Times New Roman"/>
                <a:cs typeface="Times New Roman"/>
              </a:rPr>
              <a:t>myfunction</a:t>
            </a:r>
            <a:r>
              <a:rPr lang="en-US" sz="1600" spc="-5" dirty="0" smtClean="0">
                <a:latin typeface="Times New Roman"/>
                <a:cs typeface="Times New Roman"/>
              </a:rPr>
              <a:t>() and hence </a:t>
            </a:r>
            <a:r>
              <a:rPr lang="en-US" sz="1600" spc="-25" dirty="0" smtClean="0">
                <a:latin typeface="Times New Roman"/>
                <a:cs typeface="Times New Roman"/>
              </a:rPr>
              <a:t>it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available </a:t>
            </a:r>
            <a:r>
              <a:rPr lang="en-US" sz="1600" spc="5" dirty="0" smtClean="0">
                <a:latin typeface="Times New Roman"/>
                <a:cs typeface="Times New Roman"/>
              </a:rPr>
              <a:t>inside </a:t>
            </a:r>
            <a:r>
              <a:rPr lang="en-US" sz="1600" spc="-5" dirty="0" smtClean="0">
                <a:latin typeface="Times New Roman"/>
                <a:cs typeface="Times New Roman"/>
              </a:rPr>
              <a:t>that  function. </a:t>
            </a:r>
            <a:r>
              <a:rPr lang="en-US" sz="1600" spc="-10" dirty="0" smtClean="0">
                <a:latin typeface="Times New Roman"/>
                <a:cs typeface="Times New Roman"/>
              </a:rPr>
              <a:t>Once </a:t>
            </a:r>
            <a:r>
              <a:rPr lang="en-US" sz="1600" spc="-5" dirty="0" smtClean="0">
                <a:latin typeface="Times New Roman"/>
                <a:cs typeface="Times New Roman"/>
              </a:rPr>
              <a:t>we come </a:t>
            </a:r>
            <a:r>
              <a:rPr lang="en-US" sz="1600" spc="5" dirty="0" smtClean="0">
                <a:latin typeface="Times New Roman"/>
                <a:cs typeface="Times New Roman"/>
              </a:rPr>
              <a:t>out </a:t>
            </a:r>
            <a:r>
              <a:rPr lang="en-US" sz="1600" spc="10" dirty="0" smtClean="0">
                <a:latin typeface="Times New Roman"/>
                <a:cs typeface="Times New Roman"/>
              </a:rPr>
              <a:t>of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10" dirty="0" smtClean="0">
                <a:latin typeface="Times New Roman"/>
                <a:cs typeface="Times New Roman"/>
              </a:rPr>
              <a:t>function,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variable </a:t>
            </a:r>
            <a:r>
              <a:rPr lang="en-US" sz="1600" spc="-275" dirty="0" smtClean="0">
                <a:latin typeface="Times New Roman"/>
                <a:cs typeface="Times New Roman"/>
              </a:rPr>
              <a:t>„a‟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removed from memory and </a:t>
            </a:r>
            <a:r>
              <a:rPr lang="en-US" sz="1600" spc="-25" dirty="0" smtClean="0">
                <a:latin typeface="Times New Roman"/>
                <a:cs typeface="Times New Roman"/>
              </a:rPr>
              <a:t>it 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not</a:t>
            </a:r>
            <a:r>
              <a:rPr lang="en-US" sz="1600" spc="40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available.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z="1600" b="1" spc="-5" dirty="0" smtClean="0">
                <a:latin typeface="Times New Roman"/>
                <a:cs typeface="Times New Roman"/>
              </a:rPr>
              <a:t>Example-1: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625475" marR="4205605" indent="-155575">
              <a:lnSpc>
                <a:spcPts val="1610"/>
              </a:lnSpc>
              <a:spcBef>
                <a:spcPts val="35"/>
              </a:spcBef>
              <a:buNone/>
            </a:pPr>
            <a:r>
              <a:rPr lang="en-US" sz="1600" spc="5" dirty="0" smtClean="0">
                <a:latin typeface="Times New Roman"/>
                <a:cs typeface="Times New Roman"/>
              </a:rPr>
              <a:t>def</a:t>
            </a:r>
            <a:r>
              <a:rPr lang="en-US" sz="1600" spc="-8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err="1" smtClean="0">
                <a:latin typeface="Times New Roman"/>
                <a:cs typeface="Times New Roman"/>
              </a:rPr>
              <a:t>myfunction</a:t>
            </a:r>
            <a:r>
              <a:rPr lang="en-US" sz="1600" spc="-5" dirty="0" smtClean="0">
                <a:latin typeface="Times New Roman"/>
                <a:cs typeface="Times New Roman"/>
              </a:rPr>
              <a:t>():  </a:t>
            </a:r>
          </a:p>
          <a:p>
            <a:pPr marL="625475" marR="4205605" indent="-155575">
              <a:lnSpc>
                <a:spcPts val="1610"/>
              </a:lnSpc>
              <a:spcBef>
                <a:spcPts val="35"/>
              </a:spcBef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	   a=10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60"/>
              </a:spcBef>
              <a:buNone/>
            </a:pPr>
            <a:r>
              <a:rPr lang="en-US" sz="1600" spc="-10" dirty="0" smtClean="0">
                <a:latin typeface="Times New Roman"/>
                <a:cs typeface="Times New Roman"/>
              </a:rPr>
              <a:t>	   print </a:t>
            </a:r>
            <a:r>
              <a:rPr lang="en-US" sz="1600" spc="-15" dirty="0" smtClean="0">
                <a:latin typeface="Times New Roman"/>
                <a:cs typeface="Times New Roman"/>
              </a:rPr>
              <a:t>"Inside </a:t>
            </a:r>
            <a:r>
              <a:rPr lang="en-US" sz="1600" spc="-5" dirty="0" err="1" smtClean="0">
                <a:latin typeface="Times New Roman"/>
                <a:cs typeface="Times New Roman"/>
              </a:rPr>
              <a:t>function",a</a:t>
            </a:r>
            <a:r>
              <a:rPr lang="en-US" sz="1600" spc="-5" dirty="0" smtClean="0">
                <a:latin typeface="Times New Roman"/>
                <a:cs typeface="Times New Roman"/>
              </a:rPr>
              <a:t> #display</a:t>
            </a:r>
            <a:r>
              <a:rPr lang="en-US" sz="1600" spc="7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10</a:t>
            </a: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endParaRPr lang="en-US" sz="1600" spc="-5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z="1600" spc="-5" dirty="0" err="1" smtClean="0">
                <a:latin typeface="Times New Roman"/>
                <a:cs typeface="Times New Roman"/>
              </a:rPr>
              <a:t>myfunction</a:t>
            </a:r>
            <a:r>
              <a:rPr lang="en-US" sz="1600" spc="-5" dirty="0" smtClean="0">
                <a:latin typeface="Times New Roman"/>
                <a:cs typeface="Times New Roman"/>
              </a:rPr>
              <a:t>()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print </a:t>
            </a:r>
            <a:r>
              <a:rPr lang="en-US" sz="1600" spc="-10" dirty="0" smtClean="0">
                <a:latin typeface="Times New Roman"/>
                <a:cs typeface="Times New Roman"/>
              </a:rPr>
              <a:t>"outside </a:t>
            </a:r>
            <a:r>
              <a:rPr lang="en-US" sz="1600" spc="-10" dirty="0" err="1" smtClean="0">
                <a:latin typeface="Times New Roman"/>
                <a:cs typeface="Times New Roman"/>
              </a:rPr>
              <a:t>function",a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# </a:t>
            </a:r>
            <a:r>
              <a:rPr lang="en-US" sz="1600" spc="-5" dirty="0" smtClean="0">
                <a:latin typeface="Times New Roman"/>
                <a:cs typeface="Times New Roman"/>
              </a:rPr>
              <a:t>Error, </a:t>
            </a:r>
            <a:r>
              <a:rPr lang="en-US" sz="1600" spc="-10" dirty="0" smtClean="0">
                <a:latin typeface="Times New Roman"/>
                <a:cs typeface="Times New Roman"/>
              </a:rPr>
              <a:t>not</a:t>
            </a:r>
            <a:r>
              <a:rPr lang="en-US" sz="1600" spc="160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available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endParaRPr lang="en-US" sz="16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z="1600" b="1" spc="-5" dirty="0" smtClean="0">
                <a:latin typeface="Times New Roman"/>
                <a:cs typeface="Times New Roman"/>
              </a:rPr>
              <a:t>Output: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marR="4177665">
              <a:lnSpc>
                <a:spcPts val="1580"/>
              </a:lnSpc>
              <a:spcBef>
                <a:spcPts val="60"/>
              </a:spcBef>
              <a:buNone/>
            </a:pPr>
            <a:r>
              <a:rPr lang="en-US" sz="1600" spc="-10" dirty="0" smtClean="0">
                <a:latin typeface="Times New Roman"/>
                <a:cs typeface="Times New Roman"/>
              </a:rPr>
              <a:t>Inside </a:t>
            </a:r>
            <a:r>
              <a:rPr lang="en-US" sz="1600" spc="-5" dirty="0" smtClean="0">
                <a:latin typeface="Times New Roman"/>
                <a:cs typeface="Times New Roman"/>
              </a:rPr>
              <a:t>function</a:t>
            </a:r>
            <a:r>
              <a:rPr lang="en-US" sz="1600" spc="-4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10  </a:t>
            </a:r>
            <a:r>
              <a:rPr lang="en-US" sz="1600" spc="-10" dirty="0" smtClean="0">
                <a:latin typeface="Times New Roman"/>
                <a:cs typeface="Times New Roman"/>
              </a:rPr>
              <a:t>outside</a:t>
            </a:r>
            <a:r>
              <a:rPr lang="en-US" sz="1600" spc="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function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1600" b="1" spc="-5" dirty="0" err="1" smtClean="0">
                <a:latin typeface="Times New Roman"/>
                <a:cs typeface="Times New Roman"/>
              </a:rPr>
              <a:t>NameError</a:t>
            </a:r>
            <a:r>
              <a:rPr lang="en-US" sz="1600" b="1" spc="-5" dirty="0" smtClean="0">
                <a:latin typeface="Times New Roman"/>
                <a:cs typeface="Times New Roman"/>
              </a:rPr>
              <a:t>: </a:t>
            </a:r>
            <a:r>
              <a:rPr lang="en-US" sz="1600" b="1" spc="-10" dirty="0" smtClean="0">
                <a:latin typeface="Times New Roman"/>
                <a:cs typeface="Times New Roman"/>
              </a:rPr>
              <a:t>name </a:t>
            </a:r>
            <a:r>
              <a:rPr lang="en-US" sz="1600" b="1" dirty="0" smtClean="0">
                <a:latin typeface="Times New Roman"/>
                <a:cs typeface="Times New Roman"/>
              </a:rPr>
              <a:t>'a' </a:t>
            </a:r>
            <a:r>
              <a:rPr lang="en-US" sz="1600" b="1" spc="-5" dirty="0" smtClean="0">
                <a:latin typeface="Times New Roman"/>
                <a:cs typeface="Times New Roman"/>
              </a:rPr>
              <a:t>is not</a:t>
            </a:r>
            <a:r>
              <a:rPr lang="en-US" sz="1600" b="1" spc="40" dirty="0" smtClean="0">
                <a:latin typeface="Times New Roman"/>
                <a:cs typeface="Times New Roman"/>
              </a:rPr>
              <a:t> </a:t>
            </a:r>
            <a:r>
              <a:rPr lang="en-US" sz="1600" b="1" spc="-5" dirty="0" smtClean="0">
                <a:latin typeface="Times New Roman"/>
                <a:cs typeface="Times New Roman"/>
              </a:rPr>
              <a:t>defined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 marR="11430">
              <a:lnSpc>
                <a:spcPct val="110000"/>
              </a:lnSpc>
              <a:buNone/>
            </a:pPr>
            <a:endParaRPr lang="en-US" sz="1600" spc="-5" dirty="0" smtClean="0">
              <a:latin typeface="Times New Roman"/>
              <a:cs typeface="Times New Roman"/>
            </a:endParaRPr>
          </a:p>
          <a:p>
            <a:pPr marL="12700" marR="11430">
              <a:lnSpc>
                <a:spcPct val="110000"/>
              </a:lnSpc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When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variable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declared </a:t>
            </a:r>
            <a:r>
              <a:rPr lang="en-US" sz="1600" spc="-5" dirty="0" smtClean="0">
                <a:latin typeface="Times New Roman"/>
                <a:cs typeface="Times New Roman"/>
              </a:rPr>
              <a:t>above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10" dirty="0" smtClean="0">
                <a:latin typeface="Times New Roman"/>
                <a:cs typeface="Times New Roman"/>
              </a:rPr>
              <a:t>function, </a:t>
            </a:r>
            <a:r>
              <a:rPr lang="en-US" sz="1600" spc="-25" dirty="0" smtClean="0">
                <a:latin typeface="Times New Roman"/>
                <a:cs typeface="Times New Roman"/>
              </a:rPr>
              <a:t>it </a:t>
            </a:r>
            <a:r>
              <a:rPr lang="en-US" sz="1600" spc="-5" dirty="0" smtClean="0">
                <a:latin typeface="Times New Roman"/>
                <a:cs typeface="Times New Roman"/>
              </a:rPr>
              <a:t>becomes </a:t>
            </a:r>
            <a:r>
              <a:rPr lang="en-US" sz="1600" dirty="0" smtClean="0">
                <a:latin typeface="Times New Roman"/>
                <a:cs typeface="Times New Roman"/>
              </a:rPr>
              <a:t>global </a:t>
            </a:r>
            <a:r>
              <a:rPr lang="en-US" sz="1600" spc="-5" dirty="0" smtClean="0">
                <a:latin typeface="Times New Roman"/>
                <a:cs typeface="Times New Roman"/>
              </a:rPr>
              <a:t>variable. </a:t>
            </a:r>
            <a:r>
              <a:rPr lang="en-US" sz="1600" dirty="0" smtClean="0">
                <a:latin typeface="Times New Roman"/>
                <a:cs typeface="Times New Roman"/>
              </a:rPr>
              <a:t>Such </a:t>
            </a:r>
            <a:r>
              <a:rPr lang="en-US" sz="1600" spc="-5" dirty="0" smtClean="0">
                <a:latin typeface="Times New Roman"/>
                <a:cs typeface="Times New Roman"/>
              </a:rPr>
              <a:t>variables </a:t>
            </a:r>
            <a:r>
              <a:rPr lang="en-US" sz="1600" dirty="0" smtClean="0">
                <a:latin typeface="Times New Roman"/>
                <a:cs typeface="Times New Roman"/>
              </a:rPr>
              <a:t>are  </a:t>
            </a:r>
            <a:r>
              <a:rPr lang="en-US" sz="1600" spc="-5" dirty="0" smtClean="0">
                <a:latin typeface="Times New Roman"/>
                <a:cs typeface="Times New Roman"/>
              </a:rPr>
              <a:t>available </a:t>
            </a:r>
            <a:r>
              <a:rPr lang="en-US" sz="1600" spc="10" dirty="0" smtClean="0">
                <a:latin typeface="Times New Roman"/>
                <a:cs typeface="Times New Roman"/>
              </a:rPr>
              <a:t>to </a:t>
            </a:r>
            <a:r>
              <a:rPr lang="en-US" sz="1600" spc="-10" dirty="0" smtClean="0">
                <a:latin typeface="Times New Roman"/>
                <a:cs typeface="Times New Roman"/>
              </a:rPr>
              <a:t>all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10" dirty="0" smtClean="0">
                <a:latin typeface="Times New Roman"/>
                <a:cs typeface="Times New Roman"/>
              </a:rPr>
              <a:t>functions </a:t>
            </a:r>
            <a:r>
              <a:rPr lang="en-US" sz="1600" dirty="0" smtClean="0">
                <a:latin typeface="Times New Roman"/>
                <a:cs typeface="Times New Roman"/>
              </a:rPr>
              <a:t>which are written </a:t>
            </a:r>
            <a:r>
              <a:rPr lang="en-US" sz="1600" spc="-5" dirty="0" smtClean="0">
                <a:latin typeface="Times New Roman"/>
                <a:cs typeface="Times New Roman"/>
              </a:rPr>
              <a:t>after</a:t>
            </a:r>
            <a:r>
              <a:rPr lang="en-US" sz="1600" spc="30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it.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50000"/>
              </a:lnSpc>
              <a:spcBef>
                <a:spcPts val="55"/>
              </a:spcBef>
            </a:pPr>
            <a:endParaRPr lang="en-US" sz="16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77500" lnSpcReduction="20000"/>
          </a:bodyPr>
          <a:lstStyle/>
          <a:p>
            <a:pPr marL="12700" marR="2960370" indent="457200">
              <a:lnSpc>
                <a:spcPct val="111700"/>
              </a:lnSpc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The Global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Keyword: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Sometimes,</a:t>
            </a:r>
            <a:r>
              <a:rPr lang="en-US" spc="6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global</a:t>
            </a:r>
            <a:r>
              <a:rPr lang="en-US" spc="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variable</a:t>
            </a:r>
            <a:r>
              <a:rPr lang="en-US" spc="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7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local</a:t>
            </a:r>
            <a:r>
              <a:rPr lang="en-US" spc="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variable</a:t>
            </a:r>
            <a:r>
              <a:rPr lang="en-US" spc="7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may</a:t>
            </a:r>
            <a:r>
              <a:rPr lang="en-US" spc="6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have</a:t>
            </a:r>
            <a:r>
              <a:rPr lang="en-US" spc="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same</a:t>
            </a:r>
            <a:r>
              <a:rPr lang="en-US" spc="7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name.</a:t>
            </a:r>
            <a:r>
              <a:rPr lang="en-US" spc="135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In</a:t>
            </a:r>
            <a:r>
              <a:rPr lang="en-US" spc="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that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case,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8255">
              <a:lnSpc>
                <a:spcPct val="11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function, </a:t>
            </a:r>
            <a:r>
              <a:rPr lang="en-US" dirty="0" smtClean="0">
                <a:latin typeface="Times New Roman"/>
                <a:cs typeface="Times New Roman"/>
              </a:rPr>
              <a:t>by </a:t>
            </a:r>
            <a:r>
              <a:rPr lang="en-US" spc="-5" dirty="0" smtClean="0">
                <a:latin typeface="Times New Roman"/>
                <a:cs typeface="Times New Roman"/>
              </a:rPr>
              <a:t>default, refers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local variable and ignores </a:t>
            </a:r>
            <a:r>
              <a:rPr lang="en-US" dirty="0" smtClean="0">
                <a:latin typeface="Times New Roman"/>
                <a:cs typeface="Times New Roman"/>
              </a:rPr>
              <a:t>the global </a:t>
            </a:r>
            <a:r>
              <a:rPr lang="en-US" spc="-5" dirty="0" smtClean="0">
                <a:latin typeface="Times New Roman"/>
                <a:cs typeface="Times New Roman"/>
              </a:rPr>
              <a:t>variable. </a:t>
            </a:r>
            <a:r>
              <a:rPr lang="en-US" spc="5" dirty="0" smtClean="0">
                <a:latin typeface="Times New Roman"/>
                <a:cs typeface="Times New Roman"/>
              </a:rPr>
              <a:t>So,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5" dirty="0" smtClean="0">
                <a:latin typeface="Times New Roman"/>
                <a:cs typeface="Times New Roman"/>
              </a:rPr>
              <a:t>global variable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not </a:t>
            </a:r>
            <a:r>
              <a:rPr lang="en-US" spc="-10" dirty="0" smtClean="0">
                <a:latin typeface="Times New Roman"/>
                <a:cs typeface="Times New Roman"/>
              </a:rPr>
              <a:t>accessible inside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0" dirty="0" smtClean="0">
                <a:latin typeface="Times New Roman"/>
                <a:cs typeface="Times New Roman"/>
              </a:rPr>
              <a:t>but outside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10" dirty="0" smtClean="0">
                <a:latin typeface="Times New Roman"/>
                <a:cs typeface="Times New Roman"/>
              </a:rPr>
              <a:t>it, </a:t>
            </a:r>
            <a:r>
              <a:rPr lang="en-US" spc="-25" dirty="0" smtClean="0">
                <a:latin typeface="Times New Roman"/>
                <a:cs typeface="Times New Roman"/>
              </a:rPr>
              <a:t>it</a:t>
            </a:r>
            <a:r>
              <a:rPr lang="en-US" spc="50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accessible.</a:t>
            </a:r>
            <a:endParaRPr lang="en-US" dirty="0" smtClean="0">
              <a:latin typeface="Times New Roman"/>
              <a:cs typeface="Times New Roman"/>
            </a:endParaRPr>
          </a:p>
          <a:p>
            <a:pPr marR="4988560" algn="r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b="1" spc="-10" dirty="0" smtClean="0">
                <a:latin typeface="Times New Roman"/>
                <a:cs typeface="Times New Roman"/>
              </a:rPr>
              <a:t>E</a:t>
            </a:r>
            <a:r>
              <a:rPr lang="en-US" b="1" spc="-25" dirty="0" smtClean="0">
                <a:latin typeface="Times New Roman"/>
                <a:cs typeface="Times New Roman"/>
              </a:rPr>
              <a:t>x</a:t>
            </a:r>
            <a:r>
              <a:rPr lang="en-US" b="1" spc="20" dirty="0" smtClean="0">
                <a:latin typeface="Times New Roman"/>
                <a:cs typeface="Times New Roman"/>
              </a:rPr>
              <a:t>a</a:t>
            </a:r>
            <a:r>
              <a:rPr lang="en-US" b="1" spc="-20" dirty="0" smtClean="0">
                <a:latin typeface="Times New Roman"/>
                <a:cs typeface="Times New Roman"/>
              </a:rPr>
              <a:t>m</a:t>
            </a:r>
            <a:r>
              <a:rPr lang="en-US" b="1" spc="20" dirty="0" smtClean="0">
                <a:latin typeface="Times New Roman"/>
                <a:cs typeface="Times New Roman"/>
              </a:rPr>
              <a:t>p</a:t>
            </a:r>
            <a:r>
              <a:rPr lang="en-US" b="1" spc="-25" dirty="0" smtClean="0">
                <a:latin typeface="Times New Roman"/>
                <a:cs typeface="Times New Roman"/>
              </a:rPr>
              <a:t>l</a:t>
            </a:r>
            <a:r>
              <a:rPr lang="en-US" b="1" dirty="0" smtClean="0">
                <a:latin typeface="Times New Roman"/>
                <a:cs typeface="Times New Roman"/>
              </a:rPr>
              <a:t>e</a:t>
            </a:r>
            <a:r>
              <a:rPr lang="en-US" b="1" spc="5" dirty="0" smtClean="0">
                <a:latin typeface="Times New Roman"/>
                <a:cs typeface="Times New Roman"/>
              </a:rPr>
              <a:t>-</a:t>
            </a:r>
            <a:r>
              <a:rPr lang="en-US" b="1" dirty="0" smtClean="0">
                <a:latin typeface="Times New Roman"/>
                <a:cs typeface="Times New Roman"/>
              </a:rPr>
              <a:t>1:</a:t>
            </a:r>
          </a:p>
          <a:p>
            <a:pPr marR="4988560" algn="r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a=</a:t>
            </a:r>
            <a:r>
              <a:rPr lang="en-US" dirty="0" smtClean="0">
                <a:latin typeface="Times New Roman"/>
                <a:cs typeface="Times New Roman"/>
              </a:rPr>
              <a:t>11</a:t>
            </a:r>
          </a:p>
          <a:p>
            <a:pPr marL="625475" marR="4205605" indent="-155575">
              <a:lnSpc>
                <a:spcPts val="1590"/>
              </a:lnSpc>
              <a:spcBef>
                <a:spcPts val="70"/>
              </a:spcBef>
              <a:buNone/>
            </a:pPr>
            <a:endParaRPr lang="en-US" spc="5" dirty="0" smtClean="0">
              <a:latin typeface="Times New Roman"/>
              <a:cs typeface="Times New Roman"/>
            </a:endParaRPr>
          </a:p>
          <a:p>
            <a:pPr marL="625475" marR="4205605" indent="-155575">
              <a:lnSpc>
                <a:spcPts val="1590"/>
              </a:lnSpc>
              <a:spcBef>
                <a:spcPts val="70"/>
              </a:spcBef>
              <a:buNone/>
            </a:pPr>
            <a:r>
              <a:rPr lang="en-US" spc="5" dirty="0" smtClean="0">
                <a:latin typeface="Times New Roman"/>
                <a:cs typeface="Times New Roman"/>
              </a:rPr>
              <a:t>def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myfunction</a:t>
            </a:r>
            <a:r>
              <a:rPr lang="en-US" spc="-5" dirty="0" smtClean="0">
                <a:latin typeface="Times New Roman"/>
                <a:cs typeface="Times New Roman"/>
              </a:rPr>
              <a:t>():  </a:t>
            </a:r>
          </a:p>
          <a:p>
            <a:pPr marL="625475" marR="4205605" indent="-155575">
              <a:lnSpc>
                <a:spcPts val="1590"/>
              </a:lnSpc>
              <a:spcBef>
                <a:spcPts val="7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		a=10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 marR="2206625" indent="154940">
              <a:lnSpc>
                <a:spcPts val="1580"/>
              </a:lnSpc>
              <a:spcBef>
                <a:spcPts val="25"/>
              </a:spcBef>
              <a:buNone/>
            </a:pPr>
            <a:endParaRPr lang="en-US" spc="-10" dirty="0" smtClean="0">
              <a:latin typeface="Times New Roman"/>
              <a:cs typeface="Times New Roman"/>
            </a:endParaRPr>
          </a:p>
          <a:p>
            <a:pPr marL="469900" marR="2206625" indent="154940">
              <a:lnSpc>
                <a:spcPts val="1580"/>
              </a:lnSpc>
              <a:spcBef>
                <a:spcPts val="2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	print "Inside </a:t>
            </a:r>
            <a:r>
              <a:rPr lang="en-US" spc="-5" dirty="0" err="1" smtClean="0">
                <a:latin typeface="Times New Roman"/>
                <a:cs typeface="Times New Roman"/>
              </a:rPr>
              <a:t>function",a</a:t>
            </a:r>
            <a:r>
              <a:rPr lang="en-US" spc="-5" dirty="0" smtClean="0">
                <a:latin typeface="Times New Roman"/>
                <a:cs typeface="Times New Roman"/>
              </a:rPr>
              <a:t>   </a:t>
            </a:r>
            <a:r>
              <a:rPr lang="en-US" dirty="0" smtClean="0">
                <a:latin typeface="Times New Roman"/>
                <a:cs typeface="Times New Roman"/>
              </a:rPr>
              <a:t># </a:t>
            </a:r>
            <a:r>
              <a:rPr lang="en-US" spc="-5" dirty="0" smtClean="0">
                <a:latin typeface="Times New Roman"/>
                <a:cs typeface="Times New Roman"/>
              </a:rPr>
              <a:t>display </a:t>
            </a:r>
          </a:p>
          <a:p>
            <a:pPr marL="469900" marR="2206625" indent="154940">
              <a:lnSpc>
                <a:spcPts val="1580"/>
              </a:lnSpc>
              <a:spcBef>
                <a:spcPts val="25"/>
              </a:spcBef>
              <a:buNone/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69900" marR="2206625" indent="154940">
              <a:lnSpc>
                <a:spcPts val="1580"/>
              </a:lnSpc>
              <a:spcBef>
                <a:spcPts val="2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local variable  </a:t>
            </a:r>
            <a:r>
              <a:rPr lang="en-US" spc="-5" dirty="0" err="1" smtClean="0">
                <a:latin typeface="Times New Roman"/>
                <a:cs typeface="Times New Roman"/>
              </a:rPr>
              <a:t>myfunction</a:t>
            </a:r>
            <a:r>
              <a:rPr lang="en-US" spc="-5" dirty="0" smtClean="0">
                <a:latin typeface="Times New Roman"/>
                <a:cs typeface="Times New Roman"/>
              </a:rPr>
              <a:t>()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  <a:buNone/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print </a:t>
            </a:r>
            <a:r>
              <a:rPr lang="en-US" spc="-10" dirty="0" smtClean="0">
                <a:latin typeface="Times New Roman"/>
                <a:cs typeface="Times New Roman"/>
              </a:rPr>
              <a:t>"outside </a:t>
            </a:r>
            <a:r>
              <a:rPr lang="en-US" spc="-10" dirty="0" err="1" smtClean="0">
                <a:latin typeface="Times New Roman"/>
                <a:cs typeface="Times New Roman"/>
              </a:rPr>
              <a:t>function",a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# </a:t>
            </a:r>
            <a:r>
              <a:rPr lang="en-US" spc="-5" dirty="0" smtClean="0">
                <a:latin typeface="Times New Roman"/>
                <a:cs typeface="Times New Roman"/>
              </a:rPr>
              <a:t>display </a:t>
            </a:r>
            <a:r>
              <a:rPr lang="en-US" dirty="0" smtClean="0">
                <a:latin typeface="Times New Roman"/>
                <a:cs typeface="Times New Roman"/>
              </a:rPr>
              <a:t>global</a:t>
            </a:r>
            <a:r>
              <a:rPr lang="en-US" spc="7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variable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Output: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Inside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outside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686800" cy="5768997"/>
          </a:xfrm>
        </p:spPr>
        <p:txBody>
          <a:bodyPr>
            <a:normAutofit fontScale="77500" lnSpcReduction="20000"/>
          </a:bodyPr>
          <a:lstStyle/>
          <a:p>
            <a:pPr marL="12700" marR="16510">
              <a:lnSpc>
                <a:spcPct val="11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programmer </a:t>
            </a:r>
            <a:r>
              <a:rPr lang="en-US" spc="5" dirty="0" smtClean="0">
                <a:latin typeface="Times New Roman"/>
                <a:cs typeface="Times New Roman"/>
              </a:rPr>
              <a:t>wants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use </a:t>
            </a:r>
            <a:r>
              <a:rPr lang="en-US" dirty="0" smtClean="0">
                <a:latin typeface="Times New Roman"/>
                <a:cs typeface="Times New Roman"/>
              </a:rPr>
              <a:t>the global </a:t>
            </a:r>
            <a:r>
              <a:rPr lang="en-US" spc="-5" dirty="0" smtClean="0">
                <a:latin typeface="Times New Roman"/>
                <a:cs typeface="Times New Roman"/>
              </a:rPr>
              <a:t>variable inside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function, </a:t>
            </a:r>
            <a:r>
              <a:rPr lang="en-US" spc="-15" dirty="0" smtClean="0">
                <a:latin typeface="Times New Roman"/>
                <a:cs typeface="Times New Roman"/>
              </a:rPr>
              <a:t>he </a:t>
            </a:r>
            <a:r>
              <a:rPr lang="en-US" dirty="0" smtClean="0">
                <a:latin typeface="Times New Roman"/>
                <a:cs typeface="Times New Roman"/>
              </a:rPr>
              <a:t>can </a:t>
            </a:r>
            <a:r>
              <a:rPr lang="en-US" spc="-10" dirty="0" smtClean="0">
                <a:latin typeface="Times New Roman"/>
                <a:cs typeface="Times New Roman"/>
              </a:rPr>
              <a:t>use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5" dirty="0" smtClean="0">
                <a:latin typeface="Times New Roman"/>
                <a:cs typeface="Times New Roman"/>
              </a:rPr>
              <a:t>keyword </a:t>
            </a:r>
            <a:r>
              <a:rPr lang="en-US" spc="-114" dirty="0" smtClean="0">
                <a:latin typeface="Times New Roman"/>
                <a:cs typeface="Times New Roman"/>
              </a:rPr>
              <a:t>„global‟ </a:t>
            </a:r>
            <a:r>
              <a:rPr lang="en-US" spc="-5" dirty="0" smtClean="0">
                <a:latin typeface="Times New Roman"/>
                <a:cs typeface="Times New Roman"/>
              </a:rPr>
              <a:t>before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variable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beginning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dirty="0" smtClean="0">
                <a:latin typeface="Times New Roman"/>
                <a:cs typeface="Times New Roman"/>
              </a:rPr>
              <a:t>body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as: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4771390" indent="457200">
              <a:lnSpc>
                <a:spcPct val="110000"/>
              </a:lnSpc>
              <a:spcBef>
                <a:spcPts val="25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global</a:t>
            </a:r>
            <a:r>
              <a:rPr lang="en-US" b="1" spc="-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  </a:t>
            </a:r>
            <a:r>
              <a:rPr lang="en-US" b="1" spc="-5" dirty="0" smtClean="0">
                <a:latin typeface="Times New Roman"/>
                <a:cs typeface="Times New Roman"/>
              </a:rPr>
              <a:t>Example-2: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	a=11</a:t>
            </a:r>
            <a:endParaRPr lang="en-US" dirty="0" smtClean="0">
              <a:latin typeface="Times New Roman"/>
              <a:cs typeface="Times New Roman"/>
            </a:endParaRPr>
          </a:p>
          <a:p>
            <a:pPr marL="625475" marR="4205605" indent="-155575">
              <a:lnSpc>
                <a:spcPct val="110000"/>
              </a:lnSpc>
              <a:spcBef>
                <a:spcPts val="20"/>
              </a:spcBef>
              <a:buNone/>
            </a:pPr>
            <a:r>
              <a:rPr lang="en-US" spc="5" dirty="0" smtClean="0">
                <a:latin typeface="Times New Roman"/>
                <a:cs typeface="Times New Roman"/>
              </a:rPr>
              <a:t>def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myfunction</a:t>
            </a:r>
            <a:r>
              <a:rPr lang="en-US" spc="-5" dirty="0" smtClean="0">
                <a:latin typeface="Times New Roman"/>
                <a:cs typeface="Times New Roman"/>
              </a:rPr>
              <a:t>():  	</a:t>
            </a:r>
            <a:r>
              <a:rPr lang="en-US" spc="-10" dirty="0" smtClean="0">
                <a:latin typeface="Times New Roman"/>
                <a:cs typeface="Times New Roman"/>
              </a:rPr>
              <a:t>global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</a:p>
          <a:p>
            <a:pPr marL="6254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		a=10</a:t>
            </a:r>
          </a:p>
          <a:p>
            <a:pPr marL="6254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		# </a:t>
            </a:r>
            <a:r>
              <a:rPr lang="en-US" spc="-5" dirty="0" smtClean="0">
                <a:latin typeface="Times New Roman"/>
                <a:cs typeface="Times New Roman"/>
              </a:rPr>
              <a:t>display </a:t>
            </a:r>
            <a:r>
              <a:rPr lang="en-US" dirty="0" smtClean="0">
                <a:latin typeface="Times New Roman"/>
                <a:cs typeface="Times New Roman"/>
              </a:rPr>
              <a:t>global </a:t>
            </a:r>
            <a:r>
              <a:rPr lang="en-US" spc="-5" dirty="0" smtClean="0">
                <a:latin typeface="Times New Roman"/>
                <a:cs typeface="Times New Roman"/>
              </a:rPr>
              <a:t>variable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 marR="2119630" indent="154940">
              <a:lnSpc>
                <a:spcPts val="1590"/>
              </a:lnSpc>
              <a:spcBef>
                <a:spcPts val="7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	print </a:t>
            </a:r>
            <a:r>
              <a:rPr lang="en-US" spc="-15" dirty="0" smtClean="0">
                <a:latin typeface="Times New Roman"/>
                <a:cs typeface="Times New Roman"/>
              </a:rPr>
              <a:t>"Inside </a:t>
            </a:r>
            <a:r>
              <a:rPr lang="en-US" spc="-5" dirty="0" err="1" smtClean="0">
                <a:latin typeface="Times New Roman"/>
                <a:cs typeface="Times New Roman"/>
              </a:rPr>
              <a:t>function",a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469900" marR="2119630" indent="154940">
              <a:lnSpc>
                <a:spcPts val="1590"/>
              </a:lnSpc>
              <a:spcBef>
                <a:spcPts val="75"/>
              </a:spcBef>
              <a:buNone/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763" marR="2119630" indent="153988">
              <a:lnSpc>
                <a:spcPts val="1590"/>
              </a:lnSpc>
              <a:spcBef>
                <a:spcPts val="75"/>
              </a:spcBef>
              <a:buNone/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763" marR="2119630" indent="153988">
              <a:lnSpc>
                <a:spcPts val="1590"/>
              </a:lnSpc>
              <a:spcBef>
                <a:spcPts val="75"/>
              </a:spcBef>
              <a:buNone/>
            </a:pPr>
            <a:r>
              <a:rPr lang="en-US" spc="-5" dirty="0" err="1" smtClean="0">
                <a:latin typeface="Times New Roman"/>
                <a:cs typeface="Times New Roman"/>
              </a:rPr>
              <a:t>myfunction</a:t>
            </a:r>
            <a:r>
              <a:rPr lang="en-US" spc="-5" dirty="0" smtClean="0">
                <a:latin typeface="Times New Roman"/>
                <a:cs typeface="Times New Roman"/>
              </a:rPr>
              <a:t>()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print </a:t>
            </a:r>
            <a:r>
              <a:rPr lang="en-US" spc="-10" dirty="0" smtClean="0">
                <a:latin typeface="Times New Roman"/>
                <a:cs typeface="Times New Roman"/>
              </a:rPr>
              <a:t>"outside </a:t>
            </a:r>
            <a:r>
              <a:rPr lang="en-US" spc="-10" dirty="0" err="1" smtClean="0">
                <a:latin typeface="Times New Roman"/>
                <a:cs typeface="Times New Roman"/>
              </a:rPr>
              <a:t>function",a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# </a:t>
            </a:r>
            <a:r>
              <a:rPr lang="en-US" spc="-5" dirty="0" smtClean="0">
                <a:latin typeface="Times New Roman"/>
                <a:cs typeface="Times New Roman"/>
              </a:rPr>
              <a:t>display </a:t>
            </a:r>
            <a:r>
              <a:rPr lang="en-US" dirty="0" smtClean="0">
                <a:latin typeface="Times New Roman"/>
                <a:cs typeface="Times New Roman"/>
              </a:rPr>
              <a:t>global</a:t>
            </a:r>
            <a:r>
              <a:rPr lang="en-US" spc="7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variable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endParaRPr lang="en-US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Output: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Inside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</a:p>
          <a:p>
            <a:pPr marL="469900">
              <a:lnSpc>
                <a:spcPct val="100000"/>
              </a:lnSpc>
              <a:spcBef>
                <a:spcPts val="16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outside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buNone/>
            </a:pPr>
            <a:r>
              <a:rPr lang="en-US" sz="3600" b="1" spc="-10" dirty="0" smtClean="0">
                <a:latin typeface="Times New Roman"/>
                <a:cs typeface="Times New Roman"/>
              </a:rPr>
              <a:t>Recursive</a:t>
            </a:r>
            <a:r>
              <a:rPr lang="en-US" sz="3600" b="1" spc="5" dirty="0" smtClean="0">
                <a:latin typeface="Times New Roman"/>
                <a:cs typeface="Times New Roman"/>
              </a:rPr>
              <a:t> </a:t>
            </a:r>
            <a:r>
              <a:rPr lang="en-US" sz="3600" b="1" spc="-5" dirty="0" smtClean="0">
                <a:latin typeface="Times New Roman"/>
                <a:cs typeface="Times New Roman"/>
              </a:rPr>
              <a:t>Functions: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12700" marR="17145">
              <a:lnSpc>
                <a:spcPct val="110000"/>
              </a:lnSpc>
              <a:spcBef>
                <a:spcPts val="1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function that </a:t>
            </a:r>
            <a:r>
              <a:rPr lang="en-US" spc="-10" dirty="0" smtClean="0">
                <a:latin typeface="Times New Roman"/>
                <a:cs typeface="Times New Roman"/>
              </a:rPr>
              <a:t>calls </a:t>
            </a:r>
            <a:r>
              <a:rPr lang="en-US" spc="-5" dirty="0" smtClean="0">
                <a:latin typeface="Times New Roman"/>
                <a:cs typeface="Times New Roman"/>
              </a:rPr>
              <a:t>itself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known </a:t>
            </a:r>
            <a:r>
              <a:rPr lang="en-US" spc="-5" dirty="0" smtClean="0">
                <a:latin typeface="Times New Roman"/>
                <a:cs typeface="Times New Roman"/>
              </a:rPr>
              <a:t>as </a:t>
            </a:r>
            <a:r>
              <a:rPr lang="en-US" spc="-20" dirty="0" smtClean="0">
                <a:latin typeface="Times New Roman"/>
                <a:cs typeface="Times New Roman"/>
              </a:rPr>
              <a:t>„recursive </a:t>
            </a:r>
            <a:r>
              <a:rPr lang="en-US" spc="-70" dirty="0" smtClean="0">
                <a:latin typeface="Times New Roman"/>
                <a:cs typeface="Times New Roman"/>
              </a:rPr>
              <a:t>function‟. </a:t>
            </a:r>
            <a:r>
              <a:rPr lang="en-US" dirty="0" smtClean="0">
                <a:latin typeface="Times New Roman"/>
                <a:cs typeface="Times New Roman"/>
              </a:rPr>
              <a:t>For </a:t>
            </a:r>
            <a:r>
              <a:rPr lang="en-US" spc="-5" dirty="0" smtClean="0">
                <a:latin typeface="Times New Roman"/>
                <a:cs typeface="Times New Roman"/>
              </a:rPr>
              <a:t>example, we </a:t>
            </a:r>
            <a:r>
              <a:rPr lang="en-US" dirty="0" smtClean="0">
                <a:latin typeface="Times New Roman"/>
                <a:cs typeface="Times New Roman"/>
              </a:rPr>
              <a:t>can </a:t>
            </a:r>
            <a:r>
              <a:rPr lang="en-US" spc="-5" dirty="0" smtClean="0">
                <a:latin typeface="Times New Roman"/>
                <a:cs typeface="Times New Roman"/>
              </a:rPr>
              <a:t>write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5" dirty="0" smtClean="0">
                <a:latin typeface="Times New Roman"/>
                <a:cs typeface="Times New Roman"/>
              </a:rPr>
              <a:t>factorial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3</a:t>
            </a:r>
            <a:r>
              <a:rPr lang="en-US" spc="-7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as: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 marR="3156585">
              <a:lnSpc>
                <a:spcPct val="110000"/>
              </a:lnSpc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	factorial(3) </a:t>
            </a:r>
            <a:r>
              <a:rPr lang="en-US" dirty="0" smtClean="0">
                <a:latin typeface="Times New Roman"/>
                <a:cs typeface="Times New Roman"/>
              </a:rPr>
              <a:t>= 3 * </a:t>
            </a:r>
            <a:r>
              <a:rPr lang="en-US" spc="-10" dirty="0" smtClean="0">
                <a:latin typeface="Times New Roman"/>
                <a:cs typeface="Times New Roman"/>
              </a:rPr>
              <a:t>factorial(2)  </a:t>
            </a:r>
            <a:r>
              <a:rPr lang="en-US" spc="-5" dirty="0" smtClean="0">
                <a:latin typeface="Times New Roman"/>
                <a:cs typeface="Times New Roman"/>
              </a:rPr>
              <a:t>Here, </a:t>
            </a:r>
            <a:r>
              <a:rPr lang="en-US" spc="-10" dirty="0" smtClean="0">
                <a:latin typeface="Times New Roman"/>
                <a:cs typeface="Times New Roman"/>
              </a:rPr>
              <a:t>factorial(2) </a:t>
            </a:r>
            <a:r>
              <a:rPr lang="en-US" dirty="0" smtClean="0">
                <a:latin typeface="Times New Roman"/>
                <a:cs typeface="Times New Roman"/>
              </a:rPr>
              <a:t>= 2 * </a:t>
            </a:r>
            <a:r>
              <a:rPr lang="en-US" spc="-10" dirty="0" smtClean="0">
                <a:latin typeface="Times New Roman"/>
                <a:cs typeface="Times New Roman"/>
              </a:rPr>
              <a:t>factorial(1)  And, factorial(1) </a:t>
            </a:r>
            <a:r>
              <a:rPr lang="en-US" dirty="0" smtClean="0">
                <a:latin typeface="Times New Roman"/>
                <a:cs typeface="Times New Roman"/>
              </a:rPr>
              <a:t>= 1 *</a:t>
            </a:r>
            <a:r>
              <a:rPr lang="en-US" spc="9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factorial(0)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16510">
              <a:lnSpc>
                <a:spcPct val="170000"/>
              </a:lnSpc>
              <a:spcBef>
                <a:spcPts val="6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Now, </a:t>
            </a:r>
            <a:r>
              <a:rPr lang="en-US" spc="-15" dirty="0" smtClean="0">
                <a:latin typeface="Times New Roman"/>
                <a:cs typeface="Times New Roman"/>
              </a:rPr>
              <a:t>if </a:t>
            </a:r>
            <a:r>
              <a:rPr lang="en-US" spc="-5" dirty="0" smtClean="0">
                <a:latin typeface="Times New Roman"/>
                <a:cs typeface="Times New Roman"/>
              </a:rPr>
              <a:t>we </a:t>
            </a:r>
            <a:r>
              <a:rPr lang="en-US" dirty="0" smtClean="0">
                <a:latin typeface="Times New Roman"/>
                <a:cs typeface="Times New Roman"/>
              </a:rPr>
              <a:t>know </a:t>
            </a:r>
            <a:r>
              <a:rPr lang="en-US" spc="-5" dirty="0" smtClean="0">
                <a:latin typeface="Times New Roman"/>
                <a:cs typeface="Times New Roman"/>
              </a:rPr>
              <a:t>that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factorial(0) </a:t>
            </a:r>
            <a:r>
              <a:rPr lang="en-US" spc="-10" dirty="0" smtClean="0">
                <a:latin typeface="Times New Roman"/>
                <a:cs typeface="Times New Roman"/>
              </a:rPr>
              <a:t>value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1, </a:t>
            </a:r>
            <a:r>
              <a:rPr lang="en-US" spc="-5" dirty="0" smtClean="0">
                <a:latin typeface="Times New Roman"/>
                <a:cs typeface="Times New Roman"/>
              </a:rPr>
              <a:t>all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preceding statements will </a:t>
            </a:r>
            <a:r>
              <a:rPr lang="en-US" dirty="0" smtClean="0">
                <a:latin typeface="Times New Roman"/>
                <a:cs typeface="Times New Roman"/>
              </a:rPr>
              <a:t>evaluate 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give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result</a:t>
            </a:r>
            <a:r>
              <a:rPr lang="en-US" spc="6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as: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factorial(3) </a:t>
            </a:r>
            <a:r>
              <a:rPr lang="en-US" dirty="0" smtClean="0">
                <a:latin typeface="Times New Roman"/>
                <a:cs typeface="Times New Roman"/>
              </a:rPr>
              <a:t>= 3 *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factorial(2)</a:t>
            </a:r>
            <a:endParaRPr lang="en-US" dirty="0" smtClean="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= 3 * 2 *</a:t>
            </a:r>
            <a:r>
              <a:rPr lang="en-US" spc="-10" dirty="0" smtClean="0">
                <a:latin typeface="Times New Roman"/>
                <a:cs typeface="Times New Roman"/>
              </a:rPr>
              <a:t> factorial(1)</a:t>
            </a:r>
            <a:endParaRPr lang="en-US" dirty="0" smtClean="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= 3 * 2 * 1 *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factorial(0)</a:t>
            </a:r>
            <a:endParaRPr lang="en-US" dirty="0" smtClean="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4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= 3 * 2 * 1 *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</a:p>
          <a:p>
            <a:pPr marL="1195705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= 6</a:t>
            </a:r>
          </a:p>
          <a:p>
            <a:pPr marL="12700" marR="15240">
              <a:lnSpc>
                <a:spcPct val="110000"/>
              </a:lnSpc>
              <a:buNone/>
              <a:tabLst>
                <a:tab pos="4699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From the </a:t>
            </a:r>
            <a:r>
              <a:rPr lang="en-US" spc="-5" dirty="0" smtClean="0">
                <a:latin typeface="Times New Roman"/>
                <a:cs typeface="Times New Roman"/>
              </a:rPr>
              <a:t>above </a:t>
            </a:r>
            <a:r>
              <a:rPr lang="en-US" dirty="0" smtClean="0">
                <a:latin typeface="Times New Roman"/>
                <a:cs typeface="Times New Roman"/>
              </a:rPr>
              <a:t>statements, </a:t>
            </a:r>
            <a:r>
              <a:rPr lang="en-US" spc="-5" dirty="0" smtClean="0">
                <a:latin typeface="Times New Roman"/>
                <a:cs typeface="Times New Roman"/>
              </a:rPr>
              <a:t>we can write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formula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calculate </a:t>
            </a:r>
            <a:r>
              <a:rPr lang="en-US" spc="-5" dirty="0" smtClean="0">
                <a:latin typeface="Times New Roman"/>
                <a:cs typeface="Times New Roman"/>
              </a:rPr>
              <a:t>factorial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spc="5" dirty="0" smtClean="0">
                <a:latin typeface="Times New Roman"/>
                <a:cs typeface="Times New Roman"/>
              </a:rPr>
              <a:t>any </a:t>
            </a:r>
            <a:r>
              <a:rPr lang="en-US" spc="-10" dirty="0" smtClean="0">
                <a:latin typeface="Times New Roman"/>
                <a:cs typeface="Times New Roman"/>
              </a:rPr>
              <a:t>number </a:t>
            </a:r>
            <a:r>
              <a:rPr lang="en-US" spc="-265" dirty="0" smtClean="0">
                <a:latin typeface="Times New Roman"/>
                <a:cs typeface="Times New Roman"/>
              </a:rPr>
              <a:t>„n‟  </a:t>
            </a:r>
            <a:r>
              <a:rPr lang="en-US" spc="-10" dirty="0" smtClean="0">
                <a:latin typeface="Times New Roman"/>
                <a:cs typeface="Times New Roman"/>
              </a:rPr>
              <a:t>as:	</a:t>
            </a:r>
            <a:r>
              <a:rPr lang="en-US" spc="-5" dirty="0" smtClean="0">
                <a:latin typeface="Times New Roman"/>
                <a:cs typeface="Times New Roman"/>
              </a:rPr>
              <a:t>factorial(n) </a:t>
            </a:r>
            <a:r>
              <a:rPr lang="en-US" dirty="0" smtClean="0">
                <a:latin typeface="Times New Roman"/>
                <a:cs typeface="Times New Roman"/>
              </a:rPr>
              <a:t>= n *</a:t>
            </a:r>
            <a:r>
              <a:rPr lang="en-US" spc="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factorial(n-1)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Example-1: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  <a:buNone/>
            </a:pPr>
            <a:r>
              <a:rPr lang="en-US" spc="5" dirty="0" smtClean="0">
                <a:latin typeface="Times New Roman"/>
                <a:cs typeface="Times New Roman"/>
              </a:rPr>
              <a:t>def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factorial(n):  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	       </a:t>
            </a:r>
            <a:r>
              <a:rPr lang="en-US" spc="-15" dirty="0" smtClean="0">
                <a:latin typeface="Times New Roman"/>
                <a:cs typeface="Times New Roman"/>
              </a:rPr>
              <a:t>if </a:t>
            </a:r>
            <a:r>
              <a:rPr lang="en-US" spc="-10" dirty="0" smtClean="0">
                <a:latin typeface="Times New Roman"/>
                <a:cs typeface="Times New Roman"/>
              </a:rPr>
              <a:t>n==0:</a:t>
            </a:r>
            <a:endParaRPr lang="en-US" dirty="0" smtClean="0">
              <a:latin typeface="Times New Roman"/>
              <a:cs typeface="Times New Roman"/>
            </a:endParaRPr>
          </a:p>
          <a:p>
            <a:pPr marL="625475" marR="4478655" indent="152400">
              <a:lnSpc>
                <a:spcPct val="110000"/>
              </a:lnSpc>
              <a:spcBef>
                <a:spcPts val="5"/>
              </a:spcBef>
              <a:buNone/>
            </a:pPr>
            <a:r>
              <a:rPr lang="en-US" spc="5" dirty="0" smtClean="0">
                <a:latin typeface="Times New Roman"/>
                <a:cs typeface="Times New Roman"/>
              </a:rPr>
              <a:t>	       r</a:t>
            </a:r>
            <a:r>
              <a:rPr lang="en-US" spc="-5" dirty="0" smtClean="0">
                <a:latin typeface="Times New Roman"/>
                <a:cs typeface="Times New Roman"/>
              </a:rPr>
              <a:t>e</a:t>
            </a:r>
            <a:r>
              <a:rPr lang="en-US" spc="-20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u</a:t>
            </a:r>
            <a:r>
              <a:rPr lang="en-US" spc="-50" dirty="0" smtClean="0">
                <a:latin typeface="Times New Roman"/>
                <a:cs typeface="Times New Roman"/>
              </a:rPr>
              <a:t>l</a:t>
            </a:r>
            <a:r>
              <a:rPr lang="en-US" spc="25" dirty="0" smtClean="0">
                <a:latin typeface="Times New Roman"/>
                <a:cs typeface="Times New Roman"/>
              </a:rPr>
              <a:t>t</a:t>
            </a:r>
            <a:r>
              <a:rPr lang="en-US" spc="-5" dirty="0" smtClean="0">
                <a:latin typeface="Times New Roman"/>
                <a:cs typeface="Times New Roman"/>
              </a:rPr>
              <a:t>=</a:t>
            </a:r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spc="-10" dirty="0" smtClean="0">
                <a:latin typeface="Times New Roman"/>
                <a:cs typeface="Times New Roman"/>
              </a:rPr>
              <a:t>else:</a:t>
            </a:r>
            <a:endParaRPr lang="en-US" dirty="0" smtClean="0">
              <a:latin typeface="Times New Roman"/>
              <a:cs typeface="Times New Roman"/>
            </a:endParaRPr>
          </a:p>
          <a:p>
            <a:pPr marL="539750" marR="3591560" indent="152400">
              <a:lnSpc>
                <a:spcPct val="110000"/>
              </a:lnSpc>
              <a:buNone/>
            </a:pPr>
            <a:r>
              <a:rPr lang="en-US" spc="5" dirty="0" smtClean="0">
                <a:latin typeface="Times New Roman"/>
                <a:cs typeface="Times New Roman"/>
              </a:rPr>
              <a:t>	r</a:t>
            </a:r>
            <a:r>
              <a:rPr lang="en-US" spc="-5" dirty="0" smtClean="0">
                <a:latin typeface="Times New Roman"/>
                <a:cs typeface="Times New Roman"/>
              </a:rPr>
              <a:t>e</a:t>
            </a:r>
            <a:r>
              <a:rPr lang="en-US" spc="-20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u</a:t>
            </a:r>
            <a:r>
              <a:rPr lang="en-US" spc="-50" dirty="0" smtClean="0">
                <a:latin typeface="Times New Roman"/>
                <a:cs typeface="Times New Roman"/>
              </a:rPr>
              <a:t>l</a:t>
            </a:r>
            <a:r>
              <a:rPr lang="en-US" spc="25" dirty="0" smtClean="0">
                <a:latin typeface="Times New Roman"/>
                <a:cs typeface="Times New Roman"/>
              </a:rPr>
              <a:t>t</a:t>
            </a:r>
            <a:r>
              <a:rPr lang="en-US" spc="-5" dirty="0" smtClean="0">
                <a:latin typeface="Times New Roman"/>
                <a:cs typeface="Times New Roman"/>
              </a:rPr>
              <a:t>=</a:t>
            </a:r>
            <a:r>
              <a:rPr lang="en-US" spc="-25" dirty="0" smtClean="0">
                <a:latin typeface="Times New Roman"/>
                <a:cs typeface="Times New Roman"/>
              </a:rPr>
              <a:t>n</a:t>
            </a:r>
            <a:r>
              <a:rPr lang="en-US" spc="20" dirty="0" smtClean="0">
                <a:latin typeface="Times New Roman"/>
                <a:cs typeface="Times New Roman"/>
              </a:rPr>
              <a:t>*</a:t>
            </a:r>
            <a:r>
              <a:rPr lang="en-US" spc="-20" dirty="0" smtClean="0">
                <a:latin typeface="Times New Roman"/>
                <a:cs typeface="Times New Roman"/>
              </a:rPr>
              <a:t>f</a:t>
            </a:r>
            <a:r>
              <a:rPr lang="en-US" spc="-5" dirty="0" smtClean="0">
                <a:latin typeface="Times New Roman"/>
                <a:cs typeface="Times New Roman"/>
              </a:rPr>
              <a:t>ac</a:t>
            </a:r>
            <a:r>
              <a:rPr lang="en-US" spc="25" dirty="0" smtClean="0">
                <a:latin typeface="Times New Roman"/>
                <a:cs typeface="Times New Roman"/>
              </a:rPr>
              <a:t>t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5" dirty="0" smtClean="0">
                <a:latin typeface="Times New Roman"/>
                <a:cs typeface="Times New Roman"/>
              </a:rPr>
              <a:t>r</a:t>
            </a:r>
            <a:r>
              <a:rPr lang="en-US" spc="-50" dirty="0" smtClean="0">
                <a:latin typeface="Times New Roman"/>
                <a:cs typeface="Times New Roman"/>
              </a:rPr>
              <a:t>i</a:t>
            </a:r>
            <a:r>
              <a:rPr lang="en-US" spc="15" dirty="0" smtClean="0">
                <a:latin typeface="Times New Roman"/>
                <a:cs typeface="Times New Roman"/>
              </a:rPr>
              <a:t>a</a:t>
            </a:r>
            <a:r>
              <a:rPr lang="en-US" spc="-50" dirty="0" smtClean="0">
                <a:latin typeface="Times New Roman"/>
                <a:cs typeface="Times New Roman"/>
              </a:rPr>
              <a:t>l</a:t>
            </a:r>
            <a:r>
              <a:rPr lang="en-US" spc="30" dirty="0" smtClean="0">
                <a:latin typeface="Times New Roman"/>
                <a:cs typeface="Times New Roman"/>
              </a:rPr>
              <a:t>(</a:t>
            </a:r>
            <a:r>
              <a:rPr lang="en-US" spc="-10" dirty="0" smtClean="0">
                <a:latin typeface="Times New Roman"/>
                <a:cs typeface="Times New Roman"/>
              </a:rPr>
              <a:t>n</a:t>
            </a:r>
            <a:r>
              <a:rPr lang="en-US" spc="5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1)                   </a:t>
            </a:r>
            <a:r>
              <a:rPr lang="en-US" spc="-5" dirty="0" smtClean="0">
                <a:latin typeface="Times New Roman"/>
                <a:cs typeface="Times New Roman"/>
              </a:rPr>
              <a:t>return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result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endParaRPr lang="en-US" spc="-1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for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in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range(1,5):</a:t>
            </a:r>
          </a:p>
          <a:p>
            <a:pPr marL="6254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print </a:t>
            </a:r>
            <a:r>
              <a:rPr lang="en-US" spc="-5" dirty="0" smtClean="0">
                <a:latin typeface="Times New Roman"/>
                <a:cs typeface="Times New Roman"/>
              </a:rPr>
              <a:t>"factorial </a:t>
            </a:r>
            <a:r>
              <a:rPr lang="en-US" spc="20" dirty="0" smtClean="0">
                <a:latin typeface="Times New Roman"/>
                <a:cs typeface="Times New Roman"/>
              </a:rPr>
              <a:t>of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",</a:t>
            </a:r>
            <a:r>
              <a:rPr lang="en-US" spc="-5" dirty="0" err="1" smtClean="0">
                <a:latin typeface="Times New Roman"/>
                <a:cs typeface="Times New Roman"/>
              </a:rPr>
              <a:t>i,"is",factorial</a:t>
            </a:r>
            <a:r>
              <a:rPr lang="en-US" spc="-5" dirty="0" smtClean="0">
                <a:latin typeface="Times New Roman"/>
                <a:cs typeface="Times New Roman"/>
              </a:rPr>
              <a:t>(</a:t>
            </a:r>
            <a:r>
              <a:rPr lang="en-US" spc="-5" dirty="0" err="1" smtClean="0">
                <a:latin typeface="Times New Roman"/>
                <a:cs typeface="Times New Roman"/>
              </a:rPr>
              <a:t>i</a:t>
            </a:r>
            <a:r>
              <a:rPr lang="en-US" spc="-5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Output: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factorial </a:t>
            </a:r>
            <a:r>
              <a:rPr lang="en-US" spc="20" dirty="0" smtClean="0">
                <a:latin typeface="Times New Roman"/>
                <a:cs typeface="Times New Roman"/>
              </a:rPr>
              <a:t>of  </a:t>
            </a:r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spc="-15" dirty="0" smtClean="0">
                <a:latin typeface="Times New Roman"/>
                <a:cs typeface="Times New Roman"/>
              </a:rPr>
              <a:t>is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factorial </a:t>
            </a:r>
            <a:r>
              <a:rPr lang="en-US" spc="20" dirty="0" smtClean="0">
                <a:latin typeface="Times New Roman"/>
                <a:cs typeface="Times New Roman"/>
              </a:rPr>
              <a:t>of  </a:t>
            </a:r>
            <a:r>
              <a:rPr lang="en-US" dirty="0" smtClean="0">
                <a:latin typeface="Times New Roman"/>
                <a:cs typeface="Times New Roman"/>
              </a:rPr>
              <a:t>2 </a:t>
            </a:r>
            <a:r>
              <a:rPr lang="en-US" spc="-15" dirty="0" smtClean="0">
                <a:latin typeface="Times New Roman"/>
                <a:cs typeface="Times New Roman"/>
              </a:rPr>
              <a:t>is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2</a:t>
            </a: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factorial </a:t>
            </a:r>
            <a:r>
              <a:rPr lang="en-US" spc="20" dirty="0" smtClean="0">
                <a:latin typeface="Times New Roman"/>
                <a:cs typeface="Times New Roman"/>
              </a:rPr>
              <a:t>of  </a:t>
            </a:r>
            <a:r>
              <a:rPr lang="en-US" dirty="0" smtClean="0">
                <a:latin typeface="Times New Roman"/>
                <a:cs typeface="Times New Roman"/>
              </a:rPr>
              <a:t>3 </a:t>
            </a:r>
            <a:r>
              <a:rPr lang="en-US" spc="-15" dirty="0" smtClean="0">
                <a:latin typeface="Times New Roman"/>
                <a:cs typeface="Times New Roman"/>
              </a:rPr>
              <a:t>is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6</a:t>
            </a:r>
          </a:p>
          <a:p>
            <a:pPr marL="469900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factorial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4 </a:t>
            </a:r>
            <a:r>
              <a:rPr lang="en-US" spc="-15" dirty="0" smtClean="0">
                <a:latin typeface="Times New Roman"/>
                <a:cs typeface="Times New Roman"/>
              </a:rPr>
              <a:t>is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24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 smtClean="0">
                <a:latin typeface="Times New Roman"/>
                <a:cs typeface="Times New Roman"/>
              </a:rPr>
              <a:t>Anonymous </a:t>
            </a:r>
            <a:r>
              <a:rPr lang="en-US" sz="2000" b="1" spc="-5" dirty="0" smtClean="0">
                <a:latin typeface="Times New Roman"/>
                <a:cs typeface="Times New Roman"/>
              </a:rPr>
              <a:t>Function </a:t>
            </a:r>
            <a:r>
              <a:rPr lang="en-US" sz="2000" b="1" spc="-20" dirty="0" smtClean="0">
                <a:latin typeface="Times New Roman"/>
                <a:cs typeface="Times New Roman"/>
              </a:rPr>
              <a:t>or</a:t>
            </a:r>
            <a:r>
              <a:rPr lang="en-US" sz="2000" b="1" spc="3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Lambdas: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7620" indent="228600" algn="just">
              <a:lnSpc>
                <a:spcPct val="150000"/>
              </a:lnSpc>
              <a:spcBef>
                <a:spcPts val="210"/>
              </a:spcBef>
            </a:pPr>
            <a:r>
              <a:rPr lang="en-US" sz="1800" spc="-10" dirty="0" smtClean="0">
                <a:latin typeface="Times New Roman"/>
                <a:cs typeface="Times New Roman"/>
              </a:rPr>
              <a:t>These </a:t>
            </a:r>
            <a:r>
              <a:rPr lang="en-US" sz="1800" spc="-5" dirty="0" smtClean="0">
                <a:latin typeface="Times New Roman"/>
                <a:cs typeface="Times New Roman"/>
              </a:rPr>
              <a:t>functions </a:t>
            </a:r>
            <a:r>
              <a:rPr lang="en-US" sz="1800" dirty="0" smtClean="0">
                <a:latin typeface="Times New Roman"/>
                <a:cs typeface="Times New Roman"/>
              </a:rPr>
              <a:t>are </a:t>
            </a:r>
            <a:r>
              <a:rPr lang="en-US" sz="1800" spc="-5" dirty="0" smtClean="0">
                <a:latin typeface="Times New Roman"/>
                <a:cs typeface="Times New Roman"/>
              </a:rPr>
              <a:t>called anonymous because </a:t>
            </a:r>
            <a:r>
              <a:rPr lang="en-US" sz="1800" dirty="0" smtClean="0">
                <a:latin typeface="Times New Roman"/>
                <a:cs typeface="Times New Roman"/>
              </a:rPr>
              <a:t>they are </a:t>
            </a:r>
            <a:r>
              <a:rPr lang="en-US" sz="1800" spc="-5" dirty="0" smtClean="0">
                <a:latin typeface="Times New Roman"/>
                <a:cs typeface="Times New Roman"/>
              </a:rPr>
              <a:t>not </a:t>
            </a:r>
            <a:r>
              <a:rPr lang="en-US" sz="1800" spc="-10" dirty="0" smtClean="0">
                <a:latin typeface="Times New Roman"/>
                <a:cs typeface="Times New Roman"/>
              </a:rPr>
              <a:t>declared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the standard  </a:t>
            </a:r>
            <a:r>
              <a:rPr lang="en-US" sz="1800" spc="-10" dirty="0" smtClean="0">
                <a:latin typeface="Times New Roman"/>
                <a:cs typeface="Times New Roman"/>
              </a:rPr>
              <a:t>manner </a:t>
            </a:r>
            <a:r>
              <a:rPr lang="en-US" sz="1800" dirty="0" smtClean="0">
                <a:latin typeface="Times New Roman"/>
                <a:cs typeface="Times New Roman"/>
              </a:rPr>
              <a:t>by using the </a:t>
            </a:r>
            <a:r>
              <a:rPr lang="en-US" sz="1800" i="1" spc="-5" dirty="0" smtClean="0">
                <a:latin typeface="Times New Roman"/>
                <a:cs typeface="Times New Roman"/>
              </a:rPr>
              <a:t>def </a:t>
            </a:r>
            <a:r>
              <a:rPr lang="en-US" sz="1800" spc="-5" dirty="0" smtClean="0">
                <a:latin typeface="Times New Roman"/>
                <a:cs typeface="Times New Roman"/>
              </a:rPr>
              <a:t>keyword. You can </a:t>
            </a:r>
            <a:r>
              <a:rPr lang="en-US" sz="1800" spc="-10" dirty="0" smtClean="0">
                <a:latin typeface="Times New Roman"/>
                <a:cs typeface="Times New Roman"/>
              </a:rPr>
              <a:t>use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i="1" dirty="0" smtClean="0">
                <a:latin typeface="Times New Roman"/>
                <a:cs typeface="Times New Roman"/>
              </a:rPr>
              <a:t>lambda </a:t>
            </a:r>
            <a:r>
              <a:rPr lang="en-US" sz="1800" spc="-5" dirty="0" smtClean="0">
                <a:latin typeface="Times New Roman"/>
                <a:cs typeface="Times New Roman"/>
              </a:rPr>
              <a:t>keyword </a:t>
            </a:r>
            <a:r>
              <a:rPr lang="en-US" sz="1800" dirty="0" smtClean="0">
                <a:latin typeface="Times New Roman"/>
                <a:cs typeface="Times New Roman"/>
              </a:rPr>
              <a:t>to </a:t>
            </a:r>
            <a:r>
              <a:rPr lang="en-US" sz="1800" spc="-5" dirty="0" smtClean="0">
                <a:latin typeface="Times New Roman"/>
                <a:cs typeface="Times New Roman"/>
              </a:rPr>
              <a:t>create small  anonymous</a:t>
            </a:r>
            <a:r>
              <a:rPr lang="en-US" sz="1800" spc="15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functions.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241300" marR="11430" indent="-229235">
              <a:lnSpc>
                <a:spcPct val="150000"/>
              </a:lnSpc>
              <a:spcBef>
                <a:spcPts val="6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Lambda </a:t>
            </a:r>
            <a:r>
              <a:rPr lang="en-US" sz="1800" spc="-10" dirty="0" smtClean="0">
                <a:latin typeface="Times New Roman"/>
                <a:cs typeface="Times New Roman"/>
              </a:rPr>
              <a:t>forms </a:t>
            </a:r>
            <a:r>
              <a:rPr lang="en-US" sz="1800" spc="10" dirty="0" smtClean="0">
                <a:latin typeface="Times New Roman"/>
                <a:cs typeface="Times New Roman"/>
              </a:rPr>
              <a:t>can </a:t>
            </a:r>
            <a:r>
              <a:rPr lang="en-US" sz="1800" spc="5" dirty="0" smtClean="0">
                <a:latin typeface="Times New Roman"/>
                <a:cs typeface="Times New Roman"/>
              </a:rPr>
              <a:t>take </a:t>
            </a:r>
            <a:r>
              <a:rPr lang="en-US" sz="1800" spc="-5" dirty="0" smtClean="0">
                <a:latin typeface="Times New Roman"/>
                <a:cs typeface="Times New Roman"/>
              </a:rPr>
              <a:t>any </a:t>
            </a:r>
            <a:r>
              <a:rPr lang="en-US" sz="1800" spc="-10" dirty="0" smtClean="0">
                <a:latin typeface="Times New Roman"/>
                <a:cs typeface="Times New Roman"/>
              </a:rPr>
              <a:t>number </a:t>
            </a:r>
            <a:r>
              <a:rPr lang="en-US" sz="1800" spc="10" dirty="0" smtClean="0">
                <a:latin typeface="Times New Roman"/>
                <a:cs typeface="Times New Roman"/>
              </a:rPr>
              <a:t>of </a:t>
            </a:r>
            <a:r>
              <a:rPr lang="en-US" sz="1800" dirty="0" smtClean="0">
                <a:latin typeface="Times New Roman"/>
                <a:cs typeface="Times New Roman"/>
              </a:rPr>
              <a:t>arguments </a:t>
            </a:r>
            <a:r>
              <a:rPr lang="en-US" sz="1800" spc="-10" dirty="0" smtClean="0">
                <a:latin typeface="Times New Roman"/>
                <a:cs typeface="Times New Roman"/>
              </a:rPr>
              <a:t>but </a:t>
            </a:r>
            <a:r>
              <a:rPr lang="en-US" sz="1800" dirty="0" smtClean="0">
                <a:latin typeface="Times New Roman"/>
                <a:cs typeface="Times New Roman"/>
              </a:rPr>
              <a:t>return </a:t>
            </a:r>
            <a:r>
              <a:rPr lang="en-US" sz="1800" spc="-20" dirty="0" smtClean="0">
                <a:latin typeface="Times New Roman"/>
                <a:cs typeface="Times New Roman"/>
              </a:rPr>
              <a:t>just </a:t>
            </a:r>
            <a:r>
              <a:rPr lang="en-US" sz="1800" spc="-5" dirty="0" smtClean="0">
                <a:latin typeface="Times New Roman"/>
                <a:cs typeface="Times New Roman"/>
              </a:rPr>
              <a:t>one value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the form </a:t>
            </a:r>
            <a:r>
              <a:rPr lang="en-US" sz="1800" spc="35" dirty="0" smtClean="0">
                <a:latin typeface="Times New Roman"/>
                <a:cs typeface="Times New Roman"/>
              </a:rPr>
              <a:t>of  </a:t>
            </a:r>
            <a:r>
              <a:rPr lang="en-US" sz="1800" spc="-5" dirty="0" smtClean="0">
                <a:latin typeface="Times New Roman"/>
                <a:cs typeface="Times New Roman"/>
              </a:rPr>
              <a:t>an expression. They </a:t>
            </a:r>
            <a:r>
              <a:rPr lang="en-US" sz="1800" dirty="0" smtClean="0">
                <a:latin typeface="Times New Roman"/>
                <a:cs typeface="Times New Roman"/>
              </a:rPr>
              <a:t>cannot </a:t>
            </a:r>
            <a:r>
              <a:rPr lang="en-US" sz="1800" spc="-5" dirty="0" smtClean="0">
                <a:latin typeface="Times New Roman"/>
                <a:cs typeface="Times New Roman"/>
              </a:rPr>
              <a:t>contain commands </a:t>
            </a:r>
            <a:r>
              <a:rPr lang="en-US" sz="1800" spc="10" dirty="0" smtClean="0">
                <a:latin typeface="Times New Roman"/>
                <a:cs typeface="Times New Roman"/>
              </a:rPr>
              <a:t>or </a:t>
            </a:r>
            <a:r>
              <a:rPr lang="en-US" sz="1800" spc="-5" dirty="0" smtClean="0">
                <a:latin typeface="Times New Roman"/>
                <a:cs typeface="Times New Roman"/>
              </a:rPr>
              <a:t>multiple</a:t>
            </a:r>
            <a:r>
              <a:rPr lang="en-US" sz="1800" spc="-3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expressions.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241300" marR="13335" indent="-229235">
              <a:lnSpc>
                <a:spcPct val="15000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An </a:t>
            </a:r>
            <a:r>
              <a:rPr lang="en-US" sz="1800" dirty="0" smtClean="0">
                <a:latin typeface="Times New Roman"/>
                <a:cs typeface="Times New Roman"/>
              </a:rPr>
              <a:t>anonymous </a:t>
            </a:r>
            <a:r>
              <a:rPr lang="en-US" sz="1800" spc="-5" dirty="0" smtClean="0">
                <a:latin typeface="Times New Roman"/>
                <a:cs typeface="Times New Roman"/>
              </a:rPr>
              <a:t>function </a:t>
            </a:r>
            <a:r>
              <a:rPr lang="en-US" sz="1800" dirty="0" smtClean="0">
                <a:latin typeface="Times New Roman"/>
                <a:cs typeface="Times New Roman"/>
              </a:rPr>
              <a:t>cannot </a:t>
            </a:r>
            <a:r>
              <a:rPr lang="en-US" sz="1800" spc="-15" dirty="0" smtClean="0">
                <a:latin typeface="Times New Roman"/>
                <a:cs typeface="Times New Roman"/>
              </a:rPr>
              <a:t>be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5" dirty="0" smtClean="0">
                <a:latin typeface="Times New Roman"/>
                <a:cs typeface="Times New Roman"/>
              </a:rPr>
              <a:t>direct call </a:t>
            </a:r>
            <a:r>
              <a:rPr lang="en-US" sz="1800" dirty="0" smtClean="0">
                <a:latin typeface="Times New Roman"/>
                <a:cs typeface="Times New Roman"/>
              </a:rPr>
              <a:t>to </a:t>
            </a:r>
            <a:r>
              <a:rPr lang="en-US" sz="1800" spc="-15" dirty="0" smtClean="0">
                <a:latin typeface="Times New Roman"/>
                <a:cs typeface="Times New Roman"/>
              </a:rPr>
              <a:t>print </a:t>
            </a:r>
            <a:r>
              <a:rPr lang="en-US" sz="1800" spc="-5" dirty="0" smtClean="0">
                <a:latin typeface="Times New Roman"/>
                <a:cs typeface="Times New Roman"/>
              </a:rPr>
              <a:t>because lambda requires </a:t>
            </a:r>
            <a:r>
              <a:rPr lang="en-US" sz="1800" spc="5" dirty="0" smtClean="0">
                <a:latin typeface="Times New Roman"/>
                <a:cs typeface="Times New Roman"/>
              </a:rPr>
              <a:t>an  </a:t>
            </a:r>
            <a:r>
              <a:rPr lang="en-US" sz="1800" spc="-5" dirty="0" smtClean="0">
                <a:latin typeface="Times New Roman"/>
                <a:cs typeface="Times New Roman"/>
              </a:rPr>
              <a:t>expression.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241300" marR="12700" indent="-229235">
              <a:lnSpc>
                <a:spcPct val="15000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Lambda functions have </a:t>
            </a:r>
            <a:r>
              <a:rPr lang="en-US" sz="1800" spc="-10" dirty="0" smtClean="0">
                <a:latin typeface="Times New Roman"/>
                <a:cs typeface="Times New Roman"/>
              </a:rPr>
              <a:t>their </a:t>
            </a:r>
            <a:r>
              <a:rPr lang="en-US" sz="1800" spc="5" dirty="0" smtClean="0">
                <a:latin typeface="Times New Roman"/>
                <a:cs typeface="Times New Roman"/>
              </a:rPr>
              <a:t>own </a:t>
            </a:r>
            <a:r>
              <a:rPr lang="en-US" sz="1800" spc="-5" dirty="0" smtClean="0">
                <a:latin typeface="Times New Roman"/>
                <a:cs typeface="Times New Roman"/>
              </a:rPr>
              <a:t>local namespace </a:t>
            </a:r>
            <a:r>
              <a:rPr lang="en-US" sz="1800" spc="-10" dirty="0" smtClean="0">
                <a:latin typeface="Times New Roman"/>
                <a:cs typeface="Times New Roman"/>
              </a:rPr>
              <a:t>and </a:t>
            </a:r>
            <a:r>
              <a:rPr lang="en-US" sz="1800" dirty="0" smtClean="0">
                <a:latin typeface="Times New Roman"/>
                <a:cs typeface="Times New Roman"/>
              </a:rPr>
              <a:t>cannot </a:t>
            </a:r>
            <a:r>
              <a:rPr lang="en-US" sz="1800" spc="-10" dirty="0" smtClean="0">
                <a:latin typeface="Times New Roman"/>
                <a:cs typeface="Times New Roman"/>
              </a:rPr>
              <a:t>access </a:t>
            </a:r>
            <a:r>
              <a:rPr lang="en-US" sz="1800" spc="-5" dirty="0" smtClean="0">
                <a:latin typeface="Times New Roman"/>
                <a:cs typeface="Times New Roman"/>
              </a:rPr>
              <a:t>variables </a:t>
            </a:r>
            <a:r>
              <a:rPr lang="en-US" sz="1800" dirty="0" smtClean="0">
                <a:latin typeface="Times New Roman"/>
                <a:cs typeface="Times New Roman"/>
              </a:rPr>
              <a:t>other than  those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spc="-10" dirty="0" smtClean="0">
                <a:latin typeface="Times New Roman"/>
                <a:cs typeface="Times New Roman"/>
              </a:rPr>
              <a:t>their </a:t>
            </a:r>
            <a:r>
              <a:rPr lang="en-US" sz="1800" dirty="0" smtClean="0">
                <a:latin typeface="Times New Roman"/>
                <a:cs typeface="Times New Roman"/>
              </a:rPr>
              <a:t>parameter </a:t>
            </a:r>
            <a:r>
              <a:rPr lang="en-US" sz="1800" spc="-20" dirty="0" smtClean="0">
                <a:latin typeface="Times New Roman"/>
                <a:cs typeface="Times New Roman"/>
              </a:rPr>
              <a:t>list </a:t>
            </a:r>
            <a:r>
              <a:rPr lang="en-US" sz="1800" spc="-10" dirty="0" smtClean="0">
                <a:latin typeface="Times New Roman"/>
                <a:cs typeface="Times New Roman"/>
              </a:rPr>
              <a:t>and </a:t>
            </a:r>
            <a:r>
              <a:rPr lang="en-US" sz="1800" dirty="0" smtClean="0">
                <a:latin typeface="Times New Roman"/>
                <a:cs typeface="Times New Roman"/>
              </a:rPr>
              <a:t>those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5" dirty="0" smtClean="0">
                <a:latin typeface="Times New Roman"/>
                <a:cs typeface="Times New Roman"/>
              </a:rPr>
              <a:t>global</a:t>
            </a:r>
            <a:r>
              <a:rPr lang="en-US" sz="1800" spc="13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namespace.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241300" marR="12700" indent="-229235">
              <a:lnSpc>
                <a:spcPct val="15000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Although </a:t>
            </a:r>
            <a:r>
              <a:rPr lang="en-US" sz="1800" spc="-25" dirty="0" smtClean="0">
                <a:latin typeface="Times New Roman"/>
                <a:cs typeface="Times New Roman"/>
              </a:rPr>
              <a:t>it </a:t>
            </a:r>
            <a:r>
              <a:rPr lang="en-US" sz="1800" dirty="0" smtClean="0">
                <a:latin typeface="Times New Roman"/>
                <a:cs typeface="Times New Roman"/>
              </a:rPr>
              <a:t>appears </a:t>
            </a:r>
            <a:r>
              <a:rPr lang="en-US" sz="1800" spc="-5" dirty="0" smtClean="0">
                <a:latin typeface="Times New Roman"/>
                <a:cs typeface="Times New Roman"/>
              </a:rPr>
              <a:t>that </a:t>
            </a:r>
            <a:r>
              <a:rPr lang="en-US" sz="1800" spc="-10" dirty="0" smtClean="0">
                <a:latin typeface="Times New Roman"/>
                <a:cs typeface="Times New Roman"/>
              </a:rPr>
              <a:t>lambda's </a:t>
            </a:r>
            <a:r>
              <a:rPr lang="en-US" sz="1800" dirty="0" smtClean="0">
                <a:latin typeface="Times New Roman"/>
                <a:cs typeface="Times New Roman"/>
              </a:rPr>
              <a:t>are a one-line </a:t>
            </a:r>
            <a:r>
              <a:rPr lang="en-US" sz="1800" spc="-5" dirty="0" smtClean="0">
                <a:latin typeface="Times New Roman"/>
                <a:cs typeface="Times New Roman"/>
              </a:rPr>
              <a:t>version </a:t>
            </a:r>
            <a:r>
              <a:rPr lang="en-US" sz="1800" spc="10" dirty="0" smtClean="0">
                <a:latin typeface="Times New Roman"/>
                <a:cs typeface="Times New Roman"/>
              </a:rPr>
              <a:t>of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10" dirty="0" smtClean="0">
                <a:latin typeface="Times New Roman"/>
                <a:cs typeface="Times New Roman"/>
              </a:rPr>
              <a:t>function, </a:t>
            </a:r>
            <a:r>
              <a:rPr lang="en-US" sz="1800" dirty="0" smtClean="0">
                <a:latin typeface="Times New Roman"/>
                <a:cs typeface="Times New Roman"/>
              </a:rPr>
              <a:t>they are </a:t>
            </a:r>
            <a:r>
              <a:rPr lang="en-US" sz="1800" spc="-5" dirty="0" smtClean="0">
                <a:latin typeface="Times New Roman"/>
                <a:cs typeface="Times New Roman"/>
              </a:rPr>
              <a:t>not  </a:t>
            </a:r>
            <a:r>
              <a:rPr lang="en-US" sz="1800" spc="-10" dirty="0" smtClean="0">
                <a:latin typeface="Times New Roman"/>
                <a:cs typeface="Times New Roman"/>
              </a:rPr>
              <a:t>equivalent</a:t>
            </a:r>
            <a:r>
              <a:rPr lang="en-US" sz="1800" spc="10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to</a:t>
            </a:r>
            <a:r>
              <a:rPr lang="en-US" sz="1800" spc="135" dirty="0" smtClean="0">
                <a:latin typeface="Times New Roman"/>
                <a:cs typeface="Times New Roman"/>
              </a:rPr>
              <a:t> </a:t>
            </a:r>
            <a:r>
              <a:rPr lang="en-US" sz="1800" spc="-15" dirty="0" smtClean="0">
                <a:latin typeface="Times New Roman"/>
                <a:cs typeface="Times New Roman"/>
              </a:rPr>
              <a:t>inline</a:t>
            </a:r>
            <a:r>
              <a:rPr lang="en-US" sz="1800" spc="10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statements</a:t>
            </a:r>
            <a:r>
              <a:rPr lang="en-US" sz="1800" spc="95" dirty="0" smtClean="0">
                <a:latin typeface="Times New Roman"/>
                <a:cs typeface="Times New Roman"/>
              </a:rPr>
              <a:t> </a:t>
            </a:r>
            <a:r>
              <a:rPr lang="en-US" sz="1800" spc="-15" dirty="0" smtClean="0">
                <a:latin typeface="Times New Roman"/>
                <a:cs typeface="Times New Roman"/>
              </a:rPr>
              <a:t>in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C</a:t>
            </a:r>
            <a:r>
              <a:rPr lang="en-US" sz="1800" spc="75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or</a:t>
            </a:r>
            <a:r>
              <a:rPr lang="en-US" sz="1800" spc="9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C++,</a:t>
            </a:r>
            <a:r>
              <a:rPr lang="en-US" sz="1800" spc="9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whose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purpose</a:t>
            </a:r>
            <a:r>
              <a:rPr lang="en-US" sz="1800" spc="100" dirty="0" smtClean="0">
                <a:latin typeface="Times New Roman"/>
                <a:cs typeface="Times New Roman"/>
              </a:rPr>
              <a:t> </a:t>
            </a:r>
            <a:r>
              <a:rPr lang="en-US" sz="1800" spc="-15" dirty="0" smtClean="0">
                <a:latin typeface="Times New Roman"/>
                <a:cs typeface="Times New Roman"/>
              </a:rPr>
              <a:t>is</a:t>
            </a:r>
            <a:r>
              <a:rPr lang="en-US" sz="1800" spc="1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by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passing</a:t>
            </a:r>
            <a:r>
              <a:rPr lang="en-US" sz="1800" spc="10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function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stack</a:t>
            </a:r>
          </a:p>
          <a:p>
            <a:pPr marL="241300">
              <a:lnSpc>
                <a:spcPct val="150000"/>
              </a:lnSpc>
            </a:pPr>
            <a:r>
              <a:rPr lang="en-US" sz="1800" spc="-5" dirty="0" smtClean="0">
                <a:latin typeface="Times New Roman"/>
                <a:cs typeface="Times New Roman"/>
              </a:rPr>
              <a:t>allocation during invocation </a:t>
            </a:r>
            <a:r>
              <a:rPr lang="en-US" sz="1800" spc="-10" dirty="0" smtClean="0">
                <a:latin typeface="Times New Roman"/>
                <a:cs typeface="Times New Roman"/>
              </a:rPr>
              <a:t>for performance</a:t>
            </a:r>
            <a:r>
              <a:rPr lang="en-US" sz="1800" spc="7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reasons.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en-US" sz="1800" spc="-145" dirty="0" err="1" smtClean="0">
                <a:latin typeface="Times New Roman"/>
                <a:cs typeface="Times New Roman"/>
              </a:rPr>
              <a:t>Let‟s</a:t>
            </a:r>
            <a:r>
              <a:rPr lang="en-US" sz="1800" spc="-145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take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10" dirty="0" smtClean="0">
                <a:latin typeface="Times New Roman"/>
                <a:cs typeface="Times New Roman"/>
              </a:rPr>
              <a:t>normal </a:t>
            </a:r>
            <a:r>
              <a:rPr lang="en-US" sz="1800" spc="-5" dirty="0" smtClean="0">
                <a:latin typeface="Times New Roman"/>
                <a:cs typeface="Times New Roman"/>
              </a:rPr>
              <a:t>function that returns square </a:t>
            </a:r>
            <a:r>
              <a:rPr lang="en-US" sz="1800" spc="10" dirty="0" smtClean="0">
                <a:latin typeface="Times New Roman"/>
                <a:cs typeface="Times New Roman"/>
              </a:rPr>
              <a:t>of </a:t>
            </a:r>
            <a:r>
              <a:rPr lang="en-US" sz="1800" spc="-5" dirty="0" smtClean="0">
                <a:latin typeface="Times New Roman"/>
                <a:cs typeface="Times New Roman"/>
              </a:rPr>
              <a:t>given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value: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20000"/>
          </a:bodyPr>
          <a:lstStyle/>
          <a:p>
            <a:pPr marL="701675" marR="4366260" indent="-231775">
              <a:lnSpc>
                <a:spcPct val="150000"/>
              </a:lnSpc>
              <a:spcBef>
                <a:spcPts val="95"/>
              </a:spcBef>
            </a:pPr>
            <a:r>
              <a:rPr lang="en-US" sz="2000" b="1" spc="-5" dirty="0" smtClean="0">
                <a:latin typeface="Times New Roman"/>
                <a:cs typeface="Times New Roman"/>
              </a:rPr>
              <a:t>def square(x):  </a:t>
            </a:r>
            <a:r>
              <a:rPr lang="en-US" sz="2000" b="1" spc="-15" dirty="0" smtClean="0">
                <a:latin typeface="Times New Roman"/>
                <a:cs typeface="Times New Roman"/>
              </a:rPr>
              <a:t>return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x*x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15" dirty="0" smtClean="0">
                <a:latin typeface="Times New Roman"/>
                <a:cs typeface="Times New Roman"/>
              </a:rPr>
              <a:t>same </a:t>
            </a:r>
            <a:r>
              <a:rPr lang="en-US" sz="2000" spc="-5" dirty="0" smtClean="0">
                <a:latin typeface="Times New Roman"/>
                <a:cs typeface="Times New Roman"/>
              </a:rPr>
              <a:t>function </a:t>
            </a:r>
            <a:r>
              <a:rPr lang="en-US" sz="2000" dirty="0" smtClean="0">
                <a:latin typeface="Times New Roman"/>
                <a:cs typeface="Times New Roman"/>
              </a:rPr>
              <a:t>can </a:t>
            </a:r>
            <a:r>
              <a:rPr lang="en-US" sz="2000" spc="-15" dirty="0" smtClean="0">
                <a:latin typeface="Times New Roman"/>
                <a:cs typeface="Times New Roman"/>
              </a:rPr>
              <a:t>be </a:t>
            </a:r>
            <a:r>
              <a:rPr lang="en-US" sz="2000" dirty="0" smtClean="0">
                <a:latin typeface="Times New Roman"/>
                <a:cs typeface="Times New Roman"/>
              </a:rPr>
              <a:t>written </a:t>
            </a:r>
            <a:r>
              <a:rPr lang="en-US" sz="2000" spc="-5" dirty="0" smtClean="0">
                <a:latin typeface="Times New Roman"/>
                <a:cs typeface="Times New Roman"/>
              </a:rPr>
              <a:t>as anonymous function</a:t>
            </a:r>
            <a:r>
              <a:rPr lang="en-US" sz="2000" spc="6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</a:pPr>
            <a:r>
              <a:rPr lang="en-US" sz="2000" b="1" spc="-5" dirty="0" smtClean="0">
                <a:latin typeface="Times New Roman"/>
                <a:cs typeface="Times New Roman"/>
              </a:rPr>
              <a:t>lambda </a:t>
            </a:r>
            <a:r>
              <a:rPr lang="en-US" sz="2000" b="1" spc="-15" dirty="0" smtClean="0">
                <a:latin typeface="Times New Roman"/>
                <a:cs typeface="Times New Roman"/>
              </a:rPr>
              <a:t>x:</a:t>
            </a:r>
            <a:r>
              <a:rPr lang="en-US" sz="2000" b="1" spc="2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x*x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2065">
              <a:lnSpc>
                <a:spcPct val="150000"/>
              </a:lnSpc>
              <a:spcBef>
                <a:spcPts val="65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latin typeface="Times New Roman"/>
                <a:cs typeface="Times New Roman"/>
              </a:rPr>
              <a:t>colon (:) </a:t>
            </a:r>
            <a:r>
              <a:rPr lang="en-US" sz="2000" spc="-5" dirty="0" smtClean="0">
                <a:latin typeface="Times New Roman"/>
                <a:cs typeface="Times New Roman"/>
              </a:rPr>
              <a:t>represents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beginning </a:t>
            </a:r>
            <a:r>
              <a:rPr lang="en-US" sz="2000" spc="20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function that contains </a:t>
            </a:r>
            <a:r>
              <a:rPr lang="en-US" sz="2000" spc="5" dirty="0" smtClean="0">
                <a:latin typeface="Times New Roman"/>
                <a:cs typeface="Times New Roman"/>
              </a:rPr>
              <a:t>an </a:t>
            </a:r>
            <a:r>
              <a:rPr lang="en-US" sz="2000" dirty="0" smtClean="0">
                <a:latin typeface="Times New Roman"/>
                <a:cs typeface="Times New Roman"/>
              </a:rPr>
              <a:t>expression </a:t>
            </a:r>
            <a:r>
              <a:rPr lang="en-US" sz="2000" spc="-10" dirty="0" smtClean="0">
                <a:latin typeface="Times New Roman"/>
                <a:cs typeface="Times New Roman"/>
              </a:rPr>
              <a:t>x*x. </a:t>
            </a:r>
            <a:r>
              <a:rPr lang="en-US" sz="2000" dirty="0" smtClean="0">
                <a:latin typeface="Times New Roman"/>
                <a:cs typeface="Times New Roman"/>
              </a:rPr>
              <a:t>The  syntax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3079115" indent="457200">
              <a:lnSpc>
                <a:spcPct val="150000"/>
              </a:lnSpc>
              <a:spcBef>
                <a:spcPts val="45"/>
              </a:spcBef>
            </a:pPr>
            <a:r>
              <a:rPr lang="en-US" sz="2000" b="1" spc="-5" dirty="0" smtClean="0">
                <a:latin typeface="Times New Roman"/>
                <a:cs typeface="Times New Roman"/>
              </a:rPr>
              <a:t>lambda </a:t>
            </a:r>
            <a:r>
              <a:rPr lang="en-US" sz="2000" b="1" spc="-5" dirty="0" err="1" smtClean="0">
                <a:latin typeface="Times New Roman"/>
                <a:cs typeface="Times New Roman"/>
              </a:rPr>
              <a:t>argument_list</a:t>
            </a:r>
            <a:r>
              <a:rPr lang="en-US" sz="2000" b="1" spc="-5" dirty="0" smtClean="0">
                <a:latin typeface="Times New Roman"/>
                <a:cs typeface="Times New Roman"/>
              </a:rPr>
              <a:t>: </a:t>
            </a:r>
            <a:r>
              <a:rPr lang="en-US" sz="2000" b="1" spc="-10" dirty="0" smtClean="0">
                <a:latin typeface="Times New Roman"/>
                <a:cs typeface="Times New Roman"/>
              </a:rPr>
              <a:t>expression  </a:t>
            </a:r>
            <a:r>
              <a:rPr lang="en-US" sz="2000" b="1" spc="-5" dirty="0" smtClean="0">
                <a:latin typeface="Times New Roman"/>
                <a:cs typeface="Times New Roman"/>
              </a:rPr>
              <a:t>Example: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</a:pPr>
            <a:r>
              <a:rPr lang="en-US" sz="2000" spc="-5" dirty="0" smtClean="0">
                <a:latin typeface="Times New Roman"/>
                <a:cs typeface="Times New Roman"/>
              </a:rPr>
              <a:t>f=lambda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x:x*x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69900" marR="4565650">
              <a:lnSpc>
                <a:spcPct val="150000"/>
              </a:lnSpc>
              <a:spcBef>
                <a:spcPts val="55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value </a:t>
            </a:r>
            <a:r>
              <a:rPr lang="en-US" sz="2000" dirty="0" smtClean="0">
                <a:latin typeface="Times New Roman"/>
                <a:cs typeface="Times New Roman"/>
              </a:rPr>
              <a:t>=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f(5)  </a:t>
            </a:r>
            <a:r>
              <a:rPr lang="en-US" sz="2000" spc="-5" dirty="0" smtClean="0">
                <a:latin typeface="Times New Roman"/>
                <a:cs typeface="Times New Roman"/>
              </a:rPr>
              <a:t>print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value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en-US" sz="2000" b="1" spc="-5" dirty="0" smtClean="0">
                <a:latin typeface="Times New Roman"/>
                <a:cs typeface="Times New Roman"/>
              </a:rPr>
              <a:t>The map()</a:t>
            </a:r>
            <a:r>
              <a:rPr lang="en-US" sz="2000" b="1" spc="20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Function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2700" indent="457200">
              <a:lnSpc>
                <a:spcPct val="150000"/>
              </a:lnSpc>
              <a:spcBef>
                <a:spcPts val="204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latin typeface="Times New Roman"/>
                <a:cs typeface="Times New Roman"/>
              </a:rPr>
              <a:t>advantage </a:t>
            </a:r>
            <a:r>
              <a:rPr lang="en-US" sz="2000" spc="10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latin typeface="Times New Roman"/>
                <a:cs typeface="Times New Roman"/>
              </a:rPr>
              <a:t>lambda </a:t>
            </a:r>
            <a:r>
              <a:rPr lang="en-US" sz="2000" dirty="0" smtClean="0">
                <a:latin typeface="Times New Roman"/>
                <a:cs typeface="Times New Roman"/>
              </a:rPr>
              <a:t>operator </a:t>
            </a:r>
            <a:r>
              <a:rPr lang="en-US" sz="2000" spc="-5" dirty="0" smtClean="0">
                <a:latin typeface="Times New Roman"/>
                <a:cs typeface="Times New Roman"/>
              </a:rPr>
              <a:t>can </a:t>
            </a:r>
            <a:r>
              <a:rPr lang="en-US" sz="2000" spc="-15" dirty="0" smtClean="0">
                <a:latin typeface="Times New Roman"/>
                <a:cs typeface="Times New Roman"/>
              </a:rPr>
              <a:t>be </a:t>
            </a:r>
            <a:r>
              <a:rPr lang="en-US" sz="2000" spc="-5" dirty="0" smtClean="0">
                <a:latin typeface="Times New Roman"/>
                <a:cs typeface="Times New Roman"/>
              </a:rPr>
              <a:t>seen when </a:t>
            </a:r>
            <a:r>
              <a:rPr lang="en-US" sz="2000" spc="-25" dirty="0" smtClean="0">
                <a:latin typeface="Times New Roman"/>
                <a:cs typeface="Times New Roman"/>
              </a:rPr>
              <a:t>it </a:t>
            </a:r>
            <a:r>
              <a:rPr lang="en-US" sz="2000" spc="-15" dirty="0" smtClean="0">
                <a:latin typeface="Times New Roman"/>
                <a:cs typeface="Times New Roman"/>
              </a:rPr>
              <a:t>is </a:t>
            </a:r>
            <a:r>
              <a:rPr lang="en-US" sz="2000" spc="-5" dirty="0" smtClean="0">
                <a:latin typeface="Times New Roman"/>
                <a:cs typeface="Times New Roman"/>
              </a:rPr>
              <a:t>used </a:t>
            </a:r>
            <a:r>
              <a:rPr lang="en-US" sz="2000" spc="-1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combination with  the </a:t>
            </a:r>
            <a:r>
              <a:rPr lang="en-US" sz="2000" spc="-5" dirty="0" smtClean="0">
                <a:latin typeface="Times New Roman"/>
                <a:cs typeface="Times New Roman"/>
              </a:rPr>
              <a:t>map() </a:t>
            </a:r>
            <a:r>
              <a:rPr lang="en-US" sz="2000" spc="-10" dirty="0" smtClean="0">
                <a:latin typeface="Times New Roman"/>
                <a:cs typeface="Times New Roman"/>
              </a:rPr>
              <a:t>function. map() </a:t>
            </a:r>
            <a:r>
              <a:rPr lang="en-US" sz="2000" spc="-30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smtClean="0">
                <a:latin typeface="Times New Roman"/>
                <a:cs typeface="Times New Roman"/>
              </a:rPr>
              <a:t>function with </a:t>
            </a:r>
            <a:r>
              <a:rPr lang="en-US" sz="2000" spc="5" dirty="0" smtClean="0">
                <a:latin typeface="Times New Roman"/>
                <a:cs typeface="Times New Roman"/>
              </a:rPr>
              <a:t>two</a:t>
            </a:r>
            <a:r>
              <a:rPr lang="en-US" sz="2000" spc="17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arguments: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</a:pPr>
            <a:r>
              <a:rPr lang="en-US" sz="2000" b="1" dirty="0" smtClean="0">
                <a:latin typeface="Times New Roman"/>
                <a:cs typeface="Times New Roman"/>
              </a:rPr>
              <a:t>r = </a:t>
            </a:r>
            <a:r>
              <a:rPr lang="en-US" sz="2000" b="1" spc="-5" dirty="0" smtClean="0">
                <a:latin typeface="Times New Roman"/>
                <a:cs typeface="Times New Roman"/>
              </a:rPr>
              <a:t>map(</a:t>
            </a:r>
            <a:r>
              <a:rPr lang="en-US" sz="2000" b="1" spc="-5" dirty="0" err="1" smtClean="0">
                <a:latin typeface="Times New Roman"/>
                <a:cs typeface="Times New Roman"/>
              </a:rPr>
              <a:t>func</a:t>
            </a:r>
            <a:r>
              <a:rPr lang="en-US" sz="2000" b="1" spc="-5" dirty="0" smtClean="0">
                <a:latin typeface="Times New Roman"/>
                <a:cs typeface="Times New Roman"/>
              </a:rPr>
              <a:t>,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err="1" smtClean="0">
                <a:latin typeface="Times New Roman"/>
                <a:cs typeface="Times New Roman"/>
              </a:rPr>
              <a:t>seq</a:t>
            </a:r>
            <a:r>
              <a:rPr lang="en-US" sz="2000" b="1" spc="-10" dirty="0" smtClean="0">
                <a:latin typeface="Times New Roman"/>
                <a:cs typeface="Times New Roman"/>
              </a:rPr>
              <a:t>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  <a:spcBef>
                <a:spcPts val="185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The </a:t>
            </a:r>
            <a:r>
              <a:rPr lang="en-US" sz="2000" spc="-15" dirty="0" smtClean="0">
                <a:latin typeface="Times New Roman"/>
                <a:cs typeface="Times New Roman"/>
              </a:rPr>
              <a:t>first </a:t>
            </a:r>
            <a:r>
              <a:rPr lang="en-US" sz="2000" spc="-5" dirty="0" smtClean="0">
                <a:latin typeface="Times New Roman"/>
                <a:cs typeface="Times New Roman"/>
              </a:rPr>
              <a:t>argument </a:t>
            </a:r>
            <a:r>
              <a:rPr lang="en-US" sz="2000" i="1" spc="5" dirty="0" err="1" smtClean="0">
                <a:latin typeface="Times New Roman"/>
                <a:cs typeface="Times New Roman"/>
              </a:rPr>
              <a:t>func</a:t>
            </a:r>
            <a:r>
              <a:rPr lang="en-US" sz="2000" i="1" spc="5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latin typeface="Times New Roman"/>
                <a:cs typeface="Times New Roman"/>
              </a:rPr>
              <a:t>name </a:t>
            </a:r>
            <a:r>
              <a:rPr lang="en-US" sz="2000" spc="20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smtClean="0">
                <a:latin typeface="Times New Roman"/>
                <a:cs typeface="Times New Roman"/>
              </a:rPr>
              <a:t>function </a:t>
            </a:r>
            <a:r>
              <a:rPr lang="en-US" sz="2000" spc="-10" dirty="0" smtClean="0">
                <a:latin typeface="Times New Roman"/>
                <a:cs typeface="Times New Roman"/>
              </a:rPr>
              <a:t>and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second 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smtClean="0">
                <a:latin typeface="Times New Roman"/>
                <a:cs typeface="Times New Roman"/>
              </a:rPr>
              <a:t>sequence </a:t>
            </a:r>
            <a:r>
              <a:rPr lang="en-US" sz="2000" dirty="0" smtClean="0">
                <a:latin typeface="Times New Roman"/>
                <a:cs typeface="Times New Roman"/>
              </a:rPr>
              <a:t>(e.g. a </a:t>
            </a:r>
            <a:r>
              <a:rPr lang="en-US" sz="2000" spc="-10" dirty="0" smtClean="0">
                <a:latin typeface="Times New Roman"/>
                <a:cs typeface="Times New Roman"/>
              </a:rPr>
              <a:t>list) </a:t>
            </a:r>
            <a:r>
              <a:rPr lang="en-US" sz="2000" i="1" spc="-5" dirty="0" smtClean="0">
                <a:latin typeface="Times New Roman"/>
                <a:cs typeface="Times New Roman"/>
              </a:rPr>
              <a:t>seq</a:t>
            </a:r>
            <a:r>
              <a:rPr lang="en-US" sz="2000" spc="-5" dirty="0" smtClean="0">
                <a:latin typeface="Times New Roman"/>
                <a:cs typeface="Times New Roman"/>
              </a:rPr>
              <a:t>.  </a:t>
            </a:r>
            <a:r>
              <a:rPr lang="en-US" sz="2000" i="1" spc="-5" dirty="0" smtClean="0">
                <a:latin typeface="Times New Roman"/>
                <a:cs typeface="Times New Roman"/>
              </a:rPr>
              <a:t>map() </a:t>
            </a:r>
            <a:r>
              <a:rPr lang="en-US" sz="2000" spc="-5" dirty="0" smtClean="0">
                <a:latin typeface="Times New Roman"/>
                <a:cs typeface="Times New Roman"/>
              </a:rPr>
              <a:t>applies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function </a:t>
            </a:r>
            <a:r>
              <a:rPr lang="en-US" sz="2000" i="1" spc="5" dirty="0" err="1" smtClean="0">
                <a:latin typeface="Times New Roman"/>
                <a:cs typeface="Times New Roman"/>
              </a:rPr>
              <a:t>func</a:t>
            </a:r>
            <a:r>
              <a:rPr lang="en-US" sz="2000" i="1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 </a:t>
            </a:r>
            <a:r>
              <a:rPr lang="en-US" sz="2000" spc="-10" dirty="0" smtClean="0">
                <a:latin typeface="Times New Roman"/>
                <a:cs typeface="Times New Roman"/>
              </a:rPr>
              <a:t>all </a:t>
            </a:r>
            <a:r>
              <a:rPr lang="en-US" sz="2000" spc="5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elements </a:t>
            </a:r>
            <a:r>
              <a:rPr lang="en-US" sz="2000" spc="10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sequence </a:t>
            </a:r>
            <a:r>
              <a:rPr lang="en-US" sz="2000" i="1" spc="-5" dirty="0" smtClean="0">
                <a:latin typeface="Times New Roman"/>
                <a:cs typeface="Times New Roman"/>
              </a:rPr>
              <a:t>seq</a:t>
            </a:r>
            <a:r>
              <a:rPr lang="en-US" sz="2000" spc="-5" dirty="0" smtClean="0">
                <a:latin typeface="Times New Roman"/>
                <a:cs typeface="Times New Roman"/>
              </a:rPr>
              <a:t>. </a:t>
            </a:r>
            <a:r>
              <a:rPr lang="en-US" sz="2000" dirty="0" smtClean="0">
                <a:latin typeface="Times New Roman"/>
                <a:cs typeface="Times New Roman"/>
              </a:rPr>
              <a:t>It </a:t>
            </a:r>
            <a:r>
              <a:rPr lang="en-US" sz="2000" spc="-5" dirty="0" smtClean="0">
                <a:latin typeface="Times New Roman"/>
                <a:cs typeface="Times New Roman"/>
              </a:rPr>
              <a:t>returns 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smtClean="0">
                <a:latin typeface="Times New Roman"/>
                <a:cs typeface="Times New Roman"/>
              </a:rPr>
              <a:t>new </a:t>
            </a:r>
            <a:r>
              <a:rPr lang="en-US" sz="2000" spc="-10" dirty="0" smtClean="0">
                <a:latin typeface="Times New Roman"/>
                <a:cs typeface="Times New Roman"/>
              </a:rPr>
              <a:t>list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428728" y="285728"/>
            <a:ext cx="2011680" cy="1403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310"/>
              </a:lnSpc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fahrenheit(T):</a:t>
            </a:r>
            <a:endParaRPr sz="1200">
              <a:latin typeface="Times New Roman"/>
              <a:cs typeface="Times New Roman"/>
            </a:endParaRPr>
          </a:p>
          <a:p>
            <a:pPr marL="34290" marR="153035" indent="15494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return ((float(9)/5)*T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32)  </a:t>
            </a: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celsius(T):</a:t>
            </a:r>
            <a:endParaRPr sz="1200">
              <a:latin typeface="Times New Roman"/>
              <a:cs typeface="Times New Roman"/>
            </a:endParaRPr>
          </a:p>
          <a:p>
            <a:pPr marL="34290" marR="262890" indent="15494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return (float(5)/9)*(T-32)  </a:t>
            </a:r>
            <a:r>
              <a:rPr sz="1200" spc="-10" dirty="0">
                <a:latin typeface="Times New Roman"/>
                <a:cs typeface="Times New Roman"/>
              </a:rPr>
              <a:t>temp </a:t>
            </a:r>
            <a:r>
              <a:rPr sz="1200" dirty="0">
                <a:latin typeface="Times New Roman"/>
                <a:cs typeface="Times New Roman"/>
              </a:rPr>
              <a:t>= (36.5, 37,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37.5,39)</a:t>
            </a:r>
            <a:endParaRPr sz="1200">
              <a:latin typeface="Times New Roman"/>
              <a:cs typeface="Times New Roman"/>
            </a:endParaRPr>
          </a:p>
          <a:p>
            <a:pPr marL="34290" marR="36576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F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map(fahrenheit,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temp)  </a:t>
            </a:r>
            <a:r>
              <a:rPr sz="1200" dirty="0">
                <a:latin typeface="Times New Roman"/>
                <a:cs typeface="Times New Roman"/>
              </a:rPr>
              <a:t>C = </a:t>
            </a:r>
            <a:r>
              <a:rPr sz="1200" spc="-10" dirty="0">
                <a:latin typeface="Times New Roman"/>
                <a:cs typeface="Times New Roman"/>
              </a:rPr>
              <a:t>map(celsius,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>
            <a:spLocks noGrp="1"/>
          </p:cNvSpPr>
          <p:nvPr>
            <p:ph idx="1"/>
          </p:nvPr>
        </p:nvSpPr>
        <p:spPr>
          <a:xfrm>
            <a:off x="457200" y="1928813"/>
            <a:ext cx="8229600" cy="4067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In the example </a:t>
            </a:r>
            <a:r>
              <a:rPr sz="1600" spc="-5" dirty="0">
                <a:latin typeface="Times New Roman"/>
                <a:cs typeface="Times New Roman"/>
              </a:rPr>
              <a:t>above we </a:t>
            </a:r>
            <a:r>
              <a:rPr sz="1600" spc="-10" dirty="0">
                <a:latin typeface="Times New Roman"/>
                <a:cs typeface="Times New Roman"/>
              </a:rPr>
              <a:t>haven't </a:t>
            </a:r>
            <a:r>
              <a:rPr sz="1600" spc="-5" dirty="0">
                <a:latin typeface="Times New Roman"/>
                <a:cs typeface="Times New Roman"/>
              </a:rPr>
              <a:t>used </a:t>
            </a:r>
            <a:r>
              <a:rPr sz="1600" spc="-10" dirty="0">
                <a:latin typeface="Times New Roman"/>
                <a:cs typeface="Times New Roman"/>
              </a:rPr>
              <a:t>lambda.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lambda, </a:t>
            </a:r>
            <a:r>
              <a:rPr sz="1600" spc="-5" dirty="0">
                <a:latin typeface="Times New Roman"/>
                <a:cs typeface="Times New Roman"/>
              </a:rPr>
              <a:t>we wouldn't </a:t>
            </a:r>
            <a:r>
              <a:rPr sz="1600" spc="-10" dirty="0">
                <a:latin typeface="Times New Roman"/>
                <a:cs typeface="Times New Roman"/>
              </a:rPr>
              <a:t>have had </a:t>
            </a:r>
            <a:r>
              <a:rPr sz="1600" spc="10" dirty="0">
                <a:latin typeface="Times New Roman"/>
                <a:cs typeface="Times New Roman"/>
              </a:rPr>
              <a:t>to  </a:t>
            </a:r>
            <a:r>
              <a:rPr sz="1600" spc="-5" dirty="0">
                <a:latin typeface="Times New Roman"/>
                <a:cs typeface="Times New Roman"/>
              </a:rPr>
              <a:t>define and </a:t>
            </a:r>
            <a:r>
              <a:rPr sz="1600" spc="-10" dirty="0">
                <a:latin typeface="Times New Roman"/>
                <a:cs typeface="Times New Roman"/>
              </a:rPr>
              <a:t>name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functions fahrenheit() and celsius(). </a:t>
            </a:r>
            <a:r>
              <a:rPr sz="1600" spc="5" dirty="0">
                <a:latin typeface="Times New Roman"/>
                <a:cs typeface="Times New Roman"/>
              </a:rPr>
              <a:t>You </a:t>
            </a:r>
            <a:r>
              <a:rPr sz="1600" spc="-5" dirty="0">
                <a:latin typeface="Times New Roman"/>
                <a:cs typeface="Times New Roman"/>
              </a:rPr>
              <a:t>can </a:t>
            </a:r>
            <a:r>
              <a:rPr sz="1600" spc="-10" dirty="0">
                <a:latin typeface="Times New Roman"/>
                <a:cs typeface="Times New Roman"/>
              </a:rPr>
              <a:t>see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following  interactive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session: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Times New Roman"/>
                <a:cs typeface="Times New Roman"/>
              </a:rPr>
              <a:t>&gt;&gt;&gt; </a:t>
            </a:r>
            <a:r>
              <a:rPr sz="1600" spc="-10" dirty="0">
                <a:latin typeface="Times New Roman"/>
                <a:cs typeface="Times New Roman"/>
              </a:rPr>
              <a:t>Celsius </a:t>
            </a:r>
            <a:r>
              <a:rPr sz="1600" dirty="0">
                <a:latin typeface="Times New Roman"/>
                <a:cs typeface="Times New Roman"/>
              </a:rPr>
              <a:t>= [39.2, </a:t>
            </a:r>
            <a:r>
              <a:rPr sz="1600" spc="-5" dirty="0">
                <a:latin typeface="Times New Roman"/>
                <a:cs typeface="Times New Roman"/>
              </a:rPr>
              <a:t>36.5, 37.3,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37.8]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Times New Roman"/>
                <a:cs typeface="Times New Roman"/>
              </a:rPr>
              <a:t>&gt;&gt;&gt; </a:t>
            </a:r>
            <a:r>
              <a:rPr sz="1600" spc="-10" dirty="0">
                <a:latin typeface="Times New Roman"/>
                <a:cs typeface="Times New Roman"/>
              </a:rPr>
              <a:t>Fahrenheit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spc="-10" dirty="0">
                <a:latin typeface="Times New Roman"/>
                <a:cs typeface="Times New Roman"/>
              </a:rPr>
              <a:t>map(lambda </a:t>
            </a:r>
            <a:r>
              <a:rPr sz="1600" spc="-15" dirty="0">
                <a:latin typeface="Times New Roman"/>
                <a:cs typeface="Times New Roman"/>
              </a:rPr>
              <a:t>x: </a:t>
            </a:r>
            <a:r>
              <a:rPr sz="1600" dirty="0">
                <a:latin typeface="Times New Roman"/>
                <a:cs typeface="Times New Roman"/>
              </a:rPr>
              <a:t>(float(9)/5)*x + 32,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Celsius)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Times New Roman"/>
                <a:cs typeface="Times New Roman"/>
              </a:rPr>
              <a:t>&gt;&gt;&gt; print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Fahrenheit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1600" dirty="0">
                <a:latin typeface="Times New Roman"/>
                <a:cs typeface="Times New Roman"/>
              </a:rPr>
              <a:t>[102.56, </a:t>
            </a:r>
            <a:r>
              <a:rPr sz="1600" spc="-5" dirty="0">
                <a:latin typeface="Times New Roman"/>
                <a:cs typeface="Times New Roman"/>
              </a:rPr>
              <a:t>97.700000000000003, 99.140000000000001,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100.03999999999999]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latin typeface="Times New Roman"/>
                <a:cs typeface="Times New Roman"/>
              </a:rPr>
              <a:t>&gt;&gt;&gt; </a:t>
            </a:r>
            <a:r>
              <a:rPr sz="1600" dirty="0">
                <a:latin typeface="Times New Roman"/>
                <a:cs typeface="Times New Roman"/>
              </a:rPr>
              <a:t>C = </a:t>
            </a:r>
            <a:r>
              <a:rPr sz="1600" spc="-10" dirty="0">
                <a:latin typeface="Times New Roman"/>
                <a:cs typeface="Times New Roman"/>
              </a:rPr>
              <a:t>map(lambda </a:t>
            </a:r>
            <a:r>
              <a:rPr sz="1600" spc="-15" dirty="0">
                <a:latin typeface="Times New Roman"/>
                <a:cs typeface="Times New Roman"/>
              </a:rPr>
              <a:t>x: </a:t>
            </a:r>
            <a:r>
              <a:rPr sz="1600" dirty="0">
                <a:latin typeface="Times New Roman"/>
                <a:cs typeface="Times New Roman"/>
              </a:rPr>
              <a:t>(float(5)/9)*(x-32),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>
                <a:latin typeface="Times New Roman"/>
                <a:cs typeface="Times New Roman"/>
              </a:rPr>
              <a:t>Fahrenheit</a:t>
            </a:r>
            <a:r>
              <a:rPr sz="1600" spc="-10" smtClean="0">
                <a:latin typeface="Times New Roman"/>
                <a:cs typeface="Times New Roman"/>
              </a:rPr>
              <a:t>)</a:t>
            </a:r>
            <a:endParaRPr lang="en-US" sz="1600" spc="-10" dirty="0" smtClean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0"/>
              </a:spcBef>
            </a:pPr>
            <a:r>
              <a:rPr lang="es-ES" sz="1600" spc="-5" dirty="0" smtClean="0">
                <a:latin typeface="Times New Roman"/>
                <a:cs typeface="Times New Roman"/>
              </a:rPr>
              <a:t>&gt;&gt;&gt; </a:t>
            </a:r>
            <a:r>
              <a:rPr lang="es-ES" sz="1600" dirty="0" smtClean="0">
                <a:latin typeface="Times New Roman"/>
                <a:cs typeface="Times New Roman"/>
              </a:rPr>
              <a:t>a =</a:t>
            </a:r>
            <a:r>
              <a:rPr lang="es-ES" sz="1600" spc="15" dirty="0" smtClean="0">
                <a:latin typeface="Times New Roman"/>
                <a:cs typeface="Times New Roman"/>
              </a:rPr>
              <a:t> </a:t>
            </a:r>
            <a:r>
              <a:rPr lang="es-ES" sz="1600" spc="-5" dirty="0" smtClean="0">
                <a:latin typeface="Times New Roman"/>
                <a:cs typeface="Times New Roman"/>
              </a:rPr>
              <a:t>[1,2,3,4]</a:t>
            </a:r>
            <a:endParaRPr lang="es-ES" sz="1600" dirty="0" smtClean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lang="es-ES" sz="1600" spc="-5" dirty="0" smtClean="0">
                <a:latin typeface="Times New Roman"/>
                <a:cs typeface="Times New Roman"/>
              </a:rPr>
              <a:t>&gt;&gt;&gt; </a:t>
            </a:r>
            <a:r>
              <a:rPr lang="es-ES" sz="1600" dirty="0" smtClean="0">
                <a:latin typeface="Times New Roman"/>
                <a:cs typeface="Times New Roman"/>
              </a:rPr>
              <a:t>b =</a:t>
            </a:r>
            <a:r>
              <a:rPr lang="es-ES" sz="1600" spc="-5" dirty="0" smtClean="0">
                <a:latin typeface="Times New Roman"/>
                <a:cs typeface="Times New Roman"/>
              </a:rPr>
              <a:t> </a:t>
            </a:r>
            <a:r>
              <a:rPr lang="es-ES" sz="1600" dirty="0" smtClean="0">
                <a:latin typeface="Times New Roman"/>
                <a:cs typeface="Times New Roman"/>
              </a:rPr>
              <a:t>[17,12,11,10]</a:t>
            </a: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lang="es-ES" sz="1600" spc="-5" dirty="0" smtClean="0">
                <a:latin typeface="Times New Roman"/>
                <a:cs typeface="Times New Roman"/>
              </a:rPr>
              <a:t>&gt;&gt;&gt; </a:t>
            </a:r>
            <a:r>
              <a:rPr lang="es-ES" sz="1600" dirty="0" smtClean="0">
                <a:latin typeface="Times New Roman"/>
                <a:cs typeface="Times New Roman"/>
              </a:rPr>
              <a:t>c =</a:t>
            </a:r>
            <a:r>
              <a:rPr lang="es-ES" sz="1600" spc="15" dirty="0" smtClean="0">
                <a:latin typeface="Times New Roman"/>
                <a:cs typeface="Times New Roman"/>
              </a:rPr>
              <a:t> </a:t>
            </a:r>
            <a:r>
              <a:rPr lang="es-ES" sz="1600" dirty="0" smtClean="0">
                <a:latin typeface="Times New Roman"/>
                <a:cs typeface="Times New Roman"/>
              </a:rPr>
              <a:t>[-1,-4,5,9]</a:t>
            </a:r>
          </a:p>
          <a:p>
            <a:pPr marL="508000" marR="3448050">
              <a:lnSpc>
                <a:spcPct val="110000"/>
              </a:lnSpc>
            </a:pPr>
            <a:r>
              <a:rPr lang="es-ES" sz="1600" spc="-5" dirty="0" smtClean="0">
                <a:latin typeface="Times New Roman"/>
                <a:cs typeface="Times New Roman"/>
              </a:rPr>
              <a:t>&gt;&gt;&gt; </a:t>
            </a:r>
            <a:r>
              <a:rPr lang="es-ES" sz="1600" spc="-10" dirty="0" err="1" smtClean="0">
                <a:latin typeface="Times New Roman"/>
                <a:cs typeface="Times New Roman"/>
              </a:rPr>
              <a:t>map</a:t>
            </a:r>
            <a:r>
              <a:rPr lang="es-ES" sz="1600" spc="-10" dirty="0" smtClean="0">
                <a:latin typeface="Times New Roman"/>
                <a:cs typeface="Times New Roman"/>
              </a:rPr>
              <a:t>(lambda </a:t>
            </a:r>
            <a:r>
              <a:rPr lang="es-ES" sz="1600" spc="-5" dirty="0" err="1" smtClean="0">
                <a:latin typeface="Times New Roman"/>
                <a:cs typeface="Times New Roman"/>
              </a:rPr>
              <a:t>x,y:x+y</a:t>
            </a:r>
            <a:r>
              <a:rPr lang="es-ES" sz="1600" spc="-5" dirty="0" smtClean="0">
                <a:latin typeface="Times New Roman"/>
                <a:cs typeface="Times New Roman"/>
              </a:rPr>
              <a:t>, </a:t>
            </a:r>
            <a:r>
              <a:rPr lang="es-ES" sz="1600" spc="-5" dirty="0" err="1" smtClean="0">
                <a:latin typeface="Times New Roman"/>
                <a:cs typeface="Times New Roman"/>
              </a:rPr>
              <a:t>a,b</a:t>
            </a:r>
            <a:r>
              <a:rPr lang="es-ES" sz="1600" spc="-5" dirty="0" smtClean="0">
                <a:latin typeface="Times New Roman"/>
                <a:cs typeface="Times New Roman"/>
              </a:rPr>
              <a:t>)  </a:t>
            </a:r>
            <a:r>
              <a:rPr lang="es-ES" sz="1600" dirty="0" smtClean="0">
                <a:latin typeface="Times New Roman"/>
                <a:cs typeface="Times New Roman"/>
              </a:rPr>
              <a:t>[18, </a:t>
            </a:r>
            <a:r>
              <a:rPr lang="es-ES" sz="1600" spc="-10" dirty="0" smtClean="0">
                <a:latin typeface="Times New Roman"/>
                <a:cs typeface="Times New Roman"/>
              </a:rPr>
              <a:t>14, 14,</a:t>
            </a:r>
            <a:r>
              <a:rPr lang="es-ES" sz="1600" spc="60" dirty="0" smtClean="0">
                <a:latin typeface="Times New Roman"/>
                <a:cs typeface="Times New Roman"/>
              </a:rPr>
              <a:t> </a:t>
            </a:r>
            <a:r>
              <a:rPr lang="es-ES" sz="1600" spc="-10" dirty="0" smtClean="0">
                <a:latin typeface="Times New Roman"/>
                <a:cs typeface="Times New Roman"/>
              </a:rPr>
              <a:t>14]</a:t>
            </a:r>
            <a:endParaRPr lang="es-ES" sz="1600" dirty="0" smtClean="0">
              <a:latin typeface="Times New Roman"/>
              <a:cs typeface="Times New Roman"/>
            </a:endParaRPr>
          </a:p>
          <a:p>
            <a:pPr marL="508000" marR="3082290">
              <a:lnSpc>
                <a:spcPct val="110000"/>
              </a:lnSpc>
            </a:pPr>
            <a:r>
              <a:rPr lang="es-ES" sz="1600" spc="-5" dirty="0" smtClean="0">
                <a:latin typeface="Times New Roman"/>
                <a:cs typeface="Times New Roman"/>
              </a:rPr>
              <a:t>&gt;&gt;&gt; </a:t>
            </a:r>
            <a:r>
              <a:rPr lang="es-ES" sz="1600" spc="-10" dirty="0" err="1" smtClean="0">
                <a:latin typeface="Times New Roman"/>
                <a:cs typeface="Times New Roman"/>
              </a:rPr>
              <a:t>map</a:t>
            </a:r>
            <a:r>
              <a:rPr lang="es-ES" sz="1600" spc="-10" dirty="0" smtClean="0">
                <a:latin typeface="Times New Roman"/>
                <a:cs typeface="Times New Roman"/>
              </a:rPr>
              <a:t>(lambda </a:t>
            </a:r>
            <a:r>
              <a:rPr lang="es-ES" sz="1600" spc="-5" dirty="0" err="1" smtClean="0">
                <a:latin typeface="Times New Roman"/>
                <a:cs typeface="Times New Roman"/>
              </a:rPr>
              <a:t>x,y,z:x+y+z</a:t>
            </a:r>
            <a:r>
              <a:rPr lang="es-ES" sz="1600" spc="-5" dirty="0" smtClean="0">
                <a:latin typeface="Times New Roman"/>
                <a:cs typeface="Times New Roman"/>
              </a:rPr>
              <a:t>, </a:t>
            </a:r>
            <a:r>
              <a:rPr lang="es-ES" sz="1600" spc="-5" dirty="0" err="1" smtClean="0">
                <a:latin typeface="Times New Roman"/>
                <a:cs typeface="Times New Roman"/>
              </a:rPr>
              <a:t>a,b,c</a:t>
            </a:r>
            <a:r>
              <a:rPr lang="es-ES" sz="1600" spc="-5" dirty="0" smtClean="0">
                <a:latin typeface="Times New Roman"/>
                <a:cs typeface="Times New Roman"/>
              </a:rPr>
              <a:t>)  </a:t>
            </a:r>
            <a:r>
              <a:rPr lang="es-ES" sz="1600" dirty="0" smtClean="0">
                <a:latin typeface="Times New Roman"/>
                <a:cs typeface="Times New Roman"/>
              </a:rPr>
              <a:t>[17, </a:t>
            </a:r>
            <a:r>
              <a:rPr lang="es-ES" sz="1600" spc="-10" dirty="0" smtClean="0">
                <a:latin typeface="Times New Roman"/>
                <a:cs typeface="Times New Roman"/>
              </a:rPr>
              <a:t>10, 19,</a:t>
            </a:r>
            <a:r>
              <a:rPr lang="es-ES" sz="1600" spc="70" dirty="0" smtClean="0">
                <a:latin typeface="Times New Roman"/>
                <a:cs typeface="Times New Roman"/>
              </a:rPr>
              <a:t> </a:t>
            </a:r>
            <a:r>
              <a:rPr lang="es-ES" sz="1600" spc="-10" dirty="0" smtClean="0">
                <a:latin typeface="Times New Roman"/>
                <a:cs typeface="Times New Roman"/>
              </a:rPr>
              <a:t>23]</a:t>
            </a:r>
            <a:endParaRPr lang="es-ES" sz="1600" dirty="0" smtClean="0">
              <a:latin typeface="Times New Roman"/>
              <a:cs typeface="Times New Roman"/>
            </a:endParaRPr>
          </a:p>
          <a:p>
            <a:pPr marL="508000" marR="3114040">
              <a:lnSpc>
                <a:spcPct val="110000"/>
              </a:lnSpc>
              <a:spcBef>
                <a:spcPts val="25"/>
              </a:spcBef>
            </a:pPr>
            <a:r>
              <a:rPr lang="es-ES" sz="1600" spc="-5" dirty="0" smtClean="0">
                <a:latin typeface="Times New Roman"/>
                <a:cs typeface="Times New Roman"/>
              </a:rPr>
              <a:t>&gt;&gt;&gt; </a:t>
            </a:r>
            <a:r>
              <a:rPr lang="es-ES" sz="1600" spc="-10" dirty="0" err="1" smtClean="0">
                <a:latin typeface="Times New Roman"/>
                <a:cs typeface="Times New Roman"/>
              </a:rPr>
              <a:t>map</a:t>
            </a:r>
            <a:r>
              <a:rPr lang="es-ES" sz="1600" spc="-10" dirty="0" smtClean="0">
                <a:latin typeface="Times New Roman"/>
                <a:cs typeface="Times New Roman"/>
              </a:rPr>
              <a:t>(lambda </a:t>
            </a:r>
            <a:r>
              <a:rPr lang="es-ES" sz="1600" spc="-5" dirty="0" err="1" smtClean="0">
                <a:latin typeface="Times New Roman"/>
                <a:cs typeface="Times New Roman"/>
              </a:rPr>
              <a:t>x,y,z:x+y</a:t>
            </a:r>
            <a:r>
              <a:rPr lang="es-ES" sz="1600" spc="-5" dirty="0" smtClean="0">
                <a:latin typeface="Times New Roman"/>
                <a:cs typeface="Times New Roman"/>
              </a:rPr>
              <a:t>-z, </a:t>
            </a:r>
            <a:r>
              <a:rPr lang="es-ES" sz="1600" spc="-5" dirty="0" err="1" smtClean="0">
                <a:latin typeface="Times New Roman"/>
                <a:cs typeface="Times New Roman"/>
              </a:rPr>
              <a:t>a,b,c</a:t>
            </a:r>
            <a:r>
              <a:rPr lang="es-ES" sz="1600" spc="-5" dirty="0" smtClean="0">
                <a:latin typeface="Times New Roman"/>
                <a:cs typeface="Times New Roman"/>
              </a:rPr>
              <a:t>)  </a:t>
            </a:r>
            <a:r>
              <a:rPr lang="es-ES" sz="1600" dirty="0" smtClean="0">
                <a:latin typeface="Times New Roman"/>
                <a:cs typeface="Times New Roman"/>
              </a:rPr>
              <a:t>[19, </a:t>
            </a:r>
            <a:r>
              <a:rPr lang="es-ES" sz="1600" spc="-10" dirty="0" smtClean="0">
                <a:latin typeface="Times New Roman"/>
                <a:cs typeface="Times New Roman"/>
              </a:rPr>
              <a:t>18, </a:t>
            </a:r>
            <a:r>
              <a:rPr lang="es-ES" sz="1600" spc="-15" dirty="0" smtClean="0">
                <a:latin typeface="Times New Roman"/>
                <a:cs typeface="Times New Roman"/>
              </a:rPr>
              <a:t>9,</a:t>
            </a:r>
            <a:r>
              <a:rPr lang="es-ES" sz="1600" spc="60" dirty="0" smtClean="0">
                <a:latin typeface="Times New Roman"/>
                <a:cs typeface="Times New Roman"/>
              </a:rPr>
              <a:t> </a:t>
            </a:r>
            <a:r>
              <a:rPr lang="es-ES" sz="1600" spc="-15" dirty="0" smtClean="0">
                <a:latin typeface="Times New Roman"/>
                <a:cs typeface="Times New Roman"/>
              </a:rPr>
              <a:t>5]</a:t>
            </a:r>
            <a:endParaRPr lang="es-ES" sz="16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62500" lnSpcReduction="20000"/>
          </a:bodyPr>
          <a:lstStyle/>
          <a:p>
            <a:pPr marL="50800">
              <a:lnSpc>
                <a:spcPct val="160000"/>
              </a:lnSpc>
              <a:spcBef>
                <a:spcPts val="170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Filtering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" marR="47625" algn="just">
              <a:lnSpc>
                <a:spcPct val="160000"/>
              </a:lnSpc>
              <a:spcBef>
                <a:spcPts val="55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filter(function, </a:t>
            </a:r>
            <a:r>
              <a:rPr lang="en-US" spc="-10" dirty="0" smtClean="0">
                <a:latin typeface="Times New Roman"/>
                <a:cs typeface="Times New Roman"/>
              </a:rPr>
              <a:t>list) </a:t>
            </a:r>
            <a:r>
              <a:rPr lang="en-US" dirty="0" smtClean="0">
                <a:latin typeface="Times New Roman"/>
                <a:cs typeface="Times New Roman"/>
              </a:rPr>
              <a:t>offers </a:t>
            </a:r>
            <a:r>
              <a:rPr lang="en-US" spc="5" dirty="0" smtClean="0">
                <a:latin typeface="Times New Roman"/>
                <a:cs typeface="Times New Roman"/>
              </a:rPr>
              <a:t>an </a:t>
            </a:r>
            <a:r>
              <a:rPr lang="en-US" spc="-5" dirty="0" smtClean="0">
                <a:latin typeface="Times New Roman"/>
                <a:cs typeface="Times New Roman"/>
              </a:rPr>
              <a:t>elegant </a:t>
            </a:r>
            <a:r>
              <a:rPr lang="en-US" dirty="0" smtClean="0">
                <a:latin typeface="Times New Roman"/>
                <a:cs typeface="Times New Roman"/>
              </a:rPr>
              <a:t>way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filter </a:t>
            </a:r>
            <a:r>
              <a:rPr lang="en-US" spc="5" dirty="0" smtClean="0">
                <a:latin typeface="Times New Roman"/>
                <a:cs typeface="Times New Roman"/>
              </a:rPr>
              <a:t>out </a:t>
            </a:r>
            <a:r>
              <a:rPr lang="en-US" spc="-5" dirty="0" smtClean="0">
                <a:latin typeface="Times New Roman"/>
                <a:cs typeface="Times New Roman"/>
              </a:rPr>
              <a:t>all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elements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list,  for </a:t>
            </a:r>
            <a:r>
              <a:rPr lang="en-US" spc="-5" dirty="0" smtClean="0">
                <a:latin typeface="Times New Roman"/>
                <a:cs typeface="Times New Roman"/>
              </a:rPr>
              <a:t>which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i="1" dirty="0" err="1" smtClean="0">
                <a:latin typeface="Times New Roman"/>
                <a:cs typeface="Times New Roman"/>
              </a:rPr>
              <a:t>function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returns </a:t>
            </a:r>
            <a:r>
              <a:rPr lang="en-US" dirty="0" smtClean="0">
                <a:latin typeface="Times New Roman"/>
                <a:cs typeface="Times New Roman"/>
              </a:rPr>
              <a:t>True. </a:t>
            </a: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0" dirty="0" smtClean="0">
                <a:latin typeface="Times New Roman"/>
                <a:cs typeface="Times New Roman"/>
              </a:rPr>
              <a:t>filter(</a:t>
            </a:r>
            <a:r>
              <a:rPr lang="en-US" spc="-10" dirty="0" err="1" smtClean="0">
                <a:latin typeface="Times New Roman"/>
                <a:cs typeface="Times New Roman"/>
              </a:rPr>
              <a:t>f,l</a:t>
            </a:r>
            <a:r>
              <a:rPr lang="en-US" spc="-10" dirty="0" smtClean="0">
                <a:latin typeface="Times New Roman"/>
                <a:cs typeface="Times New Roman"/>
              </a:rPr>
              <a:t>) needs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dirty="0" smtClean="0">
                <a:latin typeface="Times New Roman"/>
                <a:cs typeface="Times New Roman"/>
              </a:rPr>
              <a:t>f </a:t>
            </a:r>
            <a:r>
              <a:rPr lang="en-US" spc="5" dirty="0" smtClean="0">
                <a:latin typeface="Times New Roman"/>
                <a:cs typeface="Times New Roman"/>
              </a:rPr>
              <a:t>as </a:t>
            </a:r>
            <a:r>
              <a:rPr lang="en-US" spc="-10" dirty="0" smtClean="0">
                <a:latin typeface="Times New Roman"/>
                <a:cs typeface="Times New Roman"/>
              </a:rPr>
              <a:t>its  first </a:t>
            </a:r>
            <a:r>
              <a:rPr lang="en-US" spc="-5" dirty="0" smtClean="0">
                <a:latin typeface="Times New Roman"/>
                <a:cs typeface="Times New Roman"/>
              </a:rPr>
              <a:t>argument. </a:t>
            </a:r>
            <a:r>
              <a:rPr lang="en-US" dirty="0" smtClean="0">
                <a:latin typeface="Times New Roman"/>
                <a:cs typeface="Times New Roman"/>
              </a:rPr>
              <a:t>f returns a </a:t>
            </a:r>
            <a:r>
              <a:rPr lang="en-US" spc="-5" dirty="0" smtClean="0">
                <a:latin typeface="Times New Roman"/>
                <a:cs typeface="Times New Roman"/>
              </a:rPr>
              <a:t>Boolean </a:t>
            </a:r>
            <a:r>
              <a:rPr lang="en-US" spc="-10" dirty="0" smtClean="0">
                <a:latin typeface="Times New Roman"/>
                <a:cs typeface="Times New Roman"/>
              </a:rPr>
              <a:t>value, </a:t>
            </a:r>
            <a:r>
              <a:rPr lang="en-US" spc="-15" dirty="0" smtClean="0">
                <a:latin typeface="Times New Roman"/>
                <a:cs typeface="Times New Roman"/>
              </a:rPr>
              <a:t>i.e. </a:t>
            </a:r>
            <a:r>
              <a:rPr lang="en-US" spc="-5" dirty="0" smtClean="0">
                <a:latin typeface="Times New Roman"/>
                <a:cs typeface="Times New Roman"/>
              </a:rPr>
              <a:t>either </a:t>
            </a:r>
            <a:r>
              <a:rPr lang="en-US" dirty="0" smtClean="0">
                <a:latin typeface="Times New Roman"/>
                <a:cs typeface="Times New Roman"/>
              </a:rPr>
              <a:t>True </a:t>
            </a:r>
            <a:r>
              <a:rPr lang="en-US" spc="10" dirty="0" smtClean="0">
                <a:latin typeface="Times New Roman"/>
                <a:cs typeface="Times New Roman"/>
              </a:rPr>
              <a:t>or </a:t>
            </a:r>
            <a:r>
              <a:rPr lang="en-US" spc="-15" dirty="0" smtClean="0">
                <a:latin typeface="Times New Roman"/>
                <a:cs typeface="Times New Roman"/>
              </a:rPr>
              <a:t>False. </a:t>
            </a:r>
            <a:r>
              <a:rPr lang="en-US" spc="-5" dirty="0" smtClean="0">
                <a:latin typeface="Times New Roman"/>
                <a:cs typeface="Times New Roman"/>
              </a:rPr>
              <a:t>This function </a:t>
            </a:r>
            <a:r>
              <a:rPr lang="en-US" spc="5" dirty="0" smtClean="0">
                <a:latin typeface="Times New Roman"/>
                <a:cs typeface="Times New Roman"/>
              </a:rPr>
              <a:t>will</a:t>
            </a:r>
            <a:r>
              <a:rPr lang="en-US" spc="-1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</a:t>
            </a:r>
          </a:p>
          <a:p>
            <a:pPr marL="50800" marR="49530" algn="just">
              <a:lnSpc>
                <a:spcPct val="160000"/>
              </a:lnSpc>
              <a:spcBef>
                <a:spcPts val="4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applied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every element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list </a:t>
            </a:r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. Only if f returns True </a:t>
            </a:r>
            <a:r>
              <a:rPr lang="en-US" spc="-5" dirty="0" smtClean="0">
                <a:latin typeface="Times New Roman"/>
                <a:cs typeface="Times New Roman"/>
              </a:rPr>
              <a:t>will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element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list </a:t>
            </a:r>
            <a:r>
              <a:rPr lang="en-US" dirty="0" smtClean="0">
                <a:latin typeface="Times New Roman"/>
                <a:cs typeface="Times New Roman"/>
              </a:rPr>
              <a:t>be  </a:t>
            </a:r>
            <a:r>
              <a:rPr lang="en-US" spc="-5" dirty="0" smtClean="0">
                <a:latin typeface="Times New Roman"/>
                <a:cs typeface="Times New Roman"/>
              </a:rPr>
              <a:t>included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result</a:t>
            </a:r>
            <a:r>
              <a:rPr lang="en-US" spc="9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list.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>
              <a:lnSpc>
                <a:spcPct val="160000"/>
              </a:lnSpc>
              <a:spcBef>
                <a:spcPts val="7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&gt;&gt;&gt; </a:t>
            </a:r>
            <a:r>
              <a:rPr lang="en-US" spc="-15" dirty="0" smtClean="0">
                <a:latin typeface="Times New Roman"/>
                <a:cs typeface="Times New Roman"/>
              </a:rPr>
              <a:t>fib 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spc="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[0,1,1,2,3,5,8,13,21,34,55]</a:t>
            </a:r>
          </a:p>
          <a:p>
            <a:pPr marL="508000">
              <a:lnSpc>
                <a:spcPct val="160000"/>
              </a:lnSpc>
              <a:spcBef>
                <a:spcPts val="14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&gt;&gt;&gt; </a:t>
            </a:r>
            <a:r>
              <a:rPr lang="en-US" spc="-10" dirty="0" smtClean="0">
                <a:latin typeface="Times New Roman"/>
                <a:cs typeface="Times New Roman"/>
              </a:rPr>
              <a:t>result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spc="-10" dirty="0" smtClean="0">
                <a:latin typeface="Times New Roman"/>
                <a:cs typeface="Times New Roman"/>
              </a:rPr>
              <a:t>filter(lambda </a:t>
            </a:r>
            <a:r>
              <a:rPr lang="en-US" spc="-15" dirty="0" smtClean="0">
                <a:latin typeface="Times New Roman"/>
                <a:cs typeface="Times New Roman"/>
              </a:rPr>
              <a:t>x: </a:t>
            </a:r>
            <a:r>
              <a:rPr lang="en-US" dirty="0" smtClean="0">
                <a:latin typeface="Times New Roman"/>
                <a:cs typeface="Times New Roman"/>
              </a:rPr>
              <a:t>x % 2,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fib)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>
              <a:lnSpc>
                <a:spcPct val="160000"/>
              </a:lnSpc>
              <a:spcBef>
                <a:spcPts val="14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&gt;&gt;&gt; print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result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>
              <a:lnSpc>
                <a:spcPct val="160000"/>
              </a:lnSpc>
              <a:spcBef>
                <a:spcPts val="145"/>
              </a:spcBef>
            </a:pPr>
            <a:r>
              <a:rPr lang="en-US" dirty="0" smtClean="0">
                <a:latin typeface="Times New Roman"/>
                <a:cs typeface="Times New Roman"/>
              </a:rPr>
              <a:t>[1, </a:t>
            </a:r>
            <a:r>
              <a:rPr lang="en-US" spc="-15" dirty="0" smtClean="0">
                <a:latin typeface="Times New Roman"/>
                <a:cs typeface="Times New Roman"/>
              </a:rPr>
              <a:t>1, 3, 5, </a:t>
            </a:r>
            <a:r>
              <a:rPr lang="en-US" spc="-10" dirty="0" smtClean="0">
                <a:latin typeface="Times New Roman"/>
                <a:cs typeface="Times New Roman"/>
              </a:rPr>
              <a:t>13, 21,</a:t>
            </a:r>
            <a:r>
              <a:rPr lang="en-US" spc="17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55]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>
              <a:lnSpc>
                <a:spcPct val="160000"/>
              </a:lnSpc>
              <a:spcBef>
                <a:spcPts val="14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&gt;&gt;&gt; </a:t>
            </a:r>
            <a:r>
              <a:rPr lang="en-US" spc="-10" dirty="0" smtClean="0">
                <a:latin typeface="Times New Roman"/>
                <a:cs typeface="Times New Roman"/>
              </a:rPr>
              <a:t>result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spc="-10" dirty="0" smtClean="0">
                <a:latin typeface="Times New Roman"/>
                <a:cs typeface="Times New Roman"/>
              </a:rPr>
              <a:t>filter(lambda </a:t>
            </a:r>
            <a:r>
              <a:rPr lang="en-US" spc="-15" dirty="0" smtClean="0">
                <a:latin typeface="Times New Roman"/>
                <a:cs typeface="Times New Roman"/>
              </a:rPr>
              <a:t>x: </a:t>
            </a:r>
            <a:r>
              <a:rPr lang="en-US" dirty="0" smtClean="0">
                <a:latin typeface="Times New Roman"/>
                <a:cs typeface="Times New Roman"/>
              </a:rPr>
              <a:t>x % 2 </a:t>
            </a:r>
            <a:r>
              <a:rPr lang="en-US" spc="-5" dirty="0" smtClean="0">
                <a:latin typeface="Times New Roman"/>
                <a:cs typeface="Times New Roman"/>
              </a:rPr>
              <a:t>== </a:t>
            </a:r>
            <a:r>
              <a:rPr lang="en-US" dirty="0" smtClean="0">
                <a:latin typeface="Times New Roman"/>
                <a:cs typeface="Times New Roman"/>
              </a:rPr>
              <a:t>0,</a:t>
            </a:r>
            <a:r>
              <a:rPr lang="en-US" spc="16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fib)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 marR="4363720">
              <a:lnSpc>
                <a:spcPct val="16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&gt;&gt;&gt; print </a:t>
            </a:r>
            <a:r>
              <a:rPr lang="en-US" spc="-15" dirty="0" smtClean="0">
                <a:latin typeface="Times New Roman"/>
                <a:cs typeface="Times New Roman"/>
              </a:rPr>
              <a:t>result  </a:t>
            </a:r>
            <a:r>
              <a:rPr lang="en-US" dirty="0" smtClean="0">
                <a:latin typeface="Times New Roman"/>
                <a:cs typeface="Times New Roman"/>
              </a:rPr>
              <a:t>[0, </a:t>
            </a:r>
            <a:r>
              <a:rPr lang="en-US" spc="-15" dirty="0" smtClean="0">
                <a:latin typeface="Times New Roman"/>
                <a:cs typeface="Times New Roman"/>
              </a:rPr>
              <a:t>2, 8,</a:t>
            </a:r>
            <a:r>
              <a:rPr lang="en-US" spc="4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34]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>
            <a:normAutofit fontScale="47500" lnSpcReduction="20000"/>
          </a:bodyPr>
          <a:lstStyle/>
          <a:p>
            <a:pPr marL="50800">
              <a:lnSpc>
                <a:spcPct val="160000"/>
              </a:lnSpc>
              <a:spcBef>
                <a:spcPts val="190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Reducing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List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" marR="53340">
              <a:lnSpc>
                <a:spcPct val="160000"/>
              </a:lnSpc>
              <a:spcBef>
                <a:spcPts val="5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reduce(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spc="-5" dirty="0" err="1" smtClean="0">
                <a:latin typeface="Times New Roman"/>
                <a:cs typeface="Times New Roman"/>
              </a:rPr>
              <a:t>seq</a:t>
            </a:r>
            <a:r>
              <a:rPr lang="en-US" spc="-5" dirty="0" smtClean="0">
                <a:latin typeface="Times New Roman"/>
                <a:cs typeface="Times New Roman"/>
              </a:rPr>
              <a:t>) continually applies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() </a:t>
            </a:r>
            <a:r>
              <a:rPr lang="en-US" dirty="0" smtClean="0">
                <a:latin typeface="Times New Roman"/>
                <a:cs typeface="Times New Roman"/>
              </a:rPr>
              <a:t>to the </a:t>
            </a:r>
            <a:r>
              <a:rPr lang="en-US" spc="-5" dirty="0" smtClean="0">
                <a:latin typeface="Times New Roman"/>
                <a:cs typeface="Times New Roman"/>
              </a:rPr>
              <a:t>sequence seq. </a:t>
            </a:r>
            <a:r>
              <a:rPr lang="en-US" dirty="0" smtClean="0">
                <a:latin typeface="Times New Roman"/>
                <a:cs typeface="Times New Roman"/>
              </a:rPr>
              <a:t>It  </a:t>
            </a:r>
            <a:r>
              <a:rPr lang="en-US" spc="-5" dirty="0" smtClean="0">
                <a:latin typeface="Times New Roman"/>
                <a:cs typeface="Times New Roman"/>
              </a:rPr>
              <a:t>returns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single</a:t>
            </a:r>
            <a:r>
              <a:rPr lang="en-US" spc="3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value.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">
              <a:lnSpc>
                <a:spcPct val="160000"/>
              </a:lnSpc>
              <a:spcBef>
                <a:spcPts val="60"/>
              </a:spcBef>
            </a:pPr>
            <a:r>
              <a:rPr lang="en-US" dirty="0" smtClean="0">
                <a:latin typeface="Times New Roman"/>
                <a:cs typeface="Times New Roman"/>
              </a:rPr>
              <a:t>If </a:t>
            </a:r>
            <a:r>
              <a:rPr lang="en-US" spc="-10" dirty="0" err="1" smtClean="0">
                <a:latin typeface="Times New Roman"/>
                <a:cs typeface="Times New Roman"/>
              </a:rPr>
              <a:t>seq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[ s</a:t>
            </a:r>
            <a:r>
              <a:rPr lang="en-US" baseline="-10416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spc="-5" dirty="0" smtClean="0">
                <a:latin typeface="Times New Roman"/>
                <a:cs typeface="Times New Roman"/>
              </a:rPr>
              <a:t>s</a:t>
            </a:r>
            <a:r>
              <a:rPr lang="en-US" spc="-7" baseline="-10416" dirty="0" smtClean="0">
                <a:latin typeface="Times New Roman"/>
                <a:cs typeface="Times New Roman"/>
              </a:rPr>
              <a:t>2</a:t>
            </a:r>
            <a:r>
              <a:rPr lang="en-US" spc="-5" dirty="0" smtClean="0">
                <a:latin typeface="Times New Roman"/>
                <a:cs typeface="Times New Roman"/>
              </a:rPr>
              <a:t>, s</a:t>
            </a:r>
            <a:r>
              <a:rPr lang="en-US" spc="-7" baseline="-10416" dirty="0" smtClean="0">
                <a:latin typeface="Times New Roman"/>
                <a:cs typeface="Times New Roman"/>
              </a:rPr>
              <a:t>3</a:t>
            </a:r>
            <a:r>
              <a:rPr lang="en-US" spc="-5" dirty="0" smtClean="0">
                <a:latin typeface="Times New Roman"/>
                <a:cs typeface="Times New Roman"/>
              </a:rPr>
              <a:t>, ... 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spc="-10" dirty="0" err="1" smtClean="0">
                <a:latin typeface="Times New Roman"/>
                <a:cs typeface="Times New Roman"/>
              </a:rPr>
              <a:t>s</a:t>
            </a:r>
            <a:r>
              <a:rPr lang="en-US" spc="-15" baseline="-10416" dirty="0" err="1" smtClean="0">
                <a:latin typeface="Times New Roman"/>
                <a:cs typeface="Times New Roman"/>
              </a:rPr>
              <a:t>n</a:t>
            </a:r>
            <a:r>
              <a:rPr lang="en-US" spc="-15" baseline="-10416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], </a:t>
            </a:r>
            <a:r>
              <a:rPr lang="en-US" spc="-10" dirty="0" smtClean="0">
                <a:latin typeface="Times New Roman"/>
                <a:cs typeface="Times New Roman"/>
              </a:rPr>
              <a:t>calling </a:t>
            </a:r>
            <a:r>
              <a:rPr lang="en-US" spc="-5" dirty="0" smtClean="0">
                <a:latin typeface="Times New Roman"/>
                <a:cs typeface="Times New Roman"/>
              </a:rPr>
              <a:t>reduce(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spc="-5" dirty="0" err="1" smtClean="0">
                <a:latin typeface="Times New Roman"/>
                <a:cs typeface="Times New Roman"/>
              </a:rPr>
              <a:t>seq</a:t>
            </a:r>
            <a:r>
              <a:rPr lang="en-US" spc="-5" dirty="0" smtClean="0">
                <a:latin typeface="Times New Roman"/>
                <a:cs typeface="Times New Roman"/>
              </a:rPr>
              <a:t>) works </a:t>
            </a:r>
            <a:r>
              <a:rPr lang="en-US" spc="-15" dirty="0" smtClean="0">
                <a:latin typeface="Times New Roman"/>
                <a:cs typeface="Times New Roman"/>
              </a:rPr>
              <a:t>like</a:t>
            </a:r>
            <a:r>
              <a:rPr lang="en-US" spc="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this:</a:t>
            </a:r>
            <a:endParaRPr lang="en-US" dirty="0" smtClean="0">
              <a:latin typeface="Times New Roman"/>
              <a:cs typeface="Times New Roman"/>
            </a:endParaRPr>
          </a:p>
          <a:p>
            <a:pPr marL="410209" marR="43180" indent="-97790">
              <a:lnSpc>
                <a:spcPct val="160000"/>
              </a:lnSpc>
              <a:buSzPct val="83333"/>
              <a:tabLst>
                <a:tab pos="410845" algn="l"/>
              </a:tabLst>
            </a:pPr>
            <a:r>
              <a:rPr lang="en-US" spc="-20" dirty="0" smtClean="0">
                <a:latin typeface="Times New Roman"/>
                <a:cs typeface="Times New Roman"/>
              </a:rPr>
              <a:t>At </a:t>
            </a:r>
            <a:r>
              <a:rPr lang="en-US" spc="-15" dirty="0" smtClean="0">
                <a:latin typeface="Times New Roman"/>
                <a:cs typeface="Times New Roman"/>
              </a:rPr>
              <a:t>first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5" dirty="0" smtClean="0">
                <a:latin typeface="Times New Roman"/>
                <a:cs typeface="Times New Roman"/>
              </a:rPr>
              <a:t>first </a:t>
            </a:r>
            <a:r>
              <a:rPr lang="en-US" spc="-5" dirty="0" smtClean="0">
                <a:latin typeface="Times New Roman"/>
                <a:cs typeface="Times New Roman"/>
              </a:rPr>
              <a:t>two elements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10" dirty="0" err="1" smtClean="0">
                <a:latin typeface="Times New Roman"/>
                <a:cs typeface="Times New Roman"/>
              </a:rPr>
              <a:t>seq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will </a:t>
            </a:r>
            <a:r>
              <a:rPr lang="en-US" dirty="0" smtClean="0">
                <a:latin typeface="Times New Roman"/>
                <a:cs typeface="Times New Roman"/>
              </a:rPr>
              <a:t>be applied to </a:t>
            </a:r>
            <a:r>
              <a:rPr lang="en-US" spc="-10" dirty="0" err="1" smtClean="0">
                <a:latin typeface="Times New Roman"/>
                <a:cs typeface="Times New Roman"/>
              </a:rPr>
              <a:t>func</a:t>
            </a:r>
            <a:r>
              <a:rPr lang="en-US" spc="-10" dirty="0" smtClean="0">
                <a:latin typeface="Times New Roman"/>
                <a:cs typeface="Times New Roman"/>
              </a:rPr>
              <a:t>, </a:t>
            </a:r>
            <a:r>
              <a:rPr lang="en-US" spc="-5" dirty="0" smtClean="0">
                <a:latin typeface="Times New Roman"/>
                <a:cs typeface="Times New Roman"/>
              </a:rPr>
              <a:t>i.e. </a:t>
            </a:r>
            <a:r>
              <a:rPr lang="en-US" dirty="0" err="1" smtClean="0">
                <a:latin typeface="Times New Roman"/>
                <a:cs typeface="Times New Roman"/>
              </a:rPr>
              <a:t>func</a:t>
            </a:r>
            <a:r>
              <a:rPr lang="en-US" dirty="0" smtClean="0">
                <a:latin typeface="Times New Roman"/>
                <a:cs typeface="Times New Roman"/>
              </a:rPr>
              <a:t>(s</a:t>
            </a:r>
            <a:r>
              <a:rPr lang="en-US" baseline="-10416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,s</a:t>
            </a:r>
            <a:r>
              <a:rPr lang="en-US" baseline="-10416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spc="-10" dirty="0" smtClean="0">
                <a:latin typeface="Times New Roman"/>
                <a:cs typeface="Times New Roman"/>
              </a:rPr>
              <a:t>The list </a:t>
            </a:r>
            <a:r>
              <a:rPr lang="en-US" spc="10" dirty="0" smtClean="0">
                <a:latin typeface="Times New Roman"/>
                <a:cs typeface="Times New Roman"/>
              </a:rPr>
              <a:t>on  </a:t>
            </a:r>
            <a:r>
              <a:rPr lang="en-US" spc="-5" dirty="0" smtClean="0">
                <a:latin typeface="Times New Roman"/>
                <a:cs typeface="Times New Roman"/>
              </a:rPr>
              <a:t>which reduce() works looks now </a:t>
            </a:r>
            <a:r>
              <a:rPr lang="en-US" spc="-15" dirty="0" smtClean="0">
                <a:latin typeface="Times New Roman"/>
                <a:cs typeface="Times New Roman"/>
              </a:rPr>
              <a:t>like </a:t>
            </a:r>
            <a:r>
              <a:rPr lang="en-US" spc="-10" dirty="0" smtClean="0">
                <a:latin typeface="Times New Roman"/>
                <a:cs typeface="Times New Roman"/>
              </a:rPr>
              <a:t>this: </a:t>
            </a:r>
            <a:r>
              <a:rPr lang="en-US" dirty="0" smtClean="0">
                <a:latin typeface="Times New Roman"/>
                <a:cs typeface="Times New Roman"/>
              </a:rPr>
              <a:t>[ </a:t>
            </a:r>
            <a:r>
              <a:rPr lang="en-US" dirty="0" err="1" smtClean="0">
                <a:latin typeface="Times New Roman"/>
                <a:cs typeface="Times New Roman"/>
              </a:rPr>
              <a:t>func</a:t>
            </a:r>
            <a:r>
              <a:rPr lang="en-US" dirty="0" smtClean="0">
                <a:latin typeface="Times New Roman"/>
                <a:cs typeface="Times New Roman"/>
              </a:rPr>
              <a:t>(s</a:t>
            </a:r>
            <a:r>
              <a:rPr lang="en-US" baseline="-10416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spc="-10" dirty="0" smtClean="0">
                <a:latin typeface="Times New Roman"/>
                <a:cs typeface="Times New Roman"/>
              </a:rPr>
              <a:t>s</a:t>
            </a:r>
            <a:r>
              <a:rPr lang="en-US" spc="-15" baseline="-10416" dirty="0" smtClean="0">
                <a:latin typeface="Times New Roman"/>
                <a:cs typeface="Times New Roman"/>
              </a:rPr>
              <a:t>2</a:t>
            </a:r>
            <a:r>
              <a:rPr lang="en-US" spc="-10" dirty="0" smtClean="0">
                <a:latin typeface="Times New Roman"/>
                <a:cs typeface="Times New Roman"/>
              </a:rPr>
              <a:t>), </a:t>
            </a:r>
            <a:r>
              <a:rPr lang="en-US" spc="-5" dirty="0" smtClean="0">
                <a:latin typeface="Times New Roman"/>
                <a:cs typeface="Times New Roman"/>
              </a:rPr>
              <a:t>s</a:t>
            </a:r>
            <a:r>
              <a:rPr lang="en-US" spc="-7" baseline="-10416" dirty="0" smtClean="0">
                <a:latin typeface="Times New Roman"/>
                <a:cs typeface="Times New Roman"/>
              </a:rPr>
              <a:t>3</a:t>
            </a:r>
            <a:r>
              <a:rPr lang="en-US" spc="-5" dirty="0" smtClean="0">
                <a:latin typeface="Times New Roman"/>
                <a:cs typeface="Times New Roman"/>
              </a:rPr>
              <a:t>, ... 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spc="-5" dirty="0" err="1" smtClean="0">
                <a:latin typeface="Times New Roman"/>
                <a:cs typeface="Times New Roman"/>
              </a:rPr>
              <a:t>s</a:t>
            </a:r>
            <a:r>
              <a:rPr lang="en-US" spc="-7" baseline="-10416" dirty="0" err="1" smtClean="0">
                <a:latin typeface="Times New Roman"/>
                <a:cs typeface="Times New Roman"/>
              </a:rPr>
              <a:t>n</a:t>
            </a:r>
            <a:r>
              <a:rPr lang="en-US" spc="112" baseline="-10416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</a:p>
          <a:p>
            <a:pPr marL="410209" marR="48895" indent="-97790">
              <a:lnSpc>
                <a:spcPct val="160000"/>
              </a:lnSpc>
              <a:spcBef>
                <a:spcPts val="75"/>
              </a:spcBef>
              <a:buSzPct val="83333"/>
              <a:tabLst>
                <a:tab pos="41084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In the </a:t>
            </a:r>
            <a:r>
              <a:rPr lang="en-US" spc="-10" dirty="0" smtClean="0">
                <a:latin typeface="Times New Roman"/>
                <a:cs typeface="Times New Roman"/>
              </a:rPr>
              <a:t>next </a:t>
            </a:r>
            <a:r>
              <a:rPr lang="en-US" dirty="0" smtClean="0">
                <a:latin typeface="Times New Roman"/>
                <a:cs typeface="Times New Roman"/>
              </a:rPr>
              <a:t>step </a:t>
            </a:r>
            <a:r>
              <a:rPr lang="en-US" spc="-15" dirty="0" err="1" smtClean="0">
                <a:latin typeface="Times New Roman"/>
                <a:cs typeface="Times New Roman"/>
              </a:rPr>
              <a:t>func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will </a:t>
            </a:r>
            <a:r>
              <a:rPr lang="en-US" spc="-15" dirty="0" smtClean="0">
                <a:latin typeface="Times New Roman"/>
                <a:cs typeface="Times New Roman"/>
              </a:rPr>
              <a:t>be </a:t>
            </a:r>
            <a:r>
              <a:rPr lang="en-US" spc="-5" dirty="0" smtClean="0">
                <a:latin typeface="Times New Roman"/>
                <a:cs typeface="Times New Roman"/>
              </a:rPr>
              <a:t>applied </a:t>
            </a:r>
            <a:r>
              <a:rPr lang="en-US" spc="10" dirty="0" smtClean="0">
                <a:latin typeface="Times New Roman"/>
                <a:cs typeface="Times New Roman"/>
              </a:rPr>
              <a:t>on the </a:t>
            </a:r>
            <a:r>
              <a:rPr lang="en-US" spc="-5" dirty="0" smtClean="0">
                <a:latin typeface="Times New Roman"/>
                <a:cs typeface="Times New Roman"/>
              </a:rPr>
              <a:t>previous </a:t>
            </a:r>
            <a:r>
              <a:rPr lang="en-US" spc="-10" dirty="0" smtClean="0">
                <a:latin typeface="Times New Roman"/>
                <a:cs typeface="Times New Roman"/>
              </a:rPr>
              <a:t>result and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third element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5" dirty="0" smtClean="0">
                <a:latin typeface="Times New Roman"/>
                <a:cs typeface="Times New Roman"/>
              </a:rPr>
              <a:t>list, </a:t>
            </a:r>
            <a:r>
              <a:rPr lang="en-US" spc="-15" dirty="0" smtClean="0">
                <a:latin typeface="Times New Roman"/>
                <a:cs typeface="Times New Roman"/>
              </a:rPr>
              <a:t>i.e. 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(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(s</a:t>
            </a:r>
            <a:r>
              <a:rPr lang="en-US" spc="-7" baseline="-10416" dirty="0" smtClean="0">
                <a:latin typeface="Times New Roman"/>
                <a:cs typeface="Times New Roman"/>
              </a:rPr>
              <a:t>1</a:t>
            </a:r>
            <a:r>
              <a:rPr lang="en-US" spc="-5" dirty="0" smtClean="0">
                <a:latin typeface="Times New Roman"/>
                <a:cs typeface="Times New Roman"/>
              </a:rPr>
              <a:t>, s</a:t>
            </a:r>
            <a:r>
              <a:rPr lang="en-US" spc="-7" baseline="-10416" dirty="0" smtClean="0">
                <a:latin typeface="Times New Roman"/>
                <a:cs typeface="Times New Roman"/>
              </a:rPr>
              <a:t>2</a:t>
            </a:r>
            <a:r>
              <a:rPr lang="en-US" spc="-5" dirty="0" smtClean="0">
                <a:latin typeface="Times New Roman"/>
                <a:cs typeface="Times New Roman"/>
              </a:rPr>
              <a:t>),s</a:t>
            </a:r>
            <a:r>
              <a:rPr lang="en-US" spc="-7" baseline="-10416" dirty="0" smtClean="0">
                <a:latin typeface="Times New Roman"/>
                <a:cs typeface="Times New Roman"/>
              </a:rPr>
              <a:t>3</a:t>
            </a:r>
            <a:r>
              <a:rPr lang="en-US" spc="-5" dirty="0" smtClean="0">
                <a:latin typeface="Times New Roman"/>
                <a:cs typeface="Times New Roman"/>
              </a:rPr>
              <a:t>). </a:t>
            </a: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spc="-20" dirty="0" smtClean="0">
                <a:latin typeface="Times New Roman"/>
                <a:cs typeface="Times New Roman"/>
              </a:rPr>
              <a:t>list </a:t>
            </a:r>
            <a:r>
              <a:rPr lang="en-US" spc="-5" dirty="0" smtClean="0">
                <a:latin typeface="Times New Roman"/>
                <a:cs typeface="Times New Roman"/>
              </a:rPr>
              <a:t>looks </a:t>
            </a:r>
            <a:r>
              <a:rPr lang="en-US" spc="-15" dirty="0" smtClean="0">
                <a:latin typeface="Times New Roman"/>
                <a:cs typeface="Times New Roman"/>
              </a:rPr>
              <a:t>like </a:t>
            </a:r>
            <a:r>
              <a:rPr lang="en-US" dirty="0" smtClean="0">
                <a:latin typeface="Times New Roman"/>
                <a:cs typeface="Times New Roman"/>
              </a:rPr>
              <a:t>this </a:t>
            </a:r>
            <a:r>
              <a:rPr lang="en-US" spc="-5" dirty="0" smtClean="0">
                <a:latin typeface="Times New Roman"/>
                <a:cs typeface="Times New Roman"/>
              </a:rPr>
              <a:t>now: </a:t>
            </a:r>
            <a:r>
              <a:rPr lang="en-US" dirty="0" smtClean="0">
                <a:latin typeface="Times New Roman"/>
                <a:cs typeface="Times New Roman"/>
              </a:rPr>
              <a:t>[ 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(</a:t>
            </a:r>
            <a:r>
              <a:rPr lang="en-US" spc="-5" dirty="0" err="1" smtClean="0">
                <a:latin typeface="Times New Roman"/>
                <a:cs typeface="Times New Roman"/>
              </a:rPr>
              <a:t>func</a:t>
            </a:r>
            <a:r>
              <a:rPr lang="en-US" spc="-5" dirty="0" smtClean="0">
                <a:latin typeface="Times New Roman"/>
                <a:cs typeface="Times New Roman"/>
              </a:rPr>
              <a:t>(s</a:t>
            </a:r>
            <a:r>
              <a:rPr lang="en-US" spc="-7" baseline="-10416" dirty="0" smtClean="0">
                <a:latin typeface="Times New Roman"/>
                <a:cs typeface="Times New Roman"/>
              </a:rPr>
              <a:t>1</a:t>
            </a:r>
            <a:r>
              <a:rPr lang="en-US" spc="-5" dirty="0" smtClean="0">
                <a:latin typeface="Times New Roman"/>
                <a:cs typeface="Times New Roman"/>
              </a:rPr>
              <a:t>, s</a:t>
            </a:r>
            <a:r>
              <a:rPr lang="en-US" spc="-7" baseline="-10416" dirty="0" smtClean="0">
                <a:latin typeface="Times New Roman"/>
                <a:cs typeface="Times New Roman"/>
              </a:rPr>
              <a:t>2</a:t>
            </a:r>
            <a:r>
              <a:rPr lang="en-US" spc="-5" dirty="0" smtClean="0">
                <a:latin typeface="Times New Roman"/>
                <a:cs typeface="Times New Roman"/>
              </a:rPr>
              <a:t>),s</a:t>
            </a:r>
            <a:r>
              <a:rPr lang="en-US" spc="-7" baseline="-10416" dirty="0" smtClean="0">
                <a:latin typeface="Times New Roman"/>
                <a:cs typeface="Times New Roman"/>
              </a:rPr>
              <a:t>3</a:t>
            </a:r>
            <a:r>
              <a:rPr lang="en-US" spc="-5" dirty="0" smtClean="0">
                <a:latin typeface="Times New Roman"/>
                <a:cs typeface="Times New Roman"/>
              </a:rPr>
              <a:t>), ... 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spc="280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s</a:t>
            </a:r>
            <a:r>
              <a:rPr lang="en-US" spc="-7" baseline="-10416" dirty="0" err="1" smtClean="0">
                <a:latin typeface="Times New Roman"/>
                <a:cs typeface="Times New Roman"/>
              </a:rPr>
              <a:t>n</a:t>
            </a:r>
            <a:r>
              <a:rPr lang="en-US" spc="-7" baseline="-10416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</a:p>
          <a:p>
            <a:pPr marL="410209" marR="48895" indent="-97790">
              <a:lnSpc>
                <a:spcPct val="160000"/>
              </a:lnSpc>
              <a:spcBef>
                <a:spcPts val="20"/>
              </a:spcBef>
              <a:buSzPct val="83333"/>
              <a:tabLst>
                <a:tab pos="41084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Continue </a:t>
            </a:r>
            <a:r>
              <a:rPr lang="en-US" spc="-10" dirty="0" smtClean="0">
                <a:latin typeface="Times New Roman"/>
                <a:cs typeface="Times New Roman"/>
              </a:rPr>
              <a:t>like </a:t>
            </a:r>
            <a:r>
              <a:rPr lang="en-US" dirty="0" smtClean="0">
                <a:latin typeface="Times New Roman"/>
                <a:cs typeface="Times New Roman"/>
              </a:rPr>
              <a:t>this until </a:t>
            </a:r>
            <a:r>
              <a:rPr lang="en-US" spc="-5" dirty="0" smtClean="0">
                <a:latin typeface="Times New Roman"/>
                <a:cs typeface="Times New Roman"/>
              </a:rPr>
              <a:t>just one </a:t>
            </a:r>
            <a:r>
              <a:rPr lang="en-US" spc="-10" dirty="0" smtClean="0">
                <a:latin typeface="Times New Roman"/>
                <a:cs typeface="Times New Roman"/>
              </a:rPr>
              <a:t>element </a:t>
            </a:r>
            <a:r>
              <a:rPr lang="en-US" spc="-15" dirty="0" smtClean="0">
                <a:latin typeface="Times New Roman"/>
                <a:cs typeface="Times New Roman"/>
              </a:rPr>
              <a:t>is left </a:t>
            </a:r>
            <a:r>
              <a:rPr lang="en-US" spc="5" dirty="0" smtClean="0">
                <a:latin typeface="Times New Roman"/>
                <a:cs typeface="Times New Roman"/>
              </a:rPr>
              <a:t>and return </a:t>
            </a:r>
            <a:r>
              <a:rPr lang="en-US" spc="-10" dirty="0" smtClean="0">
                <a:latin typeface="Times New Roman"/>
                <a:cs typeface="Times New Roman"/>
              </a:rPr>
              <a:t>this </a:t>
            </a:r>
            <a:r>
              <a:rPr lang="en-US" spc="-5" dirty="0" smtClean="0">
                <a:latin typeface="Times New Roman"/>
                <a:cs typeface="Times New Roman"/>
              </a:rPr>
              <a:t>element as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result </a:t>
            </a:r>
            <a:r>
              <a:rPr lang="en-US" spc="35" dirty="0" smtClean="0">
                <a:latin typeface="Times New Roman"/>
                <a:cs typeface="Times New Roman"/>
              </a:rPr>
              <a:t>of  </a:t>
            </a:r>
            <a:r>
              <a:rPr lang="en-US" spc="-5" dirty="0" smtClean="0">
                <a:latin typeface="Times New Roman"/>
                <a:cs typeface="Times New Roman"/>
              </a:rPr>
              <a:t>reduce()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">
              <a:lnSpc>
                <a:spcPct val="160000"/>
              </a:lnSpc>
              <a:spcBef>
                <a:spcPts val="75"/>
              </a:spcBef>
            </a:pPr>
            <a:r>
              <a:rPr lang="en-US" spc="-15" dirty="0" smtClean="0">
                <a:latin typeface="Times New Roman"/>
                <a:cs typeface="Times New Roman"/>
              </a:rPr>
              <a:t>We </a:t>
            </a:r>
            <a:r>
              <a:rPr lang="en-US" dirty="0" smtClean="0">
                <a:latin typeface="Times New Roman"/>
                <a:cs typeface="Times New Roman"/>
              </a:rPr>
              <a:t>illustrate this </a:t>
            </a:r>
            <a:r>
              <a:rPr lang="en-US" spc="-5" dirty="0" smtClean="0">
                <a:latin typeface="Times New Roman"/>
                <a:cs typeface="Times New Roman"/>
              </a:rPr>
              <a:t>process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following</a:t>
            </a:r>
            <a:r>
              <a:rPr lang="en-US" spc="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example:</a:t>
            </a:r>
            <a:endParaRPr lang="en-US" dirty="0" smtClean="0">
              <a:latin typeface="Times New Roman"/>
              <a:cs typeface="Times New Roman"/>
            </a:endParaRPr>
          </a:p>
          <a:p>
            <a:pPr marL="508000" marR="2619375">
              <a:lnSpc>
                <a:spcPct val="12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&gt;&gt;&gt; reduce(lambda </a:t>
            </a:r>
            <a:r>
              <a:rPr lang="en-US" spc="-15" dirty="0" err="1" smtClean="0">
                <a:latin typeface="Times New Roman"/>
                <a:cs typeface="Times New Roman"/>
              </a:rPr>
              <a:t>x,y</a:t>
            </a:r>
            <a:r>
              <a:rPr lang="en-US" spc="-15" dirty="0" smtClean="0">
                <a:latin typeface="Times New Roman"/>
                <a:cs typeface="Times New Roman"/>
              </a:rPr>
              <a:t>: </a:t>
            </a:r>
            <a:r>
              <a:rPr lang="en-US" spc="-10" dirty="0" err="1" smtClean="0">
                <a:latin typeface="Times New Roman"/>
                <a:cs typeface="Times New Roman"/>
              </a:rPr>
              <a:t>x+y</a:t>
            </a:r>
            <a:r>
              <a:rPr lang="en-US" spc="-10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latin typeface="Times New Roman"/>
                <a:cs typeface="Times New Roman"/>
              </a:rPr>
              <a:t>[47,11,42,13])</a:t>
            </a:r>
          </a:p>
          <a:p>
            <a:pPr marL="508000" marR="2619375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  <a:spcBef>
                <a:spcPts val="219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Examples </a:t>
            </a:r>
            <a:r>
              <a:rPr lang="en-US" b="1" dirty="0" smtClean="0">
                <a:latin typeface="Times New Roman"/>
                <a:cs typeface="Times New Roman"/>
              </a:rPr>
              <a:t>of </a:t>
            </a:r>
            <a:r>
              <a:rPr lang="en-US" b="1" spc="-10" dirty="0" smtClean="0">
                <a:latin typeface="Times New Roman"/>
                <a:cs typeface="Times New Roman"/>
              </a:rPr>
              <a:t>reduce </a:t>
            </a:r>
            <a:r>
              <a:rPr lang="en-US" b="1" dirty="0" smtClean="0">
                <a:latin typeface="Times New Roman"/>
                <a:cs typeface="Times New Roman"/>
              </a:rPr>
              <a:t>(</a:t>
            </a:r>
            <a:r>
              <a:rPr lang="en-US" b="1" spc="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  <a:spcBef>
                <a:spcPts val="12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Determining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maximum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20" dirty="0" smtClean="0">
                <a:latin typeface="Times New Roman"/>
                <a:cs typeface="Times New Roman"/>
              </a:rPr>
              <a:t>list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numerical values </a:t>
            </a:r>
            <a:r>
              <a:rPr lang="en-US" dirty="0" smtClean="0">
                <a:latin typeface="Times New Roman"/>
                <a:cs typeface="Times New Roman"/>
              </a:rPr>
              <a:t>by </a:t>
            </a:r>
            <a:r>
              <a:rPr lang="en-US" spc="-5" dirty="0" smtClean="0">
                <a:latin typeface="Times New Roman"/>
                <a:cs typeface="Times New Roman"/>
              </a:rPr>
              <a:t>using reduce: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20000"/>
              </a:lnSpc>
              <a:spcBef>
                <a:spcPts val="14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&gt;&gt;&gt; </a:t>
            </a:r>
            <a:r>
              <a:rPr lang="en-US" dirty="0" smtClean="0">
                <a:latin typeface="Times New Roman"/>
                <a:cs typeface="Times New Roman"/>
              </a:rPr>
              <a:t>f = </a:t>
            </a:r>
            <a:r>
              <a:rPr lang="en-US" spc="-10" dirty="0" smtClean="0">
                <a:latin typeface="Times New Roman"/>
                <a:cs typeface="Times New Roman"/>
              </a:rPr>
              <a:t>lambda </a:t>
            </a:r>
            <a:r>
              <a:rPr lang="en-US" spc="-5" dirty="0" err="1" smtClean="0">
                <a:latin typeface="Times New Roman"/>
                <a:cs typeface="Times New Roman"/>
              </a:rPr>
              <a:t>a,b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5" dirty="0" smtClean="0">
                <a:latin typeface="Times New Roman"/>
                <a:cs typeface="Times New Roman"/>
              </a:rPr>
              <a:t>if </a:t>
            </a:r>
            <a:r>
              <a:rPr lang="en-US" dirty="0" smtClean="0">
                <a:latin typeface="Times New Roman"/>
                <a:cs typeface="Times New Roman"/>
              </a:rPr>
              <a:t>(a &gt; </a:t>
            </a:r>
            <a:r>
              <a:rPr lang="en-US" spc="-15" dirty="0" smtClean="0">
                <a:latin typeface="Times New Roman"/>
                <a:cs typeface="Times New Roman"/>
              </a:rPr>
              <a:t>b) </a:t>
            </a:r>
            <a:r>
              <a:rPr lang="en-US" spc="-10" dirty="0" smtClean="0">
                <a:latin typeface="Times New Roman"/>
                <a:cs typeface="Times New Roman"/>
              </a:rPr>
              <a:t>else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</a:t>
            </a:r>
          </a:p>
          <a:p>
            <a:pPr marL="469900">
              <a:lnSpc>
                <a:spcPct val="120000"/>
              </a:lnSpc>
              <a:spcBef>
                <a:spcPts val="14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&gt;&gt;&gt; reduce(f,</a:t>
            </a:r>
            <a:r>
              <a:rPr lang="en-US" spc="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[47,11,42,102,13])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20000"/>
              </a:lnSpc>
              <a:spcBef>
                <a:spcPts val="15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102</a:t>
            </a:r>
          </a:p>
          <a:p>
            <a:pPr marL="469900">
              <a:lnSpc>
                <a:spcPct val="120000"/>
              </a:lnSpc>
              <a:spcBef>
                <a:spcPts val="140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&gt;&gt;&gt;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  <a:spcBef>
                <a:spcPts val="17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Calculating </a:t>
            </a:r>
            <a:r>
              <a:rPr lang="en-US" dirty="0" smtClean="0">
                <a:latin typeface="Times New Roman"/>
                <a:cs typeface="Times New Roman"/>
              </a:rPr>
              <a:t>the sum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numbers </a:t>
            </a:r>
            <a:r>
              <a:rPr lang="en-US" dirty="0" smtClean="0">
                <a:latin typeface="Times New Roman"/>
                <a:cs typeface="Times New Roman"/>
              </a:rPr>
              <a:t>from 1 to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100:</a:t>
            </a:r>
          </a:p>
          <a:p>
            <a:pPr marL="469900" marR="2583815">
              <a:lnSpc>
                <a:spcPct val="120000"/>
              </a:lnSpc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&gt;&gt;&gt; reduce(lambda </a:t>
            </a:r>
            <a:r>
              <a:rPr lang="en-US" spc="-15" dirty="0" smtClean="0">
                <a:latin typeface="Times New Roman"/>
                <a:cs typeface="Times New Roman"/>
              </a:rPr>
              <a:t>x, </a:t>
            </a:r>
            <a:r>
              <a:rPr lang="en-US" spc="-25" dirty="0" smtClean="0">
                <a:latin typeface="Times New Roman"/>
                <a:cs typeface="Times New Roman"/>
              </a:rPr>
              <a:t>y: </a:t>
            </a:r>
            <a:r>
              <a:rPr lang="en-US" spc="-10" dirty="0" err="1" smtClean="0">
                <a:latin typeface="Times New Roman"/>
                <a:cs typeface="Times New Roman"/>
              </a:rPr>
              <a:t>x+y</a:t>
            </a:r>
            <a:r>
              <a:rPr lang="en-US" spc="-10" dirty="0" smtClean="0">
                <a:latin typeface="Times New Roman"/>
                <a:cs typeface="Times New Roman"/>
              </a:rPr>
              <a:t>, </a:t>
            </a:r>
            <a:r>
              <a:rPr lang="en-US" spc="-5" dirty="0" smtClean="0">
                <a:latin typeface="Times New Roman"/>
                <a:cs typeface="Times New Roman"/>
              </a:rPr>
              <a:t>range(1,101))  </a:t>
            </a:r>
            <a:r>
              <a:rPr lang="en-US" dirty="0" smtClean="0">
                <a:latin typeface="Times New Roman"/>
                <a:cs typeface="Times New Roman"/>
              </a:rPr>
              <a:t>5050</a:t>
            </a:r>
          </a:p>
          <a:p>
            <a:pPr marL="508000" marR="2619375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object 16"/>
          <p:cNvSpPr/>
          <p:nvPr/>
        </p:nvSpPr>
        <p:spPr>
          <a:xfrm>
            <a:off x="5214942" y="4643446"/>
            <a:ext cx="3515958" cy="1960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sz="1800" b="1" spc="-5" dirty="0" smtClean="0">
                <a:latin typeface="Times New Roman"/>
                <a:cs typeface="Times New Roman"/>
              </a:rPr>
              <a:t>Difference </a:t>
            </a:r>
            <a:r>
              <a:rPr lang="en-US" sz="1800" b="1" spc="-10" dirty="0" smtClean="0">
                <a:latin typeface="Times New Roman"/>
                <a:cs typeface="Times New Roman"/>
              </a:rPr>
              <a:t>between </a:t>
            </a:r>
            <a:r>
              <a:rPr lang="en-US" sz="1800" b="1" spc="-5" dirty="0" smtClean="0">
                <a:latin typeface="Times New Roman"/>
                <a:cs typeface="Times New Roman"/>
              </a:rPr>
              <a:t>a function and a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spc="-10" dirty="0" smtClean="0">
                <a:latin typeface="Times New Roman"/>
                <a:cs typeface="Times New Roman"/>
              </a:rPr>
              <a:t>method: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2700" marR="15875" indent="457200" algn="just">
              <a:lnSpc>
                <a:spcPct val="110100"/>
              </a:lnSpc>
              <a:spcBef>
                <a:spcPts val="10"/>
              </a:spcBef>
            </a:pPr>
            <a:r>
              <a:rPr lang="en-US" sz="1600" spc="-5" dirty="0" smtClean="0">
                <a:latin typeface="Times New Roman"/>
                <a:cs typeface="Times New Roman"/>
              </a:rPr>
              <a:t>A function </a:t>
            </a:r>
            <a:r>
              <a:rPr lang="en-US" sz="1600" dirty="0" smtClean="0">
                <a:latin typeface="Times New Roman"/>
                <a:cs typeface="Times New Roman"/>
              </a:rPr>
              <a:t>can </a:t>
            </a:r>
            <a:r>
              <a:rPr lang="en-US" sz="1600" spc="-15" dirty="0" smtClean="0">
                <a:latin typeface="Times New Roman"/>
                <a:cs typeface="Times New Roman"/>
              </a:rPr>
              <a:t>be </a:t>
            </a:r>
            <a:r>
              <a:rPr lang="en-US" sz="1600" dirty="0" smtClean="0">
                <a:latin typeface="Times New Roman"/>
                <a:cs typeface="Times New Roman"/>
              </a:rPr>
              <a:t>written </a:t>
            </a:r>
            <a:r>
              <a:rPr lang="en-US" sz="1600" spc="-5" dirty="0" smtClean="0">
                <a:latin typeface="Times New Roman"/>
                <a:cs typeface="Times New Roman"/>
              </a:rPr>
              <a:t>individually </a:t>
            </a:r>
            <a:r>
              <a:rPr lang="en-US" sz="1600" spc="-15" dirty="0" smtClean="0">
                <a:latin typeface="Times New Roman"/>
                <a:cs typeface="Times New Roman"/>
              </a:rPr>
              <a:t>in </a:t>
            </a:r>
            <a:r>
              <a:rPr lang="en-US" sz="1600" dirty="0" smtClean="0">
                <a:latin typeface="Times New Roman"/>
                <a:cs typeface="Times New Roman"/>
              </a:rPr>
              <a:t>a python </a:t>
            </a:r>
            <a:r>
              <a:rPr lang="en-US" sz="1600" spc="-10" dirty="0" smtClean="0">
                <a:latin typeface="Times New Roman"/>
                <a:cs typeface="Times New Roman"/>
              </a:rPr>
              <a:t>program. </a:t>
            </a:r>
            <a:r>
              <a:rPr lang="en-US" sz="1600" spc="-5" dirty="0" smtClean="0">
                <a:latin typeface="Times New Roman"/>
                <a:cs typeface="Times New Roman"/>
              </a:rPr>
              <a:t>A function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called </a:t>
            </a:r>
            <a:r>
              <a:rPr lang="en-US" sz="1600" dirty="0" smtClean="0">
                <a:latin typeface="Times New Roman"/>
                <a:cs typeface="Times New Roman"/>
              </a:rPr>
              <a:t>using  </a:t>
            </a:r>
            <a:r>
              <a:rPr lang="en-US" sz="1600" spc="-10" dirty="0" smtClean="0">
                <a:latin typeface="Times New Roman"/>
                <a:cs typeface="Times New Roman"/>
              </a:rPr>
              <a:t>its name. </a:t>
            </a:r>
            <a:r>
              <a:rPr lang="en-US" sz="1600" spc="-5" dirty="0" smtClean="0">
                <a:latin typeface="Times New Roman"/>
                <a:cs typeface="Times New Roman"/>
              </a:rPr>
              <a:t>When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written </a:t>
            </a:r>
            <a:r>
              <a:rPr lang="en-US" sz="1600" spc="-10" dirty="0" smtClean="0">
                <a:latin typeface="Times New Roman"/>
                <a:cs typeface="Times New Roman"/>
              </a:rPr>
              <a:t>inside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class, </a:t>
            </a:r>
            <a:r>
              <a:rPr lang="en-US" sz="1600" spc="-25" dirty="0" smtClean="0">
                <a:latin typeface="Times New Roman"/>
                <a:cs typeface="Times New Roman"/>
              </a:rPr>
              <a:t>it </a:t>
            </a:r>
            <a:r>
              <a:rPr lang="en-US" sz="1600" spc="-10" dirty="0" smtClean="0">
                <a:latin typeface="Times New Roman"/>
                <a:cs typeface="Times New Roman"/>
              </a:rPr>
              <a:t>becomes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90" dirty="0" smtClean="0">
                <a:latin typeface="Times New Roman"/>
                <a:cs typeface="Times New Roman"/>
              </a:rPr>
              <a:t>„method‟.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method </a:t>
            </a:r>
            <a:r>
              <a:rPr lang="en-US" sz="1600" spc="-25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called  </a:t>
            </a:r>
            <a:r>
              <a:rPr lang="en-US" sz="1600" spc="-10" dirty="0" smtClean="0">
                <a:latin typeface="Times New Roman"/>
                <a:cs typeface="Times New Roman"/>
              </a:rPr>
              <a:t>using </a:t>
            </a:r>
            <a:r>
              <a:rPr lang="en-US" sz="1600" spc="-5" dirty="0" smtClean="0">
                <a:latin typeface="Times New Roman"/>
                <a:cs typeface="Times New Roman"/>
              </a:rPr>
              <a:t>object </a:t>
            </a:r>
            <a:r>
              <a:rPr lang="en-US" sz="1600" spc="-10" dirty="0" smtClean="0">
                <a:latin typeface="Times New Roman"/>
                <a:cs typeface="Times New Roman"/>
              </a:rPr>
              <a:t>name </a:t>
            </a:r>
            <a:r>
              <a:rPr lang="en-US" sz="1600" spc="10" dirty="0" smtClean="0">
                <a:latin typeface="Times New Roman"/>
                <a:cs typeface="Times New Roman"/>
              </a:rPr>
              <a:t>or </a:t>
            </a:r>
            <a:r>
              <a:rPr lang="en-US" sz="1600" spc="-10" dirty="0" smtClean="0">
                <a:latin typeface="Times New Roman"/>
                <a:cs typeface="Times New Roman"/>
              </a:rPr>
              <a:t>class name. </a:t>
            </a:r>
            <a:r>
              <a:rPr lang="en-US" sz="1600" spc="-5" dirty="0" smtClean="0">
                <a:latin typeface="Times New Roman"/>
                <a:cs typeface="Times New Roman"/>
              </a:rPr>
              <a:t>A method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spc="-5" dirty="0" smtClean="0">
                <a:latin typeface="Times New Roman"/>
                <a:cs typeface="Times New Roman"/>
              </a:rPr>
              <a:t>called </a:t>
            </a:r>
            <a:r>
              <a:rPr lang="en-US" sz="1600" spc="-10" dirty="0" smtClean="0">
                <a:latin typeface="Times New Roman"/>
                <a:cs typeface="Times New Roman"/>
              </a:rPr>
              <a:t>using </a:t>
            </a:r>
            <a:r>
              <a:rPr lang="en-US" sz="1600" spc="-5" dirty="0" smtClean="0">
                <a:latin typeface="Times New Roman"/>
                <a:cs typeface="Times New Roman"/>
              </a:rPr>
              <a:t>one </a:t>
            </a:r>
            <a:r>
              <a:rPr lang="en-US" sz="1600" spc="10" dirty="0" smtClean="0">
                <a:latin typeface="Times New Roman"/>
                <a:cs typeface="Times New Roman"/>
              </a:rPr>
              <a:t>of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10" dirty="0" smtClean="0">
                <a:latin typeface="Times New Roman"/>
                <a:cs typeface="Times New Roman"/>
              </a:rPr>
              <a:t>following</a:t>
            </a:r>
            <a:r>
              <a:rPr lang="en-US" sz="1600" spc="23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ways: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marR="3502660">
              <a:lnSpc>
                <a:spcPct val="110000"/>
              </a:lnSpc>
              <a:spcBef>
                <a:spcPts val="20"/>
              </a:spcBef>
            </a:pPr>
            <a:r>
              <a:rPr lang="en-US" sz="1600" b="1" spc="-5" dirty="0" err="1" smtClean="0">
                <a:latin typeface="Times New Roman"/>
                <a:cs typeface="Times New Roman"/>
              </a:rPr>
              <a:t>Objectname.methodname</a:t>
            </a:r>
            <a:r>
              <a:rPr lang="en-US" sz="1600" b="1" spc="-5" dirty="0" smtClean="0">
                <a:latin typeface="Times New Roman"/>
                <a:cs typeface="Times New Roman"/>
              </a:rPr>
              <a:t>()  </a:t>
            </a:r>
            <a:r>
              <a:rPr lang="en-US" sz="1600" b="1" spc="-5" dirty="0" err="1" smtClean="0">
                <a:latin typeface="Times New Roman"/>
                <a:cs typeface="Times New Roman"/>
              </a:rPr>
              <a:t>Classname.methodname</a:t>
            </a:r>
            <a:r>
              <a:rPr lang="en-US" sz="1600" b="1" spc="-5" dirty="0" smtClean="0">
                <a:latin typeface="Times New Roman"/>
                <a:cs typeface="Times New Roman"/>
              </a:rPr>
              <a:t>()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Defining a</a:t>
            </a:r>
            <a:r>
              <a:rPr lang="en-US" sz="1800" b="1" spc="10" dirty="0" smtClean="0"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latin typeface="Times New Roman"/>
                <a:cs typeface="Times New Roman"/>
              </a:rPr>
              <a:t>Function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2700" marR="13970">
              <a:lnSpc>
                <a:spcPts val="1610"/>
              </a:lnSpc>
              <a:spcBef>
                <a:spcPts val="60"/>
              </a:spcBef>
            </a:pPr>
            <a:r>
              <a:rPr lang="en-US" sz="1600" spc="5" dirty="0" smtClean="0">
                <a:latin typeface="Times New Roman"/>
                <a:cs typeface="Times New Roman"/>
              </a:rPr>
              <a:t>You </a:t>
            </a:r>
            <a:r>
              <a:rPr lang="en-US" sz="1600" spc="-5" dirty="0" smtClean="0">
                <a:latin typeface="Times New Roman"/>
                <a:cs typeface="Times New Roman"/>
              </a:rPr>
              <a:t>can define functions </a:t>
            </a:r>
            <a:r>
              <a:rPr lang="en-US" sz="1600" spc="10" dirty="0" smtClean="0">
                <a:latin typeface="Times New Roman"/>
                <a:cs typeface="Times New Roman"/>
              </a:rPr>
              <a:t>to </a:t>
            </a:r>
            <a:r>
              <a:rPr lang="en-US" sz="1600" spc="-10" dirty="0" smtClean="0">
                <a:latin typeface="Times New Roman"/>
                <a:cs typeface="Times New Roman"/>
              </a:rPr>
              <a:t>provide </a:t>
            </a:r>
            <a:r>
              <a:rPr lang="en-US" sz="1600" dirty="0" smtClean="0">
                <a:latin typeface="Times New Roman"/>
                <a:cs typeface="Times New Roman"/>
              </a:rPr>
              <a:t>the required </a:t>
            </a:r>
            <a:r>
              <a:rPr lang="en-US" sz="1600" spc="-10" dirty="0" smtClean="0">
                <a:latin typeface="Times New Roman"/>
                <a:cs typeface="Times New Roman"/>
              </a:rPr>
              <a:t>functionality. </a:t>
            </a:r>
            <a:r>
              <a:rPr lang="en-US" sz="1600" spc="-5" dirty="0" smtClean="0">
                <a:latin typeface="Times New Roman"/>
                <a:cs typeface="Times New Roman"/>
              </a:rPr>
              <a:t>Here </a:t>
            </a:r>
            <a:r>
              <a:rPr lang="en-US" sz="1600" dirty="0" smtClean="0">
                <a:latin typeface="Times New Roman"/>
                <a:cs typeface="Times New Roman"/>
              </a:rPr>
              <a:t>are </a:t>
            </a:r>
            <a:r>
              <a:rPr lang="en-US" sz="1600" spc="-10" dirty="0" smtClean="0">
                <a:latin typeface="Times New Roman"/>
                <a:cs typeface="Times New Roman"/>
              </a:rPr>
              <a:t>simple </a:t>
            </a:r>
            <a:r>
              <a:rPr lang="en-US" sz="1600" dirty="0" smtClean="0">
                <a:latin typeface="Times New Roman"/>
                <a:cs typeface="Times New Roman"/>
              </a:rPr>
              <a:t>rules </a:t>
            </a:r>
            <a:r>
              <a:rPr lang="en-US" sz="1600" spc="10" dirty="0" smtClean="0">
                <a:latin typeface="Times New Roman"/>
                <a:cs typeface="Times New Roman"/>
              </a:rPr>
              <a:t>to  </a:t>
            </a:r>
            <a:r>
              <a:rPr lang="en-US" sz="1600" spc="-5" dirty="0" smtClean="0">
                <a:latin typeface="Times New Roman"/>
                <a:cs typeface="Times New Roman"/>
              </a:rPr>
              <a:t>define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-15" dirty="0" smtClean="0">
                <a:latin typeface="Times New Roman"/>
                <a:cs typeface="Times New Roman"/>
              </a:rPr>
              <a:t>in</a:t>
            </a:r>
            <a:r>
              <a:rPr lang="en-US" sz="1600" spc="5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Python.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Function blocks </a:t>
            </a:r>
            <a:r>
              <a:rPr lang="en-US" sz="1600" spc="-10" dirty="0" smtClean="0">
                <a:latin typeface="Times New Roman"/>
                <a:cs typeface="Times New Roman"/>
              </a:rPr>
              <a:t>begin </a:t>
            </a:r>
            <a:r>
              <a:rPr lang="en-US" sz="1600" dirty="0" smtClean="0">
                <a:latin typeface="Times New Roman"/>
                <a:cs typeface="Times New Roman"/>
              </a:rPr>
              <a:t>with the keyword </a:t>
            </a:r>
            <a:r>
              <a:rPr lang="en-US" sz="1600" b="1" spc="-5" dirty="0" smtClean="0">
                <a:latin typeface="Times New Roman"/>
                <a:cs typeface="Times New Roman"/>
              </a:rPr>
              <a:t>def </a:t>
            </a:r>
            <a:r>
              <a:rPr lang="en-US" sz="1600" spc="-10" dirty="0" smtClean="0">
                <a:latin typeface="Times New Roman"/>
                <a:cs typeface="Times New Roman"/>
              </a:rPr>
              <a:t>followed </a:t>
            </a:r>
            <a:r>
              <a:rPr lang="en-US" sz="1600" dirty="0" smtClean="0">
                <a:latin typeface="Times New Roman"/>
                <a:cs typeface="Times New Roman"/>
              </a:rPr>
              <a:t>by the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-10" dirty="0" smtClean="0">
                <a:latin typeface="Times New Roman"/>
                <a:cs typeface="Times New Roman"/>
              </a:rPr>
              <a:t>name</a:t>
            </a:r>
            <a:r>
              <a:rPr lang="en-US" sz="1600" spc="20" dirty="0" smtClean="0">
                <a:latin typeface="Times New Roman"/>
                <a:cs typeface="Times New Roman"/>
              </a:rPr>
              <a:t> </a:t>
            </a:r>
            <a:r>
              <a:rPr lang="en-US" sz="1600" spc="5" dirty="0" smtClean="0">
                <a:latin typeface="Times New Roman"/>
                <a:cs typeface="Times New Roman"/>
              </a:rPr>
              <a:t>and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lang="en-US" sz="1600" spc="-5" dirty="0" smtClean="0">
                <a:latin typeface="Times New Roman"/>
                <a:cs typeface="Times New Roman"/>
              </a:rPr>
              <a:t>parentheses </a:t>
            </a:r>
            <a:r>
              <a:rPr lang="en-US" sz="1600" dirty="0" smtClean="0">
                <a:latin typeface="Times New Roman"/>
                <a:cs typeface="Times New Roman"/>
              </a:rPr>
              <a:t>(</a:t>
            </a:r>
            <a:r>
              <a:rPr lang="en-US" sz="1600" spc="20" dirty="0" smtClean="0">
                <a:latin typeface="Times New Roman"/>
                <a:cs typeface="Times New Roman"/>
              </a:rPr>
              <a:t> </a:t>
            </a:r>
            <a:r>
              <a:rPr lang="en-US" sz="1600" spc="5" dirty="0" smtClean="0">
                <a:latin typeface="Times New Roman"/>
                <a:cs typeface="Times New Roman"/>
              </a:rPr>
              <a:t>).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marR="12700" lvl="1" indent="-229235">
              <a:lnSpc>
                <a:spcPct val="11000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Any </a:t>
            </a:r>
            <a:r>
              <a:rPr lang="en-US" sz="1600" spc="-5" dirty="0" smtClean="0">
                <a:latin typeface="Times New Roman"/>
                <a:cs typeface="Times New Roman"/>
              </a:rPr>
              <a:t>input parameters </a:t>
            </a:r>
            <a:r>
              <a:rPr lang="en-US" sz="1600" spc="10" dirty="0" smtClean="0">
                <a:latin typeface="Times New Roman"/>
                <a:cs typeface="Times New Roman"/>
              </a:rPr>
              <a:t>or </a:t>
            </a:r>
            <a:r>
              <a:rPr lang="en-US" sz="1600" spc="-5" dirty="0" smtClean="0">
                <a:latin typeface="Times New Roman"/>
                <a:cs typeface="Times New Roman"/>
              </a:rPr>
              <a:t>arguments should </a:t>
            </a:r>
            <a:r>
              <a:rPr lang="en-US" sz="1600" spc="-15" dirty="0" smtClean="0">
                <a:latin typeface="Times New Roman"/>
                <a:cs typeface="Times New Roman"/>
              </a:rPr>
              <a:t>be </a:t>
            </a:r>
            <a:r>
              <a:rPr lang="en-US" sz="1600" dirty="0" smtClean="0">
                <a:latin typeface="Times New Roman"/>
                <a:cs typeface="Times New Roman"/>
              </a:rPr>
              <a:t>placed </a:t>
            </a:r>
            <a:r>
              <a:rPr lang="en-US" sz="1600" spc="-5" dirty="0" smtClean="0">
                <a:latin typeface="Times New Roman"/>
                <a:cs typeface="Times New Roman"/>
              </a:rPr>
              <a:t>within these parentheses. </a:t>
            </a:r>
            <a:r>
              <a:rPr lang="en-US" sz="1600" spc="5" dirty="0" smtClean="0">
                <a:latin typeface="Times New Roman"/>
                <a:cs typeface="Times New Roman"/>
              </a:rPr>
              <a:t>You  </a:t>
            </a:r>
            <a:r>
              <a:rPr lang="en-US" sz="1600" spc="-5" dirty="0" smtClean="0">
                <a:latin typeface="Times New Roman"/>
                <a:cs typeface="Times New Roman"/>
              </a:rPr>
              <a:t>can </a:t>
            </a:r>
            <a:r>
              <a:rPr lang="en-US" sz="1600" spc="-10" dirty="0" smtClean="0">
                <a:latin typeface="Times New Roman"/>
                <a:cs typeface="Times New Roman"/>
              </a:rPr>
              <a:t>also </a:t>
            </a:r>
            <a:r>
              <a:rPr lang="en-US" sz="1600" spc="-5" dirty="0" smtClean="0">
                <a:latin typeface="Times New Roman"/>
                <a:cs typeface="Times New Roman"/>
              </a:rPr>
              <a:t>define parameters </a:t>
            </a:r>
            <a:r>
              <a:rPr lang="en-US" sz="1600" spc="-15" dirty="0" smtClean="0">
                <a:latin typeface="Times New Roman"/>
                <a:cs typeface="Times New Roman"/>
              </a:rPr>
              <a:t>inside </a:t>
            </a:r>
            <a:r>
              <a:rPr lang="en-US" sz="1600" dirty="0" smtClean="0">
                <a:latin typeface="Times New Roman"/>
                <a:cs typeface="Times New Roman"/>
              </a:rPr>
              <a:t>these</a:t>
            </a:r>
            <a:r>
              <a:rPr lang="en-US" sz="1600" spc="9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parentheses.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marR="6350" lvl="1" indent="-229235">
              <a:lnSpc>
                <a:spcPts val="159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1600" spc="-10" dirty="0" smtClean="0">
                <a:latin typeface="Times New Roman"/>
                <a:cs typeface="Times New Roman"/>
              </a:rPr>
              <a:t>The </a:t>
            </a:r>
            <a:r>
              <a:rPr lang="en-US" sz="1600" spc="-15" dirty="0" smtClean="0">
                <a:latin typeface="Times New Roman"/>
                <a:cs typeface="Times New Roman"/>
              </a:rPr>
              <a:t>first </a:t>
            </a:r>
            <a:r>
              <a:rPr lang="en-US" sz="1600" spc="-10" dirty="0" smtClean="0">
                <a:latin typeface="Times New Roman"/>
                <a:cs typeface="Times New Roman"/>
              </a:rPr>
              <a:t>statement </a:t>
            </a:r>
            <a:r>
              <a:rPr lang="en-US" sz="1600" spc="10" dirty="0" smtClean="0">
                <a:latin typeface="Times New Roman"/>
                <a:cs typeface="Times New Roman"/>
              </a:rPr>
              <a:t>of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dirty="0" smtClean="0">
                <a:latin typeface="Times New Roman"/>
                <a:cs typeface="Times New Roman"/>
              </a:rPr>
              <a:t>can </a:t>
            </a:r>
            <a:r>
              <a:rPr lang="en-US" sz="1600" spc="-15" dirty="0" smtClean="0">
                <a:latin typeface="Times New Roman"/>
                <a:cs typeface="Times New Roman"/>
              </a:rPr>
              <a:t>be </a:t>
            </a:r>
            <a:r>
              <a:rPr lang="en-US" sz="1600" spc="5" dirty="0" smtClean="0">
                <a:latin typeface="Times New Roman"/>
                <a:cs typeface="Times New Roman"/>
              </a:rPr>
              <a:t>an </a:t>
            </a:r>
            <a:r>
              <a:rPr lang="en-US" sz="1600" dirty="0" smtClean="0">
                <a:latin typeface="Times New Roman"/>
                <a:cs typeface="Times New Roman"/>
              </a:rPr>
              <a:t>optional </a:t>
            </a:r>
            <a:r>
              <a:rPr lang="en-US" sz="1600" spc="-5" dirty="0" smtClean="0">
                <a:latin typeface="Times New Roman"/>
                <a:cs typeface="Times New Roman"/>
              </a:rPr>
              <a:t>statement </a:t>
            </a:r>
            <a:r>
              <a:rPr lang="en-US" sz="1600" dirty="0" smtClean="0">
                <a:latin typeface="Times New Roman"/>
                <a:cs typeface="Times New Roman"/>
              </a:rPr>
              <a:t>- the </a:t>
            </a:r>
            <a:r>
              <a:rPr lang="en-US" sz="1600" spc="-5" dirty="0" smtClean="0">
                <a:latin typeface="Times New Roman"/>
                <a:cs typeface="Times New Roman"/>
              </a:rPr>
              <a:t>documentation  </a:t>
            </a:r>
            <a:r>
              <a:rPr lang="en-US" sz="1600" spc="-10" dirty="0" smtClean="0">
                <a:latin typeface="Times New Roman"/>
                <a:cs typeface="Times New Roman"/>
              </a:rPr>
              <a:t>string </a:t>
            </a:r>
            <a:r>
              <a:rPr lang="en-US" sz="1600" spc="10" dirty="0" smtClean="0">
                <a:latin typeface="Times New Roman"/>
                <a:cs typeface="Times New Roman"/>
              </a:rPr>
              <a:t>of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10" dirty="0" smtClean="0">
                <a:latin typeface="Times New Roman"/>
                <a:cs typeface="Times New Roman"/>
              </a:rPr>
              <a:t>or </a:t>
            </a:r>
            <a:r>
              <a:rPr lang="en-US" sz="1600" i="1" spc="-5" dirty="0" err="1" smtClean="0">
                <a:latin typeface="Times New Roman"/>
                <a:cs typeface="Times New Roman"/>
              </a:rPr>
              <a:t>docstring</a:t>
            </a:r>
            <a:r>
              <a:rPr lang="en-US" sz="1600" spc="-5" dirty="0" smtClean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1600" spc="-10" dirty="0" smtClean="0">
                <a:latin typeface="Times New Roman"/>
                <a:cs typeface="Times New Roman"/>
              </a:rPr>
              <a:t>The </a:t>
            </a:r>
            <a:r>
              <a:rPr lang="en-US" sz="1600" dirty="0" smtClean="0">
                <a:latin typeface="Times New Roman"/>
                <a:cs typeface="Times New Roman"/>
              </a:rPr>
              <a:t>code </a:t>
            </a:r>
            <a:r>
              <a:rPr lang="en-US" sz="1600" spc="-10" dirty="0" smtClean="0">
                <a:latin typeface="Times New Roman"/>
                <a:cs typeface="Times New Roman"/>
              </a:rPr>
              <a:t>block </a:t>
            </a:r>
            <a:r>
              <a:rPr lang="en-US" sz="1600" spc="-5" dirty="0" smtClean="0">
                <a:latin typeface="Times New Roman"/>
                <a:cs typeface="Times New Roman"/>
              </a:rPr>
              <a:t>within </a:t>
            </a:r>
            <a:r>
              <a:rPr lang="en-US" sz="1600" dirty="0" smtClean="0">
                <a:latin typeface="Times New Roman"/>
                <a:cs typeface="Times New Roman"/>
              </a:rPr>
              <a:t>every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5" dirty="0" smtClean="0">
                <a:latin typeface="Times New Roman"/>
                <a:cs typeface="Times New Roman"/>
              </a:rPr>
              <a:t>starts </a:t>
            </a:r>
            <a:r>
              <a:rPr lang="en-US" sz="1600" spc="-10" dirty="0" smtClean="0">
                <a:latin typeface="Times New Roman"/>
                <a:cs typeface="Times New Roman"/>
              </a:rPr>
              <a:t>with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colon </a:t>
            </a:r>
            <a:r>
              <a:rPr lang="en-US" sz="1600" dirty="0" smtClean="0">
                <a:latin typeface="Times New Roman"/>
                <a:cs typeface="Times New Roman"/>
              </a:rPr>
              <a:t>(:) </a:t>
            </a:r>
            <a:r>
              <a:rPr lang="en-US" sz="1600" spc="-10" dirty="0" smtClean="0">
                <a:latin typeface="Times New Roman"/>
                <a:cs typeface="Times New Roman"/>
              </a:rPr>
              <a:t>and </a:t>
            </a:r>
            <a:r>
              <a:rPr lang="en-US" sz="1600" spc="-30" dirty="0" smtClean="0">
                <a:latin typeface="Times New Roman"/>
                <a:cs typeface="Times New Roman"/>
              </a:rPr>
              <a:t>is</a:t>
            </a:r>
            <a:r>
              <a:rPr lang="en-US" sz="1600" spc="9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indented.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469900" marR="6985" lvl="1" indent="-229235" algn="just">
              <a:lnSpc>
                <a:spcPct val="11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lang="en-US" sz="1600" spc="-1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statement </a:t>
            </a:r>
            <a:r>
              <a:rPr lang="en-US" sz="1600" spc="5" dirty="0" smtClean="0">
                <a:latin typeface="Times New Roman"/>
                <a:cs typeface="Times New Roman"/>
              </a:rPr>
              <a:t>return </a:t>
            </a:r>
            <a:r>
              <a:rPr lang="en-US" sz="1600" spc="-5" dirty="0" smtClean="0">
                <a:latin typeface="Times New Roman"/>
                <a:cs typeface="Times New Roman"/>
              </a:rPr>
              <a:t>[expression] exits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function, </a:t>
            </a:r>
            <a:r>
              <a:rPr lang="en-US" sz="1600" spc="5" dirty="0" smtClean="0">
                <a:latin typeface="Times New Roman"/>
                <a:cs typeface="Times New Roman"/>
              </a:rPr>
              <a:t>optionally </a:t>
            </a:r>
            <a:r>
              <a:rPr lang="en-US" sz="1600" spc="-5" dirty="0" smtClean="0">
                <a:latin typeface="Times New Roman"/>
                <a:cs typeface="Times New Roman"/>
              </a:rPr>
              <a:t>passing </a:t>
            </a:r>
            <a:r>
              <a:rPr lang="en-US" sz="1600" spc="-10" dirty="0" smtClean="0">
                <a:latin typeface="Times New Roman"/>
                <a:cs typeface="Times New Roman"/>
              </a:rPr>
              <a:t>back </a:t>
            </a:r>
            <a:r>
              <a:rPr lang="en-US" sz="1600" spc="5" dirty="0" smtClean="0">
                <a:latin typeface="Times New Roman"/>
                <a:cs typeface="Times New Roman"/>
              </a:rPr>
              <a:t>an  </a:t>
            </a:r>
            <a:r>
              <a:rPr lang="en-US" sz="1600" spc="-5" dirty="0" smtClean="0">
                <a:latin typeface="Times New Roman"/>
                <a:cs typeface="Times New Roman"/>
              </a:rPr>
              <a:t>expression </a:t>
            </a:r>
            <a:r>
              <a:rPr lang="en-US" sz="1600" spc="10" dirty="0" smtClean="0">
                <a:latin typeface="Times New Roman"/>
                <a:cs typeface="Times New Roman"/>
              </a:rPr>
              <a:t>to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caller. A </a:t>
            </a:r>
            <a:r>
              <a:rPr lang="en-US" sz="1600" spc="5" dirty="0" smtClean="0">
                <a:latin typeface="Times New Roman"/>
                <a:cs typeface="Times New Roman"/>
              </a:rPr>
              <a:t>return </a:t>
            </a:r>
            <a:r>
              <a:rPr lang="en-US" sz="1600" spc="-5" dirty="0" smtClean="0">
                <a:latin typeface="Times New Roman"/>
                <a:cs typeface="Times New Roman"/>
              </a:rPr>
              <a:t>statement with </a:t>
            </a:r>
            <a:r>
              <a:rPr lang="en-US" sz="1600" spc="-15" dirty="0" smtClean="0">
                <a:latin typeface="Times New Roman"/>
                <a:cs typeface="Times New Roman"/>
              </a:rPr>
              <a:t>no </a:t>
            </a:r>
            <a:r>
              <a:rPr lang="en-US" sz="1600" spc="-5" dirty="0" smtClean="0">
                <a:latin typeface="Times New Roman"/>
                <a:cs typeface="Times New Roman"/>
              </a:rPr>
              <a:t>arguments </a:t>
            </a:r>
            <a:r>
              <a:rPr lang="en-US" sz="1600" spc="-15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10" dirty="0" smtClean="0">
                <a:latin typeface="Times New Roman"/>
                <a:cs typeface="Times New Roman"/>
              </a:rPr>
              <a:t>same </a:t>
            </a:r>
            <a:r>
              <a:rPr lang="en-US" sz="1600" spc="-5" dirty="0" smtClean="0">
                <a:latin typeface="Times New Roman"/>
                <a:cs typeface="Times New Roman"/>
              </a:rPr>
              <a:t>as </a:t>
            </a:r>
            <a:r>
              <a:rPr lang="en-US" sz="1600" spc="5" dirty="0" smtClean="0">
                <a:latin typeface="Times New Roman"/>
                <a:cs typeface="Times New Roman"/>
              </a:rPr>
              <a:t>return  </a:t>
            </a:r>
            <a:r>
              <a:rPr lang="en-US" sz="1600" spc="-10" dirty="0" smtClean="0">
                <a:latin typeface="Times New Roman"/>
                <a:cs typeface="Times New Roman"/>
              </a:rPr>
              <a:t>none.</a:t>
            </a: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lang="en-US" sz="1600" b="1" spc="-5" dirty="0" smtClean="0">
                <a:latin typeface="Times New Roman"/>
                <a:cs typeface="Times New Roman"/>
              </a:rPr>
              <a:t>Syntax: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lang="en-US" sz="1600" spc="5" dirty="0" smtClean="0">
                <a:latin typeface="Times New Roman"/>
                <a:cs typeface="Times New Roman"/>
              </a:rPr>
              <a:t>def </a:t>
            </a:r>
            <a:r>
              <a:rPr lang="en-US" sz="1600" spc="-10" dirty="0" err="1" smtClean="0">
                <a:latin typeface="Times New Roman"/>
                <a:cs typeface="Times New Roman"/>
              </a:rPr>
              <a:t>functionname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(parameters):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5572140"/>
            <a:ext cx="4572000" cy="8684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355">
              <a:lnSpc>
                <a:spcPts val="1295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"""</a:t>
            </a:r>
            <a:r>
              <a:rPr lang="en-US" spc="-5" dirty="0" err="1" smtClean="0">
                <a:latin typeface="Times New Roman"/>
                <a:cs typeface="Times New Roman"/>
              </a:rPr>
              <a:t>function_docstring</a:t>
            </a:r>
            <a:r>
              <a:rPr lang="en-US" spc="-5" dirty="0" smtClean="0">
                <a:latin typeface="Times New Roman"/>
                <a:cs typeface="Times New Roman"/>
              </a:rPr>
              <a:t>"""</a:t>
            </a:r>
            <a:endParaRPr lang="en-US" dirty="0" smtClean="0">
              <a:latin typeface="Times New Roman"/>
              <a:cs typeface="Times New Roman"/>
            </a:endParaRPr>
          </a:p>
          <a:p>
            <a:pPr marL="173355" marR="592455">
              <a:lnSpc>
                <a:spcPct val="110000"/>
              </a:lnSpc>
            </a:pPr>
            <a:r>
              <a:rPr lang="en-US" spc="-5" dirty="0" err="1" smtClean="0">
                <a:latin typeface="Times New Roman"/>
                <a:cs typeface="Times New Roman"/>
              </a:rPr>
              <a:t>function_suite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</a:p>
          <a:p>
            <a:pPr marL="173355" marR="592455">
              <a:lnSpc>
                <a:spcPct val="110000"/>
              </a:lnSpc>
            </a:pPr>
            <a:r>
              <a:rPr lang="en-US" dirty="0" smtClean="0">
                <a:latin typeface="Times New Roman"/>
                <a:cs typeface="Times New Roman"/>
              </a:rPr>
              <a:t>return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[expression]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n-US" sz="1600" b="1" spc="-5" dirty="0" smtClean="0">
                <a:latin typeface="Times New Roman"/>
                <a:cs typeface="Times New Roman"/>
              </a:rPr>
              <a:t>Function</a:t>
            </a:r>
            <a:r>
              <a:rPr lang="en-US" sz="1600" b="1" spc="-30" dirty="0" smtClean="0">
                <a:latin typeface="Times New Roman"/>
                <a:cs typeface="Times New Roman"/>
              </a:rPr>
              <a:t> </a:t>
            </a:r>
            <a:r>
              <a:rPr lang="en-US" sz="1600" b="1" spc="-5" dirty="0" smtClean="0">
                <a:latin typeface="Times New Roman"/>
                <a:cs typeface="Times New Roman"/>
              </a:rPr>
              <a:t>Decorators: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 marR="11430" indent="457200" algn="just">
              <a:lnSpc>
                <a:spcPct val="110000"/>
              </a:lnSpc>
              <a:spcBef>
                <a:spcPts val="10"/>
              </a:spcBef>
            </a:pPr>
            <a:r>
              <a:rPr lang="en-US" sz="1600" spc="-5" dirty="0" smtClean="0">
                <a:latin typeface="Times New Roman"/>
                <a:cs typeface="Times New Roman"/>
              </a:rPr>
              <a:t>A </a:t>
            </a:r>
            <a:r>
              <a:rPr lang="en-US" sz="1600" dirty="0" smtClean="0">
                <a:latin typeface="Times New Roman"/>
                <a:cs typeface="Times New Roman"/>
              </a:rPr>
              <a:t>decorator </a:t>
            </a:r>
            <a:r>
              <a:rPr lang="en-US" sz="1600" spc="-30" dirty="0" smtClean="0">
                <a:latin typeface="Times New Roman"/>
                <a:cs typeface="Times New Roman"/>
              </a:rPr>
              <a:t>is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 that </a:t>
            </a:r>
            <a:r>
              <a:rPr lang="en-US" sz="1600" dirty="0" smtClean="0">
                <a:latin typeface="Times New Roman"/>
                <a:cs typeface="Times New Roman"/>
              </a:rPr>
              <a:t>accepts a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5" dirty="0" smtClean="0">
                <a:latin typeface="Times New Roman"/>
                <a:cs typeface="Times New Roman"/>
              </a:rPr>
              <a:t>as </a:t>
            </a:r>
            <a:r>
              <a:rPr lang="en-US" sz="1600" spc="-5" dirty="0" smtClean="0">
                <a:latin typeface="Times New Roman"/>
                <a:cs typeface="Times New Roman"/>
              </a:rPr>
              <a:t>parameter </a:t>
            </a:r>
            <a:r>
              <a:rPr lang="en-US" sz="1600" spc="-10" dirty="0" smtClean="0">
                <a:latin typeface="Times New Roman"/>
                <a:cs typeface="Times New Roman"/>
              </a:rPr>
              <a:t>and </a:t>
            </a:r>
            <a:r>
              <a:rPr lang="en-US" sz="1600" dirty="0" smtClean="0">
                <a:latin typeface="Times New Roman"/>
                <a:cs typeface="Times New Roman"/>
              </a:rPr>
              <a:t>returns a </a:t>
            </a:r>
            <a:r>
              <a:rPr lang="en-US" sz="1600" spc="-10" dirty="0" smtClean="0">
                <a:latin typeface="Times New Roman"/>
                <a:cs typeface="Times New Roman"/>
              </a:rPr>
              <a:t>function.  </a:t>
            </a:r>
            <a:r>
              <a:rPr lang="en-US" sz="1600" spc="-5" dirty="0" smtClean="0">
                <a:latin typeface="Times New Roman"/>
                <a:cs typeface="Times New Roman"/>
              </a:rPr>
              <a:t>A </a:t>
            </a:r>
            <a:r>
              <a:rPr lang="en-US" sz="1600" dirty="0" smtClean="0">
                <a:latin typeface="Times New Roman"/>
                <a:cs typeface="Times New Roman"/>
              </a:rPr>
              <a:t>decorator takes the </a:t>
            </a:r>
            <a:r>
              <a:rPr lang="en-US" sz="1600" spc="-10" dirty="0" smtClean="0">
                <a:latin typeface="Times New Roman"/>
                <a:cs typeface="Times New Roman"/>
              </a:rPr>
              <a:t>result </a:t>
            </a:r>
            <a:r>
              <a:rPr lang="en-US" sz="1600" spc="10" dirty="0" smtClean="0">
                <a:latin typeface="Times New Roman"/>
                <a:cs typeface="Times New Roman"/>
              </a:rPr>
              <a:t>of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function, modifies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result and </a:t>
            </a:r>
            <a:r>
              <a:rPr lang="en-US" sz="1600" dirty="0" smtClean="0">
                <a:latin typeface="Times New Roman"/>
                <a:cs typeface="Times New Roman"/>
              </a:rPr>
              <a:t>returns </a:t>
            </a:r>
            <a:r>
              <a:rPr lang="en-US" sz="1600" spc="-10" dirty="0" smtClean="0">
                <a:latin typeface="Times New Roman"/>
                <a:cs typeface="Times New Roman"/>
              </a:rPr>
              <a:t>it. 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600" spc="-15" dirty="0" smtClean="0">
                <a:latin typeface="Times New Roman"/>
                <a:cs typeface="Times New Roman"/>
              </a:rPr>
              <a:t>We </a:t>
            </a:r>
            <a:r>
              <a:rPr lang="en-US" sz="1600" spc="-5" dirty="0" smtClean="0">
                <a:latin typeface="Times New Roman"/>
                <a:cs typeface="Times New Roman"/>
              </a:rPr>
              <a:t>should define </a:t>
            </a:r>
            <a:r>
              <a:rPr lang="en-US" sz="1600" dirty="0" smtClean="0">
                <a:latin typeface="Times New Roman"/>
                <a:cs typeface="Times New Roman"/>
              </a:rPr>
              <a:t>a decorator </a:t>
            </a:r>
            <a:r>
              <a:rPr lang="en-US" sz="1600" spc="-5" dirty="0" smtClean="0">
                <a:latin typeface="Times New Roman"/>
                <a:cs typeface="Times New Roman"/>
              </a:rPr>
              <a:t>function with </a:t>
            </a:r>
            <a:r>
              <a:rPr lang="en-US" sz="1600" dirty="0" smtClean="0">
                <a:latin typeface="Times New Roman"/>
                <a:cs typeface="Times New Roman"/>
              </a:rPr>
              <a:t>another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-10" dirty="0" smtClean="0">
                <a:latin typeface="Times New Roman"/>
                <a:cs typeface="Times New Roman"/>
              </a:rPr>
              <a:t>name </a:t>
            </a:r>
            <a:r>
              <a:rPr lang="en-US" sz="1600" spc="5" dirty="0" smtClean="0">
                <a:latin typeface="Times New Roman"/>
                <a:cs typeface="Times New Roman"/>
              </a:rPr>
              <a:t>as</a:t>
            </a:r>
            <a:r>
              <a:rPr lang="en-US" sz="1600" spc="5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parameter.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41300" marR="9525" indent="-229235">
              <a:lnSpc>
                <a:spcPct val="110000"/>
              </a:lnSpc>
              <a:spcBef>
                <a:spcPts val="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600" spc="-15" dirty="0" smtClean="0">
                <a:latin typeface="Times New Roman"/>
                <a:cs typeface="Times New Roman"/>
              </a:rPr>
              <a:t>We </a:t>
            </a:r>
            <a:r>
              <a:rPr lang="en-US" sz="1600" spc="-5" dirty="0" smtClean="0">
                <a:latin typeface="Times New Roman"/>
                <a:cs typeface="Times New Roman"/>
              </a:rPr>
              <a:t>should define </a:t>
            </a:r>
            <a:r>
              <a:rPr lang="en-US" sz="1600" dirty="0" smtClean="0">
                <a:latin typeface="Times New Roman"/>
                <a:cs typeface="Times New Roman"/>
              </a:rPr>
              <a:t>a </a:t>
            </a:r>
            <a:r>
              <a:rPr lang="en-US" sz="1600" spc="-5" dirty="0" smtClean="0">
                <a:latin typeface="Times New Roman"/>
                <a:cs typeface="Times New Roman"/>
              </a:rPr>
              <a:t>function </a:t>
            </a:r>
            <a:r>
              <a:rPr lang="en-US" sz="1600" spc="-10" dirty="0" smtClean="0">
                <a:latin typeface="Times New Roman"/>
                <a:cs typeface="Times New Roman"/>
              </a:rPr>
              <a:t>inside </a:t>
            </a:r>
            <a:r>
              <a:rPr lang="en-US" sz="1600" dirty="0" smtClean="0">
                <a:latin typeface="Times New Roman"/>
                <a:cs typeface="Times New Roman"/>
              </a:rPr>
              <a:t>the decorator </a:t>
            </a:r>
            <a:r>
              <a:rPr lang="en-US" sz="1600" spc="-10" dirty="0" smtClean="0">
                <a:latin typeface="Times New Roman"/>
                <a:cs typeface="Times New Roman"/>
              </a:rPr>
              <a:t>function. </a:t>
            </a:r>
            <a:r>
              <a:rPr lang="en-US" sz="1600" spc="-5" dirty="0" smtClean="0">
                <a:latin typeface="Times New Roman"/>
                <a:cs typeface="Times New Roman"/>
              </a:rPr>
              <a:t>This function </a:t>
            </a:r>
            <a:r>
              <a:rPr lang="en-US" sz="1600" dirty="0" smtClean="0">
                <a:latin typeface="Times New Roman"/>
                <a:cs typeface="Times New Roman"/>
              </a:rPr>
              <a:t>actually </a:t>
            </a:r>
            <a:r>
              <a:rPr lang="en-US" sz="1600" spc="-5" dirty="0" smtClean="0">
                <a:latin typeface="Times New Roman"/>
                <a:cs typeface="Times New Roman"/>
              </a:rPr>
              <a:t>modifies  </a:t>
            </a:r>
            <a:r>
              <a:rPr lang="en-US" sz="1600" spc="10" dirty="0" smtClean="0">
                <a:latin typeface="Times New Roman"/>
                <a:cs typeface="Times New Roman"/>
              </a:rPr>
              <a:t>or </a:t>
            </a:r>
            <a:r>
              <a:rPr lang="en-US" sz="1600" spc="-5" dirty="0" smtClean="0">
                <a:latin typeface="Times New Roman"/>
                <a:cs typeface="Times New Roman"/>
              </a:rPr>
              <a:t>decorates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10" dirty="0" smtClean="0">
                <a:latin typeface="Times New Roman"/>
                <a:cs typeface="Times New Roman"/>
              </a:rPr>
              <a:t>value </a:t>
            </a:r>
            <a:r>
              <a:rPr lang="en-US" sz="1600" spc="10" dirty="0" smtClean="0">
                <a:latin typeface="Times New Roman"/>
                <a:cs typeface="Times New Roman"/>
              </a:rPr>
              <a:t>of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function passed </a:t>
            </a:r>
            <a:r>
              <a:rPr lang="en-US" sz="1600" dirty="0" smtClean="0">
                <a:latin typeface="Times New Roman"/>
                <a:cs typeface="Times New Roman"/>
              </a:rPr>
              <a:t>to the </a:t>
            </a:r>
            <a:r>
              <a:rPr lang="en-US" sz="1600" spc="-5" dirty="0" smtClean="0">
                <a:latin typeface="Times New Roman"/>
                <a:cs typeface="Times New Roman"/>
              </a:rPr>
              <a:t>decorator</a:t>
            </a:r>
            <a:r>
              <a:rPr lang="en-US" sz="1600" spc="1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function.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Return the </a:t>
            </a:r>
            <a:r>
              <a:rPr lang="en-US" sz="1600" spc="-15" dirty="0" smtClean="0">
                <a:latin typeface="Times New Roman"/>
                <a:cs typeface="Times New Roman"/>
              </a:rPr>
              <a:t>inner </a:t>
            </a:r>
            <a:r>
              <a:rPr lang="en-US" sz="1600" spc="-5" dirty="0" smtClean="0">
                <a:latin typeface="Times New Roman"/>
                <a:cs typeface="Times New Roman"/>
              </a:rPr>
              <a:t>function that </a:t>
            </a:r>
            <a:r>
              <a:rPr lang="en-US" sz="1600" spc="-15" dirty="0" smtClean="0">
                <a:latin typeface="Times New Roman"/>
                <a:cs typeface="Times New Roman"/>
              </a:rPr>
              <a:t>has </a:t>
            </a:r>
            <a:r>
              <a:rPr lang="en-US" sz="1600" spc="-5" dirty="0" smtClean="0">
                <a:latin typeface="Times New Roman"/>
                <a:cs typeface="Times New Roman"/>
              </a:rPr>
              <a:t>processed </a:t>
            </a:r>
            <a:r>
              <a:rPr lang="en-US" sz="1600" dirty="0" smtClean="0">
                <a:latin typeface="Times New Roman"/>
                <a:cs typeface="Times New Roman"/>
              </a:rPr>
              <a:t>or </a:t>
            </a:r>
            <a:r>
              <a:rPr lang="en-US" sz="1600" spc="-5" dirty="0" smtClean="0">
                <a:latin typeface="Times New Roman"/>
                <a:cs typeface="Times New Roman"/>
              </a:rPr>
              <a:t>decorated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9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value.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65"/>
              </a:spcBef>
            </a:pPr>
            <a:r>
              <a:rPr lang="en-US" sz="1600" b="1" spc="-5" dirty="0" smtClean="0">
                <a:latin typeface="Times New Roman"/>
                <a:cs typeface="Times New Roman"/>
              </a:rPr>
              <a:t>Example-1: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625475" marR="4360545" indent="-155575">
              <a:lnSpc>
                <a:spcPct val="150000"/>
              </a:lnSpc>
              <a:spcBef>
                <a:spcPts val="55"/>
              </a:spcBef>
              <a:buNone/>
            </a:pPr>
            <a:r>
              <a:rPr lang="en-US" sz="1600" spc="5" dirty="0" smtClean="0">
                <a:latin typeface="Times New Roman"/>
                <a:cs typeface="Times New Roman"/>
              </a:rPr>
              <a:t>def</a:t>
            </a:r>
            <a:r>
              <a:rPr lang="en-US" sz="1600" spc="-8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decor(fun):  </a:t>
            </a:r>
          </a:p>
          <a:p>
            <a:pPr marL="625475" marR="4360545" indent="-155575">
              <a:lnSpc>
                <a:spcPct val="150000"/>
              </a:lnSpc>
              <a:spcBef>
                <a:spcPts val="55"/>
              </a:spcBef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	def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inner():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777875">
              <a:lnSpc>
                <a:spcPct val="150000"/>
              </a:lnSpc>
              <a:spcBef>
                <a:spcPts val="75"/>
              </a:spcBef>
              <a:buNone/>
            </a:pPr>
            <a:r>
              <a:rPr lang="en-US" sz="1600" spc="-10" dirty="0" smtClean="0">
                <a:latin typeface="Times New Roman"/>
                <a:cs typeface="Times New Roman"/>
              </a:rPr>
              <a:t>	 value=fun()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625475" marR="4083685" indent="152400">
              <a:lnSpc>
                <a:spcPct val="150000"/>
              </a:lnSpc>
              <a:spcBef>
                <a:spcPts val="25"/>
              </a:spcBef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  return</a:t>
            </a:r>
            <a:r>
              <a:rPr lang="en-US" sz="1600" spc="-7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value+2  </a:t>
            </a:r>
          </a:p>
          <a:p>
            <a:pPr marL="630238" marR="4083685" indent="0">
              <a:lnSpc>
                <a:spcPct val="150000"/>
              </a:lnSpc>
              <a:spcBef>
                <a:spcPts val="25"/>
              </a:spcBef>
              <a:buNone/>
            </a:pPr>
            <a:r>
              <a:rPr lang="en-US" sz="1600" spc="-10" dirty="0" smtClean="0">
                <a:latin typeface="Times New Roman"/>
                <a:cs typeface="Times New Roman"/>
              </a:rPr>
              <a:t>  </a:t>
            </a:r>
            <a:r>
              <a:rPr lang="en-US" sz="1600" spc="-5" dirty="0" smtClean="0">
                <a:latin typeface="Times New Roman"/>
                <a:cs typeface="Times New Roman"/>
              </a:rPr>
              <a:t>return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 smtClean="0">
                <a:latin typeface="Times New Roman"/>
                <a:cs typeface="Times New Roman"/>
              </a:rPr>
              <a:t>inner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625475" marR="4571365" indent="-155575">
              <a:lnSpc>
                <a:spcPct val="150000"/>
              </a:lnSpc>
              <a:buNone/>
            </a:pPr>
            <a:r>
              <a:rPr lang="en-US" sz="1600" spc="5" dirty="0" smtClean="0">
                <a:latin typeface="Times New Roman"/>
                <a:cs typeface="Times New Roman"/>
              </a:rPr>
              <a:t>def </a:t>
            </a:r>
            <a:r>
              <a:rPr lang="en-US" sz="1600" spc="-5" dirty="0" smtClean="0">
                <a:latin typeface="Times New Roman"/>
                <a:cs typeface="Times New Roman"/>
              </a:rPr>
              <a:t>num():  </a:t>
            </a:r>
          </a:p>
          <a:p>
            <a:pPr marL="625475" marR="4571365" indent="-155575">
              <a:lnSpc>
                <a:spcPct val="150000"/>
              </a:lnSpc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	return</a:t>
            </a:r>
            <a:r>
              <a:rPr lang="en-US" sz="1600" spc="-10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10</a:t>
            </a:r>
          </a:p>
          <a:p>
            <a:pPr marL="469900" marR="4145915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1600" spc="5" dirty="0" smtClean="0">
                <a:latin typeface="Times New Roman"/>
                <a:cs typeface="Times New Roman"/>
              </a:rPr>
              <a:t>	r</a:t>
            </a:r>
            <a:r>
              <a:rPr lang="en-US" sz="1600" spc="-5" dirty="0" smtClean="0">
                <a:latin typeface="Times New Roman"/>
                <a:cs typeface="Times New Roman"/>
              </a:rPr>
              <a:t>e</a:t>
            </a:r>
            <a:r>
              <a:rPr lang="en-US" sz="1600" spc="-20" dirty="0" smtClean="0">
                <a:latin typeface="Times New Roman"/>
                <a:cs typeface="Times New Roman"/>
              </a:rPr>
              <a:t>s</a:t>
            </a:r>
            <a:r>
              <a:rPr lang="en-US" sz="1600" spc="20" dirty="0" smtClean="0">
                <a:latin typeface="Times New Roman"/>
                <a:cs typeface="Times New Roman"/>
              </a:rPr>
              <a:t>u</a:t>
            </a:r>
            <a:r>
              <a:rPr lang="en-US" sz="1600" spc="-50" dirty="0" smtClean="0">
                <a:latin typeface="Times New Roman"/>
                <a:cs typeface="Times New Roman"/>
              </a:rPr>
              <a:t>l</a:t>
            </a:r>
            <a:r>
              <a:rPr lang="en-US" sz="1600" spc="25" dirty="0" smtClean="0">
                <a:latin typeface="Times New Roman"/>
                <a:cs typeface="Times New Roman"/>
              </a:rPr>
              <a:t>t</a:t>
            </a:r>
            <a:r>
              <a:rPr lang="en-US" sz="1600" spc="-5" dirty="0" smtClean="0">
                <a:latin typeface="Times New Roman"/>
                <a:cs typeface="Times New Roman"/>
              </a:rPr>
              <a:t>=</a:t>
            </a:r>
            <a:r>
              <a:rPr lang="en-US" sz="1600" dirty="0" smtClean="0">
                <a:latin typeface="Times New Roman"/>
                <a:cs typeface="Times New Roman"/>
              </a:rPr>
              <a:t>d</a:t>
            </a:r>
            <a:r>
              <a:rPr lang="en-US" sz="1600" spc="-5" dirty="0" smtClean="0">
                <a:latin typeface="Times New Roman"/>
                <a:cs typeface="Times New Roman"/>
              </a:rPr>
              <a:t>ec</a:t>
            </a:r>
            <a:r>
              <a:rPr lang="en-US" sz="1600" spc="20" dirty="0" smtClean="0">
                <a:latin typeface="Times New Roman"/>
                <a:cs typeface="Times New Roman"/>
              </a:rPr>
              <a:t>o</a:t>
            </a:r>
            <a:r>
              <a:rPr lang="en-US" sz="1600" spc="5" dirty="0" smtClean="0">
                <a:latin typeface="Times New Roman"/>
                <a:cs typeface="Times New Roman"/>
              </a:rPr>
              <a:t>r(</a:t>
            </a:r>
            <a:r>
              <a:rPr lang="en-US" sz="1600" spc="-25" dirty="0" smtClean="0">
                <a:latin typeface="Times New Roman"/>
                <a:cs typeface="Times New Roman"/>
              </a:rPr>
              <a:t>n</a:t>
            </a:r>
            <a:r>
              <a:rPr lang="en-US" sz="1600" spc="20" dirty="0" smtClean="0">
                <a:latin typeface="Times New Roman"/>
                <a:cs typeface="Times New Roman"/>
              </a:rPr>
              <a:t>u</a:t>
            </a:r>
            <a:r>
              <a:rPr lang="en-US" sz="1600" spc="-50" dirty="0" smtClean="0">
                <a:latin typeface="Times New Roman"/>
                <a:cs typeface="Times New Roman"/>
              </a:rPr>
              <a:t>m</a:t>
            </a:r>
            <a:r>
              <a:rPr lang="en-US" sz="1600" dirty="0" smtClean="0">
                <a:latin typeface="Times New Roman"/>
                <a:cs typeface="Times New Roman"/>
              </a:rPr>
              <a:t>)  </a:t>
            </a:r>
          </a:p>
          <a:p>
            <a:pPr marL="469900" marR="4145915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1600" spc="-5" dirty="0" smtClean="0">
                <a:latin typeface="Times New Roman"/>
                <a:cs typeface="Times New Roman"/>
              </a:rPr>
              <a:t>print</a:t>
            </a:r>
            <a:r>
              <a:rPr lang="en-US" sz="1600" spc="2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result()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165"/>
              </a:spcBef>
            </a:pPr>
            <a:r>
              <a:rPr lang="en-US" sz="1600" b="1" spc="-5" dirty="0" smtClean="0">
                <a:latin typeface="Times New Roman"/>
                <a:cs typeface="Times New Roman"/>
              </a:rPr>
              <a:t>Output: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927100">
              <a:lnSpc>
                <a:spcPct val="150000"/>
              </a:lnSpc>
              <a:spcBef>
                <a:spcPts val="120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12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600" b="1" spc="-5" dirty="0" smtClean="0">
                <a:latin typeface="Times New Roman"/>
                <a:cs typeface="Times New Roman"/>
              </a:rPr>
              <a:t>Function </a:t>
            </a:r>
            <a:r>
              <a:rPr lang="en-US" sz="3600" b="1" spc="-10" dirty="0" smtClean="0">
                <a:latin typeface="Times New Roman"/>
                <a:cs typeface="Times New Roman"/>
              </a:rPr>
              <a:t>Generators: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generator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function that produces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sequence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results </a:t>
            </a:r>
            <a:r>
              <a:rPr lang="en-US" spc="-10" dirty="0" smtClean="0">
                <a:latin typeface="Times New Roman"/>
                <a:cs typeface="Times New Roman"/>
              </a:rPr>
              <a:t>instead </a:t>
            </a:r>
            <a:r>
              <a:rPr lang="en-US" spc="10" dirty="0" smtClean="0">
                <a:latin typeface="Times New Roman"/>
                <a:cs typeface="Times New Roman"/>
              </a:rPr>
              <a:t>of</a:t>
            </a:r>
            <a:r>
              <a:rPr lang="en-US" spc="2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single </a:t>
            </a:r>
            <a:r>
              <a:rPr lang="en-US" spc="-10" dirty="0" smtClean="0">
                <a:latin typeface="Times New Roman"/>
                <a:cs typeface="Times New Roman"/>
              </a:rPr>
              <a:t>value. “</a:t>
            </a:r>
            <a:r>
              <a:rPr lang="en-US" spc="-114" dirty="0" smtClean="0">
                <a:latin typeface="Times New Roman"/>
                <a:cs typeface="Times New Roman"/>
              </a:rPr>
              <a:t>yield‟ </a:t>
            </a:r>
            <a:r>
              <a:rPr lang="en-US" spc="-5" dirty="0" smtClean="0">
                <a:latin typeface="Times New Roman"/>
                <a:cs typeface="Times New Roman"/>
              </a:rPr>
              <a:t>statement </a:t>
            </a:r>
            <a:r>
              <a:rPr lang="en-US" spc="-25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used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return the </a:t>
            </a:r>
            <a:r>
              <a:rPr lang="en-US" spc="-35" dirty="0" smtClean="0">
                <a:latin typeface="Times New Roman"/>
                <a:cs typeface="Times New Roman"/>
              </a:rPr>
              <a:t>value.  </a:t>
            </a:r>
          </a:p>
          <a:p>
            <a:pPr marL="469900" marR="3071495" indent="-457834">
              <a:lnSpc>
                <a:spcPct val="110000"/>
              </a:lnSpc>
              <a:buNone/>
            </a:pPr>
            <a:r>
              <a:rPr lang="en-US" spc="5" dirty="0" smtClean="0">
                <a:latin typeface="Times New Roman"/>
                <a:cs typeface="Times New Roman"/>
              </a:rPr>
              <a:t>def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mygen</a:t>
            </a:r>
            <a:r>
              <a:rPr lang="en-US" spc="-10" dirty="0" smtClean="0">
                <a:latin typeface="Times New Roman"/>
                <a:cs typeface="Times New Roman"/>
              </a:rPr>
              <a:t>(n):</a:t>
            </a:r>
            <a:endParaRPr lang="en-US" dirty="0" smtClean="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=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</a:p>
          <a:p>
            <a:pPr marL="6254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while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&lt;</a:t>
            </a:r>
            <a:r>
              <a:rPr lang="en-US" spc="-65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n:  </a:t>
            </a:r>
          </a:p>
          <a:p>
            <a:pPr marL="6254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pc="-25" dirty="0" smtClean="0">
                <a:latin typeface="Times New Roman"/>
                <a:cs typeface="Times New Roman"/>
              </a:rPr>
              <a:t>     </a:t>
            </a:r>
            <a:r>
              <a:rPr lang="en-US" spc="-15" dirty="0" smtClean="0">
                <a:latin typeface="Times New Roman"/>
                <a:cs typeface="Times New Roman"/>
              </a:rPr>
              <a:t>yield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endParaRPr lang="en-US" dirty="0" smtClean="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+=</a:t>
            </a:r>
            <a:r>
              <a:rPr lang="en-US" spc="-1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</a:p>
          <a:p>
            <a:pPr marL="469900" marR="4531995">
              <a:lnSpc>
                <a:spcPts val="1590"/>
              </a:lnSpc>
              <a:spcBef>
                <a:spcPts val="7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marR="4531995">
              <a:lnSpc>
                <a:spcPts val="1590"/>
              </a:lnSpc>
              <a:spcBef>
                <a:spcPts val="7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g</a:t>
            </a:r>
            <a:r>
              <a:rPr lang="en-US" spc="15" dirty="0" smtClean="0">
                <a:latin typeface="Times New Roman"/>
                <a:cs typeface="Times New Roman"/>
              </a:rPr>
              <a:t>=</a:t>
            </a:r>
            <a:r>
              <a:rPr lang="en-US" spc="-25" dirty="0" err="1" smtClean="0">
                <a:latin typeface="Times New Roman"/>
                <a:cs typeface="Times New Roman"/>
              </a:rPr>
              <a:t>my</a:t>
            </a:r>
            <a:r>
              <a:rPr lang="en-US" dirty="0" err="1" smtClean="0">
                <a:latin typeface="Times New Roman"/>
                <a:cs typeface="Times New Roman"/>
              </a:rPr>
              <a:t>g</a:t>
            </a:r>
            <a:r>
              <a:rPr lang="en-US" spc="15" dirty="0" err="1" smtClean="0">
                <a:latin typeface="Times New Roman"/>
                <a:cs typeface="Times New Roman"/>
              </a:rPr>
              <a:t>e</a:t>
            </a:r>
            <a:r>
              <a:rPr lang="en-US" spc="-25" dirty="0" err="1" smtClean="0">
                <a:latin typeface="Times New Roman"/>
                <a:cs typeface="Times New Roman"/>
              </a:rPr>
              <a:t>n</a:t>
            </a:r>
            <a:r>
              <a:rPr lang="en-US" spc="5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6) </a:t>
            </a:r>
          </a:p>
          <a:p>
            <a:pPr marL="469900" marR="4531995">
              <a:lnSpc>
                <a:spcPts val="1590"/>
              </a:lnSpc>
              <a:spcBef>
                <a:spcPts val="7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marL="469900" marR="4531995">
              <a:lnSpc>
                <a:spcPts val="1590"/>
              </a:lnSpc>
              <a:spcBef>
                <a:spcPts val="7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for </a:t>
            </a:r>
            <a:r>
              <a:rPr lang="en-US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g:</a:t>
            </a:r>
          </a:p>
          <a:p>
            <a:pPr marL="469900" marR="4531995">
              <a:lnSpc>
                <a:spcPts val="1590"/>
              </a:lnSpc>
              <a:spcBef>
                <a:spcPts val="70"/>
              </a:spcBef>
              <a:buNone/>
            </a:pPr>
            <a:r>
              <a:rPr lang="en-US" spc="-10" dirty="0" smtClean="0">
                <a:latin typeface="Times New Roman"/>
                <a:cs typeface="Times New Roman"/>
              </a:rPr>
              <a:t>    print</a:t>
            </a:r>
            <a:r>
              <a:rPr lang="en-US" spc="30" dirty="0" smtClean="0">
                <a:latin typeface="Times New Roman"/>
                <a:cs typeface="Times New Roman"/>
              </a:rPr>
              <a:t> </a:t>
            </a:r>
            <a:r>
              <a:rPr lang="en-US" spc="-25" dirty="0" err="1" smtClean="0">
                <a:latin typeface="Times New Roman"/>
                <a:cs typeface="Times New Roman"/>
              </a:rPr>
              <a:t>i</a:t>
            </a:r>
            <a:r>
              <a:rPr lang="en-US" spc="-25" dirty="0" smtClean="0">
                <a:latin typeface="Times New Roman"/>
                <a:cs typeface="Times New Roman"/>
              </a:rPr>
              <a:t>,</a:t>
            </a:r>
          </a:p>
          <a:p>
            <a:pPr marL="469900" marR="4531995">
              <a:lnSpc>
                <a:spcPts val="1590"/>
              </a:lnSpc>
              <a:spcBef>
                <a:spcPts val="7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0 1 2 3 4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Note: </a:t>
            </a:r>
            <a:r>
              <a:rPr lang="en-US" b="1" spc="-120" dirty="0" smtClean="0">
                <a:latin typeface="Times New Roman"/>
                <a:cs typeface="Times New Roman"/>
              </a:rPr>
              <a:t>“</a:t>
            </a:r>
            <a:r>
              <a:rPr lang="en-US" spc="-120" dirty="0" smtClean="0">
                <a:latin typeface="Times New Roman"/>
                <a:cs typeface="Times New Roman"/>
              </a:rPr>
              <a:t>yield‟ </a:t>
            </a:r>
            <a:r>
              <a:rPr lang="en-US" spc="-5" dirty="0" smtClean="0">
                <a:latin typeface="Times New Roman"/>
                <a:cs typeface="Times New Roman"/>
              </a:rPr>
              <a:t>statement can </a:t>
            </a:r>
            <a:r>
              <a:rPr lang="en-US" spc="-15" dirty="0" smtClean="0">
                <a:latin typeface="Times New Roman"/>
                <a:cs typeface="Times New Roman"/>
              </a:rPr>
              <a:t>be </a:t>
            </a:r>
            <a:r>
              <a:rPr lang="en-US" spc="-5" dirty="0" smtClean="0">
                <a:latin typeface="Times New Roman"/>
                <a:cs typeface="Times New Roman"/>
              </a:rPr>
              <a:t>used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15" dirty="0" smtClean="0">
                <a:latin typeface="Times New Roman"/>
                <a:cs typeface="Times New Roman"/>
              </a:rPr>
              <a:t>hold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sequence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results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5" dirty="0" smtClean="0">
                <a:latin typeface="Times New Roman"/>
                <a:cs typeface="Times New Roman"/>
              </a:rPr>
              <a:t>return</a:t>
            </a:r>
            <a:r>
              <a:rPr lang="en-US" spc="11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it.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sz="4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lang="en-US" sz="11200" b="1" spc="-10" dirty="0" smtClean="0">
                <a:latin typeface="Times New Roman"/>
                <a:cs typeface="Times New Roman"/>
              </a:rPr>
              <a:t>Modules:</a:t>
            </a:r>
          </a:p>
          <a:p>
            <a:pPr marL="12700">
              <a:lnSpc>
                <a:spcPct val="120000"/>
              </a:lnSpc>
              <a:buNone/>
            </a:pPr>
            <a:r>
              <a:rPr lang="en-US" sz="7200" spc="-5" dirty="0" smtClean="0">
                <a:latin typeface="Times New Roman"/>
                <a:cs typeface="Times New Roman"/>
              </a:rPr>
              <a:t>A </a:t>
            </a:r>
            <a:r>
              <a:rPr lang="en-US" sz="7200" spc="-10" dirty="0" smtClean="0">
                <a:latin typeface="Times New Roman"/>
                <a:cs typeface="Times New Roman"/>
              </a:rPr>
              <a:t>module </a:t>
            </a:r>
            <a:r>
              <a:rPr lang="en-US" sz="7200" spc="-15" dirty="0" smtClean="0">
                <a:latin typeface="Times New Roman"/>
                <a:cs typeface="Times New Roman"/>
              </a:rPr>
              <a:t>is </a:t>
            </a:r>
            <a:r>
              <a:rPr lang="en-US" sz="7200" dirty="0" smtClean="0">
                <a:latin typeface="Times New Roman"/>
                <a:cs typeface="Times New Roman"/>
              </a:rPr>
              <a:t>a </a:t>
            </a:r>
            <a:r>
              <a:rPr lang="en-US" sz="7200" spc="-5" dirty="0" smtClean="0">
                <a:latin typeface="Times New Roman"/>
                <a:cs typeface="Times New Roman"/>
              </a:rPr>
              <a:t>file containing </a:t>
            </a:r>
            <a:r>
              <a:rPr lang="en-US" sz="7200" dirty="0" smtClean="0">
                <a:latin typeface="Times New Roman"/>
                <a:cs typeface="Times New Roman"/>
              </a:rPr>
              <a:t>Python </a:t>
            </a:r>
            <a:r>
              <a:rPr lang="en-US" sz="7200" spc="-5" dirty="0" smtClean="0">
                <a:latin typeface="Times New Roman"/>
                <a:cs typeface="Times New Roman"/>
              </a:rPr>
              <a:t>definitions and statements. </a:t>
            </a:r>
            <a:r>
              <a:rPr lang="en-US" sz="7200" spc="-10" dirty="0" smtClean="0">
                <a:latin typeface="Times New Roman"/>
                <a:cs typeface="Times New Roman"/>
              </a:rPr>
              <a:t>The file name </a:t>
            </a:r>
            <a:r>
              <a:rPr lang="en-US" sz="7200" spc="-15" dirty="0" smtClean="0">
                <a:latin typeface="Times New Roman"/>
                <a:cs typeface="Times New Roman"/>
              </a:rPr>
              <a:t>is </a:t>
            </a:r>
            <a:r>
              <a:rPr lang="en-US" sz="7200" dirty="0" smtClean="0">
                <a:latin typeface="Times New Roman"/>
                <a:cs typeface="Times New Roman"/>
              </a:rPr>
              <a:t>the  </a:t>
            </a:r>
            <a:r>
              <a:rPr lang="en-US" sz="7200" spc="-10" dirty="0" smtClean="0">
                <a:latin typeface="Times New Roman"/>
                <a:cs typeface="Times New Roman"/>
              </a:rPr>
              <a:t>module name </a:t>
            </a:r>
            <a:r>
              <a:rPr lang="en-US" sz="7200" dirty="0" smtClean="0">
                <a:latin typeface="Times New Roman"/>
                <a:cs typeface="Times New Roman"/>
              </a:rPr>
              <a:t>with the </a:t>
            </a:r>
            <a:r>
              <a:rPr lang="en-US" sz="7200" spc="-5" dirty="0" smtClean="0">
                <a:latin typeface="Times New Roman"/>
                <a:cs typeface="Times New Roman"/>
              </a:rPr>
              <a:t>suffix.py appended. For </a:t>
            </a:r>
            <a:r>
              <a:rPr lang="en-US" sz="7200" spc="-10" dirty="0" smtClean="0">
                <a:latin typeface="Times New Roman"/>
                <a:cs typeface="Times New Roman"/>
              </a:rPr>
              <a:t>instance, use your </a:t>
            </a:r>
            <a:r>
              <a:rPr lang="en-US" sz="7200" spc="-5" dirty="0" err="1" smtClean="0">
                <a:latin typeface="Times New Roman"/>
                <a:cs typeface="Times New Roman"/>
              </a:rPr>
              <a:t>favourite</a:t>
            </a:r>
            <a:r>
              <a:rPr lang="en-US" sz="7200" spc="-5" dirty="0" smtClean="0">
                <a:latin typeface="Times New Roman"/>
                <a:cs typeface="Times New Roman"/>
              </a:rPr>
              <a:t>  text editor </a:t>
            </a:r>
            <a:r>
              <a:rPr lang="en-US" sz="7200" dirty="0" smtClean="0">
                <a:latin typeface="Times New Roman"/>
                <a:cs typeface="Times New Roman"/>
              </a:rPr>
              <a:t>to </a:t>
            </a:r>
            <a:r>
              <a:rPr lang="en-US" sz="7200" spc="-5" dirty="0" smtClean="0">
                <a:latin typeface="Times New Roman"/>
                <a:cs typeface="Times New Roman"/>
              </a:rPr>
              <a:t>create </a:t>
            </a:r>
            <a:r>
              <a:rPr lang="en-US" sz="7200" dirty="0" smtClean="0">
                <a:latin typeface="Times New Roman"/>
                <a:cs typeface="Times New Roman"/>
              </a:rPr>
              <a:t>a </a:t>
            </a:r>
            <a:r>
              <a:rPr lang="en-US" sz="7200" spc="-10" dirty="0" smtClean="0">
                <a:latin typeface="Times New Roman"/>
                <a:cs typeface="Times New Roman"/>
              </a:rPr>
              <a:t>file </a:t>
            </a:r>
            <a:r>
              <a:rPr lang="en-US" sz="7200" spc="-5" dirty="0" smtClean="0">
                <a:latin typeface="Times New Roman"/>
                <a:cs typeface="Times New Roman"/>
              </a:rPr>
              <a:t>called fibo.py </a:t>
            </a:r>
            <a:r>
              <a:rPr lang="en-US" sz="7200" spc="-15" dirty="0" smtClean="0">
                <a:latin typeface="Times New Roman"/>
                <a:cs typeface="Times New Roman"/>
              </a:rPr>
              <a:t>in </a:t>
            </a:r>
            <a:r>
              <a:rPr lang="en-US" sz="7200" dirty="0" smtClean="0">
                <a:latin typeface="Times New Roman"/>
                <a:cs typeface="Times New Roman"/>
              </a:rPr>
              <a:t>the </a:t>
            </a:r>
            <a:r>
              <a:rPr lang="en-US" sz="7200" spc="-5" dirty="0" smtClean="0">
                <a:latin typeface="Times New Roman"/>
                <a:cs typeface="Times New Roman"/>
              </a:rPr>
              <a:t>current directory with </a:t>
            </a:r>
            <a:r>
              <a:rPr lang="en-US" sz="7200" dirty="0" smtClean="0">
                <a:latin typeface="Times New Roman"/>
                <a:cs typeface="Times New Roman"/>
              </a:rPr>
              <a:t>the </a:t>
            </a:r>
            <a:r>
              <a:rPr lang="en-US" sz="7200" spc="-10" dirty="0" smtClean="0">
                <a:latin typeface="Times New Roman"/>
                <a:cs typeface="Times New Roman"/>
              </a:rPr>
              <a:t>following</a:t>
            </a:r>
            <a:r>
              <a:rPr lang="en-US" sz="7200" spc="245" dirty="0" smtClean="0">
                <a:latin typeface="Times New Roman"/>
                <a:cs typeface="Times New Roman"/>
              </a:rPr>
              <a:t> </a:t>
            </a:r>
            <a:r>
              <a:rPr lang="en-US" sz="7200" spc="-5" dirty="0" smtClean="0">
                <a:latin typeface="Times New Roman"/>
                <a:cs typeface="Times New Roman"/>
              </a:rPr>
              <a:t>contents:</a:t>
            </a:r>
            <a:endParaRPr lang="en-US" sz="7200" dirty="0" smtClean="0">
              <a:latin typeface="Times New Roman"/>
              <a:cs typeface="Times New Roman"/>
            </a:endParaRPr>
          </a:p>
          <a:p>
            <a:pPr marL="469900" algn="just">
              <a:lnSpc>
                <a:spcPct val="120000"/>
              </a:lnSpc>
            </a:pPr>
            <a:r>
              <a:rPr lang="en-US" sz="7200" dirty="0" smtClean="0">
                <a:latin typeface="Times New Roman"/>
                <a:cs typeface="Times New Roman"/>
              </a:rPr>
              <a:t># </a:t>
            </a:r>
            <a:r>
              <a:rPr lang="en-US" sz="7200" spc="-5" dirty="0" smtClean="0">
                <a:latin typeface="Times New Roman"/>
                <a:cs typeface="Times New Roman"/>
              </a:rPr>
              <a:t>Fibonacci numbers</a:t>
            </a:r>
            <a:r>
              <a:rPr lang="en-US" sz="7200" spc="15" dirty="0" smtClean="0">
                <a:latin typeface="Times New Roman"/>
                <a:cs typeface="Times New Roman"/>
              </a:rPr>
              <a:t> </a:t>
            </a:r>
            <a:r>
              <a:rPr lang="en-US" sz="7200" spc="-10" dirty="0" smtClean="0">
                <a:latin typeface="Times New Roman"/>
                <a:cs typeface="Times New Roman"/>
              </a:rPr>
              <a:t>module</a:t>
            </a:r>
            <a:endParaRPr lang="en-US" sz="7200" dirty="0" smtClean="0">
              <a:latin typeface="Times New Roman"/>
              <a:cs typeface="Times New Roman"/>
            </a:endParaRPr>
          </a:p>
          <a:p>
            <a:pPr marL="625475" marR="2707640" indent="-155575" algn="just">
              <a:lnSpc>
                <a:spcPct val="120000"/>
              </a:lnSpc>
              <a:spcBef>
                <a:spcPts val="50"/>
              </a:spcBef>
              <a:buNone/>
            </a:pPr>
            <a:r>
              <a:rPr lang="en-US" sz="7200" spc="5" dirty="0" smtClean="0">
                <a:latin typeface="Times New Roman"/>
                <a:cs typeface="Times New Roman"/>
              </a:rPr>
              <a:t>def </a:t>
            </a:r>
            <a:r>
              <a:rPr lang="en-US" sz="7200" spc="-5" dirty="0" smtClean="0">
                <a:latin typeface="Times New Roman"/>
                <a:cs typeface="Times New Roman"/>
              </a:rPr>
              <a:t>fib(n): </a:t>
            </a:r>
            <a:r>
              <a:rPr lang="en-US" sz="7200" dirty="0" smtClean="0">
                <a:latin typeface="Times New Roman"/>
                <a:cs typeface="Times New Roman"/>
              </a:rPr>
              <a:t># </a:t>
            </a:r>
            <a:r>
              <a:rPr lang="en-US" sz="7200" spc="-5" dirty="0" smtClean="0">
                <a:latin typeface="Times New Roman"/>
                <a:cs typeface="Times New Roman"/>
              </a:rPr>
              <a:t>write Fibonacci series </a:t>
            </a:r>
            <a:r>
              <a:rPr lang="en-US" sz="7200" dirty="0" smtClean="0">
                <a:latin typeface="Times New Roman"/>
                <a:cs typeface="Times New Roman"/>
              </a:rPr>
              <a:t>up to n </a:t>
            </a:r>
          </a:p>
          <a:p>
            <a:pPr marL="625475" marR="2707640" indent="-155575" algn="just">
              <a:lnSpc>
                <a:spcPct val="120000"/>
              </a:lnSpc>
              <a:spcBef>
                <a:spcPts val="50"/>
              </a:spcBef>
              <a:buNone/>
            </a:pPr>
            <a:r>
              <a:rPr lang="en-US" sz="7200" dirty="0" smtClean="0">
                <a:latin typeface="Times New Roman"/>
                <a:cs typeface="Times New Roman"/>
              </a:rPr>
              <a:t>	 </a:t>
            </a:r>
            <a:r>
              <a:rPr lang="en-US" sz="7200" spc="-5" dirty="0" smtClean="0">
                <a:latin typeface="Times New Roman"/>
                <a:cs typeface="Times New Roman"/>
              </a:rPr>
              <a:t>a, </a:t>
            </a:r>
            <a:r>
              <a:rPr lang="en-US" sz="7200" dirty="0" smtClean="0">
                <a:latin typeface="Times New Roman"/>
                <a:cs typeface="Times New Roman"/>
              </a:rPr>
              <a:t>b = 0,</a:t>
            </a:r>
            <a:r>
              <a:rPr lang="en-US" sz="7200" spc="-25" dirty="0" smtClean="0">
                <a:latin typeface="Times New Roman"/>
                <a:cs typeface="Times New Roman"/>
              </a:rPr>
              <a:t> </a:t>
            </a:r>
            <a:r>
              <a:rPr lang="en-US" sz="7200" dirty="0" smtClean="0">
                <a:latin typeface="Times New Roman"/>
                <a:cs typeface="Times New Roman"/>
              </a:rPr>
              <a:t>1</a:t>
            </a:r>
          </a:p>
          <a:p>
            <a:pPr marL="625475" marR="2707640" indent="-155575" algn="just">
              <a:lnSpc>
                <a:spcPct val="120000"/>
              </a:lnSpc>
              <a:spcBef>
                <a:spcPts val="50"/>
              </a:spcBef>
              <a:buNone/>
            </a:pPr>
            <a:r>
              <a:rPr lang="en-US" sz="7200" spc="-10" dirty="0" smtClean="0">
                <a:latin typeface="Times New Roman"/>
                <a:cs typeface="Times New Roman"/>
              </a:rPr>
              <a:t>	 while </a:t>
            </a:r>
            <a:r>
              <a:rPr lang="en-US" sz="7200" dirty="0" smtClean="0">
                <a:latin typeface="Times New Roman"/>
                <a:cs typeface="Times New Roman"/>
              </a:rPr>
              <a:t>b &lt;</a:t>
            </a:r>
            <a:r>
              <a:rPr lang="en-US" sz="7200" spc="15" dirty="0" smtClean="0">
                <a:latin typeface="Times New Roman"/>
                <a:cs typeface="Times New Roman"/>
              </a:rPr>
              <a:t> </a:t>
            </a:r>
            <a:r>
              <a:rPr lang="en-US" sz="7200" spc="-15" dirty="0" smtClean="0">
                <a:latin typeface="Times New Roman"/>
                <a:cs typeface="Times New Roman"/>
              </a:rPr>
              <a:t>n:</a:t>
            </a:r>
          </a:p>
          <a:p>
            <a:pPr marL="625475" marR="2707640" indent="-155575" algn="just">
              <a:lnSpc>
                <a:spcPct val="120000"/>
              </a:lnSpc>
              <a:spcBef>
                <a:spcPts val="50"/>
              </a:spcBef>
              <a:buNone/>
            </a:pPr>
            <a:r>
              <a:rPr lang="en-US" sz="7200" spc="-15" dirty="0" smtClean="0">
                <a:latin typeface="Times New Roman"/>
                <a:cs typeface="Times New Roman"/>
              </a:rPr>
              <a:t>		</a:t>
            </a:r>
            <a:r>
              <a:rPr lang="en-US" sz="7200" spc="-10" dirty="0" smtClean="0">
                <a:latin typeface="Times New Roman"/>
                <a:cs typeface="Times New Roman"/>
              </a:rPr>
              <a:t>print</a:t>
            </a:r>
            <a:r>
              <a:rPr lang="en-US" sz="7200" spc="30" dirty="0" smtClean="0">
                <a:latin typeface="Times New Roman"/>
                <a:cs typeface="Times New Roman"/>
              </a:rPr>
              <a:t> </a:t>
            </a:r>
            <a:r>
              <a:rPr lang="en-US" sz="7200" spc="-15" dirty="0" smtClean="0">
                <a:latin typeface="Times New Roman"/>
                <a:cs typeface="Times New Roman"/>
              </a:rPr>
              <a:t>b,</a:t>
            </a:r>
          </a:p>
          <a:p>
            <a:pPr marL="625475" marR="2707640" indent="-155575" algn="just">
              <a:lnSpc>
                <a:spcPct val="120000"/>
              </a:lnSpc>
              <a:spcBef>
                <a:spcPts val="50"/>
              </a:spcBef>
              <a:buNone/>
            </a:pPr>
            <a:r>
              <a:rPr lang="en-US" sz="7200" spc="-15" dirty="0" smtClean="0">
                <a:latin typeface="Times New Roman"/>
                <a:cs typeface="Times New Roman"/>
              </a:rPr>
              <a:t>		</a:t>
            </a:r>
            <a:r>
              <a:rPr lang="en-US" sz="7200" spc="-5" dirty="0" smtClean="0">
                <a:latin typeface="Times New Roman"/>
                <a:cs typeface="Times New Roman"/>
              </a:rPr>
              <a:t>a, </a:t>
            </a:r>
            <a:r>
              <a:rPr lang="en-US" sz="7200" dirty="0" smtClean="0">
                <a:latin typeface="Times New Roman"/>
                <a:cs typeface="Times New Roman"/>
              </a:rPr>
              <a:t>b = </a:t>
            </a:r>
            <a:r>
              <a:rPr lang="en-US" sz="7200" spc="-15" dirty="0" smtClean="0">
                <a:latin typeface="Times New Roman"/>
                <a:cs typeface="Times New Roman"/>
              </a:rPr>
              <a:t>b,</a:t>
            </a:r>
            <a:r>
              <a:rPr lang="en-US" sz="7200" spc="-5" dirty="0" smtClean="0">
                <a:latin typeface="Times New Roman"/>
                <a:cs typeface="Times New Roman"/>
              </a:rPr>
              <a:t> </a:t>
            </a:r>
            <a:r>
              <a:rPr lang="en-US" sz="7200" spc="-5" dirty="0" err="1" smtClean="0">
                <a:latin typeface="Times New Roman"/>
                <a:cs typeface="Times New Roman"/>
              </a:rPr>
              <a:t>a+b</a:t>
            </a:r>
            <a:endParaRPr lang="en-US" sz="7200" dirty="0" smtClean="0">
              <a:latin typeface="Times New Roman"/>
              <a:cs typeface="Times New Roman"/>
            </a:endParaRPr>
          </a:p>
          <a:p>
            <a:pPr marL="625475" marR="2582545" indent="-155575">
              <a:lnSpc>
                <a:spcPct val="120000"/>
              </a:lnSpc>
              <a:spcBef>
                <a:spcPts val="80"/>
              </a:spcBef>
              <a:buNone/>
            </a:pPr>
            <a:r>
              <a:rPr lang="en-US" sz="7200" spc="5" dirty="0" smtClean="0">
                <a:latin typeface="Times New Roman"/>
                <a:cs typeface="Times New Roman"/>
              </a:rPr>
              <a:t>def </a:t>
            </a:r>
            <a:r>
              <a:rPr lang="en-US" sz="7200" spc="-5" dirty="0" smtClean="0">
                <a:latin typeface="Times New Roman"/>
                <a:cs typeface="Times New Roman"/>
              </a:rPr>
              <a:t>fib2(n): </a:t>
            </a:r>
            <a:r>
              <a:rPr lang="en-US" sz="7200" dirty="0" smtClean="0">
                <a:latin typeface="Times New Roman"/>
                <a:cs typeface="Times New Roman"/>
              </a:rPr>
              <a:t># </a:t>
            </a:r>
            <a:r>
              <a:rPr lang="en-US" sz="7200" spc="-5" dirty="0" smtClean="0">
                <a:latin typeface="Times New Roman"/>
                <a:cs typeface="Times New Roman"/>
              </a:rPr>
              <a:t>return Fibonacci series </a:t>
            </a:r>
            <a:r>
              <a:rPr lang="en-US" sz="7200" dirty="0" smtClean="0">
                <a:latin typeface="Times New Roman"/>
                <a:cs typeface="Times New Roman"/>
              </a:rPr>
              <a:t>up to n </a:t>
            </a:r>
          </a:p>
          <a:p>
            <a:pPr marL="625475" marR="2582545" indent="-155575">
              <a:lnSpc>
                <a:spcPct val="120000"/>
              </a:lnSpc>
              <a:spcBef>
                <a:spcPts val="80"/>
              </a:spcBef>
              <a:buNone/>
            </a:pPr>
            <a:r>
              <a:rPr lang="en-US" sz="7200" dirty="0" smtClean="0">
                <a:latin typeface="Times New Roman"/>
                <a:cs typeface="Times New Roman"/>
              </a:rPr>
              <a:t>	 </a:t>
            </a:r>
            <a:r>
              <a:rPr lang="en-US" sz="7200" spc="-15" dirty="0" smtClean="0">
                <a:latin typeface="Times New Roman"/>
                <a:cs typeface="Times New Roman"/>
              </a:rPr>
              <a:t>result </a:t>
            </a:r>
            <a:r>
              <a:rPr lang="en-US" sz="7200" dirty="0" smtClean="0">
                <a:latin typeface="Times New Roman"/>
                <a:cs typeface="Times New Roman"/>
              </a:rPr>
              <a:t>=</a:t>
            </a:r>
            <a:r>
              <a:rPr lang="en-US" sz="7200" spc="50" dirty="0" smtClean="0">
                <a:latin typeface="Times New Roman"/>
                <a:cs typeface="Times New Roman"/>
              </a:rPr>
              <a:t> </a:t>
            </a:r>
            <a:r>
              <a:rPr lang="en-US" sz="7200" dirty="0" smtClean="0">
                <a:latin typeface="Times New Roman"/>
                <a:cs typeface="Times New Roman"/>
              </a:rPr>
              <a:t>[]</a:t>
            </a:r>
          </a:p>
          <a:p>
            <a:pPr marL="625475">
              <a:lnSpc>
                <a:spcPct val="120000"/>
              </a:lnSpc>
              <a:buNone/>
            </a:pPr>
            <a:r>
              <a:rPr lang="en-US" sz="7200" spc="-5" dirty="0" smtClean="0">
                <a:latin typeface="Times New Roman"/>
                <a:cs typeface="Times New Roman"/>
              </a:rPr>
              <a:t>	 a, </a:t>
            </a:r>
            <a:r>
              <a:rPr lang="en-US" sz="7200" dirty="0" smtClean="0">
                <a:latin typeface="Times New Roman"/>
                <a:cs typeface="Times New Roman"/>
              </a:rPr>
              <a:t>b = 0,</a:t>
            </a:r>
            <a:r>
              <a:rPr lang="en-US" sz="7200" spc="-110" dirty="0" smtClean="0">
                <a:latin typeface="Times New Roman"/>
                <a:cs typeface="Times New Roman"/>
              </a:rPr>
              <a:t> </a:t>
            </a:r>
            <a:r>
              <a:rPr lang="en-US" sz="7200" dirty="0" smtClean="0">
                <a:latin typeface="Times New Roman"/>
                <a:cs typeface="Times New Roman"/>
              </a:rPr>
              <a:t>1</a:t>
            </a:r>
          </a:p>
          <a:p>
            <a:pPr marL="777875" marR="3986529" indent="-152400">
              <a:lnSpc>
                <a:spcPct val="120000"/>
              </a:lnSpc>
              <a:spcBef>
                <a:spcPts val="25"/>
              </a:spcBef>
              <a:buNone/>
            </a:pPr>
            <a:r>
              <a:rPr lang="en-US" sz="7200" spc="-10" dirty="0" smtClean="0">
                <a:latin typeface="Times New Roman"/>
                <a:cs typeface="Times New Roman"/>
              </a:rPr>
              <a:t>while </a:t>
            </a:r>
            <a:r>
              <a:rPr lang="en-US" sz="7200" dirty="0" smtClean="0">
                <a:latin typeface="Times New Roman"/>
                <a:cs typeface="Times New Roman"/>
              </a:rPr>
              <a:t>b &lt; </a:t>
            </a:r>
            <a:r>
              <a:rPr lang="en-US" sz="7200" spc="-15" dirty="0" smtClean="0">
                <a:latin typeface="Times New Roman"/>
                <a:cs typeface="Times New Roman"/>
              </a:rPr>
              <a:t>n:  </a:t>
            </a:r>
          </a:p>
          <a:p>
            <a:pPr marL="777875" marR="3986529" indent="-152400">
              <a:lnSpc>
                <a:spcPct val="120000"/>
              </a:lnSpc>
              <a:spcBef>
                <a:spcPts val="25"/>
              </a:spcBef>
              <a:buNone/>
            </a:pPr>
            <a:r>
              <a:rPr lang="en-US" sz="7200" spc="5" dirty="0" smtClean="0">
                <a:latin typeface="Times New Roman"/>
                <a:cs typeface="Times New Roman"/>
              </a:rPr>
              <a:t>	</a:t>
            </a:r>
            <a:r>
              <a:rPr lang="en-US" sz="7200" spc="5" dirty="0" err="1" smtClean="0">
                <a:latin typeface="Times New Roman"/>
                <a:cs typeface="Times New Roman"/>
              </a:rPr>
              <a:t>r</a:t>
            </a:r>
            <a:r>
              <a:rPr lang="en-US" sz="7200" spc="-5" dirty="0" err="1" smtClean="0">
                <a:latin typeface="Times New Roman"/>
                <a:cs typeface="Times New Roman"/>
              </a:rPr>
              <a:t>e</a:t>
            </a:r>
            <a:r>
              <a:rPr lang="en-US" sz="7200" spc="-20" dirty="0" err="1" smtClean="0">
                <a:latin typeface="Times New Roman"/>
                <a:cs typeface="Times New Roman"/>
              </a:rPr>
              <a:t>s</a:t>
            </a:r>
            <a:r>
              <a:rPr lang="en-US" sz="7200" dirty="0" err="1" smtClean="0">
                <a:latin typeface="Times New Roman"/>
                <a:cs typeface="Times New Roman"/>
              </a:rPr>
              <a:t>u</a:t>
            </a:r>
            <a:r>
              <a:rPr lang="en-US" sz="7200" spc="-50" dirty="0" err="1" smtClean="0">
                <a:latin typeface="Times New Roman"/>
                <a:cs typeface="Times New Roman"/>
              </a:rPr>
              <a:t>l</a:t>
            </a:r>
            <a:r>
              <a:rPr lang="en-US" sz="7200" spc="25" dirty="0" err="1" smtClean="0">
                <a:latin typeface="Times New Roman"/>
                <a:cs typeface="Times New Roman"/>
              </a:rPr>
              <a:t>t</a:t>
            </a:r>
            <a:r>
              <a:rPr lang="en-US" sz="7200" spc="10" dirty="0" err="1" smtClean="0">
                <a:latin typeface="Times New Roman"/>
                <a:cs typeface="Times New Roman"/>
              </a:rPr>
              <a:t>.</a:t>
            </a:r>
            <a:r>
              <a:rPr lang="en-US" sz="7200" spc="-5" dirty="0" err="1" smtClean="0">
                <a:latin typeface="Times New Roman"/>
                <a:cs typeface="Times New Roman"/>
              </a:rPr>
              <a:t>a</a:t>
            </a:r>
            <a:r>
              <a:rPr lang="en-US" sz="7200" dirty="0" err="1" smtClean="0">
                <a:latin typeface="Times New Roman"/>
                <a:cs typeface="Times New Roman"/>
              </a:rPr>
              <a:t>pp</a:t>
            </a:r>
            <a:r>
              <a:rPr lang="en-US" sz="7200" spc="-5" dirty="0" err="1" smtClean="0">
                <a:latin typeface="Times New Roman"/>
                <a:cs typeface="Times New Roman"/>
              </a:rPr>
              <a:t>e</a:t>
            </a:r>
            <a:r>
              <a:rPr lang="en-US" sz="7200" spc="-25" dirty="0" err="1" smtClean="0">
                <a:latin typeface="Times New Roman"/>
                <a:cs typeface="Times New Roman"/>
              </a:rPr>
              <a:t>n</a:t>
            </a:r>
            <a:r>
              <a:rPr lang="en-US" sz="7200" dirty="0" err="1" smtClean="0">
                <a:latin typeface="Times New Roman"/>
                <a:cs typeface="Times New Roman"/>
              </a:rPr>
              <a:t>d</a:t>
            </a:r>
            <a:r>
              <a:rPr lang="en-US" sz="7200" spc="30" dirty="0" smtClean="0">
                <a:latin typeface="Times New Roman"/>
                <a:cs typeface="Times New Roman"/>
              </a:rPr>
              <a:t>(</a:t>
            </a:r>
            <a:r>
              <a:rPr lang="en-US" sz="7200" spc="-25" dirty="0" smtClean="0">
                <a:latin typeface="Times New Roman"/>
                <a:cs typeface="Times New Roman"/>
              </a:rPr>
              <a:t>b</a:t>
            </a:r>
            <a:r>
              <a:rPr lang="en-US" sz="7200" dirty="0" smtClean="0">
                <a:latin typeface="Times New Roman"/>
                <a:cs typeface="Times New Roman"/>
              </a:rPr>
              <a:t>)  </a:t>
            </a:r>
          </a:p>
          <a:p>
            <a:pPr marL="777875" marR="3986529" indent="-152400">
              <a:lnSpc>
                <a:spcPct val="120000"/>
              </a:lnSpc>
              <a:spcBef>
                <a:spcPts val="25"/>
              </a:spcBef>
              <a:buNone/>
            </a:pPr>
            <a:r>
              <a:rPr lang="en-US" sz="7200" spc="-5" dirty="0" smtClean="0">
                <a:latin typeface="Times New Roman"/>
                <a:cs typeface="Times New Roman"/>
              </a:rPr>
              <a:t>	a, </a:t>
            </a:r>
            <a:r>
              <a:rPr lang="en-US" sz="7200" dirty="0" smtClean="0">
                <a:latin typeface="Times New Roman"/>
                <a:cs typeface="Times New Roman"/>
              </a:rPr>
              <a:t>b = </a:t>
            </a:r>
            <a:r>
              <a:rPr lang="en-US" sz="7200" spc="-15" dirty="0" smtClean="0">
                <a:latin typeface="Times New Roman"/>
                <a:cs typeface="Times New Roman"/>
              </a:rPr>
              <a:t>b,</a:t>
            </a:r>
            <a:r>
              <a:rPr lang="en-US" sz="7200" spc="-25" dirty="0" smtClean="0">
                <a:latin typeface="Times New Roman"/>
                <a:cs typeface="Times New Roman"/>
              </a:rPr>
              <a:t> </a:t>
            </a:r>
            <a:r>
              <a:rPr lang="en-US" sz="7200" spc="-5" dirty="0" err="1" smtClean="0">
                <a:latin typeface="Times New Roman"/>
                <a:cs typeface="Times New Roman"/>
              </a:rPr>
              <a:t>a+b</a:t>
            </a:r>
            <a:endParaRPr lang="en-US" sz="7200" dirty="0" smtClean="0">
              <a:latin typeface="Times New Roman"/>
              <a:cs typeface="Times New Roman"/>
            </a:endParaRPr>
          </a:p>
          <a:p>
            <a:pPr marL="625475">
              <a:lnSpc>
                <a:spcPct val="120000"/>
              </a:lnSpc>
              <a:buNone/>
            </a:pPr>
            <a:r>
              <a:rPr lang="en-US" sz="7200" spc="-5" dirty="0" smtClean="0">
                <a:latin typeface="Times New Roman"/>
                <a:cs typeface="Times New Roman"/>
              </a:rPr>
              <a:t>	return</a:t>
            </a:r>
            <a:r>
              <a:rPr lang="en-US" sz="7200" spc="-20" dirty="0" smtClean="0">
                <a:latin typeface="Times New Roman"/>
                <a:cs typeface="Times New Roman"/>
              </a:rPr>
              <a:t> </a:t>
            </a:r>
            <a:r>
              <a:rPr lang="en-US" sz="7200" spc="-10" dirty="0" smtClean="0">
                <a:latin typeface="Times New Roman"/>
                <a:cs typeface="Times New Roman"/>
              </a:rPr>
              <a:t>result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29354"/>
          </a:xfrm>
        </p:spPr>
        <p:txBody>
          <a:bodyPr>
            <a:normAutofit fontScale="92500" lnSpcReduction="20000"/>
          </a:bodyPr>
          <a:lstStyle/>
          <a:p>
            <a:pPr marL="12700">
              <a:lnSpc>
                <a:spcPct val="150000"/>
              </a:lnSpc>
            </a:pPr>
            <a:r>
              <a:rPr lang="en-US" sz="2400" spc="5" dirty="0" smtClean="0">
                <a:latin typeface="Times New Roman"/>
                <a:cs typeface="Times New Roman"/>
              </a:rPr>
              <a:t>Now </a:t>
            </a:r>
            <a:r>
              <a:rPr lang="en-US" sz="2400" spc="-5" dirty="0" smtClean="0">
                <a:latin typeface="Times New Roman"/>
                <a:cs typeface="Times New Roman"/>
              </a:rPr>
              <a:t>enter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Python interpreter </a:t>
            </a:r>
            <a:r>
              <a:rPr lang="en-US" sz="2400" spc="-10" dirty="0" smtClean="0">
                <a:latin typeface="Times New Roman"/>
                <a:cs typeface="Times New Roman"/>
              </a:rPr>
              <a:t>and </a:t>
            </a:r>
            <a:r>
              <a:rPr lang="en-US" sz="2400" spc="-5" dirty="0" smtClean="0">
                <a:latin typeface="Times New Roman"/>
                <a:cs typeface="Times New Roman"/>
              </a:rPr>
              <a:t>import </a:t>
            </a:r>
            <a:r>
              <a:rPr lang="en-US" sz="2400" spc="-10" dirty="0" smtClean="0">
                <a:latin typeface="Times New Roman"/>
                <a:cs typeface="Times New Roman"/>
              </a:rPr>
              <a:t>this module </a:t>
            </a:r>
            <a:r>
              <a:rPr lang="en-US" sz="2400" spc="-5" dirty="0" smtClean="0">
                <a:latin typeface="Times New Roman"/>
                <a:cs typeface="Times New Roman"/>
              </a:rPr>
              <a:t>with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10" dirty="0" smtClean="0">
                <a:latin typeface="Times New Roman"/>
                <a:cs typeface="Times New Roman"/>
              </a:rPr>
              <a:t>following</a:t>
            </a:r>
            <a:r>
              <a:rPr lang="en-US" sz="2400" spc="16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command: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</a:pPr>
            <a:r>
              <a:rPr lang="en-US" sz="2400" spc="-5" dirty="0" smtClean="0">
                <a:latin typeface="Times New Roman"/>
                <a:cs typeface="Times New Roman"/>
              </a:rPr>
              <a:t>&gt;&gt;&gt; </a:t>
            </a:r>
            <a:r>
              <a:rPr lang="en-US" sz="2400" b="1" spc="-5" dirty="0" smtClean="0">
                <a:latin typeface="Times New Roman"/>
                <a:cs typeface="Times New Roman"/>
              </a:rPr>
              <a:t>import</a:t>
            </a:r>
            <a:r>
              <a:rPr lang="en-US" sz="2400" b="1" spc="20" dirty="0" smtClean="0">
                <a:latin typeface="Times New Roman"/>
                <a:cs typeface="Times New Roman"/>
              </a:rPr>
              <a:t> </a:t>
            </a:r>
            <a:r>
              <a:rPr lang="en-US" sz="2400" b="1" spc="-5" dirty="0" err="1" smtClean="0">
                <a:latin typeface="Times New Roman"/>
                <a:cs typeface="Times New Roman"/>
              </a:rPr>
              <a:t>fibo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marR="158115" algn="just">
              <a:lnSpc>
                <a:spcPct val="150000"/>
              </a:lnSpc>
              <a:spcBef>
                <a:spcPts val="2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This </a:t>
            </a:r>
            <a:r>
              <a:rPr lang="en-US" sz="2400" dirty="0" smtClean="0">
                <a:latin typeface="Times New Roman"/>
                <a:cs typeface="Times New Roman"/>
              </a:rPr>
              <a:t>does </a:t>
            </a:r>
            <a:r>
              <a:rPr lang="en-US" sz="2400" spc="-10" dirty="0" smtClean="0">
                <a:latin typeface="Times New Roman"/>
                <a:cs typeface="Times New Roman"/>
              </a:rPr>
              <a:t>not </a:t>
            </a:r>
            <a:r>
              <a:rPr lang="en-US" sz="2400" spc="-5" dirty="0" smtClean="0">
                <a:latin typeface="Times New Roman"/>
                <a:cs typeface="Times New Roman"/>
              </a:rPr>
              <a:t>enter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names </a:t>
            </a:r>
            <a:r>
              <a:rPr lang="en-US" sz="2400" spc="10" dirty="0" smtClean="0">
                <a:latin typeface="Times New Roman"/>
                <a:cs typeface="Times New Roman"/>
              </a:rPr>
              <a:t>of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functions defined </a:t>
            </a:r>
            <a:r>
              <a:rPr lang="en-US" sz="2400" spc="-15" dirty="0" smtClean="0">
                <a:latin typeface="Times New Roman"/>
                <a:cs typeface="Times New Roman"/>
              </a:rPr>
              <a:t>in </a:t>
            </a:r>
            <a:r>
              <a:rPr lang="en-US" sz="2400" spc="-15" dirty="0" err="1" smtClean="0">
                <a:latin typeface="Times New Roman"/>
                <a:cs typeface="Times New Roman"/>
              </a:rPr>
              <a:t>fibo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directly </a:t>
            </a:r>
            <a:r>
              <a:rPr lang="en-US" sz="2400" spc="-15" dirty="0" smtClean="0">
                <a:latin typeface="Times New Roman"/>
                <a:cs typeface="Times New Roman"/>
              </a:rPr>
              <a:t>in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current symbol  table; </a:t>
            </a:r>
            <a:r>
              <a:rPr lang="en-US" sz="2400" spc="-25" dirty="0" smtClean="0">
                <a:latin typeface="Times New Roman"/>
                <a:cs typeface="Times New Roman"/>
              </a:rPr>
              <a:t>it </a:t>
            </a:r>
            <a:r>
              <a:rPr lang="en-US" sz="2400" spc="-5" dirty="0" smtClean="0">
                <a:latin typeface="Times New Roman"/>
                <a:cs typeface="Times New Roman"/>
              </a:rPr>
              <a:t>only </a:t>
            </a:r>
            <a:r>
              <a:rPr lang="en-US" sz="2400" dirty="0" smtClean="0">
                <a:latin typeface="Times New Roman"/>
                <a:cs typeface="Times New Roman"/>
              </a:rPr>
              <a:t>enters the </a:t>
            </a:r>
            <a:r>
              <a:rPr lang="en-US" sz="2400" spc="-10" dirty="0" smtClean="0">
                <a:latin typeface="Times New Roman"/>
                <a:cs typeface="Times New Roman"/>
              </a:rPr>
              <a:t>module name </a:t>
            </a:r>
            <a:r>
              <a:rPr lang="en-US" sz="2400" spc="-20" dirty="0" err="1" smtClean="0">
                <a:latin typeface="Times New Roman"/>
                <a:cs typeface="Times New Roman"/>
              </a:rPr>
              <a:t>fibo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there. </a:t>
            </a:r>
            <a:r>
              <a:rPr lang="en-US" sz="2400" spc="-10" dirty="0" smtClean="0">
                <a:latin typeface="Times New Roman"/>
                <a:cs typeface="Times New Roman"/>
              </a:rPr>
              <a:t>Using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10" dirty="0" smtClean="0">
                <a:latin typeface="Times New Roman"/>
                <a:cs typeface="Times New Roman"/>
              </a:rPr>
              <a:t>module name you </a:t>
            </a:r>
            <a:r>
              <a:rPr lang="en-US" sz="2400" spc="-5" dirty="0" smtClean="0">
                <a:latin typeface="Times New Roman"/>
                <a:cs typeface="Times New Roman"/>
              </a:rPr>
              <a:t>can </a:t>
            </a:r>
            <a:r>
              <a:rPr lang="en-US" sz="2400" dirty="0" smtClean="0">
                <a:latin typeface="Times New Roman"/>
                <a:cs typeface="Times New Roman"/>
              </a:rPr>
              <a:t>access the  </a:t>
            </a:r>
            <a:r>
              <a:rPr lang="en-US" sz="2400" spc="-10" dirty="0" smtClean="0">
                <a:latin typeface="Times New Roman"/>
                <a:cs typeface="Times New Roman"/>
              </a:rPr>
              <a:t>functions: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buNone/>
            </a:pPr>
            <a:r>
              <a:rPr lang="en-US" sz="2400" spc="-5" dirty="0" smtClean="0">
                <a:latin typeface="Times New Roman"/>
                <a:cs typeface="Times New Roman"/>
              </a:rPr>
              <a:t>&gt;&gt;&gt;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fibo.fib(1000)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1 1 2 3 5 8 13 21 34 55 89 144 233 377 610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987</a:t>
            </a:r>
          </a:p>
          <a:p>
            <a:pPr marL="469900">
              <a:lnSpc>
                <a:spcPct val="150000"/>
              </a:lnSpc>
              <a:buNone/>
            </a:pPr>
            <a:r>
              <a:rPr lang="en-US" sz="2400" spc="-5" dirty="0" smtClean="0">
                <a:latin typeface="Times New Roman"/>
                <a:cs typeface="Times New Roman"/>
              </a:rPr>
              <a:t>&gt;&gt;&gt;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fibo.fib2(100)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[1, </a:t>
            </a:r>
            <a:r>
              <a:rPr lang="en-US" sz="2400" spc="-15" dirty="0" smtClean="0">
                <a:latin typeface="Times New Roman"/>
                <a:cs typeface="Times New Roman"/>
              </a:rPr>
              <a:t>1, 2, 3, 5, 8, </a:t>
            </a:r>
            <a:r>
              <a:rPr lang="en-US" sz="2400" spc="-10" dirty="0" smtClean="0">
                <a:latin typeface="Times New Roman"/>
                <a:cs typeface="Times New Roman"/>
              </a:rPr>
              <a:t>13, 21, 34, 55,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89]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900" marR="4038600">
              <a:lnSpc>
                <a:spcPct val="150000"/>
              </a:lnSpc>
              <a:spcBef>
                <a:spcPts val="80"/>
              </a:spcBef>
              <a:buNone/>
              <a:tabLst>
                <a:tab pos="17145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&gt;&gt;&gt;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err="1" smtClean="0">
                <a:latin typeface="Times New Roman"/>
                <a:cs typeface="Times New Roman"/>
              </a:rPr>
              <a:t>fibo</a:t>
            </a:r>
            <a:r>
              <a:rPr lang="en-US" sz="2400" spc="-10" dirty="0" smtClean="0">
                <a:latin typeface="Times New Roman"/>
                <a:cs typeface="Times New Roman"/>
              </a:rPr>
              <a:t>.</a:t>
            </a:r>
            <a:r>
              <a:rPr lang="en-US" sz="2400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lang="en-US" sz="2400" u="sng" spc="254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name </a:t>
            </a:r>
            <a:r>
              <a:rPr lang="en-US" sz="2400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</a:p>
          <a:p>
            <a:pPr marL="469900" marR="4038600">
              <a:lnSpc>
                <a:spcPct val="150000"/>
              </a:lnSpc>
              <a:spcBef>
                <a:spcPts val="80"/>
              </a:spcBef>
              <a:buNone/>
              <a:tabLst>
                <a:tab pos="17145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'</a:t>
            </a:r>
            <a:r>
              <a:rPr lang="en-US" sz="2400" spc="-5" dirty="0" err="1" smtClean="0">
                <a:latin typeface="Times New Roman"/>
                <a:cs typeface="Times New Roman"/>
              </a:rPr>
              <a:t>fibo</a:t>
            </a:r>
            <a:r>
              <a:rPr lang="en-US" sz="2400" spc="-5" dirty="0" smtClean="0">
                <a:latin typeface="Times New Roman"/>
                <a:cs typeface="Times New Roman"/>
              </a:rPr>
              <a:t>'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62500" lnSpcReduction="20000"/>
          </a:bodyPr>
          <a:lstStyle/>
          <a:p>
            <a:pPr marL="60960" algn="just">
              <a:lnSpc>
                <a:spcPts val="1635"/>
              </a:lnSpc>
              <a:spcBef>
                <a:spcPts val="90"/>
              </a:spcBef>
            </a:pPr>
            <a:r>
              <a:rPr lang="en-US" sz="3600" b="1" spc="-10" dirty="0" smtClean="0">
                <a:latin typeface="Times New Roman"/>
                <a:cs typeface="Times New Roman"/>
              </a:rPr>
              <a:t>from</a:t>
            </a:r>
            <a:r>
              <a:rPr lang="en-US" sz="3600" b="1" spc="-5" dirty="0" smtClean="0">
                <a:latin typeface="Times New Roman"/>
                <a:cs typeface="Times New Roman"/>
              </a:rPr>
              <a:t> statement: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241300" marR="9525" indent="-228600" algn="just">
              <a:lnSpc>
                <a:spcPct val="9620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module </a:t>
            </a:r>
            <a:r>
              <a:rPr lang="en-US" dirty="0" smtClean="0">
                <a:latin typeface="Times New Roman"/>
                <a:cs typeface="Times New Roman"/>
              </a:rPr>
              <a:t>can contain </a:t>
            </a:r>
            <a:r>
              <a:rPr lang="en-US" spc="-5" dirty="0" smtClean="0">
                <a:latin typeface="Times New Roman"/>
                <a:cs typeface="Times New Roman"/>
              </a:rPr>
              <a:t>executable statements </a:t>
            </a:r>
            <a:r>
              <a:rPr lang="en-US" spc="5" dirty="0" smtClean="0">
                <a:latin typeface="Times New Roman"/>
                <a:cs typeface="Times New Roman"/>
              </a:rPr>
              <a:t>as </a:t>
            </a:r>
            <a:r>
              <a:rPr lang="en-US" dirty="0" smtClean="0">
                <a:latin typeface="Times New Roman"/>
                <a:cs typeface="Times New Roman"/>
              </a:rPr>
              <a:t>well </a:t>
            </a:r>
            <a:r>
              <a:rPr lang="en-US" spc="5" dirty="0" smtClean="0">
                <a:latin typeface="Times New Roman"/>
                <a:cs typeface="Times New Roman"/>
              </a:rPr>
              <a:t>as </a:t>
            </a:r>
            <a:r>
              <a:rPr lang="en-US" spc="-5" dirty="0" smtClean="0">
                <a:latin typeface="Times New Roman"/>
                <a:cs typeface="Times New Roman"/>
              </a:rPr>
              <a:t>function definitions. </a:t>
            </a:r>
            <a:r>
              <a:rPr lang="en-US" dirty="0" smtClean="0">
                <a:latin typeface="Times New Roman"/>
                <a:cs typeface="Times New Roman"/>
              </a:rPr>
              <a:t>These  </a:t>
            </a:r>
            <a:r>
              <a:rPr lang="en-US" spc="-5" dirty="0" smtClean="0">
                <a:latin typeface="Times New Roman"/>
                <a:cs typeface="Times New Roman"/>
              </a:rPr>
              <a:t>statements </a:t>
            </a:r>
            <a:r>
              <a:rPr lang="en-US" dirty="0" smtClean="0">
                <a:latin typeface="Times New Roman"/>
                <a:cs typeface="Times New Roman"/>
              </a:rPr>
              <a:t>are </a:t>
            </a:r>
            <a:r>
              <a:rPr lang="en-US" spc="-10" dirty="0" smtClean="0">
                <a:latin typeface="Times New Roman"/>
                <a:cs typeface="Times New Roman"/>
              </a:rPr>
              <a:t>intended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initialize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module. </a:t>
            </a:r>
            <a:r>
              <a:rPr lang="en-US" spc="-5" dirty="0" smtClean="0">
                <a:latin typeface="Times New Roman"/>
                <a:cs typeface="Times New Roman"/>
              </a:rPr>
              <a:t>They </a:t>
            </a:r>
            <a:r>
              <a:rPr lang="en-US" dirty="0" smtClean="0">
                <a:latin typeface="Times New Roman"/>
                <a:cs typeface="Times New Roman"/>
              </a:rPr>
              <a:t>are executed </a:t>
            </a:r>
            <a:r>
              <a:rPr lang="en-US" spc="-10" dirty="0" smtClean="0">
                <a:latin typeface="Times New Roman"/>
                <a:cs typeface="Times New Roman"/>
              </a:rPr>
              <a:t>only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5" dirty="0" smtClean="0">
                <a:latin typeface="Times New Roman"/>
                <a:cs typeface="Times New Roman"/>
              </a:rPr>
              <a:t>first </a:t>
            </a:r>
            <a:r>
              <a:rPr lang="en-US" spc="-10" dirty="0" smtClean="0">
                <a:latin typeface="Times New Roman"/>
                <a:cs typeface="Times New Roman"/>
              </a:rPr>
              <a:t>time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10" dirty="0" smtClean="0">
                <a:latin typeface="Times New Roman"/>
                <a:cs typeface="Times New Roman"/>
              </a:rPr>
              <a:t>module name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encountered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spc="5" dirty="0" smtClean="0">
                <a:latin typeface="Times New Roman"/>
                <a:cs typeface="Times New Roman"/>
              </a:rPr>
              <a:t>an </a:t>
            </a:r>
            <a:r>
              <a:rPr lang="en-US" spc="-5" dirty="0" smtClean="0">
                <a:latin typeface="Times New Roman"/>
                <a:cs typeface="Times New Roman"/>
              </a:rPr>
              <a:t>import statement. </a:t>
            </a:r>
            <a:endParaRPr lang="en-US" dirty="0" smtClean="0">
              <a:latin typeface="Times New Roman"/>
              <a:cs typeface="Times New Roman"/>
            </a:endParaRPr>
          </a:p>
          <a:p>
            <a:pPr marL="518795">
              <a:lnSpc>
                <a:spcPct val="150000"/>
              </a:lnSpc>
            </a:pPr>
            <a:r>
              <a:rPr lang="en-US" b="1" spc="-10" dirty="0" smtClean="0">
                <a:latin typeface="Times New Roman"/>
                <a:cs typeface="Times New Roman"/>
              </a:rPr>
              <a:t>&gt;&gt;&gt; from </a:t>
            </a:r>
            <a:r>
              <a:rPr lang="en-US" b="1" spc="-5" dirty="0" err="1" smtClean="0">
                <a:latin typeface="Times New Roman"/>
                <a:cs typeface="Times New Roman"/>
              </a:rPr>
              <a:t>fibo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import </a:t>
            </a:r>
            <a:r>
              <a:rPr lang="en-US" spc="-20" dirty="0" smtClean="0">
                <a:latin typeface="Times New Roman"/>
                <a:cs typeface="Times New Roman"/>
              </a:rPr>
              <a:t>fib,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fib2</a:t>
            </a:r>
            <a:endParaRPr lang="en-US" dirty="0" smtClean="0">
              <a:latin typeface="Times New Roman"/>
              <a:cs typeface="Times New Roman"/>
            </a:endParaRPr>
          </a:p>
          <a:p>
            <a:pPr marL="518795">
              <a:lnSpc>
                <a:spcPct val="150000"/>
              </a:lnSpc>
            </a:pPr>
            <a:r>
              <a:rPr lang="en-US" b="1" spc="-10" dirty="0" smtClean="0">
                <a:latin typeface="Times New Roman"/>
                <a:cs typeface="Times New Roman"/>
              </a:rPr>
              <a:t>&gt;&gt;&gt;</a:t>
            </a:r>
            <a:r>
              <a:rPr lang="en-US" b="1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fib(500)</a:t>
            </a:r>
            <a:endParaRPr lang="en-US" dirty="0" smtClean="0">
              <a:latin typeface="Times New Roman"/>
              <a:cs typeface="Times New Roman"/>
            </a:endParaRPr>
          </a:p>
          <a:p>
            <a:pPr marL="518795"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1 1 2 3 5 8 13 21 34 55 89 144 233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377</a:t>
            </a:r>
          </a:p>
          <a:p>
            <a:pPr marL="60960" marR="10795">
              <a:lnSpc>
                <a:spcPct val="150000"/>
              </a:lnSpc>
              <a:spcBef>
                <a:spcPts val="5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This </a:t>
            </a:r>
            <a:r>
              <a:rPr lang="en-US" dirty="0" smtClean="0">
                <a:latin typeface="Times New Roman"/>
                <a:cs typeface="Times New Roman"/>
              </a:rPr>
              <a:t>does </a:t>
            </a:r>
            <a:r>
              <a:rPr lang="en-US" spc="-5" dirty="0" smtClean="0">
                <a:latin typeface="Times New Roman"/>
                <a:cs typeface="Times New Roman"/>
              </a:rPr>
              <a:t>not introduce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module name </a:t>
            </a:r>
            <a:r>
              <a:rPr lang="en-US" dirty="0" smtClean="0">
                <a:latin typeface="Times New Roman"/>
                <a:cs typeface="Times New Roman"/>
              </a:rPr>
              <a:t>from </a:t>
            </a:r>
            <a:r>
              <a:rPr lang="en-US" spc="-5" dirty="0" smtClean="0">
                <a:latin typeface="Times New Roman"/>
                <a:cs typeface="Times New Roman"/>
              </a:rPr>
              <a:t>which </a:t>
            </a:r>
            <a:r>
              <a:rPr lang="en-US" dirty="0" smtClean="0">
                <a:latin typeface="Times New Roman"/>
                <a:cs typeface="Times New Roman"/>
              </a:rPr>
              <a:t>the imports are taken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5" dirty="0" smtClean="0">
                <a:latin typeface="Times New Roman"/>
                <a:cs typeface="Times New Roman"/>
              </a:rPr>
              <a:t>local </a:t>
            </a:r>
            <a:r>
              <a:rPr lang="en-US" spc="3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symbol table (so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example, </a:t>
            </a:r>
            <a:r>
              <a:rPr lang="en-US" spc="-20" dirty="0" err="1" smtClean="0">
                <a:latin typeface="Times New Roman"/>
                <a:cs typeface="Times New Roman"/>
              </a:rPr>
              <a:t>fibo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not</a:t>
            </a:r>
            <a:r>
              <a:rPr lang="en-US" spc="2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defined).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60960">
              <a:lnSpc>
                <a:spcPct val="15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There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even a </a:t>
            </a:r>
            <a:r>
              <a:rPr lang="en-US" spc="-5" dirty="0" smtClean="0">
                <a:latin typeface="Times New Roman"/>
                <a:cs typeface="Times New Roman"/>
              </a:rPr>
              <a:t>variant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import all </a:t>
            </a:r>
            <a:r>
              <a:rPr lang="en-US" spc="-5" dirty="0" smtClean="0">
                <a:latin typeface="Times New Roman"/>
                <a:cs typeface="Times New Roman"/>
              </a:rPr>
              <a:t>names that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module</a:t>
            </a:r>
            <a:r>
              <a:rPr lang="en-US" spc="1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defines:</a:t>
            </a:r>
            <a:endParaRPr lang="en-US" dirty="0" smtClean="0">
              <a:latin typeface="Times New Roman"/>
              <a:cs typeface="Times New Roman"/>
            </a:endParaRPr>
          </a:p>
          <a:p>
            <a:pPr marL="518795">
              <a:lnSpc>
                <a:spcPct val="150000"/>
              </a:lnSpc>
            </a:pPr>
            <a:r>
              <a:rPr lang="en-US" b="1" spc="-10" dirty="0" smtClean="0">
                <a:latin typeface="Times New Roman"/>
                <a:cs typeface="Times New Roman"/>
              </a:rPr>
              <a:t>&gt;&gt;&gt; from </a:t>
            </a:r>
            <a:r>
              <a:rPr lang="en-US" b="1" spc="-5" dirty="0" err="1" smtClean="0">
                <a:latin typeface="Times New Roman"/>
                <a:cs typeface="Times New Roman"/>
              </a:rPr>
              <a:t>fibo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import</a:t>
            </a:r>
            <a:r>
              <a:rPr lang="en-US" b="1" spc="9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</a:p>
          <a:p>
            <a:pPr marL="518795">
              <a:lnSpc>
                <a:spcPct val="150000"/>
              </a:lnSpc>
            </a:pPr>
            <a:r>
              <a:rPr lang="en-US" b="1" spc="-10" dirty="0" smtClean="0">
                <a:latin typeface="Times New Roman"/>
                <a:cs typeface="Times New Roman"/>
              </a:rPr>
              <a:t>&gt;&gt;&gt;</a:t>
            </a:r>
            <a:r>
              <a:rPr lang="en-US" b="1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fib(500)</a:t>
            </a:r>
          </a:p>
          <a:p>
            <a:pPr marL="518795">
              <a:lnSpc>
                <a:spcPct val="150000"/>
              </a:lnSpc>
            </a:pPr>
            <a:r>
              <a:rPr lang="en-US" dirty="0" smtClean="0">
                <a:latin typeface="Times New Roman"/>
                <a:cs typeface="Times New Roman"/>
              </a:rPr>
              <a:t>1 1 2 3 5 8 13 21 34 55 89 144 233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377</a:t>
            </a:r>
          </a:p>
          <a:p>
            <a:pPr marL="518795">
              <a:lnSpc>
                <a:spcPct val="15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85000" lnSpcReduction="10000"/>
          </a:bodyPr>
          <a:lstStyle/>
          <a:p>
            <a:pPr marL="60960">
              <a:lnSpc>
                <a:spcPct val="150000"/>
              </a:lnSpc>
            </a:pPr>
            <a:r>
              <a:rPr lang="en-US" sz="1800" b="1" spc="-5" dirty="0" smtClean="0">
                <a:latin typeface="Times New Roman"/>
                <a:cs typeface="Times New Roman"/>
              </a:rPr>
              <a:t>Namespaces and</a:t>
            </a:r>
            <a:r>
              <a:rPr lang="en-US" sz="1800" b="1" spc="10" dirty="0" smtClean="0"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latin typeface="Times New Roman"/>
                <a:cs typeface="Times New Roman"/>
              </a:rPr>
              <a:t>Scoping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lvl="1" indent="-229235">
              <a:lnSpc>
                <a:spcPct val="150000"/>
              </a:lnSpc>
              <a:buFont typeface="Wingdings"/>
              <a:buChar char=""/>
              <a:tabLst>
                <a:tab pos="51943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A </a:t>
            </a:r>
            <a:r>
              <a:rPr lang="en-US" sz="1800" i="1" spc="-5" dirty="0" smtClean="0">
                <a:latin typeface="Times New Roman"/>
                <a:cs typeface="Times New Roman"/>
              </a:rPr>
              <a:t>namespace </a:t>
            </a:r>
            <a:r>
              <a:rPr lang="en-US" sz="1800" spc="-30" dirty="0" smtClean="0">
                <a:latin typeface="Times New Roman"/>
                <a:cs typeface="Times New Roman"/>
              </a:rPr>
              <a:t>is</a:t>
            </a:r>
            <a:r>
              <a:rPr lang="en-US" sz="1800" spc="-2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a dictionary </a:t>
            </a:r>
            <a:r>
              <a:rPr lang="en-US" sz="1800" spc="20" dirty="0" smtClean="0">
                <a:latin typeface="Times New Roman"/>
                <a:cs typeface="Times New Roman"/>
              </a:rPr>
              <a:t>of </a:t>
            </a:r>
            <a:r>
              <a:rPr lang="en-US" sz="1800" spc="-5" dirty="0" smtClean="0">
                <a:latin typeface="Times New Roman"/>
                <a:cs typeface="Times New Roman"/>
              </a:rPr>
              <a:t>variable names (keys) </a:t>
            </a:r>
            <a:r>
              <a:rPr lang="en-US" sz="1800" spc="-10" dirty="0" smtClean="0">
                <a:latin typeface="Times New Roman"/>
                <a:cs typeface="Times New Roman"/>
              </a:rPr>
              <a:t>and their </a:t>
            </a:r>
            <a:r>
              <a:rPr lang="en-US" sz="1800" spc="-5" dirty="0" smtClean="0">
                <a:latin typeface="Times New Roman"/>
                <a:cs typeface="Times New Roman"/>
              </a:rPr>
              <a:t>corresponding </a:t>
            </a:r>
            <a:r>
              <a:rPr lang="en-US" sz="1800" dirty="0" smtClean="0">
                <a:latin typeface="Times New Roman"/>
                <a:cs typeface="Times New Roman"/>
              </a:rPr>
              <a:t>objects</a:t>
            </a:r>
            <a:r>
              <a:rPr lang="en-US" sz="1800" spc="11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(values).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marR="8890" lvl="1" indent="-229235" algn="just">
              <a:lnSpc>
                <a:spcPct val="150000"/>
              </a:lnSpc>
              <a:spcBef>
                <a:spcPts val="80"/>
              </a:spcBef>
              <a:buFont typeface="Wingdings"/>
              <a:buChar char=""/>
              <a:tabLst>
                <a:tab pos="51943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A </a:t>
            </a:r>
            <a:r>
              <a:rPr lang="en-US" sz="1800" dirty="0" smtClean="0">
                <a:latin typeface="Times New Roman"/>
                <a:cs typeface="Times New Roman"/>
              </a:rPr>
              <a:t>Python </a:t>
            </a:r>
            <a:r>
              <a:rPr lang="en-US" sz="1800" spc="-5" dirty="0" smtClean="0">
                <a:latin typeface="Times New Roman"/>
                <a:cs typeface="Times New Roman"/>
              </a:rPr>
              <a:t>statement can </a:t>
            </a:r>
            <a:r>
              <a:rPr lang="en-US" sz="1800" dirty="0" smtClean="0">
                <a:latin typeface="Times New Roman"/>
                <a:cs typeface="Times New Roman"/>
              </a:rPr>
              <a:t>access </a:t>
            </a:r>
            <a:r>
              <a:rPr lang="en-US" sz="1800" spc="-5" dirty="0" smtClean="0">
                <a:latin typeface="Times New Roman"/>
                <a:cs typeface="Times New Roman"/>
              </a:rPr>
              <a:t>variables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i="1" dirty="0" smtClean="0">
                <a:latin typeface="Times New Roman"/>
                <a:cs typeface="Times New Roman"/>
              </a:rPr>
              <a:t>local </a:t>
            </a:r>
            <a:r>
              <a:rPr lang="en-US" sz="1800" i="1" spc="-5" dirty="0" smtClean="0">
                <a:latin typeface="Times New Roman"/>
                <a:cs typeface="Times New Roman"/>
              </a:rPr>
              <a:t>namespace </a:t>
            </a:r>
            <a:r>
              <a:rPr lang="en-US" sz="1800" spc="-5" dirty="0" smtClean="0">
                <a:latin typeface="Times New Roman"/>
                <a:cs typeface="Times New Roman"/>
              </a:rPr>
              <a:t>and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i="1" dirty="0" smtClean="0">
                <a:latin typeface="Times New Roman"/>
                <a:cs typeface="Times New Roman"/>
              </a:rPr>
              <a:t>global  </a:t>
            </a:r>
            <a:r>
              <a:rPr lang="en-US" sz="1800" i="1" spc="-5" dirty="0" smtClean="0">
                <a:latin typeface="Times New Roman"/>
                <a:cs typeface="Times New Roman"/>
              </a:rPr>
              <a:t>namespace</a:t>
            </a:r>
            <a:r>
              <a:rPr lang="en-US" sz="1800" spc="-5" dirty="0" smtClean="0">
                <a:latin typeface="Times New Roman"/>
                <a:cs typeface="Times New Roman"/>
              </a:rPr>
              <a:t>. </a:t>
            </a:r>
            <a:r>
              <a:rPr lang="en-US" sz="1800" spc="15" dirty="0" smtClean="0">
                <a:latin typeface="Times New Roman"/>
                <a:cs typeface="Times New Roman"/>
              </a:rPr>
              <a:t>If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5" dirty="0" smtClean="0">
                <a:latin typeface="Times New Roman"/>
                <a:cs typeface="Times New Roman"/>
              </a:rPr>
              <a:t>local and </a:t>
            </a:r>
            <a:r>
              <a:rPr lang="en-US" sz="1800" dirty="0" smtClean="0">
                <a:latin typeface="Times New Roman"/>
                <a:cs typeface="Times New Roman"/>
              </a:rPr>
              <a:t>a global </a:t>
            </a:r>
            <a:r>
              <a:rPr lang="en-US" sz="1800" spc="-5" dirty="0" smtClean="0">
                <a:latin typeface="Times New Roman"/>
                <a:cs typeface="Times New Roman"/>
              </a:rPr>
              <a:t>variable </a:t>
            </a:r>
            <a:r>
              <a:rPr lang="en-US" sz="1800" spc="-10" dirty="0" smtClean="0">
                <a:latin typeface="Times New Roman"/>
                <a:cs typeface="Times New Roman"/>
              </a:rPr>
              <a:t>have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10" dirty="0" smtClean="0">
                <a:latin typeface="Times New Roman"/>
                <a:cs typeface="Times New Roman"/>
              </a:rPr>
              <a:t>same name,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5" dirty="0" smtClean="0">
                <a:latin typeface="Times New Roman"/>
                <a:cs typeface="Times New Roman"/>
              </a:rPr>
              <a:t>local variable  shadows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10" dirty="0" smtClean="0">
                <a:latin typeface="Times New Roman"/>
                <a:cs typeface="Times New Roman"/>
              </a:rPr>
              <a:t>global</a:t>
            </a:r>
            <a:r>
              <a:rPr lang="en-US" sz="1800" spc="1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variable.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marR="13335" lvl="1" indent="-229235" algn="just">
              <a:lnSpc>
                <a:spcPct val="150000"/>
              </a:lnSpc>
              <a:spcBef>
                <a:spcPts val="15"/>
              </a:spcBef>
              <a:buFont typeface="Wingdings"/>
              <a:buChar char=""/>
              <a:tabLst>
                <a:tab pos="51943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Each function has </a:t>
            </a:r>
            <a:r>
              <a:rPr lang="en-US" sz="1800" spc="-10" dirty="0" smtClean="0">
                <a:latin typeface="Times New Roman"/>
                <a:cs typeface="Times New Roman"/>
              </a:rPr>
              <a:t>its </a:t>
            </a:r>
            <a:r>
              <a:rPr lang="en-US" sz="1800" spc="5" dirty="0" smtClean="0">
                <a:latin typeface="Times New Roman"/>
                <a:cs typeface="Times New Roman"/>
              </a:rPr>
              <a:t>own </a:t>
            </a:r>
            <a:r>
              <a:rPr lang="en-US" sz="1800" spc="-5" dirty="0" smtClean="0">
                <a:latin typeface="Times New Roman"/>
                <a:cs typeface="Times New Roman"/>
              </a:rPr>
              <a:t>local namespace. Class methods </a:t>
            </a:r>
            <a:r>
              <a:rPr lang="en-US" sz="1800" spc="-10" dirty="0" smtClean="0">
                <a:latin typeface="Times New Roman"/>
                <a:cs typeface="Times New Roman"/>
              </a:rPr>
              <a:t>follow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10" dirty="0" smtClean="0">
                <a:latin typeface="Times New Roman"/>
                <a:cs typeface="Times New Roman"/>
              </a:rPr>
              <a:t>same </a:t>
            </a:r>
            <a:r>
              <a:rPr lang="en-US" sz="1800" spc="-5" dirty="0" smtClean="0">
                <a:latin typeface="Times New Roman"/>
                <a:cs typeface="Times New Roman"/>
              </a:rPr>
              <a:t>scoping  </a:t>
            </a:r>
            <a:r>
              <a:rPr lang="en-US" sz="1800" spc="-10" dirty="0" smtClean="0">
                <a:latin typeface="Times New Roman"/>
                <a:cs typeface="Times New Roman"/>
              </a:rPr>
              <a:t>rule </a:t>
            </a:r>
            <a:r>
              <a:rPr lang="en-US" sz="1800" spc="-5" dirty="0" smtClean="0">
                <a:latin typeface="Times New Roman"/>
                <a:cs typeface="Times New Roman"/>
              </a:rPr>
              <a:t>as </a:t>
            </a:r>
            <a:r>
              <a:rPr lang="en-US" sz="1800" dirty="0" smtClean="0">
                <a:latin typeface="Times New Roman"/>
                <a:cs typeface="Times New Roman"/>
              </a:rPr>
              <a:t>ordinary </a:t>
            </a:r>
            <a:r>
              <a:rPr lang="en-US" sz="1800" spc="-10" dirty="0" smtClean="0">
                <a:latin typeface="Times New Roman"/>
                <a:cs typeface="Times New Roman"/>
              </a:rPr>
              <a:t>functions.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marR="14604" lvl="1" indent="-229235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51943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Python </a:t>
            </a:r>
            <a:r>
              <a:rPr lang="en-US" sz="1800" spc="-10" dirty="0" smtClean="0">
                <a:latin typeface="Times New Roman"/>
                <a:cs typeface="Times New Roman"/>
              </a:rPr>
              <a:t>makes </a:t>
            </a:r>
            <a:r>
              <a:rPr lang="en-US" sz="1800" dirty="0" smtClean="0">
                <a:latin typeface="Times New Roman"/>
                <a:cs typeface="Times New Roman"/>
              </a:rPr>
              <a:t>educated </a:t>
            </a:r>
            <a:r>
              <a:rPr lang="en-US" sz="1800" spc="-5" dirty="0" smtClean="0">
                <a:latin typeface="Times New Roman"/>
                <a:cs typeface="Times New Roman"/>
              </a:rPr>
              <a:t>guesses </a:t>
            </a:r>
            <a:r>
              <a:rPr lang="en-US" sz="1800" spc="10" dirty="0" smtClean="0">
                <a:latin typeface="Times New Roman"/>
                <a:cs typeface="Times New Roman"/>
              </a:rPr>
              <a:t>on </a:t>
            </a:r>
            <a:r>
              <a:rPr lang="en-US" sz="1800" spc="-5" dirty="0" smtClean="0">
                <a:latin typeface="Times New Roman"/>
                <a:cs typeface="Times New Roman"/>
              </a:rPr>
              <a:t>whether variables </a:t>
            </a:r>
            <a:r>
              <a:rPr lang="en-US" sz="1800" dirty="0" smtClean="0">
                <a:latin typeface="Times New Roman"/>
                <a:cs typeface="Times New Roman"/>
              </a:rPr>
              <a:t>are </a:t>
            </a:r>
            <a:r>
              <a:rPr lang="en-US" sz="1800" spc="-5" dirty="0" smtClean="0">
                <a:latin typeface="Times New Roman"/>
                <a:cs typeface="Times New Roman"/>
              </a:rPr>
              <a:t>local </a:t>
            </a:r>
            <a:r>
              <a:rPr lang="en-US" sz="1800" spc="10" dirty="0" smtClean="0">
                <a:latin typeface="Times New Roman"/>
                <a:cs typeface="Times New Roman"/>
              </a:rPr>
              <a:t>or </a:t>
            </a:r>
            <a:r>
              <a:rPr lang="en-US" sz="1800" spc="-10" dirty="0" smtClean="0">
                <a:latin typeface="Times New Roman"/>
                <a:cs typeface="Times New Roman"/>
              </a:rPr>
              <a:t>global. </a:t>
            </a:r>
            <a:r>
              <a:rPr lang="en-US" sz="1800" dirty="0" smtClean="0">
                <a:latin typeface="Times New Roman"/>
                <a:cs typeface="Times New Roman"/>
              </a:rPr>
              <a:t>It </a:t>
            </a:r>
            <a:r>
              <a:rPr lang="en-US" sz="1800" spc="-5" dirty="0" smtClean="0">
                <a:latin typeface="Times New Roman"/>
                <a:cs typeface="Times New Roman"/>
              </a:rPr>
              <a:t>assumes  that any variable assigned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10" dirty="0" smtClean="0">
                <a:latin typeface="Times New Roman"/>
                <a:cs typeface="Times New Roman"/>
              </a:rPr>
              <a:t>value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5" dirty="0" smtClean="0">
                <a:latin typeface="Times New Roman"/>
                <a:cs typeface="Times New Roman"/>
              </a:rPr>
              <a:t>function </a:t>
            </a:r>
            <a:r>
              <a:rPr lang="en-US" sz="1800" spc="-15" dirty="0" smtClean="0">
                <a:latin typeface="Times New Roman"/>
                <a:cs typeface="Times New Roman"/>
              </a:rPr>
              <a:t>is</a:t>
            </a:r>
            <a:r>
              <a:rPr lang="en-US" sz="1800" spc="14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local.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marR="17145" lvl="1" indent="-229235" algn="just">
              <a:lnSpc>
                <a:spcPct val="150000"/>
              </a:lnSpc>
              <a:spcBef>
                <a:spcPts val="35"/>
              </a:spcBef>
              <a:buFont typeface="Wingdings"/>
              <a:buChar char=""/>
              <a:tabLst>
                <a:tab pos="51943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Therefore,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order to </a:t>
            </a:r>
            <a:r>
              <a:rPr lang="en-US" sz="1800" spc="-5" dirty="0" smtClean="0">
                <a:latin typeface="Times New Roman"/>
                <a:cs typeface="Times New Roman"/>
              </a:rPr>
              <a:t>assign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5" dirty="0" smtClean="0">
                <a:latin typeface="Times New Roman"/>
                <a:cs typeface="Times New Roman"/>
              </a:rPr>
              <a:t>value </a:t>
            </a:r>
            <a:r>
              <a:rPr lang="en-US" sz="1800" dirty="0" smtClean="0">
                <a:latin typeface="Times New Roman"/>
                <a:cs typeface="Times New Roman"/>
              </a:rPr>
              <a:t>to a </a:t>
            </a:r>
            <a:r>
              <a:rPr lang="en-US" sz="1800" spc="-10" dirty="0" smtClean="0">
                <a:latin typeface="Times New Roman"/>
                <a:cs typeface="Times New Roman"/>
              </a:rPr>
              <a:t>global </a:t>
            </a:r>
            <a:r>
              <a:rPr lang="en-US" sz="1800" spc="-5" dirty="0" smtClean="0">
                <a:latin typeface="Times New Roman"/>
                <a:cs typeface="Times New Roman"/>
              </a:rPr>
              <a:t>variable within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10" dirty="0" smtClean="0">
                <a:latin typeface="Times New Roman"/>
                <a:cs typeface="Times New Roman"/>
              </a:rPr>
              <a:t>function, you </a:t>
            </a:r>
            <a:r>
              <a:rPr lang="en-US" sz="1800" spc="-20" dirty="0" smtClean="0">
                <a:latin typeface="Times New Roman"/>
                <a:cs typeface="Times New Roman"/>
              </a:rPr>
              <a:t>must  </a:t>
            </a:r>
            <a:r>
              <a:rPr lang="en-US" sz="1800" spc="-10" dirty="0" smtClean="0">
                <a:latin typeface="Times New Roman"/>
                <a:cs typeface="Times New Roman"/>
              </a:rPr>
              <a:t>first use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5" dirty="0" smtClean="0">
                <a:latin typeface="Times New Roman"/>
                <a:cs typeface="Times New Roman"/>
              </a:rPr>
              <a:t>global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statement.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marR="7620" lvl="1" indent="-229235" algn="just">
              <a:lnSpc>
                <a:spcPct val="150000"/>
              </a:lnSpc>
              <a:spcBef>
                <a:spcPts val="10"/>
              </a:spcBef>
              <a:buFont typeface="Wingdings"/>
              <a:buChar char=""/>
              <a:tabLst>
                <a:tab pos="519430" algn="l"/>
              </a:tabLst>
            </a:pPr>
            <a:r>
              <a:rPr lang="en-US" sz="1800" spc="-10" dirty="0" smtClean="0">
                <a:latin typeface="Times New Roman"/>
                <a:cs typeface="Times New Roman"/>
              </a:rPr>
              <a:t>The </a:t>
            </a:r>
            <a:r>
              <a:rPr lang="en-US" sz="1800" spc="-5" dirty="0" smtClean="0">
                <a:latin typeface="Times New Roman"/>
                <a:cs typeface="Times New Roman"/>
              </a:rPr>
              <a:t>statement </a:t>
            </a:r>
            <a:r>
              <a:rPr lang="en-US" sz="1800" i="1" dirty="0" smtClean="0">
                <a:latin typeface="Times New Roman"/>
                <a:cs typeface="Times New Roman"/>
              </a:rPr>
              <a:t>global </a:t>
            </a:r>
            <a:r>
              <a:rPr lang="en-US" sz="1800" i="1" spc="-10" dirty="0" err="1" smtClean="0">
                <a:latin typeface="Times New Roman"/>
                <a:cs typeface="Times New Roman"/>
              </a:rPr>
              <a:t>VarName</a:t>
            </a:r>
            <a:r>
              <a:rPr lang="en-US" sz="1800" i="1" spc="-1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tells </a:t>
            </a:r>
            <a:r>
              <a:rPr lang="en-US" sz="1800" dirty="0" smtClean="0">
                <a:latin typeface="Times New Roman"/>
                <a:cs typeface="Times New Roman"/>
              </a:rPr>
              <a:t>Python </a:t>
            </a:r>
            <a:r>
              <a:rPr lang="en-US" sz="1800" spc="-5" dirty="0" smtClean="0">
                <a:latin typeface="Times New Roman"/>
                <a:cs typeface="Times New Roman"/>
              </a:rPr>
              <a:t>that </a:t>
            </a:r>
            <a:r>
              <a:rPr lang="en-US" sz="1800" i="1" spc="-10" dirty="0" err="1" smtClean="0">
                <a:latin typeface="Times New Roman"/>
                <a:cs typeface="Times New Roman"/>
              </a:rPr>
              <a:t>VarName</a:t>
            </a:r>
            <a:r>
              <a:rPr lang="en-US" sz="1800" i="1" spc="-10" dirty="0" smtClean="0">
                <a:latin typeface="Times New Roman"/>
                <a:cs typeface="Times New Roman"/>
              </a:rPr>
              <a:t> </a:t>
            </a:r>
            <a:r>
              <a:rPr lang="en-US" sz="1800" spc="-15" dirty="0" smtClean="0">
                <a:latin typeface="Times New Roman"/>
                <a:cs typeface="Times New Roman"/>
              </a:rPr>
              <a:t>is </a:t>
            </a:r>
            <a:r>
              <a:rPr lang="en-US" sz="1800" dirty="0" smtClean="0">
                <a:latin typeface="Times New Roman"/>
                <a:cs typeface="Times New Roman"/>
              </a:rPr>
              <a:t>a global </a:t>
            </a:r>
            <a:r>
              <a:rPr lang="en-US" sz="1800" spc="-5" dirty="0" smtClean="0">
                <a:latin typeface="Times New Roman"/>
                <a:cs typeface="Times New Roman"/>
              </a:rPr>
              <a:t>variable. </a:t>
            </a:r>
            <a:r>
              <a:rPr lang="en-US" sz="1800" dirty="0" smtClean="0">
                <a:latin typeface="Times New Roman"/>
                <a:cs typeface="Times New Roman"/>
              </a:rPr>
              <a:t>Python  stops </a:t>
            </a:r>
            <a:r>
              <a:rPr lang="en-US" sz="1800" spc="-10" dirty="0" smtClean="0">
                <a:latin typeface="Times New Roman"/>
                <a:cs typeface="Times New Roman"/>
              </a:rPr>
              <a:t>searching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5" dirty="0" smtClean="0">
                <a:latin typeface="Times New Roman"/>
                <a:cs typeface="Times New Roman"/>
              </a:rPr>
              <a:t>local namespace </a:t>
            </a:r>
            <a:r>
              <a:rPr lang="en-US" sz="1800" spc="-10" dirty="0" smtClean="0">
                <a:latin typeface="Times New Roman"/>
                <a:cs typeface="Times New Roman"/>
              </a:rPr>
              <a:t>for </a:t>
            </a:r>
            <a:r>
              <a:rPr lang="en-US" sz="1800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variable.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18795" marR="6350" lvl="1" indent="-229235" algn="just">
              <a:lnSpc>
                <a:spcPct val="150000"/>
              </a:lnSpc>
              <a:spcBef>
                <a:spcPts val="10"/>
              </a:spcBef>
              <a:buFont typeface="Wingdings"/>
              <a:buChar char=""/>
              <a:tabLst>
                <a:tab pos="519430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For </a:t>
            </a:r>
            <a:r>
              <a:rPr lang="en-US" sz="1800" spc="-10" dirty="0" smtClean="0">
                <a:latin typeface="Times New Roman"/>
                <a:cs typeface="Times New Roman"/>
              </a:rPr>
              <a:t>example, </a:t>
            </a:r>
            <a:r>
              <a:rPr lang="en-US" sz="1800" spc="-5" dirty="0" smtClean="0">
                <a:latin typeface="Times New Roman"/>
                <a:cs typeface="Times New Roman"/>
              </a:rPr>
              <a:t>we define </a:t>
            </a:r>
            <a:r>
              <a:rPr lang="en-US" sz="1800" dirty="0" smtClean="0">
                <a:latin typeface="Times New Roman"/>
                <a:cs typeface="Times New Roman"/>
              </a:rPr>
              <a:t>a </a:t>
            </a:r>
            <a:r>
              <a:rPr lang="en-US" sz="1800" spc="-5" dirty="0" smtClean="0">
                <a:latin typeface="Times New Roman"/>
                <a:cs typeface="Times New Roman"/>
              </a:rPr>
              <a:t>variable </a:t>
            </a:r>
            <a:r>
              <a:rPr lang="en-US" sz="1800" i="1" dirty="0" smtClean="0">
                <a:latin typeface="Times New Roman"/>
                <a:cs typeface="Times New Roman"/>
              </a:rPr>
              <a:t>Money </a:t>
            </a:r>
            <a:r>
              <a:rPr lang="en-US" sz="1800" spc="-15" dirty="0" smtClean="0">
                <a:latin typeface="Times New Roman"/>
                <a:cs typeface="Times New Roman"/>
              </a:rPr>
              <a:t>in </a:t>
            </a:r>
            <a:r>
              <a:rPr lang="en-US" sz="1800" dirty="0" smtClean="0">
                <a:latin typeface="Times New Roman"/>
                <a:cs typeface="Times New Roman"/>
              </a:rPr>
              <a:t>the global </a:t>
            </a:r>
            <a:r>
              <a:rPr lang="en-US" sz="1800" spc="-5" dirty="0" smtClean="0">
                <a:latin typeface="Times New Roman"/>
                <a:cs typeface="Times New Roman"/>
              </a:rPr>
              <a:t>namespace. </a:t>
            </a:r>
            <a:r>
              <a:rPr lang="en-US" sz="1800" spc="-10" dirty="0" smtClean="0">
                <a:latin typeface="Times New Roman"/>
                <a:cs typeface="Times New Roman"/>
              </a:rPr>
              <a:t>Within </a:t>
            </a:r>
            <a:r>
              <a:rPr lang="en-US" sz="1800" spc="5" dirty="0" smtClean="0">
                <a:latin typeface="Times New Roman"/>
                <a:cs typeface="Times New Roman"/>
              </a:rPr>
              <a:t>the </a:t>
            </a:r>
            <a:r>
              <a:rPr lang="en-US" sz="1800" spc="31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err="1" smtClean="0">
                <a:latin typeface="Times New Roman"/>
                <a:cs typeface="Times New Roman"/>
              </a:rPr>
              <a:t>function</a:t>
            </a:r>
            <a:r>
              <a:rPr lang="en-US" sz="1800" i="1" spc="-5" dirty="0" err="1" smtClean="0">
                <a:latin typeface="Times New Roman"/>
                <a:cs typeface="Times New Roman"/>
              </a:rPr>
              <a:t>Money</a:t>
            </a:r>
            <a:r>
              <a:rPr lang="en-US" sz="1800" spc="-5" dirty="0" smtClean="0">
                <a:latin typeface="Times New Roman"/>
                <a:cs typeface="Times New Roman"/>
              </a:rPr>
              <a:t>,</a:t>
            </a:r>
            <a:r>
              <a:rPr lang="en-US" sz="1800" spc="4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we</a:t>
            </a:r>
            <a:r>
              <a:rPr lang="en-US" sz="1800" spc="2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assign</a:t>
            </a:r>
            <a:r>
              <a:rPr lang="en-US" sz="1800" spc="25" dirty="0" smtClean="0">
                <a:latin typeface="Times New Roman"/>
                <a:cs typeface="Times New Roman"/>
              </a:rPr>
              <a:t> </a:t>
            </a:r>
            <a:r>
              <a:rPr lang="en-US" sz="1800" i="1" dirty="0" smtClean="0">
                <a:latin typeface="Times New Roman"/>
                <a:cs typeface="Times New Roman"/>
              </a:rPr>
              <a:t>Money</a:t>
            </a:r>
            <a:r>
              <a:rPr lang="en-US" sz="1800" i="1" spc="3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a</a:t>
            </a:r>
            <a:r>
              <a:rPr lang="en-US" sz="1800" spc="5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value,</a:t>
            </a:r>
            <a:r>
              <a:rPr lang="en-US" sz="1800" spc="4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therefore</a:t>
            </a:r>
            <a:r>
              <a:rPr lang="en-US" sz="1800" spc="35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Python</a:t>
            </a:r>
            <a:r>
              <a:rPr lang="en-US" sz="1800" spc="1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assumes</a:t>
            </a:r>
            <a:r>
              <a:rPr lang="en-US" sz="1800" spc="55" dirty="0" smtClean="0">
                <a:latin typeface="Times New Roman"/>
                <a:cs typeface="Times New Roman"/>
              </a:rPr>
              <a:t> </a:t>
            </a:r>
            <a:r>
              <a:rPr lang="en-US" sz="1800" i="1" dirty="0" smtClean="0">
                <a:latin typeface="Times New Roman"/>
                <a:cs typeface="Times New Roman"/>
              </a:rPr>
              <a:t>Money</a:t>
            </a:r>
            <a:r>
              <a:rPr lang="en-US" sz="1800" i="1" spc="3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as</a:t>
            </a:r>
            <a:r>
              <a:rPr lang="en-US" sz="1800" spc="2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a</a:t>
            </a:r>
            <a:r>
              <a:rPr lang="en-US" sz="1800" spc="5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local</a:t>
            </a:r>
          </a:p>
          <a:p>
            <a:pPr marL="518795" marR="8890" algn="just">
              <a:lnSpc>
                <a:spcPct val="150000"/>
              </a:lnSpc>
              <a:spcBef>
                <a:spcPts val="10"/>
              </a:spcBef>
            </a:pPr>
            <a:r>
              <a:rPr lang="en-US" sz="1800" spc="-5" dirty="0" smtClean="0">
                <a:latin typeface="Times New Roman"/>
                <a:cs typeface="Times New Roman"/>
              </a:rPr>
              <a:t>variable. However, we accessed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10" dirty="0" smtClean="0">
                <a:latin typeface="Times New Roman"/>
                <a:cs typeface="Times New Roman"/>
              </a:rPr>
              <a:t>value </a:t>
            </a:r>
            <a:r>
              <a:rPr lang="en-US" sz="1800" spc="20" dirty="0" smtClean="0">
                <a:latin typeface="Times New Roman"/>
                <a:cs typeface="Times New Roman"/>
              </a:rPr>
              <a:t>of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5" dirty="0" smtClean="0">
                <a:latin typeface="Times New Roman"/>
                <a:cs typeface="Times New Roman"/>
              </a:rPr>
              <a:t>local variable </a:t>
            </a:r>
            <a:r>
              <a:rPr lang="en-US" sz="1800" i="1" dirty="0" smtClean="0">
                <a:latin typeface="Times New Roman"/>
                <a:cs typeface="Times New Roman"/>
              </a:rPr>
              <a:t>Money </a:t>
            </a:r>
            <a:r>
              <a:rPr lang="en-US" sz="1800" dirty="0" smtClean="0">
                <a:latin typeface="Times New Roman"/>
                <a:cs typeface="Times New Roman"/>
              </a:rPr>
              <a:t>before </a:t>
            </a:r>
            <a:r>
              <a:rPr lang="en-US" sz="1800" spc="-5" dirty="0" smtClean="0">
                <a:latin typeface="Times New Roman"/>
                <a:cs typeface="Times New Roman"/>
              </a:rPr>
              <a:t>setting  </a:t>
            </a:r>
            <a:r>
              <a:rPr lang="en-US" sz="1800" spc="-10" dirty="0" smtClean="0">
                <a:latin typeface="Times New Roman"/>
                <a:cs typeface="Times New Roman"/>
              </a:rPr>
              <a:t>it, so </a:t>
            </a:r>
            <a:r>
              <a:rPr lang="en-US" sz="1800" spc="-5" dirty="0" smtClean="0">
                <a:latin typeface="Times New Roman"/>
                <a:cs typeface="Times New Roman"/>
              </a:rPr>
              <a:t>an </a:t>
            </a:r>
            <a:r>
              <a:rPr lang="en-US" sz="1800" spc="-5" dirty="0" err="1" smtClean="0">
                <a:latin typeface="Times New Roman"/>
                <a:cs typeface="Times New Roman"/>
              </a:rPr>
              <a:t>UnboundLocalError</a:t>
            </a:r>
            <a:r>
              <a:rPr lang="en-US" sz="1800" spc="-5" dirty="0" smtClean="0">
                <a:latin typeface="Times New Roman"/>
                <a:cs typeface="Times New Roman"/>
              </a:rPr>
              <a:t> </a:t>
            </a:r>
            <a:r>
              <a:rPr lang="en-US" sz="1800" spc="-30" dirty="0" smtClean="0">
                <a:latin typeface="Times New Roman"/>
                <a:cs typeface="Times New Roman"/>
              </a:rPr>
              <a:t>is </a:t>
            </a:r>
            <a:r>
              <a:rPr lang="en-US" sz="1800" dirty="0" smtClean="0">
                <a:latin typeface="Times New Roman"/>
                <a:cs typeface="Times New Roman"/>
              </a:rPr>
              <a:t>the result. </a:t>
            </a:r>
            <a:r>
              <a:rPr lang="en-US" sz="1800" spc="-5" dirty="0" err="1" smtClean="0">
                <a:latin typeface="Times New Roman"/>
                <a:cs typeface="Times New Roman"/>
              </a:rPr>
              <a:t>Uncommenting</a:t>
            </a:r>
            <a:r>
              <a:rPr lang="en-US" sz="1800" spc="-5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the global </a:t>
            </a:r>
            <a:r>
              <a:rPr lang="en-US" sz="1800" spc="-5" dirty="0" smtClean="0">
                <a:latin typeface="Times New Roman"/>
                <a:cs typeface="Times New Roman"/>
              </a:rPr>
              <a:t>statement </a:t>
            </a:r>
            <a:r>
              <a:rPr lang="en-US" sz="1800" spc="-10" dirty="0" smtClean="0">
                <a:latin typeface="Times New Roman"/>
                <a:cs typeface="Times New Roman"/>
              </a:rPr>
              <a:t>fixes  </a:t>
            </a:r>
            <a:r>
              <a:rPr lang="en-US" sz="1800" dirty="0" smtClean="0">
                <a:latin typeface="Times New Roman"/>
                <a:cs typeface="Times New Roman"/>
              </a:rPr>
              <a:t>the </a:t>
            </a:r>
            <a:r>
              <a:rPr lang="en-US" sz="1800" spc="-10" dirty="0" smtClean="0">
                <a:latin typeface="Times New Roman"/>
                <a:cs typeface="Times New Roman"/>
              </a:rPr>
              <a:t>problem.</a:t>
            </a:r>
            <a:endParaRPr lang="en-US" sz="1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214290"/>
            <a:ext cx="8229600" cy="6310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1400" b="1" spc="-5" smtClean="0">
                <a:latin typeface="Times New Roman"/>
                <a:cs typeface="Times New Roman"/>
              </a:rPr>
              <a:t>Packages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Python</a:t>
            </a:r>
            <a:endParaRPr sz="1400">
              <a:latin typeface="Times New Roman"/>
              <a:cs typeface="Times New Roman"/>
            </a:endParaRPr>
          </a:p>
          <a:p>
            <a:pPr marL="469900"/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package </a:t>
            </a:r>
            <a:r>
              <a:rPr sz="1400" spc="-1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hierarchical file </a:t>
            </a:r>
            <a:r>
              <a:rPr sz="1400" dirty="0">
                <a:latin typeface="Times New Roman"/>
                <a:cs typeface="Times New Roman"/>
              </a:rPr>
              <a:t>directory structure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spc="-10" dirty="0">
                <a:latin typeface="Times New Roman"/>
                <a:cs typeface="Times New Roman"/>
              </a:rPr>
              <a:t>defines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single </a:t>
            </a:r>
            <a:r>
              <a:rPr sz="1400" dirty="0">
                <a:latin typeface="Times New Roman"/>
                <a:cs typeface="Times New Roman"/>
              </a:rPr>
              <a:t>Python</a:t>
            </a:r>
            <a:endParaRPr sz="1400">
              <a:latin typeface="Times New Roman"/>
              <a:cs typeface="Times New Roman"/>
            </a:endParaRPr>
          </a:p>
          <a:p>
            <a:pPr marL="12700" marR="8255">
              <a:spcBef>
                <a:spcPts val="25"/>
              </a:spcBef>
            </a:pPr>
            <a:r>
              <a:rPr sz="1400" spc="-5" dirty="0">
                <a:latin typeface="Times New Roman"/>
                <a:cs typeface="Times New Roman"/>
              </a:rPr>
              <a:t>application environment that </a:t>
            </a:r>
            <a:r>
              <a:rPr sz="1400" spc="-10" dirty="0">
                <a:latin typeface="Times New Roman"/>
                <a:cs typeface="Times New Roman"/>
              </a:rPr>
              <a:t>consists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modules and </a:t>
            </a:r>
            <a:r>
              <a:rPr sz="1400" dirty="0">
                <a:latin typeface="Times New Roman"/>
                <a:cs typeface="Times New Roman"/>
              </a:rPr>
              <a:t>subpackages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subsubpackages, and  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on.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sz="1400" b="1" spc="-10" dirty="0">
                <a:latin typeface="Times New Roman"/>
                <a:cs typeface="Times New Roman"/>
              </a:rPr>
              <a:t>Third </a:t>
            </a:r>
            <a:r>
              <a:rPr sz="1400" b="1" spc="-5" dirty="0">
                <a:latin typeface="Times New Roman"/>
                <a:cs typeface="Times New Roman"/>
              </a:rPr>
              <a:t>Party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Packages:</a:t>
            </a:r>
            <a:endParaRPr sz="1400">
              <a:latin typeface="Times New Roman"/>
              <a:cs typeface="Times New Roman"/>
            </a:endParaRPr>
          </a:p>
          <a:p>
            <a:pPr marL="469900"/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Python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greatest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community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great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python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packages.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There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</a:pP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tha </a:t>
            </a:r>
            <a:r>
              <a:rPr sz="1400" spc="-5" dirty="0">
                <a:latin typeface="Times New Roman"/>
                <a:cs typeface="Times New Roman"/>
              </a:rPr>
              <a:t>1,00,000 Packages </a:t>
            </a:r>
            <a:r>
              <a:rPr sz="1400" spc="-10" dirty="0">
                <a:latin typeface="Times New Roman"/>
                <a:cs typeface="Times New Roman"/>
              </a:rPr>
              <a:t>available </a:t>
            </a:r>
            <a:r>
              <a:rPr sz="1400" spc="-5" dirty="0">
                <a:latin typeface="Times New Roman"/>
                <a:cs typeface="Times New Roman"/>
              </a:rPr>
              <a:t>at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https://pypi.python.org/pypi</a:t>
            </a:r>
            <a:r>
              <a:rPr sz="1400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2700" indent="457200">
              <a:spcBef>
                <a:spcPts val="25"/>
              </a:spcBef>
            </a:pPr>
            <a:r>
              <a:rPr sz="1400" spc="-5" dirty="0">
                <a:latin typeface="Times New Roman"/>
                <a:cs typeface="Times New Roman"/>
              </a:rPr>
              <a:t>Python Package </a:t>
            </a:r>
            <a:r>
              <a:rPr sz="1400" spc="-1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collection </a:t>
            </a:r>
            <a:r>
              <a:rPr sz="1400" spc="2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all </a:t>
            </a:r>
            <a:r>
              <a:rPr sz="1400" spc="-5" dirty="0">
                <a:latin typeface="Times New Roman"/>
                <a:cs typeface="Times New Roman"/>
              </a:rPr>
              <a:t>modules </a:t>
            </a:r>
            <a:r>
              <a:rPr sz="1400" dirty="0">
                <a:latin typeface="Times New Roman"/>
                <a:cs typeface="Times New Roman"/>
              </a:rPr>
              <a:t>connected properly </a:t>
            </a:r>
            <a:r>
              <a:rPr sz="1400" spc="-10" dirty="0">
                <a:latin typeface="Times New Roman"/>
                <a:cs typeface="Times New Roman"/>
              </a:rPr>
              <a:t>into </a:t>
            </a:r>
            <a:r>
              <a:rPr sz="1400" spc="-5" dirty="0">
                <a:latin typeface="Times New Roman"/>
                <a:cs typeface="Times New Roman"/>
              </a:rPr>
              <a:t>one </a:t>
            </a:r>
            <a:r>
              <a:rPr sz="1400" dirty="0">
                <a:latin typeface="Times New Roman"/>
                <a:cs typeface="Times New Roman"/>
              </a:rPr>
              <a:t>form </a:t>
            </a:r>
            <a:r>
              <a:rPr sz="1400" spc="-5" dirty="0">
                <a:latin typeface="Times New Roman"/>
                <a:cs typeface="Times New Roman"/>
              </a:rPr>
              <a:t>and  distributed PyPI, </a:t>
            </a:r>
            <a:r>
              <a:rPr sz="1400" dirty="0">
                <a:latin typeface="Times New Roman"/>
                <a:cs typeface="Times New Roman"/>
              </a:rPr>
              <a:t>the Python Package Index </a:t>
            </a:r>
            <a:r>
              <a:rPr sz="1400" spc="-5" dirty="0">
                <a:latin typeface="Times New Roman"/>
                <a:cs typeface="Times New Roman"/>
              </a:rPr>
              <a:t>maintains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list </a:t>
            </a:r>
            <a:r>
              <a:rPr sz="1400" spc="2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Python packages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available.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</a:pPr>
            <a:r>
              <a:rPr sz="1400" spc="5" dirty="0">
                <a:latin typeface="Times New Roman"/>
                <a:cs typeface="Times New Roman"/>
              </a:rPr>
              <a:t>Now </a:t>
            </a:r>
            <a:r>
              <a:rPr sz="1400" spc="-10" dirty="0">
                <a:latin typeface="Times New Roman"/>
                <a:cs typeface="Times New Roman"/>
              </a:rPr>
              <a:t>when you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10" dirty="0">
                <a:latin typeface="Times New Roman"/>
                <a:cs typeface="Times New Roman"/>
              </a:rPr>
              <a:t>done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10" dirty="0">
                <a:latin typeface="Times New Roman"/>
                <a:cs typeface="Times New Roman"/>
              </a:rPr>
              <a:t>pip </a:t>
            </a:r>
            <a:r>
              <a:rPr sz="1400" spc="5" dirty="0">
                <a:latin typeface="Times New Roman"/>
                <a:cs typeface="Times New Roman"/>
              </a:rPr>
              <a:t>setup </a:t>
            </a:r>
            <a:r>
              <a:rPr sz="1400" spc="-20" dirty="0">
                <a:latin typeface="Times New Roman"/>
                <a:cs typeface="Times New Roman"/>
              </a:rPr>
              <a:t>Go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command </a:t>
            </a:r>
            <a:r>
              <a:rPr sz="1400" spc="-5" dirty="0">
                <a:latin typeface="Times New Roman"/>
                <a:cs typeface="Times New Roman"/>
              </a:rPr>
              <a:t>prompt </a:t>
            </a:r>
            <a:r>
              <a:rPr sz="1400" dirty="0">
                <a:latin typeface="Times New Roman"/>
                <a:cs typeface="Times New Roman"/>
              </a:rPr>
              <a:t>/ </a:t>
            </a:r>
            <a:r>
              <a:rPr sz="1400" spc="-5" dirty="0">
                <a:latin typeface="Times New Roman"/>
                <a:cs typeface="Times New Roman"/>
              </a:rPr>
              <a:t>terminal and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say</a:t>
            </a:r>
            <a:endParaRPr sz="1400">
              <a:latin typeface="Times New Roman"/>
              <a:cs typeface="Times New Roman"/>
            </a:endParaRPr>
          </a:p>
          <a:p>
            <a:pPr marL="469900">
              <a:spcBef>
                <a:spcPts val="265"/>
              </a:spcBef>
            </a:pPr>
            <a:r>
              <a:rPr sz="1400" spc="5" dirty="0">
                <a:latin typeface="Verdana"/>
                <a:cs typeface="Verdana"/>
              </a:rPr>
              <a:t>pip </a:t>
            </a:r>
            <a:r>
              <a:rPr sz="1400" spc="-5" dirty="0">
                <a:latin typeface="Verdana"/>
                <a:cs typeface="Verdana"/>
              </a:rPr>
              <a:t>install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&lt;package_name&gt;</a:t>
            </a:r>
            <a:endParaRPr sz="1400">
              <a:latin typeface="Verdana"/>
              <a:cs typeface="Verdana"/>
            </a:endParaRPr>
          </a:p>
          <a:p>
            <a:pPr marL="12700" marR="10795">
              <a:spcBef>
                <a:spcPts val="55"/>
              </a:spcBef>
            </a:pPr>
            <a:r>
              <a:rPr sz="1400" b="1" spc="-5" dirty="0">
                <a:latin typeface="Times New Roman"/>
                <a:cs typeface="Times New Roman"/>
              </a:rPr>
              <a:t>Note: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windows, </a:t>
            </a:r>
            <a:r>
              <a:rPr sz="1400" spc="-20" dirty="0">
                <a:latin typeface="Times New Roman"/>
                <a:cs typeface="Times New Roman"/>
              </a:rPr>
              <a:t>pip </a:t>
            </a:r>
            <a:r>
              <a:rPr sz="1400" spc="-15" dirty="0">
                <a:latin typeface="Times New Roman"/>
                <a:cs typeface="Times New Roman"/>
              </a:rPr>
              <a:t>file is in </a:t>
            </a:r>
            <a:r>
              <a:rPr sz="1400" spc="-5" dirty="0">
                <a:latin typeface="Times New Roman"/>
                <a:cs typeface="Times New Roman"/>
              </a:rPr>
              <a:t>“Python27\Scripts” </a:t>
            </a:r>
            <a:r>
              <a:rPr sz="1400" spc="-10" dirty="0">
                <a:latin typeface="Times New Roman"/>
                <a:cs typeface="Times New Roman"/>
              </a:rPr>
              <a:t>folder. To install </a:t>
            </a:r>
            <a:r>
              <a:rPr sz="1400" dirty="0">
                <a:latin typeface="Times New Roman"/>
                <a:cs typeface="Times New Roman"/>
              </a:rPr>
              <a:t>package </a:t>
            </a:r>
            <a:r>
              <a:rPr sz="1400" spc="-10" dirty="0">
                <a:latin typeface="Times New Roman"/>
                <a:cs typeface="Times New Roman"/>
              </a:rPr>
              <a:t>you </a:t>
            </a:r>
            <a:r>
              <a:rPr sz="1400" spc="-5" dirty="0">
                <a:latin typeface="Times New Roman"/>
                <a:cs typeface="Times New Roman"/>
              </a:rPr>
              <a:t>have </a:t>
            </a:r>
            <a:r>
              <a:rPr sz="1400" dirty="0">
                <a:latin typeface="Times New Roman"/>
                <a:cs typeface="Times New Roman"/>
              </a:rPr>
              <a:t>goto  the </a:t>
            </a:r>
            <a:r>
              <a:rPr sz="1400" spc="5" dirty="0">
                <a:latin typeface="Times New Roman"/>
                <a:cs typeface="Times New Roman"/>
              </a:rPr>
              <a:t>path </a:t>
            </a:r>
            <a:r>
              <a:rPr sz="1400" spc="-5" dirty="0">
                <a:latin typeface="Times New Roman"/>
                <a:cs typeface="Times New Roman"/>
              </a:rPr>
              <a:t>C:\Python27\Scripts </a:t>
            </a:r>
            <a:r>
              <a:rPr sz="1400" spc="-15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command prompt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install.</a:t>
            </a:r>
            <a:endParaRPr sz="1400">
              <a:latin typeface="Times New Roman"/>
              <a:cs typeface="Times New Roman"/>
            </a:endParaRPr>
          </a:p>
          <a:p>
            <a:pPr marL="12700" marR="15875"/>
            <a:r>
              <a:rPr sz="1400" spc="-10" smtClean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requests </a:t>
            </a:r>
            <a:r>
              <a:rPr sz="1400" spc="-10" dirty="0">
                <a:latin typeface="Times New Roman"/>
                <a:cs typeface="Times New Roman"/>
              </a:rPr>
              <a:t>and flask </a:t>
            </a:r>
            <a:r>
              <a:rPr sz="1400" dirty="0">
                <a:latin typeface="Times New Roman"/>
                <a:cs typeface="Times New Roman"/>
              </a:rPr>
              <a:t>Packages are downloaded </a:t>
            </a:r>
            <a:r>
              <a:rPr sz="1400" spc="-5" dirty="0">
                <a:latin typeface="Times New Roman"/>
                <a:cs typeface="Times New Roman"/>
              </a:rPr>
              <a:t>from internet.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download install </a:t>
            </a:r>
            <a:r>
              <a:rPr sz="1400" spc="5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packages </a:t>
            </a:r>
            <a:r>
              <a:rPr sz="1400" spc="-10" dirty="0">
                <a:latin typeface="Times New Roman"/>
                <a:cs typeface="Times New Roman"/>
              </a:rPr>
              <a:t>follow </a:t>
            </a:r>
            <a:r>
              <a:rPr sz="1400">
                <a:latin typeface="Times New Roman"/>
                <a:cs typeface="Times New Roman"/>
              </a:rPr>
              <a:t>the</a:t>
            </a:r>
            <a:r>
              <a:rPr sz="1400" spc="50">
                <a:latin typeface="Times New Roman"/>
                <a:cs typeface="Times New Roman"/>
              </a:rPr>
              <a:t> </a:t>
            </a:r>
            <a:r>
              <a:rPr sz="1400" spc="-5" smtClean="0">
                <a:latin typeface="Times New Roman"/>
                <a:cs typeface="Times New Roman"/>
              </a:rPr>
              <a:t>commands</a:t>
            </a:r>
            <a:endParaRPr lang="en-US" sz="1400" spc="-5" dirty="0" smtClean="0">
              <a:latin typeface="Times New Roman"/>
              <a:cs typeface="Times New Roman"/>
            </a:endParaRPr>
          </a:p>
          <a:p>
            <a:pPr marL="12700" marR="15875"/>
            <a:endParaRPr sz="1400">
              <a:latin typeface="Times New Roman"/>
              <a:cs typeface="Times New Roman"/>
            </a:endParaRPr>
          </a:p>
          <a:p>
            <a:pPr marL="469900" indent="-229235">
              <a:spcBef>
                <a:spcPts val="165"/>
              </a:spcBef>
              <a:buFont typeface="Wingdings"/>
              <a:buChar char="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Installation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requests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Package:</a:t>
            </a:r>
            <a:endParaRPr sz="1400">
              <a:latin typeface="Times New Roman"/>
              <a:cs typeface="Times New Roman"/>
            </a:endParaRPr>
          </a:p>
          <a:p>
            <a:pPr marL="698500">
              <a:spcBef>
                <a:spcPts val="25"/>
              </a:spcBef>
            </a:pPr>
            <a:r>
              <a:rPr sz="1400" dirty="0">
                <a:latin typeface="Symbol"/>
                <a:cs typeface="Symbol"/>
              </a:rPr>
              <a:t>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Command: </a:t>
            </a:r>
            <a:r>
              <a:rPr sz="1400" spc="-5" dirty="0">
                <a:latin typeface="Times New Roman"/>
                <a:cs typeface="Times New Roman"/>
              </a:rPr>
              <a:t>cd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C:\Python27\Scripts</a:t>
            </a:r>
            <a:endParaRPr sz="1400">
              <a:latin typeface="Times New Roman"/>
              <a:cs typeface="Times New Roman"/>
            </a:endParaRPr>
          </a:p>
          <a:p>
            <a:pPr marL="698500">
              <a:spcBef>
                <a:spcPts val="25"/>
              </a:spcBef>
            </a:pPr>
            <a:r>
              <a:rPr sz="1400" dirty="0">
                <a:latin typeface="Symbol"/>
                <a:cs typeface="Symbol"/>
              </a:rPr>
              <a:t></a:t>
            </a:r>
            <a:r>
              <a:rPr sz="1400" dirty="0">
                <a:latin typeface="Times New Roman"/>
                <a:cs typeface="Times New Roman"/>
              </a:rPr>
              <a:t>   </a:t>
            </a:r>
            <a:r>
              <a:rPr sz="1400" b="1" spc="-5" dirty="0">
                <a:latin typeface="Times New Roman"/>
                <a:cs typeface="Times New Roman"/>
              </a:rPr>
              <a:t>Command: </a:t>
            </a:r>
            <a:r>
              <a:rPr sz="1400" spc="-10" dirty="0">
                <a:latin typeface="Times New Roman"/>
                <a:cs typeface="Times New Roman"/>
              </a:rPr>
              <a:t>pip </a:t>
            </a:r>
            <a:r>
              <a:rPr sz="1400" spc="-5" dirty="0">
                <a:latin typeface="Times New Roman"/>
                <a:cs typeface="Times New Roman"/>
              </a:rPr>
              <a:t>install</a:t>
            </a:r>
            <a:r>
              <a:rPr sz="1400" dirty="0">
                <a:latin typeface="Times New Roman"/>
                <a:cs typeface="Times New Roman"/>
              </a:rPr>
              <a:t> requests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buFont typeface="Wingdings"/>
              <a:buChar char=""/>
              <a:tabLst>
                <a:tab pos="470534" algn="l"/>
              </a:tabLst>
            </a:pPr>
            <a:r>
              <a:rPr sz="1400" b="1" spc="-5" smtClean="0">
                <a:latin typeface="Times New Roman"/>
                <a:cs typeface="Times New Roman"/>
              </a:rPr>
              <a:t>Installation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flask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Package:</a:t>
            </a:r>
            <a:endParaRPr sz="1400">
              <a:latin typeface="Times New Roman"/>
              <a:cs typeface="Times New Roman"/>
            </a:endParaRPr>
          </a:p>
          <a:p>
            <a:pPr marL="698500">
              <a:spcBef>
                <a:spcPts val="5"/>
              </a:spcBef>
              <a:buNone/>
            </a:pPr>
            <a:r>
              <a:rPr sz="1400" dirty="0">
                <a:latin typeface="Symbol"/>
                <a:cs typeface="Symbol"/>
              </a:rPr>
              <a:t>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Command: </a:t>
            </a:r>
            <a:r>
              <a:rPr sz="1400" spc="-5" dirty="0">
                <a:latin typeface="Times New Roman"/>
                <a:cs typeface="Times New Roman"/>
              </a:rPr>
              <a:t>cd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C:\Python27\Scripts</a:t>
            </a:r>
            <a:endParaRPr sz="1400">
              <a:latin typeface="Times New Roman"/>
              <a:cs typeface="Times New Roman"/>
            </a:endParaRPr>
          </a:p>
          <a:p>
            <a:pPr marL="698500">
              <a:spcBef>
                <a:spcPts val="25"/>
              </a:spcBef>
              <a:buNone/>
            </a:pPr>
            <a:r>
              <a:rPr sz="1400" dirty="0">
                <a:latin typeface="Symbol"/>
                <a:cs typeface="Symbol"/>
              </a:rPr>
              <a:t>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Command: </a:t>
            </a:r>
            <a:r>
              <a:rPr sz="1400" spc="-10" dirty="0">
                <a:latin typeface="Times New Roman"/>
                <a:cs typeface="Times New Roman"/>
              </a:rPr>
              <a:t>pip </a:t>
            </a:r>
            <a:r>
              <a:rPr sz="1400" spc="-5" dirty="0">
                <a:latin typeface="Times New Roman"/>
                <a:cs typeface="Times New Roman"/>
              </a:rPr>
              <a:t>install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flask</a:t>
            </a:r>
            <a:endParaRPr sz="1400">
              <a:latin typeface="Times New Roman"/>
              <a:cs typeface="Times New Roman"/>
            </a:endParaRPr>
          </a:p>
          <a:p>
            <a:pPr marL="927100" marR="932180" indent="-915035">
              <a:spcBef>
                <a:spcPts val="50"/>
              </a:spcBef>
              <a:buNone/>
            </a:pPr>
            <a:r>
              <a:rPr sz="1400" b="1" spc="-5" dirty="0">
                <a:latin typeface="Times New Roman"/>
                <a:cs typeface="Times New Roman"/>
              </a:rPr>
              <a:t>Example: </a:t>
            </a:r>
            <a:r>
              <a:rPr sz="1400" spc="-5" dirty="0">
                <a:latin typeface="Times New Roman"/>
                <a:cs typeface="Times New Roman"/>
              </a:rPr>
              <a:t>Write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script </a:t>
            </a:r>
            <a:r>
              <a:rPr sz="1400" spc="-5" dirty="0">
                <a:latin typeface="Times New Roman"/>
                <a:cs typeface="Times New Roman"/>
              </a:rPr>
              <a:t>that imports </a:t>
            </a:r>
            <a:r>
              <a:rPr sz="1400" dirty="0">
                <a:latin typeface="Times New Roman"/>
                <a:cs typeface="Times New Roman"/>
              </a:rPr>
              <a:t>requests </a:t>
            </a:r>
            <a:r>
              <a:rPr sz="1400" spc="-5" dirty="0">
                <a:latin typeface="Times New Roman"/>
                <a:cs typeface="Times New Roman"/>
              </a:rPr>
              <a:t>and fetch content from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page</a:t>
            </a:r>
            <a:r>
              <a:rPr sz="1400" spc="-5">
                <a:latin typeface="Times New Roman"/>
                <a:cs typeface="Times New Roman"/>
              </a:rPr>
              <a:t>.  </a:t>
            </a:r>
            <a:endParaRPr lang="en-US" sz="1400" spc="-5" dirty="0" smtClean="0">
              <a:latin typeface="Times New Roman"/>
              <a:cs typeface="Times New Roman"/>
            </a:endParaRPr>
          </a:p>
          <a:p>
            <a:pPr marL="927100" marR="932180" indent="-915035">
              <a:spcBef>
                <a:spcPts val="50"/>
              </a:spcBef>
              <a:buNone/>
            </a:pPr>
            <a:r>
              <a:rPr lang="en-US" sz="1400" spc="-5" dirty="0" smtClean="0">
                <a:latin typeface="Times New Roman"/>
                <a:cs typeface="Times New Roman"/>
              </a:rPr>
              <a:t>             </a:t>
            </a:r>
            <a:r>
              <a:rPr sz="1400" spc="-5" smtClean="0">
                <a:latin typeface="Times New Roman"/>
                <a:cs typeface="Times New Roman"/>
              </a:rPr>
              <a:t>import</a:t>
            </a:r>
            <a:r>
              <a:rPr sz="1400" spc="5" smtClean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requests</a:t>
            </a:r>
            <a:endParaRPr sz="1400">
              <a:latin typeface="Times New Roman"/>
              <a:cs typeface="Times New Roman"/>
            </a:endParaRPr>
          </a:p>
          <a:p>
            <a:pPr marL="927100">
              <a:buNone/>
            </a:pPr>
            <a:r>
              <a:rPr sz="1400" dirty="0">
                <a:latin typeface="Times New Roman"/>
                <a:cs typeface="Times New Roman"/>
              </a:rPr>
              <a:t>r 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requests.get('https:/</a:t>
            </a:r>
            <a:r>
              <a:rPr sz="1400" spc="-5" dirty="0">
                <a:latin typeface="Times New Roman"/>
                <a:cs typeface="Times New Roman"/>
                <a:hlinkClick r:id="rId2"/>
              </a:rPr>
              <a:t>/www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  <a:hlinkClick r:id="rId2"/>
              </a:rPr>
              <a:t>google.com/')</a:t>
            </a:r>
            <a:endParaRPr sz="1400">
              <a:latin typeface="Times New Roman"/>
              <a:cs typeface="Times New Roman"/>
            </a:endParaRPr>
          </a:p>
          <a:p>
            <a:pPr marL="927100">
              <a:buNone/>
            </a:pPr>
            <a:r>
              <a:rPr sz="1400" spc="-5" dirty="0">
                <a:latin typeface="Times New Roman"/>
                <a:cs typeface="Times New Roman"/>
              </a:rPr>
              <a:t>print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r.status_code</a:t>
            </a:r>
            <a:endParaRPr sz="1400">
              <a:latin typeface="Times New Roman"/>
              <a:cs typeface="Times New Roman"/>
            </a:endParaRPr>
          </a:p>
          <a:p>
            <a:pPr marL="927100" marR="3031490">
              <a:spcBef>
                <a:spcPts val="50"/>
              </a:spcBef>
              <a:buNone/>
            </a:pPr>
            <a:r>
              <a:rPr sz="1400" spc="-5" dirty="0">
                <a:latin typeface="Times New Roman"/>
                <a:cs typeface="Times New Roman"/>
              </a:rPr>
              <a:t>print r.headers['content-type</a:t>
            </a:r>
            <a:r>
              <a:rPr sz="1400" spc="-5">
                <a:latin typeface="Times New Roman"/>
                <a:cs typeface="Times New Roman"/>
              </a:rPr>
              <a:t>']  </a:t>
            </a:r>
            <a:endParaRPr lang="en-US" sz="1400" spc="-5" dirty="0" smtClean="0">
              <a:latin typeface="Times New Roman"/>
              <a:cs typeface="Times New Roman"/>
            </a:endParaRPr>
          </a:p>
          <a:p>
            <a:pPr marL="927100" marR="3031490">
              <a:spcBef>
                <a:spcPts val="50"/>
              </a:spcBef>
              <a:buNone/>
            </a:pPr>
            <a:r>
              <a:rPr sz="1400" spc="-5" smtClean="0">
                <a:latin typeface="Times New Roman"/>
                <a:cs typeface="Times New Roman"/>
              </a:rPr>
              <a:t>print</a:t>
            </a:r>
            <a:r>
              <a:rPr sz="1400" spc="30" smtClean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r.text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285720" y="285728"/>
            <a:ext cx="8286808" cy="600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70000"/>
              </a:lnSpc>
              <a:spcBef>
                <a:spcPts val="24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There </a:t>
            </a:r>
            <a:r>
              <a:rPr lang="en-US" dirty="0" smtClean="0">
                <a:latin typeface="Times New Roman"/>
                <a:cs typeface="Times New Roman"/>
              </a:rPr>
              <a:t>are </a:t>
            </a:r>
            <a:r>
              <a:rPr lang="en-US" spc="-15" dirty="0" smtClean="0">
                <a:latin typeface="Times New Roman"/>
                <a:cs typeface="Times New Roman"/>
              </a:rPr>
              <a:t>some </a:t>
            </a:r>
            <a:r>
              <a:rPr lang="en-US" spc="-10" dirty="0" smtClean="0">
                <a:latin typeface="Times New Roman"/>
                <a:cs typeface="Times New Roman"/>
              </a:rPr>
              <a:t>libraries </a:t>
            </a:r>
            <a:r>
              <a:rPr lang="en-US" spc="-15" dirty="0" smtClean="0">
                <a:latin typeface="Times New Roman"/>
                <a:cs typeface="Times New Roman"/>
              </a:rPr>
              <a:t>in</a:t>
            </a:r>
            <a:r>
              <a:rPr lang="en-US" spc="7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python: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marR="9525" indent="-229235">
              <a:lnSpc>
                <a:spcPct val="170000"/>
              </a:lnSpc>
              <a:buFont typeface="Wingdings"/>
              <a:buChar char=""/>
              <a:tabLst>
                <a:tab pos="241935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Requests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spc="-15" dirty="0" smtClean="0">
                <a:latin typeface="Times New Roman"/>
                <a:cs typeface="Times New Roman"/>
              </a:rPr>
              <a:t>most </a:t>
            </a:r>
            <a:r>
              <a:rPr lang="en-US" spc="-10" dirty="0" smtClean="0">
                <a:latin typeface="Times New Roman"/>
                <a:cs typeface="Times New Roman"/>
              </a:rPr>
              <a:t>famous </a:t>
            </a:r>
            <a:r>
              <a:rPr lang="en-US" dirty="0" smtClean="0">
                <a:latin typeface="Times New Roman"/>
                <a:cs typeface="Times New Roman"/>
              </a:rPr>
              <a:t>HTTP </a:t>
            </a:r>
            <a:r>
              <a:rPr lang="en-US" spc="-10" dirty="0" smtClean="0">
                <a:latin typeface="Times New Roman"/>
                <a:cs typeface="Times New Roman"/>
              </a:rPr>
              <a:t>Library.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5" dirty="0" smtClean="0">
                <a:latin typeface="Times New Roman"/>
                <a:cs typeface="Times New Roman"/>
              </a:rPr>
              <a:t>must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an essential </a:t>
            </a:r>
            <a:r>
              <a:rPr lang="en-US" dirty="0" smtClean="0">
                <a:latin typeface="Times New Roman"/>
                <a:cs typeface="Times New Roman"/>
              </a:rPr>
              <a:t>criterion </a:t>
            </a:r>
            <a:r>
              <a:rPr lang="en-US" spc="-10" dirty="0" smtClean="0">
                <a:latin typeface="Times New Roman"/>
                <a:cs typeface="Times New Roman"/>
              </a:rPr>
              <a:t>for  </a:t>
            </a:r>
            <a:r>
              <a:rPr lang="en-US" spc="-5" dirty="0" smtClean="0">
                <a:latin typeface="Times New Roman"/>
                <a:cs typeface="Times New Roman"/>
              </a:rPr>
              <a:t>every Python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Developer.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marR="18415" indent="-229235">
              <a:lnSpc>
                <a:spcPct val="170000"/>
              </a:lnSpc>
              <a:spcBef>
                <a:spcPts val="7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10" dirty="0" err="1" smtClean="0">
                <a:latin typeface="Times New Roman"/>
                <a:cs typeface="Times New Roman"/>
              </a:rPr>
              <a:t>Scrapy</a:t>
            </a:r>
            <a:r>
              <a:rPr lang="en-US" spc="-10" dirty="0" smtClean="0">
                <a:latin typeface="Times New Roman"/>
                <a:cs typeface="Times New Roman"/>
              </a:rPr>
              <a:t>: </a:t>
            </a:r>
            <a:r>
              <a:rPr lang="en-US" spc="15" dirty="0" smtClean="0">
                <a:latin typeface="Times New Roman"/>
                <a:cs typeface="Times New Roman"/>
              </a:rPr>
              <a:t>If </a:t>
            </a:r>
            <a:r>
              <a:rPr lang="en-US" spc="-10" dirty="0" smtClean="0">
                <a:latin typeface="Times New Roman"/>
                <a:cs typeface="Times New Roman"/>
              </a:rPr>
              <a:t>you </a:t>
            </a:r>
            <a:r>
              <a:rPr lang="en-US" dirty="0" smtClean="0">
                <a:latin typeface="Times New Roman"/>
                <a:cs typeface="Times New Roman"/>
              </a:rPr>
              <a:t>are </a:t>
            </a:r>
            <a:r>
              <a:rPr lang="en-US" spc="-5" dirty="0" smtClean="0">
                <a:latin typeface="Times New Roman"/>
                <a:cs typeface="Times New Roman"/>
              </a:rPr>
              <a:t>involved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spc="-5" dirty="0" err="1" smtClean="0">
                <a:latin typeface="Times New Roman"/>
                <a:cs typeface="Times New Roman"/>
              </a:rPr>
              <a:t>webscripting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then this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must </a:t>
            </a:r>
            <a:r>
              <a:rPr lang="en-US" spc="-10" dirty="0" smtClean="0">
                <a:latin typeface="Times New Roman"/>
                <a:cs typeface="Times New Roman"/>
              </a:rPr>
              <a:t>have </a:t>
            </a:r>
            <a:r>
              <a:rPr lang="en-US" dirty="0" smtClean="0">
                <a:latin typeface="Times New Roman"/>
                <a:cs typeface="Times New Roman"/>
              </a:rPr>
              <a:t>library </a:t>
            </a:r>
            <a:r>
              <a:rPr lang="en-US" spc="-10" dirty="0" smtClean="0">
                <a:latin typeface="Times New Roman"/>
                <a:cs typeface="Times New Roman"/>
              </a:rPr>
              <a:t>for you. </a:t>
            </a:r>
            <a:r>
              <a:rPr lang="en-US" spc="-5" dirty="0" smtClean="0">
                <a:latin typeface="Times New Roman"/>
                <a:cs typeface="Times New Roman"/>
              </a:rPr>
              <a:t>After  </a:t>
            </a:r>
            <a:r>
              <a:rPr lang="en-US" spc="-10" dirty="0" smtClean="0">
                <a:latin typeface="Times New Roman"/>
                <a:cs typeface="Times New Roman"/>
              </a:rPr>
              <a:t>using </a:t>
            </a:r>
            <a:r>
              <a:rPr lang="en-US" dirty="0" smtClean="0">
                <a:latin typeface="Times New Roman"/>
                <a:cs typeface="Times New Roman"/>
              </a:rPr>
              <a:t>this </a:t>
            </a:r>
            <a:r>
              <a:rPr lang="en-US" spc="-5" dirty="0" smtClean="0">
                <a:latin typeface="Times New Roman"/>
                <a:cs typeface="Times New Roman"/>
              </a:rPr>
              <a:t>library </a:t>
            </a:r>
            <a:r>
              <a:rPr lang="en-US" spc="-10" dirty="0" smtClean="0">
                <a:latin typeface="Times New Roman"/>
                <a:cs typeface="Times New Roman"/>
              </a:rPr>
              <a:t>you </a:t>
            </a:r>
            <a:r>
              <a:rPr lang="en-US" spc="-130" dirty="0" err="1" smtClean="0">
                <a:latin typeface="Times New Roman"/>
                <a:cs typeface="Times New Roman"/>
              </a:rPr>
              <a:t>won‟t</a:t>
            </a:r>
            <a:r>
              <a:rPr lang="en-US" spc="-1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use any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other.</a:t>
            </a:r>
          </a:p>
          <a:p>
            <a:pPr marL="241300" marR="7620" indent="-229235">
              <a:lnSpc>
                <a:spcPct val="17000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10" dirty="0" smtClean="0">
                <a:latin typeface="Times New Roman"/>
                <a:cs typeface="Times New Roman"/>
              </a:rPr>
              <a:t>Pillow</a:t>
            </a:r>
            <a:r>
              <a:rPr lang="en-US" spc="-10" dirty="0" smtClean="0">
                <a:latin typeface="Times New Roman"/>
                <a:cs typeface="Times New Roman"/>
              </a:rPr>
              <a:t>: </a:t>
            </a:r>
            <a:r>
              <a:rPr lang="en-US" spc="-5" dirty="0" smtClean="0">
                <a:latin typeface="Times New Roman"/>
                <a:cs typeface="Times New Roman"/>
              </a:rPr>
              <a:t>A friendly fork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PIL (Python </a:t>
            </a:r>
            <a:r>
              <a:rPr lang="en-US" spc="-5" dirty="0" smtClean="0">
                <a:latin typeface="Times New Roman"/>
                <a:cs typeface="Times New Roman"/>
              </a:rPr>
              <a:t>Imaging Library).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spc="-10" dirty="0" smtClean="0">
                <a:latin typeface="Times New Roman"/>
                <a:cs typeface="Times New Roman"/>
              </a:rPr>
              <a:t>more </a:t>
            </a:r>
            <a:r>
              <a:rPr lang="en-US" dirty="0" smtClean="0">
                <a:latin typeface="Times New Roman"/>
                <a:cs typeface="Times New Roman"/>
              </a:rPr>
              <a:t>user-friendly </a:t>
            </a:r>
            <a:r>
              <a:rPr lang="en-US" spc="5" dirty="0" smtClean="0">
                <a:latin typeface="Times New Roman"/>
                <a:cs typeface="Times New Roman"/>
              </a:rPr>
              <a:t>than  </a:t>
            </a:r>
            <a:r>
              <a:rPr lang="en-US" dirty="0" smtClean="0">
                <a:latin typeface="Times New Roman"/>
                <a:cs typeface="Times New Roman"/>
              </a:rPr>
              <a:t>PIL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20" dirty="0" smtClean="0">
                <a:latin typeface="Times New Roman"/>
                <a:cs typeface="Times New Roman"/>
              </a:rPr>
              <a:t>must </a:t>
            </a:r>
            <a:r>
              <a:rPr lang="en-US" spc="-10" dirty="0" smtClean="0">
                <a:latin typeface="Times New Roman"/>
                <a:cs typeface="Times New Roman"/>
              </a:rPr>
              <a:t>have for anyone </a:t>
            </a:r>
            <a:r>
              <a:rPr lang="en-US" spc="-5" dirty="0" smtClean="0">
                <a:latin typeface="Times New Roman"/>
                <a:cs typeface="Times New Roman"/>
              </a:rPr>
              <a:t>who works </a:t>
            </a:r>
            <a:r>
              <a:rPr lang="en-US" spc="-10" dirty="0" smtClean="0">
                <a:latin typeface="Times New Roman"/>
                <a:cs typeface="Times New Roman"/>
              </a:rPr>
              <a:t>with</a:t>
            </a:r>
            <a:r>
              <a:rPr lang="en-US" spc="26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images.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70000"/>
              </a:lnSpc>
              <a:spcBef>
                <a:spcPts val="7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5" dirty="0" err="1" smtClean="0">
                <a:latin typeface="Times New Roman"/>
                <a:cs typeface="Times New Roman"/>
              </a:rPr>
              <a:t>SQLAchemy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database</a:t>
            </a:r>
            <a:r>
              <a:rPr lang="en-US" spc="7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library.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7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5" dirty="0" err="1" smtClean="0">
                <a:latin typeface="Times New Roman"/>
                <a:cs typeface="Times New Roman"/>
              </a:rPr>
              <a:t>BeautifulSoup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spc="-15" dirty="0" smtClean="0">
                <a:latin typeface="Times New Roman"/>
                <a:cs typeface="Times New Roman"/>
              </a:rPr>
              <a:t>This </a:t>
            </a:r>
            <a:r>
              <a:rPr lang="en-US" dirty="0" smtClean="0">
                <a:latin typeface="Times New Roman"/>
                <a:cs typeface="Times New Roman"/>
              </a:rPr>
              <a:t>xml </a:t>
            </a:r>
            <a:r>
              <a:rPr lang="en-US" spc="-5" dirty="0" smtClean="0">
                <a:latin typeface="Times New Roman"/>
                <a:cs typeface="Times New Roman"/>
              </a:rPr>
              <a:t>and html </a:t>
            </a:r>
            <a:r>
              <a:rPr lang="en-US" dirty="0" smtClean="0">
                <a:latin typeface="Times New Roman"/>
                <a:cs typeface="Times New Roman"/>
              </a:rPr>
              <a:t>parsing</a:t>
            </a:r>
            <a:r>
              <a:rPr lang="en-US" spc="3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library.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7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Twisted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spc="-10" dirty="0" smtClean="0">
                <a:latin typeface="Times New Roman"/>
                <a:cs typeface="Times New Roman"/>
              </a:rPr>
              <a:t>The </a:t>
            </a:r>
            <a:r>
              <a:rPr lang="en-US" spc="-15" dirty="0" smtClean="0">
                <a:latin typeface="Times New Roman"/>
                <a:cs typeface="Times New Roman"/>
              </a:rPr>
              <a:t>most </a:t>
            </a:r>
            <a:r>
              <a:rPr lang="en-US" spc="-10" dirty="0" smtClean="0">
                <a:latin typeface="Times New Roman"/>
                <a:cs typeface="Times New Roman"/>
              </a:rPr>
              <a:t>important </a:t>
            </a:r>
            <a:r>
              <a:rPr lang="en-US" spc="5" dirty="0" smtClean="0">
                <a:latin typeface="Times New Roman"/>
                <a:cs typeface="Times New Roman"/>
              </a:rPr>
              <a:t>tool </a:t>
            </a:r>
            <a:r>
              <a:rPr lang="en-US" spc="-10" dirty="0" smtClean="0">
                <a:latin typeface="Times New Roman"/>
                <a:cs typeface="Times New Roman"/>
              </a:rPr>
              <a:t>for </a:t>
            </a:r>
            <a:r>
              <a:rPr lang="en-US" spc="-5" dirty="0" smtClean="0">
                <a:latin typeface="Times New Roman"/>
                <a:cs typeface="Times New Roman"/>
              </a:rPr>
              <a:t>any </a:t>
            </a:r>
            <a:r>
              <a:rPr lang="en-US" dirty="0" smtClean="0">
                <a:latin typeface="Times New Roman"/>
                <a:cs typeface="Times New Roman"/>
              </a:rPr>
              <a:t>network </a:t>
            </a:r>
            <a:r>
              <a:rPr lang="en-US" spc="-5" dirty="0" smtClean="0">
                <a:latin typeface="Times New Roman"/>
                <a:cs typeface="Times New Roman"/>
              </a:rPr>
              <a:t>application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developer.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indent="-229235">
              <a:lnSpc>
                <a:spcPct val="17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10" dirty="0" err="1" smtClean="0">
                <a:latin typeface="Times New Roman"/>
                <a:cs typeface="Times New Roman"/>
              </a:rPr>
              <a:t>NumPy</a:t>
            </a:r>
            <a:r>
              <a:rPr lang="en-US" spc="-10" dirty="0" smtClean="0">
                <a:latin typeface="Times New Roman"/>
                <a:cs typeface="Times New Roman"/>
              </a:rPr>
              <a:t>: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10" dirty="0" smtClean="0">
                <a:latin typeface="Times New Roman"/>
                <a:cs typeface="Times New Roman"/>
              </a:rPr>
              <a:t>provides </a:t>
            </a:r>
            <a:r>
              <a:rPr lang="en-US" spc="-5" dirty="0" smtClean="0">
                <a:latin typeface="Times New Roman"/>
                <a:cs typeface="Times New Roman"/>
              </a:rPr>
              <a:t>some advanced math </a:t>
            </a:r>
            <a:r>
              <a:rPr lang="en-US" spc="-10" dirty="0" smtClean="0">
                <a:latin typeface="Times New Roman"/>
                <a:cs typeface="Times New Roman"/>
              </a:rPr>
              <a:t>functionalities </a:t>
            </a:r>
            <a:r>
              <a:rPr lang="en-US" spc="10" dirty="0" smtClean="0">
                <a:latin typeface="Times New Roman"/>
                <a:cs typeface="Times New Roman"/>
              </a:rPr>
              <a:t>to</a:t>
            </a:r>
            <a:r>
              <a:rPr lang="en-US" spc="16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python.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marR="17780" indent="-229235">
              <a:lnSpc>
                <a:spcPct val="170000"/>
              </a:lnSpc>
              <a:buFont typeface="Wingdings"/>
              <a:buChar char=""/>
              <a:tabLst>
                <a:tab pos="241935" algn="l"/>
              </a:tabLst>
            </a:pPr>
            <a:r>
              <a:rPr lang="en-US" b="1" spc="-5" dirty="0" err="1" smtClean="0">
                <a:latin typeface="Times New Roman"/>
                <a:cs typeface="Times New Roman"/>
              </a:rPr>
              <a:t>SciPy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library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algorithms and mathematical </a:t>
            </a:r>
            <a:r>
              <a:rPr lang="en-US" dirty="0" smtClean="0">
                <a:latin typeface="Times New Roman"/>
                <a:cs typeface="Times New Roman"/>
              </a:rPr>
              <a:t>tools </a:t>
            </a:r>
            <a:r>
              <a:rPr lang="en-US" spc="-10" dirty="0" smtClean="0">
                <a:latin typeface="Times New Roman"/>
                <a:cs typeface="Times New Roman"/>
              </a:rPr>
              <a:t>for </a:t>
            </a:r>
            <a:r>
              <a:rPr lang="en-US" dirty="0" smtClean="0">
                <a:latin typeface="Times New Roman"/>
                <a:cs typeface="Times New Roman"/>
              </a:rPr>
              <a:t>python </a:t>
            </a:r>
            <a:r>
              <a:rPr lang="en-US" spc="-5" dirty="0" smtClean="0">
                <a:latin typeface="Times New Roman"/>
                <a:cs typeface="Times New Roman"/>
              </a:rPr>
              <a:t>and has </a:t>
            </a:r>
            <a:r>
              <a:rPr lang="en-US" dirty="0" smtClean="0">
                <a:latin typeface="Times New Roman"/>
                <a:cs typeface="Times New Roman"/>
              </a:rPr>
              <a:t>caused  </a:t>
            </a:r>
            <a:r>
              <a:rPr lang="en-US" spc="-5" dirty="0" smtClean="0">
                <a:latin typeface="Times New Roman"/>
                <a:cs typeface="Times New Roman"/>
              </a:rPr>
              <a:t>many scientists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latin typeface="Times New Roman"/>
                <a:cs typeface="Times New Roman"/>
              </a:rPr>
              <a:t>switch </a:t>
            </a:r>
            <a:r>
              <a:rPr lang="en-US" dirty="0" smtClean="0">
                <a:latin typeface="Times New Roman"/>
                <a:cs typeface="Times New Roman"/>
              </a:rPr>
              <a:t>from ruby to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python.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7000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b="1" spc="-5" dirty="0" err="1" smtClean="0">
                <a:latin typeface="Times New Roman"/>
                <a:cs typeface="Times New Roman"/>
              </a:rPr>
              <a:t>Matplotlib</a:t>
            </a:r>
            <a:r>
              <a:rPr lang="en-US" spc="-5" dirty="0" smtClean="0">
                <a:latin typeface="Times New Roman"/>
                <a:cs typeface="Times New Roman"/>
              </a:rPr>
              <a:t>: </a:t>
            </a:r>
            <a:r>
              <a:rPr lang="en-US" spc="-10" dirty="0" smtClean="0">
                <a:latin typeface="Times New Roman"/>
                <a:cs typeface="Times New Roman"/>
              </a:rPr>
              <a:t>It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numerical plotting library.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very useful </a:t>
            </a:r>
            <a:r>
              <a:rPr lang="en-US" spc="-10" dirty="0" smtClean="0">
                <a:latin typeface="Times New Roman"/>
                <a:cs typeface="Times New Roman"/>
              </a:rPr>
              <a:t>for </a:t>
            </a:r>
            <a:r>
              <a:rPr lang="en-US" spc="5" dirty="0" smtClean="0">
                <a:latin typeface="Times New Roman"/>
                <a:cs typeface="Times New Roman"/>
              </a:rPr>
              <a:t>any data </a:t>
            </a:r>
            <a:r>
              <a:rPr lang="en-US" dirty="0" smtClean="0">
                <a:latin typeface="Times New Roman"/>
                <a:cs typeface="Times New Roman"/>
              </a:rPr>
              <a:t>scientist </a:t>
            </a:r>
            <a:r>
              <a:rPr lang="en-US" spc="10" dirty="0" smtClean="0">
                <a:latin typeface="Times New Roman"/>
                <a:cs typeface="Times New Roman"/>
              </a:rPr>
              <a:t>or </a:t>
            </a:r>
            <a:r>
              <a:rPr lang="en-US" spc="5" dirty="0" smtClean="0">
                <a:latin typeface="Times New Roman"/>
                <a:cs typeface="Times New Roman"/>
              </a:rPr>
              <a:t>any  data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analyzer.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 marR="13970">
              <a:lnSpc>
                <a:spcPct val="110000"/>
              </a:lnSpc>
            </a:pPr>
            <a:r>
              <a:rPr lang="en-US" spc="5" dirty="0" smtClean="0">
                <a:latin typeface="Times New Roman"/>
                <a:cs typeface="Times New Roman"/>
              </a:rPr>
              <a:t>By </a:t>
            </a:r>
            <a:r>
              <a:rPr lang="en-US" spc="-5" dirty="0" smtClean="0">
                <a:latin typeface="Times New Roman"/>
                <a:cs typeface="Times New Roman"/>
              </a:rPr>
              <a:t>default, parameters </a:t>
            </a:r>
            <a:r>
              <a:rPr lang="en-US" spc="-10" dirty="0" smtClean="0">
                <a:latin typeface="Times New Roman"/>
                <a:cs typeface="Times New Roman"/>
              </a:rPr>
              <a:t>have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positional </a:t>
            </a:r>
            <a:r>
              <a:rPr lang="en-US" spc="-10" dirty="0" smtClean="0">
                <a:latin typeface="Times New Roman"/>
                <a:cs typeface="Times New Roman"/>
              </a:rPr>
              <a:t>behavior and you need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inform </a:t>
            </a:r>
            <a:r>
              <a:rPr lang="en-US" dirty="0" smtClean="0">
                <a:latin typeface="Times New Roman"/>
                <a:cs typeface="Times New Roman"/>
              </a:rPr>
              <a:t>them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same  </a:t>
            </a:r>
            <a:r>
              <a:rPr lang="en-US" spc="-5" dirty="0" smtClean="0">
                <a:latin typeface="Times New Roman"/>
                <a:cs typeface="Times New Roman"/>
              </a:rPr>
              <a:t>order that </a:t>
            </a:r>
            <a:r>
              <a:rPr lang="en-US" dirty="0" smtClean="0">
                <a:latin typeface="Times New Roman"/>
                <a:cs typeface="Times New Roman"/>
              </a:rPr>
              <a:t>they </a:t>
            </a:r>
            <a:r>
              <a:rPr lang="en-US" spc="-5" dirty="0" smtClean="0">
                <a:latin typeface="Times New Roman"/>
                <a:cs typeface="Times New Roman"/>
              </a:rPr>
              <a:t>were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defined.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Example: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def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add(</a:t>
            </a:r>
            <a:r>
              <a:rPr lang="en-US" spc="-5" dirty="0" err="1" smtClean="0">
                <a:latin typeface="Times New Roman"/>
                <a:cs typeface="Times New Roman"/>
              </a:rPr>
              <a:t>a,b</a:t>
            </a:r>
            <a:r>
              <a:rPr lang="en-US" spc="-5" dirty="0" smtClean="0">
                <a:latin typeface="Times New Roman"/>
                <a:cs typeface="Times New Roman"/>
              </a:rPr>
              <a:t>):</a:t>
            </a:r>
            <a:endParaRPr lang="en-US" dirty="0" smtClean="0">
              <a:latin typeface="Times New Roman"/>
              <a:cs typeface="Times New Roman"/>
            </a:endParaRPr>
          </a:p>
          <a:p>
            <a:pPr marL="1384300" marR="2103755">
              <a:lnSpc>
                <a:spcPts val="1610"/>
              </a:lnSpc>
              <a:spcBef>
                <a:spcPts val="6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"""This function </a:t>
            </a:r>
            <a:r>
              <a:rPr lang="en-US" dirty="0" smtClean="0">
                <a:latin typeface="Times New Roman"/>
                <a:cs typeface="Times New Roman"/>
              </a:rPr>
              <a:t>sum the </a:t>
            </a:r>
            <a:r>
              <a:rPr lang="en-US" spc="-5" dirty="0" smtClean="0">
                <a:latin typeface="Times New Roman"/>
                <a:cs typeface="Times New Roman"/>
              </a:rPr>
              <a:t>numbers"""  </a:t>
            </a:r>
            <a:r>
              <a:rPr lang="en-US" dirty="0" smtClean="0">
                <a:latin typeface="Times New Roman"/>
                <a:cs typeface="Times New Roman"/>
              </a:rPr>
              <a:t>c=</a:t>
            </a:r>
            <a:r>
              <a:rPr lang="en-US" dirty="0" err="1" smtClean="0">
                <a:latin typeface="Times New Roman"/>
                <a:cs typeface="Times New Roman"/>
              </a:rPr>
              <a:t>a+b</a:t>
            </a:r>
            <a:endParaRPr lang="en-US" dirty="0" smtClean="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6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print</a:t>
            </a:r>
            <a:r>
              <a:rPr lang="en-US" spc="-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</a:t>
            </a:r>
          </a:p>
          <a:p>
            <a:pPr marL="1384300">
              <a:lnSpc>
                <a:spcPct val="100000"/>
              </a:lnSpc>
              <a:spcBef>
                <a:spcPts val="140"/>
              </a:spcBef>
            </a:pPr>
            <a:r>
              <a:rPr lang="en-US" dirty="0" smtClean="0">
                <a:latin typeface="Times New Roman"/>
                <a:cs typeface="Times New Roman"/>
              </a:rPr>
              <a:t>return</a:t>
            </a:r>
          </a:p>
          <a:p>
            <a:pPr marL="12700" marR="7620" indent="457200" algn="just">
              <a:lnSpc>
                <a:spcPct val="11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Here, </a:t>
            </a:r>
            <a:r>
              <a:rPr lang="en-US" spc="-30" dirty="0" smtClean="0">
                <a:latin typeface="Times New Roman"/>
                <a:cs typeface="Times New Roman"/>
              </a:rPr>
              <a:t>„</a:t>
            </a:r>
            <a:r>
              <a:rPr lang="en-US" i="1" spc="-30" dirty="0" smtClean="0">
                <a:latin typeface="Times New Roman"/>
                <a:cs typeface="Times New Roman"/>
              </a:rPr>
              <a:t>def’ </a:t>
            </a:r>
            <a:r>
              <a:rPr lang="en-US" spc="-5" dirty="0" smtClean="0">
                <a:latin typeface="Times New Roman"/>
                <a:cs typeface="Times New Roman"/>
              </a:rPr>
              <a:t>represents starting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function. </a:t>
            </a:r>
            <a:r>
              <a:rPr lang="en-US" spc="-35" dirty="0" smtClean="0">
                <a:latin typeface="Times New Roman"/>
                <a:cs typeface="Times New Roman"/>
              </a:rPr>
              <a:t>„</a:t>
            </a:r>
            <a:r>
              <a:rPr lang="en-US" i="1" spc="-35" dirty="0" smtClean="0">
                <a:latin typeface="Times New Roman"/>
                <a:cs typeface="Times New Roman"/>
              </a:rPr>
              <a:t>add’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0" dirty="0" smtClean="0">
                <a:latin typeface="Times New Roman"/>
                <a:cs typeface="Times New Roman"/>
              </a:rPr>
              <a:t>name. </a:t>
            </a:r>
            <a:r>
              <a:rPr lang="en-US" spc="-5" dirty="0" smtClean="0">
                <a:latin typeface="Times New Roman"/>
                <a:cs typeface="Times New Roman"/>
              </a:rPr>
              <a:t>After </a:t>
            </a:r>
            <a:r>
              <a:rPr lang="en-US" dirty="0" smtClean="0">
                <a:latin typeface="Times New Roman"/>
                <a:cs typeface="Times New Roman"/>
              </a:rPr>
              <a:t>this </a:t>
            </a:r>
            <a:r>
              <a:rPr lang="en-US" spc="-5" dirty="0" smtClean="0">
                <a:latin typeface="Times New Roman"/>
                <a:cs typeface="Times New Roman"/>
              </a:rPr>
              <a:t>name,  parentheses </a:t>
            </a:r>
            <a:r>
              <a:rPr lang="en-US" dirty="0" smtClean="0">
                <a:latin typeface="Times New Roman"/>
                <a:cs typeface="Times New Roman"/>
              </a:rPr>
              <a:t>( ) are </a:t>
            </a:r>
            <a:r>
              <a:rPr lang="en-US" spc="-5" dirty="0" smtClean="0">
                <a:latin typeface="Times New Roman"/>
                <a:cs typeface="Times New Roman"/>
              </a:rPr>
              <a:t>compulsory as </a:t>
            </a:r>
            <a:r>
              <a:rPr lang="en-US" dirty="0" smtClean="0">
                <a:latin typeface="Times New Roman"/>
                <a:cs typeface="Times New Roman"/>
              </a:rPr>
              <a:t>they </a:t>
            </a:r>
            <a:r>
              <a:rPr lang="en-US" spc="5" dirty="0" smtClean="0">
                <a:latin typeface="Times New Roman"/>
                <a:cs typeface="Times New Roman"/>
              </a:rPr>
              <a:t>denote </a:t>
            </a:r>
            <a:r>
              <a:rPr lang="en-US" spc="-10" dirty="0" smtClean="0">
                <a:latin typeface="Times New Roman"/>
                <a:cs typeface="Times New Roman"/>
              </a:rPr>
              <a:t>that </a:t>
            </a:r>
            <a:r>
              <a:rPr lang="en-US" spc="-25" dirty="0" smtClean="0">
                <a:latin typeface="Times New Roman"/>
                <a:cs typeface="Times New Roman"/>
              </a:rPr>
              <a:t>it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function and not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" dirty="0" smtClean="0">
                <a:latin typeface="Times New Roman"/>
                <a:cs typeface="Times New Roman"/>
              </a:rPr>
              <a:t>variable </a:t>
            </a:r>
            <a:r>
              <a:rPr lang="en-US" spc="10" dirty="0" smtClean="0">
                <a:latin typeface="Times New Roman"/>
                <a:cs typeface="Times New Roman"/>
              </a:rPr>
              <a:t>or  </a:t>
            </a:r>
            <a:r>
              <a:rPr lang="en-US" spc="-10" dirty="0" smtClean="0">
                <a:latin typeface="Times New Roman"/>
                <a:cs typeface="Times New Roman"/>
              </a:rPr>
              <a:t>something else. </a:t>
            </a:r>
            <a:r>
              <a:rPr lang="en-US" spc="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parentheses </a:t>
            </a:r>
            <a:r>
              <a:rPr lang="en-US" spc="5" dirty="0" smtClean="0">
                <a:latin typeface="Times New Roman"/>
                <a:cs typeface="Times New Roman"/>
              </a:rPr>
              <a:t>we wrote </a:t>
            </a:r>
            <a:r>
              <a:rPr lang="en-US" spc="-5" dirty="0" smtClean="0">
                <a:latin typeface="Times New Roman"/>
                <a:cs typeface="Times New Roman"/>
              </a:rPr>
              <a:t>two variables </a:t>
            </a:r>
            <a:r>
              <a:rPr lang="en-US" spc="-275" dirty="0" smtClean="0">
                <a:latin typeface="Times New Roman"/>
                <a:cs typeface="Times New Roman"/>
              </a:rPr>
              <a:t>„</a:t>
            </a:r>
            <a:r>
              <a:rPr lang="en-US" i="1" spc="-275" dirty="0" smtClean="0">
                <a:latin typeface="Times New Roman"/>
                <a:cs typeface="Times New Roman"/>
              </a:rPr>
              <a:t>a</a:t>
            </a:r>
            <a:r>
              <a:rPr lang="en-US" spc="-275" dirty="0" smtClean="0">
                <a:latin typeface="Times New Roman"/>
                <a:cs typeface="Times New Roman"/>
              </a:rPr>
              <a:t>‟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spc="-270" dirty="0" smtClean="0">
                <a:latin typeface="Times New Roman"/>
                <a:cs typeface="Times New Roman"/>
              </a:rPr>
              <a:t>„</a:t>
            </a:r>
            <a:r>
              <a:rPr lang="en-US" i="1" spc="-270" dirty="0" smtClean="0">
                <a:latin typeface="Times New Roman"/>
                <a:cs typeface="Times New Roman"/>
              </a:rPr>
              <a:t>b</a:t>
            </a:r>
            <a:r>
              <a:rPr lang="en-US" spc="-270" dirty="0" smtClean="0">
                <a:latin typeface="Times New Roman"/>
                <a:cs typeface="Times New Roman"/>
              </a:rPr>
              <a:t>‟ </a:t>
            </a:r>
            <a:r>
              <a:rPr lang="en-US" dirty="0" smtClean="0">
                <a:latin typeface="Times New Roman"/>
                <a:cs typeface="Times New Roman"/>
              </a:rPr>
              <a:t>these </a:t>
            </a:r>
            <a:r>
              <a:rPr lang="en-US" spc="-5" dirty="0" smtClean="0">
                <a:latin typeface="Times New Roman"/>
                <a:cs typeface="Times New Roman"/>
              </a:rPr>
              <a:t>variables </a:t>
            </a:r>
            <a:r>
              <a:rPr lang="en-US" spc="-40" dirty="0" smtClean="0">
                <a:latin typeface="Times New Roman"/>
                <a:cs typeface="Times New Roman"/>
              </a:rPr>
              <a:t>are  </a:t>
            </a:r>
            <a:r>
              <a:rPr lang="en-US" spc="-10" dirty="0" smtClean="0">
                <a:latin typeface="Times New Roman"/>
                <a:cs typeface="Times New Roman"/>
              </a:rPr>
              <a:t>called </a:t>
            </a:r>
            <a:r>
              <a:rPr lang="en-US" spc="-70" dirty="0" smtClean="0">
                <a:latin typeface="Times New Roman"/>
                <a:cs typeface="Times New Roman"/>
              </a:rPr>
              <a:t>„parameters‟. </a:t>
            </a:r>
            <a:r>
              <a:rPr lang="en-US" spc="-5" dirty="0" smtClean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parameter </a:t>
            </a:r>
            <a:r>
              <a:rPr lang="en-US" spc="-15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variable that receives </a:t>
            </a:r>
            <a:r>
              <a:rPr lang="en-US" spc="5" dirty="0" smtClean="0">
                <a:latin typeface="Times New Roman"/>
                <a:cs typeface="Times New Roman"/>
              </a:rPr>
              <a:t>data </a:t>
            </a:r>
            <a:r>
              <a:rPr lang="en-US" dirty="0" smtClean="0">
                <a:latin typeface="Times New Roman"/>
                <a:cs typeface="Times New Roman"/>
              </a:rPr>
              <a:t>from outside a </a:t>
            </a:r>
            <a:r>
              <a:rPr lang="en-US" spc="-5" dirty="0" smtClean="0">
                <a:latin typeface="Times New Roman"/>
                <a:cs typeface="Times New Roman"/>
              </a:rPr>
              <a:t>function. </a:t>
            </a:r>
            <a:r>
              <a:rPr lang="en-US" spc="5" dirty="0" smtClean="0">
                <a:latin typeface="Times New Roman"/>
                <a:cs typeface="Times New Roman"/>
              </a:rPr>
              <a:t>So, </a:t>
            </a:r>
            <a:r>
              <a:rPr lang="en-US" spc="31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this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10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receives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two</a:t>
            </a:r>
            <a:r>
              <a:rPr lang="en-US" spc="15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values</a:t>
            </a:r>
            <a:r>
              <a:rPr lang="en-US" spc="1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from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outside</a:t>
            </a:r>
            <a:r>
              <a:rPr lang="en-US" spc="1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1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those</a:t>
            </a:r>
            <a:r>
              <a:rPr lang="en-US" spc="1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are</a:t>
            </a:r>
            <a:r>
              <a:rPr lang="en-US" spc="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stored</a:t>
            </a:r>
            <a:r>
              <a:rPr lang="en-US" spc="13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in</a:t>
            </a:r>
            <a:r>
              <a:rPr lang="en-US" spc="1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1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variables</a:t>
            </a:r>
            <a:r>
              <a:rPr lang="en-US" spc="114" dirty="0" smtClean="0">
                <a:latin typeface="Times New Roman"/>
                <a:cs typeface="Times New Roman"/>
              </a:rPr>
              <a:t> </a:t>
            </a:r>
            <a:r>
              <a:rPr lang="en-US" spc="-275" dirty="0" smtClean="0">
                <a:latin typeface="Times New Roman"/>
                <a:cs typeface="Times New Roman"/>
              </a:rPr>
              <a:t>„a‟</a:t>
            </a:r>
            <a:r>
              <a:rPr lang="en-US" spc="-260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and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17145" algn="just">
              <a:lnSpc>
                <a:spcPct val="110000"/>
              </a:lnSpc>
              <a:spcBef>
                <a:spcPts val="25"/>
              </a:spcBef>
            </a:pPr>
            <a:r>
              <a:rPr lang="en-US" spc="-215" dirty="0" smtClean="0">
                <a:latin typeface="Times New Roman"/>
                <a:cs typeface="Times New Roman"/>
              </a:rPr>
              <a:t>„b‟. </a:t>
            </a:r>
            <a:r>
              <a:rPr lang="en-US" spc="-5" dirty="0" smtClean="0">
                <a:latin typeface="Times New Roman"/>
                <a:cs typeface="Times New Roman"/>
              </a:rPr>
              <a:t>After parentheses, we </a:t>
            </a:r>
            <a:r>
              <a:rPr lang="en-US" dirty="0" smtClean="0">
                <a:latin typeface="Times New Roman"/>
                <a:cs typeface="Times New Roman"/>
              </a:rPr>
              <a:t>put </a:t>
            </a:r>
            <a:r>
              <a:rPr lang="en-US" spc="-5" dirty="0" smtClean="0">
                <a:latin typeface="Times New Roman"/>
                <a:cs typeface="Times New Roman"/>
              </a:rPr>
              <a:t>colon </a:t>
            </a:r>
            <a:r>
              <a:rPr lang="en-US" dirty="0" smtClean="0">
                <a:latin typeface="Times New Roman"/>
                <a:cs typeface="Times New Roman"/>
              </a:rPr>
              <a:t>(:) </a:t>
            </a:r>
            <a:r>
              <a:rPr lang="en-US" spc="-5" dirty="0" smtClean="0">
                <a:latin typeface="Times New Roman"/>
                <a:cs typeface="Times New Roman"/>
              </a:rPr>
              <a:t>that represents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beginning </a:t>
            </a:r>
            <a:r>
              <a:rPr lang="en-US" spc="2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0" dirty="0" smtClean="0">
                <a:latin typeface="Times New Roman"/>
                <a:cs typeface="Times New Roman"/>
              </a:rPr>
              <a:t>body.  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dirty="0" smtClean="0">
                <a:latin typeface="Times New Roman"/>
                <a:cs typeface="Times New Roman"/>
              </a:rPr>
              <a:t>body </a:t>
            </a:r>
            <a:r>
              <a:rPr lang="en-US" spc="-5" dirty="0" smtClean="0">
                <a:latin typeface="Times New Roman"/>
                <a:cs typeface="Times New Roman"/>
              </a:rPr>
              <a:t>contains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5" dirty="0" smtClean="0">
                <a:latin typeface="Times New Roman"/>
                <a:cs typeface="Times New Roman"/>
              </a:rPr>
              <a:t>group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-5" dirty="0" smtClean="0">
                <a:latin typeface="Times New Roman"/>
                <a:cs typeface="Times New Roman"/>
              </a:rPr>
              <a:t>statements </a:t>
            </a:r>
            <a:r>
              <a:rPr lang="en-US" spc="-10" dirty="0" smtClean="0">
                <a:latin typeface="Times New Roman"/>
                <a:cs typeface="Times New Roman"/>
              </a:rPr>
              <a:t>called</a:t>
            </a:r>
            <a:r>
              <a:rPr lang="en-US" spc="-75" dirty="0" smtClean="0">
                <a:latin typeface="Times New Roman"/>
                <a:cs typeface="Times New Roman"/>
              </a:rPr>
              <a:t> </a:t>
            </a:r>
            <a:r>
              <a:rPr lang="en-US" spc="-105" dirty="0" smtClean="0">
                <a:latin typeface="Times New Roman"/>
                <a:cs typeface="Times New Roman"/>
              </a:rPr>
              <a:t>„suite‟.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lang="en-US" sz="3600" b="1" spc="-10" dirty="0" smtClean="0">
                <a:latin typeface="Times New Roman"/>
                <a:cs typeface="Times New Roman"/>
              </a:rPr>
              <a:t>Calling</a:t>
            </a:r>
            <a:r>
              <a:rPr lang="en-US" sz="3600" b="1" dirty="0" smtClean="0">
                <a:latin typeface="Times New Roman"/>
                <a:cs typeface="Times New Roman"/>
              </a:rPr>
              <a:t> </a:t>
            </a:r>
            <a:r>
              <a:rPr lang="en-US" sz="3600" b="1" spc="-5" dirty="0" smtClean="0">
                <a:latin typeface="Times New Roman"/>
                <a:cs typeface="Times New Roman"/>
              </a:rPr>
              <a:t>Function: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12700" marR="12065" indent="457200" algn="just">
              <a:lnSpc>
                <a:spcPct val="110000"/>
              </a:lnSpc>
              <a:spcBef>
                <a:spcPts val="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A function </a:t>
            </a:r>
            <a:r>
              <a:rPr lang="en-US" dirty="0" smtClean="0">
                <a:latin typeface="Times New Roman"/>
                <a:cs typeface="Times New Roman"/>
              </a:rPr>
              <a:t>cannot run by </a:t>
            </a:r>
            <a:r>
              <a:rPr lang="en-US" spc="-10" dirty="0" smtClean="0">
                <a:latin typeface="Times New Roman"/>
                <a:cs typeface="Times New Roman"/>
              </a:rPr>
              <a:t>its </a:t>
            </a:r>
            <a:r>
              <a:rPr lang="en-US" spc="-5" dirty="0" smtClean="0">
                <a:latin typeface="Times New Roman"/>
                <a:cs typeface="Times New Roman"/>
              </a:rPr>
              <a:t>own.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5" dirty="0" smtClean="0">
                <a:latin typeface="Times New Roman"/>
                <a:cs typeface="Times New Roman"/>
              </a:rPr>
              <a:t>runs </a:t>
            </a:r>
            <a:r>
              <a:rPr lang="en-US" spc="5" dirty="0" smtClean="0">
                <a:latin typeface="Times New Roman"/>
                <a:cs typeface="Times New Roman"/>
              </a:rPr>
              <a:t>only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spc="-5" dirty="0" smtClean="0">
                <a:latin typeface="Times New Roman"/>
                <a:cs typeface="Times New Roman"/>
              </a:rPr>
              <a:t>we </a:t>
            </a:r>
            <a:r>
              <a:rPr lang="en-US" dirty="0" smtClean="0">
                <a:latin typeface="Times New Roman"/>
                <a:cs typeface="Times New Roman"/>
              </a:rPr>
              <a:t>call </a:t>
            </a:r>
            <a:r>
              <a:rPr lang="en-US" spc="-10" dirty="0" smtClean="0">
                <a:latin typeface="Times New Roman"/>
                <a:cs typeface="Times New Roman"/>
              </a:rPr>
              <a:t>it. </a:t>
            </a:r>
            <a:r>
              <a:rPr lang="en-US" spc="5" dirty="0" smtClean="0">
                <a:latin typeface="Times New Roman"/>
                <a:cs typeface="Times New Roman"/>
              </a:rPr>
              <a:t>So,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next </a:t>
            </a:r>
            <a:r>
              <a:rPr lang="en-US" dirty="0" smtClean="0">
                <a:latin typeface="Times New Roman"/>
                <a:cs typeface="Times New Roman"/>
              </a:rPr>
              <a:t>step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spc="10" dirty="0" smtClean="0">
                <a:latin typeface="Times New Roman"/>
                <a:cs typeface="Times New Roman"/>
              </a:rPr>
              <a:t>to  </a:t>
            </a:r>
            <a:r>
              <a:rPr lang="en-US" spc="-5" dirty="0" smtClean="0">
                <a:latin typeface="Times New Roman"/>
                <a:cs typeface="Times New Roman"/>
              </a:rPr>
              <a:t>call function </a:t>
            </a:r>
            <a:r>
              <a:rPr lang="en-US" dirty="0" smtClean="0">
                <a:latin typeface="Times New Roman"/>
                <a:cs typeface="Times New Roman"/>
              </a:rPr>
              <a:t>using </a:t>
            </a:r>
            <a:r>
              <a:rPr lang="en-US" spc="-10" dirty="0" smtClean="0">
                <a:latin typeface="Times New Roman"/>
                <a:cs typeface="Times New Roman"/>
              </a:rPr>
              <a:t>its name. </a:t>
            </a:r>
            <a:r>
              <a:rPr lang="en-US" spc="-5" dirty="0" smtClean="0">
                <a:latin typeface="Times New Roman"/>
                <a:cs typeface="Times New Roman"/>
              </a:rPr>
              <a:t>While calling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function, </a:t>
            </a:r>
            <a:r>
              <a:rPr lang="en-US" spc="-5" dirty="0" smtClean="0">
                <a:latin typeface="Times New Roman"/>
                <a:cs typeface="Times New Roman"/>
              </a:rPr>
              <a:t>we should </a:t>
            </a:r>
            <a:r>
              <a:rPr lang="en-US" spc="-10" dirty="0" smtClean="0">
                <a:latin typeface="Times New Roman"/>
                <a:cs typeface="Times New Roman"/>
              </a:rPr>
              <a:t>pass </a:t>
            </a:r>
            <a:r>
              <a:rPr lang="en-US" dirty="0" smtClean="0">
                <a:latin typeface="Times New Roman"/>
                <a:cs typeface="Times New Roman"/>
              </a:rPr>
              <a:t>the necessary </a:t>
            </a:r>
            <a:r>
              <a:rPr lang="en-US" spc="-5" dirty="0" smtClean="0">
                <a:latin typeface="Times New Roman"/>
                <a:cs typeface="Times New Roman"/>
              </a:rPr>
              <a:t>values  </a:t>
            </a:r>
            <a:r>
              <a:rPr lang="en-US" dirty="0" smtClean="0">
                <a:latin typeface="Times New Roman"/>
                <a:cs typeface="Times New Roman"/>
              </a:rPr>
              <a:t>to 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parentheses</a:t>
            </a:r>
            <a:r>
              <a:rPr lang="en-US" spc="5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as: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lang="en-US" dirty="0" smtClean="0">
                <a:latin typeface="Times New Roman"/>
                <a:cs typeface="Times New Roman"/>
              </a:rPr>
              <a:t>add(5,12)</a:t>
            </a:r>
          </a:p>
          <a:p>
            <a:pPr marL="12700" indent="457200">
              <a:lnSpc>
                <a:spcPct val="100000"/>
              </a:lnSpc>
              <a:spcBef>
                <a:spcPts val="14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Here,</a:t>
            </a:r>
            <a:r>
              <a:rPr lang="en-US" spc="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we</a:t>
            </a:r>
            <a:r>
              <a:rPr lang="en-US" spc="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are</a:t>
            </a:r>
            <a:r>
              <a:rPr lang="en-US" spc="5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calling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155" dirty="0" smtClean="0">
                <a:latin typeface="Times New Roman"/>
                <a:cs typeface="Times New Roman"/>
              </a:rPr>
              <a:t>„add‟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function</a:t>
            </a:r>
            <a:r>
              <a:rPr lang="en-US" spc="5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6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passing</a:t>
            </a:r>
            <a:r>
              <a:rPr lang="en-US" spc="60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two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values</a:t>
            </a:r>
            <a:r>
              <a:rPr lang="en-US" spc="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5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12</a:t>
            </a:r>
            <a:r>
              <a:rPr lang="en-US" spc="11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to</a:t>
            </a:r>
            <a:r>
              <a:rPr lang="en-US" spc="6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that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function.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13970">
              <a:lnSpc>
                <a:spcPct val="110000"/>
              </a:lnSpc>
              <a:spcBef>
                <a:spcPts val="25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Times New Roman"/>
                <a:cs typeface="Times New Roman"/>
              </a:rPr>
              <a:t>this </a:t>
            </a:r>
            <a:r>
              <a:rPr lang="en-US" spc="-5" dirty="0" smtClean="0">
                <a:latin typeface="Times New Roman"/>
                <a:cs typeface="Times New Roman"/>
              </a:rPr>
              <a:t>statement </a:t>
            </a:r>
            <a:r>
              <a:rPr lang="en-US" spc="-30" dirty="0" smtClean="0">
                <a:latin typeface="Times New Roman"/>
                <a:cs typeface="Times New Roman"/>
              </a:rPr>
              <a:t>is </a:t>
            </a:r>
            <a:r>
              <a:rPr lang="en-US" dirty="0" smtClean="0">
                <a:latin typeface="Times New Roman"/>
                <a:cs typeface="Times New Roman"/>
              </a:rPr>
              <a:t>executed, the python </a:t>
            </a:r>
            <a:r>
              <a:rPr lang="en-US" spc="-5" dirty="0" smtClean="0">
                <a:latin typeface="Times New Roman"/>
                <a:cs typeface="Times New Roman"/>
              </a:rPr>
              <a:t>interpreter </a:t>
            </a:r>
            <a:r>
              <a:rPr lang="en-US" spc="-15" dirty="0" smtClean="0">
                <a:latin typeface="Times New Roman"/>
                <a:cs typeface="Times New Roman"/>
              </a:rPr>
              <a:t>jumps </a:t>
            </a:r>
            <a:r>
              <a:rPr lang="en-US" spc="10" dirty="0" smtClean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dirty="0" smtClean="0">
                <a:latin typeface="Times New Roman"/>
                <a:cs typeface="Times New Roman"/>
              </a:rPr>
              <a:t>definition </a:t>
            </a:r>
            <a:r>
              <a:rPr lang="en-US" spc="5" dirty="0" smtClean="0">
                <a:latin typeface="Times New Roman"/>
                <a:cs typeface="Times New Roman"/>
              </a:rPr>
              <a:t>and  </a:t>
            </a:r>
            <a:r>
              <a:rPr lang="en-US" spc="-5" dirty="0" smtClean="0">
                <a:latin typeface="Times New Roman"/>
                <a:cs typeface="Times New Roman"/>
              </a:rPr>
              <a:t>copies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values </a:t>
            </a:r>
            <a:r>
              <a:rPr lang="en-US" dirty="0" smtClean="0">
                <a:latin typeface="Times New Roman"/>
                <a:cs typeface="Times New Roman"/>
              </a:rPr>
              <a:t>5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12 </a:t>
            </a:r>
            <a:r>
              <a:rPr lang="en-US" spc="-15" dirty="0" smtClean="0">
                <a:latin typeface="Times New Roman"/>
                <a:cs typeface="Times New Roman"/>
              </a:rPr>
              <a:t>into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parameters </a:t>
            </a:r>
            <a:r>
              <a:rPr lang="en-US" spc="-285" dirty="0" smtClean="0">
                <a:latin typeface="Times New Roman"/>
                <a:cs typeface="Times New Roman"/>
              </a:rPr>
              <a:t>„a‟ </a:t>
            </a:r>
            <a:r>
              <a:rPr lang="en-US" spc="-10" dirty="0" smtClean="0">
                <a:latin typeface="Times New Roman"/>
                <a:cs typeface="Times New Roman"/>
              </a:rPr>
              <a:t>and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54" dirty="0" smtClean="0">
                <a:latin typeface="Times New Roman"/>
                <a:cs typeface="Times New Roman"/>
              </a:rPr>
              <a:t>„b‟ </a:t>
            </a:r>
            <a:r>
              <a:rPr lang="en-US" spc="-5" dirty="0" smtClean="0">
                <a:latin typeface="Times New Roman"/>
                <a:cs typeface="Times New Roman"/>
              </a:rPr>
              <a:t>respectively.</a:t>
            </a:r>
            <a:endParaRPr lang="en-US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Example: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  <a:buNone/>
            </a:pPr>
            <a:r>
              <a:rPr lang="en-US" b="1" spc="5" dirty="0" smtClean="0">
                <a:latin typeface="Times New Roman"/>
                <a:cs typeface="Times New Roman"/>
              </a:rPr>
              <a:t>def</a:t>
            </a:r>
            <a:r>
              <a:rPr lang="en-US" b="1" spc="-3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add(</a:t>
            </a:r>
            <a:r>
              <a:rPr lang="en-US" b="1" spc="-5" dirty="0" err="1" smtClean="0">
                <a:latin typeface="Times New Roman"/>
                <a:cs typeface="Times New Roman"/>
              </a:rPr>
              <a:t>a,b</a:t>
            </a:r>
            <a:r>
              <a:rPr lang="en-US" b="1" spc="-5" dirty="0" smtClean="0">
                <a:latin typeface="Times New Roman"/>
                <a:cs typeface="Times New Roman"/>
              </a:rPr>
              <a:t>):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1384300" marR="2104390">
              <a:lnSpc>
                <a:spcPts val="1590"/>
              </a:lnSpc>
              <a:spcBef>
                <a:spcPts val="7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"""This function </a:t>
            </a:r>
            <a:r>
              <a:rPr lang="en-US" b="1" dirty="0" smtClean="0">
                <a:latin typeface="Times New Roman"/>
                <a:cs typeface="Times New Roman"/>
              </a:rPr>
              <a:t>sum the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numbers"""  </a:t>
            </a:r>
          </a:p>
          <a:p>
            <a:pPr marL="1384300" marR="2104390">
              <a:lnSpc>
                <a:spcPts val="1590"/>
              </a:lnSpc>
              <a:spcBef>
                <a:spcPts val="70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c=</a:t>
            </a:r>
            <a:r>
              <a:rPr lang="en-US" b="1" dirty="0" err="1" smtClean="0">
                <a:latin typeface="Times New Roman"/>
                <a:cs typeface="Times New Roman"/>
              </a:rPr>
              <a:t>a+b</a:t>
            </a:r>
            <a:endParaRPr lang="en-US" b="1" dirty="0">
              <a:latin typeface="Times New Roman"/>
              <a:cs typeface="Times New Roman"/>
            </a:endParaRPr>
          </a:p>
          <a:p>
            <a:pPr marL="1384300" marR="2104390">
              <a:lnSpc>
                <a:spcPts val="1590"/>
              </a:lnSpc>
              <a:spcBef>
                <a:spcPts val="70"/>
              </a:spcBef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print</a:t>
            </a:r>
            <a:r>
              <a:rPr lang="en-US" b="1" spc="-6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</a:p>
          <a:p>
            <a:pPr marL="365125" marR="2104390">
              <a:lnSpc>
                <a:spcPts val="1590"/>
              </a:lnSpc>
              <a:spcBef>
                <a:spcPts val="7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365125" marR="2104390">
              <a:lnSpc>
                <a:spcPts val="1590"/>
              </a:lnSpc>
              <a:spcBef>
                <a:spcPts val="7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add(5,12) #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7500" lnSpcReduction="20000"/>
          </a:bodyPr>
          <a:lstStyle/>
          <a:p>
            <a:pPr marL="12700" algn="just">
              <a:lnSpc>
                <a:spcPct val="100000"/>
              </a:lnSpc>
            </a:pPr>
            <a:r>
              <a:rPr lang="en-US" sz="3600" b="1" spc="-10" dirty="0" smtClean="0">
                <a:latin typeface="Times New Roman"/>
                <a:cs typeface="Times New Roman"/>
              </a:rPr>
              <a:t>Returning Results </a:t>
            </a:r>
            <a:r>
              <a:rPr lang="en-US" sz="3600" b="1" spc="-5" dirty="0" smtClean="0">
                <a:latin typeface="Times New Roman"/>
                <a:cs typeface="Times New Roman"/>
              </a:rPr>
              <a:t>from a</a:t>
            </a:r>
            <a:r>
              <a:rPr lang="en-US" sz="3600" b="1" spc="70" dirty="0" smtClean="0">
                <a:latin typeface="Times New Roman"/>
                <a:cs typeface="Times New Roman"/>
              </a:rPr>
              <a:t> </a:t>
            </a:r>
            <a:r>
              <a:rPr lang="en-US" sz="3600" b="1" spc="-5" dirty="0" smtClean="0">
                <a:latin typeface="Times New Roman"/>
                <a:cs typeface="Times New Roman"/>
              </a:rPr>
              <a:t>function: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12700" marR="8890" indent="457200" algn="just">
              <a:lnSpc>
                <a:spcPct val="110000"/>
              </a:lnSpc>
              <a:spcBef>
                <a:spcPts val="1235"/>
              </a:spcBef>
            </a:pPr>
            <a:r>
              <a:rPr lang="en-US" spc="-15" dirty="0" smtClean="0">
                <a:latin typeface="Times New Roman"/>
                <a:cs typeface="Times New Roman"/>
              </a:rPr>
              <a:t>We </a:t>
            </a:r>
            <a:r>
              <a:rPr lang="en-US" dirty="0" smtClean="0">
                <a:latin typeface="Times New Roman"/>
                <a:cs typeface="Times New Roman"/>
              </a:rPr>
              <a:t>can </a:t>
            </a:r>
            <a:r>
              <a:rPr lang="en-US" spc="5" dirty="0" smtClean="0">
                <a:latin typeface="Times New Roman"/>
                <a:cs typeface="Times New Roman"/>
              </a:rPr>
              <a:t>return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result </a:t>
            </a:r>
            <a:r>
              <a:rPr lang="en-US" spc="10" dirty="0" smtClean="0">
                <a:latin typeface="Times New Roman"/>
                <a:cs typeface="Times New Roman"/>
              </a:rPr>
              <a:t>or </a:t>
            </a:r>
            <a:r>
              <a:rPr lang="en-US" spc="-5" dirty="0" smtClean="0">
                <a:latin typeface="Times New Roman"/>
                <a:cs typeface="Times New Roman"/>
              </a:rPr>
              <a:t>output </a:t>
            </a:r>
            <a:r>
              <a:rPr lang="en-US" dirty="0" smtClean="0">
                <a:latin typeface="Times New Roman"/>
                <a:cs typeface="Times New Roman"/>
              </a:rPr>
              <a:t>from the </a:t>
            </a:r>
            <a:r>
              <a:rPr lang="en-US" spc="-5" dirty="0" smtClean="0">
                <a:latin typeface="Times New Roman"/>
                <a:cs typeface="Times New Roman"/>
              </a:rPr>
              <a:t>function using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105" dirty="0" smtClean="0">
                <a:latin typeface="Times New Roman"/>
                <a:cs typeface="Times New Roman"/>
              </a:rPr>
              <a:t>„return‟ </a:t>
            </a:r>
            <a:r>
              <a:rPr lang="en-US" spc="-5" dirty="0" smtClean="0">
                <a:latin typeface="Times New Roman"/>
                <a:cs typeface="Times New Roman"/>
              </a:rPr>
              <a:t>statement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spc="5" dirty="0" smtClean="0">
                <a:latin typeface="Times New Roman"/>
                <a:cs typeface="Times New Roman"/>
              </a:rPr>
              <a:t>the </a:t>
            </a:r>
            <a:r>
              <a:rPr lang="en-US" spc="3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spc="-10" dirty="0" smtClean="0">
                <a:latin typeface="Times New Roman"/>
                <a:cs typeface="Times New Roman"/>
              </a:rPr>
              <a:t>body. </a:t>
            </a:r>
            <a:r>
              <a:rPr lang="en-US" spc="-5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function </a:t>
            </a:r>
            <a:r>
              <a:rPr lang="en-US" dirty="0" smtClean="0">
                <a:latin typeface="Times New Roman"/>
                <a:cs typeface="Times New Roman"/>
              </a:rPr>
              <a:t>does </a:t>
            </a:r>
            <a:r>
              <a:rPr lang="en-US" spc="-5" dirty="0" smtClean="0">
                <a:latin typeface="Times New Roman"/>
                <a:cs typeface="Times New Roman"/>
              </a:rPr>
              <a:t>not </a:t>
            </a:r>
            <a:r>
              <a:rPr lang="en-US" dirty="0" smtClean="0">
                <a:latin typeface="Times New Roman"/>
                <a:cs typeface="Times New Roman"/>
              </a:rPr>
              <a:t>return </a:t>
            </a:r>
            <a:r>
              <a:rPr lang="en-US" spc="-5" dirty="0" smtClean="0">
                <a:latin typeface="Times New Roman"/>
                <a:cs typeface="Times New Roman"/>
              </a:rPr>
              <a:t>any </a:t>
            </a:r>
            <a:r>
              <a:rPr lang="en-US" dirty="0" smtClean="0">
                <a:latin typeface="Times New Roman"/>
                <a:cs typeface="Times New Roman"/>
              </a:rPr>
              <a:t>result, </a:t>
            </a:r>
            <a:r>
              <a:rPr lang="en-US" spc="-5" dirty="0" smtClean="0">
                <a:latin typeface="Times New Roman"/>
                <a:cs typeface="Times New Roman"/>
              </a:rPr>
              <a:t>we </a:t>
            </a:r>
            <a:r>
              <a:rPr lang="en-US" spc="-10" dirty="0" smtClean="0">
                <a:latin typeface="Times New Roman"/>
                <a:cs typeface="Times New Roman"/>
              </a:rPr>
              <a:t>need </a:t>
            </a:r>
            <a:r>
              <a:rPr lang="en-US" spc="-5" dirty="0" smtClean="0">
                <a:latin typeface="Times New Roman"/>
                <a:cs typeface="Times New Roman"/>
              </a:rPr>
              <a:t>not write </a:t>
            </a:r>
            <a:r>
              <a:rPr lang="en-US" dirty="0" smtClean="0">
                <a:latin typeface="Times New Roman"/>
                <a:cs typeface="Times New Roman"/>
              </a:rPr>
              <a:t>the return  </a:t>
            </a:r>
            <a:r>
              <a:rPr lang="en-US" spc="-5" dirty="0" smtClean="0">
                <a:latin typeface="Times New Roman"/>
                <a:cs typeface="Times New Roman"/>
              </a:rPr>
              <a:t>statement </a:t>
            </a:r>
            <a:r>
              <a:rPr lang="en-US" spc="-15" dirty="0" smtClean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the body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function.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12700" indent="457200">
              <a:lnSpc>
                <a:spcPct val="11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Q) Write </a:t>
            </a:r>
            <a:r>
              <a:rPr lang="en-US" dirty="0" smtClean="0">
                <a:latin typeface="Times New Roman"/>
                <a:cs typeface="Times New Roman"/>
              </a:rPr>
              <a:t>a program to </a:t>
            </a:r>
            <a:r>
              <a:rPr lang="en-US" spc="-15" dirty="0" smtClean="0">
                <a:latin typeface="Times New Roman"/>
                <a:cs typeface="Times New Roman"/>
              </a:rPr>
              <a:t>find </a:t>
            </a:r>
            <a:r>
              <a:rPr lang="en-US" dirty="0" smtClean="0">
                <a:latin typeface="Times New Roman"/>
                <a:cs typeface="Times New Roman"/>
              </a:rPr>
              <a:t>the sum </a:t>
            </a:r>
            <a:r>
              <a:rPr lang="en-US" spc="10" dirty="0" smtClean="0">
                <a:latin typeface="Times New Roman"/>
                <a:cs typeface="Times New Roman"/>
              </a:rPr>
              <a:t>of </a:t>
            </a:r>
            <a:r>
              <a:rPr lang="en-US" spc="5" dirty="0" smtClean="0">
                <a:latin typeface="Times New Roman"/>
                <a:cs typeface="Times New Roman"/>
              </a:rPr>
              <a:t>two </a:t>
            </a:r>
            <a:r>
              <a:rPr lang="en-US" spc="-15" dirty="0" smtClean="0">
                <a:latin typeface="Times New Roman"/>
                <a:cs typeface="Times New Roman"/>
              </a:rPr>
              <a:t>numbers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spc="5" dirty="0" smtClean="0">
                <a:latin typeface="Times New Roman"/>
                <a:cs typeface="Times New Roman"/>
              </a:rPr>
              <a:t>return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10" dirty="0" smtClean="0">
                <a:latin typeface="Times New Roman"/>
                <a:cs typeface="Times New Roman"/>
              </a:rPr>
              <a:t>result </a:t>
            </a:r>
            <a:r>
              <a:rPr lang="en-US" spc="-5" dirty="0" smtClean="0">
                <a:latin typeface="Times New Roman"/>
                <a:cs typeface="Times New Roman"/>
              </a:rPr>
              <a:t>from </a:t>
            </a:r>
            <a:r>
              <a:rPr lang="en-US" spc="5" dirty="0" smtClean="0">
                <a:latin typeface="Times New Roman"/>
                <a:cs typeface="Times New Roman"/>
              </a:rPr>
              <a:t>the </a:t>
            </a:r>
            <a:r>
              <a:rPr lang="en-US" spc="3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function.</a:t>
            </a:r>
            <a:endParaRPr lang="en-US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lang="en-US" b="1" spc="5" dirty="0" smtClean="0">
                <a:latin typeface="Times New Roman"/>
                <a:cs typeface="Times New Roman"/>
              </a:rPr>
              <a:t>def</a:t>
            </a:r>
            <a:r>
              <a:rPr lang="en-US" b="1" spc="-3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add(</a:t>
            </a:r>
            <a:r>
              <a:rPr lang="en-US" b="1" spc="-5" dirty="0" err="1" smtClean="0">
                <a:latin typeface="Times New Roman"/>
                <a:cs typeface="Times New Roman"/>
              </a:rPr>
              <a:t>a,b</a:t>
            </a:r>
            <a:r>
              <a:rPr lang="en-US" b="1" spc="-5" dirty="0" smtClean="0">
                <a:latin typeface="Times New Roman"/>
                <a:cs typeface="Times New Roman"/>
              </a:rPr>
              <a:t>):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1384300" marR="2104390">
              <a:lnSpc>
                <a:spcPct val="110000"/>
              </a:lnSpc>
              <a:buNone/>
            </a:pPr>
            <a:r>
              <a:rPr lang="en-US" b="1" spc="-5" dirty="0" smtClean="0">
                <a:latin typeface="Times New Roman"/>
                <a:cs typeface="Times New Roman"/>
              </a:rPr>
              <a:t>	"""This function </a:t>
            </a:r>
            <a:r>
              <a:rPr lang="en-US" b="1" dirty="0" smtClean="0">
                <a:latin typeface="Times New Roman"/>
                <a:cs typeface="Times New Roman"/>
              </a:rPr>
              <a:t>sum the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numbers"""  </a:t>
            </a:r>
          </a:p>
          <a:p>
            <a:pPr marL="1384300" marR="2104390">
              <a:lnSpc>
                <a:spcPct val="110000"/>
              </a:lnSpc>
              <a:buNone/>
            </a:pPr>
            <a:r>
              <a:rPr lang="en-US" b="1" spc="-5" dirty="0">
                <a:latin typeface="Times New Roman"/>
                <a:cs typeface="Times New Roman"/>
              </a:rPr>
              <a:t>	</a:t>
            </a:r>
            <a:r>
              <a:rPr lang="en-US" b="1" dirty="0" smtClean="0">
                <a:latin typeface="Times New Roman"/>
                <a:cs typeface="Times New Roman"/>
              </a:rPr>
              <a:t>c=</a:t>
            </a:r>
            <a:r>
              <a:rPr lang="en-US" b="1" dirty="0" err="1" smtClean="0">
                <a:latin typeface="Times New Roman"/>
                <a:cs typeface="Times New Roman"/>
              </a:rPr>
              <a:t>a+b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927100" marR="3603625" indent="457200">
              <a:lnSpc>
                <a:spcPct val="110000"/>
              </a:lnSpc>
              <a:spcBef>
                <a:spcPts val="25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return c  </a:t>
            </a:r>
          </a:p>
          <a:p>
            <a:pPr marL="0" marR="3603625" indent="457200">
              <a:lnSpc>
                <a:spcPct val="110000"/>
              </a:lnSpc>
              <a:spcBef>
                <a:spcPts val="2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print add(5,12) #</a:t>
            </a:r>
            <a:r>
              <a:rPr lang="en-US" dirty="0" smtClean="0">
                <a:latin typeface="Times New Roman"/>
                <a:cs typeface="Times New Roman"/>
              </a:rPr>
              <a:t>17</a:t>
            </a:r>
          </a:p>
          <a:p>
            <a:pPr marL="88900" marR="3603625" indent="457200">
              <a:lnSpc>
                <a:spcPct val="110000"/>
              </a:lnSpc>
              <a:spcBef>
                <a:spcPts val="25"/>
              </a:spcBef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print add(1.5,6)</a:t>
            </a:r>
            <a:r>
              <a:rPr lang="en-US" spc="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#6.5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/>
          <p:cNvSpPr txBox="1">
            <a:spLocks noGrp="1"/>
          </p:cNvSpPr>
          <p:nvPr>
            <p:ph idx="1"/>
          </p:nvPr>
        </p:nvSpPr>
        <p:spPr>
          <a:xfrm>
            <a:off x="214282" y="214290"/>
            <a:ext cx="8229600" cy="369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10" smtClean="0">
                <a:latin typeface="Times New Roman"/>
                <a:cs typeface="Times New Roman"/>
              </a:rPr>
              <a:t>Returning </a:t>
            </a:r>
            <a:r>
              <a:rPr sz="2000" b="1" spc="-5" dirty="0">
                <a:latin typeface="Times New Roman"/>
                <a:cs typeface="Times New Roman"/>
              </a:rPr>
              <a:t>multiple </a:t>
            </a:r>
            <a:r>
              <a:rPr sz="2000" b="1" spc="-10" dirty="0">
                <a:latin typeface="Times New Roman"/>
                <a:cs typeface="Times New Roman"/>
              </a:rPr>
              <a:t>values </a:t>
            </a:r>
            <a:r>
              <a:rPr sz="2000" b="1" dirty="0">
                <a:latin typeface="Times New Roman"/>
                <a:cs typeface="Times New Roman"/>
              </a:rPr>
              <a:t>from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function:</a:t>
            </a:r>
            <a:endParaRPr sz="2000">
              <a:latin typeface="Times New Roman"/>
              <a:cs typeface="Times New Roman"/>
            </a:endParaRPr>
          </a:p>
          <a:p>
            <a:pPr marL="12700" marR="12700" indent="457200" algn="just">
              <a:lnSpc>
                <a:spcPct val="11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A function </a:t>
            </a:r>
            <a:r>
              <a:rPr sz="1800" dirty="0">
                <a:latin typeface="Times New Roman"/>
                <a:cs typeface="Times New Roman"/>
              </a:rPr>
              <a:t>can returns a </a:t>
            </a:r>
            <a:r>
              <a:rPr sz="1800" spc="-5" dirty="0">
                <a:latin typeface="Times New Roman"/>
                <a:cs typeface="Times New Roman"/>
              </a:rPr>
              <a:t>single </a:t>
            </a:r>
            <a:r>
              <a:rPr sz="1800" spc="-10" dirty="0">
                <a:latin typeface="Times New Roman"/>
                <a:cs typeface="Times New Roman"/>
              </a:rPr>
              <a:t>value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programming languages like C, </a:t>
            </a:r>
            <a:r>
              <a:rPr sz="1800" dirty="0">
                <a:latin typeface="Times New Roman"/>
                <a:cs typeface="Times New Roman"/>
              </a:rPr>
              <a:t>C++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JAVA. </a:t>
            </a:r>
            <a:r>
              <a:rPr sz="1800" dirty="0">
                <a:latin typeface="Times New Roman"/>
                <a:cs typeface="Times New Roman"/>
              </a:rPr>
              <a:t>But,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python,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spc="10" dirty="0">
                <a:latin typeface="Times New Roman"/>
                <a:cs typeface="Times New Roman"/>
              </a:rPr>
              <a:t>can </a:t>
            </a:r>
            <a:r>
              <a:rPr sz="1800" spc="5" dirty="0">
                <a:latin typeface="Times New Roman"/>
                <a:cs typeface="Times New Roman"/>
              </a:rPr>
              <a:t>return </a:t>
            </a:r>
            <a:r>
              <a:rPr sz="1800" spc="-10" dirty="0">
                <a:latin typeface="Times New Roman"/>
                <a:cs typeface="Times New Roman"/>
              </a:rPr>
              <a:t>multiple </a:t>
            </a:r>
            <a:r>
              <a:rPr sz="1800" spc="-5" dirty="0">
                <a:latin typeface="Times New Roman"/>
                <a:cs typeface="Times New Roman"/>
              </a:rPr>
              <a:t>values. When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calculates  </a:t>
            </a:r>
            <a:r>
              <a:rPr sz="1800" spc="-5" dirty="0">
                <a:latin typeface="Times New Roman"/>
                <a:cs typeface="Times New Roman"/>
              </a:rPr>
              <a:t>multiple results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wants to return the </a:t>
            </a:r>
            <a:r>
              <a:rPr sz="1800" spc="-5" dirty="0">
                <a:latin typeface="Times New Roman"/>
                <a:cs typeface="Times New Roman"/>
              </a:rPr>
              <a:t>results, we can </a:t>
            </a:r>
            <a:r>
              <a:rPr sz="1800" dirty="0">
                <a:latin typeface="Times New Roman"/>
                <a:cs typeface="Times New Roman"/>
              </a:rPr>
              <a:t>use return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549275" algn="just">
              <a:lnSpc>
                <a:spcPct val="100000"/>
              </a:lnSpc>
              <a:spcBef>
                <a:spcPts val="170"/>
              </a:spcBef>
            </a:pPr>
            <a:r>
              <a:rPr sz="1800" b="1" spc="-15" dirty="0">
                <a:latin typeface="Times New Roman"/>
                <a:cs typeface="Times New Roman"/>
              </a:rPr>
              <a:t>return </a:t>
            </a:r>
            <a:r>
              <a:rPr sz="1800" b="1" dirty="0">
                <a:latin typeface="Times New Roman"/>
                <a:cs typeface="Times New Roman"/>
              </a:rPr>
              <a:t>a, </a:t>
            </a:r>
            <a:r>
              <a:rPr sz="1800" b="1" spc="-5" dirty="0">
                <a:latin typeface="Times New Roman"/>
                <a:cs typeface="Times New Roman"/>
              </a:rPr>
              <a:t>b,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10000"/>
              </a:lnSpc>
            </a:pPr>
            <a:r>
              <a:rPr sz="1800" spc="-5" dirty="0">
                <a:latin typeface="Times New Roman"/>
                <a:cs typeface="Times New Roman"/>
              </a:rPr>
              <a:t>Here, </a:t>
            </a:r>
            <a:r>
              <a:rPr sz="1800" dirty="0">
                <a:latin typeface="Times New Roman"/>
                <a:cs typeface="Times New Roman"/>
              </a:rPr>
              <a:t>three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which are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spc="-215" dirty="0">
                <a:latin typeface="Times New Roman"/>
                <a:cs typeface="Times New Roman"/>
              </a:rPr>
              <a:t>„a‟, </a:t>
            </a:r>
            <a:r>
              <a:rPr sz="1800" spc="-254" dirty="0">
                <a:latin typeface="Times New Roman"/>
                <a:cs typeface="Times New Roman"/>
              </a:rPr>
              <a:t>„b‟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275" dirty="0">
                <a:latin typeface="Times New Roman"/>
                <a:cs typeface="Times New Roman"/>
              </a:rPr>
              <a:t>„c‟ </a:t>
            </a:r>
            <a:r>
              <a:rPr sz="1800" dirty="0">
                <a:latin typeface="Times New Roman"/>
                <a:cs typeface="Times New Roman"/>
              </a:rPr>
              <a:t>are returned. </a:t>
            </a:r>
            <a:r>
              <a:rPr sz="1800" spc="-1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values </a:t>
            </a:r>
            <a:r>
              <a:rPr sz="1800" dirty="0">
                <a:latin typeface="Times New Roman"/>
                <a:cs typeface="Times New Roman"/>
              </a:rPr>
              <a:t>are returned by </a:t>
            </a:r>
            <a:r>
              <a:rPr sz="1800" spc="-1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function 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tuple.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grab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spc="-10" dirty="0">
                <a:latin typeface="Times New Roman"/>
                <a:cs typeface="Times New Roman"/>
              </a:rPr>
              <a:t>values,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three </a:t>
            </a:r>
            <a:r>
              <a:rPr sz="1800" spc="-5" dirty="0">
                <a:latin typeface="Times New Roman"/>
                <a:cs typeface="Times New Roman"/>
              </a:rPr>
              <a:t>variables at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time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calling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145"/>
              </a:spcBef>
            </a:pPr>
            <a:r>
              <a:rPr sz="1800" spc="-15" dirty="0">
                <a:latin typeface="Times New Roman"/>
                <a:cs typeface="Times New Roman"/>
              </a:rPr>
              <a:t>x, </a:t>
            </a:r>
            <a:r>
              <a:rPr sz="1800" spc="-25" dirty="0">
                <a:latin typeface="Times New Roman"/>
                <a:cs typeface="Times New Roman"/>
              </a:rPr>
              <a:t>y, </a:t>
            </a:r>
            <a:r>
              <a:rPr sz="1800" dirty="0">
                <a:latin typeface="Times New Roman"/>
                <a:cs typeface="Times New Roman"/>
              </a:rPr>
              <a:t>z = </a:t>
            </a:r>
            <a:r>
              <a:rPr sz="1800" spc="-10" dirty="0">
                <a:latin typeface="Times New Roman"/>
                <a:cs typeface="Times New Roman"/>
              </a:rPr>
              <a:t>functionName(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Here, </a:t>
            </a:r>
            <a:r>
              <a:rPr sz="1800" spc="-225" dirty="0">
                <a:latin typeface="Times New Roman"/>
                <a:cs typeface="Times New Roman"/>
              </a:rPr>
              <a:t>„x‟, </a:t>
            </a:r>
            <a:r>
              <a:rPr sz="1800" spc="-280" dirty="0">
                <a:latin typeface="Times New Roman"/>
                <a:cs typeface="Times New Roman"/>
              </a:rPr>
              <a:t>„y‟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285" dirty="0">
                <a:latin typeface="Times New Roman"/>
                <a:cs typeface="Times New Roman"/>
              </a:rPr>
              <a:t>„z‟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receiving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three </a:t>
            </a:r>
            <a:r>
              <a:rPr sz="1800" spc="-5" dirty="0">
                <a:latin typeface="Times New Roman"/>
                <a:cs typeface="Times New Roman"/>
              </a:rPr>
              <a:t>values returned </a:t>
            </a:r>
            <a:r>
              <a:rPr sz="1800" dirty="0">
                <a:latin typeface="Times New Roman"/>
                <a:cs typeface="Times New Roman"/>
              </a:rPr>
              <a:t>by the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-5">
                <a:latin typeface="Times New Roman"/>
                <a:cs typeface="Times New Roman"/>
              </a:rPr>
              <a:t>Example</a:t>
            </a:r>
            <a:r>
              <a:rPr sz="1800" b="1" spc="-5" smtClean="0">
                <a:latin typeface="Times New Roman"/>
                <a:cs typeface="Times New Roman"/>
              </a:rPr>
              <a:t>:</a:t>
            </a:r>
            <a:endParaRPr lang="en-US" sz="1800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14"/>
          <p:cNvSpPr txBox="1"/>
          <p:nvPr/>
        </p:nvSpPr>
        <p:spPr>
          <a:xfrm>
            <a:off x="1928794" y="3429000"/>
            <a:ext cx="2857520" cy="333745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Times New Roman"/>
                <a:cs typeface="Times New Roman"/>
              </a:rPr>
              <a:t>def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calc(a,b):</a:t>
            </a:r>
            <a:endParaRPr sz="20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latin typeface="Times New Roman"/>
                <a:cs typeface="Times New Roman"/>
              </a:rPr>
              <a:t>c=a+b</a:t>
            </a:r>
            <a:endParaRPr sz="2000">
              <a:latin typeface="Times New Roman"/>
              <a:cs typeface="Times New Roman"/>
            </a:endParaRPr>
          </a:p>
          <a:p>
            <a:pPr marL="196215" marR="808990">
              <a:lnSpc>
                <a:spcPct val="110100"/>
              </a:lnSpc>
              <a:spcBef>
                <a:spcPts val="25"/>
              </a:spcBef>
            </a:pPr>
            <a:r>
              <a:rPr sz="2000" spc="-5">
                <a:latin typeface="Times New Roman"/>
                <a:cs typeface="Times New Roman"/>
              </a:rPr>
              <a:t>d=a-b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96215" marR="808990">
              <a:lnSpc>
                <a:spcPct val="110100"/>
              </a:lnSpc>
              <a:spcBef>
                <a:spcPts val="25"/>
              </a:spcBef>
            </a:pPr>
            <a:r>
              <a:rPr sz="2000" spc="-5" smtClean="0">
                <a:latin typeface="Times New Roman"/>
                <a:cs typeface="Times New Roman"/>
              </a:rPr>
              <a:t>e=a*b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96215" marR="808990">
              <a:lnSpc>
                <a:spcPct val="110100"/>
              </a:lnSpc>
              <a:spcBef>
                <a:spcPts val="25"/>
              </a:spcBef>
            </a:pPr>
            <a:r>
              <a:rPr sz="2000" spc="-5" smtClean="0">
                <a:latin typeface="Times New Roman"/>
                <a:cs typeface="Times New Roman"/>
              </a:rPr>
              <a:t>return</a:t>
            </a:r>
            <a:r>
              <a:rPr sz="2000" spc="-8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c,d,e</a:t>
            </a:r>
            <a:endParaRPr sz="2000">
              <a:latin typeface="Times New Roman"/>
              <a:cs typeface="Times New Roman"/>
            </a:endParaRPr>
          </a:p>
          <a:p>
            <a:pPr marL="40640" marR="462915">
              <a:lnSpc>
                <a:spcPct val="110000"/>
              </a:lnSpc>
            </a:pPr>
            <a:endParaRPr lang="en-US" sz="2000" spc="-5" dirty="0">
              <a:latin typeface="Times New Roman"/>
              <a:cs typeface="Times New Roman"/>
            </a:endParaRPr>
          </a:p>
          <a:p>
            <a:pPr marL="40640" marR="462915">
              <a:lnSpc>
                <a:spcPct val="110000"/>
              </a:lnSpc>
            </a:pPr>
            <a:r>
              <a:rPr sz="2000" spc="-5" smtClean="0">
                <a:latin typeface="Times New Roman"/>
                <a:cs typeface="Times New Roman"/>
              </a:rPr>
              <a:t>x,y,z=calc(5,8</a:t>
            </a:r>
            <a:r>
              <a:rPr sz="2000" spc="-5">
                <a:latin typeface="Times New Roman"/>
                <a:cs typeface="Times New Roman"/>
              </a:rPr>
              <a:t>) 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40640" marR="462915">
              <a:lnSpc>
                <a:spcPct val="110000"/>
              </a:lnSpc>
            </a:pPr>
            <a:r>
              <a:rPr sz="2000" spc="-5" smtClean="0">
                <a:latin typeface="Times New Roman"/>
                <a:cs typeface="Times New Roman"/>
              </a:rPr>
              <a:t>print</a:t>
            </a:r>
            <a:r>
              <a:rPr sz="2000" spc="5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"Addition=",x</a:t>
            </a:r>
            <a:endParaRPr sz="2000">
              <a:latin typeface="Times New Roman"/>
              <a:cs typeface="Times New Roman"/>
            </a:endParaRPr>
          </a:p>
          <a:p>
            <a:pPr marL="40640" marR="142240">
              <a:lnSpc>
                <a:spcPct val="110000"/>
              </a:lnSpc>
            </a:pPr>
            <a:r>
              <a:rPr sz="2000" spc="-5" dirty="0">
                <a:latin typeface="Times New Roman"/>
                <a:cs typeface="Times New Roman"/>
              </a:rPr>
              <a:t>print "Subtraction=",y  print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"Multiplication=",z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5"/>
          <p:cNvSpPr txBox="1">
            <a:spLocks noGrp="1"/>
          </p:cNvSpPr>
          <p:nvPr>
            <p:ph idx="1"/>
          </p:nvPr>
        </p:nvSpPr>
        <p:spPr>
          <a:xfrm>
            <a:off x="357158" y="0"/>
            <a:ext cx="8229600" cy="373640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/>
                <a:cs typeface="Times New Roman"/>
              </a:rPr>
              <a:t>Functions </a:t>
            </a:r>
            <a:r>
              <a:rPr sz="1800" b="1" spc="-10" dirty="0">
                <a:latin typeface="Times New Roman"/>
                <a:cs typeface="Times New Roman"/>
              </a:rPr>
              <a:t>are </a:t>
            </a:r>
            <a:r>
              <a:rPr sz="1800" b="1" spc="-5" dirty="0">
                <a:latin typeface="Times New Roman"/>
                <a:cs typeface="Times New Roman"/>
              </a:rPr>
              <a:t>First Class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Objects: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Python, </a:t>
            </a:r>
            <a:r>
              <a:rPr sz="1800" spc="-10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considered as </a:t>
            </a:r>
            <a:r>
              <a:rPr sz="1800" spc="-10" dirty="0">
                <a:latin typeface="Times New Roman"/>
                <a:cs typeface="Times New Roman"/>
              </a:rPr>
              <a:t>first </a:t>
            </a:r>
            <a:r>
              <a:rPr sz="1800" spc="-15" dirty="0">
                <a:latin typeface="Times New Roman"/>
                <a:cs typeface="Times New Roman"/>
              </a:rPr>
              <a:t>class </a:t>
            </a:r>
            <a:r>
              <a:rPr sz="1800" spc="-5" dirty="0">
                <a:latin typeface="Times New Roman"/>
                <a:cs typeface="Times New Roman"/>
              </a:rPr>
              <a:t>objects. </a:t>
            </a:r>
            <a:r>
              <a:rPr sz="1800" spc="-10" dirty="0">
                <a:latin typeface="Times New Roman"/>
                <a:cs typeface="Times New Roman"/>
              </a:rPr>
              <a:t>It means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use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spc="5" dirty="0">
                <a:latin typeface="Times New Roman"/>
                <a:cs typeface="Times New Roman"/>
              </a:rPr>
              <a:t>as  </a:t>
            </a:r>
            <a:r>
              <a:rPr sz="1800" spc="-5" dirty="0">
                <a:latin typeface="Times New Roman"/>
                <a:cs typeface="Times New Roman"/>
              </a:rPr>
              <a:t>perfect objects.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5" dirty="0">
                <a:latin typeface="Times New Roman"/>
                <a:cs typeface="Times New Roman"/>
              </a:rPr>
              <a:t>fact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create a </a:t>
            </a:r>
            <a:r>
              <a:rPr sz="1800" spc="-10" dirty="0">
                <a:latin typeface="Times New Roman"/>
                <a:cs typeface="Times New Roman"/>
              </a:rPr>
              <a:t>function,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Python interpreter </a:t>
            </a:r>
            <a:r>
              <a:rPr sz="1800" spc="-10" dirty="0">
                <a:latin typeface="Times New Roman"/>
                <a:cs typeface="Times New Roman"/>
              </a:rPr>
              <a:t>internally </a:t>
            </a:r>
            <a:r>
              <a:rPr sz="1800" dirty="0">
                <a:latin typeface="Times New Roman"/>
                <a:cs typeface="Times New Roman"/>
              </a:rPr>
              <a:t>creates </a:t>
            </a:r>
            <a:r>
              <a:rPr sz="1800" spc="5" dirty="0">
                <a:latin typeface="Times New Roman"/>
                <a:cs typeface="Times New Roman"/>
              </a:rPr>
              <a:t>an 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object. </a:t>
            </a:r>
            <a:r>
              <a:rPr sz="1800" spc="-10" dirty="0">
                <a:latin typeface="Times New Roman"/>
                <a:cs typeface="Times New Roman"/>
              </a:rPr>
              <a:t>Since </a:t>
            </a:r>
            <a:r>
              <a:rPr sz="1800" spc="-5" dirty="0">
                <a:latin typeface="Times New Roman"/>
                <a:cs typeface="Times New Roman"/>
              </a:rPr>
              <a:t>functions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objects, we </a:t>
            </a:r>
            <a:r>
              <a:rPr sz="1800" dirty="0">
                <a:latin typeface="Times New Roman"/>
                <a:cs typeface="Times New Roman"/>
              </a:rPr>
              <a:t>can pass 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another function just </a:t>
            </a:r>
            <a:r>
              <a:rPr sz="1800" spc="5" dirty="0">
                <a:latin typeface="Times New Roman"/>
                <a:cs typeface="Times New Roman"/>
              </a:rPr>
              <a:t>like we  </a:t>
            </a:r>
            <a:r>
              <a:rPr sz="1800" spc="-10" dirty="0">
                <a:latin typeface="Times New Roman"/>
                <a:cs typeface="Times New Roman"/>
              </a:rPr>
              <a:t>pass </a:t>
            </a:r>
            <a:r>
              <a:rPr sz="1800" spc="5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object </a:t>
            </a:r>
            <a:r>
              <a:rPr sz="1800" spc="-10" dirty="0">
                <a:latin typeface="Times New Roman"/>
                <a:cs typeface="Times New Roman"/>
              </a:rPr>
              <a:t>(or </a:t>
            </a:r>
            <a:r>
              <a:rPr sz="1800" spc="-15" dirty="0">
                <a:latin typeface="Times New Roman"/>
                <a:cs typeface="Times New Roman"/>
              </a:rPr>
              <a:t>value)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10" dirty="0">
                <a:latin typeface="Times New Roman"/>
                <a:cs typeface="Times New Roman"/>
              </a:rPr>
              <a:t>function. The following </a:t>
            </a:r>
            <a:r>
              <a:rPr sz="1800" spc="-5" dirty="0">
                <a:latin typeface="Times New Roman"/>
                <a:cs typeface="Times New Roman"/>
              </a:rPr>
              <a:t>possibilities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0"/>
              </a:spcBef>
              <a:buFont typeface="Wingdings"/>
              <a:buChar char="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possible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assign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spc="1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variable.</a:t>
            </a:r>
            <a:endParaRPr sz="18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possible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define </a:t>
            </a:r>
            <a:r>
              <a:rPr sz="1800" spc="-5" dirty="0">
                <a:latin typeface="Times New Roman"/>
                <a:cs typeface="Times New Roman"/>
              </a:rPr>
              <a:t>one function </a:t>
            </a:r>
            <a:r>
              <a:rPr sz="1800" spc="-10" dirty="0">
                <a:latin typeface="Times New Roman"/>
                <a:cs typeface="Times New Roman"/>
              </a:rPr>
              <a:t>inside </a:t>
            </a:r>
            <a:r>
              <a:rPr sz="1800" dirty="0">
                <a:latin typeface="Times New Roman"/>
                <a:cs typeface="Times New Roman"/>
              </a:rPr>
              <a:t>another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possible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pass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as parameter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another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12700" marR="1819910" indent="228600">
              <a:lnSpc>
                <a:spcPct val="11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possible that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5" dirty="0">
                <a:latin typeface="Times New Roman"/>
                <a:cs typeface="Times New Roman"/>
              </a:rPr>
              <a:t>return </a:t>
            </a:r>
            <a:r>
              <a:rPr sz="1800" spc="-5" dirty="0">
                <a:latin typeface="Times New Roman"/>
                <a:cs typeface="Times New Roman"/>
              </a:rPr>
              <a:t>another </a:t>
            </a:r>
            <a:r>
              <a:rPr sz="1800" spc="-10" dirty="0">
                <a:latin typeface="Times New Roman"/>
                <a:cs typeface="Times New Roman"/>
              </a:rPr>
              <a:t>function. 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understand these points, we </a:t>
            </a:r>
            <a:r>
              <a:rPr sz="1800" spc="-10" dirty="0">
                <a:latin typeface="Times New Roman"/>
                <a:cs typeface="Times New Roman"/>
              </a:rPr>
              <a:t>will </a:t>
            </a:r>
            <a:r>
              <a:rPr sz="1800" spc="5" dirty="0">
                <a:latin typeface="Times New Roman"/>
                <a:cs typeface="Times New Roman"/>
              </a:rPr>
              <a:t>take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few simple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Times New Roman"/>
                <a:cs typeface="Times New Roman"/>
              </a:rPr>
              <a:t>Q) A python </a:t>
            </a:r>
            <a:r>
              <a:rPr sz="1800" dirty="0">
                <a:latin typeface="Times New Roman"/>
                <a:cs typeface="Times New Roman"/>
              </a:rPr>
              <a:t>program to </a:t>
            </a:r>
            <a:r>
              <a:rPr sz="1800" spc="-10" dirty="0">
                <a:latin typeface="Times New Roman"/>
                <a:cs typeface="Times New Roman"/>
              </a:rPr>
              <a:t>see </a:t>
            </a: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assign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to 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1357290" y="3786190"/>
            <a:ext cx="1571635" cy="8776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 algn="just">
              <a:lnSpc>
                <a:spcPts val="1320"/>
              </a:lnSpc>
            </a:pPr>
            <a:r>
              <a:rPr sz="1400" spc="5" dirty="0">
                <a:latin typeface="Times New Roman"/>
                <a:cs typeface="Times New Roman"/>
              </a:rPr>
              <a:t>def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display(st):</a:t>
            </a:r>
            <a:endParaRPr sz="1400">
              <a:latin typeface="Times New Roman"/>
              <a:cs typeface="Times New Roman"/>
            </a:endParaRPr>
          </a:p>
          <a:p>
            <a:pPr marL="51435" marR="100965" indent="154940" algn="just">
              <a:lnSpc>
                <a:spcPct val="110000"/>
              </a:lnSpc>
            </a:pPr>
            <a:r>
              <a:rPr sz="1400" spc="-5" dirty="0">
                <a:latin typeface="Times New Roman"/>
                <a:cs typeface="Times New Roman"/>
              </a:rPr>
              <a:t>return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"hai"+st  </a:t>
            </a:r>
            <a:r>
              <a:rPr sz="1400" spc="-5" dirty="0">
                <a:latin typeface="Times New Roman"/>
                <a:cs typeface="Times New Roman"/>
              </a:rPr>
              <a:t>x=display("cse")  print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1214414" y="5214950"/>
            <a:ext cx="2214578" cy="152041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340"/>
              </a:lnSpc>
            </a:pPr>
            <a:r>
              <a:rPr sz="1400" spc="5" dirty="0">
                <a:latin typeface="Times New Roman"/>
                <a:cs typeface="Times New Roman"/>
              </a:rPr>
              <a:t>def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display(st):</a:t>
            </a:r>
            <a:endParaRPr sz="1400">
              <a:latin typeface="Times New Roman"/>
              <a:cs typeface="Times New Roman"/>
            </a:endParaRPr>
          </a:p>
          <a:p>
            <a:pPr marL="355600" marR="93345" indent="-152400">
              <a:lnSpc>
                <a:spcPts val="1610"/>
              </a:lnSpc>
              <a:spcBef>
                <a:spcPts val="55"/>
              </a:spcBef>
            </a:pPr>
            <a:r>
              <a:rPr sz="1400" spc="-5" dirty="0">
                <a:latin typeface="Times New Roman"/>
                <a:cs typeface="Times New Roman"/>
              </a:rPr>
              <a:t>def message</a:t>
            </a:r>
            <a:r>
              <a:rPr sz="1400" spc="-5">
                <a:latin typeface="Times New Roman"/>
                <a:cs typeface="Times New Roman"/>
              </a:rPr>
              <a:t>(): </a:t>
            </a:r>
            <a:endParaRPr lang="en-US" sz="1400" spc="-5" dirty="0" smtClean="0">
              <a:latin typeface="Times New Roman"/>
              <a:cs typeface="Times New Roman"/>
            </a:endParaRPr>
          </a:p>
          <a:p>
            <a:pPr marL="355600" marR="93345" indent="-152400">
              <a:lnSpc>
                <a:spcPts val="1610"/>
              </a:lnSpc>
              <a:spcBef>
                <a:spcPts val="55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	</a:t>
            </a:r>
            <a:r>
              <a:rPr sz="1400" spc="-5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return "how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u?"</a:t>
            </a:r>
            <a:endParaRPr sz="14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Times New Roman"/>
                <a:cs typeface="Times New Roman"/>
              </a:rPr>
              <a:t>res=message()+st</a:t>
            </a:r>
            <a:endParaRPr sz="1400">
              <a:latin typeface="Times New Roman"/>
              <a:cs typeface="Times New Roman"/>
            </a:endParaRPr>
          </a:p>
          <a:p>
            <a:pPr marL="47625" marR="436880" indent="154940">
              <a:lnSpc>
                <a:spcPct val="110000"/>
              </a:lnSpc>
            </a:pPr>
            <a:r>
              <a:rPr sz="1400" spc="-5" dirty="0">
                <a:latin typeface="Times New Roman"/>
                <a:cs typeface="Times New Roman"/>
              </a:rPr>
              <a:t>return res  </a:t>
            </a:r>
            <a:r>
              <a:rPr sz="1400" spc="-2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20" dirty="0">
                <a:latin typeface="Times New Roman"/>
                <a:cs typeface="Times New Roman"/>
              </a:rPr>
              <a:t>p</a:t>
            </a:r>
            <a:r>
              <a:rPr sz="1400" spc="-25" dirty="0">
                <a:latin typeface="Times New Roman"/>
                <a:cs typeface="Times New Roman"/>
              </a:rPr>
              <a:t>l</a:t>
            </a:r>
            <a:r>
              <a:rPr sz="1400" spc="15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y</a:t>
            </a:r>
            <a:r>
              <a:rPr sz="1400" spc="30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"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"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latin typeface="Times New Roman"/>
                <a:cs typeface="Times New Roman"/>
              </a:rPr>
              <a:t>print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18"/>
          <p:cNvSpPr txBox="1"/>
          <p:nvPr/>
        </p:nvSpPr>
        <p:spPr>
          <a:xfrm>
            <a:off x="857224" y="4786322"/>
            <a:ext cx="67151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Q) A python </a:t>
            </a:r>
            <a:r>
              <a:rPr sz="1600" dirty="0">
                <a:latin typeface="Times New Roman"/>
                <a:cs typeface="Times New Roman"/>
              </a:rPr>
              <a:t>program to </a:t>
            </a:r>
            <a:r>
              <a:rPr sz="1600" spc="-5" dirty="0">
                <a:latin typeface="Times New Roman"/>
                <a:cs typeface="Times New Roman"/>
              </a:rPr>
              <a:t>know how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define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function </a:t>
            </a:r>
            <a:r>
              <a:rPr sz="1600" spc="-10" dirty="0">
                <a:latin typeface="Times New Roman"/>
                <a:cs typeface="Times New Roman"/>
              </a:rPr>
              <a:t>inside </a:t>
            </a:r>
            <a:r>
              <a:rPr sz="1600" spc="-5" dirty="0">
                <a:latin typeface="Times New Roman"/>
                <a:cs typeface="Times New Roman"/>
              </a:rPr>
              <a:t>another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function.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357158" y="285728"/>
            <a:ext cx="8229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smtClean="0">
                <a:latin typeface="Times New Roman"/>
                <a:cs typeface="Times New Roman"/>
              </a:rPr>
              <a:t>Q</a:t>
            </a:r>
            <a:r>
              <a:rPr sz="1200" spc="-5" dirty="0">
                <a:latin typeface="Times New Roman"/>
                <a:cs typeface="Times New Roman"/>
              </a:rPr>
              <a:t>) A python </a:t>
            </a:r>
            <a:r>
              <a:rPr sz="1200" dirty="0">
                <a:latin typeface="Times New Roman"/>
                <a:cs typeface="Times New Roman"/>
              </a:rPr>
              <a:t>program to </a:t>
            </a:r>
            <a:r>
              <a:rPr sz="1200" spc="-5" dirty="0">
                <a:latin typeface="Times New Roman"/>
                <a:cs typeface="Times New Roman"/>
              </a:rPr>
              <a:t>know how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function as parameter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42976" y="571480"/>
            <a:ext cx="1548130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340"/>
              </a:lnSpc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display(f):</a:t>
            </a:r>
            <a:endParaRPr sz="1200">
              <a:latin typeface="Times New Roman"/>
              <a:cs typeface="Times New Roman"/>
            </a:endParaRPr>
          </a:p>
          <a:p>
            <a:pPr marL="35560" marR="503555" indent="15494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return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"hai"+f  </a:t>
            </a: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message():</a:t>
            </a:r>
            <a:endParaRPr sz="1200">
              <a:latin typeface="Times New Roman"/>
              <a:cs typeface="Times New Roman"/>
            </a:endParaRPr>
          </a:p>
          <a:p>
            <a:pPr marL="35560" indent="15494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latin typeface="Times New Roman"/>
                <a:cs typeface="Times New Roman"/>
              </a:rPr>
              <a:t>return "how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u?"</a:t>
            </a:r>
            <a:endParaRPr sz="1200">
              <a:latin typeface="Times New Roman"/>
              <a:cs typeface="Times New Roman"/>
            </a:endParaRPr>
          </a:p>
          <a:p>
            <a:pPr marL="35560" marR="58419">
              <a:lnSpc>
                <a:spcPct val="110000"/>
              </a:lnSpc>
              <a:spcBef>
                <a:spcPts val="25"/>
              </a:spcBef>
            </a:pPr>
            <a:r>
              <a:rPr sz="1200" spc="-20" dirty="0">
                <a:latin typeface="Times New Roman"/>
                <a:cs typeface="Times New Roman"/>
              </a:rPr>
              <a:t>f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=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Times New Roman"/>
                <a:cs typeface="Times New Roman"/>
              </a:rPr>
              <a:t>(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()</a:t>
            </a:r>
            <a:r>
              <a:rPr sz="1200" dirty="0">
                <a:latin typeface="Times New Roman"/>
                <a:cs typeface="Times New Roman"/>
              </a:rPr>
              <a:t>)  </a:t>
            </a:r>
            <a:r>
              <a:rPr sz="1200" spc="-5" dirty="0">
                <a:latin typeface="Times New Roman"/>
                <a:cs typeface="Times New Roman"/>
              </a:rPr>
              <a:t>print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7224" y="1928802"/>
            <a:ext cx="4561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Q) A python </a:t>
            </a:r>
            <a:r>
              <a:rPr sz="1200" dirty="0">
                <a:latin typeface="Times New Roman"/>
                <a:cs typeface="Times New Roman"/>
              </a:rPr>
              <a:t>program to </a:t>
            </a:r>
            <a:r>
              <a:rPr sz="1200" spc="-5" dirty="0">
                <a:latin typeface="Times New Roman"/>
                <a:cs typeface="Times New Roman"/>
              </a:rPr>
              <a:t>know how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can return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214414" y="2214554"/>
            <a:ext cx="1548130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75"/>
              </a:lnSpc>
            </a:pPr>
            <a:r>
              <a:rPr sz="1200" spc="5" dirty="0">
                <a:latin typeface="Times New Roman"/>
                <a:cs typeface="Times New Roman"/>
              </a:rPr>
              <a:t>def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display():</a:t>
            </a:r>
            <a:endParaRPr sz="1200">
              <a:latin typeface="Times New Roman"/>
              <a:cs typeface="Times New Roman"/>
            </a:endParaRPr>
          </a:p>
          <a:p>
            <a:pPr marL="339725" marR="145415" indent="-15240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def message():  return "how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u?"</a:t>
            </a:r>
            <a:endParaRPr sz="1200">
              <a:latin typeface="Times New Roman"/>
              <a:cs typeface="Times New Roman"/>
            </a:endParaRPr>
          </a:p>
          <a:p>
            <a:pPr marL="31750" marR="441325" indent="15494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return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  </a:t>
            </a:r>
            <a:r>
              <a:rPr sz="1200" spc="-5" dirty="0">
                <a:latin typeface="Times New Roman"/>
                <a:cs typeface="Times New Roman"/>
              </a:rPr>
              <a:t>fun=display()</a:t>
            </a:r>
            <a:endParaRPr sz="12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Times New Roman"/>
                <a:cs typeface="Times New Roman"/>
              </a:rPr>
              <a:t>print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100" y="3571876"/>
            <a:ext cx="7429552" cy="319574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600" b="1" spc="-10" dirty="0">
                <a:latin typeface="Times New Roman"/>
                <a:cs typeface="Times New Roman"/>
              </a:rPr>
              <a:t>Pass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Value:</a:t>
            </a:r>
            <a:endParaRPr sz="1600">
              <a:latin typeface="Times New Roman"/>
              <a:cs typeface="Times New Roman"/>
            </a:endParaRPr>
          </a:p>
          <a:p>
            <a:pPr marL="12700" marR="13335" indent="457200" algn="just">
              <a:lnSpc>
                <a:spcPts val="1580"/>
              </a:lnSpc>
              <a:spcBef>
                <a:spcPts val="55"/>
              </a:spcBef>
            </a:pPr>
            <a:r>
              <a:rPr sz="1600" spc="-10" dirty="0">
                <a:latin typeface="Times New Roman"/>
                <a:cs typeface="Times New Roman"/>
              </a:rPr>
              <a:t>Pass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Times New Roman"/>
                <a:cs typeface="Times New Roman"/>
              </a:rPr>
              <a:t>represents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copy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variable value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passed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 </a:t>
            </a:r>
            <a:r>
              <a:rPr sz="1600" spc="5" dirty="0">
                <a:latin typeface="Times New Roman"/>
                <a:cs typeface="Times New Roman"/>
              </a:rPr>
              <a:t>and  </a:t>
            </a:r>
            <a:r>
              <a:rPr sz="1600" spc="-5" dirty="0">
                <a:latin typeface="Times New Roman"/>
                <a:cs typeface="Times New Roman"/>
              </a:rPr>
              <a:t>any modifications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15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not reflect outside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function. </a:t>
            </a: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python,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are  </a:t>
            </a:r>
            <a:r>
              <a:rPr sz="1600" spc="-10" dirty="0">
                <a:latin typeface="Times New Roman"/>
                <a:cs typeface="Times New Roman"/>
              </a:rPr>
              <a:t>sent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functions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means </a:t>
            </a:r>
            <a:r>
              <a:rPr sz="1600" spc="2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object references. We </a:t>
            </a:r>
            <a:r>
              <a:rPr sz="1600" dirty="0">
                <a:latin typeface="Times New Roman"/>
                <a:cs typeface="Times New Roman"/>
              </a:rPr>
              <a:t>know </a:t>
            </a:r>
            <a:r>
              <a:rPr sz="1600" spc="-5" dirty="0">
                <a:latin typeface="Times New Roman"/>
                <a:cs typeface="Times New Roman"/>
              </a:rPr>
              <a:t>everything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considered </a:t>
            </a:r>
            <a:r>
              <a:rPr sz="1600" spc="5" dirty="0">
                <a:latin typeface="Times New Roman"/>
                <a:cs typeface="Times New Roman"/>
              </a:rPr>
              <a:t>as </a:t>
            </a:r>
            <a:r>
              <a:rPr sz="1600" spc="20" dirty="0">
                <a:latin typeface="Times New Roman"/>
                <a:cs typeface="Times New Roman"/>
              </a:rPr>
              <a:t>an  </a:t>
            </a:r>
            <a:r>
              <a:rPr sz="1600" spc="-10" dirty="0">
                <a:latin typeface="Times New Roman"/>
                <a:cs typeface="Times New Roman"/>
              </a:rPr>
              <a:t>object </a:t>
            </a:r>
            <a:r>
              <a:rPr sz="1600" spc="-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python. All </a:t>
            </a:r>
            <a:r>
              <a:rPr sz="1600" spc="-10" dirty="0">
                <a:latin typeface="Times New Roman"/>
                <a:cs typeface="Times New Roman"/>
              </a:rPr>
              <a:t>numbers, </a:t>
            </a:r>
            <a:r>
              <a:rPr sz="1600" spc="-5" dirty="0">
                <a:latin typeface="Times New Roman"/>
                <a:cs typeface="Times New Roman"/>
              </a:rPr>
              <a:t>strings, </a:t>
            </a:r>
            <a:r>
              <a:rPr sz="1600" spc="-10" dirty="0">
                <a:latin typeface="Times New Roman"/>
                <a:cs typeface="Times New Roman"/>
              </a:rPr>
              <a:t>tuples, lists and </a:t>
            </a:r>
            <a:r>
              <a:rPr sz="1600" spc="-5" dirty="0">
                <a:latin typeface="Times New Roman"/>
                <a:cs typeface="Times New Roman"/>
              </a:rPr>
              <a:t>dictionaries </a:t>
            </a:r>
            <a:r>
              <a:rPr sz="1600" spc="15" dirty="0">
                <a:latin typeface="Times New Roman"/>
                <a:cs typeface="Times New Roman"/>
              </a:rPr>
              <a:t>are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objects.</a:t>
            </a:r>
            <a:endParaRPr sz="16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80"/>
              </a:spcBef>
            </a:pPr>
            <a:r>
              <a:rPr sz="1600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spc="5" dirty="0">
                <a:latin typeface="Times New Roman"/>
                <a:cs typeface="Times New Roman"/>
              </a:rPr>
              <a:t>store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value </a:t>
            </a:r>
            <a:r>
              <a:rPr sz="1600" spc="-10" dirty="0">
                <a:latin typeface="Times New Roman"/>
                <a:cs typeface="Times New Roman"/>
              </a:rPr>
              <a:t>into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variable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600" b="1" spc="-10" dirty="0">
                <a:latin typeface="Times New Roman"/>
                <a:cs typeface="Times New Roman"/>
              </a:rPr>
              <a:t>x=10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ts val="1580"/>
              </a:lnSpc>
              <a:spcBef>
                <a:spcPts val="55"/>
              </a:spcBef>
            </a:pP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python, everything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object. </a:t>
            </a:r>
            <a:r>
              <a:rPr sz="1600" spc="-5" dirty="0">
                <a:latin typeface="Times New Roman"/>
                <a:cs typeface="Times New Roman"/>
              </a:rPr>
              <a:t>An object can </a:t>
            </a:r>
            <a:r>
              <a:rPr sz="1600" spc="-15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imagined as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memory block  </a:t>
            </a:r>
            <a:r>
              <a:rPr sz="1600" spc="-10" dirty="0">
                <a:latin typeface="Times New Roman"/>
                <a:cs typeface="Times New Roman"/>
              </a:rPr>
              <a:t>where </a:t>
            </a:r>
            <a:r>
              <a:rPr sz="1600" spc="-5" dirty="0">
                <a:latin typeface="Times New Roman"/>
                <a:cs typeface="Times New Roman"/>
              </a:rPr>
              <a:t>we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store </a:t>
            </a:r>
            <a:r>
              <a:rPr sz="1600" spc="-15" dirty="0">
                <a:latin typeface="Times New Roman"/>
                <a:cs typeface="Times New Roman"/>
              </a:rPr>
              <a:t>some </a:t>
            </a:r>
            <a:r>
              <a:rPr sz="1600" spc="-10" dirty="0">
                <a:latin typeface="Times New Roman"/>
                <a:cs typeface="Times New Roman"/>
              </a:rPr>
              <a:t>value. </a:t>
            </a:r>
            <a:r>
              <a:rPr sz="1600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case, an object </a:t>
            </a:r>
            <a:r>
              <a:rPr sz="1600" spc="-10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value </a:t>
            </a:r>
            <a:r>
              <a:rPr sz="1600" spc="-204" dirty="0">
                <a:latin typeface="Times New Roman"/>
                <a:cs typeface="Times New Roman"/>
              </a:rPr>
              <a:t>„10‟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created in  </a:t>
            </a:r>
            <a:r>
              <a:rPr sz="1600" spc="-5" dirty="0">
                <a:latin typeface="Times New Roman"/>
                <a:cs typeface="Times New Roman"/>
              </a:rPr>
              <a:t>memory </a:t>
            </a:r>
            <a:r>
              <a:rPr sz="1600" spc="-1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name </a:t>
            </a:r>
            <a:r>
              <a:rPr sz="1600" spc="-280" dirty="0">
                <a:latin typeface="Times New Roman"/>
                <a:cs typeface="Times New Roman"/>
              </a:rPr>
              <a:t>„x‟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attached. So, 10 </a:t>
            </a:r>
            <a:r>
              <a:rPr sz="1600" spc="-2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object </a:t>
            </a:r>
            <a:r>
              <a:rPr sz="1600" spc="-10" dirty="0">
                <a:latin typeface="Times New Roman"/>
                <a:cs typeface="Times New Roman"/>
              </a:rPr>
              <a:t>and </a:t>
            </a:r>
            <a:r>
              <a:rPr sz="1600" spc="-280" dirty="0">
                <a:latin typeface="Times New Roman"/>
                <a:cs typeface="Times New Roman"/>
              </a:rPr>
              <a:t>„x‟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name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spc="5" dirty="0">
                <a:latin typeface="Times New Roman"/>
                <a:cs typeface="Times New Roman"/>
              </a:rPr>
              <a:t>tag </a:t>
            </a:r>
            <a:r>
              <a:rPr sz="1600" spc="-35" dirty="0">
                <a:latin typeface="Times New Roman"/>
                <a:cs typeface="Times New Roman"/>
              </a:rPr>
              <a:t>given 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that object. Also, objects </a:t>
            </a:r>
            <a:r>
              <a:rPr sz="1600" dirty="0">
                <a:latin typeface="Times New Roman"/>
                <a:cs typeface="Times New Roman"/>
              </a:rPr>
              <a:t>are created </a:t>
            </a:r>
            <a:r>
              <a:rPr sz="1600" spc="1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heap memory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-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very </a:t>
            </a:r>
            <a:r>
              <a:rPr sz="1600" spc="-10" dirty="0">
                <a:latin typeface="Times New Roman"/>
                <a:cs typeface="Times New Roman"/>
              </a:rPr>
              <a:t>huge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memory that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Times New Roman"/>
                <a:cs typeface="Times New Roman"/>
              </a:rPr>
              <a:t>depends </a:t>
            </a:r>
            <a:r>
              <a:rPr sz="1600" spc="1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RAM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our </a:t>
            </a:r>
            <a:r>
              <a:rPr sz="1600" spc="-5" dirty="0">
                <a:latin typeface="Times New Roman"/>
                <a:cs typeface="Times New Roman"/>
              </a:rPr>
              <a:t>computer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 </a:t>
            </a:r>
            <a:r>
              <a:rPr sz="1600" spc="-5" dirty="0">
                <a:latin typeface="Times New Roman"/>
                <a:cs typeface="Times New Roman"/>
              </a:rPr>
              <a:t>A Python </a:t>
            </a:r>
            <a:r>
              <a:rPr sz="1600" dirty="0">
                <a:latin typeface="Times New Roman"/>
                <a:cs typeface="Times New Roman"/>
              </a:rPr>
              <a:t>program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pass </a:t>
            </a:r>
            <a:r>
              <a:rPr sz="1600" spc="-5" dirty="0">
                <a:latin typeface="Times New Roman"/>
                <a:cs typeface="Times New Roman"/>
              </a:rPr>
              <a:t>an integer </a:t>
            </a:r>
            <a:r>
              <a:rPr sz="1600" dirty="0">
                <a:latin typeface="Times New Roman"/>
                <a:cs typeface="Times New Roman"/>
              </a:rPr>
              <a:t>to a </a:t>
            </a:r>
            <a:r>
              <a:rPr sz="1600" spc="-5" dirty="0">
                <a:latin typeface="Times New Roman"/>
                <a:cs typeface="Times New Roman"/>
              </a:rPr>
              <a:t>function and modify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3428992" y="1428736"/>
            <a:ext cx="1311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 </a:t>
            </a:r>
            <a:r>
              <a:rPr sz="1200" spc="-10" dirty="0">
                <a:latin typeface="Times New Roman"/>
                <a:cs typeface="Times New Roman"/>
              </a:rPr>
              <a:t>haihow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571868" y="3000372"/>
            <a:ext cx="1123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Output: </a:t>
            </a: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u?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5001</Words>
  <Application>Microsoft Office PowerPoint</Application>
  <PresentationFormat>On-screen Show (4:3)</PresentationFormat>
  <Paragraphs>443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FUNCTIONS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Windows User</dc:creator>
  <cp:lastModifiedBy>Windows User</cp:lastModifiedBy>
  <cp:revision>9</cp:revision>
  <dcterms:created xsi:type="dcterms:W3CDTF">2020-04-09T09:45:15Z</dcterms:created>
  <dcterms:modified xsi:type="dcterms:W3CDTF">2020-04-13T12:22:38Z</dcterms:modified>
</cp:coreProperties>
</file>