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9" r:id="rId13"/>
    <p:sldId id="266" r:id="rId14"/>
    <p:sldId id="267" r:id="rId15"/>
    <p:sldId id="270" r:id="rId16"/>
    <p:sldId id="277" r:id="rId17"/>
    <p:sldId id="278" r:id="rId18"/>
    <p:sldId id="271" r:id="rId19"/>
    <p:sldId id="272" r:id="rId20"/>
    <p:sldId id="273" r:id="rId21"/>
    <p:sldId id="274" r:id="rId22"/>
    <p:sldId id="275" r:id="rId23"/>
    <p:sldId id="276" r:id="rId24"/>
    <p:sldId id="279" r:id="rId25"/>
    <p:sldId id="280" r:id="rId26"/>
    <p:sldId id="281" r:id="rId27"/>
    <p:sldId id="282" r:id="rId28"/>
    <p:sldId id="283" r:id="rId29"/>
    <p:sldId id="284" r:id="rId30"/>
    <p:sldId id="285" r:id="rId31"/>
    <p:sldId id="286" r:id="rId32"/>
    <p:sldId id="297" r:id="rId33"/>
    <p:sldId id="287" r:id="rId34"/>
    <p:sldId id="288" r:id="rId35"/>
    <p:sldId id="289" r:id="rId36"/>
    <p:sldId id="290" r:id="rId37"/>
    <p:sldId id="291" r:id="rId38"/>
    <p:sldId id="292" r:id="rId39"/>
    <p:sldId id="293" r:id="rId40"/>
    <p:sldId id="294" r:id="rId41"/>
    <p:sldId id="295" r:id="rId42"/>
    <p:sldId id="29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0E4722-ED83-4A49-826D-C0090EF524C6}"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E43FB-62BA-43BB-AF88-8FA61C069A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0E4722-ED83-4A49-826D-C0090EF524C6}"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E43FB-62BA-43BB-AF88-8FA61C069A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0E4722-ED83-4A49-826D-C0090EF524C6}"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E43FB-62BA-43BB-AF88-8FA61C069A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0E4722-ED83-4A49-826D-C0090EF524C6}"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E43FB-62BA-43BB-AF88-8FA61C069A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0E4722-ED83-4A49-826D-C0090EF524C6}"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E43FB-62BA-43BB-AF88-8FA61C069A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0E4722-ED83-4A49-826D-C0090EF524C6}" type="datetimeFigureOut">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E43FB-62BA-43BB-AF88-8FA61C069A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0E4722-ED83-4A49-826D-C0090EF524C6}" type="datetimeFigureOut">
              <a:rPr lang="en-US" smtClean="0"/>
              <a:pPr/>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3E43FB-62BA-43BB-AF88-8FA61C069A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0E4722-ED83-4A49-826D-C0090EF524C6}" type="datetimeFigureOut">
              <a:rPr lang="en-US" smtClean="0"/>
              <a:pPr/>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3E43FB-62BA-43BB-AF88-8FA61C069A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0E4722-ED83-4A49-826D-C0090EF524C6}" type="datetimeFigureOut">
              <a:rPr lang="en-US" smtClean="0"/>
              <a:pPr/>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3E43FB-62BA-43BB-AF88-8FA61C069A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0E4722-ED83-4A49-826D-C0090EF524C6}" type="datetimeFigureOut">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E43FB-62BA-43BB-AF88-8FA61C069A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0E4722-ED83-4A49-826D-C0090EF524C6}" type="datetimeFigureOut">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E43FB-62BA-43BB-AF88-8FA61C069A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E4722-ED83-4A49-826D-C0090EF524C6}" type="datetimeFigureOut">
              <a:rPr lang="en-US" smtClean="0"/>
              <a:pPr/>
              <a:t>4/23/2020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E43FB-62BA-43BB-AF88-8FA61C069A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edureka.co/blog/python-clas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Object oriented programming</a:t>
            </a:r>
            <a:endParaRPr lang="en-US" dirty="0"/>
          </a:p>
        </p:txBody>
      </p:sp>
      <p:sp>
        <p:nvSpPr>
          <p:cNvPr id="3" name="Subtitle 2"/>
          <p:cNvSpPr>
            <a:spLocks noGrp="1"/>
          </p:cNvSpPr>
          <p:nvPr>
            <p:ph type="subTitle" idx="1"/>
          </p:nvPr>
        </p:nvSpPr>
        <p:spPr/>
        <p:txBody>
          <a:bodyPr/>
          <a:lstStyle/>
          <a:p>
            <a:r>
              <a:rPr lang="en-IN" dirty="0" smtClean="0"/>
              <a:t>UNIT-4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 </a:t>
            </a:r>
            <a:endParaRPr lang="en-US" dirty="0"/>
          </a:p>
        </p:txBody>
      </p:sp>
      <p:pic>
        <p:nvPicPr>
          <p:cNvPr id="18434" name="Picture 2" descr="Inheritance"/>
          <p:cNvPicPr>
            <a:picLocks noChangeAspect="1" noChangeArrowheads="1"/>
          </p:cNvPicPr>
          <p:nvPr/>
        </p:nvPicPr>
        <p:blipFill>
          <a:blip r:embed="rId2"/>
          <a:srcRect/>
          <a:stretch>
            <a:fillRect/>
          </a:stretch>
        </p:blipFill>
        <p:spPr bwMode="auto">
          <a:xfrm>
            <a:off x="928662" y="1714488"/>
            <a:ext cx="7786742" cy="435771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85000" lnSpcReduction="10000"/>
          </a:bodyPr>
          <a:lstStyle/>
          <a:p>
            <a:r>
              <a:rPr lang="en-US" b="1" dirty="0"/>
              <a:t>Operator overloading</a:t>
            </a:r>
            <a:r>
              <a:rPr lang="en-US" b="1" dirty="0" smtClean="0"/>
              <a:t>:</a:t>
            </a:r>
          </a:p>
          <a:p>
            <a:pPr algn="just">
              <a:buNone/>
            </a:pPr>
            <a:r>
              <a:rPr lang="en-US" b="1" dirty="0" smtClean="0"/>
              <a:t>	 </a:t>
            </a:r>
            <a:r>
              <a:rPr lang="en-US" dirty="0"/>
              <a:t>Creates more than one version of a </a:t>
            </a:r>
            <a:r>
              <a:rPr lang="en-US" dirty="0" smtClean="0"/>
              <a:t>function that </a:t>
            </a:r>
            <a:r>
              <a:rPr lang="en-US" dirty="0"/>
              <a:t>is associated with an operator such as: +, -, /, or *, which </a:t>
            </a:r>
            <a:r>
              <a:rPr lang="en-US" dirty="0" smtClean="0"/>
              <a:t>results in </a:t>
            </a:r>
            <a:r>
              <a:rPr lang="en-US" dirty="0"/>
              <a:t>different behaviors. The essential task of the operator may be </a:t>
            </a:r>
            <a:r>
              <a:rPr lang="en-US" dirty="0" smtClean="0"/>
              <a:t>the same</a:t>
            </a:r>
            <a:r>
              <a:rPr lang="en-US" dirty="0"/>
              <a:t>, but the way in which the operator interacts with the data </a:t>
            </a:r>
            <a:r>
              <a:rPr lang="en-US" dirty="0" smtClean="0"/>
              <a:t>differs. Operator </a:t>
            </a:r>
            <a:r>
              <a:rPr lang="en-US" dirty="0"/>
              <a:t>overloading is used to provide flexibility so that an </a:t>
            </a:r>
            <a:r>
              <a:rPr lang="en-US" dirty="0" smtClean="0"/>
              <a:t>operator can </a:t>
            </a:r>
            <a:r>
              <a:rPr lang="en-US" dirty="0"/>
              <a:t>work with applications in various ways</a:t>
            </a:r>
            <a:r>
              <a:rPr lang="en-US" dirty="0" smtClean="0"/>
              <a:t>.</a:t>
            </a:r>
          </a:p>
          <a:p>
            <a:pPr algn="just"/>
            <a:r>
              <a:rPr lang="en-US" b="1" dirty="0" smtClean="0"/>
              <a:t>Encapsulation</a:t>
            </a:r>
          </a:p>
          <a:p>
            <a:pPr algn="just">
              <a:buNone/>
            </a:pPr>
            <a:r>
              <a:rPr lang="en-US" dirty="0" smtClean="0"/>
              <a:t>	Generally </a:t>
            </a:r>
            <a:r>
              <a:rPr lang="en-US" dirty="0"/>
              <a:t>speaking encapsulation is the mechanism for restricting the access to some of an object's components, this means that the internal representation of an object can't be seen from outside of the objects definition.</a:t>
            </a:r>
            <a:endParaRPr lang="en-US" dirty="0" smtClean="0"/>
          </a:p>
          <a:p>
            <a:pPr algn="just">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Encapsulation</a:t>
            </a:r>
            <a:endParaRPr lang="en-US" dirty="0"/>
          </a:p>
        </p:txBody>
      </p:sp>
      <p:pic>
        <p:nvPicPr>
          <p:cNvPr id="26626" name="Picture 2" descr="Encapsulation of Data"/>
          <p:cNvPicPr>
            <a:picLocks noChangeAspect="1" noChangeArrowheads="1"/>
          </p:cNvPicPr>
          <p:nvPr/>
        </p:nvPicPr>
        <p:blipFill>
          <a:blip r:embed="rId2"/>
          <a:srcRect/>
          <a:stretch>
            <a:fillRect/>
          </a:stretch>
        </p:blipFill>
        <p:spPr bwMode="auto">
          <a:xfrm>
            <a:off x="1214413" y="1714488"/>
            <a:ext cx="7719363" cy="407196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lnSpcReduction="10000"/>
          </a:bodyPr>
          <a:lstStyle/>
          <a:p>
            <a:r>
              <a:rPr lang="en-US" b="1" dirty="0"/>
              <a:t>Polymorphism:</a:t>
            </a:r>
            <a:endParaRPr lang="en-US" dirty="0"/>
          </a:p>
          <a:p>
            <a:pPr algn="just">
              <a:buNone/>
            </a:pPr>
            <a:r>
              <a:rPr lang="en-US" dirty="0" smtClean="0"/>
              <a:t>	You </a:t>
            </a:r>
            <a:r>
              <a:rPr lang="en-US" dirty="0"/>
              <a:t>all must have used GPS for navigating the route, Isn’t it amazing how many different routes you come across for the same destination depending on the traffic, from a programming point of view this is called ‘polymorphism</a:t>
            </a:r>
            <a:r>
              <a:rPr lang="en-US" dirty="0" smtClean="0"/>
              <a:t>’.</a:t>
            </a:r>
          </a:p>
          <a:p>
            <a:pPr algn="just">
              <a:buNone/>
            </a:pPr>
            <a:r>
              <a:rPr lang="en-US" dirty="0"/>
              <a:t>	</a:t>
            </a:r>
            <a:r>
              <a:rPr lang="en-US" dirty="0" smtClean="0"/>
              <a:t>It </a:t>
            </a:r>
            <a:r>
              <a:rPr lang="en-US" dirty="0"/>
              <a:t>is one such OOP methodology where one task can be performed in several different ways. </a:t>
            </a:r>
            <a:endParaRPr lang="en-US" dirty="0" smtClean="0"/>
          </a:p>
          <a:p>
            <a:pPr algn="just">
              <a:buNone/>
            </a:pPr>
            <a:r>
              <a:rPr lang="en-US" dirty="0"/>
              <a:t>	</a:t>
            </a:r>
            <a:r>
              <a:rPr lang="en-US" dirty="0" smtClean="0"/>
              <a:t>To </a:t>
            </a:r>
            <a:r>
              <a:rPr lang="en-US" dirty="0"/>
              <a:t>put it in simple words,</a:t>
            </a:r>
            <a:r>
              <a:rPr lang="en-US" i="1" dirty="0"/>
              <a:t> it is a property of an object which allows it to take multiple forms</a:t>
            </a:r>
            <a:r>
              <a:rPr lang="en-US" dirty="0"/>
              <a:t>.</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Polymorphism</a:t>
            </a:r>
            <a:br>
              <a:rPr lang="en-IN" dirty="0" smtClean="0"/>
            </a:br>
            <a:r>
              <a:rPr lang="en-IN" dirty="0" smtClean="0"/>
              <a:t>(Function &amp; operator overloading) </a:t>
            </a:r>
            <a:endParaRPr lang="en-US" dirty="0"/>
          </a:p>
        </p:txBody>
      </p:sp>
      <p:pic>
        <p:nvPicPr>
          <p:cNvPr id="19458" name="Picture 2" descr="Polymorphism Example - Object oriented programming python - Edureka"/>
          <p:cNvPicPr>
            <a:picLocks noChangeAspect="1" noChangeArrowheads="1"/>
          </p:cNvPicPr>
          <p:nvPr/>
        </p:nvPicPr>
        <p:blipFill>
          <a:blip r:embed="rId2"/>
          <a:srcRect/>
          <a:stretch>
            <a:fillRect/>
          </a:stretch>
        </p:blipFill>
        <p:spPr bwMode="auto">
          <a:xfrm>
            <a:off x="928662" y="2071678"/>
            <a:ext cx="7429552" cy="271464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Class</a:t>
            </a:r>
            <a:endParaRPr lang="en-US" dirty="0"/>
          </a:p>
        </p:txBody>
      </p:sp>
      <p:sp>
        <p:nvSpPr>
          <p:cNvPr id="3" name="Content Placeholder 2"/>
          <p:cNvSpPr>
            <a:spLocks noGrp="1"/>
          </p:cNvSpPr>
          <p:nvPr>
            <p:ph idx="1"/>
          </p:nvPr>
        </p:nvSpPr>
        <p:spPr>
          <a:xfrm>
            <a:off x="457200" y="1428736"/>
            <a:ext cx="8229600" cy="5214974"/>
          </a:xfrm>
        </p:spPr>
        <p:txBody>
          <a:bodyPr>
            <a:normAutofit fontScale="47500" lnSpcReduction="20000"/>
          </a:bodyPr>
          <a:lstStyle/>
          <a:p>
            <a:r>
              <a:rPr lang="en-US" sz="5100" dirty="0" smtClean="0"/>
              <a:t>Class:</a:t>
            </a:r>
          </a:p>
          <a:p>
            <a:pPr>
              <a:buNone/>
            </a:pPr>
            <a:r>
              <a:rPr lang="en-US" sz="3400" dirty="0" smtClean="0"/>
              <a:t>	We use the class keyword to define the data and code that will make up each of the objects. The class keyword includes the name of the class and begins an indented block of code where we include the attributes (data) and methods (code).</a:t>
            </a:r>
          </a:p>
          <a:p>
            <a:pPr>
              <a:buNone/>
            </a:pPr>
            <a:r>
              <a:rPr lang="en-US" sz="3400" dirty="0" smtClean="0"/>
              <a:t>Syntax:</a:t>
            </a:r>
          </a:p>
          <a:p>
            <a:pPr>
              <a:buNone/>
            </a:pPr>
            <a:r>
              <a:rPr lang="en-US" sz="3400" dirty="0" smtClean="0"/>
              <a:t>class &lt;</a:t>
            </a:r>
            <a:r>
              <a:rPr lang="en-US" sz="3400" dirty="0" err="1" smtClean="0"/>
              <a:t>classname</a:t>
            </a:r>
            <a:r>
              <a:rPr lang="en-US" sz="3400" dirty="0" smtClean="0"/>
              <a:t>&gt;:</a:t>
            </a:r>
          </a:p>
          <a:p>
            <a:pPr>
              <a:buNone/>
            </a:pPr>
            <a:r>
              <a:rPr lang="en-US" sz="3400" dirty="0" smtClean="0"/>
              <a:t>	Data members = value</a:t>
            </a:r>
          </a:p>
          <a:p>
            <a:pPr>
              <a:buNone/>
            </a:pPr>
            <a:r>
              <a:rPr lang="en-US" sz="3400" dirty="0" smtClean="0"/>
              <a:t>	…….</a:t>
            </a:r>
          </a:p>
          <a:p>
            <a:pPr>
              <a:buNone/>
            </a:pPr>
            <a:r>
              <a:rPr lang="en-US" sz="3400" dirty="0" smtClean="0"/>
              <a:t>	Member functions:</a:t>
            </a:r>
          </a:p>
          <a:p>
            <a:pPr>
              <a:buNone/>
            </a:pPr>
            <a:r>
              <a:rPr lang="en-US" sz="3400" dirty="0" smtClean="0"/>
              <a:t>	……..</a:t>
            </a:r>
          </a:p>
          <a:p>
            <a:pPr>
              <a:buNone/>
            </a:pPr>
            <a:endParaRPr lang="en-US" sz="3400" dirty="0" smtClean="0"/>
          </a:p>
          <a:p>
            <a:pPr>
              <a:buNone/>
            </a:pPr>
            <a:r>
              <a:rPr lang="en-US" sz="3400" dirty="0" smtClean="0"/>
              <a:t>Example:</a:t>
            </a:r>
          </a:p>
          <a:p>
            <a:pPr>
              <a:buNone/>
            </a:pPr>
            <a:r>
              <a:rPr lang="en-US" b="1" dirty="0" smtClean="0"/>
              <a:t>class </a:t>
            </a:r>
            <a:r>
              <a:rPr lang="en-US" b="1" dirty="0" err="1" smtClean="0"/>
              <a:t>PartyAnimal</a:t>
            </a:r>
            <a:r>
              <a:rPr lang="en-US" b="1" dirty="0" smtClean="0"/>
              <a:t>:</a:t>
            </a:r>
          </a:p>
          <a:p>
            <a:pPr>
              <a:buNone/>
            </a:pPr>
            <a:r>
              <a:rPr lang="en-US" dirty="0" smtClean="0"/>
              <a:t>	x = 0</a:t>
            </a:r>
          </a:p>
          <a:p>
            <a:pPr>
              <a:buNone/>
            </a:pPr>
            <a:r>
              <a:rPr lang="en-US" b="1" dirty="0" smtClean="0"/>
              <a:t>	def   party(self) :</a:t>
            </a:r>
          </a:p>
          <a:p>
            <a:pPr>
              <a:buNone/>
            </a:pPr>
            <a:r>
              <a:rPr lang="en-US" dirty="0" smtClean="0"/>
              <a:t>		</a:t>
            </a:r>
            <a:r>
              <a:rPr lang="en-US" dirty="0" err="1" smtClean="0"/>
              <a:t>self.x</a:t>
            </a:r>
            <a:r>
              <a:rPr lang="en-US" dirty="0" smtClean="0"/>
              <a:t> = </a:t>
            </a:r>
            <a:r>
              <a:rPr lang="en-US" dirty="0" err="1" smtClean="0"/>
              <a:t>self.x</a:t>
            </a:r>
            <a:r>
              <a:rPr lang="en-US" dirty="0" smtClean="0"/>
              <a:t> + 1</a:t>
            </a:r>
          </a:p>
          <a:p>
            <a:pPr>
              <a:buNone/>
            </a:pPr>
            <a:r>
              <a:rPr lang="en-US" dirty="0" smtClean="0"/>
              <a:t>		print("So </a:t>
            </a:r>
            <a:r>
              <a:rPr lang="en-US" dirty="0" err="1" smtClean="0"/>
              <a:t>far",self.x</a:t>
            </a:r>
            <a:r>
              <a:rPr lang="en-US" dirty="0" smtClean="0"/>
              <a:t>)</a:t>
            </a:r>
          </a:p>
          <a:p>
            <a:pPr>
              <a:buNone/>
            </a:pPr>
            <a:r>
              <a:rPr lang="en-US" dirty="0" smtClean="0"/>
              <a:t>an = </a:t>
            </a:r>
            <a:r>
              <a:rPr lang="en-US" dirty="0" err="1" smtClean="0"/>
              <a:t>PartyAnimal</a:t>
            </a:r>
            <a:r>
              <a:rPr lang="en-US" dirty="0" smtClean="0"/>
              <a:t>()</a:t>
            </a:r>
          </a:p>
          <a:p>
            <a:pPr>
              <a:buNone/>
            </a:pPr>
            <a:r>
              <a:rPr lang="en-US" dirty="0" err="1" smtClean="0"/>
              <a:t>an.party</a:t>
            </a:r>
            <a:r>
              <a:rPr lang="en-US" dirty="0" smtClean="0"/>
              <a:t>()</a:t>
            </a:r>
          </a:p>
          <a:p>
            <a:pPr>
              <a:buNone/>
            </a:pPr>
            <a:r>
              <a:rPr lang="en-US" dirty="0" err="1" smtClean="0"/>
              <a:t>an.party</a:t>
            </a:r>
            <a:r>
              <a:rPr lang="en-US" dirty="0" smtClean="0"/>
              <a:t>()</a:t>
            </a:r>
          </a:p>
          <a:p>
            <a:pPr>
              <a:buNone/>
            </a:pPr>
            <a:r>
              <a:rPr lang="en-US" dirty="0" err="1" smtClean="0"/>
              <a:t>an.party</a:t>
            </a:r>
            <a:r>
              <a:rPr lang="en-US" dirty="0" smtClean="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class with all methods</a:t>
            </a:r>
            <a:endParaRPr lang="en-US" dirty="0"/>
          </a:p>
        </p:txBody>
      </p:sp>
      <p:pic>
        <p:nvPicPr>
          <p:cNvPr id="28674" name="Picture 2"/>
          <p:cNvPicPr>
            <a:picLocks noChangeAspect="1" noChangeArrowheads="1"/>
          </p:cNvPicPr>
          <p:nvPr/>
        </p:nvPicPr>
        <p:blipFill>
          <a:blip r:embed="rId2"/>
          <a:srcRect/>
          <a:stretch>
            <a:fillRect/>
          </a:stretch>
        </p:blipFill>
        <p:spPr bwMode="auto">
          <a:xfrm>
            <a:off x="428596" y="1357313"/>
            <a:ext cx="8429684" cy="528639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Testing class, by importing like a module</a:t>
            </a:r>
            <a:endParaRPr lang="en-US" dirty="0"/>
          </a:p>
        </p:txBody>
      </p:sp>
      <p:sp>
        <p:nvSpPr>
          <p:cNvPr id="3" name="Content Placeholder 2"/>
          <p:cNvSpPr>
            <a:spLocks noGrp="1"/>
          </p:cNvSpPr>
          <p:nvPr>
            <p:ph idx="1"/>
          </p:nvPr>
        </p:nvSpPr>
        <p:spPr>
          <a:xfrm>
            <a:off x="214282" y="1600200"/>
            <a:ext cx="8929718" cy="4525963"/>
          </a:xfrm>
        </p:spPr>
        <p:txBody>
          <a:bodyPr>
            <a:normAutofit fontScale="70000" lnSpcReduction="20000"/>
          </a:bodyPr>
          <a:lstStyle/>
          <a:p>
            <a:pPr>
              <a:buNone/>
            </a:pPr>
            <a:r>
              <a:rPr lang="en-US" dirty="0" smtClean="0"/>
              <a:t>&gt;&gt;&gt; import Account </a:t>
            </a:r>
          </a:p>
          <a:p>
            <a:pPr>
              <a:buNone/>
            </a:pPr>
            <a:r>
              <a:rPr lang="en-US" dirty="0" smtClean="0"/>
              <a:t>&gt;&gt;&gt; k = </a:t>
            </a:r>
            <a:r>
              <a:rPr lang="en-US" dirty="0" err="1" smtClean="0"/>
              <a:t>Account.Account</a:t>
            </a:r>
            <a:r>
              <a:rPr lang="en-US" dirty="0" smtClean="0"/>
              <a:t>("Guido",345267,10009.78) </a:t>
            </a:r>
          </a:p>
          <a:p>
            <a:pPr>
              <a:buNone/>
            </a:pPr>
            <a:r>
              <a:rPr lang="en-US" dirty="0" smtClean="0"/>
              <a:t>&gt;&gt;&gt; </a:t>
            </a:r>
            <a:r>
              <a:rPr lang="en-US" dirty="0" err="1" smtClean="0"/>
              <a:t>k.balance</a:t>
            </a:r>
            <a:r>
              <a:rPr lang="en-US" dirty="0" smtClean="0"/>
              <a:t>() 10009.780000000001 </a:t>
            </a:r>
          </a:p>
          <a:p>
            <a:pPr>
              <a:buNone/>
            </a:pPr>
            <a:r>
              <a:rPr lang="en-US" dirty="0" smtClean="0"/>
              <a:t>&gt;&gt;&gt; k2 = </a:t>
            </a:r>
            <a:r>
              <a:rPr lang="en-US" dirty="0" err="1" smtClean="0"/>
              <a:t>Account.Account</a:t>
            </a:r>
            <a:r>
              <a:rPr lang="en-US" dirty="0" smtClean="0"/>
              <a:t>("Sven",345289,3800.03)</a:t>
            </a:r>
          </a:p>
          <a:p>
            <a:pPr>
              <a:buNone/>
            </a:pPr>
            <a:r>
              <a:rPr lang="en-US" dirty="0" smtClean="0"/>
              <a:t>&gt;&gt;&gt; k2.balance() 3800.0300000000002</a:t>
            </a:r>
          </a:p>
          <a:p>
            <a:pPr>
              <a:buNone/>
            </a:pPr>
            <a:r>
              <a:rPr lang="en-US" dirty="0" smtClean="0"/>
              <a:t> &gt;&gt;&gt; </a:t>
            </a:r>
            <a:r>
              <a:rPr lang="en-US" dirty="0" err="1" smtClean="0"/>
              <a:t>k.transfer</a:t>
            </a:r>
            <a:r>
              <a:rPr lang="en-US" dirty="0" smtClean="0"/>
              <a:t>(k2,1000)</a:t>
            </a:r>
          </a:p>
          <a:p>
            <a:pPr>
              <a:buNone/>
            </a:pPr>
            <a:r>
              <a:rPr lang="en-US" dirty="0" smtClean="0"/>
              <a:t> True </a:t>
            </a:r>
          </a:p>
          <a:p>
            <a:pPr>
              <a:buNone/>
            </a:pPr>
            <a:r>
              <a:rPr lang="en-US" dirty="0" smtClean="0"/>
              <a:t>&gt;&gt;&gt; k2.balance()</a:t>
            </a:r>
          </a:p>
          <a:p>
            <a:pPr>
              <a:buNone/>
            </a:pPr>
            <a:r>
              <a:rPr lang="en-US" dirty="0" smtClean="0"/>
              <a:t> 4800.0300000000007 </a:t>
            </a:r>
          </a:p>
          <a:p>
            <a:pPr>
              <a:buNone/>
            </a:pPr>
            <a:r>
              <a:rPr lang="en-US" dirty="0" smtClean="0"/>
              <a:t>&gt;&gt;&gt; </a:t>
            </a:r>
            <a:r>
              <a:rPr lang="en-US" dirty="0" err="1" smtClean="0"/>
              <a:t>k.balance</a:t>
            </a:r>
            <a:r>
              <a:rPr lang="en-US" dirty="0" smtClean="0"/>
              <a:t>() </a:t>
            </a:r>
          </a:p>
          <a:p>
            <a:pPr>
              <a:buNone/>
            </a:pPr>
            <a:r>
              <a:rPr lang="en-US" dirty="0" smtClean="0"/>
              <a:t>9009.7800000000007 </a:t>
            </a:r>
          </a:p>
          <a:p>
            <a:pPr>
              <a:buNone/>
            </a:pPr>
            <a:r>
              <a:rPr lang="en-US" dirty="0" smtClean="0"/>
              <a:t>&gt;&gt;&gt;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143668"/>
          </a:xfrm>
        </p:spPr>
        <p:txBody>
          <a:bodyPr>
            <a:normAutofit fontScale="55000" lnSpcReduction="20000"/>
          </a:bodyPr>
          <a:lstStyle/>
          <a:p>
            <a:r>
              <a:rPr lang="en-US" sz="4400" b="1" dirty="0" smtClean="0"/>
              <a:t>Classes as types</a:t>
            </a:r>
          </a:p>
          <a:p>
            <a:r>
              <a:rPr lang="en-US" dirty="0" smtClean="0"/>
              <a:t>As we have seen, in Python all variables have a type. We can use the built-in dir function to examine the capabilities of a variable. We can also use type and dir with the classes that we create.</a:t>
            </a:r>
          </a:p>
          <a:p>
            <a:pPr>
              <a:buNone/>
            </a:pPr>
            <a:r>
              <a:rPr lang="en-US" b="1" dirty="0" smtClean="0"/>
              <a:t>class </a:t>
            </a:r>
            <a:r>
              <a:rPr lang="en-US" b="1" dirty="0" err="1" smtClean="0"/>
              <a:t>PartyAnimal</a:t>
            </a:r>
            <a:r>
              <a:rPr lang="en-US" b="1" dirty="0" smtClean="0"/>
              <a:t>:</a:t>
            </a:r>
          </a:p>
          <a:p>
            <a:pPr>
              <a:buNone/>
            </a:pPr>
            <a:r>
              <a:rPr lang="en-US" dirty="0" smtClean="0"/>
              <a:t>	x = 0</a:t>
            </a:r>
          </a:p>
          <a:p>
            <a:pPr>
              <a:buNone/>
            </a:pPr>
            <a:r>
              <a:rPr lang="en-US" b="1" dirty="0" smtClean="0"/>
              <a:t>	def party(self) :</a:t>
            </a:r>
          </a:p>
          <a:p>
            <a:pPr>
              <a:buNone/>
            </a:pPr>
            <a:r>
              <a:rPr lang="en-US" dirty="0" smtClean="0"/>
              <a:t>		</a:t>
            </a:r>
            <a:r>
              <a:rPr lang="en-US" dirty="0" err="1" smtClean="0"/>
              <a:t>self.x</a:t>
            </a:r>
            <a:r>
              <a:rPr lang="en-US" dirty="0" smtClean="0"/>
              <a:t> = </a:t>
            </a:r>
            <a:r>
              <a:rPr lang="en-US" dirty="0" err="1" smtClean="0"/>
              <a:t>self.x</a:t>
            </a:r>
            <a:r>
              <a:rPr lang="en-US" dirty="0" smtClean="0"/>
              <a:t> + 1</a:t>
            </a:r>
          </a:p>
          <a:p>
            <a:pPr>
              <a:buNone/>
            </a:pPr>
            <a:r>
              <a:rPr lang="en-US" dirty="0" smtClean="0"/>
              <a:t>		print("So </a:t>
            </a:r>
            <a:r>
              <a:rPr lang="en-US" dirty="0" err="1" smtClean="0"/>
              <a:t>far",self.x</a:t>
            </a:r>
            <a:r>
              <a:rPr lang="en-US" dirty="0" smtClean="0"/>
              <a:t>)</a:t>
            </a:r>
          </a:p>
          <a:p>
            <a:pPr>
              <a:buNone/>
            </a:pPr>
            <a:endParaRPr lang="en-US" dirty="0" smtClean="0"/>
          </a:p>
          <a:p>
            <a:pPr>
              <a:buNone/>
            </a:pPr>
            <a:r>
              <a:rPr lang="en-US" dirty="0" smtClean="0"/>
              <a:t>an = </a:t>
            </a:r>
            <a:r>
              <a:rPr lang="en-US" dirty="0" err="1" smtClean="0"/>
              <a:t>PartyAnimal</a:t>
            </a:r>
            <a:r>
              <a:rPr lang="en-US" dirty="0" smtClean="0"/>
              <a:t>()</a:t>
            </a:r>
          </a:p>
          <a:p>
            <a:pPr>
              <a:buNone/>
            </a:pPr>
            <a:r>
              <a:rPr lang="en-US" dirty="0" smtClean="0"/>
              <a:t>print ("Type", type(an))</a:t>
            </a:r>
          </a:p>
          <a:p>
            <a:pPr>
              <a:buNone/>
            </a:pPr>
            <a:r>
              <a:rPr lang="en-US" dirty="0" smtClean="0"/>
              <a:t>print ("Dir ", dir(an))</a:t>
            </a:r>
          </a:p>
          <a:p>
            <a:pPr>
              <a:buNone/>
            </a:pPr>
            <a:r>
              <a:rPr lang="en-US" dirty="0" smtClean="0"/>
              <a:t>print ("Type", type(</a:t>
            </a:r>
            <a:r>
              <a:rPr lang="en-US" dirty="0" err="1" smtClean="0"/>
              <a:t>an.x</a:t>
            </a:r>
            <a:r>
              <a:rPr lang="en-US" dirty="0" smtClean="0"/>
              <a:t>))</a:t>
            </a:r>
          </a:p>
          <a:p>
            <a:pPr>
              <a:buNone/>
            </a:pPr>
            <a:r>
              <a:rPr lang="en-US" dirty="0" smtClean="0"/>
              <a:t>print ("Type", type(</a:t>
            </a:r>
            <a:r>
              <a:rPr lang="en-US" dirty="0" err="1" smtClean="0"/>
              <a:t>an.party</a:t>
            </a:r>
            <a:r>
              <a:rPr lang="en-US" dirty="0" smtClean="0"/>
              <a:t>))</a:t>
            </a:r>
          </a:p>
          <a:p>
            <a:pPr>
              <a:buNone/>
            </a:pPr>
            <a:r>
              <a:rPr lang="en-US" b="1" dirty="0" smtClean="0"/>
              <a:t>Output:</a:t>
            </a:r>
          </a:p>
          <a:p>
            <a:pPr>
              <a:buNone/>
            </a:pPr>
            <a:r>
              <a:rPr lang="en-US" dirty="0" smtClean="0"/>
              <a:t>Type &lt;class '__</a:t>
            </a:r>
            <a:r>
              <a:rPr lang="en-US" dirty="0" err="1" smtClean="0"/>
              <a:t>main__.PartyAnimal</a:t>
            </a:r>
            <a:r>
              <a:rPr lang="en-US" dirty="0" smtClean="0"/>
              <a:t>'&gt;</a:t>
            </a:r>
          </a:p>
          <a:p>
            <a:pPr>
              <a:buNone/>
            </a:pPr>
            <a:r>
              <a:rPr lang="en-US" dirty="0" smtClean="0"/>
              <a:t>Dir ['__class__', '__</a:t>
            </a:r>
            <a:r>
              <a:rPr lang="en-US" dirty="0" err="1" smtClean="0"/>
              <a:t>delattr</a:t>
            </a:r>
            <a:r>
              <a:rPr lang="en-US" dirty="0" smtClean="0"/>
              <a:t>__', ...</a:t>
            </a:r>
          </a:p>
          <a:p>
            <a:pPr>
              <a:buNone/>
            </a:pPr>
            <a:r>
              <a:rPr lang="en-US" dirty="0" smtClean="0"/>
              <a:t>'__</a:t>
            </a:r>
            <a:r>
              <a:rPr lang="en-US" dirty="0" err="1" smtClean="0"/>
              <a:t>sizeof</a:t>
            </a:r>
            <a:r>
              <a:rPr lang="en-US" dirty="0" smtClean="0"/>
              <a:t>__', '__</a:t>
            </a:r>
            <a:r>
              <a:rPr lang="en-US" dirty="0" err="1" smtClean="0"/>
              <a:t>str</a:t>
            </a:r>
            <a:r>
              <a:rPr lang="en-US" dirty="0" smtClean="0"/>
              <a:t>__', '__</a:t>
            </a:r>
            <a:r>
              <a:rPr lang="en-US" dirty="0" err="1" smtClean="0"/>
              <a:t>subclasshook</a:t>
            </a:r>
            <a:r>
              <a:rPr lang="en-US" dirty="0" smtClean="0"/>
              <a:t>__',</a:t>
            </a:r>
          </a:p>
          <a:p>
            <a:pPr>
              <a:buNone/>
            </a:pPr>
            <a:r>
              <a:rPr lang="en-US" dirty="0" smtClean="0"/>
              <a:t>'__</a:t>
            </a:r>
            <a:r>
              <a:rPr lang="en-US" dirty="0" err="1" smtClean="0"/>
              <a:t>weakref</a:t>
            </a:r>
            <a:r>
              <a:rPr lang="en-US" dirty="0" smtClean="0"/>
              <a:t>__', 'party', 'x']</a:t>
            </a:r>
          </a:p>
          <a:p>
            <a:pPr>
              <a:buNone/>
            </a:pPr>
            <a:r>
              <a:rPr lang="en-US" dirty="0" smtClean="0"/>
              <a:t>Type &lt;class '</a:t>
            </a:r>
            <a:r>
              <a:rPr lang="en-US" dirty="0" err="1" smtClean="0"/>
              <a:t>int</a:t>
            </a:r>
            <a:r>
              <a:rPr lang="en-US" dirty="0" smtClean="0"/>
              <a:t>'&gt;</a:t>
            </a:r>
          </a:p>
          <a:p>
            <a:pPr>
              <a:buNone/>
            </a:pPr>
            <a:r>
              <a:rPr lang="en-US" dirty="0" smtClean="0"/>
              <a:t>Type &lt;class 'method'&gt;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Constructor is a method which invokes at the time of creating object and constructs object by initializing the data members of class.</a:t>
            </a:r>
          </a:p>
          <a:p>
            <a:pPr>
              <a:buNone/>
            </a:pPr>
            <a:r>
              <a:rPr lang="en-US" b="1" dirty="0" smtClean="0"/>
              <a:t>class </a:t>
            </a:r>
            <a:r>
              <a:rPr lang="en-US" b="1" dirty="0" err="1" smtClean="0"/>
              <a:t>PartyAnimal</a:t>
            </a:r>
            <a:r>
              <a:rPr lang="en-US" b="1" dirty="0" smtClean="0"/>
              <a:t>:</a:t>
            </a:r>
          </a:p>
          <a:p>
            <a:pPr>
              <a:buNone/>
            </a:pPr>
            <a:r>
              <a:rPr lang="en-US" dirty="0" smtClean="0"/>
              <a:t>	x = 0</a:t>
            </a:r>
          </a:p>
          <a:p>
            <a:pPr>
              <a:buNone/>
            </a:pPr>
            <a:r>
              <a:rPr lang="en-US" b="1" dirty="0" smtClean="0"/>
              <a:t>	def __init__(self):</a:t>
            </a:r>
          </a:p>
          <a:p>
            <a:pPr>
              <a:buNone/>
            </a:pPr>
            <a:r>
              <a:rPr lang="en-US" dirty="0" smtClean="0"/>
              <a:t>		print('I am constructed')</a:t>
            </a:r>
          </a:p>
          <a:p>
            <a:pPr>
              <a:buNone/>
            </a:pPr>
            <a:r>
              <a:rPr lang="en-US" b="1" dirty="0" smtClean="0"/>
              <a:t>	def party(self) :</a:t>
            </a:r>
          </a:p>
          <a:p>
            <a:pPr>
              <a:buNone/>
            </a:pPr>
            <a:r>
              <a:rPr lang="en-US" dirty="0" smtClean="0"/>
              <a:t>		</a:t>
            </a:r>
            <a:r>
              <a:rPr lang="en-US" dirty="0" err="1" smtClean="0"/>
              <a:t>self.x</a:t>
            </a:r>
            <a:r>
              <a:rPr lang="en-US" dirty="0" smtClean="0"/>
              <a:t> = </a:t>
            </a:r>
            <a:r>
              <a:rPr lang="en-US" dirty="0" err="1" smtClean="0"/>
              <a:t>self.x</a:t>
            </a:r>
            <a:r>
              <a:rPr lang="en-US" dirty="0" smtClean="0"/>
              <a:t> + 1</a:t>
            </a:r>
          </a:p>
          <a:p>
            <a:pPr>
              <a:buNone/>
            </a:pPr>
            <a:r>
              <a:rPr lang="en-US" dirty="0" smtClean="0"/>
              <a:t>		print('So </a:t>
            </a:r>
            <a:r>
              <a:rPr lang="en-US" dirty="0" err="1" smtClean="0"/>
              <a:t>far',self.x</a:t>
            </a:r>
            <a:r>
              <a:rPr lang="en-US" dirty="0" smtClean="0"/>
              <a:t>)</a:t>
            </a:r>
          </a:p>
          <a:p>
            <a:pPr>
              <a:buNone/>
            </a:pPr>
            <a:r>
              <a:rPr lang="en-US" dirty="0" smtClean="0"/>
              <a:t>an = </a:t>
            </a:r>
            <a:r>
              <a:rPr lang="en-US" dirty="0" err="1" smtClean="0"/>
              <a:t>PartyAnimal</a:t>
            </a:r>
            <a:r>
              <a:rPr lang="en-US" dirty="0" smtClean="0"/>
              <a:t>()</a:t>
            </a:r>
          </a:p>
          <a:p>
            <a:pPr>
              <a:buNone/>
            </a:pPr>
            <a:r>
              <a:rPr lang="en-US" dirty="0" err="1" smtClean="0"/>
              <a:t>an.party</a:t>
            </a:r>
            <a:r>
              <a:rPr lang="en-US" dirty="0" smtClean="0"/>
              <a:t>()</a:t>
            </a:r>
          </a:p>
          <a:p>
            <a:pPr>
              <a:buNone/>
            </a:pPr>
            <a:r>
              <a:rPr lang="en-US" dirty="0" err="1" smtClean="0"/>
              <a:t>an.party</a:t>
            </a:r>
            <a:r>
              <a:rPr lang="en-US" dirty="0" smtClean="0"/>
              <a:t>()</a:t>
            </a:r>
          </a:p>
          <a:p>
            <a:pPr>
              <a:buNone/>
            </a:pPr>
            <a:r>
              <a:rPr lang="en-US" b="1" dirty="0" smtClean="0"/>
              <a:t>Output:</a:t>
            </a:r>
          </a:p>
          <a:p>
            <a:pPr>
              <a:buNone/>
            </a:pPr>
            <a:r>
              <a:rPr lang="en-US" dirty="0" smtClean="0"/>
              <a:t>I am constructed</a:t>
            </a:r>
          </a:p>
          <a:p>
            <a:pPr>
              <a:buNone/>
            </a:pPr>
            <a:r>
              <a:rPr lang="en-US" dirty="0" smtClean="0"/>
              <a:t>So far 1</a:t>
            </a:r>
          </a:p>
          <a:p>
            <a:pPr>
              <a:buNone/>
            </a:pPr>
            <a:r>
              <a:rPr lang="en-US" dirty="0" smtClean="0"/>
              <a:t>So far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Object Oriented Programming is a way of computer programming using the idea of “</a:t>
            </a:r>
            <a:r>
              <a:rPr lang="en-US" dirty="0">
                <a:hlinkClick r:id="rId2"/>
              </a:rPr>
              <a:t>objects</a:t>
            </a:r>
            <a:r>
              <a:rPr lang="en-US" dirty="0"/>
              <a:t>” to represents data and methods</a:t>
            </a:r>
            <a:r>
              <a:rPr lang="en-US" dirty="0" smtClean="0"/>
              <a:t>.</a:t>
            </a:r>
          </a:p>
          <a:p>
            <a:pPr algn="just"/>
            <a:r>
              <a:rPr lang="en-US" dirty="0" smtClean="0"/>
              <a:t> </a:t>
            </a:r>
            <a:r>
              <a:rPr lang="en-US" dirty="0"/>
              <a:t>It is also, an approach used for creating neat and reusable code instead of a redundant one. </a:t>
            </a:r>
            <a:endParaRPr lang="en-US" dirty="0" smtClean="0"/>
          </a:p>
          <a:p>
            <a:pPr algn="just"/>
            <a:r>
              <a:rPr lang="en-US" dirty="0" smtClean="0"/>
              <a:t>the </a:t>
            </a:r>
            <a:r>
              <a:rPr lang="en-US" dirty="0"/>
              <a:t>program is divided into self-contained objects or several mini-programs</a:t>
            </a:r>
            <a:r>
              <a:rPr lang="en-US" dirty="0" smtClean="0"/>
              <a:t>.</a:t>
            </a:r>
          </a:p>
          <a:p>
            <a:pPr algn="just"/>
            <a:r>
              <a:rPr lang="en-US" dirty="0" smtClean="0"/>
              <a:t> </a:t>
            </a:r>
            <a:r>
              <a:rPr lang="en-US" dirty="0"/>
              <a:t>Every Individual object represents a different part of the application having its own logic and data to communicate within themselves.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a:t>
            </a:r>
            <a:endParaRPr lang="en-US" dirty="0"/>
          </a:p>
        </p:txBody>
      </p:sp>
      <p:sp>
        <p:nvSpPr>
          <p:cNvPr id="3" name="Content Placeholder 2"/>
          <p:cNvSpPr>
            <a:spLocks noGrp="1"/>
          </p:cNvSpPr>
          <p:nvPr>
            <p:ph idx="1"/>
          </p:nvPr>
        </p:nvSpPr>
        <p:spPr>
          <a:xfrm>
            <a:off x="457200" y="1600200"/>
            <a:ext cx="8229600" cy="5257800"/>
          </a:xfrm>
        </p:spPr>
        <p:txBody>
          <a:bodyPr>
            <a:normAutofit fontScale="55000" lnSpcReduction="20000"/>
          </a:bodyPr>
          <a:lstStyle/>
          <a:p>
            <a:pPr>
              <a:buNone/>
            </a:pPr>
            <a:r>
              <a:rPr lang="en-US" dirty="0" smtClean="0"/>
              <a:t>Destructor  is a method which destructs  the object by destroying members of class. This method is executed when ever the object removed from memory.</a:t>
            </a:r>
          </a:p>
          <a:p>
            <a:pPr>
              <a:buNone/>
            </a:pPr>
            <a:r>
              <a:rPr lang="en-US" dirty="0" smtClean="0"/>
              <a:t>Example:</a:t>
            </a:r>
          </a:p>
          <a:p>
            <a:pPr>
              <a:buNone/>
            </a:pPr>
            <a:r>
              <a:rPr lang="en-US" b="1" dirty="0" smtClean="0"/>
              <a:t>class </a:t>
            </a:r>
            <a:r>
              <a:rPr lang="en-US" b="1" dirty="0" err="1" smtClean="0"/>
              <a:t>PartyAnimal</a:t>
            </a:r>
            <a:r>
              <a:rPr lang="en-US" b="1" dirty="0" smtClean="0"/>
              <a:t>:</a:t>
            </a:r>
          </a:p>
          <a:p>
            <a:pPr>
              <a:buNone/>
            </a:pPr>
            <a:r>
              <a:rPr lang="en-US" dirty="0" smtClean="0"/>
              <a:t>	x = 0</a:t>
            </a:r>
          </a:p>
          <a:p>
            <a:pPr>
              <a:buNone/>
            </a:pPr>
            <a:r>
              <a:rPr lang="en-US" b="1" dirty="0" smtClean="0"/>
              <a:t>	def __init__(self):</a:t>
            </a:r>
          </a:p>
          <a:p>
            <a:pPr>
              <a:buNone/>
            </a:pPr>
            <a:r>
              <a:rPr lang="en-US" dirty="0" smtClean="0"/>
              <a:t>		print('I am constructed')</a:t>
            </a:r>
          </a:p>
          <a:p>
            <a:pPr>
              <a:buNone/>
            </a:pPr>
            <a:r>
              <a:rPr lang="en-US" b="1" dirty="0" smtClean="0"/>
              <a:t>	def party(self) :</a:t>
            </a:r>
          </a:p>
          <a:p>
            <a:pPr>
              <a:buNone/>
            </a:pPr>
            <a:r>
              <a:rPr lang="en-US" dirty="0" smtClean="0"/>
              <a:t>		</a:t>
            </a:r>
            <a:r>
              <a:rPr lang="en-US" dirty="0" err="1" smtClean="0"/>
              <a:t>self.x</a:t>
            </a:r>
            <a:r>
              <a:rPr lang="en-US" dirty="0" smtClean="0"/>
              <a:t> = </a:t>
            </a:r>
            <a:r>
              <a:rPr lang="en-US" dirty="0" err="1" smtClean="0"/>
              <a:t>self.x</a:t>
            </a:r>
            <a:r>
              <a:rPr lang="en-US" dirty="0" smtClean="0"/>
              <a:t> + 1</a:t>
            </a:r>
          </a:p>
          <a:p>
            <a:pPr>
              <a:buNone/>
            </a:pPr>
            <a:r>
              <a:rPr lang="en-US" dirty="0" smtClean="0"/>
              <a:t>		print('So </a:t>
            </a:r>
            <a:r>
              <a:rPr lang="en-US" dirty="0" err="1" smtClean="0"/>
              <a:t>far',self.x</a:t>
            </a:r>
            <a:r>
              <a:rPr lang="en-US" dirty="0" smtClean="0"/>
              <a:t>)</a:t>
            </a:r>
          </a:p>
          <a:p>
            <a:pPr>
              <a:buNone/>
            </a:pPr>
            <a:r>
              <a:rPr lang="en-US" b="1" dirty="0" smtClean="0"/>
              <a:t>	def __del__(self):</a:t>
            </a:r>
          </a:p>
          <a:p>
            <a:pPr>
              <a:buNone/>
            </a:pPr>
            <a:r>
              <a:rPr lang="en-US" dirty="0" smtClean="0"/>
              <a:t>		print('I am destructed', </a:t>
            </a:r>
            <a:r>
              <a:rPr lang="en-US" dirty="0" err="1" smtClean="0"/>
              <a:t>self.x</a:t>
            </a:r>
            <a:r>
              <a:rPr lang="en-US" dirty="0" smtClean="0"/>
              <a:t>)</a:t>
            </a:r>
          </a:p>
          <a:p>
            <a:pPr>
              <a:buNone/>
            </a:pPr>
            <a:r>
              <a:rPr lang="en-US" dirty="0" smtClean="0"/>
              <a:t>an = </a:t>
            </a:r>
            <a:r>
              <a:rPr lang="en-US" dirty="0" err="1" smtClean="0"/>
              <a:t>PartyAnimal</a:t>
            </a:r>
            <a:r>
              <a:rPr lang="en-US" dirty="0" smtClean="0"/>
              <a:t>()</a:t>
            </a:r>
          </a:p>
          <a:p>
            <a:pPr>
              <a:buNone/>
            </a:pPr>
            <a:r>
              <a:rPr lang="en-US" dirty="0" err="1" smtClean="0"/>
              <a:t>an.party</a:t>
            </a:r>
            <a:r>
              <a:rPr lang="en-US" dirty="0" smtClean="0"/>
              <a:t>()</a:t>
            </a:r>
          </a:p>
          <a:p>
            <a:pPr>
              <a:buNone/>
            </a:pPr>
            <a:r>
              <a:rPr lang="en-US" dirty="0" err="1" smtClean="0"/>
              <a:t>an.party</a:t>
            </a:r>
            <a:r>
              <a:rPr lang="en-US" dirty="0" smtClean="0"/>
              <a:t>()</a:t>
            </a:r>
          </a:p>
          <a:p>
            <a:pPr>
              <a:buNone/>
            </a:pPr>
            <a:r>
              <a:rPr lang="en-US" dirty="0" smtClean="0"/>
              <a:t>an = 42</a:t>
            </a:r>
          </a:p>
          <a:p>
            <a:pPr>
              <a:buNone/>
            </a:pPr>
            <a:r>
              <a:rPr lang="en-US" dirty="0" smtClean="0"/>
              <a:t>print('an </a:t>
            </a:r>
            <a:r>
              <a:rPr lang="en-US" dirty="0" err="1" smtClean="0"/>
              <a:t>contains',an</a:t>
            </a:r>
            <a:r>
              <a:rPr lang="en-US" dirty="0" smtClean="0"/>
              <a: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I am constructed</a:t>
            </a:r>
          </a:p>
          <a:p>
            <a:pPr>
              <a:buNone/>
            </a:pPr>
            <a:r>
              <a:rPr lang="en-US" dirty="0" smtClean="0"/>
              <a:t>So far 1</a:t>
            </a:r>
          </a:p>
          <a:p>
            <a:pPr>
              <a:buNone/>
            </a:pPr>
            <a:r>
              <a:rPr lang="en-US" dirty="0" smtClean="0"/>
              <a:t>So far 2</a:t>
            </a:r>
          </a:p>
          <a:p>
            <a:pPr>
              <a:buNone/>
            </a:pPr>
            <a:r>
              <a:rPr lang="en-US" dirty="0" smtClean="0"/>
              <a:t>I am destructed 2</a:t>
            </a:r>
          </a:p>
          <a:p>
            <a:pPr>
              <a:buNone/>
            </a:pPr>
            <a:r>
              <a:rPr lang="en-US" dirty="0" smtClean="0"/>
              <a:t>an contains 42</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Instances</a:t>
            </a:r>
            <a:endParaRPr lang="en-US" dirty="0"/>
          </a:p>
        </p:txBody>
      </p:sp>
      <p:sp>
        <p:nvSpPr>
          <p:cNvPr id="3" name="Content Placeholder 2"/>
          <p:cNvSpPr>
            <a:spLocks noGrp="1"/>
          </p:cNvSpPr>
          <p:nvPr>
            <p:ph idx="1"/>
          </p:nvPr>
        </p:nvSpPr>
        <p:spPr>
          <a:xfrm>
            <a:off x="457200" y="1600200"/>
            <a:ext cx="8229600" cy="5043510"/>
          </a:xfrm>
        </p:spPr>
        <p:txBody>
          <a:bodyPr>
            <a:normAutofit fontScale="62500" lnSpcReduction="20000"/>
          </a:bodyPr>
          <a:lstStyle/>
          <a:p>
            <a:pPr>
              <a:buNone/>
            </a:pPr>
            <a:r>
              <a:rPr lang="en-US" dirty="0" smtClean="0"/>
              <a:t>Multiple instances of class can be created to specify different values for each instance. It creates multiple copies of class and members of class.</a:t>
            </a:r>
          </a:p>
          <a:p>
            <a:pPr>
              <a:buNone/>
            </a:pPr>
            <a:r>
              <a:rPr lang="en-US" b="1" dirty="0" smtClean="0"/>
              <a:t>class </a:t>
            </a:r>
            <a:r>
              <a:rPr lang="en-US" b="1" dirty="0" err="1" smtClean="0"/>
              <a:t>PartyAnimal</a:t>
            </a:r>
            <a:r>
              <a:rPr lang="en-US" b="1" dirty="0" smtClean="0"/>
              <a:t>:</a:t>
            </a:r>
          </a:p>
          <a:p>
            <a:pPr>
              <a:buNone/>
            </a:pPr>
            <a:r>
              <a:rPr lang="en-US" dirty="0" smtClean="0"/>
              <a:t>	x = 0</a:t>
            </a:r>
          </a:p>
          <a:p>
            <a:pPr>
              <a:buNone/>
            </a:pPr>
            <a:r>
              <a:rPr lang="en-US" dirty="0" smtClean="0"/>
              <a:t>	name = ''</a:t>
            </a:r>
          </a:p>
          <a:p>
            <a:pPr>
              <a:buNone/>
            </a:pPr>
            <a:r>
              <a:rPr lang="en-US" b="1" dirty="0" smtClean="0"/>
              <a:t>	def __init__(self, </a:t>
            </a:r>
            <a:r>
              <a:rPr lang="en-US" b="1" dirty="0" err="1" smtClean="0"/>
              <a:t>nam</a:t>
            </a:r>
            <a:r>
              <a:rPr lang="en-US" b="1" dirty="0" smtClean="0"/>
              <a:t>):</a:t>
            </a:r>
          </a:p>
          <a:p>
            <a:pPr>
              <a:buNone/>
            </a:pPr>
            <a:r>
              <a:rPr lang="en-US" dirty="0" smtClean="0"/>
              <a:t>		self.name = </a:t>
            </a:r>
            <a:r>
              <a:rPr lang="en-US" dirty="0" err="1" smtClean="0"/>
              <a:t>nam</a:t>
            </a:r>
            <a:endParaRPr lang="en-US" dirty="0" smtClean="0"/>
          </a:p>
          <a:p>
            <a:pPr>
              <a:buNone/>
            </a:pPr>
            <a:r>
              <a:rPr lang="en-US" dirty="0" smtClean="0"/>
              <a:t>		print(</a:t>
            </a:r>
            <a:r>
              <a:rPr lang="en-US" dirty="0" err="1" smtClean="0"/>
              <a:t>self.name,'constructed</a:t>
            </a:r>
            <a:r>
              <a:rPr lang="en-US" dirty="0" smtClean="0"/>
              <a:t>')</a:t>
            </a:r>
          </a:p>
          <a:p>
            <a:pPr>
              <a:buNone/>
            </a:pPr>
            <a:r>
              <a:rPr lang="en-US" b="1" dirty="0" smtClean="0"/>
              <a:t>	def party(self) :</a:t>
            </a:r>
          </a:p>
          <a:p>
            <a:pPr>
              <a:buNone/>
            </a:pPr>
            <a:r>
              <a:rPr lang="en-US" dirty="0" smtClean="0"/>
              <a:t>		</a:t>
            </a:r>
            <a:r>
              <a:rPr lang="en-US" dirty="0" err="1" smtClean="0"/>
              <a:t>self.x</a:t>
            </a:r>
            <a:r>
              <a:rPr lang="en-US" dirty="0" smtClean="0"/>
              <a:t> = </a:t>
            </a:r>
            <a:r>
              <a:rPr lang="en-US" dirty="0" err="1" smtClean="0"/>
              <a:t>self.x</a:t>
            </a:r>
            <a:r>
              <a:rPr lang="en-US" dirty="0" smtClean="0"/>
              <a:t> + 1</a:t>
            </a:r>
          </a:p>
          <a:p>
            <a:pPr>
              <a:buNone/>
            </a:pPr>
            <a:r>
              <a:rPr lang="en-US" dirty="0" smtClean="0"/>
              <a:t>		print(</a:t>
            </a:r>
            <a:r>
              <a:rPr lang="en-US" dirty="0" err="1" smtClean="0"/>
              <a:t>self.name,'party</a:t>
            </a:r>
            <a:r>
              <a:rPr lang="en-US" dirty="0" smtClean="0"/>
              <a:t> </a:t>
            </a:r>
            <a:r>
              <a:rPr lang="en-US" dirty="0" err="1" smtClean="0"/>
              <a:t>count',self.x</a:t>
            </a:r>
            <a:r>
              <a:rPr lang="en-US" dirty="0" smtClean="0"/>
              <a:t>)</a:t>
            </a:r>
          </a:p>
          <a:p>
            <a:pPr>
              <a:buNone/>
            </a:pPr>
            <a:r>
              <a:rPr lang="en-US" dirty="0" smtClean="0"/>
              <a:t>s = </a:t>
            </a:r>
            <a:r>
              <a:rPr lang="en-US" dirty="0" err="1" smtClean="0"/>
              <a:t>PartyAnimal</a:t>
            </a:r>
            <a:r>
              <a:rPr lang="en-US" dirty="0" smtClean="0"/>
              <a:t>('Sally')</a:t>
            </a:r>
          </a:p>
          <a:p>
            <a:pPr>
              <a:buNone/>
            </a:pPr>
            <a:r>
              <a:rPr lang="en-US" dirty="0" smtClean="0"/>
              <a:t>j = </a:t>
            </a:r>
            <a:r>
              <a:rPr lang="en-US" dirty="0" err="1" smtClean="0"/>
              <a:t>PartyAnimal</a:t>
            </a:r>
            <a:r>
              <a:rPr lang="en-US" dirty="0" smtClean="0"/>
              <a:t>('Jim')</a:t>
            </a:r>
          </a:p>
          <a:p>
            <a:pPr>
              <a:buNone/>
            </a:pPr>
            <a:r>
              <a:rPr lang="en-US" dirty="0" err="1" smtClean="0"/>
              <a:t>s.party</a:t>
            </a:r>
            <a:r>
              <a:rPr lang="en-US" dirty="0" smtClean="0"/>
              <a:t>()</a:t>
            </a:r>
          </a:p>
          <a:p>
            <a:pPr>
              <a:buNone/>
            </a:pPr>
            <a:r>
              <a:rPr lang="en-US" dirty="0" err="1" smtClean="0"/>
              <a:t>j.party</a:t>
            </a:r>
            <a:r>
              <a:rPr lang="en-US" dirty="0" smtClean="0"/>
              <a:t>()</a:t>
            </a:r>
          </a:p>
          <a:p>
            <a:pPr>
              <a:buNone/>
            </a:pPr>
            <a:r>
              <a:rPr lang="en-US" dirty="0" err="1" smtClean="0"/>
              <a:t>s.party</a:t>
            </a:r>
            <a:r>
              <a:rPr lang="en-US"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Output:</a:t>
            </a:r>
          </a:p>
          <a:p>
            <a:pPr>
              <a:buNone/>
            </a:pPr>
            <a:r>
              <a:rPr lang="en-US" dirty="0" smtClean="0"/>
              <a:t>Sally constructed</a:t>
            </a:r>
          </a:p>
          <a:p>
            <a:pPr>
              <a:buNone/>
            </a:pPr>
            <a:r>
              <a:rPr lang="en-US" dirty="0" smtClean="0"/>
              <a:t>Sally party count 1</a:t>
            </a:r>
          </a:p>
          <a:p>
            <a:pPr>
              <a:buNone/>
            </a:pPr>
            <a:r>
              <a:rPr lang="en-US" dirty="0" smtClean="0"/>
              <a:t>Jim constructed</a:t>
            </a:r>
          </a:p>
          <a:p>
            <a:pPr>
              <a:buNone/>
            </a:pPr>
            <a:r>
              <a:rPr lang="en-US" dirty="0" smtClean="0"/>
              <a:t>Jim party count 1</a:t>
            </a:r>
          </a:p>
          <a:p>
            <a:pPr>
              <a:buNone/>
            </a:pPr>
            <a:r>
              <a:rPr lang="en-US" dirty="0" smtClean="0"/>
              <a:t>Sally party count 2</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Encapsulation</a:t>
            </a:r>
            <a:endParaRPr lang="en-US" dirty="0"/>
          </a:p>
        </p:txBody>
      </p:sp>
      <p:graphicFrame>
        <p:nvGraphicFramePr>
          <p:cNvPr id="4" name="Content Placeholder 3"/>
          <p:cNvGraphicFramePr>
            <a:graphicFrameLocks noGrp="1"/>
          </p:cNvGraphicFramePr>
          <p:nvPr>
            <p:ph idx="1"/>
          </p:nvPr>
        </p:nvGraphicFramePr>
        <p:xfrm>
          <a:off x="457200" y="1600200"/>
          <a:ext cx="8229600" cy="31699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fontAlgn="t"/>
                      <a:r>
                        <a:rPr lang="en-US"/>
                        <a:t>Name</a:t>
                      </a:r>
                      <a:br>
                        <a:rPr lang="en-US"/>
                      </a:br>
                      <a:endParaRPr lang="en-US"/>
                    </a:p>
                  </a:txBody>
                  <a:tcPr marL="19050" marR="19050" marT="19050" marB="19050"/>
                </a:tc>
                <a:tc>
                  <a:txBody>
                    <a:bodyPr/>
                    <a:lstStyle/>
                    <a:p>
                      <a:pPr fontAlgn="t"/>
                      <a:r>
                        <a:rPr lang="en-US"/>
                        <a:t>Notation</a:t>
                      </a:r>
                      <a:br>
                        <a:rPr lang="en-US"/>
                      </a:br>
                      <a:endParaRPr lang="en-US"/>
                    </a:p>
                  </a:txBody>
                  <a:tcPr marL="19050" marR="19050" marT="19050" marB="19050"/>
                </a:tc>
                <a:tc>
                  <a:txBody>
                    <a:bodyPr/>
                    <a:lstStyle/>
                    <a:p>
                      <a:pPr fontAlgn="t"/>
                      <a:r>
                        <a:rPr lang="en-US"/>
                        <a:t>Behaviour</a:t>
                      </a:r>
                      <a:br>
                        <a:rPr lang="en-US"/>
                      </a:br>
                      <a:endParaRPr lang="en-US"/>
                    </a:p>
                  </a:txBody>
                  <a:tcPr marL="19050" marR="19050" marT="19050" marB="19050"/>
                </a:tc>
              </a:tr>
              <a:tr h="370840">
                <a:tc>
                  <a:txBody>
                    <a:bodyPr/>
                    <a:lstStyle/>
                    <a:p>
                      <a:pPr fontAlgn="t"/>
                      <a:r>
                        <a:rPr lang="en-US"/>
                        <a:t>name</a:t>
                      </a:r>
                    </a:p>
                  </a:txBody>
                  <a:tcPr marL="19050" marR="19050" marT="19050" marB="19050"/>
                </a:tc>
                <a:tc>
                  <a:txBody>
                    <a:bodyPr/>
                    <a:lstStyle/>
                    <a:p>
                      <a:pPr fontAlgn="t"/>
                      <a:r>
                        <a:rPr lang="en-US"/>
                        <a:t>Public</a:t>
                      </a:r>
                      <a:br>
                        <a:rPr lang="en-US"/>
                      </a:br>
                      <a:endParaRPr lang="en-US"/>
                    </a:p>
                  </a:txBody>
                  <a:tcPr marL="19050" marR="19050" marT="19050" marB="19050"/>
                </a:tc>
                <a:tc>
                  <a:txBody>
                    <a:bodyPr/>
                    <a:lstStyle/>
                    <a:p>
                      <a:pPr fontAlgn="t"/>
                      <a:r>
                        <a:rPr lang="en-US"/>
                        <a:t>Can be accessed from inside and outside</a:t>
                      </a:r>
                      <a:br>
                        <a:rPr lang="en-US"/>
                      </a:br>
                      <a:endParaRPr lang="en-US"/>
                    </a:p>
                  </a:txBody>
                  <a:tcPr marL="19050" marR="19050" marT="19050" marB="19050"/>
                </a:tc>
              </a:tr>
              <a:tr h="370840">
                <a:tc>
                  <a:txBody>
                    <a:bodyPr/>
                    <a:lstStyle/>
                    <a:p>
                      <a:pPr fontAlgn="t"/>
                      <a:r>
                        <a:rPr lang="en-US"/>
                        <a:t>_name</a:t>
                      </a:r>
                    </a:p>
                  </a:txBody>
                  <a:tcPr marL="19050" marR="19050" marT="19050" marB="19050"/>
                </a:tc>
                <a:tc>
                  <a:txBody>
                    <a:bodyPr/>
                    <a:lstStyle/>
                    <a:p>
                      <a:pPr fontAlgn="t"/>
                      <a:r>
                        <a:rPr lang="en-US"/>
                        <a:t>Protected</a:t>
                      </a:r>
                      <a:br>
                        <a:rPr lang="en-US"/>
                      </a:br>
                      <a:endParaRPr lang="en-US"/>
                    </a:p>
                  </a:txBody>
                  <a:tcPr marL="19050" marR="19050" marT="19050" marB="19050"/>
                </a:tc>
                <a:tc>
                  <a:txBody>
                    <a:bodyPr/>
                    <a:lstStyle/>
                    <a:p>
                      <a:pPr fontAlgn="t"/>
                      <a:r>
                        <a:rPr lang="en-US" dirty="0"/>
                        <a:t>Like a public member, but they shouldn't be directly accessed from outside.</a:t>
                      </a:r>
                      <a:br>
                        <a:rPr lang="en-US" dirty="0"/>
                      </a:br>
                      <a:endParaRPr lang="en-US" dirty="0"/>
                    </a:p>
                  </a:txBody>
                  <a:tcPr marL="19050" marR="19050" marT="19050" marB="19050"/>
                </a:tc>
              </a:tr>
              <a:tr h="370840">
                <a:tc>
                  <a:txBody>
                    <a:bodyPr/>
                    <a:lstStyle/>
                    <a:p>
                      <a:pPr fontAlgn="t"/>
                      <a:r>
                        <a:rPr lang="en-US" dirty="0"/>
                        <a:t>__name</a:t>
                      </a:r>
                    </a:p>
                  </a:txBody>
                  <a:tcPr marL="19050" marR="19050" marT="19050" marB="19050"/>
                </a:tc>
                <a:tc>
                  <a:txBody>
                    <a:bodyPr/>
                    <a:lstStyle/>
                    <a:p>
                      <a:pPr fontAlgn="t"/>
                      <a:r>
                        <a:rPr lang="en-US"/>
                        <a:t>Private</a:t>
                      </a:r>
                      <a:br>
                        <a:rPr lang="en-US"/>
                      </a:br>
                      <a:endParaRPr lang="en-US"/>
                    </a:p>
                  </a:txBody>
                  <a:tcPr marL="19050" marR="19050" marT="19050" marB="19050"/>
                </a:tc>
                <a:tc>
                  <a:txBody>
                    <a:bodyPr/>
                    <a:lstStyle/>
                    <a:p>
                      <a:pPr fontAlgn="t"/>
                      <a:r>
                        <a:rPr lang="en-US" dirty="0"/>
                        <a:t>Can't be seen and accessed from outside</a:t>
                      </a:r>
                    </a:p>
                  </a:txBody>
                  <a:tcPr marL="19050" marR="19050" marT="19050" marB="1905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143668"/>
          </a:xfrm>
        </p:spPr>
        <p:txBody>
          <a:bodyPr>
            <a:normAutofit fontScale="70000" lnSpcReduction="20000"/>
          </a:bodyPr>
          <a:lstStyle/>
          <a:p>
            <a:pPr>
              <a:buNone/>
            </a:pPr>
            <a:r>
              <a:rPr lang="en-IN" dirty="0" smtClean="0"/>
              <a:t>Example: </a:t>
            </a:r>
            <a:endParaRPr lang="en-US" dirty="0" smtClean="0"/>
          </a:p>
          <a:p>
            <a:pPr>
              <a:buNone/>
            </a:pPr>
            <a:r>
              <a:rPr lang="en-US" dirty="0" smtClean="0"/>
              <a:t>class exam(object): </a:t>
            </a:r>
          </a:p>
          <a:p>
            <a:pPr>
              <a:buNone/>
            </a:pPr>
            <a:r>
              <a:rPr lang="en-US" dirty="0" smtClean="0"/>
              <a:t>	def __init__(self, a, b, c): </a:t>
            </a:r>
          </a:p>
          <a:p>
            <a:pPr>
              <a:buNone/>
            </a:pPr>
            <a:r>
              <a:rPr lang="en-US" dirty="0" smtClean="0"/>
              <a:t>		</a:t>
            </a:r>
            <a:r>
              <a:rPr lang="en-US" dirty="0" err="1" smtClean="0"/>
              <a:t>self.p</a:t>
            </a:r>
            <a:r>
              <a:rPr lang="en-US" dirty="0" smtClean="0"/>
              <a:t> = a   		# public member</a:t>
            </a:r>
          </a:p>
          <a:p>
            <a:pPr>
              <a:buNone/>
            </a:pPr>
            <a:r>
              <a:rPr lang="en-US" dirty="0" smtClean="0"/>
              <a:t>		</a:t>
            </a:r>
            <a:r>
              <a:rPr lang="en-US" dirty="0" err="1" smtClean="0"/>
              <a:t>self._pr</a:t>
            </a:r>
            <a:r>
              <a:rPr lang="en-US" dirty="0" smtClean="0"/>
              <a:t> = b  	# Protected member</a:t>
            </a:r>
          </a:p>
          <a:p>
            <a:pPr>
              <a:buNone/>
            </a:pPr>
            <a:r>
              <a:rPr lang="en-US" dirty="0" smtClean="0"/>
              <a:t>		</a:t>
            </a:r>
            <a:r>
              <a:rPr lang="en-US" dirty="0" err="1" smtClean="0"/>
              <a:t>self.__prt</a:t>
            </a:r>
            <a:r>
              <a:rPr lang="en-US" dirty="0" smtClean="0"/>
              <a:t> = c 	#Private member</a:t>
            </a:r>
          </a:p>
          <a:p>
            <a:pPr>
              <a:buNone/>
            </a:pPr>
            <a:endParaRPr lang="en-US" dirty="0" smtClean="0"/>
          </a:p>
          <a:p>
            <a:pPr>
              <a:buNone/>
            </a:pPr>
            <a:r>
              <a:rPr lang="en-US" dirty="0" smtClean="0"/>
              <a:t>&gt;&gt;&gt; x = exam(11,13,17)</a:t>
            </a:r>
          </a:p>
          <a:p>
            <a:pPr>
              <a:buNone/>
            </a:pPr>
            <a:r>
              <a:rPr lang="en-US" dirty="0" smtClean="0"/>
              <a:t> &gt;&gt;&gt; </a:t>
            </a:r>
            <a:r>
              <a:rPr lang="en-US" dirty="0" err="1" smtClean="0"/>
              <a:t>x.p</a:t>
            </a:r>
            <a:endParaRPr lang="en-US" dirty="0" smtClean="0"/>
          </a:p>
          <a:p>
            <a:pPr>
              <a:buNone/>
            </a:pPr>
            <a:r>
              <a:rPr lang="en-US" dirty="0" smtClean="0"/>
              <a:t> 11</a:t>
            </a:r>
          </a:p>
          <a:p>
            <a:pPr>
              <a:buNone/>
            </a:pPr>
            <a:r>
              <a:rPr lang="en-US" dirty="0" smtClean="0"/>
              <a:t> &gt;&gt;&gt; x._pr</a:t>
            </a:r>
          </a:p>
          <a:p>
            <a:pPr>
              <a:buNone/>
            </a:pPr>
            <a:r>
              <a:rPr lang="en-US" dirty="0" smtClean="0"/>
              <a:t>13</a:t>
            </a:r>
          </a:p>
          <a:p>
            <a:pPr>
              <a:buNone/>
            </a:pPr>
            <a:r>
              <a:rPr lang="en-US" dirty="0" smtClean="0"/>
              <a:t> &gt;&gt;&gt; x._pr= 23 </a:t>
            </a:r>
          </a:p>
          <a:p>
            <a:pPr>
              <a:buNone/>
            </a:pPr>
            <a:r>
              <a:rPr lang="en-US" dirty="0" smtClean="0"/>
              <a:t>&gt;&gt;&gt; x._pr</a:t>
            </a:r>
          </a:p>
          <a:p>
            <a:pPr>
              <a:buNone/>
            </a:pPr>
            <a:r>
              <a:rPr lang="en-US" dirty="0" smtClean="0"/>
              <a:t>23 </a:t>
            </a:r>
          </a:p>
          <a:p>
            <a:pPr>
              <a:buNone/>
            </a:pPr>
            <a:r>
              <a:rPr lang="en-US" dirty="0" smtClean="0"/>
              <a:t>&gt;&gt;&gt; x.__prt</a:t>
            </a:r>
          </a:p>
          <a:p>
            <a:pPr>
              <a:buNone/>
            </a:pPr>
            <a:r>
              <a:rPr lang="en-US" dirty="0" smtClean="0"/>
              <a:t>Traceback (most recent call last): File "&lt;</a:t>
            </a:r>
            <a:r>
              <a:rPr lang="en-US" dirty="0" err="1" smtClean="0"/>
              <a:t>stdin</a:t>
            </a:r>
            <a:r>
              <a:rPr lang="en-US" dirty="0" smtClean="0"/>
              <a:t>&gt;", line 1, in &lt;module&gt; </a:t>
            </a:r>
            <a:r>
              <a:rPr lang="en-US" dirty="0" err="1" smtClean="0"/>
              <a:t>AttributeError</a:t>
            </a:r>
            <a:r>
              <a:rPr lang="en-US" dirty="0" smtClean="0"/>
              <a:t>: ‘exam' object has no attribute '__</a:t>
            </a:r>
            <a:r>
              <a:rPr lang="en-US" dirty="0" err="1" smtClean="0"/>
              <a:t>prt</a:t>
            </a:r>
            <a:r>
              <a:rPr lang="en-US" dirty="0" smtClean="0"/>
              <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Class and Object Variables</a:t>
            </a:r>
            <a:endParaRPr lang="en-US" dirty="0"/>
          </a:p>
        </p:txBody>
      </p:sp>
      <p:sp>
        <p:nvSpPr>
          <p:cNvPr id="3" name="Content Placeholder 2"/>
          <p:cNvSpPr>
            <a:spLocks noGrp="1"/>
          </p:cNvSpPr>
          <p:nvPr>
            <p:ph idx="1"/>
          </p:nvPr>
        </p:nvSpPr>
        <p:spPr>
          <a:xfrm>
            <a:off x="457200" y="1600200"/>
            <a:ext cx="8229600" cy="4757758"/>
          </a:xfrm>
        </p:spPr>
        <p:txBody>
          <a:bodyPr>
            <a:normAutofit fontScale="92500" lnSpcReduction="10000"/>
          </a:bodyPr>
          <a:lstStyle/>
          <a:p>
            <a:r>
              <a:rPr lang="en-US" dirty="0" smtClean="0"/>
              <a:t>Class variables are shared by all objects (instances) of that class. </a:t>
            </a:r>
          </a:p>
          <a:p>
            <a:r>
              <a:rPr lang="en-US" dirty="0" smtClean="0"/>
              <a:t>As there is only one copy of an object variable a change of value of such a variable is reflected in all the other instances as well.</a:t>
            </a:r>
          </a:p>
          <a:p>
            <a:r>
              <a:rPr lang="en-US" dirty="0" smtClean="0"/>
              <a:t>Object variables (also called instance variables). These variables can have and usually have different values for different objects.</a:t>
            </a:r>
          </a:p>
          <a:p>
            <a:r>
              <a:rPr lang="en-US" dirty="0" smtClean="0"/>
              <a:t>E.g. Two accounts have different account numbers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92500" lnSpcReduction="10000"/>
          </a:bodyPr>
          <a:lstStyle/>
          <a:p>
            <a:pPr>
              <a:buNone/>
            </a:pPr>
            <a:r>
              <a:rPr lang="en-IN" dirty="0" smtClean="0"/>
              <a:t>Example:</a:t>
            </a:r>
            <a:endParaRPr lang="en-US" dirty="0" smtClean="0"/>
          </a:p>
          <a:p>
            <a:pPr>
              <a:buNone/>
            </a:pPr>
            <a:r>
              <a:rPr lang="en-US" dirty="0" smtClean="0"/>
              <a:t>class Account(object): </a:t>
            </a:r>
          </a:p>
          <a:p>
            <a:pPr>
              <a:buNone/>
            </a:pPr>
            <a:r>
              <a:rPr lang="en-US" dirty="0" smtClean="0"/>
              <a:t>	counter = 0 </a:t>
            </a:r>
          </a:p>
          <a:p>
            <a:pPr>
              <a:buNone/>
            </a:pPr>
            <a:r>
              <a:rPr lang="en-US" dirty="0" smtClean="0"/>
              <a:t>	def __init__(</a:t>
            </a:r>
            <a:r>
              <a:rPr lang="en-US" sz="2200" dirty="0" smtClean="0"/>
              <a:t>self, holder, number, </a:t>
            </a:r>
            <a:r>
              <a:rPr lang="en-US" sz="2200" dirty="0" err="1" smtClean="0"/>
              <a:t>balance,credit_line</a:t>
            </a:r>
            <a:r>
              <a:rPr lang="en-US" sz="2200" dirty="0" smtClean="0"/>
              <a:t>=1500</a:t>
            </a:r>
            <a:r>
              <a:rPr lang="en-US" dirty="0" smtClean="0"/>
              <a:t>):</a:t>
            </a:r>
          </a:p>
          <a:p>
            <a:pPr>
              <a:buNone/>
            </a:pPr>
            <a:r>
              <a:rPr lang="en-US" dirty="0" smtClean="0"/>
              <a:t>		 </a:t>
            </a:r>
            <a:r>
              <a:rPr lang="en-US" dirty="0" err="1" smtClean="0"/>
              <a:t>Account.counter</a:t>
            </a:r>
            <a:r>
              <a:rPr lang="en-US" dirty="0" smtClean="0"/>
              <a:t> += 1 </a:t>
            </a:r>
          </a:p>
          <a:p>
            <a:pPr>
              <a:buNone/>
            </a:pPr>
            <a:r>
              <a:rPr lang="en-US" dirty="0" smtClean="0"/>
              <a:t>		</a:t>
            </a:r>
            <a:r>
              <a:rPr lang="en-US" dirty="0" err="1" smtClean="0"/>
              <a:t>self.__Holder</a:t>
            </a:r>
            <a:r>
              <a:rPr lang="en-US" dirty="0" smtClean="0"/>
              <a:t> = holder </a:t>
            </a:r>
          </a:p>
          <a:p>
            <a:pPr>
              <a:buNone/>
            </a:pPr>
            <a:r>
              <a:rPr lang="en-US" dirty="0" smtClean="0"/>
              <a:t>		</a:t>
            </a:r>
            <a:r>
              <a:rPr lang="en-US" dirty="0" err="1" smtClean="0"/>
              <a:t>self.__Number</a:t>
            </a:r>
            <a:r>
              <a:rPr lang="en-US" dirty="0" smtClean="0"/>
              <a:t> = number</a:t>
            </a:r>
          </a:p>
          <a:p>
            <a:pPr>
              <a:buNone/>
            </a:pPr>
            <a:r>
              <a:rPr lang="en-US" dirty="0" smtClean="0"/>
              <a:t>		</a:t>
            </a:r>
            <a:r>
              <a:rPr lang="en-US" dirty="0" err="1" smtClean="0"/>
              <a:t>self.__Balance</a:t>
            </a:r>
            <a:r>
              <a:rPr lang="en-US" dirty="0" smtClean="0"/>
              <a:t> = balance</a:t>
            </a:r>
          </a:p>
          <a:p>
            <a:pPr>
              <a:buNone/>
            </a:pPr>
            <a:r>
              <a:rPr lang="en-US" dirty="0" smtClean="0"/>
              <a:t>		</a:t>
            </a:r>
            <a:r>
              <a:rPr lang="en-US" dirty="0" err="1" smtClean="0"/>
              <a:t>self.__CreditLine</a:t>
            </a:r>
            <a:r>
              <a:rPr lang="en-US" dirty="0" smtClean="0"/>
              <a:t> = </a:t>
            </a:r>
            <a:r>
              <a:rPr lang="en-US" dirty="0" err="1" smtClean="0"/>
              <a:t>credit_line</a:t>
            </a:r>
            <a:r>
              <a:rPr lang="en-US" dirty="0" smtClean="0"/>
              <a:t> </a:t>
            </a:r>
          </a:p>
          <a:p>
            <a:pPr>
              <a:buNone/>
            </a:pPr>
            <a:r>
              <a:rPr lang="en-US" dirty="0" smtClean="0"/>
              <a:t>	def __del__(self): </a:t>
            </a:r>
          </a:p>
          <a:p>
            <a:pPr>
              <a:buNone/>
            </a:pPr>
            <a:r>
              <a:rPr lang="en-US" dirty="0" smtClean="0"/>
              <a:t>		</a:t>
            </a:r>
            <a:r>
              <a:rPr lang="en-US" dirty="0" err="1" smtClean="0"/>
              <a:t>Account.counter</a:t>
            </a:r>
            <a:r>
              <a:rPr lang="en-US" dirty="0" smtClean="0"/>
              <a:t> -= 1</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57982"/>
          </a:xfrm>
        </p:spPr>
        <p:txBody>
          <a:bodyPr>
            <a:normAutofit fontScale="55000" lnSpcReduction="20000"/>
          </a:bodyPr>
          <a:lstStyle/>
          <a:p>
            <a:pPr>
              <a:buNone/>
            </a:pPr>
            <a:r>
              <a:rPr lang="en-US" dirty="0" smtClean="0"/>
              <a:t>&gt;&gt;&gt; </a:t>
            </a:r>
            <a:r>
              <a:rPr lang="en-US" dirty="0" err="1" smtClean="0"/>
              <a:t>Account.counter</a:t>
            </a:r>
            <a:endParaRPr lang="en-US" dirty="0" smtClean="0"/>
          </a:p>
          <a:p>
            <a:pPr>
              <a:buNone/>
            </a:pPr>
            <a:r>
              <a:rPr lang="en-US" dirty="0" smtClean="0"/>
              <a:t> 0 </a:t>
            </a:r>
          </a:p>
          <a:p>
            <a:pPr>
              <a:buNone/>
            </a:pPr>
            <a:r>
              <a:rPr lang="en-US" dirty="0" smtClean="0"/>
              <a:t>&gt;&gt;&gt; a1 = Account("Homer Simpson", 2893002, 2325.21)</a:t>
            </a:r>
          </a:p>
          <a:p>
            <a:pPr>
              <a:buNone/>
            </a:pPr>
            <a:r>
              <a:rPr lang="en-US" dirty="0" smtClean="0"/>
              <a:t> &gt;&gt;&gt; </a:t>
            </a:r>
            <a:r>
              <a:rPr lang="en-US" dirty="0" err="1" smtClean="0"/>
              <a:t>Account.counter</a:t>
            </a:r>
            <a:endParaRPr lang="en-US" dirty="0" smtClean="0"/>
          </a:p>
          <a:p>
            <a:pPr>
              <a:buNone/>
            </a:pPr>
            <a:r>
              <a:rPr lang="en-US" dirty="0" smtClean="0"/>
              <a:t> 1 </a:t>
            </a:r>
          </a:p>
          <a:p>
            <a:pPr>
              <a:buNone/>
            </a:pPr>
            <a:r>
              <a:rPr lang="en-US" dirty="0" smtClean="0"/>
              <a:t>&gt;&gt;&gt; a2 = Account("Fred Flintstone", 2894117, 755.32) </a:t>
            </a:r>
          </a:p>
          <a:p>
            <a:pPr>
              <a:buNone/>
            </a:pPr>
            <a:r>
              <a:rPr lang="en-US" dirty="0" smtClean="0"/>
              <a:t>&gt;&gt;&gt; </a:t>
            </a:r>
            <a:r>
              <a:rPr lang="en-US" dirty="0" err="1" smtClean="0"/>
              <a:t>Account.counter</a:t>
            </a:r>
            <a:endParaRPr lang="en-US" dirty="0" smtClean="0"/>
          </a:p>
          <a:p>
            <a:pPr>
              <a:buNone/>
            </a:pPr>
            <a:r>
              <a:rPr lang="en-US" dirty="0" smtClean="0"/>
              <a:t> 2</a:t>
            </a:r>
          </a:p>
          <a:p>
            <a:pPr>
              <a:buNone/>
            </a:pPr>
            <a:r>
              <a:rPr lang="en-US" dirty="0" smtClean="0"/>
              <a:t> &gt;&gt;&gt; a3 = a2 </a:t>
            </a:r>
          </a:p>
          <a:p>
            <a:pPr>
              <a:buNone/>
            </a:pPr>
            <a:r>
              <a:rPr lang="en-US" dirty="0" smtClean="0"/>
              <a:t>&gt;&gt;&gt; </a:t>
            </a:r>
            <a:r>
              <a:rPr lang="en-US" dirty="0" err="1" smtClean="0"/>
              <a:t>Account.counter</a:t>
            </a:r>
            <a:r>
              <a:rPr lang="en-US" dirty="0" smtClean="0"/>
              <a:t> </a:t>
            </a:r>
          </a:p>
          <a:p>
            <a:pPr>
              <a:buNone/>
            </a:pPr>
            <a:r>
              <a:rPr lang="en-US" dirty="0" smtClean="0"/>
              <a:t>2</a:t>
            </a:r>
          </a:p>
          <a:p>
            <a:pPr>
              <a:buNone/>
            </a:pPr>
            <a:r>
              <a:rPr lang="en-US" dirty="0" smtClean="0"/>
              <a:t> &gt;&gt;&gt; a4 = Account("Bill Gates", 2895007, 5234.32) </a:t>
            </a:r>
          </a:p>
          <a:p>
            <a:pPr>
              <a:buNone/>
            </a:pPr>
            <a:r>
              <a:rPr lang="en-US" dirty="0" smtClean="0"/>
              <a:t>&gt;&gt;&gt; </a:t>
            </a:r>
            <a:r>
              <a:rPr lang="en-US" dirty="0" err="1" smtClean="0"/>
              <a:t>Account.counter</a:t>
            </a:r>
            <a:r>
              <a:rPr lang="en-US" dirty="0" smtClean="0"/>
              <a:t> </a:t>
            </a:r>
          </a:p>
          <a:p>
            <a:pPr>
              <a:buNone/>
            </a:pPr>
            <a:r>
              <a:rPr lang="en-US" dirty="0" smtClean="0"/>
              <a:t>3 </a:t>
            </a:r>
          </a:p>
          <a:p>
            <a:pPr>
              <a:buNone/>
            </a:pPr>
            <a:r>
              <a:rPr lang="en-US" dirty="0" smtClean="0"/>
              <a:t>&gt;&gt;&gt; del a4 </a:t>
            </a:r>
          </a:p>
          <a:p>
            <a:pPr>
              <a:buNone/>
            </a:pPr>
            <a:r>
              <a:rPr lang="en-US" dirty="0" smtClean="0"/>
              <a:t>&gt;&gt;&gt; </a:t>
            </a:r>
            <a:r>
              <a:rPr lang="en-US" dirty="0" err="1" smtClean="0"/>
              <a:t>Account.counter</a:t>
            </a:r>
            <a:r>
              <a:rPr lang="en-US" dirty="0" smtClean="0"/>
              <a:t> </a:t>
            </a:r>
          </a:p>
          <a:p>
            <a:pPr>
              <a:buNone/>
            </a:pPr>
            <a:r>
              <a:rPr lang="en-US" dirty="0" smtClean="0"/>
              <a:t>2 </a:t>
            </a:r>
          </a:p>
          <a:p>
            <a:pPr>
              <a:buNone/>
            </a:pPr>
            <a:r>
              <a:rPr lang="en-US" dirty="0" smtClean="0"/>
              <a:t>&gt;&gt;&gt; del a3 </a:t>
            </a:r>
          </a:p>
          <a:p>
            <a:pPr>
              <a:buNone/>
            </a:pPr>
            <a:r>
              <a:rPr lang="en-US" dirty="0" smtClean="0"/>
              <a:t>&gt;&gt;&gt; </a:t>
            </a:r>
            <a:r>
              <a:rPr lang="en-US" dirty="0" err="1" smtClean="0"/>
              <a:t>Account.counter</a:t>
            </a:r>
            <a:r>
              <a:rPr lang="en-US" dirty="0" smtClean="0"/>
              <a:t> 2 </a:t>
            </a:r>
          </a:p>
          <a:p>
            <a:pPr>
              <a:buNone/>
            </a:pPr>
            <a:r>
              <a:rPr lang="en-US" dirty="0" smtClean="0"/>
              <a:t>&gt;&gt;&gt; del a2 </a:t>
            </a:r>
          </a:p>
          <a:p>
            <a:pPr>
              <a:buNone/>
            </a:pPr>
            <a:r>
              <a:rPr lang="en-US" dirty="0" smtClean="0"/>
              <a:t>&gt;&gt;&gt; </a:t>
            </a:r>
            <a:r>
              <a:rPr lang="en-US" dirty="0" err="1" smtClean="0"/>
              <a:t>Account.counter</a:t>
            </a:r>
            <a:endParaRPr lang="en-US" dirty="0" smtClean="0"/>
          </a:p>
          <a:p>
            <a:pPr>
              <a:buNone/>
            </a:pPr>
            <a:r>
              <a:rPr lang="en-US" dirty="0" smtClean="0"/>
              <a:t> 1</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Inheritance</a:t>
            </a:r>
            <a:endParaRPr lang="en-US" dirty="0"/>
          </a:p>
        </p:txBody>
      </p:sp>
      <p:sp>
        <p:nvSpPr>
          <p:cNvPr id="3" name="Content Placeholder 2"/>
          <p:cNvSpPr>
            <a:spLocks noGrp="1"/>
          </p:cNvSpPr>
          <p:nvPr>
            <p:ph idx="1"/>
          </p:nvPr>
        </p:nvSpPr>
        <p:spPr>
          <a:xfrm>
            <a:off x="4429124" y="1600200"/>
            <a:ext cx="4257676" cy="4829196"/>
          </a:xfrm>
        </p:spPr>
        <p:txBody>
          <a:bodyPr>
            <a:normAutofit fontScale="92500"/>
          </a:bodyPr>
          <a:lstStyle/>
          <a:p>
            <a:r>
              <a:rPr lang="en-US" dirty="0" smtClean="0"/>
              <a:t>inheriting or transfer of characteristics from parent to child class without any modification”.</a:t>
            </a:r>
          </a:p>
          <a:p>
            <a:r>
              <a:rPr lang="en-US" dirty="0" smtClean="0"/>
              <a:t> The new class is called the </a:t>
            </a:r>
            <a:r>
              <a:rPr lang="en-US" b="1" dirty="0" smtClean="0"/>
              <a:t>derived/child </a:t>
            </a:r>
            <a:r>
              <a:rPr lang="en-US" dirty="0" smtClean="0"/>
              <a:t>class and the one from which it is derived is called a </a:t>
            </a:r>
            <a:r>
              <a:rPr lang="en-US" b="1" dirty="0" smtClean="0"/>
              <a:t>parent/base </a:t>
            </a:r>
            <a:r>
              <a:rPr lang="en-US" dirty="0" smtClean="0"/>
              <a:t>class.</a:t>
            </a:r>
            <a:endParaRPr lang="en-US" dirty="0"/>
          </a:p>
        </p:txBody>
      </p:sp>
      <p:pic>
        <p:nvPicPr>
          <p:cNvPr id="1026" name="Picture 2" descr="Inheritance Example: Counter Class"/>
          <p:cNvPicPr>
            <a:picLocks noChangeAspect="1" noChangeArrowheads="1"/>
          </p:cNvPicPr>
          <p:nvPr/>
        </p:nvPicPr>
        <p:blipFill>
          <a:blip r:embed="rId2"/>
          <a:srcRect/>
          <a:stretch>
            <a:fillRect/>
          </a:stretch>
        </p:blipFill>
        <p:spPr bwMode="auto">
          <a:xfrm>
            <a:off x="285720" y="1571612"/>
            <a:ext cx="4024314" cy="328614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OOP Vs POP</a:t>
            </a:r>
            <a:endParaRPr lang="en-US" dirty="0"/>
          </a:p>
        </p:txBody>
      </p:sp>
      <p:graphicFrame>
        <p:nvGraphicFramePr>
          <p:cNvPr id="4" name="Content Placeholder 3"/>
          <p:cNvGraphicFramePr>
            <a:graphicFrameLocks noGrp="1"/>
          </p:cNvGraphicFramePr>
          <p:nvPr>
            <p:ph idx="1"/>
          </p:nvPr>
        </p:nvGraphicFramePr>
        <p:xfrm>
          <a:off x="457200" y="1600200"/>
          <a:ext cx="8229600" cy="4686319"/>
        </p:xfrm>
        <a:graphic>
          <a:graphicData uri="http://schemas.openxmlformats.org/drawingml/2006/table">
            <a:tbl>
              <a:tblPr firstRow="1" bandRow="1">
                <a:tableStyleId>{5C22544A-7EE6-4342-B048-85BDC9FD1C3A}</a:tableStyleId>
              </a:tblPr>
              <a:tblGrid>
                <a:gridCol w="4114800"/>
                <a:gridCol w="4114800"/>
              </a:tblGrid>
              <a:tr h="818424">
                <a:tc>
                  <a:txBody>
                    <a:bodyPr/>
                    <a:lstStyle/>
                    <a:p>
                      <a:pPr algn="ctr"/>
                      <a:r>
                        <a:rPr lang="en-US" b="1" dirty="0"/>
                        <a:t>Object-Oriented Programming (OOP)</a:t>
                      </a:r>
                      <a:endParaRPr lang="en-US" dirty="0"/>
                    </a:p>
                  </a:txBody>
                  <a:tcPr marL="47625" anchor="ctr"/>
                </a:tc>
                <a:tc>
                  <a:txBody>
                    <a:bodyPr/>
                    <a:lstStyle/>
                    <a:p>
                      <a:pPr algn="ctr"/>
                      <a:r>
                        <a:rPr lang="en-US" b="1" dirty="0"/>
                        <a:t>Procedural-Oriented Programming (Pop)</a:t>
                      </a:r>
                      <a:endParaRPr lang="en-US" dirty="0"/>
                    </a:p>
                  </a:txBody>
                  <a:tcPr marL="47625" anchor="ctr"/>
                </a:tc>
              </a:tr>
              <a:tr h="818424">
                <a:tc>
                  <a:txBody>
                    <a:bodyPr/>
                    <a:lstStyle/>
                    <a:p>
                      <a:pPr algn="ctr"/>
                      <a:r>
                        <a:rPr lang="en-US" dirty="0"/>
                        <a:t>It is a bottom-up approach</a:t>
                      </a:r>
                    </a:p>
                  </a:txBody>
                  <a:tcPr marL="47625" anchor="ctr"/>
                </a:tc>
                <a:tc>
                  <a:txBody>
                    <a:bodyPr/>
                    <a:lstStyle/>
                    <a:p>
                      <a:pPr algn="ctr"/>
                      <a:r>
                        <a:rPr lang="en-US" dirty="0"/>
                        <a:t>It is a top-down approach</a:t>
                      </a:r>
                    </a:p>
                  </a:txBody>
                  <a:tcPr marL="47625" anchor="ctr"/>
                </a:tc>
              </a:tr>
              <a:tr h="818424">
                <a:tc>
                  <a:txBody>
                    <a:bodyPr/>
                    <a:lstStyle/>
                    <a:p>
                      <a:pPr algn="ctr"/>
                      <a:r>
                        <a:rPr lang="en-US" dirty="0"/>
                        <a:t>Program is divided into objects</a:t>
                      </a:r>
                    </a:p>
                  </a:txBody>
                  <a:tcPr marL="47625" anchor="ctr"/>
                </a:tc>
                <a:tc>
                  <a:txBody>
                    <a:bodyPr/>
                    <a:lstStyle/>
                    <a:p>
                      <a:pPr algn="ctr"/>
                      <a:r>
                        <a:rPr lang="en-US" dirty="0"/>
                        <a:t>Program is divided into functions</a:t>
                      </a:r>
                    </a:p>
                  </a:txBody>
                  <a:tcPr marL="47625" anchor="ctr"/>
                </a:tc>
              </a:tr>
              <a:tr h="1412623">
                <a:tc>
                  <a:txBody>
                    <a:bodyPr/>
                    <a:lstStyle/>
                    <a:p>
                      <a:pPr algn="ctr"/>
                      <a:r>
                        <a:rPr lang="en-US" dirty="0"/>
                        <a:t>Makes use of </a:t>
                      </a:r>
                      <a:r>
                        <a:rPr lang="en-US" i="1" dirty="0"/>
                        <a:t>Access modifiers</a:t>
                      </a:r>
                      <a:endParaRPr lang="en-US" dirty="0"/>
                    </a:p>
                    <a:p>
                      <a:pPr algn="ctr"/>
                      <a:r>
                        <a:rPr lang="en-US" dirty="0"/>
                        <a:t>‘public’, private’, protected’</a:t>
                      </a:r>
                    </a:p>
                  </a:txBody>
                  <a:tcPr marL="47625" anchor="ctr"/>
                </a:tc>
                <a:tc>
                  <a:txBody>
                    <a:bodyPr/>
                    <a:lstStyle/>
                    <a:p>
                      <a:pPr algn="ctr"/>
                      <a:r>
                        <a:rPr lang="en-US" dirty="0"/>
                        <a:t>Doesn’t use </a:t>
                      </a:r>
                      <a:r>
                        <a:rPr lang="en-US" i="1" dirty="0"/>
                        <a:t>Access modifiers</a:t>
                      </a:r>
                      <a:endParaRPr lang="en-US" dirty="0"/>
                    </a:p>
                  </a:txBody>
                  <a:tcPr marL="47625" anchor="ctr"/>
                </a:tc>
              </a:tr>
              <a:tr h="818424">
                <a:tc>
                  <a:txBody>
                    <a:bodyPr/>
                    <a:lstStyle/>
                    <a:p>
                      <a:pPr algn="ctr"/>
                      <a:r>
                        <a:rPr lang="en-US" dirty="0"/>
                        <a:t>It is more secure</a:t>
                      </a:r>
                    </a:p>
                  </a:txBody>
                  <a:tcPr marL="47625" anchor="ctr"/>
                </a:tc>
                <a:tc>
                  <a:txBody>
                    <a:bodyPr/>
                    <a:lstStyle/>
                    <a:p>
                      <a:pPr algn="ctr"/>
                      <a:r>
                        <a:rPr lang="en-US" dirty="0"/>
                        <a:t>It is less secure</a:t>
                      </a:r>
                    </a:p>
                  </a:txBody>
                  <a:tcPr marL="47625" anchor="ct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TypesOfInheritance - Python class - Edureka"/>
          <p:cNvPicPr>
            <a:picLocks noChangeAspect="1" noChangeArrowheads="1"/>
          </p:cNvPicPr>
          <p:nvPr/>
        </p:nvPicPr>
        <p:blipFill>
          <a:blip r:embed="rId2"/>
          <a:srcRect/>
          <a:stretch>
            <a:fillRect/>
          </a:stretch>
        </p:blipFill>
        <p:spPr bwMode="auto">
          <a:xfrm>
            <a:off x="500035" y="428604"/>
            <a:ext cx="8215370" cy="607223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143668"/>
          </a:xfrm>
        </p:spPr>
        <p:txBody>
          <a:bodyPr>
            <a:normAutofit fontScale="85000" lnSpcReduction="10000"/>
          </a:bodyPr>
          <a:lstStyle/>
          <a:p>
            <a:r>
              <a:rPr lang="en-US" b="1" dirty="0" smtClean="0"/>
              <a:t>Single Inheritance:</a:t>
            </a:r>
            <a:endParaRPr lang="en-US" dirty="0" smtClean="0"/>
          </a:p>
          <a:p>
            <a:pPr algn="just">
              <a:buNone/>
            </a:pPr>
            <a:r>
              <a:rPr lang="en-US" dirty="0" smtClean="0"/>
              <a:t>	Single level inheritance enables a derived class to inherit characteristics from a single parent class.</a:t>
            </a:r>
          </a:p>
          <a:p>
            <a:r>
              <a:rPr lang="en-US" b="1" dirty="0" smtClean="0"/>
              <a:t>Multilevel Inheritance:</a:t>
            </a:r>
            <a:endParaRPr lang="en-US" dirty="0" smtClean="0"/>
          </a:p>
          <a:p>
            <a:pPr algn="just">
              <a:buNone/>
            </a:pPr>
            <a:r>
              <a:rPr lang="en-US" dirty="0" smtClean="0"/>
              <a:t>	Multi-level inheritance enables a derived class to inherit properties from an immediate parent class which in turn inherits properties from his parent class.</a:t>
            </a:r>
          </a:p>
          <a:p>
            <a:r>
              <a:rPr lang="en-US" b="1" dirty="0" smtClean="0"/>
              <a:t>Hierarchical Inheritance:</a:t>
            </a:r>
            <a:endParaRPr lang="en-US" dirty="0" smtClean="0"/>
          </a:p>
          <a:p>
            <a:pPr algn="just">
              <a:buNone/>
            </a:pPr>
            <a:r>
              <a:rPr lang="en-US" dirty="0" smtClean="0"/>
              <a:t>	Hierarchical level inheritance enables more than one derived class to inherit properties from a parent class.</a:t>
            </a:r>
          </a:p>
          <a:p>
            <a:r>
              <a:rPr lang="en-US" b="1" dirty="0" smtClean="0"/>
              <a:t>Multiple Inheritance:</a:t>
            </a:r>
            <a:endParaRPr lang="en-US" dirty="0" smtClean="0"/>
          </a:p>
          <a:p>
            <a:pPr>
              <a:buNone/>
            </a:pPr>
            <a:r>
              <a:rPr lang="en-US" dirty="0" smtClean="0"/>
              <a:t>	Multiple level inheritance enables one derived class to inherit properties from more than one base class.</a:t>
            </a:r>
          </a:p>
          <a:p>
            <a:pPr>
              <a:buNone/>
            </a:pP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smtClean="0"/>
              <a:t>Syntax:</a:t>
            </a:r>
          </a:p>
          <a:p>
            <a:r>
              <a:rPr lang="en-US" dirty="0" smtClean="0"/>
              <a:t>class Subclass(</a:t>
            </a:r>
            <a:r>
              <a:rPr lang="en-US" dirty="0" err="1" smtClean="0"/>
              <a:t>BaseClass</a:t>
            </a:r>
            <a:r>
              <a:rPr lang="en-US" dirty="0" smtClean="0"/>
              <a:t>):</a:t>
            </a:r>
          </a:p>
          <a:p>
            <a:pPr lvl="1"/>
            <a:r>
              <a:rPr lang="en-US" dirty="0" smtClean="0"/>
              <a:t>&lt;class body</a:t>
            </a:r>
            <a:r>
              <a:rPr lang="en-US" dirty="0" smtClean="0"/>
              <a:t>&gt;</a:t>
            </a:r>
          </a:p>
          <a:p>
            <a:r>
              <a:rPr lang="en-US" b="1" dirty="0" smtClean="0"/>
              <a:t>The super( ) method:</a:t>
            </a:r>
          </a:p>
          <a:p>
            <a:r>
              <a:rPr lang="en-US" dirty="0" smtClean="0"/>
              <a:t>super().init()  # call super class constructor</a:t>
            </a:r>
          </a:p>
          <a:p>
            <a:r>
              <a:rPr lang="en-US" dirty="0" smtClean="0"/>
              <a:t>super().init(arguments) # call super class </a:t>
            </a:r>
            <a:r>
              <a:rPr lang="en-US" dirty="0" smtClean="0"/>
              <a:t>		constructor </a:t>
            </a:r>
            <a:r>
              <a:rPr lang="en-US" dirty="0" smtClean="0"/>
              <a:t>and pass </a:t>
            </a:r>
            <a:r>
              <a:rPr lang="en-US" dirty="0" smtClean="0"/>
              <a:t>arguments</a:t>
            </a:r>
          </a:p>
          <a:p>
            <a:r>
              <a:rPr lang="en-US" dirty="0" smtClean="0"/>
              <a:t>super</a:t>
            </a:r>
            <a:r>
              <a:rPr lang="en-US" dirty="0" smtClean="0"/>
              <a:t>().method() # call super class </a:t>
            </a:r>
            <a:r>
              <a:rPr lang="en-US" dirty="0" smtClean="0"/>
              <a:t>method</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Single Inheritance</a:t>
            </a:r>
            <a:endParaRPr lang="en-US" dirty="0"/>
          </a:p>
        </p:txBody>
      </p:sp>
      <p:sp>
        <p:nvSpPr>
          <p:cNvPr id="3" name="Content Placeholder 2"/>
          <p:cNvSpPr>
            <a:spLocks noGrp="1"/>
          </p:cNvSpPr>
          <p:nvPr>
            <p:ph idx="1"/>
          </p:nvPr>
        </p:nvSpPr>
        <p:spPr/>
        <p:txBody>
          <a:bodyPr>
            <a:normAutofit fontScale="55000" lnSpcReduction="20000"/>
          </a:bodyPr>
          <a:lstStyle/>
          <a:p>
            <a:pPr fontAlgn="base">
              <a:buNone/>
            </a:pPr>
            <a:r>
              <a:rPr lang="en-US" dirty="0" smtClean="0"/>
              <a:t>class employee1():			//This is a parent class</a:t>
            </a:r>
          </a:p>
          <a:p>
            <a:pPr fontAlgn="base">
              <a:buNone/>
            </a:pPr>
            <a:r>
              <a:rPr lang="en-US" dirty="0" smtClean="0"/>
              <a:t>	def __init__(self, name, age, salary):  </a:t>
            </a:r>
          </a:p>
          <a:p>
            <a:pPr fontAlgn="base">
              <a:buNone/>
            </a:pPr>
            <a:r>
              <a:rPr lang="en-US" dirty="0" smtClean="0"/>
              <a:t>		self.name = name</a:t>
            </a:r>
          </a:p>
          <a:p>
            <a:pPr fontAlgn="base">
              <a:buNone/>
            </a:pPr>
            <a:r>
              <a:rPr lang="en-US" dirty="0" smtClean="0"/>
              <a:t>		</a:t>
            </a:r>
            <a:r>
              <a:rPr lang="en-US" dirty="0" err="1" smtClean="0"/>
              <a:t>self.age</a:t>
            </a:r>
            <a:r>
              <a:rPr lang="en-US" dirty="0" smtClean="0"/>
              <a:t> = age</a:t>
            </a:r>
          </a:p>
          <a:p>
            <a:pPr fontAlgn="base">
              <a:buNone/>
            </a:pPr>
            <a:r>
              <a:rPr lang="en-US" dirty="0" smtClean="0"/>
              <a:t>		</a:t>
            </a:r>
            <a:r>
              <a:rPr lang="en-US" dirty="0" err="1" smtClean="0"/>
              <a:t>self.salary</a:t>
            </a:r>
            <a:r>
              <a:rPr lang="en-US" dirty="0" smtClean="0"/>
              <a:t> = salary</a:t>
            </a:r>
          </a:p>
          <a:p>
            <a:pPr fontAlgn="base">
              <a:buNone/>
            </a:pPr>
            <a:r>
              <a:rPr lang="en-US" dirty="0" smtClean="0"/>
              <a:t> </a:t>
            </a:r>
          </a:p>
          <a:p>
            <a:pPr fontAlgn="base">
              <a:buNone/>
            </a:pPr>
            <a:r>
              <a:rPr lang="en-US" dirty="0" smtClean="0"/>
              <a:t>class </a:t>
            </a:r>
            <a:r>
              <a:rPr lang="en-US" dirty="0" err="1" smtClean="0"/>
              <a:t>parttime</a:t>
            </a:r>
            <a:r>
              <a:rPr lang="en-US" dirty="0" smtClean="0"/>
              <a:t>(employee1):		//This is a child class</a:t>
            </a:r>
          </a:p>
          <a:p>
            <a:pPr fontAlgn="base">
              <a:buNone/>
            </a:pPr>
            <a:r>
              <a:rPr lang="en-US" dirty="0" smtClean="0"/>
              <a:t>	def __init__(self, name, age, salary, id):</a:t>
            </a:r>
          </a:p>
          <a:p>
            <a:pPr fontAlgn="base">
              <a:buNone/>
            </a:pPr>
            <a:r>
              <a:rPr lang="en-US" dirty="0" smtClean="0"/>
              <a:t>		self.name = name</a:t>
            </a:r>
          </a:p>
          <a:p>
            <a:pPr fontAlgn="base">
              <a:buNone/>
            </a:pPr>
            <a:r>
              <a:rPr lang="en-US" dirty="0" smtClean="0"/>
              <a:t>		</a:t>
            </a:r>
            <a:r>
              <a:rPr lang="en-US" dirty="0" err="1" smtClean="0"/>
              <a:t>self.age</a:t>
            </a:r>
            <a:r>
              <a:rPr lang="en-US" dirty="0" smtClean="0"/>
              <a:t> = age</a:t>
            </a:r>
          </a:p>
          <a:p>
            <a:pPr fontAlgn="base">
              <a:buNone/>
            </a:pPr>
            <a:r>
              <a:rPr lang="en-US" dirty="0" smtClean="0"/>
              <a:t>		</a:t>
            </a:r>
            <a:r>
              <a:rPr lang="en-US" dirty="0" err="1" smtClean="0"/>
              <a:t>self.salary</a:t>
            </a:r>
            <a:r>
              <a:rPr lang="en-US" dirty="0" smtClean="0"/>
              <a:t> = salary</a:t>
            </a:r>
          </a:p>
          <a:p>
            <a:pPr fontAlgn="base">
              <a:buNone/>
            </a:pPr>
            <a:r>
              <a:rPr lang="en-US" dirty="0" smtClean="0"/>
              <a:t>		self.id = id</a:t>
            </a:r>
          </a:p>
          <a:p>
            <a:pPr fontAlgn="base">
              <a:buNone/>
            </a:pPr>
            <a:endParaRPr lang="en-US" dirty="0" smtClean="0"/>
          </a:p>
          <a:p>
            <a:pPr fontAlgn="base">
              <a:buNone/>
            </a:pPr>
            <a:r>
              <a:rPr lang="en-US" dirty="0" smtClean="0"/>
              <a:t>emp1 = employee1('harshit',22,1000)</a:t>
            </a:r>
          </a:p>
          <a:p>
            <a:pPr fontAlgn="base">
              <a:buNone/>
            </a:pPr>
            <a:r>
              <a:rPr lang="en-US" dirty="0" smtClean="0"/>
              <a:t> print(emp1.age)</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Multilevel Inheritance</a:t>
            </a:r>
            <a:endParaRPr lang="en-US" dirty="0"/>
          </a:p>
        </p:txBody>
      </p:sp>
      <p:sp>
        <p:nvSpPr>
          <p:cNvPr id="3" name="Content Placeholder 2"/>
          <p:cNvSpPr>
            <a:spLocks noGrp="1"/>
          </p:cNvSpPr>
          <p:nvPr>
            <p:ph idx="1"/>
          </p:nvPr>
        </p:nvSpPr>
        <p:spPr>
          <a:xfrm>
            <a:off x="457200" y="1285860"/>
            <a:ext cx="8229600" cy="5357850"/>
          </a:xfrm>
        </p:spPr>
        <p:txBody>
          <a:bodyPr>
            <a:normAutofit fontScale="47500" lnSpcReduction="20000"/>
          </a:bodyPr>
          <a:lstStyle/>
          <a:p>
            <a:pPr fontAlgn="base">
              <a:buNone/>
            </a:pPr>
            <a:r>
              <a:rPr lang="en-US" dirty="0" smtClean="0"/>
              <a:t>class employee():		//Super class</a:t>
            </a:r>
          </a:p>
          <a:p>
            <a:pPr fontAlgn="base">
              <a:buNone/>
            </a:pPr>
            <a:r>
              <a:rPr lang="en-US" dirty="0" smtClean="0"/>
              <a:t>	def __init__(</a:t>
            </a:r>
            <a:r>
              <a:rPr lang="en-US" dirty="0" err="1" smtClean="0"/>
              <a:t>self,name,age,salary</a:t>
            </a:r>
            <a:r>
              <a:rPr lang="en-US" dirty="0" smtClean="0"/>
              <a:t>):  </a:t>
            </a:r>
          </a:p>
          <a:p>
            <a:pPr fontAlgn="base">
              <a:buNone/>
            </a:pPr>
            <a:r>
              <a:rPr lang="en-US" dirty="0" smtClean="0"/>
              <a:t>		self.name = name</a:t>
            </a:r>
          </a:p>
          <a:p>
            <a:pPr fontAlgn="base">
              <a:buNone/>
            </a:pPr>
            <a:r>
              <a:rPr lang="en-US" dirty="0" smtClean="0"/>
              <a:t>		</a:t>
            </a:r>
            <a:r>
              <a:rPr lang="en-US" dirty="0" err="1" smtClean="0"/>
              <a:t>self.age</a:t>
            </a:r>
            <a:r>
              <a:rPr lang="en-US" dirty="0" smtClean="0"/>
              <a:t> = age</a:t>
            </a:r>
          </a:p>
          <a:p>
            <a:pPr fontAlgn="base">
              <a:buNone/>
            </a:pPr>
            <a:r>
              <a:rPr lang="en-US" dirty="0" smtClean="0"/>
              <a:t>		</a:t>
            </a:r>
            <a:r>
              <a:rPr lang="en-US" dirty="0" err="1" smtClean="0"/>
              <a:t>self.salary</a:t>
            </a:r>
            <a:r>
              <a:rPr lang="en-US" dirty="0" smtClean="0"/>
              <a:t> = salary</a:t>
            </a:r>
          </a:p>
          <a:p>
            <a:pPr fontAlgn="base">
              <a:buNone/>
            </a:pPr>
            <a:endParaRPr lang="en-US" dirty="0" smtClean="0"/>
          </a:p>
          <a:p>
            <a:pPr fontAlgn="base">
              <a:buNone/>
            </a:pPr>
            <a:r>
              <a:rPr lang="en-US" dirty="0" smtClean="0"/>
              <a:t>class </a:t>
            </a:r>
            <a:r>
              <a:rPr lang="en-US" dirty="0" err="1" smtClean="0"/>
              <a:t>parttime</a:t>
            </a:r>
            <a:r>
              <a:rPr lang="en-US" dirty="0" smtClean="0"/>
              <a:t>(employee)://First child class</a:t>
            </a:r>
          </a:p>
          <a:p>
            <a:pPr fontAlgn="base">
              <a:buNone/>
            </a:pPr>
            <a:r>
              <a:rPr lang="en-US" dirty="0" smtClean="0"/>
              <a:t>	def __init__(</a:t>
            </a:r>
            <a:r>
              <a:rPr lang="en-US" dirty="0" err="1" smtClean="0"/>
              <a:t>self,name,age,salary</a:t>
            </a:r>
            <a:r>
              <a:rPr lang="en-US" dirty="0" smtClean="0"/>
              <a:t>):</a:t>
            </a:r>
          </a:p>
          <a:p>
            <a:pPr fontAlgn="base">
              <a:buNone/>
            </a:pPr>
            <a:r>
              <a:rPr lang="en-US" dirty="0" smtClean="0"/>
              <a:t>		self.name = name</a:t>
            </a:r>
          </a:p>
          <a:p>
            <a:pPr fontAlgn="base">
              <a:buNone/>
            </a:pPr>
            <a:r>
              <a:rPr lang="en-US" dirty="0" smtClean="0"/>
              <a:t>		</a:t>
            </a:r>
            <a:r>
              <a:rPr lang="en-US" dirty="0" err="1" smtClean="0"/>
              <a:t>self.age</a:t>
            </a:r>
            <a:r>
              <a:rPr lang="en-US" dirty="0" smtClean="0"/>
              <a:t> = age</a:t>
            </a:r>
          </a:p>
          <a:p>
            <a:pPr fontAlgn="base">
              <a:buNone/>
            </a:pPr>
            <a:r>
              <a:rPr lang="en-US" dirty="0" smtClean="0"/>
              <a:t>		</a:t>
            </a:r>
            <a:r>
              <a:rPr lang="en-US" dirty="0" err="1" smtClean="0"/>
              <a:t>self.salary</a:t>
            </a:r>
            <a:r>
              <a:rPr lang="en-US" dirty="0" smtClean="0"/>
              <a:t> = salary</a:t>
            </a:r>
          </a:p>
          <a:p>
            <a:pPr fontAlgn="base">
              <a:buNone/>
            </a:pPr>
            <a:r>
              <a:rPr lang="en-US" dirty="0" smtClean="0"/>
              <a:t> </a:t>
            </a:r>
          </a:p>
          <a:p>
            <a:pPr fontAlgn="base">
              <a:buNone/>
            </a:pPr>
            <a:r>
              <a:rPr lang="en-US" dirty="0" smtClean="0"/>
              <a:t>class intern(</a:t>
            </a:r>
            <a:r>
              <a:rPr lang="en-US" dirty="0" err="1" smtClean="0"/>
              <a:t>parttime</a:t>
            </a:r>
            <a:r>
              <a:rPr lang="en-US" dirty="0" smtClean="0"/>
              <a:t>)://Second child class</a:t>
            </a:r>
          </a:p>
          <a:p>
            <a:pPr fontAlgn="base">
              <a:buNone/>
            </a:pPr>
            <a:r>
              <a:rPr lang="en-US" dirty="0" smtClean="0"/>
              <a:t>	def __init__(self, name, age, salary):</a:t>
            </a:r>
          </a:p>
          <a:p>
            <a:pPr fontAlgn="base">
              <a:buNone/>
            </a:pPr>
            <a:r>
              <a:rPr lang="en-US" dirty="0" smtClean="0"/>
              <a:t>		self.name = name</a:t>
            </a:r>
          </a:p>
          <a:p>
            <a:pPr fontAlgn="base">
              <a:buNone/>
            </a:pPr>
            <a:r>
              <a:rPr lang="en-US" dirty="0" smtClean="0"/>
              <a:t>		</a:t>
            </a:r>
            <a:r>
              <a:rPr lang="en-US" dirty="0" err="1" smtClean="0"/>
              <a:t>self.age</a:t>
            </a:r>
            <a:r>
              <a:rPr lang="en-US" dirty="0" smtClean="0"/>
              <a:t> = age</a:t>
            </a:r>
          </a:p>
          <a:p>
            <a:pPr fontAlgn="base">
              <a:buNone/>
            </a:pPr>
            <a:r>
              <a:rPr lang="en-US" dirty="0" smtClean="0"/>
              <a:t>		</a:t>
            </a:r>
            <a:r>
              <a:rPr lang="en-US" dirty="0" err="1" smtClean="0"/>
              <a:t>self.salary</a:t>
            </a:r>
            <a:r>
              <a:rPr lang="en-US" dirty="0" smtClean="0"/>
              <a:t> = salary</a:t>
            </a:r>
          </a:p>
          <a:p>
            <a:pPr fontAlgn="base">
              <a:buNone/>
            </a:pPr>
            <a:endParaRPr lang="en-US" dirty="0" smtClean="0"/>
          </a:p>
          <a:p>
            <a:pPr fontAlgn="base">
              <a:buNone/>
            </a:pPr>
            <a:r>
              <a:rPr lang="en-US" dirty="0" smtClean="0"/>
              <a:t>emp1 = </a:t>
            </a:r>
            <a:r>
              <a:rPr lang="en-US" dirty="0" smtClean="0"/>
              <a:t>intern(</a:t>
            </a:r>
            <a:r>
              <a:rPr lang="en-US" dirty="0" smtClean="0"/>
              <a:t>'harshit',22,1000)</a:t>
            </a:r>
          </a:p>
          <a:p>
            <a:pPr fontAlgn="base">
              <a:buNone/>
            </a:pPr>
            <a:r>
              <a:rPr lang="en-US" dirty="0" smtClean="0"/>
              <a:t>emp2 = </a:t>
            </a:r>
            <a:r>
              <a:rPr lang="en-US" dirty="0" err="1" smtClean="0"/>
              <a:t>parttime</a:t>
            </a:r>
            <a:r>
              <a:rPr lang="en-US" dirty="0" smtClean="0"/>
              <a:t>('arjun',23,2000)</a:t>
            </a:r>
          </a:p>
          <a:p>
            <a:pPr fontAlgn="base">
              <a:buNone/>
            </a:pPr>
            <a:r>
              <a:rPr lang="en-US" dirty="0" smtClean="0"/>
              <a:t> print(emp1.age)</a:t>
            </a:r>
          </a:p>
          <a:p>
            <a:pPr fontAlgn="base">
              <a:buNone/>
            </a:pPr>
            <a:r>
              <a:rPr lang="en-US" dirty="0" smtClean="0"/>
              <a:t>print(emp2.age)</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Hierarchical Inheritance</a:t>
            </a:r>
            <a:r>
              <a:rPr lang="en-US" b="1" dirty="0" smtClean="0"/>
              <a:t>:</a:t>
            </a:r>
            <a:endParaRPr lang="en-US" dirty="0"/>
          </a:p>
        </p:txBody>
      </p:sp>
      <p:sp>
        <p:nvSpPr>
          <p:cNvPr id="3" name="Content Placeholder 2"/>
          <p:cNvSpPr>
            <a:spLocks noGrp="1"/>
          </p:cNvSpPr>
          <p:nvPr>
            <p:ph idx="1"/>
          </p:nvPr>
        </p:nvSpPr>
        <p:spPr>
          <a:xfrm>
            <a:off x="457200" y="1285860"/>
            <a:ext cx="8229600" cy="5572140"/>
          </a:xfrm>
        </p:spPr>
        <p:txBody>
          <a:bodyPr>
            <a:normAutofit fontScale="47500" lnSpcReduction="20000"/>
          </a:bodyPr>
          <a:lstStyle/>
          <a:p>
            <a:pPr fontAlgn="base">
              <a:buNone/>
            </a:pPr>
            <a:r>
              <a:rPr lang="en-US" dirty="0" smtClean="0"/>
              <a:t>class employee():</a:t>
            </a:r>
          </a:p>
          <a:p>
            <a:pPr fontAlgn="base">
              <a:buNone/>
            </a:pPr>
            <a:r>
              <a:rPr lang="en-US" dirty="0" smtClean="0"/>
              <a:t>	def </a:t>
            </a:r>
            <a:r>
              <a:rPr lang="en-US" dirty="0" smtClean="0"/>
              <a:t>__init__(self, name, age, salary):     //Hierarchical Inheritance</a:t>
            </a:r>
          </a:p>
          <a:p>
            <a:pPr fontAlgn="base">
              <a:buNone/>
            </a:pPr>
            <a:r>
              <a:rPr lang="en-US" dirty="0" smtClean="0"/>
              <a:t>		self.name </a:t>
            </a:r>
            <a:r>
              <a:rPr lang="en-US" dirty="0" smtClean="0"/>
              <a:t>= name</a:t>
            </a:r>
          </a:p>
          <a:p>
            <a:pPr fontAlgn="base">
              <a:buNone/>
            </a:pPr>
            <a:r>
              <a:rPr lang="en-US" dirty="0" smtClean="0"/>
              <a:t>		</a:t>
            </a:r>
            <a:r>
              <a:rPr lang="en-US" dirty="0" err="1" smtClean="0"/>
              <a:t>self.age</a:t>
            </a:r>
            <a:r>
              <a:rPr lang="en-US" dirty="0" smtClean="0"/>
              <a:t> </a:t>
            </a:r>
            <a:r>
              <a:rPr lang="en-US" dirty="0" smtClean="0"/>
              <a:t>= age</a:t>
            </a:r>
          </a:p>
          <a:p>
            <a:pPr fontAlgn="base">
              <a:buNone/>
            </a:pPr>
            <a:r>
              <a:rPr lang="en-US" dirty="0" smtClean="0"/>
              <a:t>		</a:t>
            </a:r>
            <a:r>
              <a:rPr lang="en-US" dirty="0" err="1" smtClean="0"/>
              <a:t>self.salary</a:t>
            </a:r>
            <a:r>
              <a:rPr lang="en-US" dirty="0" smtClean="0"/>
              <a:t> </a:t>
            </a:r>
            <a:r>
              <a:rPr lang="en-US" dirty="0" smtClean="0"/>
              <a:t>= salary</a:t>
            </a:r>
          </a:p>
          <a:p>
            <a:pPr fontAlgn="base">
              <a:buNone/>
            </a:pPr>
            <a:r>
              <a:rPr lang="en-US" dirty="0" smtClean="0"/>
              <a:t> </a:t>
            </a:r>
          </a:p>
          <a:p>
            <a:pPr fontAlgn="base">
              <a:buNone/>
            </a:pPr>
            <a:r>
              <a:rPr lang="en-US" dirty="0" smtClean="0"/>
              <a:t>class </a:t>
            </a:r>
            <a:r>
              <a:rPr lang="en-US" dirty="0" err="1" smtClean="0"/>
              <a:t>parttime</a:t>
            </a:r>
            <a:r>
              <a:rPr lang="en-US" dirty="0" smtClean="0"/>
              <a:t>(employee</a:t>
            </a:r>
            <a:r>
              <a:rPr lang="en-US" dirty="0" smtClean="0"/>
              <a:t>):</a:t>
            </a:r>
          </a:p>
          <a:p>
            <a:pPr fontAlgn="base">
              <a:buNone/>
            </a:pPr>
            <a:r>
              <a:rPr lang="en-US" dirty="0" smtClean="0"/>
              <a:t>	def </a:t>
            </a:r>
            <a:r>
              <a:rPr lang="en-US" dirty="0" smtClean="0"/>
              <a:t>__init__(</a:t>
            </a:r>
            <a:r>
              <a:rPr lang="en-US" dirty="0" err="1" smtClean="0"/>
              <a:t>self,name,age,salary</a:t>
            </a:r>
            <a:r>
              <a:rPr lang="en-US" dirty="0" smtClean="0"/>
              <a:t>):</a:t>
            </a:r>
          </a:p>
          <a:p>
            <a:pPr fontAlgn="base">
              <a:buNone/>
            </a:pPr>
            <a:r>
              <a:rPr lang="en-US" dirty="0" smtClean="0"/>
              <a:t>		self.name </a:t>
            </a:r>
            <a:r>
              <a:rPr lang="en-US" dirty="0" smtClean="0"/>
              <a:t>= name</a:t>
            </a:r>
          </a:p>
          <a:p>
            <a:pPr fontAlgn="base">
              <a:buNone/>
            </a:pPr>
            <a:r>
              <a:rPr lang="en-US" dirty="0" smtClean="0"/>
              <a:t>		</a:t>
            </a:r>
            <a:r>
              <a:rPr lang="en-US" dirty="0" err="1" smtClean="0"/>
              <a:t>self.age</a:t>
            </a:r>
            <a:r>
              <a:rPr lang="en-US" dirty="0" smtClean="0"/>
              <a:t> </a:t>
            </a:r>
            <a:r>
              <a:rPr lang="en-US" dirty="0" smtClean="0"/>
              <a:t>= age</a:t>
            </a:r>
          </a:p>
          <a:p>
            <a:pPr fontAlgn="base">
              <a:buNone/>
            </a:pPr>
            <a:r>
              <a:rPr lang="en-US" dirty="0" smtClean="0"/>
              <a:t>		</a:t>
            </a:r>
            <a:r>
              <a:rPr lang="en-US" dirty="0" err="1" smtClean="0"/>
              <a:t>self.salary</a:t>
            </a:r>
            <a:r>
              <a:rPr lang="en-US" dirty="0" smtClean="0"/>
              <a:t> </a:t>
            </a:r>
            <a:r>
              <a:rPr lang="en-US" dirty="0" smtClean="0"/>
              <a:t>= salary</a:t>
            </a:r>
          </a:p>
          <a:p>
            <a:pPr fontAlgn="base">
              <a:buNone/>
            </a:pPr>
            <a:r>
              <a:rPr lang="en-US" dirty="0" smtClean="0"/>
              <a:t> </a:t>
            </a:r>
          </a:p>
          <a:p>
            <a:pPr fontAlgn="base">
              <a:buNone/>
            </a:pPr>
            <a:r>
              <a:rPr lang="en-US" dirty="0" smtClean="0"/>
              <a:t>class </a:t>
            </a:r>
            <a:r>
              <a:rPr lang="en-US" dirty="0" smtClean="0"/>
              <a:t>fulltime(employee</a:t>
            </a:r>
            <a:r>
              <a:rPr lang="en-US" dirty="0" smtClean="0"/>
              <a:t>):</a:t>
            </a:r>
          </a:p>
          <a:p>
            <a:pPr fontAlgn="base">
              <a:buNone/>
            </a:pPr>
            <a:r>
              <a:rPr lang="en-US" dirty="0" smtClean="0"/>
              <a:t>	def </a:t>
            </a:r>
            <a:r>
              <a:rPr lang="en-US" dirty="0" smtClean="0"/>
              <a:t>__init__(self, name, age, salary):</a:t>
            </a:r>
          </a:p>
          <a:p>
            <a:pPr fontAlgn="base">
              <a:buNone/>
            </a:pPr>
            <a:r>
              <a:rPr lang="en-US" dirty="0" smtClean="0"/>
              <a:t>		self.name </a:t>
            </a:r>
            <a:r>
              <a:rPr lang="en-US" dirty="0" smtClean="0"/>
              <a:t>= name</a:t>
            </a:r>
          </a:p>
          <a:p>
            <a:pPr fontAlgn="base">
              <a:buNone/>
            </a:pPr>
            <a:r>
              <a:rPr lang="en-US" dirty="0" smtClean="0"/>
              <a:t>		</a:t>
            </a:r>
            <a:r>
              <a:rPr lang="en-US" dirty="0" err="1" smtClean="0"/>
              <a:t>self.age</a:t>
            </a:r>
            <a:r>
              <a:rPr lang="en-US" dirty="0" smtClean="0"/>
              <a:t> </a:t>
            </a:r>
            <a:r>
              <a:rPr lang="en-US" dirty="0" smtClean="0"/>
              <a:t>= age</a:t>
            </a:r>
          </a:p>
          <a:p>
            <a:pPr fontAlgn="base">
              <a:buNone/>
            </a:pPr>
            <a:r>
              <a:rPr lang="en-US" dirty="0" smtClean="0"/>
              <a:t>		</a:t>
            </a:r>
            <a:r>
              <a:rPr lang="en-US" dirty="0" err="1" smtClean="0"/>
              <a:t>self.salary</a:t>
            </a:r>
            <a:r>
              <a:rPr lang="en-US" dirty="0" smtClean="0"/>
              <a:t> </a:t>
            </a:r>
            <a:r>
              <a:rPr lang="en-US" dirty="0" smtClean="0"/>
              <a:t>= salary</a:t>
            </a:r>
          </a:p>
          <a:p>
            <a:pPr fontAlgn="base">
              <a:buNone/>
            </a:pPr>
            <a:r>
              <a:rPr lang="en-US" dirty="0" smtClean="0"/>
              <a:t>emp1 = </a:t>
            </a:r>
            <a:r>
              <a:rPr lang="en-US" dirty="0" smtClean="0"/>
              <a:t>parttime'harshit</a:t>
            </a:r>
            <a:r>
              <a:rPr lang="en-US" dirty="0" smtClean="0"/>
              <a:t>',22,1000)</a:t>
            </a:r>
          </a:p>
          <a:p>
            <a:pPr fontAlgn="base">
              <a:buNone/>
            </a:pPr>
            <a:r>
              <a:rPr lang="en-US" dirty="0" smtClean="0"/>
              <a:t>emp2 </a:t>
            </a:r>
            <a:r>
              <a:rPr lang="en-US" dirty="0" smtClean="0"/>
              <a:t>=fulltime(‘arjun</a:t>
            </a:r>
            <a:r>
              <a:rPr lang="en-US" dirty="0" smtClean="0"/>
              <a:t>',23,2000)</a:t>
            </a:r>
          </a:p>
          <a:p>
            <a:pPr fontAlgn="base">
              <a:buNone/>
            </a:pPr>
            <a:r>
              <a:rPr lang="en-US" dirty="0" smtClean="0"/>
              <a:t>print(emp1.age</a:t>
            </a:r>
            <a:r>
              <a:rPr lang="en-US" dirty="0" smtClean="0"/>
              <a:t>)</a:t>
            </a:r>
          </a:p>
          <a:p>
            <a:pPr fontAlgn="base">
              <a:buNone/>
            </a:pPr>
            <a:r>
              <a:rPr lang="en-US" dirty="0" smtClean="0"/>
              <a:t>print(emp2.age)</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b="1" dirty="0" smtClean="0"/>
              <a:t>Multiple </a:t>
            </a:r>
            <a:r>
              <a:rPr lang="en-US" b="1" dirty="0" smtClean="0"/>
              <a:t>Inheritance</a:t>
            </a:r>
            <a:endParaRPr lang="en-US" dirty="0"/>
          </a:p>
        </p:txBody>
      </p:sp>
      <p:sp>
        <p:nvSpPr>
          <p:cNvPr id="3" name="Content Placeholder 2"/>
          <p:cNvSpPr>
            <a:spLocks noGrp="1"/>
          </p:cNvSpPr>
          <p:nvPr>
            <p:ph idx="1"/>
          </p:nvPr>
        </p:nvSpPr>
        <p:spPr>
          <a:xfrm>
            <a:off x="285720" y="714356"/>
            <a:ext cx="8143932" cy="6143644"/>
          </a:xfrm>
        </p:spPr>
        <p:txBody>
          <a:bodyPr>
            <a:noAutofit/>
          </a:bodyPr>
          <a:lstStyle/>
          <a:p>
            <a:pPr fontAlgn="base">
              <a:buNone/>
            </a:pPr>
            <a:r>
              <a:rPr lang="en-US" sz="1600" dirty="0" smtClean="0"/>
              <a:t>class </a:t>
            </a:r>
            <a:r>
              <a:rPr lang="en-US" sz="1600" dirty="0" smtClean="0"/>
              <a:t>employee()://</a:t>
            </a:r>
            <a:r>
              <a:rPr lang="en-US" sz="1600" dirty="0" smtClean="0"/>
              <a:t>Parent class</a:t>
            </a:r>
          </a:p>
          <a:p>
            <a:pPr fontAlgn="base">
              <a:buNone/>
            </a:pPr>
            <a:r>
              <a:rPr lang="en-US" sz="1600" dirty="0" smtClean="0"/>
              <a:t>    def __init__(self, name, age</a:t>
            </a:r>
            <a:r>
              <a:rPr lang="en-US" sz="1600" dirty="0" smtClean="0"/>
              <a:t>,):</a:t>
            </a:r>
            <a:r>
              <a:rPr lang="en-US" sz="1600" dirty="0" smtClean="0"/>
              <a:t>  </a:t>
            </a:r>
          </a:p>
          <a:p>
            <a:pPr fontAlgn="base">
              <a:buNone/>
            </a:pPr>
            <a:r>
              <a:rPr lang="en-US" sz="1600" dirty="0" smtClean="0"/>
              <a:t>        self.name = name</a:t>
            </a:r>
          </a:p>
          <a:p>
            <a:pPr fontAlgn="base">
              <a:buNone/>
            </a:pPr>
            <a:r>
              <a:rPr lang="en-US" sz="1600" dirty="0" smtClean="0"/>
              <a:t>        </a:t>
            </a:r>
            <a:r>
              <a:rPr lang="en-US" sz="1600" dirty="0" err="1" smtClean="0"/>
              <a:t>self.age</a:t>
            </a:r>
            <a:r>
              <a:rPr lang="en-US" sz="1600" dirty="0" smtClean="0"/>
              <a:t> = age</a:t>
            </a:r>
          </a:p>
          <a:p>
            <a:pPr fontAlgn="base">
              <a:buNone/>
            </a:pPr>
            <a:r>
              <a:rPr lang="en-US" sz="1600" dirty="0" smtClean="0"/>
              <a:t> </a:t>
            </a:r>
            <a:r>
              <a:rPr lang="en-US" sz="1600" dirty="0" smtClean="0"/>
              <a:t>       </a:t>
            </a:r>
          </a:p>
          <a:p>
            <a:pPr fontAlgn="base">
              <a:buNone/>
            </a:pPr>
            <a:r>
              <a:rPr lang="en-US" sz="1600" dirty="0" smtClean="0"/>
              <a:t> class </a:t>
            </a:r>
            <a:r>
              <a:rPr lang="en-US" sz="1600" dirty="0" err="1" smtClean="0"/>
              <a:t>payslip</a:t>
            </a:r>
            <a:r>
              <a:rPr lang="en-US" sz="1600" dirty="0" smtClean="0"/>
              <a:t>()://Parent class</a:t>
            </a:r>
          </a:p>
          <a:p>
            <a:pPr fontAlgn="base">
              <a:buNone/>
            </a:pPr>
            <a:r>
              <a:rPr lang="en-US" sz="1600" dirty="0" smtClean="0"/>
              <a:t>    def __init__(</a:t>
            </a:r>
            <a:r>
              <a:rPr lang="en-US" sz="1600" dirty="0" err="1" smtClean="0"/>
              <a:t>self,da,age,salary</a:t>
            </a:r>
            <a:r>
              <a:rPr lang="en-US" sz="1600" dirty="0" smtClean="0"/>
              <a:t>):</a:t>
            </a:r>
            <a:endParaRPr lang="en-US" sz="1600" dirty="0" smtClean="0"/>
          </a:p>
          <a:p>
            <a:pPr fontAlgn="base">
              <a:buNone/>
            </a:pPr>
            <a:r>
              <a:rPr lang="en-US" sz="1600" dirty="0" smtClean="0"/>
              <a:t>     </a:t>
            </a:r>
            <a:r>
              <a:rPr lang="en-US" sz="1600" dirty="0" err="1" smtClean="0"/>
              <a:t>self.da</a:t>
            </a:r>
            <a:r>
              <a:rPr lang="en-US" sz="1600" dirty="0" smtClean="0"/>
              <a:t> </a:t>
            </a:r>
            <a:r>
              <a:rPr lang="en-US" sz="1600" dirty="0" smtClean="0"/>
              <a:t>= </a:t>
            </a:r>
            <a:r>
              <a:rPr lang="en-US" sz="1600" dirty="0" err="1" smtClean="0"/>
              <a:t>da</a:t>
            </a:r>
            <a:endParaRPr lang="en-US" sz="1600" dirty="0" smtClean="0"/>
          </a:p>
          <a:p>
            <a:pPr fontAlgn="base">
              <a:buNone/>
            </a:pPr>
            <a:r>
              <a:rPr lang="en-US" sz="1600" dirty="0" smtClean="0"/>
              <a:t>     </a:t>
            </a:r>
            <a:r>
              <a:rPr lang="en-US" sz="1600" dirty="0" smtClean="0"/>
              <a:t>self.hra </a:t>
            </a:r>
            <a:r>
              <a:rPr lang="en-US" sz="1600" dirty="0" smtClean="0"/>
              <a:t>= </a:t>
            </a:r>
            <a:r>
              <a:rPr lang="en-US" sz="1600" dirty="0" err="1" smtClean="0"/>
              <a:t>hra</a:t>
            </a:r>
            <a:endParaRPr lang="en-US" sz="1600" dirty="0" smtClean="0"/>
          </a:p>
          <a:p>
            <a:pPr fontAlgn="base">
              <a:buNone/>
            </a:pPr>
            <a:r>
              <a:rPr lang="en-US" sz="1600" dirty="0" smtClean="0"/>
              <a:t>     </a:t>
            </a:r>
            <a:r>
              <a:rPr lang="en-US" sz="1600" dirty="0" err="1" smtClean="0"/>
              <a:t>self.salary</a:t>
            </a:r>
            <a:r>
              <a:rPr lang="en-US" sz="1600" dirty="0" smtClean="0"/>
              <a:t> = salary</a:t>
            </a:r>
          </a:p>
          <a:p>
            <a:pPr fontAlgn="base">
              <a:buNone/>
            </a:pPr>
            <a:r>
              <a:rPr lang="en-US" sz="1600" dirty="0" smtClean="0"/>
              <a:t>     </a:t>
            </a:r>
          </a:p>
          <a:p>
            <a:pPr fontAlgn="base">
              <a:buNone/>
            </a:pPr>
            <a:r>
              <a:rPr lang="en-US" sz="1600" dirty="0" smtClean="0"/>
              <a:t>c</a:t>
            </a:r>
            <a:r>
              <a:rPr lang="en-US" sz="1600" dirty="0" smtClean="0"/>
              <a:t>lass </a:t>
            </a:r>
            <a:r>
              <a:rPr lang="en-US" sz="1600" dirty="0" err="1" smtClean="0"/>
              <a:t>emp_pay</a:t>
            </a:r>
            <a:r>
              <a:rPr lang="en-US" sz="1600" dirty="0" smtClean="0"/>
              <a:t>(</a:t>
            </a:r>
            <a:r>
              <a:rPr lang="en-US" sz="1600" dirty="0" err="1" smtClean="0"/>
              <a:t>employee,payslip</a:t>
            </a:r>
            <a:r>
              <a:rPr lang="en-US" sz="1600" dirty="0" smtClean="0"/>
              <a:t>):</a:t>
            </a:r>
            <a:endParaRPr lang="en-US" sz="1600" dirty="0" smtClean="0"/>
          </a:p>
          <a:p>
            <a:pPr fontAlgn="base">
              <a:buNone/>
            </a:pPr>
            <a:r>
              <a:rPr lang="en-US" sz="1600" dirty="0" smtClean="0"/>
              <a:t>    def __init__(self, name, age, </a:t>
            </a:r>
            <a:r>
              <a:rPr lang="en-US" sz="1600" dirty="0" err="1" smtClean="0"/>
              <a:t>salary,da,hra</a:t>
            </a:r>
            <a:r>
              <a:rPr lang="en-US" sz="1600" dirty="0" smtClean="0"/>
              <a:t>):</a:t>
            </a:r>
            <a:endParaRPr lang="en-US" sz="1600" dirty="0" smtClean="0"/>
          </a:p>
          <a:p>
            <a:pPr fontAlgn="base">
              <a:buNone/>
            </a:pPr>
            <a:r>
              <a:rPr lang="en-US" sz="1600" dirty="0" smtClean="0"/>
              <a:t>   </a:t>
            </a:r>
            <a:r>
              <a:rPr lang="en-US" sz="1600" dirty="0" smtClean="0"/>
              <a:t>	</a:t>
            </a:r>
            <a:r>
              <a:rPr lang="en-US" sz="1600" dirty="0" smtClean="0"/>
              <a:t> </a:t>
            </a:r>
            <a:r>
              <a:rPr lang="en-US" sz="1600" dirty="0" smtClean="0"/>
              <a:t>   </a:t>
            </a:r>
            <a:r>
              <a:rPr lang="en-US" sz="1600" dirty="0" smtClean="0"/>
              <a:t> self.name = name</a:t>
            </a:r>
          </a:p>
          <a:p>
            <a:pPr fontAlgn="base">
              <a:buNone/>
            </a:pPr>
            <a:r>
              <a:rPr lang="en-US" sz="1600" dirty="0" smtClean="0"/>
              <a:t> </a:t>
            </a:r>
            <a:r>
              <a:rPr lang="en-US" sz="1600" dirty="0" smtClean="0"/>
              <a:t>	</a:t>
            </a:r>
            <a:r>
              <a:rPr lang="en-US" sz="1600" dirty="0" smtClean="0"/>
              <a:t>    </a:t>
            </a:r>
            <a:r>
              <a:rPr lang="en-US" sz="1600" dirty="0" err="1" smtClean="0"/>
              <a:t>self.age</a:t>
            </a:r>
            <a:r>
              <a:rPr lang="en-US" sz="1600" dirty="0" smtClean="0"/>
              <a:t> = age</a:t>
            </a:r>
          </a:p>
          <a:p>
            <a:pPr fontAlgn="base">
              <a:buNone/>
            </a:pPr>
            <a:r>
              <a:rPr lang="en-US" sz="1600" dirty="0" smtClean="0"/>
              <a:t>	</a:t>
            </a:r>
            <a:r>
              <a:rPr lang="en-US" sz="1600" dirty="0" smtClean="0"/>
              <a:t>     </a:t>
            </a:r>
            <a:r>
              <a:rPr lang="en-US" sz="1600" dirty="0" err="1" smtClean="0"/>
              <a:t>self.salary</a:t>
            </a:r>
            <a:r>
              <a:rPr lang="en-US" sz="1600" dirty="0" smtClean="0"/>
              <a:t> = salary</a:t>
            </a:r>
          </a:p>
          <a:p>
            <a:pPr fontAlgn="base">
              <a:buNone/>
            </a:pPr>
            <a:r>
              <a:rPr lang="en-US" sz="1600" dirty="0" smtClean="0"/>
              <a:t>	</a:t>
            </a:r>
            <a:r>
              <a:rPr lang="en-US" sz="1600" dirty="0" smtClean="0"/>
              <a:t>     </a:t>
            </a:r>
            <a:r>
              <a:rPr lang="en-US" sz="1600" dirty="0" err="1" smtClean="0"/>
              <a:t>self.da</a:t>
            </a:r>
            <a:r>
              <a:rPr lang="en-US" sz="1600" dirty="0" smtClean="0"/>
              <a:t> </a:t>
            </a:r>
            <a:r>
              <a:rPr lang="en-US" sz="1600" dirty="0" smtClean="0"/>
              <a:t>= </a:t>
            </a:r>
            <a:r>
              <a:rPr lang="en-US" sz="1600" dirty="0" err="1" smtClean="0"/>
              <a:t>da</a:t>
            </a:r>
            <a:endParaRPr lang="en-US" sz="1600" dirty="0" smtClean="0"/>
          </a:p>
          <a:p>
            <a:pPr fontAlgn="base">
              <a:buNone/>
            </a:pPr>
            <a:r>
              <a:rPr lang="en-IN" sz="1600" dirty="0" smtClean="0"/>
              <a:t>	 </a:t>
            </a:r>
            <a:r>
              <a:rPr lang="en-IN" sz="1600" dirty="0" smtClean="0"/>
              <a:t>    self.hra=</a:t>
            </a:r>
            <a:r>
              <a:rPr lang="en-IN" sz="1600" dirty="0" err="1" smtClean="0"/>
              <a:t>hra</a:t>
            </a:r>
            <a:endParaRPr lang="en-US" sz="1600" dirty="0" smtClean="0"/>
          </a:p>
          <a:p>
            <a:pPr fontAlgn="base">
              <a:buNone/>
            </a:pPr>
            <a:r>
              <a:rPr lang="en-US" sz="1600" dirty="0" smtClean="0"/>
              <a:t>emp2 </a:t>
            </a:r>
            <a:r>
              <a:rPr lang="en-US" sz="1600" dirty="0" smtClean="0"/>
              <a:t>= </a:t>
            </a:r>
            <a:r>
              <a:rPr lang="en-US" sz="1600" dirty="0" err="1" smtClean="0"/>
              <a:t>emp_pay</a:t>
            </a:r>
            <a:r>
              <a:rPr lang="en-US" sz="1600" dirty="0" smtClean="0"/>
              <a:t>(</a:t>
            </a:r>
            <a:r>
              <a:rPr lang="en-US" sz="1600" dirty="0" smtClean="0"/>
              <a:t>'arjun',</a:t>
            </a:r>
            <a:r>
              <a:rPr lang="en-US" sz="1600" dirty="0" smtClean="0"/>
              <a:t>23,2000,200,200)</a:t>
            </a:r>
            <a:endParaRPr lang="en-US" sz="1600" dirty="0" smtClean="0"/>
          </a:p>
          <a:p>
            <a:pPr fontAlgn="base">
              <a:buNone/>
            </a:pPr>
            <a:r>
              <a:rPr lang="en-US" sz="1600" dirty="0" smtClean="0"/>
              <a:t> </a:t>
            </a:r>
            <a:r>
              <a:rPr lang="en-US" sz="1600" dirty="0" smtClean="0"/>
              <a:t>print(emp2.age</a:t>
            </a:r>
            <a:r>
              <a:rPr lang="en-US" sz="1600" dirty="0" smtClean="0"/>
              <a:t>)</a:t>
            </a:r>
          </a:p>
          <a:p>
            <a:pPr fontAlgn="base">
              <a:buNone/>
            </a:pPr>
            <a:r>
              <a:rPr lang="en-US" sz="1600" dirty="0" smtClean="0"/>
              <a:t>print(emp2.salary)</a:t>
            </a:r>
            <a:endParaRPr lang="en-US" sz="1600" dirty="0" smtClean="0"/>
          </a:p>
          <a:p>
            <a:pPr>
              <a:buNone/>
            </a:pPr>
            <a:endParaRPr lang="en-US" sz="1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a:t>
            </a:r>
            <a:r>
              <a:rPr lang="en-US" b="1" dirty="0" smtClean="0"/>
              <a:t>methods</a:t>
            </a:r>
            <a:endParaRPr lang="en-US" dirty="0"/>
          </a:p>
        </p:txBody>
      </p:sp>
      <p:sp>
        <p:nvSpPr>
          <p:cNvPr id="3" name="Content Placeholder 2"/>
          <p:cNvSpPr>
            <a:spLocks noGrp="1"/>
          </p:cNvSpPr>
          <p:nvPr>
            <p:ph idx="1"/>
          </p:nvPr>
        </p:nvSpPr>
        <p:spPr/>
        <p:txBody>
          <a:bodyPr/>
          <a:lstStyle/>
          <a:p>
            <a:r>
              <a:rPr lang="en-US" dirty="0" smtClean="0"/>
              <a:t>We </a:t>
            </a:r>
            <a:r>
              <a:rPr lang="en-US" dirty="0" smtClean="0"/>
              <a:t>can classify the methods in the following </a:t>
            </a:r>
            <a:endParaRPr lang="en-US" dirty="0" smtClean="0"/>
          </a:p>
          <a:p>
            <a:pPr>
              <a:buNone/>
            </a:pPr>
            <a:r>
              <a:rPr lang="en-US" dirty="0" smtClean="0"/>
              <a:t>3 </a:t>
            </a:r>
            <a:r>
              <a:rPr lang="en-US" dirty="0" smtClean="0"/>
              <a:t>types:</a:t>
            </a:r>
          </a:p>
          <a:p>
            <a:pPr lvl="1"/>
            <a:r>
              <a:rPr lang="en-US" dirty="0" smtClean="0"/>
              <a:t>Instance methods</a:t>
            </a:r>
            <a:endParaRPr lang="en-US" sz="2400" dirty="0" smtClean="0"/>
          </a:p>
          <a:p>
            <a:pPr lvl="2"/>
            <a:r>
              <a:rPr lang="en-US" dirty="0" err="1" smtClean="0"/>
              <a:t>Accessor</a:t>
            </a:r>
            <a:r>
              <a:rPr lang="en-US" dirty="0" smtClean="0"/>
              <a:t> methods</a:t>
            </a:r>
            <a:endParaRPr lang="en-US" sz="2000" dirty="0" smtClean="0"/>
          </a:p>
          <a:p>
            <a:pPr lvl="2"/>
            <a:r>
              <a:rPr lang="en-US" dirty="0" err="1" smtClean="0"/>
              <a:t>Mutator</a:t>
            </a:r>
            <a:r>
              <a:rPr lang="en-US" dirty="0" smtClean="0"/>
              <a:t> methods</a:t>
            </a:r>
            <a:endParaRPr lang="en-US" sz="2000" dirty="0" smtClean="0"/>
          </a:p>
          <a:p>
            <a:pPr lvl="1"/>
            <a:r>
              <a:rPr lang="en-US" dirty="0" smtClean="0"/>
              <a:t>Class methods</a:t>
            </a:r>
            <a:endParaRPr lang="en-US" sz="2400" dirty="0" smtClean="0"/>
          </a:p>
          <a:p>
            <a:pPr lvl="1"/>
            <a:r>
              <a:rPr lang="en-US" dirty="0" smtClean="0"/>
              <a:t>Static methods</a:t>
            </a:r>
            <a:endParaRPr lang="en-US" sz="2400"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Instance Methods</a:t>
            </a:r>
            <a:endParaRPr lang="en-US" dirty="0"/>
          </a:p>
        </p:txBody>
      </p:sp>
      <p:sp>
        <p:nvSpPr>
          <p:cNvPr id="3" name="Content Placeholder 2"/>
          <p:cNvSpPr>
            <a:spLocks noGrp="1"/>
          </p:cNvSpPr>
          <p:nvPr>
            <p:ph idx="1"/>
          </p:nvPr>
        </p:nvSpPr>
        <p:spPr>
          <a:xfrm>
            <a:off x="457200" y="1600200"/>
            <a:ext cx="8229600" cy="5043510"/>
          </a:xfrm>
        </p:spPr>
        <p:txBody>
          <a:bodyPr>
            <a:normAutofit fontScale="77500" lnSpcReduction="20000"/>
          </a:bodyPr>
          <a:lstStyle/>
          <a:p>
            <a:pPr algn="just"/>
            <a:r>
              <a:rPr lang="en-US" dirty="0" smtClean="0"/>
              <a:t>Instance methods are the methods which act upon the instance variables of the </a:t>
            </a:r>
            <a:r>
              <a:rPr lang="en-US" dirty="0" err="1" smtClean="0"/>
              <a:t>class.instance</a:t>
            </a:r>
            <a:r>
              <a:rPr lang="en-US" dirty="0" smtClean="0"/>
              <a:t> methods are bound to instances and hence called as: </a:t>
            </a:r>
            <a:r>
              <a:rPr lang="en-US" dirty="0" err="1" smtClean="0"/>
              <a:t>instancename.method</a:t>
            </a:r>
            <a:r>
              <a:rPr lang="en-US" dirty="0" smtClean="0"/>
              <a:t>()</a:t>
            </a:r>
          </a:p>
          <a:p>
            <a:pPr>
              <a:buNone/>
            </a:pPr>
            <a:r>
              <a:rPr lang="en-IN" dirty="0" smtClean="0"/>
              <a:t>Ex:</a:t>
            </a:r>
            <a:endParaRPr lang="en-US" dirty="0" smtClean="0"/>
          </a:p>
          <a:p>
            <a:pPr>
              <a:buNone/>
            </a:pPr>
            <a:r>
              <a:rPr lang="en-US" dirty="0" smtClean="0"/>
              <a:t>class </a:t>
            </a:r>
            <a:r>
              <a:rPr lang="en-US" dirty="0" smtClean="0"/>
              <a:t>Student:</a:t>
            </a:r>
          </a:p>
          <a:p>
            <a:pPr>
              <a:buNone/>
            </a:pPr>
            <a:r>
              <a:rPr lang="en-US" dirty="0" smtClean="0"/>
              <a:t>	def</a:t>
            </a:r>
            <a:r>
              <a:rPr lang="en-US" u="sng" dirty="0" smtClean="0"/>
              <a:t> </a:t>
            </a:r>
            <a:r>
              <a:rPr lang="en-US" dirty="0" smtClean="0"/>
              <a:t>init</a:t>
            </a:r>
            <a:r>
              <a:rPr lang="en-US" u="sng" dirty="0" smtClean="0"/>
              <a:t> </a:t>
            </a:r>
            <a:r>
              <a:rPr lang="en-US" dirty="0" smtClean="0"/>
              <a:t>(</a:t>
            </a:r>
            <a:r>
              <a:rPr lang="en-US" dirty="0" err="1" smtClean="0"/>
              <a:t>self,n</a:t>
            </a:r>
            <a:r>
              <a:rPr lang="en-US" dirty="0" smtClean="0"/>
              <a:t>='',b=''): </a:t>
            </a:r>
            <a:endParaRPr lang="en-US" dirty="0" smtClean="0"/>
          </a:p>
          <a:p>
            <a:pPr>
              <a:buNone/>
            </a:pPr>
            <a:r>
              <a:rPr lang="en-US" dirty="0" smtClean="0"/>
              <a:t>	</a:t>
            </a:r>
            <a:r>
              <a:rPr lang="en-US" dirty="0" smtClean="0"/>
              <a:t>	self.name=n </a:t>
            </a:r>
            <a:r>
              <a:rPr lang="en-US" dirty="0" err="1" smtClean="0"/>
              <a:t>self.branch</a:t>
            </a:r>
            <a:r>
              <a:rPr lang="en-US" dirty="0" smtClean="0"/>
              <a:t>=b</a:t>
            </a:r>
          </a:p>
          <a:p>
            <a:pPr>
              <a:buNone/>
            </a:pPr>
            <a:r>
              <a:rPr lang="en-US" dirty="0" smtClean="0"/>
              <a:t>	def </a:t>
            </a:r>
            <a:r>
              <a:rPr lang="en-US" dirty="0" smtClean="0"/>
              <a:t>display(self</a:t>
            </a:r>
            <a:r>
              <a:rPr lang="en-US" dirty="0" smtClean="0"/>
              <a:t>):		//instance method</a:t>
            </a:r>
            <a:endParaRPr lang="en-US" dirty="0" smtClean="0"/>
          </a:p>
          <a:p>
            <a:pPr>
              <a:buNone/>
            </a:pPr>
            <a:r>
              <a:rPr lang="en-US" dirty="0" smtClean="0"/>
              <a:t>		print </a:t>
            </a:r>
            <a:r>
              <a:rPr lang="en-US" dirty="0" smtClean="0"/>
              <a:t>"</a:t>
            </a:r>
            <a:r>
              <a:rPr lang="en-US" dirty="0" err="1" smtClean="0"/>
              <a:t>Hi",self.name</a:t>
            </a:r>
            <a:endParaRPr lang="en-US" dirty="0" smtClean="0"/>
          </a:p>
          <a:p>
            <a:pPr>
              <a:buNone/>
            </a:pPr>
            <a:r>
              <a:rPr lang="en-US" dirty="0" smtClean="0"/>
              <a:t>		print </a:t>
            </a:r>
            <a:r>
              <a:rPr lang="en-US" dirty="0" smtClean="0"/>
              <a:t>"Branch", </a:t>
            </a:r>
            <a:r>
              <a:rPr lang="en-US" dirty="0" err="1" smtClean="0"/>
              <a:t>self.branch</a:t>
            </a:r>
            <a:r>
              <a:rPr lang="en-US" dirty="0" smtClean="0"/>
              <a:t> </a:t>
            </a:r>
            <a:endParaRPr lang="en-US" dirty="0" smtClean="0"/>
          </a:p>
          <a:p>
            <a:pPr>
              <a:buNone/>
            </a:pPr>
            <a:r>
              <a:rPr lang="en-US" dirty="0" smtClean="0"/>
              <a:t>s1=Student</a:t>
            </a:r>
            <a:r>
              <a:rPr lang="en-US" dirty="0" smtClean="0"/>
              <a:t>()</a:t>
            </a:r>
          </a:p>
          <a:p>
            <a:pPr>
              <a:buNone/>
            </a:pPr>
            <a:r>
              <a:rPr lang="en-US" dirty="0" smtClean="0"/>
              <a:t>s1.display()</a:t>
            </a:r>
          </a:p>
          <a:p>
            <a:pPr algn="just"/>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Instance methods types</a:t>
            </a:r>
            <a:endParaRPr lang="en-US" dirty="0"/>
          </a:p>
        </p:txBody>
      </p:sp>
      <p:sp>
        <p:nvSpPr>
          <p:cNvPr id="3" name="Content Placeholder 2"/>
          <p:cNvSpPr>
            <a:spLocks noGrp="1"/>
          </p:cNvSpPr>
          <p:nvPr>
            <p:ph idx="1"/>
          </p:nvPr>
        </p:nvSpPr>
        <p:spPr/>
        <p:txBody>
          <a:bodyPr/>
          <a:lstStyle/>
          <a:p>
            <a:pPr lvl="1"/>
            <a:r>
              <a:rPr lang="en-US" dirty="0" err="1" smtClean="0"/>
              <a:t>Accessor</a:t>
            </a:r>
            <a:r>
              <a:rPr lang="en-US" dirty="0" smtClean="0"/>
              <a:t> methods simply access of read data of the variables. They do not modify the data in the variables. </a:t>
            </a:r>
            <a:r>
              <a:rPr lang="en-US" dirty="0" err="1" smtClean="0"/>
              <a:t>Accessor</a:t>
            </a:r>
            <a:r>
              <a:rPr lang="en-US" dirty="0" smtClean="0"/>
              <a:t> methods are generally written in the form of </a:t>
            </a:r>
            <a:r>
              <a:rPr lang="en-US" dirty="0" err="1" smtClean="0"/>
              <a:t>getXXXX</a:t>
            </a:r>
            <a:r>
              <a:rPr lang="en-US" dirty="0" smtClean="0"/>
              <a:t>( ) and hence they are also called </a:t>
            </a:r>
            <a:r>
              <a:rPr lang="en-US" i="1" dirty="0" smtClean="0"/>
              <a:t>getter </a:t>
            </a:r>
            <a:r>
              <a:rPr lang="en-US" dirty="0" smtClean="0"/>
              <a:t>methods.</a:t>
            </a:r>
            <a:endParaRPr lang="en-US" sz="2400" dirty="0" smtClean="0"/>
          </a:p>
          <a:p>
            <a:pPr lvl="1"/>
            <a:r>
              <a:rPr lang="en-US" dirty="0" err="1" smtClean="0"/>
              <a:t>Mutator</a:t>
            </a:r>
            <a:r>
              <a:rPr lang="en-US" dirty="0" smtClean="0"/>
              <a:t> methods are the methods which not only read the data but also modify them. They are written in the form of </a:t>
            </a:r>
            <a:r>
              <a:rPr lang="en-US" dirty="0" err="1" smtClean="0"/>
              <a:t>setXXXX</a:t>
            </a:r>
            <a:r>
              <a:rPr lang="en-US" dirty="0" smtClean="0"/>
              <a:t>( ) and hence they are also called </a:t>
            </a:r>
            <a:r>
              <a:rPr lang="en-US" i="1" dirty="0" smtClean="0"/>
              <a:t>setter </a:t>
            </a:r>
            <a:r>
              <a:rPr lang="en-US" dirty="0" smtClean="0"/>
              <a:t>methods.</a:t>
            </a:r>
            <a:endParaRPr lang="en-US"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 CAKE CLASS</a:t>
            </a:r>
            <a:endParaRPr lang="en-US" dirty="0"/>
          </a:p>
        </p:txBody>
      </p:sp>
      <p:pic>
        <p:nvPicPr>
          <p:cNvPr id="1026" name="Picture 2" descr="Strawberry Tart as a Class"/>
          <p:cNvPicPr>
            <a:picLocks noChangeAspect="1" noChangeArrowheads="1"/>
          </p:cNvPicPr>
          <p:nvPr/>
        </p:nvPicPr>
        <p:blipFill>
          <a:blip r:embed="rId2"/>
          <a:srcRect/>
          <a:stretch>
            <a:fillRect/>
          </a:stretch>
        </p:blipFill>
        <p:spPr bwMode="auto">
          <a:xfrm>
            <a:off x="428597" y="1500174"/>
            <a:ext cx="7855070" cy="500066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a:xfrm>
            <a:off x="457200" y="1214422"/>
            <a:ext cx="8229600" cy="5429288"/>
          </a:xfrm>
        </p:spPr>
        <p:txBody>
          <a:bodyPr>
            <a:normAutofit fontScale="70000" lnSpcReduction="20000"/>
          </a:bodyPr>
          <a:lstStyle/>
          <a:p>
            <a:pPr>
              <a:buNone/>
            </a:pPr>
            <a:r>
              <a:rPr lang="en-US" dirty="0" smtClean="0"/>
              <a:t>class Student:</a:t>
            </a:r>
          </a:p>
          <a:p>
            <a:pPr>
              <a:buNone/>
            </a:pPr>
            <a:r>
              <a:rPr lang="en-US" dirty="0" smtClean="0"/>
              <a:t>	def </a:t>
            </a:r>
            <a:r>
              <a:rPr lang="en-US" dirty="0" err="1" smtClean="0"/>
              <a:t>setName</a:t>
            </a:r>
            <a:r>
              <a:rPr lang="en-US" dirty="0" smtClean="0"/>
              <a:t>(</a:t>
            </a:r>
            <a:r>
              <a:rPr lang="en-US" dirty="0" err="1" smtClean="0"/>
              <a:t>self,n</a:t>
            </a:r>
            <a:r>
              <a:rPr lang="en-US" dirty="0" smtClean="0"/>
              <a:t>):</a:t>
            </a:r>
          </a:p>
          <a:p>
            <a:pPr>
              <a:buNone/>
            </a:pPr>
            <a:r>
              <a:rPr lang="en-US" dirty="0" smtClean="0"/>
              <a:t>	</a:t>
            </a:r>
            <a:r>
              <a:rPr lang="en-US" dirty="0" smtClean="0"/>
              <a:t>	 </a:t>
            </a:r>
            <a:r>
              <a:rPr lang="en-US" dirty="0" smtClean="0"/>
              <a:t>self.name = n</a:t>
            </a:r>
          </a:p>
          <a:p>
            <a:pPr>
              <a:buNone/>
            </a:pPr>
            <a:r>
              <a:rPr lang="en-US" dirty="0" smtClean="0"/>
              <a:t>	def </a:t>
            </a:r>
            <a:r>
              <a:rPr lang="en-US" dirty="0" err="1" smtClean="0"/>
              <a:t>setBranch</a:t>
            </a:r>
            <a:r>
              <a:rPr lang="en-US" dirty="0" smtClean="0"/>
              <a:t>(</a:t>
            </a:r>
            <a:r>
              <a:rPr lang="en-US" dirty="0" err="1" smtClean="0"/>
              <a:t>self,b</a:t>
            </a:r>
            <a:r>
              <a:rPr lang="en-US" dirty="0" smtClean="0"/>
              <a:t>): </a:t>
            </a:r>
            <a:endParaRPr lang="en-US" dirty="0" smtClean="0"/>
          </a:p>
          <a:p>
            <a:pPr>
              <a:buNone/>
            </a:pPr>
            <a:r>
              <a:rPr lang="en-US" dirty="0" smtClean="0"/>
              <a:t>	</a:t>
            </a:r>
            <a:r>
              <a:rPr lang="en-US" dirty="0" smtClean="0"/>
              <a:t>	</a:t>
            </a:r>
            <a:r>
              <a:rPr lang="en-US" dirty="0" err="1" smtClean="0"/>
              <a:t>self.branch</a:t>
            </a:r>
            <a:r>
              <a:rPr lang="en-US" dirty="0" smtClean="0"/>
              <a:t> </a:t>
            </a:r>
            <a:r>
              <a:rPr lang="en-US" dirty="0" smtClean="0"/>
              <a:t>= b</a:t>
            </a:r>
          </a:p>
          <a:p>
            <a:pPr>
              <a:buNone/>
            </a:pPr>
            <a:r>
              <a:rPr lang="en-US" dirty="0" smtClean="0"/>
              <a:t>	def </a:t>
            </a:r>
            <a:r>
              <a:rPr lang="en-US" dirty="0" err="1" smtClean="0"/>
              <a:t>getName</a:t>
            </a:r>
            <a:r>
              <a:rPr lang="en-US" dirty="0" smtClean="0"/>
              <a:t>(self): </a:t>
            </a:r>
            <a:endParaRPr lang="en-US" dirty="0" smtClean="0"/>
          </a:p>
          <a:p>
            <a:pPr>
              <a:buNone/>
            </a:pPr>
            <a:r>
              <a:rPr lang="en-US" dirty="0" smtClean="0"/>
              <a:t>	</a:t>
            </a:r>
            <a:r>
              <a:rPr lang="en-US" dirty="0" smtClean="0"/>
              <a:t>	return </a:t>
            </a:r>
            <a:r>
              <a:rPr lang="en-US" dirty="0" smtClean="0"/>
              <a:t>self.name</a:t>
            </a:r>
          </a:p>
          <a:p>
            <a:pPr>
              <a:buNone/>
            </a:pPr>
            <a:r>
              <a:rPr lang="en-US" dirty="0" smtClean="0"/>
              <a:t>	def </a:t>
            </a:r>
            <a:r>
              <a:rPr lang="en-US" dirty="0" err="1" smtClean="0"/>
              <a:t>getBranch</a:t>
            </a:r>
            <a:r>
              <a:rPr lang="en-US" dirty="0" smtClean="0"/>
              <a:t>(self</a:t>
            </a:r>
            <a:r>
              <a:rPr lang="en-US" dirty="0" smtClean="0"/>
              <a:t>):</a:t>
            </a:r>
          </a:p>
          <a:p>
            <a:pPr>
              <a:buNone/>
            </a:pPr>
            <a:r>
              <a:rPr lang="en-US" dirty="0" smtClean="0"/>
              <a:t>	</a:t>
            </a:r>
            <a:r>
              <a:rPr lang="en-US" dirty="0" smtClean="0"/>
              <a:t>	 </a:t>
            </a:r>
            <a:r>
              <a:rPr lang="en-US" dirty="0" smtClean="0"/>
              <a:t>return </a:t>
            </a:r>
            <a:r>
              <a:rPr lang="en-US" dirty="0" err="1" smtClean="0"/>
              <a:t>self.branch</a:t>
            </a:r>
            <a:endParaRPr lang="en-US" dirty="0" smtClean="0"/>
          </a:p>
          <a:p>
            <a:pPr>
              <a:buNone/>
            </a:pPr>
            <a:r>
              <a:rPr lang="en-US" dirty="0" smtClean="0"/>
              <a:t>s=Student()  </a:t>
            </a:r>
            <a:endParaRPr lang="en-US" dirty="0" smtClean="0"/>
          </a:p>
          <a:p>
            <a:pPr>
              <a:buNone/>
            </a:pPr>
            <a:r>
              <a:rPr lang="en-US" dirty="0" smtClean="0"/>
              <a:t>name=input</a:t>
            </a:r>
            <a:r>
              <a:rPr lang="en-US" dirty="0" smtClean="0"/>
              <a:t>("Enter Name: ") </a:t>
            </a:r>
            <a:endParaRPr lang="en-US" dirty="0" smtClean="0"/>
          </a:p>
          <a:p>
            <a:pPr>
              <a:buNone/>
            </a:pPr>
            <a:r>
              <a:rPr lang="en-US" dirty="0" smtClean="0"/>
              <a:t>branch=input</a:t>
            </a:r>
            <a:r>
              <a:rPr lang="en-US" dirty="0" smtClean="0"/>
              <a:t>("Enter Branch: ") </a:t>
            </a:r>
            <a:endParaRPr lang="en-US" dirty="0" smtClean="0"/>
          </a:p>
          <a:p>
            <a:pPr>
              <a:buNone/>
            </a:pPr>
            <a:r>
              <a:rPr lang="en-US" dirty="0" err="1" smtClean="0"/>
              <a:t>s.setName</a:t>
            </a:r>
            <a:r>
              <a:rPr lang="en-US" dirty="0" smtClean="0"/>
              <a:t>(name</a:t>
            </a:r>
            <a:r>
              <a:rPr lang="en-US" dirty="0" smtClean="0"/>
              <a:t>) </a:t>
            </a:r>
            <a:endParaRPr lang="en-US" dirty="0" smtClean="0"/>
          </a:p>
          <a:p>
            <a:pPr>
              <a:buNone/>
            </a:pPr>
            <a:r>
              <a:rPr lang="en-US" dirty="0" err="1" smtClean="0"/>
              <a:t>s.setBranch</a:t>
            </a:r>
            <a:r>
              <a:rPr lang="en-US" dirty="0" smtClean="0"/>
              <a:t>(branch</a:t>
            </a:r>
            <a:r>
              <a:rPr lang="en-US" dirty="0" smtClean="0"/>
              <a:t>)</a:t>
            </a:r>
          </a:p>
          <a:p>
            <a:pPr>
              <a:buNone/>
            </a:pPr>
            <a:r>
              <a:rPr lang="en-US" dirty="0" smtClean="0"/>
              <a:t>print </a:t>
            </a:r>
            <a:r>
              <a:rPr lang="en-US" dirty="0" err="1" smtClean="0"/>
              <a:t>s.getName</a:t>
            </a:r>
            <a:r>
              <a:rPr lang="en-US" dirty="0" smtClean="0"/>
              <a:t>() </a:t>
            </a:r>
            <a:endParaRPr lang="en-US" dirty="0" smtClean="0"/>
          </a:p>
          <a:p>
            <a:pPr>
              <a:buNone/>
            </a:pPr>
            <a:r>
              <a:rPr lang="en-US" dirty="0" smtClean="0"/>
              <a:t>print </a:t>
            </a:r>
            <a:r>
              <a:rPr lang="en-US" dirty="0" err="1" smtClean="0"/>
              <a:t>s.getBranch</a:t>
            </a:r>
            <a:r>
              <a:rPr lang="en-US" dirty="0" smtClean="0"/>
              <a:t>()</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Class methods</a:t>
            </a:r>
            <a:r>
              <a:rPr lang="en-US" b="1" dirty="0" smtClean="0"/>
              <a:t>:</a:t>
            </a:r>
            <a:endParaRPr lang="en-US" dirty="0"/>
          </a:p>
        </p:txBody>
      </p:sp>
      <p:sp>
        <p:nvSpPr>
          <p:cNvPr id="3" name="Content Placeholder 2"/>
          <p:cNvSpPr>
            <a:spLocks noGrp="1"/>
          </p:cNvSpPr>
          <p:nvPr>
            <p:ph idx="1"/>
          </p:nvPr>
        </p:nvSpPr>
        <p:spPr>
          <a:xfrm>
            <a:off x="457200" y="1285860"/>
            <a:ext cx="8229600" cy="5286412"/>
          </a:xfrm>
        </p:spPr>
        <p:txBody>
          <a:bodyPr>
            <a:normAutofit fontScale="40000" lnSpcReduction="20000"/>
          </a:bodyPr>
          <a:lstStyle/>
          <a:p>
            <a:pPr algn="just">
              <a:lnSpc>
                <a:spcPct val="120000"/>
              </a:lnSpc>
            </a:pPr>
            <a:r>
              <a:rPr lang="en-US" sz="4200" dirty="0" smtClean="0"/>
              <a:t>These </a:t>
            </a:r>
            <a:r>
              <a:rPr lang="en-US" sz="4200" dirty="0" smtClean="0"/>
              <a:t>methods act on class level. Class methods are the methods which act on the class variables or static variables. These methods are written using </a:t>
            </a:r>
            <a:r>
              <a:rPr lang="en-US" sz="4200" i="1" dirty="0" smtClean="0"/>
              <a:t>@</a:t>
            </a:r>
            <a:r>
              <a:rPr lang="en-US" sz="4200" i="1" dirty="0" err="1" smtClean="0"/>
              <a:t>classmethod</a:t>
            </a:r>
            <a:r>
              <a:rPr lang="en-US" sz="4200" i="1" dirty="0" smtClean="0"/>
              <a:t> </a:t>
            </a:r>
            <a:r>
              <a:rPr lang="en-US" sz="4200" dirty="0" smtClean="0"/>
              <a:t>decorator above them. By default, the first parameter for class methods is „</a:t>
            </a:r>
            <a:r>
              <a:rPr lang="en-US" sz="4200" dirty="0" err="1" smtClean="0"/>
              <a:t>cls</a:t>
            </a:r>
            <a:r>
              <a:rPr lang="en-US" sz="4200" dirty="0" smtClean="0"/>
              <a:t>‟ which refers to the class itself.</a:t>
            </a:r>
          </a:p>
          <a:p>
            <a:pPr algn="just">
              <a:lnSpc>
                <a:spcPct val="120000"/>
              </a:lnSpc>
            </a:pPr>
            <a:r>
              <a:rPr lang="en-US" sz="4200" dirty="0" smtClean="0"/>
              <a:t>For example, „cls.var‟ is the  format  to the class variable. These  methods are generally called using </a:t>
            </a:r>
            <a:r>
              <a:rPr lang="en-US" sz="4200" dirty="0" err="1" smtClean="0"/>
              <a:t>classname.method</a:t>
            </a:r>
            <a:r>
              <a:rPr lang="en-US" sz="4200" dirty="0" smtClean="0"/>
              <a:t>( ). The processing which is commonly needed by all the instances of class is handled by the class methods.</a:t>
            </a:r>
          </a:p>
          <a:p>
            <a:r>
              <a:rPr lang="en-US" sz="4000" b="1" dirty="0" smtClean="0"/>
              <a:t>Example</a:t>
            </a:r>
            <a:r>
              <a:rPr lang="en-US" sz="4000" b="1" dirty="0" smtClean="0"/>
              <a:t>:</a:t>
            </a:r>
          </a:p>
          <a:p>
            <a:pPr>
              <a:buNone/>
            </a:pPr>
            <a:endParaRPr lang="en-US" sz="4200" dirty="0" smtClean="0"/>
          </a:p>
          <a:p>
            <a:pPr>
              <a:buNone/>
            </a:pPr>
            <a:r>
              <a:rPr lang="en-US" sz="4200" dirty="0" smtClean="0"/>
              <a:t>class </a:t>
            </a:r>
            <a:r>
              <a:rPr lang="en-US" sz="4200" dirty="0" smtClean="0"/>
              <a:t>Bird: </a:t>
            </a:r>
            <a:endParaRPr lang="en-US" sz="4200" dirty="0" smtClean="0"/>
          </a:p>
          <a:p>
            <a:pPr>
              <a:buNone/>
            </a:pPr>
            <a:r>
              <a:rPr lang="en-US" sz="4200" dirty="0" smtClean="0"/>
              <a:t>	</a:t>
            </a:r>
            <a:r>
              <a:rPr lang="en-US" sz="4200" dirty="0" smtClean="0"/>
              <a:t>wings </a:t>
            </a:r>
            <a:r>
              <a:rPr lang="en-US" sz="4200" dirty="0" smtClean="0"/>
              <a:t>= 2</a:t>
            </a:r>
          </a:p>
          <a:p>
            <a:pPr>
              <a:buNone/>
            </a:pPr>
            <a:r>
              <a:rPr lang="en-US" sz="4200" dirty="0" smtClean="0"/>
              <a:t> </a:t>
            </a:r>
          </a:p>
          <a:p>
            <a:pPr>
              <a:buNone/>
            </a:pPr>
            <a:r>
              <a:rPr lang="en-US" sz="4200" dirty="0" smtClean="0"/>
              <a:t>	@</a:t>
            </a:r>
            <a:r>
              <a:rPr lang="en-US" sz="4200" dirty="0" err="1" smtClean="0"/>
              <a:t>classmethod</a:t>
            </a:r>
            <a:r>
              <a:rPr lang="en-US" sz="4200" dirty="0" smtClean="0"/>
              <a:t> </a:t>
            </a:r>
            <a:endParaRPr lang="en-US" sz="4200" dirty="0" smtClean="0"/>
          </a:p>
          <a:p>
            <a:pPr>
              <a:buNone/>
            </a:pPr>
            <a:r>
              <a:rPr lang="en-US" sz="4200" dirty="0" smtClean="0"/>
              <a:t>	</a:t>
            </a:r>
            <a:r>
              <a:rPr lang="en-US" sz="4200" dirty="0" smtClean="0"/>
              <a:t>def </a:t>
            </a:r>
            <a:r>
              <a:rPr lang="en-US" sz="4200" dirty="0" smtClean="0"/>
              <a:t>fly(</a:t>
            </a:r>
            <a:r>
              <a:rPr lang="en-US" sz="4200" dirty="0" err="1" smtClean="0"/>
              <a:t>cls,name</a:t>
            </a:r>
            <a:r>
              <a:rPr lang="en-US" sz="4200" dirty="0" smtClean="0"/>
              <a:t>):</a:t>
            </a:r>
          </a:p>
          <a:p>
            <a:pPr>
              <a:buNone/>
            </a:pPr>
            <a:r>
              <a:rPr lang="en-US" sz="4200" dirty="0" smtClean="0"/>
              <a:t>		print </a:t>
            </a:r>
            <a:r>
              <a:rPr lang="en-US" sz="4200" dirty="0" err="1" smtClean="0"/>
              <a:t>name,"flies</a:t>
            </a:r>
            <a:r>
              <a:rPr lang="en-US" sz="4200" dirty="0" smtClean="0"/>
              <a:t> </a:t>
            </a:r>
            <a:r>
              <a:rPr lang="en-US" sz="4200" dirty="0" err="1" smtClean="0"/>
              <a:t>with",cls.wings,"wings</a:t>
            </a:r>
            <a:r>
              <a:rPr lang="en-US" sz="4200" dirty="0" smtClean="0"/>
              <a:t>"</a:t>
            </a:r>
          </a:p>
          <a:p>
            <a:pPr>
              <a:buNone/>
            </a:pPr>
            <a:r>
              <a:rPr lang="en-US" sz="4200" dirty="0" smtClean="0"/>
              <a:t> </a:t>
            </a:r>
          </a:p>
          <a:p>
            <a:pPr>
              <a:buNone/>
            </a:pPr>
            <a:r>
              <a:rPr lang="en-US" sz="4200" dirty="0" smtClean="0"/>
              <a:t>Bird.fly("parrot") 	</a:t>
            </a:r>
            <a:r>
              <a:rPr lang="en-US" sz="4200" dirty="0" smtClean="0"/>
              <a:t>#</a:t>
            </a:r>
            <a:r>
              <a:rPr lang="en-US" sz="4200" dirty="0" smtClean="0"/>
              <a:t>display "parrot flies with 2 </a:t>
            </a:r>
            <a:r>
              <a:rPr lang="en-US" sz="4200" dirty="0" smtClean="0"/>
              <a:t>wings“</a:t>
            </a:r>
          </a:p>
          <a:p>
            <a:pPr>
              <a:buNone/>
            </a:pPr>
            <a:r>
              <a:rPr lang="en-US" sz="4200" dirty="0" smtClean="0"/>
              <a:t> </a:t>
            </a:r>
            <a:r>
              <a:rPr lang="en-US" sz="4200" dirty="0" smtClean="0"/>
              <a:t>Bird.fly("sparrow") </a:t>
            </a:r>
            <a:r>
              <a:rPr lang="en-US" sz="4200" dirty="0" smtClean="0"/>
              <a:t>	#</a:t>
            </a:r>
            <a:r>
              <a:rPr lang="en-US" sz="4200" dirty="0" smtClean="0"/>
              <a:t>display "</a:t>
            </a:r>
            <a:r>
              <a:rPr lang="en-US" sz="4200" dirty="0" err="1" smtClean="0"/>
              <a:t>sparow</a:t>
            </a:r>
            <a:r>
              <a:rPr lang="en-US" sz="4200" dirty="0" smtClean="0"/>
              <a:t> flies with 2 wings"</a:t>
            </a:r>
          </a:p>
          <a:p>
            <a:pPr>
              <a:buNone/>
            </a:pPr>
            <a:r>
              <a:rPr lang="en-US" sz="4200" dirty="0" smtClean="0"/>
              <a:t>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Static </a:t>
            </a:r>
            <a:r>
              <a:rPr lang="en-US" b="1" dirty="0" smtClean="0"/>
              <a:t>methods</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smtClean="0"/>
              <a:t>We </a:t>
            </a:r>
            <a:r>
              <a:rPr lang="en-US" dirty="0" smtClean="0"/>
              <a:t>need static methods when the processing is at the class level but we need not involve the class or instances. Static methods are used when some processing is related to the class but does not need the class or its instances to perform any work</a:t>
            </a:r>
            <a:r>
              <a:rPr lang="en-US" dirty="0" smtClean="0"/>
              <a:t>.</a:t>
            </a:r>
          </a:p>
          <a:p>
            <a:r>
              <a:rPr lang="en-US" dirty="0" smtClean="0"/>
              <a:t>Such tasks are handled by static methods. Static methods are written with decorator @</a:t>
            </a:r>
            <a:r>
              <a:rPr lang="en-US" dirty="0" err="1" smtClean="0"/>
              <a:t>staticmethod</a:t>
            </a:r>
            <a:r>
              <a:rPr lang="en-US" dirty="0" smtClean="0"/>
              <a:t> above them. Static methods are called in the form of </a:t>
            </a:r>
            <a:r>
              <a:rPr lang="en-US" dirty="0" err="1" smtClean="0"/>
              <a:t>classname.method</a:t>
            </a:r>
            <a:r>
              <a:rPr lang="en-US" dirty="0" smtClean="0"/>
              <a:t> ( </a:t>
            </a:r>
            <a:r>
              <a:rPr lang="en-US" dirty="0" smtClean="0"/>
              <a:t>).</a:t>
            </a:r>
          </a:p>
          <a:p>
            <a:pPr>
              <a:buNone/>
            </a:pPr>
            <a:r>
              <a:rPr lang="en-US" dirty="0" smtClean="0"/>
              <a:t>class </a:t>
            </a:r>
            <a:r>
              <a:rPr lang="en-US" dirty="0" err="1" smtClean="0"/>
              <a:t>MyClass</a:t>
            </a:r>
            <a:r>
              <a:rPr lang="en-US" dirty="0" smtClean="0"/>
              <a:t>: </a:t>
            </a:r>
            <a:endParaRPr lang="en-US" dirty="0" smtClean="0"/>
          </a:p>
          <a:p>
            <a:pPr>
              <a:buNone/>
            </a:pPr>
            <a:r>
              <a:rPr lang="en-US" dirty="0" smtClean="0"/>
              <a:t>	</a:t>
            </a:r>
            <a:r>
              <a:rPr lang="en-US" dirty="0" smtClean="0"/>
              <a:t>n </a:t>
            </a:r>
            <a:r>
              <a:rPr lang="en-US" dirty="0" smtClean="0"/>
              <a:t>= 0</a:t>
            </a:r>
          </a:p>
          <a:p>
            <a:pPr>
              <a:buNone/>
            </a:pPr>
            <a:r>
              <a:rPr lang="en-US" dirty="0" smtClean="0"/>
              <a:t>	def</a:t>
            </a:r>
            <a:r>
              <a:rPr lang="en-US" u="sng" dirty="0" smtClean="0"/>
              <a:t> </a:t>
            </a:r>
            <a:r>
              <a:rPr lang="en-US" dirty="0" smtClean="0"/>
              <a:t>init</a:t>
            </a:r>
            <a:r>
              <a:rPr lang="en-US" u="sng" dirty="0" smtClean="0"/>
              <a:t> </a:t>
            </a:r>
            <a:r>
              <a:rPr lang="en-US" dirty="0" smtClean="0"/>
              <a:t>(self):</a:t>
            </a:r>
          </a:p>
          <a:p>
            <a:pPr>
              <a:buNone/>
            </a:pPr>
            <a:r>
              <a:rPr lang="en-US" dirty="0" smtClean="0"/>
              <a:t>		</a:t>
            </a:r>
            <a:r>
              <a:rPr lang="en-US" dirty="0" err="1" smtClean="0"/>
              <a:t>MyClass.n</a:t>
            </a:r>
            <a:r>
              <a:rPr lang="en-US" dirty="0" smtClean="0"/>
              <a:t> </a:t>
            </a:r>
            <a:r>
              <a:rPr lang="en-US" dirty="0" smtClean="0"/>
              <a:t>= </a:t>
            </a:r>
            <a:r>
              <a:rPr lang="en-US" dirty="0" err="1" smtClean="0"/>
              <a:t>Myclass.n</a:t>
            </a:r>
            <a:r>
              <a:rPr lang="en-US" dirty="0" smtClean="0"/>
              <a:t> + 1 </a:t>
            </a:r>
            <a:endParaRPr lang="en-US" dirty="0" smtClean="0"/>
          </a:p>
          <a:p>
            <a:pPr>
              <a:buNone/>
            </a:pPr>
            <a:r>
              <a:rPr lang="en-US" dirty="0" smtClean="0"/>
              <a:t>	</a:t>
            </a:r>
            <a:r>
              <a:rPr lang="en-US" dirty="0" smtClean="0"/>
              <a:t>def </a:t>
            </a:r>
            <a:r>
              <a:rPr lang="en-US" dirty="0" err="1" smtClean="0"/>
              <a:t>noObjects</a:t>
            </a:r>
            <a:r>
              <a:rPr lang="en-US" dirty="0" smtClean="0"/>
              <a:t>():</a:t>
            </a:r>
          </a:p>
          <a:p>
            <a:pPr>
              <a:buNone/>
            </a:pPr>
            <a:r>
              <a:rPr lang="en-US" dirty="0" smtClean="0"/>
              <a:t>		print </a:t>
            </a:r>
            <a:r>
              <a:rPr lang="en-US" dirty="0" smtClean="0"/>
              <a:t>"No. of instances created: ", </a:t>
            </a:r>
            <a:r>
              <a:rPr lang="en-US" dirty="0" err="1" smtClean="0"/>
              <a:t>MyClass.n</a:t>
            </a:r>
            <a:r>
              <a:rPr lang="en-US" dirty="0" smtClean="0"/>
              <a:t> m1=</a:t>
            </a:r>
            <a:r>
              <a:rPr lang="en-US" dirty="0" err="1" smtClean="0"/>
              <a:t>MyClass</a:t>
            </a:r>
            <a:r>
              <a:rPr lang="en-US" dirty="0" smtClean="0"/>
              <a:t>()</a:t>
            </a:r>
          </a:p>
          <a:p>
            <a:pPr>
              <a:buNone/>
            </a:pPr>
            <a:r>
              <a:rPr lang="en-US" dirty="0" smtClean="0"/>
              <a:t>m2=</a:t>
            </a:r>
            <a:r>
              <a:rPr lang="en-US" dirty="0" err="1" smtClean="0"/>
              <a:t>MyClass</a:t>
            </a:r>
            <a:r>
              <a:rPr lang="en-US" dirty="0" smtClean="0"/>
              <a:t>() </a:t>
            </a:r>
            <a:endParaRPr lang="en-US" dirty="0" smtClean="0"/>
          </a:p>
          <a:p>
            <a:pPr>
              <a:buNone/>
            </a:pPr>
            <a:r>
              <a:rPr lang="en-US" dirty="0" smtClean="0"/>
              <a:t>m3=</a:t>
            </a:r>
            <a:r>
              <a:rPr lang="en-US" dirty="0" err="1" smtClean="0"/>
              <a:t>MyClass</a:t>
            </a:r>
            <a:r>
              <a:rPr lang="en-US" dirty="0" smtClean="0"/>
              <a:t>() </a:t>
            </a:r>
            <a:endParaRPr lang="en-US" dirty="0" smtClean="0"/>
          </a:p>
          <a:p>
            <a:pPr>
              <a:buNone/>
            </a:pPr>
            <a:r>
              <a:rPr lang="en-US" dirty="0" err="1" smtClean="0"/>
              <a:t>MyClass.noObjects</a:t>
            </a:r>
            <a:r>
              <a:rPr lang="en-US" dirty="0" smtClean="0"/>
              <a:t>()</a:t>
            </a:r>
          </a:p>
          <a:p>
            <a:endParaRPr lang="en-US" dirty="0" smtClean="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Classes</a:t>
            </a:r>
            <a:r>
              <a:rPr lang="en-US" b="1" dirty="0"/>
              <a:t/>
            </a:r>
            <a:br>
              <a:rPr lang="en-US" b="1" dirty="0"/>
            </a:br>
            <a:endParaRPr lang="en-US" dirty="0"/>
          </a:p>
        </p:txBody>
      </p:sp>
      <p:pic>
        <p:nvPicPr>
          <p:cNvPr id="17410" name="Picture 2" descr="Attributes and Methods"/>
          <p:cNvPicPr>
            <a:picLocks noChangeAspect="1" noChangeArrowheads="1"/>
          </p:cNvPicPr>
          <p:nvPr/>
        </p:nvPicPr>
        <p:blipFill>
          <a:blip r:embed="rId2"/>
          <a:srcRect/>
          <a:stretch>
            <a:fillRect/>
          </a:stretch>
        </p:blipFill>
        <p:spPr bwMode="auto">
          <a:xfrm>
            <a:off x="285720" y="2214554"/>
            <a:ext cx="8429684" cy="421481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77500" lnSpcReduction="20000"/>
          </a:bodyPr>
          <a:lstStyle/>
          <a:p>
            <a:r>
              <a:rPr lang="en-US" b="1" dirty="0"/>
              <a:t>Class: </a:t>
            </a:r>
            <a:endParaRPr lang="en-US" b="1" dirty="0" smtClean="0"/>
          </a:p>
          <a:p>
            <a:pPr algn="just">
              <a:buNone/>
            </a:pPr>
            <a:r>
              <a:rPr lang="en-US" dirty="0" smtClean="0"/>
              <a:t>	Defines </a:t>
            </a:r>
            <a:r>
              <a:rPr lang="en-US" dirty="0"/>
              <a:t>a blueprint for creating an object. Think of a builder </a:t>
            </a:r>
            <a:r>
              <a:rPr lang="en-US" dirty="0" smtClean="0"/>
              <a:t>who wants </a:t>
            </a:r>
            <a:r>
              <a:rPr lang="en-US" dirty="0"/>
              <a:t>to create a building of some type. The builder uses a blueprint </a:t>
            </a:r>
            <a:r>
              <a:rPr lang="en-US" dirty="0" smtClean="0"/>
              <a:t>to ensure </a:t>
            </a:r>
            <a:r>
              <a:rPr lang="en-US" dirty="0"/>
              <a:t>that the building will meet the required specifications. </a:t>
            </a:r>
            <a:r>
              <a:rPr lang="en-US" dirty="0" smtClean="0"/>
              <a:t>Likewise, Python </a:t>
            </a:r>
            <a:r>
              <a:rPr lang="en-US" dirty="0"/>
              <a:t>uses classes as a blueprint for creating new objects.</a:t>
            </a:r>
          </a:p>
          <a:p>
            <a:r>
              <a:rPr lang="en-US" b="1" dirty="0" smtClean="0"/>
              <a:t>Class </a:t>
            </a:r>
            <a:r>
              <a:rPr lang="en-US" b="1" dirty="0"/>
              <a:t>variable</a:t>
            </a:r>
            <a:r>
              <a:rPr lang="en-US" b="1" dirty="0" smtClean="0"/>
              <a:t>:</a:t>
            </a:r>
          </a:p>
          <a:p>
            <a:pPr algn="just">
              <a:buNone/>
            </a:pPr>
            <a:r>
              <a:rPr lang="en-US" b="1" dirty="0" smtClean="0"/>
              <a:t> 	</a:t>
            </a:r>
            <a:r>
              <a:rPr lang="en-US" dirty="0" smtClean="0"/>
              <a:t>Provides </a:t>
            </a:r>
            <a:r>
              <a:rPr lang="en-US" dirty="0"/>
              <a:t>a storage location used by all methods in </a:t>
            </a:r>
            <a:r>
              <a:rPr lang="en-US" dirty="0" smtClean="0"/>
              <a:t>an instance </a:t>
            </a:r>
            <a:r>
              <a:rPr lang="en-US" dirty="0"/>
              <a:t>of the class. A class variable is defined within the class </a:t>
            </a:r>
            <a:r>
              <a:rPr lang="en-US" dirty="0" smtClean="0"/>
              <a:t>proper but </a:t>
            </a:r>
            <a:r>
              <a:rPr lang="en-US" dirty="0"/>
              <a:t>outside of any of the class methods. </a:t>
            </a:r>
            <a:endParaRPr lang="en-US" dirty="0" smtClean="0"/>
          </a:p>
          <a:p>
            <a:pPr algn="just">
              <a:buNone/>
            </a:pPr>
            <a:r>
              <a:rPr lang="en-US" dirty="0"/>
              <a:t>	</a:t>
            </a:r>
            <a:r>
              <a:rPr lang="en-US" dirty="0" smtClean="0"/>
              <a:t>Class </a:t>
            </a:r>
            <a:r>
              <a:rPr lang="en-US" dirty="0"/>
              <a:t>variables aren’t used </a:t>
            </a:r>
            <a:r>
              <a:rPr lang="en-US" dirty="0" smtClean="0"/>
              <a:t>very often </a:t>
            </a:r>
            <a:r>
              <a:rPr lang="en-US" dirty="0"/>
              <a:t>because they’re a potential security risk — every method of </a:t>
            </a:r>
            <a:r>
              <a:rPr lang="en-US" dirty="0" smtClean="0"/>
              <a:t>the class </a:t>
            </a:r>
            <a:r>
              <a:rPr lang="en-US" dirty="0"/>
              <a:t>has access to the same information. </a:t>
            </a:r>
            <a:endParaRPr lang="en-US" dirty="0" smtClean="0"/>
          </a:p>
          <a:p>
            <a:pPr algn="just"/>
            <a:r>
              <a:rPr lang="en-US" dirty="0"/>
              <a:t>	</a:t>
            </a:r>
            <a:r>
              <a:rPr lang="en-US" dirty="0" smtClean="0"/>
              <a:t> </a:t>
            </a:r>
            <a:r>
              <a:rPr lang="en-US" b="1" dirty="0"/>
              <a:t>Data member: </a:t>
            </a:r>
            <a:endParaRPr lang="en-US" b="1" dirty="0" smtClean="0"/>
          </a:p>
          <a:p>
            <a:pPr algn="just">
              <a:buNone/>
            </a:pPr>
            <a:r>
              <a:rPr lang="en-US" dirty="0" smtClean="0"/>
              <a:t>	Defines </a:t>
            </a:r>
            <a:r>
              <a:rPr lang="en-US" dirty="0"/>
              <a:t>either a class variable or an instance </a:t>
            </a:r>
            <a:r>
              <a:rPr lang="en-US" dirty="0" smtClean="0"/>
              <a:t>variable used </a:t>
            </a:r>
            <a:r>
              <a:rPr lang="en-US" dirty="0"/>
              <a:t>to hold data associated with a class and its objects.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229600" cy="6286544"/>
          </a:xfrm>
        </p:spPr>
        <p:txBody>
          <a:bodyPr>
            <a:normAutofit fontScale="85000" lnSpcReduction="20000"/>
          </a:bodyPr>
          <a:lstStyle/>
          <a:p>
            <a:r>
              <a:rPr lang="en-US" b="1" dirty="0"/>
              <a:t>Instance: </a:t>
            </a:r>
            <a:endParaRPr lang="en-US" b="1" dirty="0" smtClean="0"/>
          </a:p>
          <a:p>
            <a:pPr algn="just">
              <a:buNone/>
            </a:pPr>
            <a:r>
              <a:rPr lang="en-US" dirty="0" smtClean="0"/>
              <a:t>	Defines </a:t>
            </a:r>
            <a:r>
              <a:rPr lang="en-US" dirty="0"/>
              <a:t>an object created from the </a:t>
            </a:r>
            <a:r>
              <a:rPr lang="en-US" dirty="0" smtClean="0"/>
              <a:t>specification </a:t>
            </a:r>
            <a:r>
              <a:rPr lang="en-US" dirty="0"/>
              <a:t>provided by </a:t>
            </a:r>
            <a:r>
              <a:rPr lang="en-US" dirty="0" smtClean="0"/>
              <a:t>a class</a:t>
            </a:r>
            <a:r>
              <a:rPr lang="en-US" dirty="0"/>
              <a:t>. Python can create as many instances of a class to perform </a:t>
            </a:r>
            <a:r>
              <a:rPr lang="en-US" dirty="0" smtClean="0"/>
              <a:t>the work </a:t>
            </a:r>
            <a:r>
              <a:rPr lang="en-US" dirty="0"/>
              <a:t>required by an application. Each instance is unique</a:t>
            </a:r>
            <a:r>
              <a:rPr lang="en-US" dirty="0" smtClean="0"/>
              <a:t>.</a:t>
            </a:r>
          </a:p>
          <a:p>
            <a:r>
              <a:rPr lang="en-US" b="1" dirty="0"/>
              <a:t>Instance variable: </a:t>
            </a:r>
            <a:endParaRPr lang="en-US" b="1" dirty="0" smtClean="0"/>
          </a:p>
          <a:p>
            <a:pPr algn="just">
              <a:buNone/>
            </a:pPr>
            <a:r>
              <a:rPr lang="en-US" dirty="0" smtClean="0"/>
              <a:t>	Provides </a:t>
            </a:r>
            <a:r>
              <a:rPr lang="en-US" dirty="0"/>
              <a:t>a storage location used by a single </a:t>
            </a:r>
            <a:r>
              <a:rPr lang="en-US" dirty="0" smtClean="0"/>
              <a:t>method of </a:t>
            </a:r>
            <a:r>
              <a:rPr lang="en-US" dirty="0"/>
              <a:t>an instance of a class. The variable is defined within a </a:t>
            </a:r>
            <a:r>
              <a:rPr lang="en-US" dirty="0" smtClean="0"/>
              <a:t>method. Instance </a:t>
            </a:r>
            <a:r>
              <a:rPr lang="en-US" dirty="0"/>
              <a:t>variables are considered safer than class variables </a:t>
            </a:r>
            <a:r>
              <a:rPr lang="en-US" dirty="0" smtClean="0"/>
              <a:t>because only </a:t>
            </a:r>
            <a:r>
              <a:rPr lang="en-US" dirty="0"/>
              <a:t>one method of the class can access them. Data is passed </a:t>
            </a:r>
            <a:r>
              <a:rPr lang="en-US" dirty="0" smtClean="0"/>
              <a:t>between methods </a:t>
            </a:r>
            <a:r>
              <a:rPr lang="en-US" dirty="0"/>
              <a:t>using arguments, which allows for controlled checks of </a:t>
            </a:r>
            <a:r>
              <a:rPr lang="en-US" dirty="0" smtClean="0"/>
              <a:t>incoming data </a:t>
            </a:r>
            <a:r>
              <a:rPr lang="en-US" dirty="0"/>
              <a:t>and better control over data management.</a:t>
            </a:r>
          </a:p>
          <a:p>
            <a:r>
              <a:rPr lang="en-US" b="1" dirty="0" smtClean="0"/>
              <a:t>Instantiation:</a:t>
            </a:r>
          </a:p>
          <a:p>
            <a:pPr algn="just">
              <a:buNone/>
            </a:pPr>
            <a:r>
              <a:rPr lang="en-US" dirty="0" smtClean="0"/>
              <a:t>	 </a:t>
            </a:r>
            <a:r>
              <a:rPr lang="en-US" dirty="0"/>
              <a:t>Performs the act of creating an instance of a class. </a:t>
            </a:r>
            <a:r>
              <a:rPr lang="en-US" dirty="0" smtClean="0"/>
              <a:t>The resulting </a:t>
            </a:r>
            <a:r>
              <a:rPr lang="en-US" dirty="0"/>
              <a:t>object is a unique class instance.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lnSpcReduction="10000"/>
          </a:bodyPr>
          <a:lstStyle/>
          <a:p>
            <a:r>
              <a:rPr lang="en-US" b="1" dirty="0"/>
              <a:t>Method: </a:t>
            </a:r>
            <a:endParaRPr lang="en-US" b="1" dirty="0" smtClean="0"/>
          </a:p>
          <a:p>
            <a:pPr algn="just">
              <a:buNone/>
            </a:pPr>
            <a:r>
              <a:rPr lang="en-US" dirty="0" smtClean="0"/>
              <a:t>	Defines </a:t>
            </a:r>
            <a:r>
              <a:rPr lang="en-US" dirty="0"/>
              <a:t>the term used for functions that are part of a </a:t>
            </a:r>
            <a:r>
              <a:rPr lang="en-US" dirty="0" smtClean="0"/>
              <a:t>class. Even </a:t>
            </a:r>
            <a:r>
              <a:rPr lang="en-US" dirty="0"/>
              <a:t>though function and method essentially define the same </a:t>
            </a:r>
            <a:r>
              <a:rPr lang="en-US" dirty="0" smtClean="0"/>
              <a:t>element, method </a:t>
            </a:r>
            <a:r>
              <a:rPr lang="en-US" dirty="0"/>
              <a:t>is considered more specific because only classes can </a:t>
            </a:r>
            <a:r>
              <a:rPr lang="en-US" dirty="0" smtClean="0"/>
              <a:t>have methods</a:t>
            </a:r>
            <a:r>
              <a:rPr lang="en-US" dirty="0"/>
              <a:t>.</a:t>
            </a:r>
          </a:p>
          <a:p>
            <a:r>
              <a:rPr lang="en-US" dirty="0" smtClean="0"/>
              <a:t> </a:t>
            </a:r>
            <a:r>
              <a:rPr lang="en-US" b="1" dirty="0"/>
              <a:t>Object: </a:t>
            </a:r>
            <a:endParaRPr lang="en-US" b="1" dirty="0" smtClean="0"/>
          </a:p>
          <a:p>
            <a:pPr algn="just">
              <a:buNone/>
            </a:pPr>
            <a:r>
              <a:rPr lang="en-US" dirty="0" smtClean="0"/>
              <a:t>	Defines </a:t>
            </a:r>
            <a:r>
              <a:rPr lang="en-US" dirty="0"/>
              <a:t>a unique instance of a class. The object contains all </a:t>
            </a:r>
            <a:r>
              <a:rPr lang="en-US" dirty="0" smtClean="0"/>
              <a:t>the methods </a:t>
            </a:r>
            <a:r>
              <a:rPr lang="en-US" dirty="0"/>
              <a:t>and properties of the original class. However, the data for </a:t>
            </a:r>
            <a:r>
              <a:rPr lang="en-US" dirty="0" smtClean="0"/>
              <a:t>each object </a:t>
            </a:r>
            <a:r>
              <a:rPr lang="en-US" dirty="0"/>
              <a:t>differs. The storage locations are unique, even if the data is </a:t>
            </a:r>
            <a:r>
              <a:rPr lang="en-US" dirty="0" smtClean="0"/>
              <a:t>the same</a:t>
            </a:r>
            <a:r>
              <a:rPr lang="en-US" dirty="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OOP</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Function overloading: </a:t>
            </a:r>
            <a:endParaRPr lang="en-US" b="1" dirty="0" smtClean="0"/>
          </a:p>
          <a:p>
            <a:pPr algn="just">
              <a:buNone/>
            </a:pPr>
            <a:r>
              <a:rPr lang="en-US" dirty="0" smtClean="0"/>
              <a:t>	Creates </a:t>
            </a:r>
            <a:r>
              <a:rPr lang="en-US" dirty="0"/>
              <a:t>more than one version of a </a:t>
            </a:r>
            <a:r>
              <a:rPr lang="en-US" dirty="0" smtClean="0"/>
              <a:t>function, which </a:t>
            </a:r>
            <a:r>
              <a:rPr lang="en-US" dirty="0"/>
              <a:t>results in different behaviors. The essential task of the </a:t>
            </a:r>
            <a:r>
              <a:rPr lang="en-US" dirty="0" smtClean="0"/>
              <a:t>function may </a:t>
            </a:r>
            <a:r>
              <a:rPr lang="en-US" dirty="0"/>
              <a:t>be the same, but the inputs are different and potentially the </a:t>
            </a:r>
            <a:r>
              <a:rPr lang="en-US" dirty="0" smtClean="0"/>
              <a:t>outputs as </a:t>
            </a:r>
            <a:r>
              <a:rPr lang="en-US" dirty="0"/>
              <a:t>well. Function overloading is used to provide flexibility so that a </a:t>
            </a:r>
            <a:r>
              <a:rPr lang="en-US" dirty="0" smtClean="0"/>
              <a:t>function can </a:t>
            </a:r>
            <a:r>
              <a:rPr lang="en-US" dirty="0"/>
              <a:t>work with applications in various ways.</a:t>
            </a:r>
          </a:p>
          <a:p>
            <a:r>
              <a:rPr lang="en-US" b="1" dirty="0" smtClean="0"/>
              <a:t>Inheritance</a:t>
            </a:r>
            <a:r>
              <a:rPr lang="en-US" b="1" dirty="0"/>
              <a:t>: </a:t>
            </a:r>
            <a:endParaRPr lang="en-US" b="1" dirty="0" smtClean="0"/>
          </a:p>
          <a:p>
            <a:pPr algn="just">
              <a:buNone/>
            </a:pPr>
            <a:r>
              <a:rPr lang="en-US" dirty="0" smtClean="0"/>
              <a:t>	Uses </a:t>
            </a:r>
            <a:r>
              <a:rPr lang="en-US" dirty="0"/>
              <a:t>a parent class to create child classes that have </a:t>
            </a:r>
            <a:r>
              <a:rPr lang="en-US" dirty="0" smtClean="0"/>
              <a:t>the same </a:t>
            </a:r>
            <a:r>
              <a:rPr lang="en-US" dirty="0"/>
              <a:t>characteristics. The child classes usually have extended </a:t>
            </a:r>
            <a:r>
              <a:rPr lang="en-US" dirty="0" smtClean="0"/>
              <a:t>functionality or </a:t>
            </a:r>
            <a:r>
              <a:rPr lang="en-US" dirty="0"/>
              <a:t>provide more specific behaviors than the parent class does.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TotalTime>
  <Words>934</Words>
  <Application>Microsoft Office PowerPoint</Application>
  <PresentationFormat>On-screen Show (4:3)</PresentationFormat>
  <Paragraphs>406</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Object oriented programming</vt:lpstr>
      <vt:lpstr>Introduction </vt:lpstr>
      <vt:lpstr>OOP Vs POP</vt:lpstr>
      <vt:lpstr>Ex: CAKE CLASS</vt:lpstr>
      <vt:lpstr>Example Classes </vt:lpstr>
      <vt:lpstr>Slide 6</vt:lpstr>
      <vt:lpstr>Slide 7</vt:lpstr>
      <vt:lpstr>Slide 8</vt:lpstr>
      <vt:lpstr>Features of OOP</vt:lpstr>
      <vt:lpstr>Inheritance </vt:lpstr>
      <vt:lpstr>Slide 11</vt:lpstr>
      <vt:lpstr>Encapsulation</vt:lpstr>
      <vt:lpstr>Slide 13</vt:lpstr>
      <vt:lpstr>Polymorphism (Function &amp; operator overloading) </vt:lpstr>
      <vt:lpstr>Creating Class</vt:lpstr>
      <vt:lpstr>Example class with all methods</vt:lpstr>
      <vt:lpstr>Testing class, by importing like a module</vt:lpstr>
      <vt:lpstr>Slide 18</vt:lpstr>
      <vt:lpstr>Constructor </vt:lpstr>
      <vt:lpstr>Destructor</vt:lpstr>
      <vt:lpstr>Slide 21</vt:lpstr>
      <vt:lpstr>Multiple Instances</vt:lpstr>
      <vt:lpstr>Slide 23</vt:lpstr>
      <vt:lpstr>Data Encapsulation</vt:lpstr>
      <vt:lpstr>Slide 25</vt:lpstr>
      <vt:lpstr>Class and Object Variables</vt:lpstr>
      <vt:lpstr>Slide 27</vt:lpstr>
      <vt:lpstr>Slide 28</vt:lpstr>
      <vt:lpstr>Inheritance</vt:lpstr>
      <vt:lpstr>Slide 30</vt:lpstr>
      <vt:lpstr>Slide 31</vt:lpstr>
      <vt:lpstr>Slide 32</vt:lpstr>
      <vt:lpstr>Single Inheritance</vt:lpstr>
      <vt:lpstr>Multilevel Inheritance</vt:lpstr>
      <vt:lpstr>Hierarchical Inheritance:</vt:lpstr>
      <vt:lpstr>Multiple Inheritance</vt:lpstr>
      <vt:lpstr>Types of methods</vt:lpstr>
      <vt:lpstr>Instance Methods</vt:lpstr>
      <vt:lpstr>Instance methods types</vt:lpstr>
      <vt:lpstr>Example</vt:lpstr>
      <vt:lpstr>Class methods:</vt:lpstr>
      <vt:lpstr>Static methods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Windows User</dc:creator>
  <cp:lastModifiedBy>Windows User</cp:lastModifiedBy>
  <cp:revision>13</cp:revision>
  <dcterms:created xsi:type="dcterms:W3CDTF">2020-04-17T11:23:40Z</dcterms:created>
  <dcterms:modified xsi:type="dcterms:W3CDTF">2020-04-23T13:14:29Z</dcterms:modified>
</cp:coreProperties>
</file>