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6" r:id="rId35"/>
    <p:sldId id="297" r:id="rId36"/>
    <p:sldId id="298" r:id="rId37"/>
    <p:sldId id="291" r:id="rId38"/>
    <p:sldId id="299" r:id="rId39"/>
    <p:sldId id="292" r:id="rId40"/>
    <p:sldId id="293" r:id="rId41"/>
    <p:sldId id="294" r:id="rId42"/>
    <p:sldId id="295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E7D5-4F9D-4F95-87EE-9D9918292497}" type="datetimeFigureOut">
              <a:rPr lang="en-US" smtClean="0"/>
              <a:pPr/>
              <a:t>3/31/2020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EE9E-1571-4A93-AF5E-54A008A195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1696" y="642918"/>
            <a:ext cx="263187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Python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4603" y="1928802"/>
            <a:ext cx="2183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UNIT-2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2"/>
                </a:solidFill>
              </a:rPr>
              <a:t>replace(old, new)</a:t>
            </a:r>
          </a:p>
          <a:p>
            <a:pPr lvl="1">
              <a:buNone/>
            </a:pPr>
            <a:r>
              <a:rPr lang="en-US" dirty="0" smtClean="0"/>
              <a:t>str5="welcome to java“</a:t>
            </a:r>
            <a:endParaRPr lang="en-IN" dirty="0" smtClean="0"/>
          </a:p>
          <a:p>
            <a:pPr lvl="1">
              <a:buNone/>
            </a:pPr>
            <a:r>
              <a:rPr lang="en-US" dirty="0" smtClean="0"/>
              <a:t>print   str5.replace("java", "python“)</a:t>
            </a:r>
          </a:p>
          <a:p>
            <a:pPr lvl="1">
              <a:buNone/>
            </a:pPr>
            <a:r>
              <a:rPr lang="en-US" dirty="0" smtClean="0"/>
              <a:t>				#welcome to python</a:t>
            </a:r>
            <a:endParaRPr lang="en-IN" dirty="0" smtClean="0"/>
          </a:p>
          <a:p>
            <a:pPr algn="just"/>
            <a:r>
              <a:rPr lang="en-US" sz="3200" dirty="0" smtClean="0">
                <a:solidFill>
                  <a:schemeClr val="tx2"/>
                </a:solidFill>
              </a:rPr>
              <a:t>find(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, beg=0, end=</a:t>
            </a:r>
            <a:r>
              <a:rPr lang="en-US" sz="3200" dirty="0" err="1" smtClean="0">
                <a:solidFill>
                  <a:schemeClr val="tx2"/>
                </a:solidFill>
              </a:rPr>
              <a:t>len</a:t>
            </a:r>
            <a:r>
              <a:rPr lang="en-US" sz="3200" dirty="0" smtClean="0">
                <a:solidFill>
                  <a:schemeClr val="tx2"/>
                </a:solidFill>
              </a:rPr>
              <a:t>(string))</a:t>
            </a:r>
          </a:p>
          <a:p>
            <a:pPr lvl="1">
              <a:buNone/>
            </a:pPr>
            <a:r>
              <a:rPr lang="en-US" dirty="0" smtClean="0"/>
              <a:t>str1="welcome“</a:t>
            </a:r>
            <a:endParaRPr lang="en-IN" dirty="0" smtClean="0"/>
          </a:p>
          <a:p>
            <a:pPr lvl="1">
              <a:buNone/>
            </a:pPr>
            <a:r>
              <a:rPr lang="en-US" dirty="0" smtClean="0"/>
              <a:t>print    str1.find('e',0,len(str1))	# 1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solidFill>
                  <a:schemeClr val="tx2"/>
                </a:solidFill>
              </a:rPr>
              <a:t>isalnum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pPr lvl="1">
              <a:buNone/>
            </a:pPr>
            <a:r>
              <a:rPr lang="en-US" dirty="0"/>
              <a:t>str2="welcome2017"</a:t>
            </a:r>
          </a:p>
          <a:p>
            <a:pPr lvl="1">
              <a:buNone/>
            </a:pPr>
            <a:r>
              <a:rPr lang="en-US" dirty="0"/>
              <a:t>print </a:t>
            </a:r>
            <a:r>
              <a:rPr lang="en-US" dirty="0" smtClean="0"/>
              <a:t> str2.isalnum()		# True</a:t>
            </a:r>
            <a:endParaRPr lang="en-IN" dirty="0"/>
          </a:p>
          <a:p>
            <a:r>
              <a:rPr lang="en-US" dirty="0" err="1" smtClean="0">
                <a:solidFill>
                  <a:schemeClr val="tx2"/>
                </a:solidFill>
              </a:rPr>
              <a:t>isalpha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pPr lvl="1">
              <a:buNone/>
            </a:pPr>
            <a:r>
              <a:rPr lang="en-US" dirty="0"/>
              <a:t>str2="</a:t>
            </a:r>
            <a:r>
              <a:rPr lang="en-US" dirty="0" smtClean="0"/>
              <a:t>welcome2017“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print   str2.isalpha()		# False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islower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pPr lvl="1">
              <a:buNone/>
            </a:pPr>
            <a:r>
              <a:rPr lang="en-US" dirty="0"/>
              <a:t>str2="</a:t>
            </a:r>
            <a:r>
              <a:rPr lang="en-US" dirty="0" smtClean="0"/>
              <a:t>welcome2017"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print   str2.islower()		# True</a:t>
            </a:r>
            <a:endParaRPr lang="en-IN" dirty="0"/>
          </a:p>
          <a:p>
            <a:r>
              <a:rPr lang="en-US" dirty="0" err="1" smtClean="0">
                <a:solidFill>
                  <a:schemeClr val="tx2"/>
                </a:solidFill>
              </a:rPr>
              <a:t>isupper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pPr lvl="1">
              <a:buNone/>
            </a:pPr>
            <a:r>
              <a:rPr lang="en-US" dirty="0"/>
              <a:t>str2="welcome2017"</a:t>
            </a:r>
          </a:p>
          <a:p>
            <a:pPr lvl="1">
              <a:buNone/>
            </a:pPr>
            <a:r>
              <a:rPr lang="en-US" dirty="0"/>
              <a:t>print </a:t>
            </a:r>
            <a:r>
              <a:rPr lang="en-US" dirty="0" smtClean="0"/>
              <a:t>   str2.isupper()		# 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Sometimes, you may need to perform conversions between the built-in types. To convert between types, you simply use the type name as a function</a:t>
            </a:r>
            <a:r>
              <a:rPr lang="en-IN" sz="2800" dirty="0" smtClean="0"/>
              <a:t>.</a:t>
            </a:r>
          </a:p>
          <a:p>
            <a:pPr lvl="1" algn="just"/>
            <a:r>
              <a:rPr lang="en-IN" dirty="0" err="1" smtClean="0"/>
              <a:t>int</a:t>
            </a:r>
            <a:r>
              <a:rPr lang="en-IN" dirty="0" smtClean="0"/>
              <a:t>(x)-Converts x to an integer.</a:t>
            </a:r>
          </a:p>
          <a:p>
            <a:pPr lvl="1" algn="just"/>
            <a:r>
              <a:rPr lang="en-IN" dirty="0"/>
              <a:t>float(x</a:t>
            </a:r>
            <a:r>
              <a:rPr lang="en-IN" dirty="0" smtClean="0"/>
              <a:t>) -Converts x to float.</a:t>
            </a:r>
          </a:p>
          <a:p>
            <a:pPr lvl="1" algn="just"/>
            <a:r>
              <a:rPr lang="en-IN" dirty="0" err="1" smtClean="0"/>
              <a:t>str</a:t>
            </a:r>
            <a:r>
              <a:rPr lang="en-IN" dirty="0" smtClean="0"/>
              <a:t>(x) -Converts x to string.</a:t>
            </a:r>
          </a:p>
          <a:p>
            <a:pPr lvl="1" algn="just"/>
            <a:r>
              <a:rPr lang="en-IN" dirty="0" err="1"/>
              <a:t>tuple</a:t>
            </a:r>
            <a:r>
              <a:rPr lang="en-IN" dirty="0"/>
              <a:t>(s</a:t>
            </a:r>
            <a:r>
              <a:rPr lang="en-IN" dirty="0" smtClean="0"/>
              <a:t>)-Converts s to </a:t>
            </a:r>
            <a:r>
              <a:rPr lang="en-IN" dirty="0" err="1" smtClean="0"/>
              <a:t>tuple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hex(x</a:t>
            </a:r>
            <a:r>
              <a:rPr lang="en-IN" dirty="0" smtClean="0"/>
              <a:t>)-Converts an integer to a </a:t>
            </a:r>
            <a:r>
              <a:rPr lang="en-IN" dirty="0" err="1" smtClean="0"/>
              <a:t>hexa</a:t>
            </a:r>
            <a:r>
              <a:rPr lang="en-IN" dirty="0" smtClean="0"/>
              <a:t> decimal string.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Arithmetic </a:t>
            </a:r>
            <a:r>
              <a:rPr lang="en-US" dirty="0" smtClean="0"/>
              <a:t>Operators</a:t>
            </a:r>
          </a:p>
          <a:p>
            <a:pPr lvl="0"/>
            <a:r>
              <a:rPr lang="en-US" dirty="0" smtClean="0"/>
              <a:t>Comparison </a:t>
            </a:r>
            <a:r>
              <a:rPr lang="en-US" dirty="0"/>
              <a:t>(Relational) </a:t>
            </a:r>
            <a:r>
              <a:rPr lang="en-US" dirty="0" smtClean="0"/>
              <a:t>Operators</a:t>
            </a:r>
          </a:p>
          <a:p>
            <a:pPr lvl="0"/>
            <a:r>
              <a:rPr lang="en-US" dirty="0" smtClean="0"/>
              <a:t>Assignment Operators</a:t>
            </a:r>
          </a:p>
          <a:p>
            <a:pPr lvl="0"/>
            <a:r>
              <a:rPr lang="en-US" dirty="0" smtClean="0"/>
              <a:t>Logical Operators</a:t>
            </a:r>
          </a:p>
          <a:p>
            <a:pPr lvl="0"/>
            <a:r>
              <a:rPr lang="en-US" dirty="0" smtClean="0"/>
              <a:t>Bitwise Operators</a:t>
            </a:r>
          </a:p>
          <a:p>
            <a:pPr lvl="0"/>
            <a:r>
              <a:rPr lang="en-US" dirty="0" smtClean="0"/>
              <a:t>Membership Operators</a:t>
            </a:r>
          </a:p>
          <a:p>
            <a:pPr lvl="0"/>
            <a:r>
              <a:rPr lang="en-US" dirty="0" smtClean="0"/>
              <a:t>Identity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1357296"/>
          <a:ext cx="8001056" cy="5357853"/>
        </p:xfrm>
        <a:graphic>
          <a:graphicData uri="http://schemas.openxmlformats.org/drawingml/2006/table">
            <a:tbl>
              <a:tblPr/>
              <a:tblGrid>
                <a:gridCol w="1912311"/>
                <a:gridCol w="4559089"/>
                <a:gridCol w="1529656"/>
              </a:tblGrid>
              <a:tr h="441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+ Addition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Adds values on either side of the operator.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+ b = 30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- Subtraction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Subtracts right hand operand from left hand operand.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– b = -10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 Multiplication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Multiplies values on either side of the operator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 b = 200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Divides left hand operand by right hand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/ a = 2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 Modulus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Divides left hand operand by right hand operand and returns remainder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% a = 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 Exponent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Performs exponential (power) calculation on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a**b =10 to the power 20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// Floor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division of operands where the result is the quotient in which the digits after the decimal point are removed.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9//2 = 4 and 9.0//2.0 = 4.0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(Relational)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7" y="1357298"/>
          <a:ext cx="8429684" cy="5286411"/>
        </p:xfrm>
        <a:graphic>
          <a:graphicData uri="http://schemas.openxmlformats.org/drawingml/2006/table">
            <a:tbl>
              <a:tblPr/>
              <a:tblGrid>
                <a:gridCol w="1115780"/>
                <a:gridCol w="5123238"/>
                <a:gridCol w="2190666"/>
              </a:tblGrid>
              <a:tr h="55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= =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the values of two operands are equal,</a:t>
                      </a: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then the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(a == b) is not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!=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values of two operands are not equal,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(a != b) is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&lt; &gt;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values of two operands are not equal,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(a &lt;&gt; b) is true. This is similar to != operator.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&gt;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the value of left operand is greater than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(a &gt; b) is not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&lt;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the value of left operand is less than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(a &lt; b) is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&gt; 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the value of left operand is greater than or equal to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(a &gt;= b) is not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&lt; 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If the value of left operand is less than or equal to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(a &lt;= b) is true.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234282"/>
          <a:ext cx="8715435" cy="5554062"/>
        </p:xfrm>
        <a:graphic>
          <a:graphicData uri="http://schemas.openxmlformats.org/drawingml/2006/table">
            <a:tbl>
              <a:tblPr/>
              <a:tblGrid>
                <a:gridCol w="1805789"/>
                <a:gridCol w="4664951"/>
                <a:gridCol w="2244695"/>
              </a:tblGrid>
              <a:tr h="249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Assigns values from right side operands to left side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= a + b assigns value of a + b into c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+=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Add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It adds right operand to the left operand and assign the result to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+= a is equivalent to c = c +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-=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Subtract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It subtracts right operand from the left operand and assign the result to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-= a is equivalent to c = c -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*=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Multiply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It multiplies right operand with the left operand and assign the result to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*= a is equivalent to c = c *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/=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Divide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It divides left operand with the right operand and assign the result to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/= a is equivalent to c = c /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%=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Modulus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It takes modulus using two operands and assign the result to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c %= a is equivalent to c = c % 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**=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Exponent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Performs exponential (power) calculation on operators and assign value to the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c **= a is equivalent to c = c **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//=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Floor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It performs floor division on operators and assign value to the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c //= a is equivalent to c = c // 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785926"/>
          <a:ext cx="8429683" cy="4280295"/>
        </p:xfrm>
        <a:graphic>
          <a:graphicData uri="http://schemas.openxmlformats.org/drawingml/2006/table">
            <a:tbl>
              <a:tblPr/>
              <a:tblGrid>
                <a:gridCol w="1759238"/>
                <a:gridCol w="4961592"/>
                <a:gridCol w="1708853"/>
              </a:tblGrid>
              <a:tr h="714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Logical AND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If both the operands are true then condition becomes true.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(a and b) is true.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Or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Logical OR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If any of the two operands are non-zero then condition becomes true.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(a or b) is true.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not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Logical NOT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Used to reverse the logical state of its operand.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Not (a and b) is false.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1214419"/>
          <a:ext cx="8786874" cy="5494451"/>
        </p:xfrm>
        <a:graphic>
          <a:graphicData uri="http://schemas.openxmlformats.org/drawingml/2006/table">
            <a:tbl>
              <a:tblPr/>
              <a:tblGrid>
                <a:gridCol w="2215452"/>
                <a:gridCol w="3499588"/>
                <a:gridCol w="3071834"/>
              </a:tblGrid>
              <a:tr h="298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&amp;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Binary AND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Operator copies a bit to the result if it exists in both operands.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(a &amp; b) = 12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(means 0000 1100)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1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|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Binary OR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It copies a bit if it exists in either operand.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(a | b) = 61 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(means 0011 1101)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^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Binary XOR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It copies the bit if it is set in one operand but not both.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(a ^ b) = 49 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(means 0011 0001)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~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Binary Ones Complement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It is unary and has the effect of 'flipping' bits.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(~a ) = -61 (means 1100 0011 in 2's complement form due to a signed binary number.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&lt;&lt;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Binary Left Shift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The left operands value is moved left by the number of bits specified by the right operand.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a &lt;&lt; 2 = 240 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(means 1111 0000)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&gt;&gt;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Binary Right Shift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The left operands value is moved right by the number of bits specified by the right operand.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a &gt;&gt; 2 = 15 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(means 0000 1111)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Python has </a:t>
            </a:r>
            <a:r>
              <a:rPr lang="en-IN" dirty="0" smtClean="0"/>
              <a:t>seven </a:t>
            </a:r>
            <a:r>
              <a:rPr lang="en-IN" dirty="0"/>
              <a:t>standard data types: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/>
              <a:t>Numbers</a:t>
            </a:r>
          </a:p>
          <a:p>
            <a:pPr lvl="1">
              <a:buFont typeface="Wingdings" pitchFamily="2" charset="2"/>
              <a:buChar char="Ø"/>
            </a:pPr>
            <a:r>
              <a:rPr lang="en-IN" b="1" dirty="0" smtClean="0"/>
              <a:t>Boolean</a:t>
            </a:r>
            <a:endParaRPr lang="en-IN" b="1" dirty="0"/>
          </a:p>
          <a:p>
            <a:pPr lvl="1">
              <a:buFont typeface="Wingdings" pitchFamily="2" charset="2"/>
              <a:buChar char="Ø"/>
            </a:pPr>
            <a:r>
              <a:rPr lang="en-IN" b="1" dirty="0" smtClean="0"/>
              <a:t>String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List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IN" dirty="0" err="1"/>
              <a:t>Tuple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IN" dirty="0"/>
              <a:t>Set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3071802" y="3786190"/>
            <a:ext cx="571504" cy="192882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86182" y="4143380"/>
            <a:ext cx="300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will discuss these in UNIT-3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9" y="1714488"/>
          <a:ext cx="8572558" cy="4066923"/>
        </p:xfrm>
        <a:graphic>
          <a:graphicData uri="http://schemas.openxmlformats.org/drawingml/2006/table">
            <a:tbl>
              <a:tblPr/>
              <a:tblGrid>
                <a:gridCol w="1357321"/>
                <a:gridCol w="4123722"/>
                <a:gridCol w="3091515"/>
              </a:tblGrid>
              <a:tr h="964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Times New Roman"/>
                          <a:ea typeface="Calibri"/>
                          <a:cs typeface="Times New Roman"/>
                        </a:rPr>
                        <a:t>in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Times New Roman"/>
                          <a:ea typeface="Calibri"/>
                          <a:cs typeface="Times New Roman"/>
                        </a:rPr>
                        <a:t>Evaluates to true if it finds a variable in the specified sequence and false otherwise.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Times New Roman"/>
                          <a:ea typeface="Calibri"/>
                          <a:cs typeface="Times New Roman"/>
                        </a:rPr>
                        <a:t>x in y, here in results in a 1 if x is a member of sequence y.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not in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latin typeface="Times New Roman"/>
                          <a:ea typeface="Calibri"/>
                          <a:cs typeface="Times New Roman"/>
                        </a:rPr>
                        <a:t>Evaluates to true if it does not finds a variable in the specified sequence and false otherwise.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latin typeface="Times New Roman"/>
                          <a:ea typeface="Calibri"/>
                          <a:cs typeface="Times New Roman"/>
                        </a:rPr>
                        <a:t>x not in y, here not in results in a 1 if x is not a member of sequence y.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6" y="1428736"/>
          <a:ext cx="8786873" cy="4500593"/>
        </p:xfrm>
        <a:graphic>
          <a:graphicData uri="http://schemas.openxmlformats.org/drawingml/2006/table">
            <a:tbl>
              <a:tblPr/>
              <a:tblGrid>
                <a:gridCol w="1714510"/>
                <a:gridCol w="3852265"/>
                <a:gridCol w="3220098"/>
              </a:tblGrid>
              <a:tr h="822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is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Evaluates to true if the variables on either side of the operator point to the same object and false otherwise.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x is y, here is results in 1 if id(x) equals id(y).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is not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Evaluates to false if the variables on either side of the operator point to the same object and true otherwise.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x is not y, here is not results in 1 if id(x) is not equal to id(y).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Operator Precedence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285866"/>
          <a:ext cx="8501122" cy="5429280"/>
        </p:xfrm>
        <a:graphic>
          <a:graphicData uri="http://schemas.openxmlformats.org/drawingml/2006/table">
            <a:tbl>
              <a:tblPr/>
              <a:tblGrid>
                <a:gridCol w="3268214"/>
                <a:gridCol w="5232908"/>
              </a:tblGrid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(  )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Parenthesis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Exponentiation (raise to the power)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~ x, +x,  -x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Complement, unary plus and minus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* / % //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Multiply, divide, modulo and floor division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+ -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Addition and subtraction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&gt;&gt; &lt;&lt;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Right and left bitwise shift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Bitwise 'AND'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^ |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Bitwise exclusive `OR' and regular `OR'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&lt;= &lt; &gt; &gt;=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Comparison operators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&lt;&gt; == !=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Equality operators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= %= /= //= -= += *= **=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Assignment operators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is is not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Identity operators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 not in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Membership operators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not or and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Logical operators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An expression is a combination of variables constants and operators written according to the syntax of Python language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In Python every expression evaluates to a value i.e., every expression results in some value of a certain type that can be assigned to a variable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Example:</a:t>
            </a:r>
          </a:p>
          <a:p>
            <a:pPr lvl="2" algn="just"/>
            <a:r>
              <a:rPr lang="en-US" sz="3000" dirty="0" smtClean="0"/>
              <a:t>A*b-c</a:t>
            </a:r>
          </a:p>
          <a:p>
            <a:pPr lvl="2" algn="just"/>
            <a:r>
              <a:rPr lang="en-US" sz="3000" dirty="0" smtClean="0"/>
              <a:t>(</a:t>
            </a:r>
            <a:r>
              <a:rPr lang="en-US" sz="3000" dirty="0" err="1" smtClean="0"/>
              <a:t>m+n</a:t>
            </a:r>
            <a:r>
              <a:rPr lang="en-US" sz="3000" dirty="0" smtClean="0"/>
              <a:t>)*(</a:t>
            </a:r>
            <a:r>
              <a:rPr lang="en-US" sz="3000" dirty="0" err="1" smtClean="0"/>
              <a:t>x+y</a:t>
            </a:r>
            <a:r>
              <a:rPr lang="en-US" sz="3000" dirty="0" smtClean="0"/>
              <a:t>)</a:t>
            </a:r>
          </a:p>
          <a:p>
            <a:pPr lvl="2" algn="just"/>
            <a:r>
              <a:rPr lang="en-IN" sz="3000" dirty="0"/>
              <a:t>3*x*x+2*x+1</a:t>
            </a:r>
          </a:p>
          <a:p>
            <a:pPr lvl="2" algn="just"/>
            <a:r>
              <a:rPr lang="en-IN" sz="3000" dirty="0"/>
              <a:t>x / y + </a:t>
            </a:r>
            <a:r>
              <a:rPr lang="en-IN" sz="3000" dirty="0" smtClean="0"/>
              <a:t>c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expression is evaluated first and then replaces the previous value of the variable on the left hand side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 Expression can be evaluated based operator precedence.</a:t>
            </a:r>
            <a:endParaRPr lang="en-US" sz="2800" smtClean="0"/>
          </a:p>
          <a:p>
            <a:pPr algn="just"/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Decision making is anticipation of conditions occurring while execution of the program and specifying actions taken according to the conditions.</a:t>
            </a:r>
          </a:p>
          <a:p>
            <a:pPr algn="just"/>
            <a:r>
              <a:rPr lang="en-IN" sz="2800" dirty="0" smtClean="0"/>
              <a:t>Decision structures evaluate multiple expressions which produce True or False as outcome.</a:t>
            </a:r>
          </a:p>
          <a:p>
            <a:pPr algn="just"/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4071942"/>
          <a:ext cx="8643998" cy="2500331"/>
        </p:xfrm>
        <a:graphic>
          <a:graphicData uri="http://schemas.openxmlformats.org/drawingml/2006/table">
            <a:tbl>
              <a:tblPr/>
              <a:tblGrid>
                <a:gridCol w="2090159"/>
                <a:gridCol w="6553839"/>
              </a:tblGrid>
              <a:tr h="437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Statement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if statements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statement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consists of a </a:t>
                      </a:r>
                      <a:r>
                        <a:rPr lang="en-IN" sz="1600" dirty="0" err="1">
                          <a:latin typeface="Times New Roman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expression followed by one or more statements.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if...else statements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statement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can be followed by an optional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else statement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, which executes when the </a:t>
                      </a:r>
                      <a:r>
                        <a:rPr lang="en-IN" sz="1600" dirty="0" err="1">
                          <a:latin typeface="Times New Roman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expression is FALSE.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nested if statements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You can use one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or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else 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statement inside another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or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else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statement(s).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b="1" dirty="0" smtClean="0"/>
              <a:t>if </a:t>
            </a:r>
            <a:r>
              <a:rPr lang="en-IN" sz="2800" dirty="0" smtClean="0"/>
              <a:t>statement contains a logical expression using which data is compared and a decision is made based on the result of the comparison.</a:t>
            </a:r>
          </a:p>
          <a:p>
            <a:pPr algn="just"/>
            <a:r>
              <a:rPr lang="en-IN" sz="2800" dirty="0" smtClean="0"/>
              <a:t>The condition is tested. If the condition is True, then the statements given after colon (:) are executed.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</a:rPr>
              <a:t>Syntax:</a:t>
            </a: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if   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Condition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643315"/>
            <a:ext cx="3071834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32913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US" b="1" dirty="0" smtClean="0"/>
              <a:t>a=10</a:t>
            </a:r>
          </a:p>
          <a:p>
            <a:pPr>
              <a:buNone/>
            </a:pPr>
            <a:r>
              <a:rPr lang="en-US" b="1" dirty="0" smtClean="0"/>
              <a:t>b=15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 &lt; b </a:t>
            </a:r>
            <a:r>
              <a:rPr lang="en-US" b="1" dirty="0" smtClean="0"/>
              <a:t>:</a:t>
            </a:r>
          </a:p>
          <a:p>
            <a:pPr lvl="1">
              <a:buNone/>
            </a:pPr>
            <a:r>
              <a:rPr lang="en-IN" b="1" dirty="0" smtClean="0"/>
              <a:t>print "b is Big“</a:t>
            </a:r>
          </a:p>
          <a:p>
            <a:pPr lvl="1">
              <a:buNone/>
            </a:pPr>
            <a:r>
              <a:rPr lang="en-IN" b="1" dirty="0" smtClean="0"/>
              <a:t>print "The value is", b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43504" y="2357430"/>
            <a:ext cx="2647263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dirty="0" smtClean="0"/>
              <a:t>B is Big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dirty="0" smtClean="0"/>
              <a:t>The value is 15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if….else </a:t>
            </a:r>
            <a:r>
              <a:rPr lang="en-US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dirty="0" smtClean="0"/>
              <a:t>An </a:t>
            </a:r>
            <a:r>
              <a:rPr lang="en-IN" sz="2800" b="1" dirty="0" smtClean="0"/>
              <a:t>else </a:t>
            </a:r>
            <a:r>
              <a:rPr lang="en-IN" sz="2800" dirty="0" smtClean="0"/>
              <a:t>statement contains the block of code that executes if the conditional expression in the if statement resolves to 0 or a FALSE value.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</a:rPr>
              <a:t>Syntax:</a:t>
            </a: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if   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Condition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  <a:p>
            <a:pPr marL="295275" lvl="1" indent="-295275"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else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428868"/>
            <a:ext cx="400052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3291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IN" b="1" dirty="0" smtClean="0"/>
              <a:t>a=48</a:t>
            </a:r>
          </a:p>
          <a:p>
            <a:pPr>
              <a:buNone/>
            </a:pPr>
            <a:r>
              <a:rPr lang="en-IN" b="1" dirty="0" smtClean="0"/>
              <a:t>b=34</a:t>
            </a:r>
          </a:p>
          <a:p>
            <a:pPr>
              <a:buNone/>
            </a:pPr>
            <a:r>
              <a:rPr lang="en-IN" sz="3800" b="1" dirty="0" smtClean="0">
                <a:solidFill>
                  <a:srgbClr val="FF0000"/>
                </a:solidFill>
              </a:rPr>
              <a:t>if  </a:t>
            </a:r>
            <a:r>
              <a:rPr lang="en-IN" sz="3800" b="1" dirty="0" smtClean="0">
                <a:solidFill>
                  <a:schemeClr val="accent3">
                    <a:lumMod val="50000"/>
                  </a:schemeClr>
                </a:solidFill>
              </a:rPr>
              <a:t>a &lt; b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	 print "b is big“</a:t>
            </a:r>
          </a:p>
          <a:p>
            <a:pPr>
              <a:buNone/>
            </a:pPr>
            <a:r>
              <a:rPr lang="en-IN" b="1" dirty="0" smtClean="0"/>
              <a:t>	 print "b value is", b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else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	 print "a is big "</a:t>
            </a:r>
          </a:p>
          <a:p>
            <a:pPr>
              <a:buNone/>
            </a:pPr>
            <a:r>
              <a:rPr lang="en-IN" b="1" dirty="0" smtClean="0"/>
              <a:t>	 print "a value is", a</a:t>
            </a:r>
          </a:p>
          <a:p>
            <a:pPr>
              <a:buNone/>
            </a:pPr>
            <a:r>
              <a:rPr lang="en-IN" b="1" dirty="0" smtClean="0"/>
              <a:t>print "END"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4" y="2357430"/>
            <a:ext cx="2224070" cy="202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3200" dirty="0" smtClean="0"/>
              <a:t>a is big</a:t>
            </a:r>
          </a:p>
          <a:p>
            <a:r>
              <a:rPr lang="en-IN" sz="3200" dirty="0" smtClean="0"/>
              <a:t>a value is 48</a:t>
            </a:r>
          </a:p>
          <a:p>
            <a:r>
              <a:rPr lang="en-IN" sz="3200" dirty="0" smtClean="0"/>
              <a:t>END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supports four different numerical types: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err="1"/>
              <a:t>int</a:t>
            </a:r>
            <a:r>
              <a:rPr lang="en-IN" dirty="0"/>
              <a:t> (signed integers)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long (long integers, they can also be represented in octal and hexadecimal)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float (floating point real values)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complex (complex numbers)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elif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b="1" dirty="0" err="1" smtClean="0"/>
              <a:t>elif</a:t>
            </a:r>
            <a:r>
              <a:rPr lang="en-IN" sz="2800" b="1" dirty="0" smtClean="0"/>
              <a:t> </a:t>
            </a:r>
            <a:r>
              <a:rPr lang="en-IN" sz="2800" dirty="0" smtClean="0"/>
              <a:t>statement allows you to check multiple expressions for True and execute a block of code as soon as one of the conditions evaluates to True.</a:t>
            </a:r>
          </a:p>
          <a:p>
            <a:pPr algn="just"/>
            <a:r>
              <a:rPr lang="en-US" sz="3600" b="1" dirty="0" smtClean="0">
                <a:solidFill>
                  <a:schemeClr val="tx2"/>
                </a:solidFill>
              </a:rPr>
              <a:t>Syntax:</a:t>
            </a: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if   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Condition1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</a:t>
            </a:r>
            <a:r>
              <a:rPr lang="en-US" sz="4000" b="1" dirty="0" err="1" smtClean="0">
                <a:solidFill>
                  <a:srgbClr val="FF0000"/>
                </a:solidFill>
              </a:rPr>
              <a:t>elif</a:t>
            </a:r>
            <a:r>
              <a:rPr lang="en-US" sz="4000" b="1" dirty="0" smtClean="0">
                <a:solidFill>
                  <a:srgbClr val="FF0000"/>
                </a:solidFill>
              </a:rPr>
              <a:t>   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Condition2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  <a:p>
            <a:pPr marL="342900" lvl="1" indent="-342900"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else:</a:t>
            </a:r>
          </a:p>
          <a:p>
            <a:pPr lvl="1" algn="just">
              <a:buNone/>
            </a:pPr>
            <a:r>
              <a:rPr lang="en-US" sz="4000" b="1" dirty="0" smtClean="0"/>
              <a:t> 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elif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3291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IN" b="1" dirty="0" smtClean="0"/>
              <a:t>a=20</a:t>
            </a:r>
          </a:p>
          <a:p>
            <a:pPr>
              <a:buNone/>
            </a:pPr>
            <a:r>
              <a:rPr lang="en-IN" b="1" dirty="0" smtClean="0"/>
              <a:t>b=10</a:t>
            </a:r>
          </a:p>
          <a:p>
            <a:pPr>
              <a:buNone/>
            </a:pPr>
            <a:r>
              <a:rPr lang="en-IN" b="1" dirty="0" smtClean="0"/>
              <a:t>c=30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if </a:t>
            </a:r>
            <a:r>
              <a:rPr lang="en-IN" b="1" dirty="0" smtClean="0"/>
              <a:t> 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a &gt;= b </a:t>
            </a:r>
            <a:r>
              <a:rPr lang="en-IN" b="1" dirty="0" smtClean="0">
                <a:solidFill>
                  <a:srgbClr val="7030A0"/>
                </a:solidFill>
              </a:rPr>
              <a:t>and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a &gt;= c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      print "a is big"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elif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/>
              <a:t> 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b &gt;= a</a:t>
            </a:r>
            <a:r>
              <a:rPr lang="en-IN" b="1" dirty="0" smtClean="0">
                <a:solidFill>
                  <a:srgbClr val="7030A0"/>
                </a:solidFill>
              </a:rPr>
              <a:t> and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b &gt;= c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      print "b is big"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else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      print "c is big"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4" y="2357430"/>
            <a:ext cx="1731564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3200" dirty="0" smtClean="0"/>
              <a:t>c is big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In general, statements are executed sequentially: The first statement in a function is executed first, followed by the second, and so on. There may be a situation when you need to execute a block of code several number of times.</a:t>
            </a:r>
          </a:p>
          <a:p>
            <a:pPr algn="just"/>
            <a:r>
              <a:rPr lang="en-IN" sz="2800" dirty="0" smtClean="0"/>
              <a:t>A loop statement allows us to execute a statement or group of statements multiple times.</a:t>
            </a:r>
          </a:p>
          <a:p>
            <a:pPr algn="just"/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4572008"/>
          <a:ext cx="8786842" cy="2000241"/>
        </p:xfrm>
        <a:graphic>
          <a:graphicData uri="http://schemas.openxmlformats.org/drawingml/2006/table">
            <a:tbl>
              <a:tblPr/>
              <a:tblGrid>
                <a:gridCol w="1454218"/>
                <a:gridCol w="7332624"/>
              </a:tblGrid>
              <a:tr h="452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Loop Type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while loop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Repeats a statement or group of statements while a given condition is</a:t>
                      </a:r>
                      <a:r>
                        <a:rPr lang="en-IN" sz="1800" b="1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TRUE. It tests the condition before executing the loop body.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for loop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Executes a sequence of statements multiple times and abbreviates the code that manages the loop variable.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nested loops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You can use one or more loop inside any another while, for loop.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while </a:t>
            </a:r>
            <a:r>
              <a:rPr lang="en-US" b="1" dirty="0" smtClean="0"/>
              <a:t>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A </a:t>
            </a:r>
            <a:r>
              <a:rPr lang="en-IN" sz="2800" b="1" dirty="0" smtClean="0"/>
              <a:t>while </a:t>
            </a:r>
            <a:r>
              <a:rPr lang="en-IN" sz="2800" dirty="0" smtClean="0"/>
              <a:t>loop statement in Python programming language repeatedly executes a target statement as long as a given condition is True.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</a:rPr>
              <a:t>Syntax:</a:t>
            </a: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while 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Condition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928934"/>
            <a:ext cx="31432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while </a:t>
            </a:r>
            <a:r>
              <a:rPr lang="en-US" b="1" dirty="0" smtClean="0"/>
              <a:t>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6" y="1314449"/>
            <a:ext cx="2614602" cy="24003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IN" b="1" dirty="0" err="1" smtClean="0"/>
              <a:t>i</a:t>
            </a:r>
            <a:r>
              <a:rPr lang="en-IN" b="1" dirty="0" smtClean="0"/>
              <a:t>=1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while </a:t>
            </a:r>
            <a:r>
              <a:rPr lang="en-IN" b="1" dirty="0" smtClean="0"/>
              <a:t>  </a:t>
            </a: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&lt;= 3 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b="1" dirty="0" smtClean="0"/>
              <a:t>      print </a:t>
            </a:r>
            <a:r>
              <a:rPr lang="en-IN" b="1" dirty="0" err="1" smtClean="0"/>
              <a:t>i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	  </a:t>
            </a:r>
            <a:r>
              <a:rPr lang="en-US" b="1" dirty="0" err="1" smtClean="0"/>
              <a:t>i</a:t>
            </a:r>
            <a:r>
              <a:rPr lang="en-US" b="1" dirty="0" smtClean="0"/>
              <a:t>+=1</a:t>
            </a:r>
          </a:p>
          <a:p>
            <a:pPr>
              <a:buNone/>
            </a:pPr>
            <a:r>
              <a:rPr lang="en-US" b="1" dirty="0" smtClean="0"/>
              <a:t>	  print "END"</a:t>
            </a:r>
            <a:endParaRPr lang="en-I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7296" y="3787543"/>
            <a:ext cx="1731564" cy="2856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500" b="1" dirty="0" smtClean="0"/>
              <a:t>1</a:t>
            </a:r>
          </a:p>
          <a:p>
            <a:r>
              <a:rPr lang="en-US" sz="2500" b="1" dirty="0" smtClean="0"/>
              <a:t>END</a:t>
            </a:r>
          </a:p>
          <a:p>
            <a:r>
              <a:rPr lang="en-US" sz="2500" b="1" dirty="0" smtClean="0"/>
              <a:t>2</a:t>
            </a:r>
          </a:p>
          <a:p>
            <a:r>
              <a:rPr lang="en-US" sz="2500" b="1" dirty="0" smtClean="0"/>
              <a:t>END</a:t>
            </a:r>
          </a:p>
          <a:p>
            <a:r>
              <a:rPr lang="en-US" sz="2500" b="1" dirty="0" smtClean="0"/>
              <a:t>3</a:t>
            </a:r>
          </a:p>
          <a:p>
            <a:r>
              <a:rPr lang="en-US" sz="2500" b="1" dirty="0" smtClean="0"/>
              <a:t>END</a:t>
            </a:r>
            <a:endParaRPr lang="en-IN" sz="25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4852" y="1314449"/>
            <a:ext cx="2614602" cy="240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&lt;= 3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print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"END"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2072" y="3787543"/>
            <a:ext cx="1731564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500" b="1" dirty="0" smtClean="0"/>
              <a:t>1</a:t>
            </a:r>
          </a:p>
          <a:p>
            <a:r>
              <a:rPr lang="en-US" sz="2500" b="1" dirty="0" smtClean="0"/>
              <a:t>2</a:t>
            </a:r>
          </a:p>
          <a:p>
            <a:r>
              <a:rPr lang="en-US" sz="2500" b="1" dirty="0" smtClean="0"/>
              <a:t>3</a:t>
            </a:r>
          </a:p>
          <a:p>
            <a:r>
              <a:rPr lang="en-US" sz="2500" b="1" dirty="0" smtClean="0"/>
              <a:t>END</a:t>
            </a:r>
            <a:endParaRPr lang="en-I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/>
              <a:t>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b="1" i="1" dirty="0" smtClean="0"/>
              <a:t>for </a:t>
            </a:r>
            <a:r>
              <a:rPr lang="en-IN" sz="2800" dirty="0" smtClean="0"/>
              <a:t>loop</a:t>
            </a:r>
            <a:r>
              <a:rPr lang="en-IN" sz="2800" i="1" dirty="0" smtClean="0"/>
              <a:t> </a:t>
            </a:r>
            <a:r>
              <a:rPr lang="en-IN" sz="2800" dirty="0" smtClean="0"/>
              <a:t>is useful to iterate over the elements of a sequence.</a:t>
            </a:r>
          </a:p>
          <a:p>
            <a:pPr algn="just"/>
            <a:r>
              <a:rPr lang="en-IN" sz="2800" dirty="0" smtClean="0"/>
              <a:t>It means, the </a:t>
            </a:r>
            <a:r>
              <a:rPr lang="en-IN" sz="2800" b="1" i="1" dirty="0" smtClean="0"/>
              <a:t>for</a:t>
            </a:r>
            <a:r>
              <a:rPr lang="en-IN" sz="2800" b="1" dirty="0" smtClean="0"/>
              <a:t> </a:t>
            </a:r>
            <a:r>
              <a:rPr lang="en-IN" sz="2800" dirty="0" smtClean="0"/>
              <a:t>loop can be used to execute a group of statements repeatedly depending upon the number of elements in the sequence.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b="1" i="1" dirty="0" smtClean="0"/>
              <a:t>for</a:t>
            </a:r>
            <a:r>
              <a:rPr lang="en-IN" sz="2800" b="1" dirty="0" smtClean="0"/>
              <a:t> </a:t>
            </a:r>
            <a:r>
              <a:rPr lang="en-IN" sz="2800" dirty="0" smtClean="0"/>
              <a:t>loop can work with sequence like string, list, </a:t>
            </a:r>
            <a:r>
              <a:rPr lang="en-IN" sz="2800" dirty="0" err="1" smtClean="0"/>
              <a:t>tuple</a:t>
            </a:r>
            <a:r>
              <a:rPr lang="en-IN" sz="2800" dirty="0" smtClean="0"/>
              <a:t>, range etc.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</a:rPr>
              <a:t>Syntax:</a:t>
            </a: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for  </a:t>
            </a:r>
            <a:r>
              <a:rPr lang="en-US" sz="4000" b="1" dirty="0" smtClean="0">
                <a:solidFill>
                  <a:schemeClr val="tx2"/>
                </a:solidFill>
              </a:rPr>
              <a:t>variable </a:t>
            </a:r>
            <a:r>
              <a:rPr lang="en-US" sz="4000" b="1" dirty="0" smtClean="0">
                <a:solidFill>
                  <a:srgbClr val="7030A0"/>
                </a:solidFill>
              </a:rPr>
              <a:t>in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sequence</a:t>
            </a:r>
            <a:r>
              <a:rPr lang="en-US" sz="4000" b="1" dirty="0" smtClean="0"/>
              <a:t>:</a:t>
            </a:r>
          </a:p>
          <a:p>
            <a:pPr lvl="1" algn="just">
              <a:buNone/>
            </a:pPr>
            <a:r>
              <a:rPr lang="en-US" sz="4000" b="1" dirty="0" smtClean="0"/>
              <a:t>         </a:t>
            </a:r>
            <a:r>
              <a:rPr lang="en-US" sz="4000" b="1" dirty="0" smtClean="0">
                <a:solidFill>
                  <a:schemeClr val="tx2"/>
                </a:solidFill>
              </a:rPr>
              <a:t>Statements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/>
              <a:t>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14449"/>
            <a:ext cx="3500462" cy="2328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IN" sz="3000" b="1" dirty="0" smtClean="0">
                <a:solidFill>
                  <a:srgbClr val="FF0000"/>
                </a:solidFill>
              </a:rPr>
              <a:t>for </a:t>
            </a:r>
            <a:r>
              <a:rPr lang="en-IN" sz="3000" b="1" dirty="0" smtClean="0"/>
              <a:t> </a:t>
            </a:r>
            <a:r>
              <a:rPr lang="en-IN" sz="3000" b="1" dirty="0" err="1" smtClean="0">
                <a:solidFill>
                  <a:schemeClr val="tx2"/>
                </a:solidFill>
              </a:rPr>
              <a:t>i</a:t>
            </a:r>
            <a:r>
              <a:rPr lang="en-IN" sz="3000" b="1" dirty="0" smtClean="0">
                <a:solidFill>
                  <a:schemeClr val="tx2"/>
                </a:solidFill>
              </a:rPr>
              <a:t> </a:t>
            </a:r>
            <a:r>
              <a:rPr lang="en-IN" sz="3000" b="1" dirty="0" smtClean="0">
                <a:solidFill>
                  <a:srgbClr val="7030A0"/>
                </a:solidFill>
              </a:rPr>
              <a:t>in </a:t>
            </a:r>
            <a:r>
              <a:rPr lang="en-IN" sz="3000" b="1" dirty="0" smtClean="0">
                <a:solidFill>
                  <a:schemeClr val="accent3">
                    <a:lumMod val="50000"/>
                  </a:schemeClr>
                </a:solidFill>
              </a:rPr>
              <a:t>range(1,4)</a:t>
            </a:r>
            <a:r>
              <a:rPr lang="en-IN" sz="3000" b="1" dirty="0" smtClean="0"/>
              <a:t>:</a:t>
            </a:r>
          </a:p>
          <a:p>
            <a:pPr>
              <a:buNone/>
            </a:pPr>
            <a:r>
              <a:rPr lang="en-IN" sz="3000" b="1" dirty="0" smtClean="0"/>
              <a:t>      print </a:t>
            </a:r>
            <a:r>
              <a:rPr lang="en-IN" sz="3000" b="1" dirty="0" err="1" smtClean="0"/>
              <a:t>i</a:t>
            </a:r>
            <a:endParaRPr lang="en-US" sz="3000" b="1" dirty="0" smtClean="0"/>
          </a:p>
          <a:p>
            <a:pPr>
              <a:buNone/>
            </a:pPr>
            <a:r>
              <a:rPr lang="en-US" sz="3000" b="1" dirty="0" smtClean="0"/>
              <a:t>	  print "END"</a:t>
            </a:r>
            <a:endParaRPr lang="en-IN" sz="3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7296" y="3787543"/>
            <a:ext cx="1731564" cy="2856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500" b="1" dirty="0" smtClean="0"/>
              <a:t>1</a:t>
            </a:r>
          </a:p>
          <a:p>
            <a:r>
              <a:rPr lang="en-US" sz="2500" b="1" dirty="0" smtClean="0"/>
              <a:t>END</a:t>
            </a:r>
          </a:p>
          <a:p>
            <a:r>
              <a:rPr lang="en-US" sz="2500" b="1" dirty="0" smtClean="0"/>
              <a:t>2</a:t>
            </a:r>
          </a:p>
          <a:p>
            <a:r>
              <a:rPr lang="en-US" sz="2500" b="1" dirty="0" smtClean="0"/>
              <a:t>END</a:t>
            </a:r>
          </a:p>
          <a:p>
            <a:r>
              <a:rPr lang="en-US" sz="2500" b="1" dirty="0" smtClean="0"/>
              <a:t>3</a:t>
            </a:r>
          </a:p>
          <a:p>
            <a:r>
              <a:rPr lang="en-US" sz="2500" b="1" dirty="0" smtClean="0"/>
              <a:t>END</a:t>
            </a:r>
            <a:endParaRPr lang="en-IN" sz="25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4852" y="1314449"/>
            <a:ext cx="3543296" cy="2400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Program: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3000" b="1" dirty="0" smtClean="0">
                <a:solidFill>
                  <a:srgbClr val="FF0000"/>
                </a:solidFill>
              </a:rPr>
              <a:t>for </a:t>
            </a:r>
            <a:r>
              <a:rPr lang="en-IN" sz="3000" b="1" dirty="0" smtClean="0"/>
              <a:t> </a:t>
            </a:r>
            <a:r>
              <a:rPr lang="en-IN" sz="3000" b="1" dirty="0" err="1" smtClean="0">
                <a:solidFill>
                  <a:schemeClr val="tx2"/>
                </a:solidFill>
              </a:rPr>
              <a:t>i</a:t>
            </a:r>
            <a:r>
              <a:rPr lang="en-IN" sz="3000" b="1" dirty="0" smtClean="0">
                <a:solidFill>
                  <a:schemeClr val="tx2"/>
                </a:solidFill>
              </a:rPr>
              <a:t> </a:t>
            </a:r>
            <a:r>
              <a:rPr lang="en-IN" sz="3000" b="1" dirty="0" smtClean="0">
                <a:solidFill>
                  <a:srgbClr val="7030A0"/>
                </a:solidFill>
              </a:rPr>
              <a:t>in </a:t>
            </a:r>
            <a:r>
              <a:rPr lang="en-IN" sz="3000" b="1" dirty="0" smtClean="0">
                <a:solidFill>
                  <a:schemeClr val="accent3">
                    <a:lumMod val="50000"/>
                  </a:schemeClr>
                </a:solidFill>
              </a:rPr>
              <a:t>range(1,4)</a:t>
            </a:r>
            <a:r>
              <a:rPr lang="en-IN" sz="3000" b="1" dirty="0" smtClean="0"/>
              <a:t>:</a:t>
            </a:r>
            <a:endParaRPr kumimoji="0" lang="en-I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print </a:t>
            </a:r>
            <a:r>
              <a:rPr kumimoji="0" lang="en-IN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"END"</a:t>
            </a:r>
            <a:endParaRPr kumimoji="0" lang="en-I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2072" y="3787543"/>
            <a:ext cx="1731564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500" b="1" dirty="0" smtClean="0"/>
              <a:t>1</a:t>
            </a:r>
          </a:p>
          <a:p>
            <a:r>
              <a:rPr lang="en-US" sz="2500" b="1" dirty="0" smtClean="0"/>
              <a:t>2</a:t>
            </a:r>
          </a:p>
          <a:p>
            <a:r>
              <a:rPr lang="en-US" sz="2500" b="1" dirty="0" smtClean="0"/>
              <a:t>3</a:t>
            </a:r>
          </a:p>
          <a:p>
            <a:r>
              <a:rPr lang="en-US" sz="2500" b="1" dirty="0" smtClean="0"/>
              <a:t>END</a:t>
            </a:r>
            <a:endParaRPr lang="en-I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Loops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possible to write one loop inside another loop.</a:t>
            </a:r>
          </a:p>
          <a:p>
            <a:pPr algn="just"/>
            <a:r>
              <a:rPr lang="en-IN" dirty="0" smtClean="0"/>
              <a:t>For example, we can write a for loop inside a while loop or a for loop inside another for loop.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Loops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1"/>
            <a:ext cx="4329114" cy="332899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Program: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</a:rPr>
              <a:t>for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3600" b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</a:rPr>
              <a:t>in</a:t>
            </a:r>
            <a:r>
              <a:rPr lang="en-IN" sz="3600" b="1" dirty="0" smtClean="0"/>
              <a:t> </a:t>
            </a:r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</a:rPr>
              <a:t>range(1,6): </a:t>
            </a:r>
          </a:p>
          <a:p>
            <a:pPr>
              <a:buNone/>
            </a:pPr>
            <a:r>
              <a:rPr lang="en-IN" sz="3600" b="1" dirty="0" smtClean="0"/>
              <a:t>    </a:t>
            </a:r>
            <a:r>
              <a:rPr lang="en-IN" sz="3600" b="1" dirty="0" smtClean="0">
                <a:solidFill>
                  <a:srgbClr val="FF0000"/>
                </a:solidFill>
              </a:rPr>
              <a:t>for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</a:rPr>
              <a:t> j </a:t>
            </a:r>
            <a:r>
              <a:rPr lang="en-IN" sz="3600" b="1" dirty="0" smtClean="0">
                <a:solidFill>
                  <a:srgbClr val="7030A0"/>
                </a:solidFill>
              </a:rPr>
              <a:t>in</a:t>
            </a:r>
            <a:r>
              <a:rPr lang="en-IN" sz="3600" b="1" dirty="0" smtClean="0"/>
              <a:t> </a:t>
            </a:r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</a:rPr>
              <a:t>range(1,i+1):</a:t>
            </a:r>
          </a:p>
          <a:p>
            <a:pPr>
              <a:buNone/>
            </a:pPr>
            <a:r>
              <a:rPr lang="en-IN" sz="3600" b="1" dirty="0" smtClean="0"/>
              <a:t>        print j,</a:t>
            </a:r>
          </a:p>
          <a:p>
            <a:pPr>
              <a:buNone/>
            </a:pPr>
            <a:r>
              <a:rPr lang="en-IN" sz="3600" b="1" dirty="0" smtClean="0"/>
              <a:t>    print ""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087" y="4919663"/>
            <a:ext cx="2059277" cy="17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814918" y="1600200"/>
            <a:ext cx="4329114" cy="332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range(1,6):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range(1,6):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print j,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 ""</a:t>
            </a:r>
            <a:r>
              <a:rPr lang="en-IN" sz="3200" dirty="0"/>
              <a:t>	</a:t>
            </a:r>
            <a:endParaRPr kumimoji="0" lang="en-I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857760"/>
            <a:ext cx="2643206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Jump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There are Three jump statements,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/>
              <a:t>break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/>
              <a:t>continue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/>
              <a:t>pass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5900" b="1" dirty="0">
                <a:solidFill>
                  <a:schemeClr val="tx2"/>
                </a:solidFill>
              </a:rPr>
              <a:t>Program:</a:t>
            </a:r>
            <a:r>
              <a:rPr lang="en-IN" sz="5900" dirty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IN" sz="5100" dirty="0"/>
              <a:t>a = 3</a:t>
            </a:r>
          </a:p>
          <a:p>
            <a:pPr>
              <a:buNone/>
            </a:pPr>
            <a:r>
              <a:rPr lang="en-IN" sz="5100" dirty="0"/>
              <a:t>b = 2.65</a:t>
            </a:r>
          </a:p>
          <a:p>
            <a:pPr>
              <a:buNone/>
            </a:pPr>
            <a:r>
              <a:rPr lang="en-IN" sz="5100" dirty="0"/>
              <a:t>c = 98657412345L</a:t>
            </a:r>
          </a:p>
          <a:p>
            <a:pPr>
              <a:buNone/>
            </a:pPr>
            <a:r>
              <a:rPr lang="en-IN" sz="5100" dirty="0"/>
              <a:t>d = 2+5j</a:t>
            </a:r>
          </a:p>
          <a:p>
            <a:pPr>
              <a:buNone/>
            </a:pPr>
            <a:r>
              <a:rPr lang="en-IN" sz="5100" dirty="0"/>
              <a:t>print "</a:t>
            </a:r>
            <a:r>
              <a:rPr lang="en-IN" sz="5100" dirty="0" err="1"/>
              <a:t>int</a:t>
            </a:r>
            <a:r>
              <a:rPr lang="en-IN" sz="5100" dirty="0"/>
              <a:t> </a:t>
            </a:r>
            <a:r>
              <a:rPr lang="en-IN" sz="5100" dirty="0" err="1"/>
              <a:t>is",a</a:t>
            </a:r>
            <a:endParaRPr lang="en-IN" sz="5100" dirty="0"/>
          </a:p>
          <a:p>
            <a:pPr>
              <a:buNone/>
            </a:pPr>
            <a:r>
              <a:rPr lang="en-IN" sz="5100" dirty="0"/>
              <a:t>print "float </a:t>
            </a:r>
            <a:r>
              <a:rPr lang="en-IN" sz="5100" dirty="0" err="1"/>
              <a:t>is",b</a:t>
            </a:r>
            <a:endParaRPr lang="en-IN" sz="5100" dirty="0"/>
          </a:p>
          <a:p>
            <a:pPr>
              <a:buNone/>
            </a:pPr>
            <a:r>
              <a:rPr lang="en-IN" sz="5100" dirty="0"/>
              <a:t>print "long </a:t>
            </a:r>
            <a:r>
              <a:rPr lang="en-IN" sz="5100" dirty="0" err="1"/>
              <a:t>is",c</a:t>
            </a:r>
            <a:endParaRPr lang="en-IN" sz="5100" dirty="0"/>
          </a:p>
          <a:p>
            <a:pPr>
              <a:buNone/>
            </a:pPr>
            <a:r>
              <a:rPr lang="en-IN" sz="5100" dirty="0"/>
              <a:t>print "complex </a:t>
            </a:r>
            <a:r>
              <a:rPr lang="en-IN" sz="5100" dirty="0" err="1"/>
              <a:t>is",</a:t>
            </a:r>
            <a:r>
              <a:rPr lang="en-IN" sz="5100" dirty="0" err="1" smtClean="0"/>
              <a:t>d</a:t>
            </a:r>
            <a:endParaRPr lang="en-IN" sz="5100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1928802"/>
            <a:ext cx="3639138" cy="2794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200" dirty="0" err="1"/>
              <a:t>int</a:t>
            </a:r>
            <a:r>
              <a:rPr lang="en-IN" sz="3200" dirty="0"/>
              <a:t> is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200" dirty="0"/>
              <a:t>float is 2.65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200" dirty="0"/>
              <a:t>long is 98657412345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200" dirty="0"/>
              <a:t>complex is (2+5j)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1497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600" dirty="0" smtClean="0"/>
              <a:t>The </a:t>
            </a:r>
            <a:r>
              <a:rPr lang="en-IN" sz="3600" b="1" dirty="0" smtClean="0"/>
              <a:t>break </a:t>
            </a:r>
            <a:r>
              <a:rPr lang="en-IN" sz="3600" dirty="0" smtClean="0"/>
              <a:t>statement provides you with the opportunity to exit out of a loop when an external condition is triggered. </a:t>
            </a:r>
          </a:p>
          <a:p>
            <a:pPr algn="just">
              <a:buNone/>
            </a:pPr>
            <a:r>
              <a:rPr lang="en-US" sz="4600" b="1" dirty="0" smtClean="0">
                <a:solidFill>
                  <a:schemeClr val="accent1"/>
                </a:solidFill>
              </a:rPr>
              <a:t>Program:</a:t>
            </a:r>
          </a:p>
          <a:p>
            <a:pPr algn="just">
              <a:buNone/>
            </a:pPr>
            <a:r>
              <a:rPr lang="en-IN" sz="3700" b="1" dirty="0" smtClean="0"/>
              <a:t>n=</a:t>
            </a:r>
            <a:r>
              <a:rPr lang="en-IN" sz="3700" b="1" dirty="0" smtClean="0">
                <a:solidFill>
                  <a:srgbClr val="0070C0"/>
                </a:solidFill>
              </a:rPr>
              <a:t>input</a:t>
            </a:r>
            <a:r>
              <a:rPr lang="en-IN" sz="3700" b="1" dirty="0" smtClean="0"/>
              <a:t>("Enter the n value")</a:t>
            </a:r>
          </a:p>
          <a:p>
            <a:pPr algn="just">
              <a:buNone/>
            </a:pPr>
            <a:r>
              <a:rPr lang="en-IN" sz="3700" b="1" dirty="0" smtClean="0"/>
              <a:t>count=0</a:t>
            </a:r>
          </a:p>
          <a:p>
            <a:pPr algn="just">
              <a:buNone/>
            </a:pPr>
            <a:r>
              <a:rPr lang="en-IN" sz="3700" b="1" dirty="0" smtClean="0">
                <a:solidFill>
                  <a:srgbClr val="FF0000"/>
                </a:solidFill>
              </a:rPr>
              <a:t>for</a:t>
            </a:r>
            <a:r>
              <a:rPr lang="en-IN" sz="3700" b="1" dirty="0" smtClean="0"/>
              <a:t> </a:t>
            </a:r>
            <a:r>
              <a:rPr lang="en-IN" sz="3700" b="1" dirty="0" err="1" smtClean="0"/>
              <a:t>i</a:t>
            </a:r>
            <a:r>
              <a:rPr lang="en-IN" sz="3700" b="1" dirty="0" smtClean="0">
                <a:solidFill>
                  <a:srgbClr val="7030A0"/>
                </a:solidFill>
              </a:rPr>
              <a:t> in </a:t>
            </a:r>
            <a:r>
              <a:rPr lang="en-IN" sz="3700" b="1" dirty="0" smtClean="0">
                <a:solidFill>
                  <a:schemeClr val="accent3">
                    <a:lumMod val="50000"/>
                  </a:schemeClr>
                </a:solidFill>
              </a:rPr>
              <a:t>range(2,n</a:t>
            </a:r>
            <a:r>
              <a:rPr lang="en-IN" sz="3700" b="1" dirty="0" smtClean="0"/>
              <a:t>):</a:t>
            </a:r>
          </a:p>
          <a:p>
            <a:pPr algn="just">
              <a:buNone/>
            </a:pPr>
            <a:r>
              <a:rPr lang="en-IN" sz="3700" b="1" dirty="0" smtClean="0">
                <a:solidFill>
                  <a:srgbClr val="FF0000"/>
                </a:solidFill>
              </a:rPr>
              <a:t>    if </a:t>
            </a:r>
            <a:r>
              <a:rPr lang="en-IN" sz="3700" b="1" dirty="0" err="1" smtClean="0"/>
              <a:t>n%i</a:t>
            </a:r>
            <a:r>
              <a:rPr lang="en-IN" sz="3700" b="1" dirty="0" smtClean="0"/>
              <a:t>==0:</a:t>
            </a:r>
          </a:p>
          <a:p>
            <a:pPr algn="just">
              <a:buNone/>
            </a:pPr>
            <a:r>
              <a:rPr lang="en-IN" sz="3700" b="1" dirty="0" smtClean="0"/>
              <a:t>        count=count+1</a:t>
            </a:r>
          </a:p>
          <a:p>
            <a:pPr algn="just">
              <a:buNone/>
            </a:pPr>
            <a:r>
              <a:rPr lang="en-IN" sz="3700" b="1" dirty="0" smtClean="0"/>
              <a:t>        break</a:t>
            </a:r>
          </a:p>
          <a:p>
            <a:pPr algn="just">
              <a:buNone/>
            </a:pPr>
            <a:r>
              <a:rPr lang="en-IN" sz="3700" b="1" dirty="0" smtClean="0">
                <a:solidFill>
                  <a:srgbClr val="FF0000"/>
                </a:solidFill>
              </a:rPr>
              <a:t>if </a:t>
            </a:r>
            <a:r>
              <a:rPr lang="en-IN" sz="3700" b="1" dirty="0" smtClean="0"/>
              <a:t>  </a:t>
            </a:r>
            <a:r>
              <a:rPr lang="en-IN" sz="3700" b="1" dirty="0" smtClean="0">
                <a:solidFill>
                  <a:schemeClr val="accent3">
                    <a:lumMod val="50000"/>
                  </a:schemeClr>
                </a:solidFill>
              </a:rPr>
              <a:t>count==0</a:t>
            </a:r>
            <a:r>
              <a:rPr lang="en-IN" sz="3700" b="1" dirty="0" smtClean="0"/>
              <a:t>:</a:t>
            </a:r>
          </a:p>
          <a:p>
            <a:pPr algn="just">
              <a:buNone/>
            </a:pPr>
            <a:r>
              <a:rPr lang="en-IN" sz="3700" b="1" dirty="0" smtClean="0"/>
              <a:t>   </a:t>
            </a:r>
            <a:r>
              <a:rPr lang="en-IN" sz="3700" b="1" dirty="0" smtClean="0">
                <a:solidFill>
                  <a:srgbClr val="0070C0"/>
                </a:solidFill>
              </a:rPr>
              <a:t> print </a:t>
            </a:r>
            <a:r>
              <a:rPr lang="en-IN" sz="3700" b="1" dirty="0" smtClean="0"/>
              <a:t>"Prime Number"</a:t>
            </a:r>
          </a:p>
          <a:p>
            <a:pPr algn="just">
              <a:buNone/>
            </a:pPr>
            <a:r>
              <a:rPr lang="en-IN" sz="3700" b="1" dirty="0" smtClean="0">
                <a:solidFill>
                  <a:srgbClr val="FF0000"/>
                </a:solidFill>
              </a:rPr>
              <a:t>else</a:t>
            </a:r>
            <a:r>
              <a:rPr lang="en-IN" sz="3700" b="1" dirty="0" smtClean="0"/>
              <a:t>:</a:t>
            </a:r>
          </a:p>
          <a:p>
            <a:pPr algn="just">
              <a:buNone/>
            </a:pPr>
            <a:r>
              <a:rPr lang="en-IN" sz="3700" b="1" dirty="0" smtClean="0"/>
              <a:t>    </a:t>
            </a:r>
            <a:r>
              <a:rPr lang="en-IN" sz="3700" b="1" dirty="0" smtClean="0">
                <a:solidFill>
                  <a:srgbClr val="0070C0"/>
                </a:solidFill>
              </a:rPr>
              <a:t>print </a:t>
            </a:r>
            <a:r>
              <a:rPr lang="en-IN" sz="3700" b="1" dirty="0" smtClean="0"/>
              <a:t>"Not Prime Number"</a:t>
            </a:r>
          </a:p>
          <a:p>
            <a:pPr algn="just">
              <a:buNone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3143248"/>
            <a:ext cx="314327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500" b="1" dirty="0" smtClean="0"/>
              <a:t>Enter the n value: 7</a:t>
            </a:r>
          </a:p>
          <a:p>
            <a:r>
              <a:rPr lang="en-US" sz="2500" b="1" dirty="0" smtClean="0"/>
              <a:t>Prime Number</a:t>
            </a:r>
            <a:endParaRPr lang="en-I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continue </a:t>
            </a:r>
            <a:r>
              <a:rPr lang="en-US" b="1" dirty="0" smtClean="0"/>
              <a:t>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600" dirty="0" smtClean="0"/>
              <a:t>The </a:t>
            </a:r>
            <a:r>
              <a:rPr lang="en-IN" sz="2600" b="1" dirty="0" smtClean="0"/>
              <a:t>continue </a:t>
            </a:r>
            <a:r>
              <a:rPr lang="en-IN" sz="2600" dirty="0" smtClean="0"/>
              <a:t>statement gives you the option to skip over the part of a loop where an external condition is triggered, but to go on to complete the rest of the loop.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Program:</a:t>
            </a:r>
          </a:p>
          <a:p>
            <a:pPr algn="just"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for  </a:t>
            </a:r>
            <a:r>
              <a:rPr lang="en-IN" sz="2800" b="1" dirty="0" smtClean="0">
                <a:solidFill>
                  <a:srgbClr val="7030A0"/>
                </a:solidFill>
              </a:rPr>
              <a:t>number</a:t>
            </a:r>
            <a:r>
              <a:rPr lang="en-IN" sz="2800" b="1" dirty="0" smtClean="0"/>
              <a:t> </a:t>
            </a:r>
            <a:r>
              <a:rPr lang="en-IN" sz="2800" b="1" dirty="0" smtClean="0">
                <a:solidFill>
                  <a:srgbClr val="00B0F0"/>
                </a:solidFill>
              </a:rPr>
              <a:t>in</a:t>
            </a:r>
            <a:r>
              <a:rPr lang="en-IN" sz="2800" b="1" dirty="0" smtClean="0"/>
              <a:t> </a:t>
            </a:r>
            <a:r>
              <a:rPr lang="en-IN" sz="2800" b="1" dirty="0" smtClean="0">
                <a:solidFill>
                  <a:srgbClr val="00B050"/>
                </a:solidFill>
              </a:rPr>
              <a:t>range(1,7</a:t>
            </a:r>
            <a:r>
              <a:rPr lang="en-IN" sz="2800" b="1" dirty="0" smtClean="0"/>
              <a:t>):</a:t>
            </a:r>
          </a:p>
          <a:p>
            <a:pPr algn="just">
              <a:buNone/>
            </a:pPr>
            <a:r>
              <a:rPr lang="en-IN" sz="2800" b="1" dirty="0" smtClean="0"/>
              <a:t>	</a:t>
            </a:r>
            <a:r>
              <a:rPr lang="en-IN" sz="2800" b="1" dirty="0" smtClean="0">
                <a:solidFill>
                  <a:srgbClr val="FF0000"/>
                </a:solidFill>
              </a:rPr>
              <a:t>if  </a:t>
            </a:r>
            <a:r>
              <a:rPr lang="en-IN" sz="2800" b="1" dirty="0" smtClean="0"/>
              <a:t>number == 4:</a:t>
            </a:r>
          </a:p>
          <a:p>
            <a:pPr algn="just">
              <a:buNone/>
            </a:pPr>
            <a:r>
              <a:rPr lang="en-IN" sz="2800" b="1" dirty="0" smtClean="0"/>
              <a:t>		</a:t>
            </a:r>
            <a:r>
              <a:rPr lang="en-IN" sz="2800" b="1" dirty="0" smtClean="0">
                <a:solidFill>
                  <a:srgbClr val="C00000"/>
                </a:solidFill>
              </a:rPr>
              <a:t>continue</a:t>
            </a:r>
          </a:p>
          <a:p>
            <a:pPr algn="just">
              <a:buNone/>
            </a:pPr>
            <a:r>
              <a:rPr lang="en-IN" sz="2800" b="1" dirty="0" smtClean="0"/>
              <a:t>	print  'Number is ' + </a:t>
            </a:r>
            <a:r>
              <a:rPr lang="en-IN" sz="2800" b="1" dirty="0" err="1" smtClean="0">
                <a:solidFill>
                  <a:schemeClr val="accent1"/>
                </a:solidFill>
              </a:rPr>
              <a:t>str</a:t>
            </a:r>
            <a:r>
              <a:rPr lang="en-IN" sz="2800" b="1" dirty="0" smtClean="0"/>
              <a:t>(</a:t>
            </a:r>
            <a:r>
              <a:rPr lang="en-IN" sz="2800" b="1" dirty="0" smtClean="0">
                <a:solidFill>
                  <a:srgbClr val="7030A0"/>
                </a:solidFill>
              </a:rPr>
              <a:t>number</a:t>
            </a:r>
            <a:r>
              <a:rPr lang="en-IN" sz="28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9322" y="3143248"/>
            <a:ext cx="2428892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800" dirty="0" smtClean="0"/>
              <a:t>Number is 1 Number is 2 Number is 3 Number is 5 Number is 6</a:t>
            </a:r>
            <a:endParaRPr lang="en-I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pass </a:t>
            </a:r>
            <a:r>
              <a:rPr lang="en-US" b="1" dirty="0" smtClean="0"/>
              <a:t>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When an external condition is triggered, the </a:t>
            </a:r>
            <a:r>
              <a:rPr lang="en-IN" sz="2800" b="1" dirty="0" smtClean="0"/>
              <a:t>pass </a:t>
            </a:r>
            <a:r>
              <a:rPr lang="en-IN" sz="2800" dirty="0" smtClean="0"/>
              <a:t>statement allows you to handle the condition without the loop being impacted in any way.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Program:</a:t>
            </a:r>
          </a:p>
          <a:p>
            <a:pPr algn="just"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for  </a:t>
            </a:r>
            <a:r>
              <a:rPr lang="en-IN" sz="2800" b="1" dirty="0" smtClean="0">
                <a:solidFill>
                  <a:srgbClr val="7030A0"/>
                </a:solidFill>
              </a:rPr>
              <a:t>number</a:t>
            </a:r>
            <a:r>
              <a:rPr lang="en-IN" sz="2800" b="1" dirty="0" smtClean="0"/>
              <a:t> </a:t>
            </a:r>
            <a:r>
              <a:rPr lang="en-IN" sz="2800" b="1" dirty="0" smtClean="0">
                <a:solidFill>
                  <a:srgbClr val="00B0F0"/>
                </a:solidFill>
              </a:rPr>
              <a:t>in</a:t>
            </a:r>
            <a:r>
              <a:rPr lang="en-IN" sz="2800" b="1" dirty="0" smtClean="0"/>
              <a:t> </a:t>
            </a:r>
            <a:r>
              <a:rPr lang="en-IN" sz="2800" b="1" dirty="0" smtClean="0">
                <a:solidFill>
                  <a:srgbClr val="00B050"/>
                </a:solidFill>
              </a:rPr>
              <a:t>range(1,7</a:t>
            </a:r>
            <a:r>
              <a:rPr lang="en-IN" sz="2800" b="1" dirty="0" smtClean="0"/>
              <a:t>):</a:t>
            </a:r>
          </a:p>
          <a:p>
            <a:pPr algn="just">
              <a:buNone/>
            </a:pPr>
            <a:r>
              <a:rPr lang="en-IN" sz="2800" b="1" dirty="0" smtClean="0"/>
              <a:t>	</a:t>
            </a:r>
            <a:r>
              <a:rPr lang="en-IN" sz="2800" b="1" dirty="0" smtClean="0">
                <a:solidFill>
                  <a:srgbClr val="FF0000"/>
                </a:solidFill>
              </a:rPr>
              <a:t>if  </a:t>
            </a:r>
            <a:r>
              <a:rPr lang="en-IN" sz="2800" b="1" dirty="0" smtClean="0"/>
              <a:t>number == 4:</a:t>
            </a:r>
          </a:p>
          <a:p>
            <a:pPr algn="just">
              <a:buNone/>
            </a:pPr>
            <a:r>
              <a:rPr lang="en-IN" sz="2800" b="1" dirty="0" smtClean="0"/>
              <a:t>		</a:t>
            </a:r>
            <a:r>
              <a:rPr lang="en-IN" sz="2800" b="1" dirty="0" smtClean="0">
                <a:solidFill>
                  <a:srgbClr val="C00000"/>
                </a:solidFill>
              </a:rPr>
              <a:t>pass</a:t>
            </a:r>
          </a:p>
          <a:p>
            <a:pPr algn="just">
              <a:buNone/>
            </a:pPr>
            <a:r>
              <a:rPr lang="en-IN" sz="2800" b="1" dirty="0" smtClean="0"/>
              <a:t>	print  'Number is ' + </a:t>
            </a:r>
            <a:r>
              <a:rPr lang="en-IN" sz="2800" b="1" dirty="0" err="1" smtClean="0">
                <a:solidFill>
                  <a:schemeClr val="accent1"/>
                </a:solidFill>
              </a:rPr>
              <a:t>str</a:t>
            </a:r>
            <a:r>
              <a:rPr lang="en-IN" sz="2800" b="1" dirty="0" smtClean="0"/>
              <a:t>(</a:t>
            </a:r>
            <a:r>
              <a:rPr lang="en-IN" sz="2800" b="1" dirty="0" smtClean="0">
                <a:solidFill>
                  <a:srgbClr val="7030A0"/>
                </a:solidFill>
              </a:rPr>
              <a:t>number</a:t>
            </a:r>
            <a:r>
              <a:rPr lang="en-IN" sz="2800" b="1" dirty="0" smtClean="0"/>
              <a:t>)</a:t>
            </a:r>
          </a:p>
          <a:p>
            <a:pPr algn="just">
              <a:buNone/>
            </a:pP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29322" y="3143248"/>
            <a:ext cx="2428892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800" dirty="0" smtClean="0"/>
              <a:t>Number is 1 Number is 2 Number is 3 </a:t>
            </a:r>
          </a:p>
          <a:p>
            <a:r>
              <a:rPr lang="en-IN" sz="2800" dirty="0" smtClean="0"/>
              <a:t>Number is 4 Number is 5 Number is 6</a:t>
            </a:r>
            <a:endParaRPr lang="en-I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605875">
            <a:off x="-55771" y="1399353"/>
            <a:ext cx="43944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 descr="hats_off_to_you_sir__by_janholan-d8plmh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2071678"/>
            <a:ext cx="2643206" cy="2771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1114420"/>
          </a:xfrm>
        </p:spPr>
        <p:txBody>
          <a:bodyPr/>
          <a:lstStyle/>
          <a:p>
            <a:r>
              <a:rPr lang="en-IN" dirty="0"/>
              <a:t>Booleans are identified by </a:t>
            </a:r>
            <a:r>
              <a:rPr lang="en-IN" dirty="0">
                <a:solidFill>
                  <a:srgbClr val="FF0000"/>
                </a:solidFill>
              </a:rPr>
              <a:t>True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False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2967843"/>
            <a:ext cx="1731564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200" dirty="0" smtClean="0"/>
              <a:t>True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dirty="0" smtClean="0"/>
              <a:t>False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57224" y="2643182"/>
            <a:ext cx="2786082" cy="25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700" b="1" dirty="0">
                <a:solidFill>
                  <a:schemeClr val="tx2"/>
                </a:solidFill>
              </a:rPr>
              <a:t>Program: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200" dirty="0"/>
              <a:t>a = True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200" dirty="0"/>
              <a:t>b = False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200" dirty="0"/>
              <a:t>print 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200" dirty="0"/>
              <a:t>print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Strings in Python are identified as a contiguous set of characters represented in the quotation marks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Python </a:t>
            </a:r>
            <a:r>
              <a:rPr lang="en-IN" dirty="0"/>
              <a:t>allows for either pairs of single or double </a:t>
            </a:r>
            <a:r>
              <a:rPr lang="en-IN" dirty="0" smtClean="0"/>
              <a:t>quotes.</a:t>
            </a:r>
          </a:p>
          <a:p>
            <a:pPr algn="just"/>
            <a:r>
              <a:rPr lang="en-IN" dirty="0" smtClean="0"/>
              <a:t>Subsets </a:t>
            </a:r>
            <a:r>
              <a:rPr lang="en-IN" dirty="0"/>
              <a:t>of strings can be taken using the slice operator ([ ] and [:] ) with indexes starting at 0 in the beginning of the string and working their way from -1 at the end.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4" y="1600200"/>
            <a:ext cx="347185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Program:</a:t>
            </a:r>
            <a:endParaRPr lang="en-IN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dirty="0" err="1"/>
              <a:t>str</a:t>
            </a:r>
            <a:r>
              <a:rPr lang="en-IN" dirty="0"/>
              <a:t> </a:t>
            </a:r>
            <a:r>
              <a:rPr lang="en-IN" dirty="0" smtClean="0"/>
              <a:t>="WELCOME"</a:t>
            </a:r>
            <a:endParaRPr lang="en-IN" dirty="0"/>
          </a:p>
          <a:p>
            <a:pPr>
              <a:buNone/>
            </a:pPr>
            <a:r>
              <a:rPr lang="en-IN" dirty="0"/>
              <a:t>print </a:t>
            </a:r>
            <a:r>
              <a:rPr lang="en-IN" dirty="0" err="1" smtClean="0"/>
              <a:t>str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[0]</a:t>
            </a:r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/>
              <a:t>str</a:t>
            </a:r>
            <a:r>
              <a:rPr lang="en-IN" dirty="0"/>
              <a:t>[2:5</a:t>
            </a:r>
            <a:r>
              <a:rPr lang="en-IN" dirty="0" smtClean="0"/>
              <a:t>]</a:t>
            </a:r>
            <a:endParaRPr lang="en-IN" dirty="0"/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/>
              <a:t>str</a:t>
            </a:r>
            <a:r>
              <a:rPr lang="en-IN" dirty="0"/>
              <a:t>[2</a:t>
            </a:r>
            <a:r>
              <a:rPr lang="en-IN" dirty="0" smtClean="0"/>
              <a:t>:]</a:t>
            </a:r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/>
              <a:t>str</a:t>
            </a:r>
            <a:r>
              <a:rPr lang="en-IN" dirty="0"/>
              <a:t> * </a:t>
            </a:r>
            <a:r>
              <a:rPr lang="en-IN" dirty="0" smtClean="0"/>
              <a:t>2</a:t>
            </a:r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/>
              <a:t>str</a:t>
            </a:r>
            <a:r>
              <a:rPr lang="en-IN" dirty="0"/>
              <a:t> + "</a:t>
            </a:r>
            <a:r>
              <a:rPr lang="en-IN" dirty="0" smtClean="0"/>
              <a:t>CSE"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71934" y="1571612"/>
            <a:ext cx="4643470" cy="436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200" b="1" dirty="0" smtClean="0">
                <a:solidFill>
                  <a:schemeClr val="tx2"/>
                </a:solidFill>
              </a:rPr>
              <a:t>Output</a:t>
            </a:r>
            <a:r>
              <a:rPr lang="en-IN" sz="32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36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600" dirty="0" smtClean="0"/>
              <a:t>WELCOME</a:t>
            </a:r>
            <a:endParaRPr lang="en-IN" sz="3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dirty="0" smtClean="0"/>
              <a:t>W</a:t>
            </a:r>
            <a:endParaRPr lang="en-US" sz="3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dirty="0" smtClean="0"/>
              <a:t>LCO</a:t>
            </a:r>
            <a:endParaRPr lang="en-US" sz="36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dirty="0"/>
              <a:t>LCOME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dirty="0"/>
              <a:t>WELCOMEWELCOME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dirty="0"/>
              <a:t>WELCOMECSE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>
                <a:solidFill>
                  <a:schemeClr val="tx2"/>
                </a:solidFill>
              </a:rPr>
              <a:t>capitalize</a:t>
            </a:r>
            <a:r>
              <a:rPr lang="en-US" sz="3600" dirty="0" smtClean="0">
                <a:solidFill>
                  <a:schemeClr val="tx2"/>
                </a:solidFill>
              </a:rPr>
              <a:t>()</a:t>
            </a:r>
          </a:p>
          <a:p>
            <a:pPr lvl="1">
              <a:buNone/>
            </a:pPr>
            <a:r>
              <a:rPr lang="en-US" dirty="0"/>
              <a:t>str1</a:t>
            </a:r>
            <a:r>
              <a:rPr lang="en-US" dirty="0" smtClean="0"/>
              <a:t>=“hello"</a:t>
            </a:r>
            <a:endParaRPr lang="en-IN" dirty="0"/>
          </a:p>
          <a:p>
            <a:pPr lvl="1">
              <a:buNone/>
            </a:pPr>
            <a:r>
              <a:rPr lang="en-US" dirty="0"/>
              <a:t>print </a:t>
            </a:r>
            <a:r>
              <a:rPr lang="en-US" dirty="0" smtClean="0"/>
              <a:t>str1.capitalize()  		# Hello</a:t>
            </a:r>
          </a:p>
          <a:p>
            <a:pPr algn="just"/>
            <a:r>
              <a:rPr lang="en-US" sz="3600" dirty="0" smtClean="0">
                <a:solidFill>
                  <a:schemeClr val="tx2"/>
                </a:solidFill>
              </a:rPr>
              <a:t>Center(width, </a:t>
            </a:r>
            <a:r>
              <a:rPr lang="en-US" sz="3600" dirty="0" err="1" smtClean="0">
                <a:solidFill>
                  <a:schemeClr val="tx2"/>
                </a:solidFill>
              </a:rPr>
              <a:t>fillchar</a:t>
            </a:r>
            <a:r>
              <a:rPr lang="en-US" sz="36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/>
              <a:t>str1="welcome“</a:t>
            </a:r>
            <a:endParaRPr lang="en-IN" dirty="0" smtClean="0"/>
          </a:p>
          <a:p>
            <a:pPr lvl="1">
              <a:buNone/>
            </a:pPr>
            <a:r>
              <a:rPr lang="en-US" dirty="0" smtClean="0"/>
              <a:t>print </a:t>
            </a:r>
            <a:r>
              <a:rPr lang="en-US" dirty="0"/>
              <a:t>str1.center(15</a:t>
            </a:r>
            <a:r>
              <a:rPr lang="en-US" dirty="0" smtClean="0"/>
              <a:t>,"*")   	# ****welcome****</a:t>
            </a:r>
            <a:endParaRPr lang="en-IN" dirty="0"/>
          </a:p>
          <a:p>
            <a:pPr algn="just"/>
            <a:r>
              <a:rPr lang="en-US" sz="3600" dirty="0" err="1" smtClean="0">
                <a:solidFill>
                  <a:schemeClr val="tx2"/>
                </a:solidFill>
              </a:rPr>
              <a:t>len</a:t>
            </a:r>
            <a:r>
              <a:rPr lang="en-US" sz="3600" dirty="0" smtClean="0">
                <a:solidFill>
                  <a:schemeClr val="tx2"/>
                </a:solidFill>
              </a:rPr>
              <a:t>(string)</a:t>
            </a:r>
          </a:p>
          <a:p>
            <a:pPr lvl="1">
              <a:buNone/>
            </a:pPr>
            <a:r>
              <a:rPr lang="en-US" dirty="0" smtClean="0"/>
              <a:t>str1="welcome"</a:t>
            </a:r>
            <a:endParaRPr lang="en-IN" dirty="0" smtClean="0"/>
          </a:p>
          <a:p>
            <a:pPr lvl="1"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len</a:t>
            </a:r>
            <a:r>
              <a:rPr lang="en-US" dirty="0" smtClean="0"/>
              <a:t>(str1)			# 7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2"/>
                </a:solidFill>
              </a:rPr>
              <a:t>count(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, beg= 0, end=</a:t>
            </a:r>
            <a:r>
              <a:rPr lang="en-US" sz="3200" dirty="0" err="1" smtClean="0">
                <a:solidFill>
                  <a:schemeClr val="tx2"/>
                </a:solidFill>
              </a:rPr>
              <a:t>len</a:t>
            </a:r>
            <a:r>
              <a:rPr lang="en-US" sz="3200" dirty="0" smtClean="0">
                <a:solidFill>
                  <a:schemeClr val="tx2"/>
                </a:solidFill>
              </a:rPr>
              <a:t>(string))</a:t>
            </a:r>
          </a:p>
          <a:p>
            <a:pPr lvl="1">
              <a:buNone/>
            </a:pPr>
            <a:r>
              <a:rPr lang="en-US" dirty="0" smtClean="0"/>
              <a:t>str1="welcome"</a:t>
            </a:r>
            <a:endParaRPr lang="en-IN" dirty="0" smtClean="0"/>
          </a:p>
          <a:p>
            <a:pPr lvl="1">
              <a:buNone/>
            </a:pPr>
            <a:r>
              <a:rPr lang="en-US" dirty="0" smtClean="0"/>
              <a:t>print  str1.count</a:t>
            </a:r>
            <a:r>
              <a:rPr lang="en-US" dirty="0"/>
              <a:t>('e',0,len(str1</a:t>
            </a:r>
            <a:r>
              <a:rPr lang="en-US" dirty="0" smtClean="0"/>
              <a:t>))		# 2</a:t>
            </a:r>
            <a:endParaRPr lang="en-IN" dirty="0"/>
          </a:p>
          <a:p>
            <a:pPr algn="just"/>
            <a:r>
              <a:rPr lang="en-US" sz="3200" dirty="0" err="1" smtClean="0">
                <a:solidFill>
                  <a:schemeClr val="tx2"/>
                </a:solidFill>
              </a:rPr>
              <a:t>endswith</a:t>
            </a:r>
            <a:r>
              <a:rPr lang="en-US" sz="3200" dirty="0" smtClean="0">
                <a:solidFill>
                  <a:schemeClr val="tx2"/>
                </a:solidFill>
              </a:rPr>
              <a:t>(suffix, beg=0, end=</a:t>
            </a:r>
            <a:r>
              <a:rPr lang="en-US" sz="3200" dirty="0" err="1" smtClean="0">
                <a:solidFill>
                  <a:schemeClr val="tx2"/>
                </a:solidFill>
              </a:rPr>
              <a:t>len</a:t>
            </a:r>
            <a:r>
              <a:rPr lang="en-US" sz="3200" dirty="0" smtClean="0">
                <a:solidFill>
                  <a:schemeClr val="tx2"/>
                </a:solidFill>
              </a:rPr>
              <a:t>(string))</a:t>
            </a:r>
          </a:p>
          <a:p>
            <a:pPr lvl="1">
              <a:buNone/>
            </a:pPr>
            <a:r>
              <a:rPr lang="en-US" dirty="0" smtClean="0"/>
              <a:t>str1="welcome"</a:t>
            </a:r>
            <a:endParaRPr lang="en-IN" b="1" dirty="0" smtClean="0"/>
          </a:p>
          <a:p>
            <a:pPr lvl="1">
              <a:buNone/>
            </a:pPr>
            <a:r>
              <a:rPr lang="en-US" dirty="0" smtClean="0"/>
              <a:t>print   str1.endswith('me',0,len(str1))	# True</a:t>
            </a:r>
            <a:endParaRPr lang="en-IN" dirty="0" smtClean="0"/>
          </a:p>
          <a:p>
            <a:pPr algn="just"/>
            <a:r>
              <a:rPr lang="en-US" sz="3200" dirty="0" err="1" smtClean="0">
                <a:solidFill>
                  <a:schemeClr val="tx2"/>
                </a:solidFill>
              </a:rPr>
              <a:t>startswith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str</a:t>
            </a:r>
            <a:r>
              <a:rPr lang="en-US" sz="3200" dirty="0" smtClean="0">
                <a:solidFill>
                  <a:schemeClr val="tx2"/>
                </a:solidFill>
              </a:rPr>
              <a:t>, beg=0, end=</a:t>
            </a:r>
            <a:r>
              <a:rPr lang="en-US" sz="3200" dirty="0" err="1" smtClean="0">
                <a:solidFill>
                  <a:schemeClr val="tx2"/>
                </a:solidFill>
              </a:rPr>
              <a:t>len</a:t>
            </a:r>
            <a:r>
              <a:rPr lang="en-US" sz="3200" dirty="0" smtClean="0">
                <a:solidFill>
                  <a:schemeClr val="tx2"/>
                </a:solidFill>
              </a:rPr>
              <a:t>(string))</a:t>
            </a:r>
          </a:p>
          <a:p>
            <a:pPr lvl="1">
              <a:buNone/>
            </a:pPr>
            <a:r>
              <a:rPr lang="en-US" dirty="0" smtClean="0"/>
              <a:t>str1="welcome"</a:t>
            </a:r>
            <a:endParaRPr lang="en-IN" dirty="0" smtClean="0"/>
          </a:p>
          <a:p>
            <a:pPr lvl="1">
              <a:buNone/>
            </a:pPr>
            <a:r>
              <a:rPr lang="en-US" dirty="0" smtClean="0"/>
              <a:t>print  str1.startswith('me',0,len(str1))	# False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2570</Words>
  <Application>Microsoft Office PowerPoint</Application>
  <PresentationFormat>On-screen Show (4:3)</PresentationFormat>
  <Paragraphs>512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Data Types</vt:lpstr>
      <vt:lpstr>Numbers</vt:lpstr>
      <vt:lpstr>Numbers</vt:lpstr>
      <vt:lpstr>Boolean</vt:lpstr>
      <vt:lpstr>Strings</vt:lpstr>
      <vt:lpstr>Strings</vt:lpstr>
      <vt:lpstr>Strings Methods</vt:lpstr>
      <vt:lpstr>Strings Methods</vt:lpstr>
      <vt:lpstr>Strings Methods</vt:lpstr>
      <vt:lpstr>Strings Methods</vt:lpstr>
      <vt:lpstr>Strings Methods</vt:lpstr>
      <vt:lpstr>DataType Conversion</vt:lpstr>
      <vt:lpstr>Python Operators</vt:lpstr>
      <vt:lpstr>Arithmetic Operators</vt:lpstr>
      <vt:lpstr>Comparison (Relational) Operators</vt:lpstr>
      <vt:lpstr>Assignment Operators</vt:lpstr>
      <vt:lpstr>Logical Operators</vt:lpstr>
      <vt:lpstr>Bitwise Operators</vt:lpstr>
      <vt:lpstr>Membership Operators</vt:lpstr>
      <vt:lpstr>Identity Operators</vt:lpstr>
      <vt:lpstr>Python Operator Precedence</vt:lpstr>
      <vt:lpstr>Expression</vt:lpstr>
      <vt:lpstr>Evaluation of Expression</vt:lpstr>
      <vt:lpstr>Decision Making</vt:lpstr>
      <vt:lpstr>if Statement</vt:lpstr>
      <vt:lpstr>if Statement</vt:lpstr>
      <vt:lpstr>if….else Statement</vt:lpstr>
      <vt:lpstr>if Statement</vt:lpstr>
      <vt:lpstr>elif  Statement</vt:lpstr>
      <vt:lpstr>elif Statement</vt:lpstr>
      <vt:lpstr>Iteration Statements</vt:lpstr>
      <vt:lpstr>while Loop</vt:lpstr>
      <vt:lpstr>while Loop</vt:lpstr>
      <vt:lpstr>for Loop</vt:lpstr>
      <vt:lpstr>for Loop</vt:lpstr>
      <vt:lpstr>Nested Loops</vt:lpstr>
      <vt:lpstr>Nested Loops</vt:lpstr>
      <vt:lpstr>Jump Statements</vt:lpstr>
      <vt:lpstr>break statement</vt:lpstr>
      <vt:lpstr>continue statement</vt:lpstr>
      <vt:lpstr>pass statement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MOTHI</dc:creator>
  <cp:lastModifiedBy>Windows User</cp:lastModifiedBy>
  <cp:revision>203</cp:revision>
  <dcterms:created xsi:type="dcterms:W3CDTF">2018-07-29T13:15:57Z</dcterms:created>
  <dcterms:modified xsi:type="dcterms:W3CDTF">2020-03-31T15:00:07Z</dcterms:modified>
</cp:coreProperties>
</file>