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301" r:id="rId5"/>
    <p:sldId id="302" r:id="rId6"/>
    <p:sldId id="260" r:id="rId7"/>
    <p:sldId id="304" r:id="rId8"/>
    <p:sldId id="305" r:id="rId9"/>
    <p:sldId id="303" r:id="rId10"/>
    <p:sldId id="306" r:id="rId11"/>
    <p:sldId id="307" r:id="rId12"/>
    <p:sldId id="261" r:id="rId13"/>
    <p:sldId id="308" r:id="rId14"/>
    <p:sldId id="309" r:id="rId15"/>
    <p:sldId id="310" r:id="rId16"/>
    <p:sldId id="311" r:id="rId17"/>
    <p:sldId id="312" r:id="rId18"/>
    <p:sldId id="313" r:id="rId19"/>
    <p:sldId id="314" r:id="rId20"/>
    <p:sldId id="316" r:id="rId21"/>
    <p:sldId id="315" r:id="rId22"/>
    <p:sldId id="317" r:id="rId23"/>
    <p:sldId id="318" r:id="rId24"/>
    <p:sldId id="319" r:id="rId25"/>
    <p:sldId id="262"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0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2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3BE7D5-4F9D-4F95-87EE-9D9918292497}" type="datetimeFigureOut">
              <a:rPr lang="en-US" smtClean="0"/>
              <a:pPr/>
              <a:t>4/6/2020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3BE7D5-4F9D-4F95-87EE-9D9918292497}" type="datetimeFigureOut">
              <a:rPr lang="en-US" smtClean="0"/>
              <a:pPr/>
              <a:t>4/6/2020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3BE7D5-4F9D-4F95-87EE-9D9918292497}" type="datetimeFigureOut">
              <a:rPr lang="en-US" smtClean="0"/>
              <a:pPr/>
              <a:t>4/6/2020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3BE7D5-4F9D-4F95-87EE-9D9918292497}" type="datetimeFigureOut">
              <a:rPr lang="en-US" smtClean="0"/>
              <a:pPr/>
              <a:t>4/6/2020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3BE7D5-4F9D-4F95-87EE-9D9918292497}" type="datetimeFigureOut">
              <a:rPr lang="en-US" smtClean="0"/>
              <a:pPr/>
              <a:t>4/6/2020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3BE7D5-4F9D-4F95-87EE-9D9918292497}" type="datetimeFigureOut">
              <a:rPr lang="en-US" smtClean="0"/>
              <a:pPr/>
              <a:t>4/6/2020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3BE7D5-4F9D-4F95-87EE-9D9918292497}" type="datetimeFigureOut">
              <a:rPr lang="en-US" smtClean="0"/>
              <a:pPr/>
              <a:t>4/6/2020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3BE7D5-4F9D-4F95-87EE-9D9918292497}" type="datetimeFigureOut">
              <a:rPr lang="en-US" smtClean="0"/>
              <a:pPr/>
              <a:t>4/6/2020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BE7D5-4F9D-4F95-87EE-9D9918292497}" type="datetimeFigureOut">
              <a:rPr lang="en-US" smtClean="0"/>
              <a:pPr/>
              <a:t>4/6/2020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3BE7D5-4F9D-4F95-87EE-9D9918292497}" type="datetimeFigureOut">
              <a:rPr lang="en-US" smtClean="0"/>
              <a:pPr/>
              <a:t>4/6/2020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3BE7D5-4F9D-4F95-87EE-9D9918292497}" type="datetimeFigureOut">
              <a:rPr lang="en-US" smtClean="0"/>
              <a:pPr/>
              <a:t>4/6/2020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4EE9E-1571-4A93-AF5E-54A008A1954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E7D5-4F9D-4F95-87EE-9D9918292497}" type="datetimeFigureOut">
              <a:rPr lang="en-US" smtClean="0"/>
              <a:pPr/>
              <a:t>4/6/2020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4EE9E-1571-4A93-AF5E-54A008A1954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l="-25000" r="-25000"/>
          </a:stretch>
        </a:blipFill>
        <a:effectLst/>
      </p:bgPr>
    </p:bg>
    <p:spTree>
      <p:nvGrpSpPr>
        <p:cNvPr id="1" name=""/>
        <p:cNvGrpSpPr/>
        <p:nvPr/>
      </p:nvGrpSpPr>
      <p:grpSpPr>
        <a:xfrm>
          <a:off x="0" y="0"/>
          <a:ext cx="0" cy="0"/>
          <a:chOff x="0" y="0"/>
          <a:chExt cx="0" cy="0"/>
        </a:xfrm>
      </p:grpSpPr>
      <p:sp>
        <p:nvSpPr>
          <p:cNvPr id="4" name="Rectangle 3"/>
          <p:cNvSpPr/>
          <p:nvPr/>
        </p:nvSpPr>
        <p:spPr>
          <a:xfrm>
            <a:off x="3011696" y="642918"/>
            <a:ext cx="2631874" cy="1107996"/>
          </a:xfrm>
          <a:prstGeom prst="rect">
            <a:avLst/>
          </a:prstGeom>
          <a:noFill/>
        </p:spPr>
        <p:txBody>
          <a:bodyPr wrap="none" lIns="91440" tIns="45720" rIns="91440" bIns="45720">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6174603" y="1928802"/>
            <a:ext cx="218361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UNIT-3</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smtClean="0"/>
              <a:t>Looping over List:</a:t>
            </a:r>
            <a:endParaRPr lang="en-US" dirty="0" smtClean="0"/>
          </a:p>
          <a:p>
            <a:pPr lvl="1" algn="just">
              <a:buNone/>
            </a:pPr>
            <a:r>
              <a:rPr lang="en-IN" dirty="0" smtClean="0"/>
              <a:t>numbers=[1,2,3,4,5]</a:t>
            </a:r>
          </a:p>
          <a:p>
            <a:pPr lvl="1" algn="just">
              <a:buNone/>
            </a:pPr>
            <a:r>
              <a:rPr lang="en-IN" dirty="0" smtClean="0"/>
              <a:t>for </a:t>
            </a:r>
            <a:r>
              <a:rPr lang="en-IN" dirty="0" err="1" smtClean="0"/>
              <a:t>i</a:t>
            </a:r>
            <a:r>
              <a:rPr lang="en-IN" dirty="0" smtClean="0"/>
              <a:t> in numbers:</a:t>
            </a:r>
          </a:p>
          <a:p>
            <a:pPr lvl="1" algn="just">
              <a:buNone/>
            </a:pPr>
            <a:r>
              <a:rPr lang="en-IN" dirty="0" smtClean="0"/>
              <a:t>	print  </a:t>
            </a:r>
            <a:r>
              <a:rPr lang="en-IN" dirty="0" err="1" smtClean="0"/>
              <a:t>i</a:t>
            </a:r>
            <a:r>
              <a:rPr lang="en-IN" dirty="0" smtClean="0"/>
              <a:t>,</a:t>
            </a:r>
          </a:p>
          <a:p>
            <a:pPr lvl="1" algn="just">
              <a:buNone/>
            </a:pPr>
            <a:r>
              <a:rPr lang="en-US" b="1" dirty="0" smtClean="0"/>
              <a:t>Output:</a:t>
            </a:r>
          </a:p>
          <a:p>
            <a:pPr lvl="1" algn="just">
              <a:buNone/>
            </a:pPr>
            <a:r>
              <a:rPr lang="en-US" dirty="0" smtClean="0"/>
              <a:t>	1   2   3   4   5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smtClean="0"/>
              <a:t>Updating and Deleting List:</a:t>
            </a:r>
          </a:p>
          <a:p>
            <a:pPr lvl="1" algn="just"/>
            <a:r>
              <a:rPr lang="en-US" sz="3200" dirty="0" smtClean="0"/>
              <a:t>Lists are </a:t>
            </a:r>
            <a:r>
              <a:rPr lang="en-US" sz="3200" i="1" dirty="0" smtClean="0"/>
              <a:t>mutable</a:t>
            </a:r>
            <a:r>
              <a:rPr lang="en-US" sz="3200" dirty="0" smtClean="0"/>
              <a:t>.</a:t>
            </a:r>
          </a:p>
          <a:p>
            <a:pPr lvl="1" algn="just"/>
            <a:r>
              <a:rPr lang="en-US" sz="3200" dirty="0" smtClean="0"/>
              <a:t>It means we can modify the contents of a list.</a:t>
            </a:r>
          </a:p>
          <a:p>
            <a:pPr lvl="1" algn="just"/>
            <a:r>
              <a:rPr lang="en-US" sz="3200" dirty="0" smtClean="0"/>
              <a:t>We can append, update or delete the elements of a list depending upon our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4" name="TextBox 3"/>
          <p:cNvSpPr txBox="1"/>
          <p:nvPr/>
        </p:nvSpPr>
        <p:spPr>
          <a:xfrm>
            <a:off x="5072066" y="1706947"/>
            <a:ext cx="2887329" cy="3579441"/>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US" sz="3200" dirty="0" smtClean="0">
                <a:solidFill>
                  <a:srgbClr val="FF0000"/>
                </a:solidFill>
              </a:rPr>
              <a:t>[4, 7, 6, 8, 9]</a:t>
            </a:r>
            <a:endParaRPr lang="en-IN" sz="3200" dirty="0" smtClean="0">
              <a:solidFill>
                <a:srgbClr val="FF0000"/>
              </a:solidFill>
            </a:endParaRPr>
          </a:p>
          <a:p>
            <a:pPr marL="342900" indent="-342900">
              <a:lnSpc>
                <a:spcPct val="80000"/>
              </a:lnSpc>
              <a:spcBef>
                <a:spcPct val="20000"/>
              </a:spcBef>
            </a:pPr>
            <a:endParaRPr lang="en-US" sz="3200" dirty="0" smtClean="0">
              <a:solidFill>
                <a:srgbClr val="FF0000"/>
              </a:solidFill>
            </a:endParaRPr>
          </a:p>
          <a:p>
            <a:pPr marL="342900" indent="-342900">
              <a:lnSpc>
                <a:spcPct val="80000"/>
              </a:lnSpc>
              <a:spcBef>
                <a:spcPct val="20000"/>
              </a:spcBef>
            </a:pPr>
            <a:r>
              <a:rPr lang="en-US" sz="3200" dirty="0" smtClean="0">
                <a:solidFill>
                  <a:srgbClr val="FF0000"/>
                </a:solidFill>
              </a:rPr>
              <a:t>[4, 7, 45, 8, 9]</a:t>
            </a:r>
          </a:p>
          <a:p>
            <a:pPr marL="342900" indent="-342900">
              <a:lnSpc>
                <a:spcPct val="80000"/>
              </a:lnSpc>
              <a:spcBef>
                <a:spcPct val="20000"/>
              </a:spcBef>
            </a:pPr>
            <a:endParaRPr lang="en-US" sz="3200" dirty="0" smtClean="0">
              <a:solidFill>
                <a:srgbClr val="FF0000"/>
              </a:solidFill>
            </a:endParaRPr>
          </a:p>
          <a:p>
            <a:pPr marL="342900" indent="-342900">
              <a:lnSpc>
                <a:spcPct val="80000"/>
              </a:lnSpc>
              <a:spcBef>
                <a:spcPct val="20000"/>
              </a:spcBef>
            </a:pPr>
            <a:r>
              <a:rPr lang="en-US" sz="3200" dirty="0" smtClean="0">
                <a:solidFill>
                  <a:srgbClr val="FF0000"/>
                </a:solidFill>
              </a:rPr>
              <a:t>[4, 7, 10, 11, 12]</a:t>
            </a:r>
            <a:endParaRPr lang="en-IN" dirty="0">
              <a:solidFill>
                <a:srgbClr val="FF0000"/>
              </a:solidFill>
            </a:endParaRPr>
          </a:p>
        </p:txBody>
      </p:sp>
      <p:sp>
        <p:nvSpPr>
          <p:cNvPr id="5" name="Rectangle 4"/>
          <p:cNvSpPr/>
          <p:nvPr/>
        </p:nvSpPr>
        <p:spPr>
          <a:xfrm>
            <a:off x="857224" y="1778385"/>
            <a:ext cx="3429024" cy="3502497"/>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[4, 7, 6, 8, 9]</a:t>
            </a:r>
            <a:endParaRPr lang="en-IN" sz="3200" dirty="0"/>
          </a:p>
          <a:p>
            <a:pPr marL="342900" indent="-342900">
              <a:lnSpc>
                <a:spcPct val="80000"/>
              </a:lnSpc>
              <a:spcBef>
                <a:spcPct val="20000"/>
              </a:spcBef>
              <a:buNone/>
            </a:pPr>
            <a:r>
              <a:rPr lang="en-IN" sz="3200" dirty="0" smtClean="0"/>
              <a:t>print  a</a:t>
            </a:r>
          </a:p>
          <a:p>
            <a:pPr marL="342900" indent="-342900">
              <a:lnSpc>
                <a:spcPct val="80000"/>
              </a:lnSpc>
              <a:spcBef>
                <a:spcPct val="20000"/>
              </a:spcBef>
              <a:buNone/>
            </a:pPr>
            <a:r>
              <a:rPr lang="en-US" sz="3200" dirty="0" smtClean="0"/>
              <a:t>a[2] = 45</a:t>
            </a:r>
            <a:endParaRPr lang="en-IN" sz="3200" dirty="0"/>
          </a:p>
          <a:p>
            <a:pPr marL="342900" indent="-342900">
              <a:lnSpc>
                <a:spcPct val="80000"/>
              </a:lnSpc>
              <a:spcBef>
                <a:spcPct val="20000"/>
              </a:spcBef>
              <a:buNone/>
            </a:pPr>
            <a:r>
              <a:rPr lang="en-IN" sz="3200" dirty="0"/>
              <a:t>print </a:t>
            </a:r>
            <a:r>
              <a:rPr lang="en-IN" sz="3200" dirty="0" smtClean="0"/>
              <a:t> a</a:t>
            </a:r>
          </a:p>
          <a:p>
            <a:pPr marL="342900" indent="-342900">
              <a:lnSpc>
                <a:spcPct val="80000"/>
              </a:lnSpc>
              <a:spcBef>
                <a:spcPct val="20000"/>
              </a:spcBef>
              <a:buNone/>
            </a:pPr>
            <a:r>
              <a:rPr lang="en-US" sz="3200" dirty="0" smtClean="0"/>
              <a:t>a[2:5] = 10, 11, 12</a:t>
            </a:r>
          </a:p>
          <a:p>
            <a:pPr marL="342900" indent="-342900">
              <a:lnSpc>
                <a:spcPct val="80000"/>
              </a:lnSpc>
              <a:spcBef>
                <a:spcPct val="20000"/>
              </a:spcBef>
              <a:buNone/>
            </a:pPr>
            <a:r>
              <a:rPr lang="en-US" sz="3200" dirty="0" smtClean="0"/>
              <a:t>print   a</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4" name="TextBox 3"/>
          <p:cNvSpPr txBox="1"/>
          <p:nvPr/>
        </p:nvSpPr>
        <p:spPr>
          <a:xfrm>
            <a:off x="5024486" y="1405948"/>
            <a:ext cx="2262158" cy="259455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US" sz="3200" dirty="0" smtClean="0">
                <a:solidFill>
                  <a:srgbClr val="FF0000"/>
                </a:solidFill>
              </a:rPr>
              <a:t>[4, 7, 6, 8, 9]</a:t>
            </a:r>
            <a:endParaRPr lang="en-IN" sz="3200" dirty="0" smtClean="0">
              <a:solidFill>
                <a:srgbClr val="FF0000"/>
              </a:solidFill>
            </a:endParaRPr>
          </a:p>
          <a:p>
            <a:pPr marL="342900" indent="-342900">
              <a:lnSpc>
                <a:spcPct val="80000"/>
              </a:lnSpc>
              <a:spcBef>
                <a:spcPct val="20000"/>
              </a:spcBef>
            </a:pPr>
            <a:endParaRPr lang="en-US" sz="3200" dirty="0" smtClean="0">
              <a:solidFill>
                <a:srgbClr val="FF0000"/>
              </a:solidFill>
            </a:endParaRPr>
          </a:p>
          <a:p>
            <a:pPr marL="342900" indent="-342900">
              <a:lnSpc>
                <a:spcPct val="80000"/>
              </a:lnSpc>
              <a:spcBef>
                <a:spcPct val="20000"/>
              </a:spcBef>
            </a:pPr>
            <a:r>
              <a:rPr lang="en-US" sz="3200" dirty="0" smtClean="0">
                <a:solidFill>
                  <a:srgbClr val="FF0000"/>
                </a:solidFill>
              </a:rPr>
              <a:t>[4, 7, 6, 9]</a:t>
            </a:r>
          </a:p>
        </p:txBody>
      </p:sp>
      <p:sp>
        <p:nvSpPr>
          <p:cNvPr id="5" name="Rectangle 4"/>
          <p:cNvSpPr/>
          <p:nvPr/>
        </p:nvSpPr>
        <p:spPr>
          <a:xfrm>
            <a:off x="857224" y="1482892"/>
            <a:ext cx="3429024" cy="2517612"/>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[4, 7, 6, 8, 9]</a:t>
            </a:r>
            <a:endParaRPr lang="en-IN" sz="3200" dirty="0"/>
          </a:p>
          <a:p>
            <a:pPr marL="342900" indent="-342900">
              <a:lnSpc>
                <a:spcPct val="80000"/>
              </a:lnSpc>
              <a:spcBef>
                <a:spcPct val="20000"/>
              </a:spcBef>
              <a:buNone/>
            </a:pPr>
            <a:r>
              <a:rPr lang="en-IN" sz="3200" dirty="0" smtClean="0"/>
              <a:t>print  a</a:t>
            </a:r>
          </a:p>
          <a:p>
            <a:pPr marL="342900" indent="-342900">
              <a:lnSpc>
                <a:spcPct val="80000"/>
              </a:lnSpc>
              <a:spcBef>
                <a:spcPct val="20000"/>
              </a:spcBef>
              <a:buNone/>
            </a:pPr>
            <a:r>
              <a:rPr lang="en-US" sz="3200" dirty="0" smtClean="0"/>
              <a:t>del  a[3]</a:t>
            </a:r>
            <a:endParaRPr lang="en-IN" sz="3200" dirty="0"/>
          </a:p>
          <a:p>
            <a:pPr marL="342900" indent="-342900">
              <a:lnSpc>
                <a:spcPct val="80000"/>
              </a:lnSpc>
              <a:spcBef>
                <a:spcPct val="20000"/>
              </a:spcBef>
              <a:buNone/>
            </a:pPr>
            <a:r>
              <a:rPr lang="en-IN" sz="3200" dirty="0"/>
              <a:t>print </a:t>
            </a:r>
            <a:r>
              <a:rPr lang="en-IN" sz="3200" dirty="0" smtClean="0"/>
              <a: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8" name="Content Placeholder 2"/>
          <p:cNvSpPr>
            <a:spLocks noGrp="1"/>
          </p:cNvSpPr>
          <p:nvPr>
            <p:ph idx="1"/>
          </p:nvPr>
        </p:nvSpPr>
        <p:spPr>
          <a:xfrm>
            <a:off x="457200" y="1600201"/>
            <a:ext cx="8229600" cy="2043114"/>
          </a:xfrm>
        </p:spPr>
        <p:txBody>
          <a:bodyPr>
            <a:normAutofit/>
          </a:bodyPr>
          <a:lstStyle/>
          <a:p>
            <a:pPr algn="just"/>
            <a:r>
              <a:rPr lang="en-US" b="1" dirty="0" smtClean="0"/>
              <a:t>Concatenation of Two lists</a:t>
            </a:r>
          </a:p>
          <a:p>
            <a:pPr lvl="1" algn="just"/>
            <a:r>
              <a:rPr lang="en-US" dirty="0" smtClean="0"/>
              <a:t>We can simply use ‘+’ operator on two lists to join them</a:t>
            </a:r>
            <a:r>
              <a:rPr lang="en-IN" dirty="0" smtClean="0"/>
              <a:t>.</a:t>
            </a:r>
            <a:endParaRPr lang="en-IN" dirty="0"/>
          </a:p>
          <a:p>
            <a:endParaRPr lang="en-IN" dirty="0"/>
          </a:p>
        </p:txBody>
      </p:sp>
      <p:sp>
        <p:nvSpPr>
          <p:cNvPr id="6" name="TextBox 5"/>
          <p:cNvSpPr txBox="1"/>
          <p:nvPr/>
        </p:nvSpPr>
        <p:spPr>
          <a:xfrm>
            <a:off x="5024486" y="3857628"/>
            <a:ext cx="3474028" cy="191744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3700" b="1" dirty="0" smtClean="0">
              <a:solidFill>
                <a:schemeClr val="tx2"/>
              </a:solidFill>
            </a:endParaRPr>
          </a:p>
          <a:p>
            <a:pPr marL="342900" indent="-342900">
              <a:lnSpc>
                <a:spcPct val="80000"/>
              </a:lnSpc>
              <a:spcBef>
                <a:spcPct val="20000"/>
              </a:spcBef>
            </a:pPr>
            <a:endParaRPr lang="en-US" sz="2000" dirty="0" smtClean="0"/>
          </a:p>
          <a:p>
            <a:pPr marL="342900" indent="-342900">
              <a:lnSpc>
                <a:spcPct val="80000"/>
              </a:lnSpc>
              <a:spcBef>
                <a:spcPct val="20000"/>
              </a:spcBef>
            </a:pPr>
            <a:r>
              <a:rPr lang="en-US" sz="3200" dirty="0" smtClean="0"/>
              <a:t>[4, 7, 6, 8, 9, 1, 2, 3]</a:t>
            </a:r>
            <a:endParaRPr lang="en-IN" sz="3200" dirty="0" smtClean="0"/>
          </a:p>
        </p:txBody>
      </p:sp>
      <p:sp>
        <p:nvSpPr>
          <p:cNvPr id="7" name="Rectangle 6"/>
          <p:cNvSpPr/>
          <p:nvPr/>
        </p:nvSpPr>
        <p:spPr>
          <a:xfrm>
            <a:off x="809644" y="3929066"/>
            <a:ext cx="3429024" cy="202517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[4, 7, 6, 8, 9]</a:t>
            </a:r>
            <a:endParaRPr lang="en-IN" sz="3200" dirty="0"/>
          </a:p>
          <a:p>
            <a:pPr marL="342900" indent="-342900">
              <a:lnSpc>
                <a:spcPct val="80000"/>
              </a:lnSpc>
              <a:spcBef>
                <a:spcPct val="20000"/>
              </a:spcBef>
              <a:buNone/>
            </a:pPr>
            <a:r>
              <a:rPr lang="en-IN" sz="3200" dirty="0" smtClean="0"/>
              <a:t>b = [1, 2, 3] </a:t>
            </a:r>
          </a:p>
          <a:p>
            <a:pPr marL="342900" indent="-342900">
              <a:lnSpc>
                <a:spcPct val="80000"/>
              </a:lnSpc>
              <a:spcBef>
                <a:spcPct val="20000"/>
              </a:spcBef>
              <a:buNone/>
            </a:pPr>
            <a:r>
              <a:rPr lang="en-US" sz="3200" dirty="0" smtClean="0"/>
              <a:t>print   </a:t>
            </a:r>
            <a:r>
              <a:rPr lang="en-US" sz="3200" dirty="0" err="1" smtClean="0"/>
              <a:t>a+b</a:t>
            </a:r>
            <a:endParaRPr lang="en-IN"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8" name="Content Placeholder 2"/>
          <p:cNvSpPr>
            <a:spLocks noGrp="1"/>
          </p:cNvSpPr>
          <p:nvPr>
            <p:ph idx="1"/>
          </p:nvPr>
        </p:nvSpPr>
        <p:spPr>
          <a:xfrm>
            <a:off x="457200" y="1600201"/>
            <a:ext cx="8229600" cy="1828800"/>
          </a:xfrm>
        </p:spPr>
        <p:txBody>
          <a:bodyPr>
            <a:normAutofit/>
          </a:bodyPr>
          <a:lstStyle/>
          <a:p>
            <a:pPr algn="just"/>
            <a:r>
              <a:rPr lang="en-US" b="1" dirty="0" smtClean="0"/>
              <a:t>Repetition of Two lists</a:t>
            </a:r>
          </a:p>
          <a:p>
            <a:pPr lvl="1" algn="just"/>
            <a:r>
              <a:rPr lang="en-US" dirty="0" smtClean="0"/>
              <a:t>We can repeat the elements of a list ‘n’ number of times using  ‘ * ’ operator</a:t>
            </a:r>
            <a:r>
              <a:rPr lang="en-IN" dirty="0" smtClean="0"/>
              <a:t>.</a:t>
            </a:r>
            <a:endParaRPr lang="en-IN" dirty="0"/>
          </a:p>
          <a:p>
            <a:endParaRPr lang="en-IN" dirty="0"/>
          </a:p>
        </p:txBody>
      </p:sp>
      <p:sp>
        <p:nvSpPr>
          <p:cNvPr id="6" name="TextBox 5"/>
          <p:cNvSpPr txBox="1"/>
          <p:nvPr/>
        </p:nvSpPr>
        <p:spPr>
          <a:xfrm>
            <a:off x="5024486" y="3857628"/>
            <a:ext cx="3567002" cy="1348061"/>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2000" dirty="0" smtClean="0"/>
          </a:p>
          <a:p>
            <a:pPr marL="342900" indent="-342900">
              <a:lnSpc>
                <a:spcPct val="80000"/>
              </a:lnSpc>
              <a:spcBef>
                <a:spcPct val="20000"/>
              </a:spcBef>
            </a:pPr>
            <a:r>
              <a:rPr lang="en-US" sz="3200" dirty="0" smtClean="0"/>
              <a:t>[4, 7, 6, 8,  4, 7, 6, 8]</a:t>
            </a:r>
            <a:endParaRPr lang="en-IN" sz="3200" dirty="0" smtClean="0"/>
          </a:p>
        </p:txBody>
      </p:sp>
      <p:sp>
        <p:nvSpPr>
          <p:cNvPr id="7" name="Rectangle 6"/>
          <p:cNvSpPr/>
          <p:nvPr/>
        </p:nvSpPr>
        <p:spPr>
          <a:xfrm>
            <a:off x="809644" y="3929066"/>
            <a:ext cx="3429024" cy="1532727"/>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[4, 7, 6, 8, 9]</a:t>
            </a:r>
            <a:endParaRPr lang="en-IN" sz="3200" dirty="0"/>
          </a:p>
          <a:p>
            <a:pPr marL="342900" indent="-342900">
              <a:lnSpc>
                <a:spcPct val="80000"/>
              </a:lnSpc>
              <a:spcBef>
                <a:spcPct val="20000"/>
              </a:spcBef>
              <a:buNone/>
            </a:pPr>
            <a:r>
              <a:rPr lang="en-US" sz="3200" dirty="0" smtClean="0"/>
              <a:t>print   a*2</a:t>
            </a:r>
            <a:endParaRPr lang="en-IN"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8" name="Content Placeholder 2"/>
          <p:cNvSpPr>
            <a:spLocks noGrp="1"/>
          </p:cNvSpPr>
          <p:nvPr>
            <p:ph idx="1"/>
          </p:nvPr>
        </p:nvSpPr>
        <p:spPr>
          <a:xfrm>
            <a:off x="457200" y="1600201"/>
            <a:ext cx="8229600" cy="1900238"/>
          </a:xfrm>
        </p:spPr>
        <p:txBody>
          <a:bodyPr>
            <a:normAutofit/>
          </a:bodyPr>
          <a:lstStyle/>
          <a:p>
            <a:pPr algn="just"/>
            <a:r>
              <a:rPr lang="en-US" b="1" dirty="0" smtClean="0"/>
              <a:t>Membership in lists</a:t>
            </a:r>
          </a:p>
          <a:p>
            <a:pPr lvl="1" algn="just"/>
            <a:r>
              <a:rPr lang="en-US" dirty="0" smtClean="0"/>
              <a:t>We can check if an element is a member of a list by using ‘in’ and ‘not in’ operator.</a:t>
            </a:r>
            <a:endParaRPr lang="en-IN" dirty="0"/>
          </a:p>
        </p:txBody>
      </p:sp>
      <p:sp>
        <p:nvSpPr>
          <p:cNvPr id="6" name="TextBox 5"/>
          <p:cNvSpPr txBox="1"/>
          <p:nvPr/>
        </p:nvSpPr>
        <p:spPr>
          <a:xfrm>
            <a:off x="5024486" y="3857628"/>
            <a:ext cx="1731564" cy="2640723"/>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2000" dirty="0" smtClean="0"/>
          </a:p>
          <a:p>
            <a:pPr marL="342900" indent="-342900">
              <a:lnSpc>
                <a:spcPct val="80000"/>
              </a:lnSpc>
              <a:spcBef>
                <a:spcPct val="20000"/>
              </a:spcBef>
            </a:pPr>
            <a:endParaRPr lang="en-US" sz="2000" dirty="0" smtClean="0"/>
          </a:p>
          <a:p>
            <a:pPr marL="342900" indent="-342900">
              <a:lnSpc>
                <a:spcPct val="80000"/>
              </a:lnSpc>
              <a:spcBef>
                <a:spcPct val="20000"/>
              </a:spcBef>
            </a:pPr>
            <a:r>
              <a:rPr lang="en-US" sz="3200" dirty="0" smtClean="0"/>
              <a:t>True</a:t>
            </a:r>
          </a:p>
          <a:p>
            <a:pPr marL="342900" indent="-342900">
              <a:lnSpc>
                <a:spcPct val="80000"/>
              </a:lnSpc>
              <a:spcBef>
                <a:spcPct val="20000"/>
              </a:spcBef>
            </a:pPr>
            <a:endParaRPr lang="en-US" sz="3200" dirty="0" smtClean="0"/>
          </a:p>
          <a:p>
            <a:pPr marL="342900" indent="-342900">
              <a:lnSpc>
                <a:spcPct val="80000"/>
              </a:lnSpc>
              <a:spcBef>
                <a:spcPct val="20000"/>
              </a:spcBef>
            </a:pPr>
            <a:r>
              <a:rPr lang="en-US" sz="3200" dirty="0" smtClean="0"/>
              <a:t>True</a:t>
            </a:r>
            <a:endParaRPr lang="en-IN" sz="3200" dirty="0" smtClean="0"/>
          </a:p>
        </p:txBody>
      </p:sp>
      <p:sp>
        <p:nvSpPr>
          <p:cNvPr id="7" name="Rectangle 6"/>
          <p:cNvSpPr/>
          <p:nvPr/>
        </p:nvSpPr>
        <p:spPr>
          <a:xfrm>
            <a:off x="785786" y="3500438"/>
            <a:ext cx="3429024" cy="3010055"/>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[4, 7, 6, 8, 9]</a:t>
            </a:r>
            <a:endParaRPr lang="en-IN" sz="3200" dirty="0"/>
          </a:p>
          <a:p>
            <a:pPr marL="342900" indent="-342900">
              <a:lnSpc>
                <a:spcPct val="80000"/>
              </a:lnSpc>
              <a:spcBef>
                <a:spcPct val="20000"/>
              </a:spcBef>
              <a:buNone/>
            </a:pPr>
            <a:r>
              <a:rPr lang="en-US" sz="3200" dirty="0" smtClean="0"/>
              <a:t>x = 7</a:t>
            </a:r>
          </a:p>
          <a:p>
            <a:pPr marL="342900" indent="-342900">
              <a:lnSpc>
                <a:spcPct val="80000"/>
              </a:lnSpc>
              <a:spcBef>
                <a:spcPct val="20000"/>
              </a:spcBef>
              <a:buNone/>
            </a:pPr>
            <a:r>
              <a:rPr lang="en-US" sz="3200" dirty="0" smtClean="0"/>
              <a:t>print   x in a</a:t>
            </a:r>
          </a:p>
          <a:p>
            <a:pPr marL="342900" indent="-342900">
              <a:lnSpc>
                <a:spcPct val="80000"/>
              </a:lnSpc>
              <a:spcBef>
                <a:spcPct val="20000"/>
              </a:spcBef>
              <a:buNone/>
            </a:pPr>
            <a:r>
              <a:rPr lang="en-US" sz="3200" dirty="0" smtClean="0"/>
              <a:t>y = 10</a:t>
            </a:r>
          </a:p>
          <a:p>
            <a:pPr marL="342900" indent="-342900">
              <a:lnSpc>
                <a:spcPct val="80000"/>
              </a:lnSpc>
              <a:spcBef>
                <a:spcPct val="20000"/>
              </a:spcBef>
              <a:buNone/>
            </a:pPr>
            <a:r>
              <a:rPr lang="en-US" sz="3200" dirty="0" smtClean="0"/>
              <a:t>print   y not in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8" name="Content Placeholder 2"/>
          <p:cNvSpPr>
            <a:spLocks noGrp="1"/>
          </p:cNvSpPr>
          <p:nvPr>
            <p:ph idx="1"/>
          </p:nvPr>
        </p:nvSpPr>
        <p:spPr>
          <a:xfrm>
            <a:off x="457200" y="1214422"/>
            <a:ext cx="8229600" cy="1900238"/>
          </a:xfrm>
        </p:spPr>
        <p:txBody>
          <a:bodyPr>
            <a:normAutofit fontScale="92500" lnSpcReduction="20000"/>
          </a:bodyPr>
          <a:lstStyle/>
          <a:p>
            <a:pPr algn="just"/>
            <a:r>
              <a:rPr lang="en-US" b="1" dirty="0" smtClean="0"/>
              <a:t>Aliasing lists</a:t>
            </a:r>
          </a:p>
          <a:p>
            <a:pPr lvl="1" algn="just"/>
            <a:r>
              <a:rPr lang="en-US" dirty="0" smtClean="0"/>
              <a:t>Giving a new name to an existing list is called </a:t>
            </a:r>
            <a:r>
              <a:rPr lang="en-US" i="1" dirty="0" smtClean="0"/>
              <a:t>‘aliasing’.</a:t>
            </a:r>
          </a:p>
          <a:p>
            <a:pPr lvl="1" algn="just"/>
            <a:r>
              <a:rPr lang="en-US" dirty="0" smtClean="0"/>
              <a:t>To provide a new name to this list, we can simply use assignment operator (=).</a:t>
            </a:r>
            <a:endParaRPr lang="en-IN" dirty="0"/>
          </a:p>
        </p:txBody>
      </p:sp>
      <p:pic>
        <p:nvPicPr>
          <p:cNvPr id="9" name="table"/>
          <p:cNvPicPr>
            <a:picLocks noChangeAspect="1"/>
          </p:cNvPicPr>
          <p:nvPr/>
        </p:nvPicPr>
        <p:blipFill>
          <a:blip r:embed="rId2"/>
          <a:stretch>
            <a:fillRect/>
          </a:stretch>
        </p:blipFill>
        <p:spPr>
          <a:xfrm>
            <a:off x="3052443" y="3505200"/>
            <a:ext cx="4029805" cy="835224"/>
          </a:xfrm>
          <a:prstGeom prst="rect">
            <a:avLst/>
          </a:prstGeom>
        </p:spPr>
      </p:pic>
      <p:pic>
        <p:nvPicPr>
          <p:cNvPr id="10" name="table"/>
          <p:cNvPicPr>
            <a:picLocks noChangeAspect="1"/>
          </p:cNvPicPr>
          <p:nvPr/>
        </p:nvPicPr>
        <p:blipFill>
          <a:blip r:embed="rId3"/>
          <a:stretch>
            <a:fillRect/>
          </a:stretch>
        </p:blipFill>
        <p:spPr>
          <a:xfrm>
            <a:off x="3052443" y="5334000"/>
            <a:ext cx="4029805" cy="835224"/>
          </a:xfrm>
          <a:prstGeom prst="rect">
            <a:avLst/>
          </a:prstGeom>
        </p:spPr>
      </p:pic>
      <p:sp>
        <p:nvSpPr>
          <p:cNvPr id="11" name="TextBox 5"/>
          <p:cNvSpPr txBox="1"/>
          <p:nvPr/>
        </p:nvSpPr>
        <p:spPr>
          <a:xfrm>
            <a:off x="2061751" y="3429000"/>
            <a:ext cx="31130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X</a:t>
            </a:r>
          </a:p>
          <a:p>
            <a:endParaRPr lang="en-US" b="1" dirty="0" smtClean="0"/>
          </a:p>
          <a:p>
            <a:r>
              <a:rPr lang="en-US" b="1" dirty="0"/>
              <a:t>y</a:t>
            </a:r>
          </a:p>
        </p:txBody>
      </p:sp>
      <p:cxnSp>
        <p:nvCxnSpPr>
          <p:cNvPr id="12" name="Straight Arrow Connector 11"/>
          <p:cNvCxnSpPr/>
          <p:nvPr/>
        </p:nvCxnSpPr>
        <p:spPr>
          <a:xfrm>
            <a:off x="2442843" y="36576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66643" y="3886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61751" y="5257800"/>
            <a:ext cx="31130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X</a:t>
            </a:r>
          </a:p>
          <a:p>
            <a:endParaRPr lang="en-US" b="1" dirty="0" smtClean="0"/>
          </a:p>
          <a:p>
            <a:r>
              <a:rPr lang="en-US" b="1" dirty="0"/>
              <a:t>y</a:t>
            </a:r>
          </a:p>
        </p:txBody>
      </p:sp>
      <p:cxnSp>
        <p:nvCxnSpPr>
          <p:cNvPr id="15" name="Straight Arrow Connector 14"/>
          <p:cNvCxnSpPr/>
          <p:nvPr/>
        </p:nvCxnSpPr>
        <p:spPr>
          <a:xfrm>
            <a:off x="2442843" y="54864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366643" y="5715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7"/>
          <p:cNvSpPr txBox="1"/>
          <p:nvPr/>
        </p:nvSpPr>
        <p:spPr>
          <a:xfrm>
            <a:off x="3128643" y="4343400"/>
            <a:ext cx="21852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Before Modifications</a:t>
            </a:r>
            <a:endParaRPr lang="en-US" b="1" dirty="0"/>
          </a:p>
        </p:txBody>
      </p:sp>
      <p:sp>
        <p:nvSpPr>
          <p:cNvPr id="18" name="TextBox 18"/>
          <p:cNvSpPr txBox="1"/>
          <p:nvPr/>
        </p:nvSpPr>
        <p:spPr>
          <a:xfrm>
            <a:off x="3128643" y="6096000"/>
            <a:ext cx="20410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After Modifications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P spid="14"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6" name="TextBox 5"/>
          <p:cNvSpPr txBox="1"/>
          <p:nvPr/>
        </p:nvSpPr>
        <p:spPr>
          <a:xfrm>
            <a:off x="5024486" y="1857364"/>
            <a:ext cx="3916457" cy="362560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2000" dirty="0" smtClean="0"/>
          </a:p>
          <a:p>
            <a:pPr marL="342900" indent="-342900">
              <a:lnSpc>
                <a:spcPct val="80000"/>
              </a:lnSpc>
              <a:spcBef>
                <a:spcPct val="20000"/>
              </a:spcBef>
            </a:pPr>
            <a:endParaRPr lang="en-US" sz="2000" dirty="0" smtClean="0"/>
          </a:p>
          <a:p>
            <a:pPr marL="342900" indent="-342900">
              <a:lnSpc>
                <a:spcPct val="80000"/>
              </a:lnSpc>
              <a:spcBef>
                <a:spcPct val="20000"/>
              </a:spcBef>
            </a:pPr>
            <a:r>
              <a:rPr lang="en-US" sz="3200" dirty="0" smtClean="0"/>
              <a:t>[10, 20, 30, 40, 50, 60]</a:t>
            </a:r>
          </a:p>
          <a:p>
            <a:pPr marL="342900" indent="-342900">
              <a:lnSpc>
                <a:spcPct val="80000"/>
              </a:lnSpc>
              <a:spcBef>
                <a:spcPct val="20000"/>
              </a:spcBef>
            </a:pPr>
            <a:r>
              <a:rPr lang="en-US" sz="3200" dirty="0" smtClean="0"/>
              <a:t>[10, 20, 30, 40, 50, 60]</a:t>
            </a:r>
          </a:p>
          <a:p>
            <a:pPr marL="342900" indent="-342900">
              <a:lnSpc>
                <a:spcPct val="80000"/>
              </a:lnSpc>
              <a:spcBef>
                <a:spcPct val="20000"/>
              </a:spcBef>
            </a:pPr>
            <a:endParaRPr lang="en-US" sz="3200" dirty="0" smtClean="0"/>
          </a:p>
          <a:p>
            <a:pPr marL="342900" indent="-342900">
              <a:lnSpc>
                <a:spcPct val="80000"/>
              </a:lnSpc>
              <a:spcBef>
                <a:spcPct val="20000"/>
              </a:spcBef>
            </a:pPr>
            <a:r>
              <a:rPr lang="en-US" sz="3200" dirty="0" smtClean="0"/>
              <a:t>[10, 90, 30, 40, 50, 60]</a:t>
            </a:r>
          </a:p>
          <a:p>
            <a:pPr marL="342900" indent="-342900">
              <a:lnSpc>
                <a:spcPct val="80000"/>
              </a:lnSpc>
              <a:spcBef>
                <a:spcPct val="20000"/>
              </a:spcBef>
            </a:pPr>
            <a:r>
              <a:rPr lang="en-US" sz="3200" dirty="0" smtClean="0"/>
              <a:t>[10, 90, 30, 40, 50, 60]</a:t>
            </a:r>
          </a:p>
        </p:txBody>
      </p:sp>
      <p:sp>
        <p:nvSpPr>
          <p:cNvPr id="7" name="Rectangle 6"/>
          <p:cNvSpPr/>
          <p:nvPr/>
        </p:nvSpPr>
        <p:spPr>
          <a:xfrm>
            <a:off x="500034" y="1571612"/>
            <a:ext cx="4500594" cy="399494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[10, 20, 30, 40, 50, 60]</a:t>
            </a:r>
            <a:endParaRPr lang="en-IN" sz="3200" dirty="0"/>
          </a:p>
          <a:p>
            <a:pPr marL="342900" indent="-342900">
              <a:lnSpc>
                <a:spcPct val="80000"/>
              </a:lnSpc>
              <a:spcBef>
                <a:spcPct val="20000"/>
              </a:spcBef>
              <a:buNone/>
            </a:pPr>
            <a:r>
              <a:rPr lang="en-US" sz="3200" dirty="0" smtClean="0"/>
              <a:t>x = a</a:t>
            </a:r>
          </a:p>
          <a:p>
            <a:pPr marL="342900" indent="-342900">
              <a:lnSpc>
                <a:spcPct val="80000"/>
              </a:lnSpc>
              <a:spcBef>
                <a:spcPct val="20000"/>
              </a:spcBef>
              <a:buNone/>
            </a:pPr>
            <a:r>
              <a:rPr lang="en-US" sz="3200" dirty="0" smtClean="0"/>
              <a:t>print   a</a:t>
            </a:r>
          </a:p>
          <a:p>
            <a:pPr marL="342900" indent="-342900">
              <a:lnSpc>
                <a:spcPct val="80000"/>
              </a:lnSpc>
              <a:spcBef>
                <a:spcPct val="20000"/>
              </a:spcBef>
            </a:pPr>
            <a:r>
              <a:rPr lang="en-US" sz="3200" dirty="0" smtClean="0"/>
              <a:t>print   x</a:t>
            </a:r>
          </a:p>
          <a:p>
            <a:pPr marL="342900" indent="-342900">
              <a:lnSpc>
                <a:spcPct val="80000"/>
              </a:lnSpc>
              <a:spcBef>
                <a:spcPct val="20000"/>
              </a:spcBef>
              <a:buNone/>
            </a:pPr>
            <a:r>
              <a:rPr lang="en-US" sz="3200" dirty="0" smtClean="0"/>
              <a:t>a[1]= 90</a:t>
            </a:r>
          </a:p>
          <a:p>
            <a:pPr marL="342900" indent="-342900">
              <a:lnSpc>
                <a:spcPct val="80000"/>
              </a:lnSpc>
              <a:spcBef>
                <a:spcPct val="20000"/>
              </a:spcBef>
              <a:buNone/>
            </a:pPr>
            <a:r>
              <a:rPr lang="en-US" sz="3200" dirty="0" smtClean="0"/>
              <a:t>print   a</a:t>
            </a:r>
          </a:p>
          <a:p>
            <a:pPr marL="342900" indent="-342900">
              <a:lnSpc>
                <a:spcPct val="80000"/>
              </a:lnSpc>
              <a:spcBef>
                <a:spcPct val="20000"/>
              </a:spcBef>
            </a:pPr>
            <a:r>
              <a:rPr lang="en-US" sz="3200" dirty="0" smtClean="0"/>
              <a:t>print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8" name="Content Placeholder 2"/>
          <p:cNvSpPr>
            <a:spLocks noGrp="1"/>
          </p:cNvSpPr>
          <p:nvPr>
            <p:ph idx="1"/>
          </p:nvPr>
        </p:nvSpPr>
        <p:spPr>
          <a:xfrm>
            <a:off x="457200" y="1214422"/>
            <a:ext cx="8229600" cy="2786082"/>
          </a:xfrm>
        </p:spPr>
        <p:txBody>
          <a:bodyPr>
            <a:normAutofit lnSpcReduction="10000"/>
          </a:bodyPr>
          <a:lstStyle/>
          <a:p>
            <a:pPr algn="just"/>
            <a:r>
              <a:rPr lang="en-US" b="1" dirty="0" smtClean="0"/>
              <a:t>Cloning lists</a:t>
            </a:r>
          </a:p>
          <a:p>
            <a:pPr lvl="1" algn="just"/>
            <a:r>
              <a:rPr lang="en-US" sz="3300" dirty="0" smtClean="0"/>
              <a:t>Obtaining exact copy of an existing object (or list) is called ‘</a:t>
            </a:r>
            <a:r>
              <a:rPr lang="en-US" sz="3300" i="1" dirty="0" smtClean="0"/>
              <a:t>cloning</a:t>
            </a:r>
            <a:r>
              <a:rPr lang="en-US" sz="3300" dirty="0" smtClean="0"/>
              <a:t>’.</a:t>
            </a:r>
          </a:p>
          <a:p>
            <a:pPr lvl="1" algn="just"/>
            <a:r>
              <a:rPr lang="en-US" sz="3300" dirty="0" smtClean="0"/>
              <a:t>To Clone a list, we can take help of the slicing operation [:].</a:t>
            </a:r>
            <a:endParaRPr lang="en-IN" sz="33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sz="3600" dirty="0" smtClean="0"/>
              <a:t>A sequence is a </a:t>
            </a:r>
            <a:r>
              <a:rPr lang="en-US" sz="3600" dirty="0" err="1" smtClean="0"/>
              <a:t>datatype</a:t>
            </a:r>
            <a:r>
              <a:rPr lang="en-US" sz="3600" dirty="0" smtClean="0"/>
              <a:t> that represents a group of elements.</a:t>
            </a:r>
            <a:endParaRPr lang="en-IN" sz="3600" dirty="0" smtClean="0"/>
          </a:p>
          <a:p>
            <a:pPr algn="just"/>
            <a:r>
              <a:rPr lang="en-US" sz="3600" dirty="0" smtClean="0"/>
              <a:t>The purpose of any sequence is to store and process group elements.</a:t>
            </a:r>
          </a:p>
          <a:p>
            <a:pPr algn="just"/>
            <a:r>
              <a:rPr lang="en-US" sz="3600" dirty="0" smtClean="0"/>
              <a:t>In python, strings, lists, </a:t>
            </a:r>
            <a:r>
              <a:rPr lang="en-US" sz="3600" dirty="0" err="1" smtClean="0"/>
              <a:t>tuples</a:t>
            </a:r>
            <a:r>
              <a:rPr lang="en-US" sz="3600" dirty="0" smtClean="0"/>
              <a:t> and dictionaries are very important sequence </a:t>
            </a:r>
            <a:r>
              <a:rPr lang="en-US" sz="3600" dirty="0" err="1" smtClean="0"/>
              <a:t>datatypes</a:t>
            </a:r>
            <a:r>
              <a:rPr lang="en-US" sz="36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pic>
        <p:nvPicPr>
          <p:cNvPr id="19" name="table"/>
          <p:cNvPicPr>
            <a:picLocks noChangeAspect="1"/>
          </p:cNvPicPr>
          <p:nvPr/>
        </p:nvPicPr>
        <p:blipFill>
          <a:blip r:embed="rId2"/>
          <a:stretch>
            <a:fillRect/>
          </a:stretch>
        </p:blipFill>
        <p:spPr>
          <a:xfrm>
            <a:off x="3128597" y="2076440"/>
            <a:ext cx="4029805" cy="835224"/>
          </a:xfrm>
          <a:prstGeom prst="rect">
            <a:avLst/>
          </a:prstGeom>
        </p:spPr>
      </p:pic>
      <p:pic>
        <p:nvPicPr>
          <p:cNvPr id="20" name="table"/>
          <p:cNvPicPr>
            <a:picLocks noChangeAspect="1"/>
          </p:cNvPicPr>
          <p:nvPr/>
        </p:nvPicPr>
        <p:blipFill>
          <a:blip r:embed="rId3"/>
          <a:stretch>
            <a:fillRect/>
          </a:stretch>
        </p:blipFill>
        <p:spPr>
          <a:xfrm>
            <a:off x="3128597" y="5593308"/>
            <a:ext cx="4029805" cy="829128"/>
          </a:xfrm>
          <a:prstGeom prst="rect">
            <a:avLst/>
          </a:prstGeom>
        </p:spPr>
      </p:pic>
      <p:sp>
        <p:nvSpPr>
          <p:cNvPr id="21" name="TextBox 5"/>
          <p:cNvSpPr txBox="1"/>
          <p:nvPr/>
        </p:nvSpPr>
        <p:spPr>
          <a:xfrm>
            <a:off x="2137905" y="2000240"/>
            <a:ext cx="31130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X</a:t>
            </a:r>
          </a:p>
          <a:p>
            <a:endParaRPr lang="en-US" b="1" dirty="0" smtClean="0"/>
          </a:p>
          <a:p>
            <a:endParaRPr lang="en-US" b="1" dirty="0" smtClean="0"/>
          </a:p>
          <a:p>
            <a:r>
              <a:rPr lang="en-US" b="1" dirty="0" smtClean="0"/>
              <a:t>y</a:t>
            </a:r>
            <a:endParaRPr lang="en-US" b="1" dirty="0"/>
          </a:p>
        </p:txBody>
      </p:sp>
      <p:cxnSp>
        <p:nvCxnSpPr>
          <p:cNvPr id="22" name="Straight Arrow Connector 21"/>
          <p:cNvCxnSpPr/>
          <p:nvPr/>
        </p:nvCxnSpPr>
        <p:spPr>
          <a:xfrm>
            <a:off x="2518997" y="222884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442797" y="314324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17"/>
          <p:cNvSpPr txBox="1"/>
          <p:nvPr/>
        </p:nvSpPr>
        <p:spPr>
          <a:xfrm>
            <a:off x="3204797" y="3829040"/>
            <a:ext cx="21852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Before Modifications</a:t>
            </a:r>
            <a:endParaRPr lang="en-US" b="1" dirty="0"/>
          </a:p>
        </p:txBody>
      </p:sp>
      <p:sp>
        <p:nvSpPr>
          <p:cNvPr id="25" name="TextBox 18"/>
          <p:cNvSpPr txBox="1"/>
          <p:nvPr/>
        </p:nvSpPr>
        <p:spPr>
          <a:xfrm>
            <a:off x="3204797" y="6355308"/>
            <a:ext cx="20410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After Modifications</a:t>
            </a:r>
            <a:endParaRPr lang="en-US" b="1" dirty="0"/>
          </a:p>
        </p:txBody>
      </p:sp>
      <p:pic>
        <p:nvPicPr>
          <p:cNvPr id="26" name="table"/>
          <p:cNvPicPr>
            <a:picLocks noChangeAspect="1"/>
          </p:cNvPicPr>
          <p:nvPr/>
        </p:nvPicPr>
        <p:blipFill>
          <a:blip r:embed="rId2"/>
          <a:stretch>
            <a:fillRect/>
          </a:stretch>
        </p:blipFill>
        <p:spPr>
          <a:xfrm>
            <a:off x="3128597" y="2990840"/>
            <a:ext cx="4029805" cy="835224"/>
          </a:xfrm>
          <a:prstGeom prst="rect">
            <a:avLst/>
          </a:prstGeom>
        </p:spPr>
      </p:pic>
      <p:pic>
        <p:nvPicPr>
          <p:cNvPr id="27" name="table"/>
          <p:cNvPicPr>
            <a:picLocks noChangeAspect="1"/>
          </p:cNvPicPr>
          <p:nvPr/>
        </p:nvPicPr>
        <p:blipFill>
          <a:blip r:embed="rId4"/>
          <a:stretch>
            <a:fillRect/>
          </a:stretch>
        </p:blipFill>
        <p:spPr>
          <a:xfrm>
            <a:off x="3128597" y="4591040"/>
            <a:ext cx="4029805" cy="829128"/>
          </a:xfrm>
          <a:prstGeom prst="rect">
            <a:avLst/>
          </a:prstGeom>
        </p:spPr>
      </p:pic>
      <p:sp>
        <p:nvSpPr>
          <p:cNvPr id="28" name="TextBox 20"/>
          <p:cNvSpPr txBox="1"/>
          <p:nvPr/>
        </p:nvSpPr>
        <p:spPr>
          <a:xfrm>
            <a:off x="1985597" y="4514840"/>
            <a:ext cx="31130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X</a:t>
            </a:r>
          </a:p>
          <a:p>
            <a:endParaRPr lang="en-US" b="1" dirty="0" smtClean="0"/>
          </a:p>
          <a:p>
            <a:endParaRPr lang="en-US" b="1" dirty="0" smtClean="0"/>
          </a:p>
          <a:p>
            <a:r>
              <a:rPr lang="en-US" b="1" dirty="0" smtClean="0"/>
              <a:t>y</a:t>
            </a:r>
            <a:endParaRPr lang="en-US" b="1" dirty="0"/>
          </a:p>
        </p:txBody>
      </p:sp>
      <p:cxnSp>
        <p:nvCxnSpPr>
          <p:cNvPr id="29" name="Straight Arrow Connector 28"/>
          <p:cNvCxnSpPr/>
          <p:nvPr/>
        </p:nvCxnSpPr>
        <p:spPr>
          <a:xfrm>
            <a:off x="2366689" y="474344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90489" y="565784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par>
                                <p:cTn id="37" presetID="22" presetClass="entr" presetSubtype="1"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par>
                                <p:cTn id="40" presetID="22" presetClass="entr" presetSubtype="1"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6" name="TextBox 5"/>
          <p:cNvSpPr txBox="1"/>
          <p:nvPr/>
        </p:nvSpPr>
        <p:spPr>
          <a:xfrm>
            <a:off x="5024486" y="1857364"/>
            <a:ext cx="3916457" cy="362560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2000" dirty="0" smtClean="0"/>
          </a:p>
          <a:p>
            <a:pPr marL="342900" indent="-342900">
              <a:lnSpc>
                <a:spcPct val="80000"/>
              </a:lnSpc>
              <a:spcBef>
                <a:spcPct val="20000"/>
              </a:spcBef>
            </a:pPr>
            <a:endParaRPr lang="en-US" sz="2000" dirty="0" smtClean="0"/>
          </a:p>
          <a:p>
            <a:pPr marL="342900" indent="-342900">
              <a:lnSpc>
                <a:spcPct val="80000"/>
              </a:lnSpc>
              <a:spcBef>
                <a:spcPct val="20000"/>
              </a:spcBef>
            </a:pPr>
            <a:r>
              <a:rPr lang="en-US" sz="3200" dirty="0" smtClean="0"/>
              <a:t>[10, 20, 30, 40, 50, 60]</a:t>
            </a:r>
          </a:p>
          <a:p>
            <a:pPr marL="342900" indent="-342900">
              <a:lnSpc>
                <a:spcPct val="80000"/>
              </a:lnSpc>
              <a:spcBef>
                <a:spcPct val="20000"/>
              </a:spcBef>
            </a:pPr>
            <a:r>
              <a:rPr lang="en-US" sz="3200" dirty="0" smtClean="0"/>
              <a:t>[10, 20, 30, 40, 50, 60]</a:t>
            </a:r>
          </a:p>
          <a:p>
            <a:pPr marL="342900" indent="-342900">
              <a:lnSpc>
                <a:spcPct val="80000"/>
              </a:lnSpc>
              <a:spcBef>
                <a:spcPct val="20000"/>
              </a:spcBef>
            </a:pPr>
            <a:endParaRPr lang="en-US" sz="3200" dirty="0" smtClean="0"/>
          </a:p>
          <a:p>
            <a:pPr marL="342900" indent="-342900">
              <a:lnSpc>
                <a:spcPct val="80000"/>
              </a:lnSpc>
              <a:spcBef>
                <a:spcPct val="20000"/>
              </a:spcBef>
            </a:pPr>
            <a:r>
              <a:rPr lang="en-US" sz="3200" dirty="0" smtClean="0"/>
              <a:t>[10, 90, 30, 40, 50, 60]</a:t>
            </a:r>
          </a:p>
          <a:p>
            <a:pPr marL="342900" indent="-342900">
              <a:lnSpc>
                <a:spcPct val="80000"/>
              </a:lnSpc>
              <a:spcBef>
                <a:spcPct val="20000"/>
              </a:spcBef>
            </a:pPr>
            <a:r>
              <a:rPr lang="en-US" sz="3200" dirty="0" smtClean="0"/>
              <a:t>[10, 20, 30, 40, 50, 60]</a:t>
            </a:r>
          </a:p>
        </p:txBody>
      </p:sp>
      <p:sp>
        <p:nvSpPr>
          <p:cNvPr id="7" name="Rectangle 6"/>
          <p:cNvSpPr/>
          <p:nvPr/>
        </p:nvSpPr>
        <p:spPr>
          <a:xfrm>
            <a:off x="500034" y="1571612"/>
            <a:ext cx="4500594" cy="399494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[10, 20, 30, 40, 50, 60]</a:t>
            </a:r>
            <a:endParaRPr lang="en-IN" sz="3200" dirty="0"/>
          </a:p>
          <a:p>
            <a:pPr marL="342900" indent="-342900">
              <a:lnSpc>
                <a:spcPct val="80000"/>
              </a:lnSpc>
              <a:spcBef>
                <a:spcPct val="20000"/>
              </a:spcBef>
              <a:buNone/>
            </a:pPr>
            <a:r>
              <a:rPr lang="en-US" sz="3200" dirty="0" smtClean="0"/>
              <a:t>x = a[ : ]</a:t>
            </a:r>
          </a:p>
          <a:p>
            <a:pPr marL="342900" indent="-342900">
              <a:lnSpc>
                <a:spcPct val="80000"/>
              </a:lnSpc>
              <a:spcBef>
                <a:spcPct val="20000"/>
              </a:spcBef>
              <a:buNone/>
            </a:pPr>
            <a:r>
              <a:rPr lang="en-US" sz="3200" dirty="0" smtClean="0"/>
              <a:t>print   a</a:t>
            </a:r>
          </a:p>
          <a:p>
            <a:pPr marL="342900" indent="-342900">
              <a:lnSpc>
                <a:spcPct val="80000"/>
              </a:lnSpc>
              <a:spcBef>
                <a:spcPct val="20000"/>
              </a:spcBef>
            </a:pPr>
            <a:r>
              <a:rPr lang="en-US" sz="3200" dirty="0" smtClean="0"/>
              <a:t>print   x</a:t>
            </a:r>
          </a:p>
          <a:p>
            <a:pPr marL="342900" indent="-342900">
              <a:lnSpc>
                <a:spcPct val="80000"/>
              </a:lnSpc>
              <a:spcBef>
                <a:spcPct val="20000"/>
              </a:spcBef>
              <a:buNone/>
            </a:pPr>
            <a:r>
              <a:rPr lang="en-US" sz="3200" dirty="0" smtClean="0"/>
              <a:t>a[1]= 90</a:t>
            </a:r>
          </a:p>
          <a:p>
            <a:pPr marL="342900" indent="-342900">
              <a:lnSpc>
                <a:spcPct val="80000"/>
              </a:lnSpc>
              <a:spcBef>
                <a:spcPct val="20000"/>
              </a:spcBef>
              <a:buNone/>
            </a:pPr>
            <a:r>
              <a:rPr lang="en-US" sz="3200" dirty="0" smtClean="0"/>
              <a:t>print   a</a:t>
            </a:r>
          </a:p>
          <a:p>
            <a:pPr marL="342900" indent="-342900">
              <a:lnSpc>
                <a:spcPct val="80000"/>
              </a:lnSpc>
              <a:spcBef>
                <a:spcPct val="20000"/>
              </a:spcBef>
            </a:pPr>
            <a:r>
              <a:rPr lang="en-US" sz="3200" dirty="0" smtClean="0"/>
              <a:t>print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graphicFrame>
        <p:nvGraphicFramePr>
          <p:cNvPr id="4" name="Content Placeholder 3"/>
          <p:cNvGraphicFramePr>
            <a:graphicFrameLocks noGrp="1"/>
          </p:cNvGraphicFramePr>
          <p:nvPr>
            <p:ph idx="1"/>
          </p:nvPr>
        </p:nvGraphicFramePr>
        <p:xfrm>
          <a:off x="642910" y="1357298"/>
          <a:ext cx="8143932" cy="5357829"/>
        </p:xfrm>
        <a:graphic>
          <a:graphicData uri="http://schemas.openxmlformats.org/drawingml/2006/table">
            <a:tbl>
              <a:tblPr/>
              <a:tblGrid>
                <a:gridCol w="2052142"/>
                <a:gridCol w="6091790"/>
              </a:tblGrid>
              <a:tr h="361202">
                <a:tc>
                  <a:txBody>
                    <a:bodyPr/>
                    <a:lstStyle/>
                    <a:p>
                      <a:pPr algn="ctr">
                        <a:lnSpc>
                          <a:spcPct val="115000"/>
                        </a:lnSpc>
                        <a:spcAft>
                          <a:spcPts val="0"/>
                        </a:spcAft>
                      </a:pPr>
                      <a:r>
                        <a:rPr lang="en-US" sz="1600" b="1" dirty="0">
                          <a:latin typeface="+mj-lt"/>
                          <a:ea typeface="Calibri"/>
                          <a:cs typeface="Times New Roman"/>
                        </a:rPr>
                        <a:t>Method</a:t>
                      </a:r>
                      <a:endParaRPr lang="en-IN" sz="14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latin typeface="+mj-lt"/>
                          <a:ea typeface="Calibri"/>
                          <a:cs typeface="Times New Roman"/>
                        </a:rPr>
                        <a:t>Description</a:t>
                      </a:r>
                      <a:endParaRPr lang="en-IN" sz="14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lst.index(x)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the first occurrence of x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lst.append(x)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dirty="0">
                          <a:latin typeface="+mj-lt"/>
                          <a:ea typeface="Calibri"/>
                          <a:cs typeface="Times New Roman"/>
                        </a:rPr>
                        <a:t>Appends x at the end of the list.</a:t>
                      </a:r>
                      <a:endParaRPr lang="en-IN" sz="1400" b="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lst.insert(i,x)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Inserts x to the list in the position specified by i.</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lst.copy()</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Copies all the list elements into a new list and returns it.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203">
                <a:tc>
                  <a:txBody>
                    <a:bodyPr/>
                    <a:lstStyle/>
                    <a:p>
                      <a:pPr>
                        <a:lnSpc>
                          <a:spcPct val="115000"/>
                        </a:lnSpc>
                        <a:spcAft>
                          <a:spcPts val="0"/>
                        </a:spcAft>
                      </a:pPr>
                      <a:r>
                        <a:rPr lang="en-US" sz="2000" b="1" dirty="0" err="1">
                          <a:latin typeface="+mj-lt"/>
                          <a:ea typeface="Calibri"/>
                          <a:cs typeface="Narkisim"/>
                        </a:rPr>
                        <a:t>lst.extend</a:t>
                      </a:r>
                      <a:r>
                        <a:rPr lang="en-US" sz="2000" b="1" dirty="0">
                          <a:latin typeface="+mj-lt"/>
                          <a:ea typeface="Calibri"/>
                          <a:cs typeface="Narkisim"/>
                        </a:rPr>
                        <a:t>(lst2)</a:t>
                      </a:r>
                      <a:endParaRPr lang="en-IN" sz="20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Appends lst2 to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lst.count(x)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number of occurrences of x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lst.remove(x)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Removes x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lst.pop()</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Removes the ending element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lst.sort()</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Sorts the elements of list into ascending order.</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lst.reverse()</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Reverses the sequence of elements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lst.clear()</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Deletes all elements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a:latin typeface="+mj-lt"/>
                          <a:ea typeface="Calibri"/>
                          <a:cs typeface="Narkisim"/>
                        </a:rPr>
                        <a:t>max(lst)</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biggest element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202">
                <a:tc>
                  <a:txBody>
                    <a:bodyPr/>
                    <a:lstStyle/>
                    <a:p>
                      <a:pPr>
                        <a:lnSpc>
                          <a:spcPct val="115000"/>
                        </a:lnSpc>
                        <a:spcAft>
                          <a:spcPts val="0"/>
                        </a:spcAft>
                      </a:pPr>
                      <a:r>
                        <a:rPr lang="en-US" sz="2000" b="1" dirty="0">
                          <a:latin typeface="+mj-lt"/>
                          <a:ea typeface="Calibri"/>
                          <a:cs typeface="Narkisim"/>
                        </a:rPr>
                        <a:t>min(</a:t>
                      </a:r>
                      <a:r>
                        <a:rPr lang="en-US" sz="2000" b="1" dirty="0" err="1">
                          <a:latin typeface="+mj-lt"/>
                          <a:ea typeface="Calibri"/>
                          <a:cs typeface="Narkisim"/>
                        </a:rPr>
                        <a:t>lst</a:t>
                      </a:r>
                      <a:r>
                        <a:rPr lang="en-US" sz="2000" b="1" dirty="0">
                          <a:latin typeface="+mj-lt"/>
                          <a:ea typeface="Calibri"/>
                          <a:cs typeface="Narkisim"/>
                        </a:rPr>
                        <a:t>)</a:t>
                      </a:r>
                      <a:endParaRPr lang="en-IN" sz="20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dirty="0">
                          <a:latin typeface="+mj-lt"/>
                          <a:ea typeface="Calibri"/>
                          <a:cs typeface="Times New Roman"/>
                        </a:rPr>
                        <a:t>Returns smallest element in the list.</a:t>
                      </a:r>
                      <a:endParaRPr lang="en-IN" sz="1400" b="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5" name="Content Placeholder 4"/>
          <p:cNvSpPr>
            <a:spLocks noGrp="1"/>
          </p:cNvSpPr>
          <p:nvPr>
            <p:ph idx="1"/>
          </p:nvPr>
        </p:nvSpPr>
        <p:spPr>
          <a:xfrm>
            <a:off x="457200" y="1600201"/>
            <a:ext cx="8229600" cy="1328734"/>
          </a:xfrm>
        </p:spPr>
        <p:txBody>
          <a:bodyPr/>
          <a:lstStyle/>
          <a:p>
            <a:r>
              <a:rPr lang="en-US" b="1" dirty="0" smtClean="0"/>
              <a:t>Nested List:</a:t>
            </a:r>
            <a:endParaRPr lang="en-US" dirty="0" smtClean="0"/>
          </a:p>
          <a:p>
            <a:pPr lvl="1"/>
            <a:r>
              <a:rPr lang="en-US" dirty="0" smtClean="0"/>
              <a:t>A list within another list is called a </a:t>
            </a:r>
            <a:r>
              <a:rPr lang="en-US" i="1" dirty="0" smtClean="0"/>
              <a:t>nested list</a:t>
            </a:r>
            <a:r>
              <a:rPr lang="en-US" dirty="0" smtClean="0"/>
              <a:t>.</a:t>
            </a:r>
            <a:endParaRPr lang="en-IN" b="1" dirty="0"/>
          </a:p>
        </p:txBody>
      </p:sp>
      <p:sp>
        <p:nvSpPr>
          <p:cNvPr id="6" name="TextBox 5"/>
          <p:cNvSpPr txBox="1"/>
          <p:nvPr/>
        </p:nvSpPr>
        <p:spPr>
          <a:xfrm>
            <a:off x="5024486" y="3643314"/>
            <a:ext cx="1731564" cy="2825389"/>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2000" dirty="0" smtClean="0"/>
          </a:p>
          <a:p>
            <a:pPr marL="342900" indent="-342900">
              <a:lnSpc>
                <a:spcPct val="80000"/>
              </a:lnSpc>
              <a:spcBef>
                <a:spcPct val="20000"/>
              </a:spcBef>
            </a:pPr>
            <a:r>
              <a:rPr lang="en-US" sz="3200" dirty="0" smtClean="0"/>
              <a:t>[1,2]</a:t>
            </a:r>
          </a:p>
          <a:p>
            <a:pPr marL="342900" indent="-342900">
              <a:lnSpc>
                <a:spcPct val="80000"/>
              </a:lnSpc>
              <a:spcBef>
                <a:spcPct val="20000"/>
              </a:spcBef>
            </a:pPr>
            <a:r>
              <a:rPr lang="en-US" sz="3200" dirty="0" smtClean="0"/>
              <a:t>6</a:t>
            </a:r>
          </a:p>
          <a:p>
            <a:pPr marL="342900" indent="-342900">
              <a:lnSpc>
                <a:spcPct val="80000"/>
              </a:lnSpc>
              <a:spcBef>
                <a:spcPct val="20000"/>
              </a:spcBef>
            </a:pPr>
            <a:endParaRPr lang="en-US" sz="3200" dirty="0" smtClean="0"/>
          </a:p>
          <a:p>
            <a:pPr marL="342900" indent="-342900">
              <a:lnSpc>
                <a:spcPct val="80000"/>
              </a:lnSpc>
              <a:spcBef>
                <a:spcPct val="20000"/>
              </a:spcBef>
            </a:pPr>
            <a:r>
              <a:rPr lang="en-US" sz="3200" dirty="0" smtClean="0"/>
              <a:t>5   6</a:t>
            </a:r>
            <a:endParaRPr lang="en-IN" sz="3200" dirty="0" smtClean="0"/>
          </a:p>
        </p:txBody>
      </p:sp>
      <p:sp>
        <p:nvSpPr>
          <p:cNvPr id="7" name="Rectangle 6"/>
          <p:cNvSpPr/>
          <p:nvPr/>
        </p:nvSpPr>
        <p:spPr>
          <a:xfrm>
            <a:off x="785786" y="3500438"/>
            <a:ext cx="3857652" cy="3010055"/>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smtClean="0"/>
              <a:t>a </a:t>
            </a:r>
            <a:r>
              <a:rPr lang="en-IN" sz="3200" dirty="0"/>
              <a:t>= </a:t>
            </a:r>
            <a:r>
              <a:rPr lang="en-IN" sz="3200" dirty="0" smtClean="0"/>
              <a:t>[[1, 2],[3,4],[5,6]]</a:t>
            </a:r>
            <a:endParaRPr lang="en-IN" sz="3200" dirty="0"/>
          </a:p>
          <a:p>
            <a:pPr marL="342900" indent="-342900">
              <a:lnSpc>
                <a:spcPct val="80000"/>
              </a:lnSpc>
              <a:spcBef>
                <a:spcPct val="20000"/>
              </a:spcBef>
              <a:buNone/>
            </a:pPr>
            <a:r>
              <a:rPr lang="en-US" sz="3200" dirty="0" smtClean="0"/>
              <a:t>print   a[1]</a:t>
            </a:r>
          </a:p>
          <a:p>
            <a:pPr marL="342900" indent="-342900">
              <a:lnSpc>
                <a:spcPct val="80000"/>
              </a:lnSpc>
              <a:spcBef>
                <a:spcPct val="20000"/>
              </a:spcBef>
              <a:buNone/>
            </a:pPr>
            <a:r>
              <a:rPr lang="en-US" sz="3200" dirty="0" smtClean="0"/>
              <a:t>print   a[2][1]</a:t>
            </a:r>
          </a:p>
          <a:p>
            <a:pPr marL="342900" indent="-342900">
              <a:lnSpc>
                <a:spcPct val="80000"/>
              </a:lnSpc>
              <a:spcBef>
                <a:spcPct val="20000"/>
              </a:spcBef>
              <a:buNone/>
            </a:pPr>
            <a:r>
              <a:rPr lang="en-US" sz="3200" dirty="0" smtClean="0"/>
              <a:t>for </a:t>
            </a:r>
            <a:r>
              <a:rPr lang="en-US" sz="3200" dirty="0" err="1" smtClean="0"/>
              <a:t>i</a:t>
            </a:r>
            <a:r>
              <a:rPr lang="en-US" sz="3200" dirty="0" smtClean="0"/>
              <a:t> in a[2]:</a:t>
            </a:r>
          </a:p>
          <a:p>
            <a:pPr marL="342900" indent="-342900">
              <a:lnSpc>
                <a:spcPct val="80000"/>
              </a:lnSpc>
              <a:spcBef>
                <a:spcPct val="20000"/>
              </a:spcBef>
              <a:buNone/>
            </a:pPr>
            <a:r>
              <a:rPr lang="en-US" sz="3200" dirty="0" smtClean="0"/>
              <a:t>	print  </a:t>
            </a:r>
            <a:r>
              <a:rPr lang="en-US" sz="3200" dirty="0" err="1" smtClean="0"/>
              <a:t>i</a:t>
            </a:r>
            <a:r>
              <a:rPr lang="en-US" sz="3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5" name="Content Placeholder 4"/>
          <p:cNvSpPr>
            <a:spLocks noGrp="1"/>
          </p:cNvSpPr>
          <p:nvPr>
            <p:ph idx="1"/>
          </p:nvPr>
        </p:nvSpPr>
        <p:spPr>
          <a:xfrm>
            <a:off x="457200" y="1600200"/>
            <a:ext cx="8229600" cy="4543443"/>
          </a:xfrm>
        </p:spPr>
        <p:txBody>
          <a:bodyPr>
            <a:normAutofit/>
          </a:bodyPr>
          <a:lstStyle/>
          <a:p>
            <a:r>
              <a:rPr lang="en-US" b="1" dirty="0" smtClean="0"/>
              <a:t>List Comprehensions:</a:t>
            </a:r>
            <a:endParaRPr lang="en-US" dirty="0" smtClean="0"/>
          </a:p>
          <a:p>
            <a:pPr lvl="1"/>
            <a:r>
              <a:rPr lang="en-US" dirty="0" smtClean="0"/>
              <a:t>List comprehensions represent creation of new lists from an </a:t>
            </a:r>
            <a:r>
              <a:rPr lang="en-US" dirty="0" err="1" smtClean="0"/>
              <a:t>iterable</a:t>
            </a:r>
            <a:r>
              <a:rPr lang="en-US" dirty="0" smtClean="0"/>
              <a:t> object that satisfy a given condition.</a:t>
            </a:r>
          </a:p>
          <a:p>
            <a:pPr lvl="2">
              <a:buNone/>
            </a:pPr>
            <a:r>
              <a:rPr lang="en-IN" sz="2800" b="1" dirty="0" smtClean="0"/>
              <a:t>squares=[ ]</a:t>
            </a:r>
          </a:p>
          <a:p>
            <a:pPr lvl="2">
              <a:buNone/>
            </a:pPr>
            <a:r>
              <a:rPr lang="en-IN" sz="2800" b="1" dirty="0" smtClean="0"/>
              <a:t>	for </a:t>
            </a:r>
            <a:r>
              <a:rPr lang="en-IN" sz="2800" b="1" dirty="0" err="1" smtClean="0"/>
              <a:t>i</a:t>
            </a:r>
            <a:r>
              <a:rPr lang="en-IN" sz="2800" b="1" dirty="0" smtClean="0"/>
              <a:t> in range(1,11):</a:t>
            </a:r>
          </a:p>
          <a:p>
            <a:pPr lvl="2">
              <a:buNone/>
            </a:pPr>
            <a:r>
              <a:rPr lang="en-IN" sz="2800" b="1" dirty="0" smtClean="0"/>
              <a:t>		</a:t>
            </a:r>
            <a:r>
              <a:rPr lang="en-IN" sz="2800" b="1" dirty="0" err="1" smtClean="0"/>
              <a:t>squares.append</a:t>
            </a:r>
            <a:r>
              <a:rPr lang="en-IN" sz="2800" b="1" dirty="0" smtClean="0"/>
              <a:t>(</a:t>
            </a:r>
            <a:r>
              <a:rPr lang="en-IN" sz="2800" b="1" dirty="0" err="1" smtClean="0"/>
              <a:t>i</a:t>
            </a:r>
            <a:r>
              <a:rPr lang="en-IN" sz="2800" b="1" dirty="0" smtClean="0"/>
              <a:t>**2)</a:t>
            </a:r>
          </a:p>
          <a:p>
            <a:pPr lvl="1">
              <a:buNone/>
            </a:pPr>
            <a:r>
              <a:rPr lang="en-US" dirty="0" smtClean="0"/>
              <a:t>Can be rewritten as………..</a:t>
            </a:r>
          </a:p>
          <a:p>
            <a:pPr lvl="2">
              <a:buNone/>
            </a:pPr>
            <a:r>
              <a:rPr lang="en-US" sz="2800" b="1" dirty="0" smtClean="0"/>
              <a:t>	squares=[x**2 for x in range(1,11)]</a:t>
            </a:r>
            <a:endParaRPr lang="en-IN" sz="2800" b="1" dirty="0" smtClean="0"/>
          </a:p>
          <a:p>
            <a:pPr lvl="1">
              <a:buNone/>
            </a:pPr>
            <a:endParaRPr lang="en-IN" dirty="0" smtClean="0"/>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A </a:t>
            </a:r>
            <a:r>
              <a:rPr lang="en-US" dirty="0" err="1" smtClean="0"/>
              <a:t>Tuple</a:t>
            </a:r>
            <a:r>
              <a:rPr lang="en-US" dirty="0" smtClean="0"/>
              <a:t> is a python sequence which stores a group of elements or items.</a:t>
            </a:r>
          </a:p>
          <a:p>
            <a:pPr algn="just"/>
            <a:r>
              <a:rPr lang="en-US" dirty="0" err="1" smtClean="0"/>
              <a:t>Tuples</a:t>
            </a:r>
            <a:r>
              <a:rPr lang="en-US" dirty="0" smtClean="0"/>
              <a:t> are similar to lists but the main difference is </a:t>
            </a:r>
            <a:r>
              <a:rPr lang="en-US" dirty="0" err="1" smtClean="0"/>
              <a:t>tuples</a:t>
            </a:r>
            <a:r>
              <a:rPr lang="en-US" dirty="0" smtClean="0"/>
              <a:t> are immutable whereas lists are mutable.</a:t>
            </a:r>
          </a:p>
          <a:p>
            <a:pPr algn="just"/>
            <a:r>
              <a:rPr lang="en-US" dirty="0" smtClean="0"/>
              <a:t>Once we create a </a:t>
            </a:r>
            <a:r>
              <a:rPr lang="en-US" dirty="0" err="1" smtClean="0"/>
              <a:t>tuple</a:t>
            </a:r>
            <a:r>
              <a:rPr lang="en-US" dirty="0" smtClean="0"/>
              <a:t> we cannot modify its elements.</a:t>
            </a:r>
          </a:p>
          <a:p>
            <a:pPr algn="just"/>
            <a:r>
              <a:rPr lang="en-US" dirty="0" err="1" smtClean="0"/>
              <a:t>Tuples</a:t>
            </a:r>
            <a:r>
              <a:rPr lang="en-US" dirty="0" smtClean="0"/>
              <a:t> are generally used to store data which should not be modified and retrieve that data on demand.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sp>
        <p:nvSpPr>
          <p:cNvPr id="3" name="Content Placeholder 2"/>
          <p:cNvSpPr>
            <a:spLocks noGrp="1"/>
          </p:cNvSpPr>
          <p:nvPr>
            <p:ph idx="1"/>
          </p:nvPr>
        </p:nvSpPr>
        <p:spPr/>
        <p:txBody>
          <a:bodyPr>
            <a:normAutofit/>
          </a:bodyPr>
          <a:lstStyle/>
          <a:p>
            <a:pPr algn="just"/>
            <a:r>
              <a:rPr lang="en-US" dirty="0" smtClean="0"/>
              <a:t>Creating a </a:t>
            </a:r>
            <a:r>
              <a:rPr lang="en-US" dirty="0" err="1" smtClean="0"/>
              <a:t>tuple</a:t>
            </a:r>
            <a:r>
              <a:rPr lang="en-US" dirty="0" smtClean="0"/>
              <a:t> by writing elements separated by commas inside parentheses ( ).</a:t>
            </a:r>
          </a:p>
          <a:p>
            <a:pPr lvl="1" algn="just"/>
            <a:r>
              <a:rPr lang="en-US" sz="3200" dirty="0" err="1" smtClean="0"/>
              <a:t>tup</a:t>
            </a:r>
            <a:r>
              <a:rPr lang="en-US" sz="3200" dirty="0" smtClean="0"/>
              <a:t> = (10, 556, 22.3, “</a:t>
            </a:r>
            <a:r>
              <a:rPr lang="en-US" sz="3200" dirty="0" err="1" smtClean="0"/>
              <a:t>Mothi</a:t>
            </a:r>
            <a:r>
              <a:rPr lang="en-US" sz="3200" dirty="0" smtClean="0"/>
              <a:t>”)</a:t>
            </a:r>
          </a:p>
          <a:p>
            <a:pPr algn="just"/>
            <a:r>
              <a:rPr lang="en-US" dirty="0" smtClean="0"/>
              <a:t>To create a </a:t>
            </a:r>
            <a:r>
              <a:rPr lang="en-US" dirty="0" err="1" smtClean="0"/>
              <a:t>tuple</a:t>
            </a:r>
            <a:r>
              <a:rPr lang="en-US" dirty="0" smtClean="0"/>
              <a:t> with only one element, we can, mention that element in parenthesis and after that a comma is needed.</a:t>
            </a:r>
            <a:endParaRPr lang="en-IN" dirty="0"/>
          </a:p>
        </p:txBody>
      </p:sp>
      <p:pic>
        <p:nvPicPr>
          <p:cNvPr id="74758" name="Picture 6"/>
          <p:cNvPicPr>
            <a:picLocks noChangeAspect="1" noChangeArrowheads="1"/>
          </p:cNvPicPr>
          <p:nvPr/>
        </p:nvPicPr>
        <p:blipFill>
          <a:blip r:embed="rId2"/>
          <a:srcRect/>
          <a:stretch>
            <a:fillRect/>
          </a:stretch>
        </p:blipFill>
        <p:spPr bwMode="auto">
          <a:xfrm>
            <a:off x="-147573" y="4929198"/>
            <a:ext cx="9363043" cy="135732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wipe(left)">
                                      <p:cBhvr>
                                        <p:cTn id="18" dur="20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sp>
        <p:nvSpPr>
          <p:cNvPr id="3" name="Content Placeholder 2"/>
          <p:cNvSpPr>
            <a:spLocks noGrp="1"/>
          </p:cNvSpPr>
          <p:nvPr>
            <p:ph idx="1"/>
          </p:nvPr>
        </p:nvSpPr>
        <p:spPr>
          <a:xfrm>
            <a:off x="457200" y="1571612"/>
            <a:ext cx="8229600" cy="4525963"/>
          </a:xfrm>
        </p:spPr>
        <p:txBody>
          <a:bodyPr>
            <a:normAutofit fontScale="92500" lnSpcReduction="10000"/>
          </a:bodyPr>
          <a:lstStyle/>
          <a:p>
            <a:pPr algn="just"/>
            <a:r>
              <a:rPr lang="en-US" b="1" dirty="0" smtClean="0"/>
              <a:t>Accessing values in </a:t>
            </a:r>
            <a:r>
              <a:rPr lang="en-US" b="1" dirty="0" err="1" smtClean="0"/>
              <a:t>Tuple</a:t>
            </a:r>
            <a:r>
              <a:rPr lang="en-US" b="1" dirty="0" smtClean="0"/>
              <a:t>:</a:t>
            </a:r>
            <a:endParaRPr lang="en-US" dirty="0" smtClean="0"/>
          </a:p>
          <a:p>
            <a:pPr lvl="1" algn="just"/>
            <a:r>
              <a:rPr lang="en-US" dirty="0" smtClean="0"/>
              <a:t>Accessing the elements from a </a:t>
            </a:r>
            <a:r>
              <a:rPr lang="en-US" dirty="0" err="1" smtClean="0"/>
              <a:t>tuple</a:t>
            </a:r>
            <a:r>
              <a:rPr lang="en-US" dirty="0" smtClean="0"/>
              <a:t> can be done using indexing or slicing.</a:t>
            </a:r>
          </a:p>
          <a:p>
            <a:pPr>
              <a:buNone/>
            </a:pPr>
            <a:r>
              <a:rPr lang="en-US" dirty="0" err="1" smtClean="0"/>
              <a:t>tup</a:t>
            </a:r>
            <a:r>
              <a:rPr lang="en-US" dirty="0" smtClean="0"/>
              <a:t> = (50,60,70,80,90)</a:t>
            </a:r>
            <a:endParaRPr lang="en-IN" sz="2800" dirty="0" smtClean="0"/>
          </a:p>
          <a:p>
            <a:pPr>
              <a:buNone/>
            </a:pPr>
            <a:r>
              <a:rPr lang="en-US" dirty="0" smtClean="0"/>
              <a:t>print   </a:t>
            </a:r>
            <a:r>
              <a:rPr lang="en-US" dirty="0" err="1" smtClean="0"/>
              <a:t>tup</a:t>
            </a:r>
            <a:r>
              <a:rPr lang="en-US" dirty="0" smtClean="0"/>
              <a:t>[0]		# </a:t>
            </a:r>
            <a:r>
              <a:rPr lang="en-US" dirty="0" smtClean="0">
                <a:solidFill>
                  <a:srgbClr val="FF0000"/>
                </a:solidFill>
              </a:rPr>
              <a:t>50</a:t>
            </a:r>
            <a:endParaRPr lang="en-IN" sz="2800" dirty="0" smtClean="0">
              <a:solidFill>
                <a:srgbClr val="FF0000"/>
              </a:solidFill>
            </a:endParaRPr>
          </a:p>
          <a:p>
            <a:pPr>
              <a:buNone/>
            </a:pPr>
            <a:r>
              <a:rPr lang="en-US" dirty="0" smtClean="0"/>
              <a:t>print   </a:t>
            </a:r>
            <a:r>
              <a:rPr lang="en-US" dirty="0" err="1" smtClean="0"/>
              <a:t>tup</a:t>
            </a:r>
            <a:r>
              <a:rPr lang="en-US" dirty="0" smtClean="0"/>
              <a:t>[1:4]		# </a:t>
            </a:r>
            <a:r>
              <a:rPr lang="en-US" dirty="0" smtClean="0">
                <a:solidFill>
                  <a:srgbClr val="FF0000"/>
                </a:solidFill>
              </a:rPr>
              <a:t>(60,70,80)</a:t>
            </a:r>
            <a:endParaRPr lang="en-IN" sz="2800" dirty="0" smtClean="0">
              <a:solidFill>
                <a:srgbClr val="FF0000"/>
              </a:solidFill>
            </a:endParaRPr>
          </a:p>
          <a:p>
            <a:pPr>
              <a:buNone/>
            </a:pPr>
            <a:r>
              <a:rPr lang="en-US" dirty="0" smtClean="0"/>
              <a:t>print   </a:t>
            </a:r>
            <a:r>
              <a:rPr lang="en-US" dirty="0" err="1" smtClean="0"/>
              <a:t>tup</a:t>
            </a:r>
            <a:r>
              <a:rPr lang="en-US" dirty="0" smtClean="0"/>
              <a:t>[-1]		# </a:t>
            </a:r>
            <a:r>
              <a:rPr lang="en-US" dirty="0" smtClean="0">
                <a:solidFill>
                  <a:srgbClr val="FF0000"/>
                </a:solidFill>
              </a:rPr>
              <a:t>90</a:t>
            </a:r>
            <a:endParaRPr lang="en-IN" sz="2800" dirty="0" smtClean="0">
              <a:solidFill>
                <a:srgbClr val="FF0000"/>
              </a:solidFill>
            </a:endParaRPr>
          </a:p>
          <a:p>
            <a:pPr>
              <a:buNone/>
            </a:pPr>
            <a:r>
              <a:rPr lang="en-US" dirty="0" smtClean="0"/>
              <a:t>print   </a:t>
            </a:r>
            <a:r>
              <a:rPr lang="en-US" dirty="0" err="1" smtClean="0"/>
              <a:t>tup</a:t>
            </a:r>
            <a:r>
              <a:rPr lang="en-US" dirty="0" smtClean="0"/>
              <a:t>[-1:-4:-1]	# </a:t>
            </a:r>
            <a:r>
              <a:rPr lang="en-US" dirty="0" smtClean="0">
                <a:solidFill>
                  <a:srgbClr val="FF0000"/>
                </a:solidFill>
              </a:rPr>
              <a:t>(90,80,70)</a:t>
            </a:r>
            <a:endParaRPr lang="en-IN" sz="2800" dirty="0" smtClean="0">
              <a:solidFill>
                <a:srgbClr val="FF0000"/>
              </a:solidFill>
            </a:endParaRPr>
          </a:p>
          <a:p>
            <a:pPr>
              <a:buNone/>
            </a:pPr>
            <a:r>
              <a:rPr lang="en-US" dirty="0" smtClean="0"/>
              <a:t>print   </a:t>
            </a:r>
            <a:r>
              <a:rPr lang="en-US" dirty="0" err="1" smtClean="0"/>
              <a:t>tup</a:t>
            </a:r>
            <a:r>
              <a:rPr lang="en-US" dirty="0" smtClean="0"/>
              <a:t>[-4:-1]		# </a:t>
            </a:r>
            <a:r>
              <a:rPr lang="en-US" dirty="0" smtClean="0">
                <a:solidFill>
                  <a:srgbClr val="FF0000"/>
                </a:solidFill>
              </a:rPr>
              <a:t>(60,70,80)</a:t>
            </a:r>
            <a:endParaRPr lang="en-IN" sz="2800" dirty="0" smtClean="0">
              <a:solidFill>
                <a:srgbClr val="FF0000"/>
              </a:solidFill>
            </a:endParaRPr>
          </a:p>
          <a:p>
            <a:pPr lvl="1" algn="just">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smtClean="0"/>
              <a:t>Updating and deleting  in </a:t>
            </a:r>
            <a:r>
              <a:rPr lang="en-US" b="1" dirty="0" err="1" smtClean="0"/>
              <a:t>Tuple</a:t>
            </a:r>
            <a:r>
              <a:rPr lang="en-US" b="1" dirty="0" smtClean="0"/>
              <a:t>:</a:t>
            </a:r>
            <a:endParaRPr lang="en-US" dirty="0" smtClean="0"/>
          </a:p>
          <a:p>
            <a:pPr lvl="1" algn="just"/>
            <a:r>
              <a:rPr lang="en-US" dirty="0" err="1" smtClean="0"/>
              <a:t>Tuples</a:t>
            </a:r>
            <a:r>
              <a:rPr lang="en-US" dirty="0" smtClean="0"/>
              <a:t> are immutable which means you </a:t>
            </a:r>
            <a:r>
              <a:rPr lang="en-US" dirty="0" smtClean="0">
                <a:solidFill>
                  <a:srgbClr val="FF0000"/>
                </a:solidFill>
              </a:rPr>
              <a:t>cannot</a:t>
            </a:r>
            <a:r>
              <a:rPr lang="en-US" dirty="0" smtClean="0"/>
              <a:t> update, change or delete the values of </a:t>
            </a:r>
            <a:r>
              <a:rPr lang="en-US" dirty="0" err="1" smtClean="0"/>
              <a:t>tuple</a:t>
            </a:r>
            <a:r>
              <a:rPr lang="en-US" dirty="0" smtClean="0"/>
              <a:t> elements.</a:t>
            </a:r>
            <a:endParaRPr lang="en-IN" sz="2400" dirty="0" smtClean="0"/>
          </a:p>
          <a:p>
            <a:pPr lvl="1" algn="just">
              <a:buNone/>
            </a:pPr>
            <a:endParaRPr lang="en-US" dirty="0" smtClean="0"/>
          </a:p>
        </p:txBody>
      </p:sp>
      <p:pic>
        <p:nvPicPr>
          <p:cNvPr id="4" name="Picture 3"/>
          <p:cNvPicPr/>
          <p:nvPr/>
        </p:nvPicPr>
        <p:blipFill>
          <a:blip r:embed="rId2"/>
          <a:srcRect/>
          <a:stretch>
            <a:fillRect/>
          </a:stretch>
        </p:blipFill>
        <p:spPr bwMode="auto">
          <a:xfrm>
            <a:off x="928662" y="3480775"/>
            <a:ext cx="7715304" cy="31629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rcRect/>
          <a:stretch>
            <a:fillRect/>
          </a:stretch>
        </p:blipFill>
        <p:spPr bwMode="auto">
          <a:xfrm>
            <a:off x="357158" y="1571612"/>
            <a:ext cx="8358246" cy="37147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IN" dirty="0"/>
          </a:p>
        </p:txBody>
      </p:sp>
      <p:sp>
        <p:nvSpPr>
          <p:cNvPr id="3" name="Content Placeholder 2"/>
          <p:cNvSpPr>
            <a:spLocks noGrp="1"/>
          </p:cNvSpPr>
          <p:nvPr>
            <p:ph idx="1"/>
          </p:nvPr>
        </p:nvSpPr>
        <p:spPr/>
        <p:txBody>
          <a:bodyPr/>
          <a:lstStyle/>
          <a:p>
            <a:pPr algn="just"/>
            <a:r>
              <a:rPr lang="en-US" dirty="0" smtClean="0"/>
              <a:t>A list is similar to an array that consists of a group of elements or items.</a:t>
            </a:r>
          </a:p>
          <a:p>
            <a:pPr algn="just"/>
            <a:r>
              <a:rPr lang="en-US" dirty="0" smtClean="0"/>
              <a:t>The Difference is …………….</a:t>
            </a:r>
          </a:p>
          <a:p>
            <a:pPr algn="just"/>
            <a:r>
              <a:rPr lang="en-US" dirty="0" smtClean="0"/>
              <a:t>An array can store only one type of elements whereas a list can store different types of elements.</a:t>
            </a:r>
          </a:p>
          <a:p>
            <a:pPr algn="just"/>
            <a:r>
              <a:rPr lang="en-US" dirty="0" smtClean="0"/>
              <a:t>To create a List as putting different comma-separated values between square brackets [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graphicFrame>
        <p:nvGraphicFramePr>
          <p:cNvPr id="4" name="Content Placeholder 3"/>
          <p:cNvGraphicFramePr>
            <a:graphicFrameLocks noGrp="1"/>
          </p:cNvGraphicFramePr>
          <p:nvPr>
            <p:ph idx="1"/>
          </p:nvPr>
        </p:nvGraphicFramePr>
        <p:xfrm>
          <a:off x="285720" y="1357298"/>
          <a:ext cx="8501122" cy="5437106"/>
        </p:xfrm>
        <a:graphic>
          <a:graphicData uri="http://schemas.openxmlformats.org/drawingml/2006/table">
            <a:tbl>
              <a:tblPr/>
              <a:tblGrid>
                <a:gridCol w="2142148"/>
                <a:gridCol w="6358974"/>
              </a:tblGrid>
              <a:tr h="401631">
                <a:tc>
                  <a:txBody>
                    <a:bodyPr/>
                    <a:lstStyle/>
                    <a:p>
                      <a:pPr algn="ctr">
                        <a:lnSpc>
                          <a:spcPct val="115000"/>
                        </a:lnSpc>
                        <a:spcAft>
                          <a:spcPts val="0"/>
                        </a:spcAft>
                      </a:pPr>
                      <a:r>
                        <a:rPr lang="en-US" sz="1800" b="1" dirty="0">
                          <a:latin typeface="Times New Roman"/>
                          <a:ea typeface="Calibri"/>
                          <a:cs typeface="Times New Roman"/>
                        </a:rPr>
                        <a:t>Operation</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Times New Roman"/>
                          <a:ea typeface="Calibri"/>
                          <a:cs typeface="Times New Roman"/>
                        </a:rPr>
                        <a:t>Description</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err="1">
                          <a:latin typeface="Times New Roman"/>
                          <a:ea typeface="Calibri"/>
                          <a:cs typeface="Times New Roman"/>
                        </a:rPr>
                        <a:t>len</a:t>
                      </a:r>
                      <a:r>
                        <a:rPr lang="en-US" sz="1600" b="1" dirty="0">
                          <a:latin typeface="Times New Roman"/>
                          <a:ea typeface="Calibri"/>
                          <a:cs typeface="Times New Roman"/>
                        </a:rPr>
                        <a:t>(t)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 the length of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a:latin typeface="Times New Roman"/>
                          <a:ea typeface="Calibri"/>
                          <a:cs typeface="Times New Roman"/>
                        </a:rPr>
                        <a:t>tup1+tup2</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Concatenation of two </a:t>
                      </a:r>
                      <a:r>
                        <a:rPr lang="en-US" sz="1600" dirty="0" err="1">
                          <a:latin typeface="Times New Roman"/>
                          <a:ea typeface="Calibri"/>
                          <a:cs typeface="Times New Roman"/>
                        </a:rPr>
                        <a:t>tuples</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err="1" smtClean="0">
                          <a:latin typeface="Times New Roman"/>
                          <a:ea typeface="Calibri"/>
                          <a:cs typeface="Times New Roman"/>
                        </a:rPr>
                        <a:t>tup</a:t>
                      </a:r>
                      <a:r>
                        <a:rPr lang="en-US" sz="1600" b="1" dirty="0" smtClean="0">
                          <a:latin typeface="Times New Roman"/>
                          <a:ea typeface="Calibri"/>
                          <a:cs typeface="Times New Roman"/>
                        </a:rPr>
                        <a:t>*n</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Repetition of </a:t>
                      </a:r>
                      <a:r>
                        <a:rPr lang="en-US" sz="1600" dirty="0" err="1">
                          <a:latin typeface="Times New Roman"/>
                          <a:ea typeface="Calibri"/>
                          <a:cs typeface="Times New Roman"/>
                        </a:rPr>
                        <a:t>tuple</a:t>
                      </a:r>
                      <a:r>
                        <a:rPr lang="en-US" sz="1600" dirty="0">
                          <a:latin typeface="Times New Roman"/>
                          <a:ea typeface="Calibri"/>
                          <a:cs typeface="Times New Roman"/>
                        </a:rPr>
                        <a:t> values in n number of times.</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a:latin typeface="Times New Roman"/>
                          <a:ea typeface="Calibri"/>
                          <a:cs typeface="Times New Roman"/>
                        </a:rPr>
                        <a:t>x in </a:t>
                      </a:r>
                      <a:r>
                        <a:rPr lang="en-US" sz="1600" b="1" dirty="0" err="1">
                          <a:latin typeface="Times New Roman"/>
                          <a:ea typeface="Calibri"/>
                          <a:cs typeface="Times New Roman"/>
                        </a:rPr>
                        <a:t>tup</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 True if x is found in </a:t>
                      </a:r>
                      <a:r>
                        <a:rPr lang="en-US" sz="1600" dirty="0" err="1">
                          <a:latin typeface="Times New Roman"/>
                          <a:ea typeface="Calibri"/>
                          <a:cs typeface="Times New Roman"/>
                        </a:rPr>
                        <a:t>tuple</a:t>
                      </a:r>
                      <a:r>
                        <a:rPr lang="en-US" sz="1600" dirty="0">
                          <a:latin typeface="Times New Roman"/>
                          <a:ea typeface="Calibri"/>
                          <a:cs typeface="Times New Roman"/>
                        </a:rPr>
                        <a:t> otherwise returns False.</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323">
                <a:tc>
                  <a:txBody>
                    <a:bodyPr/>
                    <a:lstStyle/>
                    <a:p>
                      <a:pPr>
                        <a:lnSpc>
                          <a:spcPct val="115000"/>
                        </a:lnSpc>
                        <a:spcAft>
                          <a:spcPts val="0"/>
                        </a:spcAft>
                      </a:pPr>
                      <a:r>
                        <a:rPr lang="en-US" sz="1600" b="1" dirty="0" err="1">
                          <a:latin typeface="Times New Roman"/>
                          <a:ea typeface="Calibri"/>
                          <a:cs typeface="Times New Roman"/>
                        </a:rPr>
                        <a:t>cmp</a:t>
                      </a:r>
                      <a:r>
                        <a:rPr lang="en-US" sz="1600" b="1" dirty="0">
                          <a:latin typeface="Times New Roman"/>
                          <a:ea typeface="Calibri"/>
                          <a:cs typeface="Times New Roman"/>
                        </a:rPr>
                        <a:t>(tup1,tup2) </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Compare elements of both </a:t>
                      </a:r>
                      <a:r>
                        <a:rPr lang="en-US" sz="1600" dirty="0" err="1">
                          <a:latin typeface="Times New Roman"/>
                          <a:ea typeface="Calibri"/>
                          <a:cs typeface="Times New Roman"/>
                        </a:rPr>
                        <a:t>tuples</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a:latin typeface="Times New Roman"/>
                          <a:ea typeface="Calibri"/>
                          <a:cs typeface="Times New Roman"/>
                        </a:rPr>
                        <a:t>max(</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maximum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a:latin typeface="Times New Roman"/>
                          <a:ea typeface="Calibri"/>
                          <a:cs typeface="Times New Roman"/>
                        </a:rPr>
                        <a:t>min(</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minimum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err="1">
                          <a:latin typeface="Times New Roman"/>
                          <a:ea typeface="Calibri"/>
                          <a:cs typeface="Times New Roman"/>
                        </a:rPr>
                        <a:t>tuple</a:t>
                      </a:r>
                      <a:r>
                        <a:rPr lang="en-US" sz="1600" b="1" dirty="0">
                          <a:latin typeface="Times New Roman"/>
                          <a:ea typeface="Calibri"/>
                          <a:cs typeface="Times New Roman"/>
                        </a:rPr>
                        <a:t>(list)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Convert list into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nSpc>
                          <a:spcPct val="115000"/>
                        </a:lnSpc>
                        <a:spcAft>
                          <a:spcPts val="0"/>
                        </a:spcAft>
                      </a:pPr>
                      <a:r>
                        <a:rPr lang="en-US" sz="1600" b="1" dirty="0" err="1">
                          <a:latin typeface="Times New Roman"/>
                          <a:ea typeface="Calibri"/>
                          <a:cs typeface="Times New Roman"/>
                        </a:rPr>
                        <a:t>tup.count</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how many times the element ‘x’ is found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704">
                <a:tc>
                  <a:txBody>
                    <a:bodyPr/>
                    <a:lstStyle/>
                    <a:p>
                      <a:pPr>
                        <a:lnSpc>
                          <a:spcPct val="115000"/>
                        </a:lnSpc>
                        <a:spcAft>
                          <a:spcPts val="0"/>
                        </a:spcAft>
                      </a:pPr>
                      <a:r>
                        <a:rPr lang="en-US" sz="1600" b="1" dirty="0" err="1">
                          <a:latin typeface="Times New Roman"/>
                          <a:ea typeface="Calibri"/>
                          <a:cs typeface="Times New Roman"/>
                        </a:rPr>
                        <a:t>tup.index</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first occurrence of the element ‘x’ in </a:t>
                      </a:r>
                      <a:r>
                        <a:rPr lang="en-US" sz="1600" dirty="0" err="1">
                          <a:latin typeface="Times New Roman"/>
                          <a:ea typeface="Calibri"/>
                          <a:cs typeface="Times New Roman"/>
                        </a:rPr>
                        <a:t>tuple</a:t>
                      </a:r>
                      <a:r>
                        <a:rPr lang="en-US" sz="1600" dirty="0">
                          <a:latin typeface="Times New Roman"/>
                          <a:ea typeface="Calibri"/>
                          <a:cs typeface="Times New Roman"/>
                        </a:rPr>
                        <a:t>. Raises </a:t>
                      </a:r>
                      <a:r>
                        <a:rPr lang="en-US" sz="1600" dirty="0" err="1">
                          <a:latin typeface="Times New Roman"/>
                          <a:ea typeface="Calibri"/>
                          <a:cs typeface="Times New Roman"/>
                        </a:rPr>
                        <a:t>ValueError</a:t>
                      </a:r>
                      <a:r>
                        <a:rPr lang="en-US" sz="1600" dirty="0">
                          <a:latin typeface="Times New Roman"/>
                          <a:ea typeface="Calibri"/>
                          <a:cs typeface="Times New Roman"/>
                        </a:rPr>
                        <a:t> if ‘x’ is not found in the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704">
                <a:tc>
                  <a:txBody>
                    <a:bodyPr/>
                    <a:lstStyle/>
                    <a:p>
                      <a:pPr>
                        <a:lnSpc>
                          <a:spcPct val="115000"/>
                        </a:lnSpc>
                        <a:spcAft>
                          <a:spcPts val="0"/>
                        </a:spcAft>
                      </a:pPr>
                      <a:r>
                        <a:rPr lang="en-US" sz="1600" b="1" dirty="0">
                          <a:latin typeface="Times New Roman"/>
                          <a:ea typeface="Calibri"/>
                          <a:cs typeface="Times New Roman"/>
                        </a:rPr>
                        <a:t>sorted(</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Sorts the elements of </a:t>
                      </a:r>
                      <a:r>
                        <a:rPr lang="en-US" sz="1600" dirty="0" err="1">
                          <a:latin typeface="Times New Roman"/>
                          <a:ea typeface="Calibri"/>
                          <a:cs typeface="Times New Roman"/>
                        </a:rPr>
                        <a:t>tuple</a:t>
                      </a:r>
                      <a:r>
                        <a:rPr lang="en-US" sz="1600" dirty="0">
                          <a:latin typeface="Times New Roman"/>
                          <a:ea typeface="Calibri"/>
                          <a:cs typeface="Times New Roman"/>
                        </a:rPr>
                        <a:t> into ascending order. sorted(</a:t>
                      </a:r>
                      <a:r>
                        <a:rPr lang="en-US" sz="1600" dirty="0" err="1">
                          <a:latin typeface="Times New Roman"/>
                          <a:ea typeface="Calibri"/>
                          <a:cs typeface="Times New Roman"/>
                        </a:rPr>
                        <a:t>tup,reverse</a:t>
                      </a:r>
                      <a:r>
                        <a:rPr lang="en-US" sz="1600" dirty="0">
                          <a:latin typeface="Times New Roman"/>
                          <a:ea typeface="Calibri"/>
                          <a:cs typeface="Times New Roman"/>
                        </a:rPr>
                        <a:t>=True) will sort in reverse order.</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a:t>
            </a:r>
            <a:endParaRPr lang="en-IN" dirty="0"/>
          </a:p>
        </p:txBody>
      </p:sp>
      <p:sp>
        <p:nvSpPr>
          <p:cNvPr id="5" name="Content Placeholder 4"/>
          <p:cNvSpPr>
            <a:spLocks noGrp="1"/>
          </p:cNvSpPr>
          <p:nvPr>
            <p:ph idx="1"/>
          </p:nvPr>
        </p:nvSpPr>
        <p:spPr>
          <a:xfrm>
            <a:off x="457200" y="1214422"/>
            <a:ext cx="8229600" cy="1328734"/>
          </a:xfrm>
        </p:spPr>
        <p:txBody>
          <a:bodyPr/>
          <a:lstStyle/>
          <a:p>
            <a:r>
              <a:rPr lang="en-US" b="1" dirty="0" smtClean="0"/>
              <a:t>Nested </a:t>
            </a:r>
            <a:r>
              <a:rPr lang="en-US" b="1" dirty="0" err="1" smtClean="0"/>
              <a:t>Tuple</a:t>
            </a:r>
            <a:r>
              <a:rPr lang="en-US" b="1" dirty="0" smtClean="0"/>
              <a:t>:</a:t>
            </a:r>
            <a:endParaRPr lang="en-US" dirty="0" smtClean="0"/>
          </a:p>
          <a:p>
            <a:pPr lvl="1"/>
            <a:r>
              <a:rPr lang="en-US" dirty="0" smtClean="0"/>
              <a:t>A list within another list is called a </a:t>
            </a:r>
            <a:r>
              <a:rPr lang="en-US" i="1" dirty="0" smtClean="0"/>
              <a:t>nested list</a:t>
            </a:r>
            <a:r>
              <a:rPr lang="en-US" dirty="0" smtClean="0"/>
              <a:t>.</a:t>
            </a:r>
            <a:endParaRPr lang="en-IN" b="1" dirty="0"/>
          </a:p>
        </p:txBody>
      </p:sp>
      <p:sp>
        <p:nvSpPr>
          <p:cNvPr id="6" name="TextBox 5"/>
          <p:cNvSpPr txBox="1"/>
          <p:nvPr/>
        </p:nvSpPr>
        <p:spPr>
          <a:xfrm>
            <a:off x="3929058" y="4453640"/>
            <a:ext cx="4113627" cy="233294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US" sz="2000" dirty="0" smtClean="0"/>
          </a:p>
          <a:p>
            <a:pPr marL="342900" indent="-342900">
              <a:lnSpc>
                <a:spcPct val="80000"/>
              </a:lnSpc>
              <a:spcBef>
                <a:spcPct val="20000"/>
              </a:spcBef>
            </a:pPr>
            <a:r>
              <a:rPr lang="fi-FI" sz="3200" dirty="0" smtClean="0"/>
              <a:t>("RAVI", "CSE", 92.00)</a:t>
            </a:r>
          </a:p>
          <a:p>
            <a:pPr marL="342900" indent="-342900">
              <a:lnSpc>
                <a:spcPct val="80000"/>
              </a:lnSpc>
              <a:spcBef>
                <a:spcPct val="20000"/>
              </a:spcBef>
            </a:pPr>
            <a:r>
              <a:rPr lang="fi-FI" sz="3200" dirty="0" smtClean="0"/>
              <a:t>("RAMU", "ECE", 93.00)</a:t>
            </a:r>
          </a:p>
          <a:p>
            <a:pPr marL="342900" indent="-342900">
              <a:lnSpc>
                <a:spcPct val="80000"/>
              </a:lnSpc>
              <a:spcBef>
                <a:spcPct val="20000"/>
              </a:spcBef>
            </a:pPr>
            <a:r>
              <a:rPr lang="fi-FI" sz="3200" dirty="0" smtClean="0"/>
              <a:t>("RAJA", "EEE", 87.00)</a:t>
            </a:r>
          </a:p>
        </p:txBody>
      </p:sp>
      <p:sp>
        <p:nvSpPr>
          <p:cNvPr id="7" name="Rectangle 6"/>
          <p:cNvSpPr/>
          <p:nvPr/>
        </p:nvSpPr>
        <p:spPr>
          <a:xfrm>
            <a:off x="142844" y="2500306"/>
            <a:ext cx="9001156" cy="2271391"/>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2800" dirty="0" smtClean="0"/>
              <a:t>students=(("RAVI", "CSE", 92.00), ("RAMU", "ECE", 93.00), </a:t>
            </a:r>
          </a:p>
          <a:p>
            <a:pPr marL="342900" indent="-342900">
              <a:lnSpc>
                <a:spcPct val="80000"/>
              </a:lnSpc>
              <a:spcBef>
                <a:spcPct val="20000"/>
              </a:spcBef>
              <a:buNone/>
            </a:pPr>
            <a:r>
              <a:rPr lang="en-IN" sz="2800" dirty="0" smtClean="0"/>
              <a:t>                   ("RAJA", "EEE", 87.00))</a:t>
            </a:r>
          </a:p>
          <a:p>
            <a:pPr marL="342900" indent="-342900">
              <a:lnSpc>
                <a:spcPct val="80000"/>
              </a:lnSpc>
              <a:spcBef>
                <a:spcPct val="20000"/>
              </a:spcBef>
              <a:buNone/>
            </a:pPr>
            <a:r>
              <a:rPr lang="en-IN" sz="2800" dirty="0" smtClean="0"/>
              <a:t>for </a:t>
            </a:r>
            <a:r>
              <a:rPr lang="en-IN" sz="2800" dirty="0" err="1" smtClean="0"/>
              <a:t>i</a:t>
            </a:r>
            <a:r>
              <a:rPr lang="en-IN" sz="2800" dirty="0" smtClean="0"/>
              <a:t> in students:</a:t>
            </a:r>
          </a:p>
          <a:p>
            <a:pPr marL="342900" indent="-342900">
              <a:lnSpc>
                <a:spcPct val="80000"/>
              </a:lnSpc>
              <a:spcBef>
                <a:spcPct val="20000"/>
              </a:spcBef>
              <a:buNone/>
            </a:pPr>
            <a:r>
              <a:rPr lang="en-IN" sz="2800" dirty="0" smtClean="0"/>
              <a:t>	print </a:t>
            </a:r>
            <a:r>
              <a:rPr lang="en-IN" sz="2800" dirty="0" err="1" smtClean="0"/>
              <a:t>i</a:t>
            </a:r>
            <a:endParaRPr lang="en-I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IN" dirty="0"/>
          </a:p>
        </p:txBody>
      </p:sp>
      <p:sp>
        <p:nvSpPr>
          <p:cNvPr id="3" name="Content Placeholder 2"/>
          <p:cNvSpPr>
            <a:spLocks noGrp="1"/>
          </p:cNvSpPr>
          <p:nvPr>
            <p:ph idx="1"/>
          </p:nvPr>
        </p:nvSpPr>
        <p:spPr/>
        <p:txBody>
          <a:bodyPr/>
          <a:lstStyle/>
          <a:p>
            <a:pPr algn="just"/>
            <a:r>
              <a:rPr lang="en-US" dirty="0" smtClean="0"/>
              <a:t>Set is another data structure supported by python.</a:t>
            </a:r>
          </a:p>
          <a:p>
            <a:pPr algn="just"/>
            <a:r>
              <a:rPr lang="en-US" dirty="0" smtClean="0"/>
              <a:t>Basically, sets are same as lists but with a difference that sets are lists with no duplicate entries.</a:t>
            </a:r>
          </a:p>
          <a:p>
            <a:pPr algn="just"/>
            <a:r>
              <a:rPr lang="en-US" dirty="0" smtClean="0"/>
              <a:t>Technically a set is a mutable and an unordered collection of items. This means that we can easily add or remove items from it.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IN" dirty="0"/>
          </a:p>
        </p:txBody>
      </p:sp>
      <p:sp>
        <p:nvSpPr>
          <p:cNvPr id="3" name="Content Placeholder 2"/>
          <p:cNvSpPr>
            <a:spLocks noGrp="1"/>
          </p:cNvSpPr>
          <p:nvPr>
            <p:ph idx="1"/>
          </p:nvPr>
        </p:nvSpPr>
        <p:spPr/>
        <p:txBody>
          <a:bodyPr/>
          <a:lstStyle/>
          <a:p>
            <a:pPr algn="just"/>
            <a:r>
              <a:rPr lang="en-US" b="1" dirty="0" smtClean="0"/>
              <a:t>Creating a set:</a:t>
            </a:r>
            <a:endParaRPr lang="en-US" dirty="0" smtClean="0"/>
          </a:p>
          <a:p>
            <a:pPr lvl="1" algn="just"/>
            <a:r>
              <a:rPr lang="en-US" sz="3200" dirty="0" smtClean="0"/>
              <a:t>A set is created by placing all the elements inside curly brackets {  }.</a:t>
            </a:r>
          </a:p>
          <a:p>
            <a:pPr lvl="1" algn="just">
              <a:buNone/>
            </a:pPr>
            <a:r>
              <a:rPr lang="en-US" sz="3200" dirty="0" smtClean="0"/>
              <a:t>s={1, 2.5, "</a:t>
            </a:r>
            <a:r>
              <a:rPr lang="en-US" sz="3200" dirty="0" err="1" smtClean="0"/>
              <a:t>abc</a:t>
            </a:r>
            <a:r>
              <a:rPr lang="en-US" sz="3200" dirty="0" smtClean="0"/>
              <a:t>" }</a:t>
            </a:r>
          </a:p>
          <a:p>
            <a:pPr lvl="1" algn="just">
              <a:buNone/>
            </a:pPr>
            <a:r>
              <a:rPr lang="en-US" sz="3200" dirty="0" smtClean="0"/>
              <a:t>print s</a:t>
            </a:r>
            <a:endParaRPr lang="en-US" dirty="0" smtClean="0"/>
          </a:p>
          <a:p>
            <a:pPr algn="just">
              <a:buNone/>
            </a:pPr>
            <a:r>
              <a:rPr lang="en-US" b="1" dirty="0" smtClean="0"/>
              <a:t>Output:</a:t>
            </a:r>
            <a:endParaRPr lang="en-US" dirty="0" smtClean="0"/>
          </a:p>
          <a:p>
            <a:pPr algn="just">
              <a:buNone/>
            </a:pPr>
            <a:r>
              <a:rPr lang="en-US" dirty="0" smtClean="0"/>
              <a:t>	</a:t>
            </a:r>
            <a:r>
              <a:rPr lang="en-US" sz="3600" dirty="0" smtClean="0"/>
              <a:t>set([1, 2.5, "</a:t>
            </a:r>
            <a:r>
              <a:rPr lang="en-US" sz="3600" dirty="0" err="1" smtClean="0"/>
              <a:t>abc</a:t>
            </a:r>
            <a:r>
              <a:rPr lang="en-US" sz="3600" dirty="0" smtClean="0"/>
              <a:t>" ])</a:t>
            </a:r>
          </a:p>
          <a:p>
            <a:pPr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IN" dirty="0"/>
          </a:p>
        </p:txBody>
      </p:sp>
      <p:sp>
        <p:nvSpPr>
          <p:cNvPr id="3" name="Content Placeholder 2"/>
          <p:cNvSpPr>
            <a:spLocks noGrp="1"/>
          </p:cNvSpPr>
          <p:nvPr>
            <p:ph idx="1"/>
          </p:nvPr>
        </p:nvSpPr>
        <p:spPr>
          <a:xfrm>
            <a:off x="457200" y="1617681"/>
            <a:ext cx="8229600" cy="4525963"/>
          </a:xfrm>
        </p:spPr>
        <p:txBody>
          <a:bodyPr>
            <a:normAutofit lnSpcReduction="10000"/>
          </a:bodyPr>
          <a:lstStyle/>
          <a:p>
            <a:pPr algn="just"/>
            <a:r>
              <a:rPr lang="en-US" b="1" dirty="0" smtClean="0"/>
              <a:t>Converting list into a set:</a:t>
            </a:r>
            <a:endParaRPr lang="en-US" dirty="0" smtClean="0"/>
          </a:p>
          <a:p>
            <a:pPr lvl="1" algn="just"/>
            <a:r>
              <a:rPr lang="en-US" sz="3200" dirty="0" smtClean="0"/>
              <a:t>A set can have any number of items and they may be of different data types. </a:t>
            </a:r>
            <a:r>
              <a:rPr lang="en-US" sz="3200" i="1" dirty="0" smtClean="0"/>
              <a:t>set() </a:t>
            </a:r>
            <a:r>
              <a:rPr lang="en-US" sz="3200" dirty="0" smtClean="0"/>
              <a:t>function is used to converting list into set.</a:t>
            </a:r>
          </a:p>
          <a:p>
            <a:pPr lvl="1" algn="just">
              <a:buNone/>
            </a:pPr>
            <a:r>
              <a:rPr lang="en-US" sz="3200" dirty="0" smtClean="0"/>
              <a:t>s=set([1, 2.5, "</a:t>
            </a:r>
            <a:r>
              <a:rPr lang="en-US" sz="3200" dirty="0" err="1" smtClean="0"/>
              <a:t>abc</a:t>
            </a:r>
            <a:r>
              <a:rPr lang="en-US" sz="3200" dirty="0" smtClean="0"/>
              <a:t>"])</a:t>
            </a:r>
          </a:p>
          <a:p>
            <a:pPr lvl="1" algn="just">
              <a:buNone/>
            </a:pPr>
            <a:r>
              <a:rPr lang="en-US" sz="3200" dirty="0" smtClean="0"/>
              <a:t>print s</a:t>
            </a:r>
            <a:endParaRPr lang="en-US" dirty="0" smtClean="0"/>
          </a:p>
          <a:p>
            <a:pPr algn="just">
              <a:buNone/>
            </a:pPr>
            <a:r>
              <a:rPr lang="en-US" b="1" dirty="0" smtClean="0"/>
              <a:t>Output:</a:t>
            </a:r>
            <a:endParaRPr lang="en-US" dirty="0" smtClean="0"/>
          </a:p>
          <a:p>
            <a:pPr algn="just">
              <a:buNone/>
            </a:pPr>
            <a:r>
              <a:rPr lang="en-US" dirty="0" smtClean="0"/>
              <a:t>	</a:t>
            </a:r>
            <a:r>
              <a:rPr lang="en-US" sz="3600" dirty="0" smtClean="0"/>
              <a:t>set([1, 2.5, "</a:t>
            </a:r>
            <a:r>
              <a:rPr lang="en-US" sz="3600" dirty="0" err="1" smtClean="0"/>
              <a:t>abc</a:t>
            </a:r>
            <a:r>
              <a:rPr lang="en-US" sz="3600" dirty="0" smtClean="0"/>
              <a:t>" ])</a:t>
            </a:r>
          </a:p>
          <a:p>
            <a:pPr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IN" dirty="0"/>
          </a:p>
        </p:txBody>
      </p:sp>
      <p:graphicFrame>
        <p:nvGraphicFramePr>
          <p:cNvPr id="4" name="Content Placeholder 3"/>
          <p:cNvGraphicFramePr>
            <a:graphicFrameLocks noGrp="1"/>
          </p:cNvGraphicFramePr>
          <p:nvPr>
            <p:ph idx="1"/>
          </p:nvPr>
        </p:nvGraphicFramePr>
        <p:xfrm>
          <a:off x="285720" y="1214422"/>
          <a:ext cx="8501122" cy="5628757"/>
        </p:xfrm>
        <a:graphic>
          <a:graphicData uri="http://schemas.openxmlformats.org/drawingml/2006/table">
            <a:tbl>
              <a:tblPr/>
              <a:tblGrid>
                <a:gridCol w="2142148"/>
                <a:gridCol w="6358974"/>
              </a:tblGrid>
              <a:tr h="401631">
                <a:tc>
                  <a:txBody>
                    <a:bodyPr/>
                    <a:lstStyle/>
                    <a:p>
                      <a:pPr algn="ctr">
                        <a:lnSpc>
                          <a:spcPct val="115000"/>
                        </a:lnSpc>
                        <a:spcAft>
                          <a:spcPts val="0"/>
                        </a:spcAft>
                      </a:pPr>
                      <a:r>
                        <a:rPr lang="en-US" sz="2800" b="1" dirty="0">
                          <a:latin typeface="+mj-lt"/>
                          <a:ea typeface="Calibri"/>
                          <a:cs typeface="Times New Roman"/>
                        </a:rPr>
                        <a:t>Operation</a:t>
                      </a:r>
                      <a:endParaRPr lang="en-IN" sz="24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b="1" dirty="0">
                          <a:latin typeface="+mj-lt"/>
                          <a:ea typeface="Calibri"/>
                          <a:cs typeface="Times New Roman"/>
                        </a:rPr>
                        <a:t>Description</a:t>
                      </a:r>
                      <a:endParaRPr lang="en-IN" sz="24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len</a:t>
                      </a:r>
                      <a:r>
                        <a:rPr lang="en-US" sz="1800" b="1" dirty="0" smtClean="0">
                          <a:latin typeface="+mj-lt"/>
                          <a:ea typeface="Times New Roman"/>
                          <a:cs typeface="Times New Roman"/>
                        </a:rPr>
                        <a:t>(s</a:t>
                      </a:r>
                      <a:r>
                        <a:rPr lang="en-US" sz="1800" b="1" dirty="0">
                          <a:latin typeface="+mj-lt"/>
                          <a:ea typeface="Times New Roman"/>
                          <a:cs typeface="Times New Roman"/>
                        </a:rPr>
                        <a: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number of elements in set </a:t>
                      </a:r>
                      <a:r>
                        <a:rPr lang="en-US" sz="2400" i="1">
                          <a:latin typeface="+mj-lt"/>
                          <a:ea typeface="Times New Roman"/>
                          <a:cs typeface="Times New Roman"/>
                        </a:rPr>
                        <a:t>s</a:t>
                      </a:r>
                      <a:r>
                        <a:rPr lang="en-US" sz="2400">
                          <a:latin typeface="+mj-lt"/>
                          <a:ea typeface="Times New Roman"/>
                          <a:cs typeface="Times New Roman"/>
                        </a:rPr>
                        <a:t> (cardinality)</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s.issubset</a:t>
                      </a:r>
                      <a:r>
                        <a:rPr lang="en-US" sz="1800" b="1" dirty="0" smtClean="0">
                          <a:latin typeface="+mj-lt"/>
                          <a:ea typeface="Times New Roman"/>
                          <a:cs typeface="Times New Roman"/>
                        </a:rPr>
                        <a:t>(t</a:t>
                      </a:r>
                      <a:r>
                        <a:rPr lang="en-US" sz="1800" b="1" dirty="0">
                          <a:latin typeface="+mj-lt"/>
                          <a:ea typeface="Times New Roman"/>
                          <a:cs typeface="Times New Roman"/>
                        </a:rPr>
                        <a:t>)</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a:t>
                      </a:r>
                      <a:r>
                        <a:rPr lang="en-US" sz="1800" b="1" dirty="0">
                          <a:latin typeface="+mj-lt"/>
                          <a:ea typeface="Times New Roman"/>
                          <a:cs typeface="Times New Roman"/>
                        </a:rPr>
                        <a:t>or)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s </a:t>
                      </a:r>
                      <a:r>
                        <a:rPr lang="en-US" sz="1800" b="1" dirty="0">
                          <a:latin typeface="+mj-lt"/>
                          <a:ea typeface="Times New Roman"/>
                          <a:cs typeface="Times New Roman"/>
                        </a:rPr>
                        <a:t>&lt;=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test whether every element in </a:t>
                      </a:r>
                      <a:r>
                        <a:rPr lang="en-US" sz="2400" i="1">
                          <a:latin typeface="+mj-lt"/>
                          <a:ea typeface="Times New Roman"/>
                          <a:cs typeface="Times New Roman"/>
                        </a:rPr>
                        <a:t>s</a:t>
                      </a:r>
                      <a:r>
                        <a:rPr lang="en-US" sz="2400">
                          <a:latin typeface="+mj-lt"/>
                          <a:ea typeface="Times New Roman"/>
                          <a:cs typeface="Times New Roman"/>
                        </a:rPr>
                        <a:t> is in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6323">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s.issuperset</a:t>
                      </a:r>
                      <a:r>
                        <a:rPr lang="en-US" sz="1800" b="1" dirty="0" smtClean="0">
                          <a:latin typeface="+mj-lt"/>
                          <a:ea typeface="Times New Roman"/>
                          <a:cs typeface="Times New Roman"/>
                        </a:rPr>
                        <a:t>(t</a:t>
                      </a:r>
                      <a:r>
                        <a:rPr lang="en-US" sz="1800" b="1" dirty="0">
                          <a:latin typeface="+mj-lt"/>
                          <a:ea typeface="Times New Roman"/>
                          <a:cs typeface="Times New Roman"/>
                        </a:rPr>
                        <a:t>)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a:t>
                      </a:r>
                      <a:r>
                        <a:rPr lang="en-US" sz="1800" b="1" dirty="0">
                          <a:latin typeface="+mj-lt"/>
                          <a:ea typeface="Times New Roman"/>
                          <a:cs typeface="Times New Roman"/>
                        </a:rPr>
                        <a:t>or)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s </a:t>
                      </a:r>
                      <a:r>
                        <a:rPr lang="en-US" sz="1800" b="1" dirty="0">
                          <a:latin typeface="+mj-lt"/>
                          <a:ea typeface="Times New Roman"/>
                          <a:cs typeface="Times New Roman"/>
                        </a:rPr>
                        <a:t>&gt;=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test whether every element in </a:t>
                      </a:r>
                      <a:r>
                        <a:rPr lang="en-US" sz="2400" i="1">
                          <a:latin typeface="+mj-lt"/>
                          <a:ea typeface="Times New Roman"/>
                          <a:cs typeface="Times New Roman"/>
                        </a:rPr>
                        <a:t>t</a:t>
                      </a:r>
                      <a:r>
                        <a:rPr lang="en-US" sz="2400">
                          <a:latin typeface="+mj-lt"/>
                          <a:ea typeface="Times New Roman"/>
                          <a:cs typeface="Times New Roman"/>
                        </a:rPr>
                        <a:t> is in </a:t>
                      </a:r>
                      <a:r>
                        <a:rPr lang="en-US" sz="2400" i="1">
                          <a:latin typeface="+mj-lt"/>
                          <a:ea typeface="Times New Roman"/>
                          <a:cs typeface="Times New Roman"/>
                        </a:rPr>
                        <a:t>s</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s.union</a:t>
                      </a:r>
                      <a:r>
                        <a:rPr lang="en-US" sz="1800" b="1" dirty="0" smtClean="0">
                          <a:latin typeface="+mj-lt"/>
                          <a:ea typeface="Times New Roman"/>
                          <a:cs typeface="Times New Roman"/>
                        </a:rPr>
                        <a:t>(t</a:t>
                      </a:r>
                      <a:r>
                        <a:rPr lang="en-US" sz="1800" b="1" dirty="0">
                          <a:latin typeface="+mj-lt"/>
                          <a:ea typeface="Times New Roman"/>
                          <a:cs typeface="Times New Roman"/>
                        </a:rPr>
                        <a:t>)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a:t>
                      </a:r>
                      <a:r>
                        <a:rPr lang="en-US" sz="1800" b="1" dirty="0">
                          <a:latin typeface="+mj-lt"/>
                          <a:ea typeface="Times New Roman"/>
                          <a:cs typeface="Times New Roman"/>
                        </a:rPr>
                        <a:t>or)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elements from both </a:t>
                      </a:r>
                      <a:r>
                        <a:rPr lang="en-US" sz="2400" i="1">
                          <a:latin typeface="+mj-lt"/>
                          <a:ea typeface="Times New Roman"/>
                          <a:cs typeface="Times New Roman"/>
                        </a:rPr>
                        <a:t>s</a:t>
                      </a:r>
                      <a:r>
                        <a:rPr lang="en-US" sz="2400">
                          <a:latin typeface="+mj-lt"/>
                          <a:ea typeface="Times New Roman"/>
                          <a:cs typeface="Times New Roman"/>
                        </a:rPr>
                        <a:t> and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631">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s.intersection</a:t>
                      </a:r>
                      <a:r>
                        <a:rPr lang="en-US" sz="1800" b="1" dirty="0" smtClean="0">
                          <a:latin typeface="+mj-lt"/>
                          <a:ea typeface="Times New Roman"/>
                          <a:cs typeface="Times New Roman"/>
                        </a:rPr>
                        <a:t>(t</a:t>
                      </a:r>
                      <a:r>
                        <a:rPr lang="en-US" sz="1800" b="1" dirty="0">
                          <a:latin typeface="+mj-lt"/>
                          <a:ea typeface="Times New Roman"/>
                          <a:cs typeface="Times New Roman"/>
                        </a:rPr>
                        <a:t>)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a:t>
                      </a:r>
                      <a:r>
                        <a:rPr lang="en-US" sz="1800" b="1" dirty="0">
                          <a:latin typeface="+mj-lt"/>
                          <a:ea typeface="Times New Roman"/>
                          <a:cs typeface="Times New Roman"/>
                        </a:rPr>
                        <a:t>or) </a:t>
                      </a:r>
                      <a:endParaRPr lang="en-IN" sz="2400" b="1" dirty="0">
                        <a:latin typeface="+mj-lt"/>
                        <a:ea typeface="Calibri"/>
                        <a:cs typeface="Times New Roman"/>
                      </a:endParaRPr>
                    </a:p>
                    <a:p>
                      <a:pPr algn="l">
                        <a:lnSpc>
                          <a:spcPct val="115000"/>
                        </a:lnSpc>
                        <a:spcAft>
                          <a:spcPts val="0"/>
                        </a:spcAft>
                      </a:pPr>
                      <a:r>
                        <a:rPr lang="en-US" sz="1800" b="1" dirty="0" smtClean="0">
                          <a:latin typeface="+mj-lt"/>
                          <a:ea typeface="Times New Roman"/>
                          <a:cs typeface="Times New Roman"/>
                        </a:rPr>
                        <a:t>  s </a:t>
                      </a:r>
                      <a:r>
                        <a:rPr lang="en-US" sz="1800" b="1" dirty="0">
                          <a:latin typeface="+mj-lt"/>
                          <a:ea typeface="Times New Roman"/>
                          <a:cs typeface="Times New Roman"/>
                        </a:rPr>
                        <a:t>&amp;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elements common to </a:t>
                      </a:r>
                      <a:r>
                        <a:rPr lang="en-US" sz="2400" i="1">
                          <a:latin typeface="+mj-lt"/>
                          <a:ea typeface="Times New Roman"/>
                          <a:cs typeface="Times New Roman"/>
                        </a:rPr>
                        <a:t>s</a:t>
                      </a:r>
                      <a:r>
                        <a:rPr lang="en-US" sz="2400">
                          <a:latin typeface="+mj-lt"/>
                          <a:ea typeface="Times New Roman"/>
                          <a:cs typeface="Times New Roman"/>
                        </a:rPr>
                        <a:t> and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704">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s.copy</a:t>
                      </a:r>
                      <a:r>
                        <a:rPr lang="en-US" sz="1800" b="1" dirty="0">
                          <a:latin typeface="+mj-lt"/>
                          <a:ea typeface="Times New Roman"/>
                          <a:cs typeface="Times New Roman"/>
                        </a:rPr>
                        <a: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a shallow copy of </a:t>
                      </a:r>
                      <a:r>
                        <a:rPr lang="en-US" sz="2400" i="1">
                          <a:latin typeface="+mj-lt"/>
                          <a:ea typeface="Times New Roman"/>
                          <a:cs typeface="Times New Roman"/>
                        </a:rPr>
                        <a:t>s</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704">
                <a:tc>
                  <a:txBody>
                    <a:bodyPr/>
                    <a:lstStyle/>
                    <a:p>
                      <a:pPr algn="l">
                        <a:lnSpc>
                          <a:spcPct val="115000"/>
                        </a:lnSpc>
                        <a:spcAft>
                          <a:spcPts val="0"/>
                        </a:spcAft>
                      </a:pPr>
                      <a:r>
                        <a:rPr lang="en-US" sz="1800" b="1" dirty="0" smtClean="0">
                          <a:latin typeface="+mj-lt"/>
                          <a:ea typeface="Times New Roman"/>
                          <a:cs typeface="Times New Roman"/>
                        </a:rPr>
                        <a:t>  </a:t>
                      </a:r>
                      <a:r>
                        <a:rPr lang="en-US" sz="1800" b="1" dirty="0" err="1" smtClean="0">
                          <a:latin typeface="+mj-lt"/>
                          <a:ea typeface="Times New Roman"/>
                          <a:cs typeface="Times New Roman"/>
                        </a:rPr>
                        <a:t>s.update</a:t>
                      </a:r>
                      <a:r>
                        <a:rPr lang="en-US" sz="1800" b="1" dirty="0" smtClean="0">
                          <a:latin typeface="+mj-lt"/>
                          <a:ea typeface="Times New Roman"/>
                          <a:cs typeface="Times New Roman"/>
                        </a:rPr>
                        <a:t>(t</a:t>
                      </a:r>
                      <a:r>
                        <a:rPr lang="en-US" sz="1800" b="1" dirty="0">
                          <a:latin typeface="+mj-lt"/>
                          <a:ea typeface="Times New Roman"/>
                          <a:cs typeface="Times New Roman"/>
                        </a:rPr>
                        <a: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dirty="0">
                          <a:latin typeface="+mj-lt"/>
                          <a:ea typeface="Times New Roman"/>
                          <a:cs typeface="Times New Roman"/>
                        </a:rPr>
                        <a:t>return set s with elements added from t</a:t>
                      </a:r>
                      <a:endParaRPr lang="en-IN" sz="2000"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IN" dirty="0"/>
          </a:p>
        </p:txBody>
      </p:sp>
      <p:sp>
        <p:nvSpPr>
          <p:cNvPr id="3" name="Content Placeholder 2"/>
          <p:cNvSpPr>
            <a:spLocks noGrp="1"/>
          </p:cNvSpPr>
          <p:nvPr>
            <p:ph idx="1"/>
          </p:nvPr>
        </p:nvSpPr>
        <p:spPr/>
        <p:txBody>
          <a:bodyPr/>
          <a:lstStyle/>
          <a:p>
            <a:pPr algn="just"/>
            <a:r>
              <a:rPr lang="en-US" dirty="0" smtClean="0"/>
              <a:t>A dictionary represents a group of elements arranged in the form of key-value pairs. The first element is considered as ‘key’ and the immediate next element is taken as its ‘value’.</a:t>
            </a:r>
          </a:p>
          <a:p>
            <a:pPr algn="just"/>
            <a:r>
              <a:rPr lang="en-US" dirty="0" smtClean="0"/>
              <a:t>The key and its value are separated by a colon (:). All the key-value pairs in a dictionary are inserted in curly braces {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IN" dirty="0"/>
          </a:p>
        </p:txBody>
      </p:sp>
      <p:sp>
        <p:nvSpPr>
          <p:cNvPr id="3" name="Content Placeholder 2"/>
          <p:cNvSpPr>
            <a:spLocks noGrp="1"/>
          </p:cNvSpPr>
          <p:nvPr>
            <p:ph idx="1"/>
          </p:nvPr>
        </p:nvSpPr>
        <p:spPr>
          <a:xfrm>
            <a:off x="71438" y="1600200"/>
            <a:ext cx="8929718" cy="4525963"/>
          </a:xfrm>
        </p:spPr>
        <p:txBody>
          <a:bodyPr/>
          <a:lstStyle/>
          <a:p>
            <a:r>
              <a:rPr lang="en-US" b="1" dirty="0" smtClean="0"/>
              <a:t>Program:</a:t>
            </a:r>
            <a:endParaRPr lang="en-IN" b="1" dirty="0" smtClean="0"/>
          </a:p>
          <a:p>
            <a:pPr>
              <a:buNone/>
            </a:pPr>
            <a:r>
              <a:rPr lang="en-IN" dirty="0" smtClean="0"/>
              <a:t>d= { '</a:t>
            </a:r>
            <a:r>
              <a:rPr lang="en-IN" dirty="0" err="1" smtClean="0"/>
              <a:t>Regd.No</a:t>
            </a:r>
            <a:r>
              <a:rPr lang="en-IN" dirty="0" smtClean="0"/>
              <a:t>': 556, '</a:t>
            </a:r>
            <a:r>
              <a:rPr lang="en-IN" dirty="0" err="1" smtClean="0"/>
              <a:t>Name':'Mothi</a:t>
            </a:r>
            <a:r>
              <a:rPr lang="en-IN" dirty="0" smtClean="0"/>
              <a:t>', 'Branch': 'CSE' }</a:t>
            </a:r>
          </a:p>
          <a:p>
            <a:pPr>
              <a:buNone/>
            </a:pPr>
            <a:r>
              <a:rPr lang="en-IN" dirty="0" smtClean="0"/>
              <a:t>print   d['</a:t>
            </a:r>
            <a:r>
              <a:rPr lang="en-IN" dirty="0" err="1" smtClean="0"/>
              <a:t>Regd.No</a:t>
            </a:r>
            <a:r>
              <a:rPr lang="en-IN" dirty="0" smtClean="0"/>
              <a:t>']		# </a:t>
            </a:r>
            <a:r>
              <a:rPr lang="en-IN" dirty="0" smtClean="0">
                <a:solidFill>
                  <a:srgbClr val="FF0000"/>
                </a:solidFill>
              </a:rPr>
              <a:t>556</a:t>
            </a:r>
          </a:p>
          <a:p>
            <a:pPr>
              <a:buNone/>
            </a:pPr>
            <a:r>
              <a:rPr lang="en-IN" dirty="0" smtClean="0"/>
              <a:t>print   d['Name']			#</a:t>
            </a:r>
            <a:r>
              <a:rPr lang="en-IN" dirty="0" smtClean="0">
                <a:solidFill>
                  <a:srgbClr val="FF0000"/>
                </a:solidFill>
              </a:rPr>
              <a:t> </a:t>
            </a:r>
            <a:r>
              <a:rPr lang="en-IN" dirty="0" err="1" smtClean="0">
                <a:solidFill>
                  <a:srgbClr val="FF0000"/>
                </a:solidFill>
              </a:rPr>
              <a:t>Mothi</a:t>
            </a:r>
            <a:endParaRPr lang="en-IN" dirty="0" smtClean="0">
              <a:solidFill>
                <a:srgbClr val="FF0000"/>
              </a:solidFill>
            </a:endParaRPr>
          </a:p>
          <a:p>
            <a:pPr>
              <a:buNone/>
            </a:pPr>
            <a:r>
              <a:rPr lang="en-IN" dirty="0" smtClean="0"/>
              <a:t>print   d['Branch']		#</a:t>
            </a:r>
            <a:r>
              <a:rPr lang="en-IN" dirty="0" smtClean="0">
                <a:solidFill>
                  <a:srgbClr val="FF0000"/>
                </a:solidFill>
              </a:rPr>
              <a:t> CSE</a:t>
            </a:r>
            <a:endParaRPr lang="en-I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IN" dirty="0"/>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b="1" dirty="0" smtClean="0"/>
              <a:t>Program:</a:t>
            </a:r>
            <a:endParaRPr lang="en-IN" b="1" dirty="0" smtClean="0"/>
          </a:p>
          <a:p>
            <a:pPr lvl="1">
              <a:buNone/>
            </a:pPr>
            <a:r>
              <a:rPr lang="en-IN" dirty="0" smtClean="0"/>
              <a:t>d={'Regd.No':556,'Name':'Mothi','Branch':'CSE'}</a:t>
            </a:r>
          </a:p>
          <a:p>
            <a:pPr lvl="1">
              <a:buNone/>
            </a:pPr>
            <a:r>
              <a:rPr lang="en-IN" dirty="0" smtClean="0"/>
              <a:t>print d	   </a:t>
            </a:r>
          </a:p>
          <a:p>
            <a:pPr lvl="1">
              <a:buNone/>
            </a:pPr>
            <a:r>
              <a:rPr lang="en-IN" dirty="0" smtClean="0"/>
              <a:t>d['Gender']="Male"</a:t>
            </a:r>
          </a:p>
          <a:p>
            <a:pPr lvl="1">
              <a:buNone/>
            </a:pPr>
            <a:r>
              <a:rPr lang="en-IN" dirty="0" smtClean="0"/>
              <a:t>print d</a:t>
            </a:r>
          </a:p>
          <a:p>
            <a:pPr>
              <a:buNone/>
            </a:pPr>
            <a:r>
              <a:rPr lang="en-US" b="1" dirty="0" smtClean="0"/>
              <a:t>Output:</a:t>
            </a:r>
          </a:p>
          <a:p>
            <a:pPr lvl="1">
              <a:buNone/>
            </a:pPr>
            <a:r>
              <a:rPr lang="en-IN" dirty="0" smtClean="0"/>
              <a:t>{'Regd.No':556,'Name':'Mothi','Branch':'CSE'}</a:t>
            </a:r>
          </a:p>
          <a:p>
            <a:pPr lvl="1">
              <a:buNone/>
            </a:pPr>
            <a:r>
              <a:rPr lang="en-IN" dirty="0" smtClean="0"/>
              <a:t>{'Gender': 'Male', 'Branch': 'CSE', 'Name': '</a:t>
            </a:r>
            <a:r>
              <a:rPr lang="en-IN" dirty="0" err="1" smtClean="0"/>
              <a:t>Mothi</a:t>
            </a:r>
            <a:r>
              <a:rPr lang="en-IN" dirty="0" smtClean="0"/>
              <a:t>', '</a:t>
            </a:r>
            <a:r>
              <a:rPr lang="en-IN" dirty="0" err="1" smtClean="0"/>
              <a:t>Regd.No</a:t>
            </a:r>
            <a:r>
              <a:rPr lang="en-IN" dirty="0" smtClean="0"/>
              <a:t>': 556}</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US" dirty="0" smtClean="0"/>
              <a:t>Dictionary</a:t>
            </a:r>
            <a:endParaRPr lang="en-IN" dirty="0"/>
          </a:p>
        </p:txBody>
      </p:sp>
      <p:graphicFrame>
        <p:nvGraphicFramePr>
          <p:cNvPr id="6" name="Content Placeholder 5"/>
          <p:cNvGraphicFramePr>
            <a:graphicFrameLocks noGrp="1"/>
          </p:cNvGraphicFramePr>
          <p:nvPr>
            <p:ph idx="1"/>
          </p:nvPr>
        </p:nvGraphicFramePr>
        <p:xfrm>
          <a:off x="65744" y="1071546"/>
          <a:ext cx="8935412" cy="5842899"/>
        </p:xfrm>
        <a:graphic>
          <a:graphicData uri="http://schemas.openxmlformats.org/drawingml/2006/table">
            <a:tbl>
              <a:tblPr/>
              <a:tblGrid>
                <a:gridCol w="3363248"/>
                <a:gridCol w="5572164"/>
              </a:tblGrid>
              <a:tr h="362432">
                <a:tc>
                  <a:txBody>
                    <a:bodyPr/>
                    <a:lstStyle/>
                    <a:p>
                      <a:pPr algn="ctr">
                        <a:lnSpc>
                          <a:spcPct val="115000"/>
                        </a:lnSpc>
                        <a:spcAft>
                          <a:spcPts val="0"/>
                        </a:spcAft>
                      </a:pPr>
                      <a:r>
                        <a:rPr lang="en-US" sz="1400" b="1" dirty="0">
                          <a:latin typeface="Times New Roman"/>
                          <a:ea typeface="Calibri"/>
                          <a:cs typeface="Times New Roman"/>
                        </a:rPr>
                        <a:t>Method</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400" b="1" dirty="0">
                          <a:latin typeface="Times New Roman"/>
                          <a:ea typeface="Calibri"/>
                          <a:cs typeface="Times New Roman"/>
                        </a:rPr>
                        <a:t>Description</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10655">
                <a:tc>
                  <a:txBody>
                    <a:bodyPr/>
                    <a:lstStyle/>
                    <a:p>
                      <a:pPr>
                        <a:lnSpc>
                          <a:spcPct val="115000"/>
                        </a:lnSpc>
                        <a:spcAft>
                          <a:spcPts val="0"/>
                        </a:spcAft>
                      </a:pPr>
                      <a:r>
                        <a:rPr lang="en-US" sz="2000" b="1">
                          <a:latin typeface="Courier New"/>
                          <a:ea typeface="Calibri"/>
                          <a:cs typeface="Times New Roman"/>
                        </a:rPr>
                        <a:t>d.clear()</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Removes all key-value pairs from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55">
                <a:tc>
                  <a:txBody>
                    <a:bodyPr/>
                    <a:lstStyle/>
                    <a:p>
                      <a:pPr>
                        <a:lnSpc>
                          <a:spcPct val="115000"/>
                        </a:lnSpc>
                        <a:spcAft>
                          <a:spcPts val="0"/>
                        </a:spcAft>
                      </a:pPr>
                      <a:r>
                        <a:rPr lang="en-US" sz="2000" b="1">
                          <a:latin typeface="Courier New"/>
                          <a:ea typeface="Calibri"/>
                          <a:cs typeface="Times New Roman"/>
                        </a:rPr>
                        <a:t>d2=d.copy()</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Copies all elements from‘d’ into a new dictionary d2.</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311">
                <a:tc>
                  <a:txBody>
                    <a:bodyPr/>
                    <a:lstStyle/>
                    <a:p>
                      <a:pPr>
                        <a:lnSpc>
                          <a:spcPct val="115000"/>
                        </a:lnSpc>
                        <a:spcAft>
                          <a:spcPts val="0"/>
                        </a:spcAft>
                      </a:pPr>
                      <a:r>
                        <a:rPr lang="en-US" sz="2000" b="1">
                          <a:latin typeface="Courier New"/>
                          <a:ea typeface="Calibri"/>
                          <a:cs typeface="Times New Roman"/>
                        </a:rPr>
                        <a:t>d.fromkeys(s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Create a new dictionary with keys from sequence‘s’ and values all set to ‘v’.</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311">
                <a:tc>
                  <a:txBody>
                    <a:bodyPr/>
                    <a:lstStyle/>
                    <a:p>
                      <a:pPr>
                        <a:lnSpc>
                          <a:spcPct val="115000"/>
                        </a:lnSpc>
                        <a:spcAft>
                          <a:spcPts val="0"/>
                        </a:spcAft>
                      </a:pPr>
                      <a:r>
                        <a:rPr lang="en-US" sz="2000" b="1">
                          <a:latin typeface="Courier New"/>
                          <a:ea typeface="Calibri"/>
                          <a:cs typeface="Times New Roman"/>
                        </a:rPr>
                        <a:t>d.get(k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the value associated with key ‘k’. If key is not found, it returns ‘v’.</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311">
                <a:tc>
                  <a:txBody>
                    <a:bodyPr/>
                    <a:lstStyle/>
                    <a:p>
                      <a:pPr>
                        <a:lnSpc>
                          <a:spcPct val="115000"/>
                        </a:lnSpc>
                        <a:spcAft>
                          <a:spcPts val="0"/>
                        </a:spcAft>
                      </a:pPr>
                      <a:r>
                        <a:rPr lang="en-US" sz="2000" b="1">
                          <a:latin typeface="Courier New"/>
                          <a:ea typeface="Calibri"/>
                          <a:cs typeface="Times New Roman"/>
                        </a:rPr>
                        <a:t>d.items()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an object that contains key-value pairs of‘d’. The pairs are stored as tuples in the object.</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55">
                <a:tc>
                  <a:txBody>
                    <a:bodyPr/>
                    <a:lstStyle/>
                    <a:p>
                      <a:pPr>
                        <a:lnSpc>
                          <a:spcPct val="115000"/>
                        </a:lnSpc>
                        <a:spcAft>
                          <a:spcPts val="0"/>
                        </a:spcAft>
                      </a:pPr>
                      <a:r>
                        <a:rPr lang="en-US" sz="2000" b="1">
                          <a:latin typeface="Courier New"/>
                          <a:ea typeface="Calibri"/>
                          <a:cs typeface="Times New Roman"/>
                        </a:rPr>
                        <a:t>d.keys()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 sequence of keys from the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55">
                <a:tc>
                  <a:txBody>
                    <a:bodyPr/>
                    <a:lstStyle/>
                    <a:p>
                      <a:pPr>
                        <a:lnSpc>
                          <a:spcPct val="115000"/>
                        </a:lnSpc>
                        <a:spcAft>
                          <a:spcPts val="0"/>
                        </a:spcAft>
                      </a:pPr>
                      <a:r>
                        <a:rPr lang="en-US" sz="2000" b="1">
                          <a:latin typeface="Courier New"/>
                          <a:ea typeface="Calibri"/>
                          <a:cs typeface="Times New Roman"/>
                        </a:rPr>
                        <a:t>d.values()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 sequence of values from the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655">
                <a:tc>
                  <a:txBody>
                    <a:bodyPr/>
                    <a:lstStyle/>
                    <a:p>
                      <a:pPr>
                        <a:lnSpc>
                          <a:spcPct val="115000"/>
                        </a:lnSpc>
                        <a:spcAft>
                          <a:spcPts val="0"/>
                        </a:spcAft>
                      </a:pPr>
                      <a:r>
                        <a:rPr lang="en-US" sz="2000" b="1">
                          <a:latin typeface="Courier New"/>
                          <a:ea typeface="Calibri"/>
                          <a:cs typeface="Times New Roman"/>
                        </a:rPr>
                        <a:t>d.update(x)</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Adds all elements from dictionary ‘x’ to‘d’.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2623">
                <a:tc>
                  <a:txBody>
                    <a:bodyPr/>
                    <a:lstStyle/>
                    <a:p>
                      <a:pPr>
                        <a:lnSpc>
                          <a:spcPct val="115000"/>
                        </a:lnSpc>
                        <a:spcAft>
                          <a:spcPts val="0"/>
                        </a:spcAft>
                      </a:pPr>
                      <a:r>
                        <a:rPr lang="en-US" sz="2000" b="1">
                          <a:latin typeface="Courier New"/>
                          <a:ea typeface="Calibri"/>
                          <a:cs typeface="Times New Roman"/>
                        </a:rPr>
                        <a:t>d.pop(k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Removes the key ‘k’ and its value from‘d’ and returns the value. If key is not found, then the value ‘v’ is returned. If key is not found and ‘v’ is not mentioned then ‘KeyError’ is raised.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1311">
                <a:tc>
                  <a:txBody>
                    <a:bodyPr/>
                    <a:lstStyle/>
                    <a:p>
                      <a:pPr>
                        <a:lnSpc>
                          <a:spcPct val="115000"/>
                        </a:lnSpc>
                        <a:spcAft>
                          <a:spcPts val="0"/>
                        </a:spcAft>
                      </a:pPr>
                      <a:r>
                        <a:rPr lang="en-US" sz="2000" b="1" dirty="0" err="1">
                          <a:latin typeface="Courier New"/>
                          <a:ea typeface="Calibri"/>
                          <a:cs typeface="Times New Roman"/>
                        </a:rPr>
                        <a:t>d.setdefault</a:t>
                      </a:r>
                      <a:r>
                        <a:rPr lang="en-US" sz="2000" b="1" dirty="0">
                          <a:latin typeface="Courier New"/>
                          <a:ea typeface="Calibri"/>
                          <a:cs typeface="Times New Roman"/>
                        </a:rPr>
                        <a:t>(k [,v] )</a:t>
                      </a:r>
                      <a:endParaRPr lang="en-IN" sz="18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If key ‘k’ is found, its value is returned. If key is not found, then the k, v pair is stored into the </a:t>
                      </a:r>
                      <a:r>
                        <a:rPr lang="en-US" sz="1600" dirty="0" err="1">
                          <a:latin typeface="Times New Roman"/>
                          <a:ea typeface="Calibri"/>
                          <a:cs typeface="Times New Roman"/>
                        </a:rPr>
                        <a:t>dictionary‘d</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IN" dirty="0"/>
          </a:p>
        </p:txBody>
      </p:sp>
      <p:sp>
        <p:nvSpPr>
          <p:cNvPr id="3" name="Content Placeholder 2"/>
          <p:cNvSpPr>
            <a:spLocks noGrp="1"/>
          </p:cNvSpPr>
          <p:nvPr>
            <p:ph idx="1"/>
          </p:nvPr>
        </p:nvSpPr>
        <p:spPr>
          <a:xfrm>
            <a:off x="457200" y="1617681"/>
            <a:ext cx="8229600" cy="4525963"/>
          </a:xfrm>
        </p:spPr>
        <p:txBody>
          <a:bodyPr>
            <a:normAutofit/>
          </a:bodyPr>
          <a:lstStyle/>
          <a:p>
            <a:pPr algn="just"/>
            <a:r>
              <a:rPr lang="en-US" b="1" dirty="0" smtClean="0"/>
              <a:t>Example:</a:t>
            </a:r>
          </a:p>
          <a:p>
            <a:pPr lvl="1" algn="just">
              <a:buNone/>
            </a:pPr>
            <a:r>
              <a:rPr lang="en-US" dirty="0" smtClean="0"/>
              <a:t>Student=[556, "</a:t>
            </a:r>
            <a:r>
              <a:rPr lang="en-US" dirty="0" err="1" smtClean="0"/>
              <a:t>mothi</a:t>
            </a:r>
            <a:r>
              <a:rPr lang="en-US" dirty="0" smtClean="0"/>
              <a:t>", 84, 96, 84, 75, 84]</a:t>
            </a:r>
          </a:p>
          <a:p>
            <a:pPr algn="just"/>
            <a:r>
              <a:rPr lang="en-US" dirty="0" smtClean="0"/>
              <a:t>To Create empty List without any elements by simply writing empty square brackets as:</a:t>
            </a:r>
          </a:p>
          <a:p>
            <a:pPr lvl="1" algn="just">
              <a:buNone/>
            </a:pPr>
            <a:r>
              <a:rPr lang="en-US" b="1" dirty="0" smtClean="0"/>
              <a:t>Student=[   ]</a:t>
            </a:r>
          </a:p>
          <a:p>
            <a:pPr algn="just"/>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605875">
            <a:off x="-55771" y="1399353"/>
            <a:ext cx="4394408" cy="1107996"/>
          </a:xfrm>
          <a:prstGeom prst="rect">
            <a:avLst/>
          </a:prstGeom>
          <a:noFill/>
        </p:spPr>
        <p:txBody>
          <a:bodyPr wrap="none" lIns="91440" tIns="45720" rIns="91440" bIns="45720">
            <a:spAutoFit/>
          </a:bodyPr>
          <a:lstStyle/>
          <a:p>
            <a:pPr algn="ctr"/>
            <a:r>
              <a:rPr lang="en-US" sz="6600" b="1" cap="all" spc="0" dirty="0" smtClean="0">
                <a:ln w="9000" cmpd="sng">
                  <a:solidFill>
                    <a:schemeClr val="accent4">
                      <a:shade val="50000"/>
                      <a:satMod val="120000"/>
                    </a:schemeClr>
                  </a:solidFill>
                  <a:prstDash val="solid"/>
                </a:ln>
                <a:blipFill>
                  <a:blip r:embed="rId2"/>
                  <a:stretch>
                    <a:fillRect/>
                  </a:stretch>
                </a:blipFill>
                <a:effectLst>
                  <a:reflection blurRad="12700" stA="28000" endPos="45000" dist="1000" dir="5400000" sy="-100000" algn="bl" rotWithShape="0"/>
                </a:effectLst>
              </a:rPr>
              <a:t>THANK YOU</a:t>
            </a:r>
            <a:endParaRPr lang="en-US" sz="6600" b="1" cap="all" spc="0" dirty="0">
              <a:ln w="9000" cmpd="sng">
                <a:solidFill>
                  <a:schemeClr val="accent4">
                    <a:shade val="50000"/>
                    <a:satMod val="120000"/>
                  </a:schemeClr>
                </a:solidFill>
                <a:prstDash val="solid"/>
              </a:ln>
              <a:blipFill>
                <a:blip r:embed="rId2"/>
                <a:stretch>
                  <a:fillRect/>
                </a:stretch>
              </a:blipFill>
              <a:effectLst>
                <a:reflection blurRad="12700" stA="28000" endPos="45000" dist="1000" dir="5400000" sy="-100000" algn="bl" rotWithShape="0"/>
              </a:effectLst>
            </a:endParaRPr>
          </a:p>
        </p:txBody>
      </p:sp>
      <p:pic>
        <p:nvPicPr>
          <p:cNvPr id="3" name="Picture 2" descr="hats_off_to_you_sir__by_janholan-d8plmh3.png"/>
          <p:cNvPicPr>
            <a:picLocks noChangeAspect="1"/>
          </p:cNvPicPr>
          <p:nvPr/>
        </p:nvPicPr>
        <p:blipFill>
          <a:blip r:embed="rId3" cstate="print"/>
          <a:stretch>
            <a:fillRect/>
          </a:stretch>
        </p:blipFill>
        <p:spPr>
          <a:xfrm>
            <a:off x="6143636" y="2071678"/>
            <a:ext cx="2643206" cy="2771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par>
                                <p:cTn id="8" presetID="26"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80">
                                          <p:stCondLst>
                                            <p:cond delay="0"/>
                                          </p:stCondLst>
                                        </p:cTn>
                                        <p:tgtEl>
                                          <p:spTgt spid="3"/>
                                        </p:tgtEl>
                                      </p:cBhvr>
                                    </p:animEffect>
                                    <p:anim calcmode="lin" valueType="num">
                                      <p:cBhvr>
                                        <p:cTn id="1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gtEl>
                                      </p:cBhvr>
                                      <p:to x="100000" y="60000"/>
                                    </p:animScale>
                                    <p:animScale>
                                      <p:cBhvr>
                                        <p:cTn id="17" dur="166" decel="50000">
                                          <p:stCondLst>
                                            <p:cond delay="676"/>
                                          </p:stCondLst>
                                        </p:cTn>
                                        <p:tgtEl>
                                          <p:spTgt spid="3"/>
                                        </p:tgtEl>
                                      </p:cBhvr>
                                      <p:to x="100000" y="100000"/>
                                    </p:animScale>
                                    <p:animScale>
                                      <p:cBhvr>
                                        <p:cTn id="18" dur="26">
                                          <p:stCondLst>
                                            <p:cond delay="1312"/>
                                          </p:stCondLst>
                                        </p:cTn>
                                        <p:tgtEl>
                                          <p:spTgt spid="3"/>
                                        </p:tgtEl>
                                      </p:cBhvr>
                                      <p:to x="100000" y="80000"/>
                                    </p:animScale>
                                    <p:animScale>
                                      <p:cBhvr>
                                        <p:cTn id="19" dur="166" decel="50000">
                                          <p:stCondLst>
                                            <p:cond delay="1338"/>
                                          </p:stCondLst>
                                        </p:cTn>
                                        <p:tgtEl>
                                          <p:spTgt spid="3"/>
                                        </p:tgtEl>
                                      </p:cBhvr>
                                      <p:to x="100000" y="100000"/>
                                    </p:animScale>
                                    <p:animScale>
                                      <p:cBhvr>
                                        <p:cTn id="20" dur="26">
                                          <p:stCondLst>
                                            <p:cond delay="1642"/>
                                          </p:stCondLst>
                                        </p:cTn>
                                        <p:tgtEl>
                                          <p:spTgt spid="3"/>
                                        </p:tgtEl>
                                      </p:cBhvr>
                                      <p:to x="100000" y="90000"/>
                                    </p:animScale>
                                    <p:animScale>
                                      <p:cBhvr>
                                        <p:cTn id="21" dur="166" decel="50000">
                                          <p:stCondLst>
                                            <p:cond delay="1668"/>
                                          </p:stCondLst>
                                        </p:cTn>
                                        <p:tgtEl>
                                          <p:spTgt spid="3"/>
                                        </p:tgtEl>
                                      </p:cBhvr>
                                      <p:to x="100000" y="100000"/>
                                    </p:animScale>
                                    <p:animScale>
                                      <p:cBhvr>
                                        <p:cTn id="22" dur="26">
                                          <p:stCondLst>
                                            <p:cond delay="1808"/>
                                          </p:stCondLst>
                                        </p:cTn>
                                        <p:tgtEl>
                                          <p:spTgt spid="3"/>
                                        </p:tgtEl>
                                      </p:cBhvr>
                                      <p:to x="100000" y="95000"/>
                                    </p:animScale>
                                    <p:animScale>
                                      <p:cBhvr>
                                        <p:cTn id="23"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smtClean="0"/>
              <a:t>Accessing values in List:</a:t>
            </a:r>
            <a:endParaRPr lang="en-US" dirty="0" smtClean="0"/>
          </a:p>
          <a:p>
            <a:pPr lvl="1" algn="just"/>
            <a:r>
              <a:rPr lang="en-US" dirty="0" smtClean="0"/>
              <a:t>use the square brackets for slicing along with the index or indices to obtain value available at that index.</a:t>
            </a:r>
          </a:p>
          <a:p>
            <a:pPr lvl="1" algn="just">
              <a:buNone/>
            </a:pPr>
            <a:endParaRPr lang="en-US" dirty="0" smtClean="0"/>
          </a:p>
        </p:txBody>
      </p:sp>
      <p:pic>
        <p:nvPicPr>
          <p:cNvPr id="4" name="table"/>
          <p:cNvPicPr>
            <a:picLocks noChangeAspect="1"/>
          </p:cNvPicPr>
          <p:nvPr/>
        </p:nvPicPr>
        <p:blipFill>
          <a:blip r:embed="rId2"/>
          <a:stretch>
            <a:fillRect/>
          </a:stretch>
        </p:blipFill>
        <p:spPr>
          <a:xfrm>
            <a:off x="2813814" y="5781676"/>
            <a:ext cx="5401524" cy="883997"/>
          </a:xfrm>
          <a:prstGeom prst="rect">
            <a:avLst/>
          </a:prstGeom>
        </p:spPr>
      </p:pic>
      <p:pic>
        <p:nvPicPr>
          <p:cNvPr id="5" name="table"/>
          <p:cNvPicPr>
            <a:picLocks noChangeAspect="1"/>
          </p:cNvPicPr>
          <p:nvPr/>
        </p:nvPicPr>
        <p:blipFill>
          <a:blip r:embed="rId3"/>
          <a:stretch>
            <a:fillRect/>
          </a:stretch>
        </p:blipFill>
        <p:spPr>
          <a:xfrm>
            <a:off x="2786050" y="4714876"/>
            <a:ext cx="5407621" cy="883997"/>
          </a:xfrm>
          <a:prstGeom prst="rect">
            <a:avLst/>
          </a:prstGeom>
        </p:spPr>
      </p:pic>
      <p:pic>
        <p:nvPicPr>
          <p:cNvPr id="6" name="table"/>
          <p:cNvPicPr>
            <a:picLocks noChangeAspect="1"/>
          </p:cNvPicPr>
          <p:nvPr/>
        </p:nvPicPr>
        <p:blipFill>
          <a:blip r:embed="rId4"/>
          <a:stretch>
            <a:fillRect/>
          </a:stretch>
        </p:blipFill>
        <p:spPr>
          <a:xfrm>
            <a:off x="2786047" y="3571876"/>
            <a:ext cx="5401524" cy="883997"/>
          </a:xfrm>
          <a:prstGeom prst="rect">
            <a:avLst/>
          </a:prstGeom>
        </p:spPr>
      </p:pic>
      <p:sp>
        <p:nvSpPr>
          <p:cNvPr id="7" name="TextBox 7"/>
          <p:cNvSpPr txBox="1"/>
          <p:nvPr/>
        </p:nvSpPr>
        <p:spPr>
          <a:xfrm>
            <a:off x="1405709" y="5996544"/>
            <a:ext cx="937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Student</a:t>
            </a:r>
            <a:endParaRPr lang="en-US" b="1" dirty="0"/>
          </a:p>
        </p:txBody>
      </p:sp>
      <p:sp>
        <p:nvSpPr>
          <p:cNvPr id="8" name="TextBox 8"/>
          <p:cNvSpPr txBox="1"/>
          <p:nvPr/>
        </p:nvSpPr>
        <p:spPr>
          <a:xfrm>
            <a:off x="797735" y="4929744"/>
            <a:ext cx="1800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Positive Indexing</a:t>
            </a:r>
            <a:endParaRPr lang="en-US" b="1" dirty="0"/>
          </a:p>
        </p:txBody>
      </p:sp>
      <p:sp>
        <p:nvSpPr>
          <p:cNvPr id="9" name="TextBox 9"/>
          <p:cNvSpPr txBox="1"/>
          <p:nvPr/>
        </p:nvSpPr>
        <p:spPr>
          <a:xfrm>
            <a:off x="801992" y="3786744"/>
            <a:ext cx="186563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negative Indexing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a:xfrm>
            <a:off x="428596" y="1357298"/>
            <a:ext cx="7858180" cy="4525963"/>
          </a:xfrm>
        </p:spPr>
        <p:txBody>
          <a:bodyPr>
            <a:normAutofit fontScale="55000" lnSpcReduction="20000"/>
          </a:bodyPr>
          <a:lstStyle/>
          <a:p>
            <a:pPr>
              <a:buNone/>
            </a:pPr>
            <a:r>
              <a:rPr lang="en-IN" sz="5900" b="1" dirty="0">
                <a:solidFill>
                  <a:schemeClr val="tx2"/>
                </a:solidFill>
              </a:rPr>
              <a:t>Program:</a:t>
            </a:r>
            <a:r>
              <a:rPr lang="en-IN" sz="5900" dirty="0">
                <a:solidFill>
                  <a:schemeClr val="tx2"/>
                </a:solidFill>
              </a:rPr>
              <a:t> </a:t>
            </a:r>
          </a:p>
          <a:p>
            <a:pPr>
              <a:buNone/>
            </a:pPr>
            <a:r>
              <a:rPr lang="en-IN" sz="5100" dirty="0" smtClean="0"/>
              <a:t>student = [556, “</a:t>
            </a:r>
            <a:r>
              <a:rPr lang="en-IN" sz="5100" dirty="0" err="1" smtClean="0"/>
              <a:t>Mothi</a:t>
            </a:r>
            <a:r>
              <a:rPr lang="en-IN" sz="5100" dirty="0" smtClean="0"/>
              <a:t>”, 84, 96, 84, 75, 84 ]</a:t>
            </a:r>
          </a:p>
          <a:p>
            <a:pPr>
              <a:buNone/>
            </a:pPr>
            <a:r>
              <a:rPr lang="en-IN" sz="5100" dirty="0" smtClean="0"/>
              <a:t>print   student</a:t>
            </a:r>
          </a:p>
          <a:p>
            <a:pPr>
              <a:buNone/>
            </a:pPr>
            <a:r>
              <a:rPr lang="en-IN" sz="5100" dirty="0" smtClean="0"/>
              <a:t>print   student[0]</a:t>
            </a:r>
          </a:p>
          <a:p>
            <a:pPr>
              <a:buNone/>
            </a:pPr>
            <a:r>
              <a:rPr lang="en-IN" sz="5100" dirty="0" smtClean="0"/>
              <a:t>print   student[0:2]</a:t>
            </a:r>
          </a:p>
          <a:p>
            <a:pPr>
              <a:buNone/>
            </a:pPr>
            <a:r>
              <a:rPr lang="en-IN" sz="5100" dirty="0" smtClean="0"/>
              <a:t>print   student[2: ]</a:t>
            </a:r>
          </a:p>
          <a:p>
            <a:pPr>
              <a:buNone/>
            </a:pPr>
            <a:r>
              <a:rPr lang="en-IN" sz="5100" dirty="0" smtClean="0"/>
              <a:t>print   student[ :3]</a:t>
            </a:r>
          </a:p>
          <a:p>
            <a:pPr>
              <a:buNone/>
            </a:pPr>
            <a:r>
              <a:rPr lang="en-IN" sz="5100" dirty="0" smtClean="0"/>
              <a:t>print   student[ : ]</a:t>
            </a:r>
          </a:p>
          <a:p>
            <a:pPr>
              <a:buNone/>
            </a:pPr>
            <a:r>
              <a:rPr lang="en-IN" sz="5100" dirty="0" smtClean="0"/>
              <a:t>print   student[-1] </a:t>
            </a:r>
          </a:p>
          <a:p>
            <a:pPr>
              <a:buNone/>
            </a:pPr>
            <a:r>
              <a:rPr lang="en-IN" sz="5100" dirty="0" smtClean="0"/>
              <a:t>print   student[-1:-7:-1] </a:t>
            </a:r>
            <a:endParaRPr lang="en-IN" sz="5100" dirty="0"/>
          </a:p>
        </p:txBody>
      </p:sp>
      <p:sp>
        <p:nvSpPr>
          <p:cNvPr id="5" name="TextBox 4"/>
          <p:cNvSpPr txBox="1"/>
          <p:nvPr/>
        </p:nvSpPr>
        <p:spPr>
          <a:xfrm>
            <a:off x="4000496" y="1150690"/>
            <a:ext cx="5123518" cy="456432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r>
              <a:rPr lang="en-IN" sz="3700" b="1" dirty="0" smtClean="0">
                <a:solidFill>
                  <a:schemeClr val="tx2"/>
                </a:solidFill>
              </a:rPr>
              <a: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IN" sz="2800" dirty="0" smtClean="0">
                <a:solidFill>
                  <a:srgbClr val="FF0000"/>
                </a:solidFill>
              </a:rPr>
              <a:t>[556, "</a:t>
            </a:r>
            <a:r>
              <a:rPr lang="en-IN" sz="2800" dirty="0" err="1" smtClean="0">
                <a:solidFill>
                  <a:srgbClr val="FF0000"/>
                </a:solidFill>
              </a:rPr>
              <a:t>Mothi</a:t>
            </a:r>
            <a:r>
              <a:rPr lang="en-IN" sz="2800" dirty="0" smtClean="0">
                <a:solidFill>
                  <a:srgbClr val="FF0000"/>
                </a:solidFill>
              </a:rPr>
              <a:t>", 84, 96, 84, 75, 84]</a:t>
            </a:r>
          </a:p>
          <a:p>
            <a:pPr marL="342900" indent="-342900">
              <a:lnSpc>
                <a:spcPct val="80000"/>
              </a:lnSpc>
              <a:spcBef>
                <a:spcPct val="20000"/>
              </a:spcBef>
            </a:pPr>
            <a:r>
              <a:rPr lang="en-IN" sz="2800" dirty="0" err="1" smtClean="0">
                <a:solidFill>
                  <a:srgbClr val="FF0000"/>
                </a:solidFill>
              </a:rPr>
              <a:t>Mothi</a:t>
            </a:r>
            <a:endParaRPr lang="en-IN" sz="2800" dirty="0" smtClean="0">
              <a:solidFill>
                <a:srgbClr val="FF0000"/>
              </a:solidFill>
            </a:endParaRPr>
          </a:p>
          <a:p>
            <a:pPr marL="342900" indent="-342900">
              <a:lnSpc>
                <a:spcPct val="80000"/>
              </a:lnSpc>
              <a:spcBef>
                <a:spcPct val="20000"/>
              </a:spcBef>
            </a:pPr>
            <a:r>
              <a:rPr lang="en-IN" sz="2800" dirty="0" smtClean="0">
                <a:solidFill>
                  <a:srgbClr val="FF0000"/>
                </a:solidFill>
              </a:rPr>
              <a:t>[556, "MOTHI"]</a:t>
            </a:r>
          </a:p>
          <a:p>
            <a:pPr marL="342900" indent="-342900">
              <a:lnSpc>
                <a:spcPct val="80000"/>
              </a:lnSpc>
              <a:spcBef>
                <a:spcPct val="20000"/>
              </a:spcBef>
            </a:pPr>
            <a:r>
              <a:rPr lang="en-IN" sz="2800" dirty="0" smtClean="0">
                <a:solidFill>
                  <a:srgbClr val="FF0000"/>
                </a:solidFill>
              </a:rPr>
              <a:t>[84, 96, 84, 75, 84]</a:t>
            </a:r>
          </a:p>
          <a:p>
            <a:pPr marL="342900" indent="-342900">
              <a:lnSpc>
                <a:spcPct val="80000"/>
              </a:lnSpc>
              <a:spcBef>
                <a:spcPct val="20000"/>
              </a:spcBef>
            </a:pPr>
            <a:r>
              <a:rPr lang="en-IN" sz="2800" dirty="0" smtClean="0">
                <a:solidFill>
                  <a:srgbClr val="FF0000"/>
                </a:solidFill>
              </a:rPr>
              <a:t>[556, "MOTHI", 84]</a:t>
            </a:r>
          </a:p>
          <a:p>
            <a:pPr marL="342900" indent="-342900">
              <a:lnSpc>
                <a:spcPct val="80000"/>
              </a:lnSpc>
              <a:spcBef>
                <a:spcPct val="20000"/>
              </a:spcBef>
            </a:pPr>
            <a:r>
              <a:rPr lang="en-IN" sz="2800" dirty="0" smtClean="0">
                <a:solidFill>
                  <a:srgbClr val="FF0000"/>
                </a:solidFill>
              </a:rPr>
              <a:t>[556, "MOTHI", 84, 96, 84, 75, 84]</a:t>
            </a:r>
          </a:p>
          <a:p>
            <a:pPr marL="342900" indent="-342900">
              <a:lnSpc>
                <a:spcPct val="80000"/>
              </a:lnSpc>
              <a:spcBef>
                <a:spcPct val="20000"/>
              </a:spcBef>
            </a:pPr>
            <a:r>
              <a:rPr lang="en-IN" sz="2800" dirty="0" smtClean="0">
                <a:solidFill>
                  <a:srgbClr val="FF0000"/>
                </a:solidFill>
              </a:rPr>
              <a:t>84</a:t>
            </a:r>
          </a:p>
          <a:p>
            <a:pPr marL="342900" indent="-342900">
              <a:lnSpc>
                <a:spcPct val="80000"/>
              </a:lnSpc>
              <a:spcBef>
                <a:spcPct val="20000"/>
              </a:spcBef>
            </a:pPr>
            <a:r>
              <a:rPr lang="en-IN" sz="2800" dirty="0" smtClean="0">
                <a:solidFill>
                  <a:srgbClr val="FF0000"/>
                </a:solidFill>
              </a:rPr>
              <a:t>[84, 75, 84, 96, 84, "MOTHI"]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up)">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function</a:t>
            </a:r>
            <a:endParaRPr lang="en-IN" dirty="0"/>
          </a:p>
        </p:txBody>
      </p:sp>
      <p:sp>
        <p:nvSpPr>
          <p:cNvPr id="3" name="Content Placeholder 2"/>
          <p:cNvSpPr>
            <a:spLocks noGrp="1"/>
          </p:cNvSpPr>
          <p:nvPr>
            <p:ph idx="1"/>
          </p:nvPr>
        </p:nvSpPr>
        <p:spPr/>
        <p:txBody>
          <a:bodyPr/>
          <a:lstStyle/>
          <a:p>
            <a:pPr algn="just"/>
            <a:r>
              <a:rPr lang="en-US" dirty="0" smtClean="0"/>
              <a:t>range() function used to print list of integer values.</a:t>
            </a:r>
          </a:p>
          <a:p>
            <a:pPr algn="just"/>
            <a:r>
              <a:rPr lang="en-US" b="1" dirty="0" smtClean="0"/>
              <a:t>Syntax:</a:t>
            </a:r>
          </a:p>
          <a:p>
            <a:pPr lvl="1" algn="just"/>
            <a:r>
              <a:rPr lang="en-US" dirty="0" smtClean="0"/>
              <a:t>range(start, end [, step])</a:t>
            </a:r>
          </a:p>
          <a:p>
            <a:pPr lvl="1"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function</a:t>
            </a:r>
            <a:endParaRPr lang="en-IN" dirty="0"/>
          </a:p>
        </p:txBody>
      </p:sp>
      <p:sp>
        <p:nvSpPr>
          <p:cNvPr id="3" name="Content Placeholder 2"/>
          <p:cNvSpPr>
            <a:spLocks noGrp="1"/>
          </p:cNvSpPr>
          <p:nvPr>
            <p:ph idx="1"/>
          </p:nvPr>
        </p:nvSpPr>
        <p:spPr/>
        <p:txBody>
          <a:bodyPr/>
          <a:lstStyle/>
          <a:p>
            <a:pPr algn="just"/>
            <a:r>
              <a:rPr lang="en-US" b="1" dirty="0" smtClean="0"/>
              <a:t>Example:</a:t>
            </a:r>
          </a:p>
          <a:p>
            <a:pPr lvl="1" algn="just"/>
            <a:endParaRPr lang="en-IN" b="1" dirty="0"/>
          </a:p>
        </p:txBody>
      </p:sp>
      <p:pic>
        <p:nvPicPr>
          <p:cNvPr id="2050" name="Picture 2"/>
          <p:cNvPicPr>
            <a:picLocks noChangeAspect="1" noChangeArrowheads="1"/>
          </p:cNvPicPr>
          <p:nvPr/>
        </p:nvPicPr>
        <p:blipFill>
          <a:blip r:embed="rId2"/>
          <a:srcRect/>
          <a:stretch>
            <a:fillRect/>
          </a:stretch>
        </p:blipFill>
        <p:spPr bwMode="auto">
          <a:xfrm>
            <a:off x="2500298" y="1643050"/>
            <a:ext cx="5929354" cy="52078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up)">
                                      <p:cBhvr>
                                        <p:cTn id="7" dur="5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smtClean="0"/>
              <a:t>Creating List using range() function:</a:t>
            </a:r>
            <a:endParaRPr lang="en-US" dirty="0" smtClean="0"/>
          </a:p>
          <a:p>
            <a:pPr lvl="1" algn="just">
              <a:buNone/>
            </a:pPr>
            <a:r>
              <a:rPr lang="en-US" dirty="0" smtClean="0"/>
              <a:t>numbers=range(0,9)</a:t>
            </a:r>
          </a:p>
          <a:p>
            <a:pPr lvl="1" algn="just">
              <a:buNone/>
            </a:pPr>
            <a:r>
              <a:rPr lang="en-US" dirty="0" smtClean="0"/>
              <a:t>print   numbers	                 #[0,1,2,3,4,5,6,7,8]</a:t>
            </a:r>
          </a:p>
          <a:p>
            <a:pPr lvl="1" algn="just">
              <a:buNone/>
            </a:pPr>
            <a:endParaRPr lang="en-US" dirty="0" smtClean="0"/>
          </a:p>
          <a:p>
            <a:pPr lvl="1" algn="just">
              <a:buNone/>
            </a:pPr>
            <a:r>
              <a:rPr lang="en-US" dirty="0" smtClean="0"/>
              <a:t>numbers=range(0,9,2)</a:t>
            </a:r>
          </a:p>
          <a:p>
            <a:pPr lvl="1" algn="just">
              <a:buNone/>
            </a:pPr>
            <a:r>
              <a:rPr lang="en-US" dirty="0" smtClean="0"/>
              <a:t>print   numbers	                  #[0,2,4,6,8]</a:t>
            </a:r>
          </a:p>
          <a:p>
            <a:pPr lvl="1" algn="just">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2121</Words>
  <Application>Microsoft Office PowerPoint</Application>
  <PresentationFormat>On-screen Show (4:3)</PresentationFormat>
  <Paragraphs>387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Sequence</vt:lpstr>
      <vt:lpstr>List</vt:lpstr>
      <vt:lpstr>List</vt:lpstr>
      <vt:lpstr>List</vt:lpstr>
      <vt:lpstr>List</vt:lpstr>
      <vt:lpstr>range() function</vt:lpstr>
      <vt:lpstr>range() function</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Tuple</vt:lpstr>
      <vt:lpstr>Tuple</vt:lpstr>
      <vt:lpstr>Tuple</vt:lpstr>
      <vt:lpstr>Tuple</vt:lpstr>
      <vt:lpstr>Tuple</vt:lpstr>
      <vt:lpstr>Tuple</vt:lpstr>
      <vt:lpstr>Tuple</vt:lpstr>
      <vt:lpstr>Set</vt:lpstr>
      <vt:lpstr>Set</vt:lpstr>
      <vt:lpstr>Set</vt:lpstr>
      <vt:lpstr>Set</vt:lpstr>
      <vt:lpstr>Dictionary</vt:lpstr>
      <vt:lpstr>Dictionary</vt:lpstr>
      <vt:lpstr>Dictionary</vt:lpstr>
      <vt:lpstr>Dictionary</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MOTHI</dc:creator>
  <cp:lastModifiedBy>Windows User</cp:lastModifiedBy>
  <cp:revision>321</cp:revision>
  <dcterms:created xsi:type="dcterms:W3CDTF">2018-07-29T13:15:57Z</dcterms:created>
  <dcterms:modified xsi:type="dcterms:W3CDTF">2020-04-06T10:48:29Z</dcterms:modified>
</cp:coreProperties>
</file>