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6416" y="9823412"/>
            <a:ext cx="5772785" cy="55244"/>
          </a:xfrm>
          <a:custGeom>
            <a:avLst/>
            <a:gdLst/>
            <a:ahLst/>
            <a:cxnLst/>
            <a:rect l="l" t="t" r="r" b="b"/>
            <a:pathLst>
              <a:path w="5772784" h="55245">
                <a:moveTo>
                  <a:pt x="5772277" y="45720"/>
                </a:moveTo>
                <a:lnTo>
                  <a:pt x="0" y="45720"/>
                </a:lnTo>
                <a:lnTo>
                  <a:pt x="0" y="54851"/>
                </a:lnTo>
                <a:lnTo>
                  <a:pt x="5772277" y="54851"/>
                </a:lnTo>
                <a:lnTo>
                  <a:pt x="5772277" y="45720"/>
                </a:lnTo>
                <a:close/>
              </a:path>
              <a:path w="5772784" h="55245">
                <a:moveTo>
                  <a:pt x="5772277" y="0"/>
                </a:moveTo>
                <a:lnTo>
                  <a:pt x="0" y="0"/>
                </a:lnTo>
                <a:lnTo>
                  <a:pt x="0" y="36563"/>
                </a:lnTo>
                <a:lnTo>
                  <a:pt x="5772277" y="36563"/>
                </a:lnTo>
                <a:lnTo>
                  <a:pt x="5772277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702425" y="694308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23290" y="684275"/>
            <a:ext cx="5779135" cy="635"/>
          </a:xfrm>
          <a:custGeom>
            <a:avLst/>
            <a:gdLst/>
            <a:ahLst/>
            <a:cxnLst/>
            <a:rect l="l" t="t" r="r" b="b"/>
            <a:pathLst>
              <a:path w="5779134" h="634">
                <a:moveTo>
                  <a:pt x="0" y="0"/>
                </a:moveTo>
                <a:lnTo>
                  <a:pt x="5779135" y="5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702425" y="684783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23290" y="684275"/>
            <a:ext cx="5779135" cy="10160"/>
          </a:xfrm>
          <a:custGeom>
            <a:avLst/>
            <a:gdLst/>
            <a:ahLst/>
            <a:cxnLst/>
            <a:rect l="l" t="t" r="r" b="b"/>
            <a:pathLst>
              <a:path w="5779134" h="10159">
                <a:moveTo>
                  <a:pt x="0" y="0"/>
                </a:moveTo>
                <a:lnTo>
                  <a:pt x="0" y="9525"/>
                </a:lnTo>
                <a:lnTo>
                  <a:pt x="5779135" y="10032"/>
                </a:lnTo>
                <a:lnTo>
                  <a:pt x="5779135" y="5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23290" y="68427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6096" y="4762"/>
                </a:moveTo>
                <a:lnTo>
                  <a:pt x="6096" y="47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23290" y="693800"/>
            <a:ext cx="5779135" cy="635"/>
          </a:xfrm>
          <a:custGeom>
            <a:avLst/>
            <a:gdLst/>
            <a:ahLst/>
            <a:cxnLst/>
            <a:rect l="l" t="t" r="r" b="b"/>
            <a:pathLst>
              <a:path w="5779134" h="634">
                <a:moveTo>
                  <a:pt x="0" y="0"/>
                </a:moveTo>
                <a:lnTo>
                  <a:pt x="5779135" y="50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702425" y="68478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6096" y="4762"/>
                </a:moveTo>
                <a:lnTo>
                  <a:pt x="6096" y="47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23290" y="684275"/>
            <a:ext cx="5779135" cy="635"/>
          </a:xfrm>
          <a:custGeom>
            <a:avLst/>
            <a:gdLst/>
            <a:ahLst/>
            <a:cxnLst/>
            <a:rect l="l" t="t" r="r" b="b"/>
            <a:pathLst>
              <a:path w="5779134" h="634">
                <a:moveTo>
                  <a:pt x="5779135" y="507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9882157"/>
            <a:ext cx="181991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036945" y="9882157"/>
            <a:ext cx="65468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oogle.com/%27)" TargetMode="External"/><Relationship Id="rId3" Type="http://schemas.openxmlformats.org/officeDocument/2006/relationships/image" Target="../media/image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online-pdf-no-copy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29" y="8410575"/>
            <a:ext cx="2329180" cy="914400"/>
          </a:xfrm>
          <a:custGeom>
            <a:avLst/>
            <a:gdLst/>
            <a:ahLst/>
            <a:cxnLst/>
            <a:rect l="l" t="t" r="r" b="b"/>
            <a:pathLst>
              <a:path w="2329179" h="9144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399"/>
                </a:lnTo>
                <a:lnTo>
                  <a:pt x="0" y="761999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399"/>
                </a:lnTo>
                <a:lnTo>
                  <a:pt x="2176780" y="914399"/>
                </a:lnTo>
                <a:lnTo>
                  <a:pt x="2224962" y="906633"/>
                </a:lnTo>
                <a:lnTo>
                  <a:pt x="2266799" y="885005"/>
                </a:lnTo>
                <a:lnTo>
                  <a:pt x="2299785" y="852019"/>
                </a:lnTo>
                <a:lnTo>
                  <a:pt x="2321413" y="810182"/>
                </a:lnTo>
                <a:lnTo>
                  <a:pt x="2329180" y="761999"/>
                </a:lnTo>
                <a:lnTo>
                  <a:pt x="2329180" y="152399"/>
                </a:lnTo>
                <a:lnTo>
                  <a:pt x="2321413" y="104217"/>
                </a:lnTo>
                <a:lnTo>
                  <a:pt x="2299785" y="62380"/>
                </a:lnTo>
                <a:lnTo>
                  <a:pt x="2266799" y="29394"/>
                </a:lnTo>
                <a:lnTo>
                  <a:pt x="2224962" y="7766"/>
                </a:lnTo>
                <a:lnTo>
                  <a:pt x="2176780" y="0"/>
                </a:lnTo>
                <a:lnTo>
                  <a:pt x="152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432561"/>
            <a:ext cx="5761355" cy="8181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FUNCTIONS:</a:t>
            </a:r>
            <a:endParaRPr sz="1600">
              <a:latin typeface="Times New Roman"/>
              <a:cs typeface="Times New Roman"/>
            </a:endParaRPr>
          </a:p>
          <a:p>
            <a:pPr marL="12700" marR="10795" indent="457200">
              <a:lnSpc>
                <a:spcPct val="110000"/>
              </a:lnSpc>
              <a:spcBef>
                <a:spcPts val="40"/>
              </a:spcBef>
            </a:pPr>
            <a:r>
              <a:rPr dirty="0" sz="1200" spc="-5">
                <a:latin typeface="Times New Roman"/>
                <a:cs typeface="Times New Roman"/>
              </a:rPr>
              <a:t>A function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block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organized, reusable </a:t>
            </a:r>
            <a:r>
              <a:rPr dirty="0" sz="1200">
                <a:latin typeface="Times New Roman"/>
                <a:cs typeface="Times New Roman"/>
              </a:rPr>
              <a:t>code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perform a </a:t>
            </a:r>
            <a:r>
              <a:rPr dirty="0" sz="1200" spc="-5">
                <a:latin typeface="Times New Roman"/>
                <a:cs typeface="Times New Roman"/>
              </a:rPr>
              <a:t>single,  related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action.</a:t>
            </a:r>
            <a:endParaRPr sz="1200">
              <a:latin typeface="Times New Roman"/>
              <a:cs typeface="Times New Roman"/>
            </a:endParaRPr>
          </a:p>
          <a:p>
            <a:pPr marL="241300" marR="13335" indent="-229235">
              <a:lnSpc>
                <a:spcPts val="1610"/>
              </a:lnSpc>
              <a:spcBef>
                <a:spcPts val="6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Once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written,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reused as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when required. So, </a:t>
            </a:r>
            <a:r>
              <a:rPr dirty="0" sz="1200" spc="-10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also  called </a:t>
            </a:r>
            <a:r>
              <a:rPr dirty="0" sz="1200" spc="-5">
                <a:latin typeface="Times New Roman"/>
                <a:cs typeface="Times New Roman"/>
              </a:rPr>
              <a:t>reusable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Functions provide modularity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programming. A </a:t>
            </a:r>
            <a:r>
              <a:rPr dirty="0" sz="1200" spc="-10">
                <a:latin typeface="Times New Roman"/>
                <a:cs typeface="Times New Roman"/>
              </a:rPr>
              <a:t>module </a:t>
            </a:r>
            <a:r>
              <a:rPr dirty="0" sz="1200">
                <a:latin typeface="Times New Roman"/>
                <a:cs typeface="Times New Roman"/>
              </a:rPr>
              <a:t>represents a part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241300" marR="1524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program. </a:t>
            </a:r>
            <a:r>
              <a:rPr dirty="0" sz="1200" spc="-5">
                <a:latin typeface="Times New Roman"/>
                <a:cs typeface="Times New Roman"/>
              </a:rPr>
              <a:t>Usually,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programmer divides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main </a:t>
            </a:r>
            <a:r>
              <a:rPr dirty="0" sz="1200">
                <a:latin typeface="Times New Roman"/>
                <a:cs typeface="Times New Roman"/>
              </a:rPr>
              <a:t>task </a:t>
            </a:r>
            <a:r>
              <a:rPr dirty="0" sz="1200" spc="-10">
                <a:latin typeface="Times New Roman"/>
                <a:cs typeface="Times New Roman"/>
              </a:rPr>
              <a:t>into </a:t>
            </a:r>
            <a:r>
              <a:rPr dirty="0" sz="1200" spc="-15">
                <a:latin typeface="Times New Roman"/>
                <a:cs typeface="Times New Roman"/>
              </a:rPr>
              <a:t>smaller </a:t>
            </a:r>
            <a:r>
              <a:rPr dirty="0" sz="1200">
                <a:latin typeface="Times New Roman"/>
                <a:cs typeface="Times New Roman"/>
              </a:rPr>
              <a:t>sub tasks </a:t>
            </a:r>
            <a:r>
              <a:rPr dirty="0" sz="1200" spc="-5">
                <a:latin typeface="Times New Roman"/>
                <a:cs typeface="Times New Roman"/>
              </a:rPr>
              <a:t>called  </a:t>
            </a:r>
            <a:r>
              <a:rPr dirty="0" sz="1200" spc="-10">
                <a:latin typeface="Times New Roman"/>
                <a:cs typeface="Times New Roman"/>
              </a:rPr>
              <a:t>modules.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maintenance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will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become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because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new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has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241300" marR="14604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added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10">
                <a:latin typeface="Times New Roman"/>
                <a:cs typeface="Times New Roman"/>
              </a:rPr>
              <a:t>existing </a:t>
            </a:r>
            <a:r>
              <a:rPr dirty="0" sz="1200">
                <a:latin typeface="Times New Roman"/>
                <a:cs typeface="Times New Roman"/>
              </a:rPr>
              <a:t>software, a </a:t>
            </a:r>
            <a:r>
              <a:rPr dirty="0" sz="1200" spc="-15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function 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written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integrated </a:t>
            </a:r>
            <a:r>
              <a:rPr dirty="0" sz="1200" spc="-10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241300" marR="16510" indent="-229235">
              <a:lnSpc>
                <a:spcPct val="110000"/>
              </a:lnSpc>
              <a:buFont typeface="Wingdings"/>
              <a:buChar char="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5">
                <a:latin typeface="Times New Roman"/>
                <a:cs typeface="Times New Roman"/>
              </a:rPr>
              <a:t>there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an error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software, the </a:t>
            </a:r>
            <a:r>
              <a:rPr dirty="0" sz="1200" spc="-5">
                <a:latin typeface="Times New Roman"/>
                <a:cs typeface="Times New Roman"/>
              </a:rPr>
              <a:t>corresponding function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modified  without </a:t>
            </a:r>
            <a:r>
              <a:rPr dirty="0" sz="1200" spc="-10">
                <a:latin typeface="Times New Roman"/>
                <a:cs typeface="Times New Roman"/>
              </a:rPr>
              <a:t>disturbing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other functions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 use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functions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program </a:t>
            </a:r>
            <a:r>
              <a:rPr dirty="0" sz="1200" spc="5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reduce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length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085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already </a:t>
            </a:r>
            <a:r>
              <a:rPr dirty="0" sz="1200">
                <a:latin typeface="Times New Roman"/>
                <a:cs typeface="Times New Roman"/>
              </a:rPr>
              <a:t>know, </a:t>
            </a:r>
            <a:r>
              <a:rPr dirty="0" sz="1200" spc="-5">
                <a:latin typeface="Times New Roman"/>
                <a:cs typeface="Times New Roman"/>
              </a:rPr>
              <a:t>Python </a:t>
            </a:r>
            <a:r>
              <a:rPr dirty="0" sz="1200">
                <a:latin typeface="Times New Roman"/>
                <a:cs typeface="Times New Roman"/>
              </a:rPr>
              <a:t>gives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many </a:t>
            </a:r>
            <a:r>
              <a:rPr dirty="0" sz="1200">
                <a:latin typeface="Times New Roman"/>
                <a:cs typeface="Times New Roman"/>
              </a:rPr>
              <a:t>built-in </a:t>
            </a:r>
            <a:r>
              <a:rPr dirty="0" sz="1200" spc="-5">
                <a:latin typeface="Times New Roman"/>
                <a:cs typeface="Times New Roman"/>
              </a:rPr>
              <a:t>functions like </a:t>
            </a:r>
            <a:r>
              <a:rPr dirty="0" sz="1200">
                <a:latin typeface="Times New Roman"/>
                <a:cs typeface="Times New Roman"/>
              </a:rPr>
              <a:t>sqrt( ), </a:t>
            </a:r>
            <a:r>
              <a:rPr dirty="0" sz="1200" spc="-5">
                <a:latin typeface="Times New Roman"/>
                <a:cs typeface="Times New Roman"/>
              </a:rPr>
              <a:t>etc. </a:t>
            </a:r>
            <a:r>
              <a:rPr dirty="0" sz="1200" spc="-10">
                <a:latin typeface="Times New Roman"/>
                <a:cs typeface="Times New Roman"/>
              </a:rPr>
              <a:t>but you </a:t>
            </a:r>
            <a:r>
              <a:rPr dirty="0" sz="1200">
                <a:latin typeface="Times New Roman"/>
                <a:cs typeface="Times New Roman"/>
              </a:rPr>
              <a:t>can  </a:t>
            </a:r>
            <a:r>
              <a:rPr dirty="0" sz="1200" spc="-10">
                <a:latin typeface="Times New Roman"/>
                <a:cs typeface="Times New Roman"/>
              </a:rPr>
              <a:t>also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 spc="-10">
                <a:latin typeface="Times New Roman"/>
                <a:cs typeface="Times New Roman"/>
              </a:rPr>
              <a:t>your </a:t>
            </a:r>
            <a:r>
              <a:rPr dirty="0" sz="1200" spc="5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functions. </a:t>
            </a: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called </a:t>
            </a:r>
            <a:r>
              <a:rPr dirty="0" sz="1200" i="1">
                <a:latin typeface="Times New Roman"/>
                <a:cs typeface="Times New Roman"/>
              </a:rPr>
              <a:t>user-defined</a:t>
            </a:r>
            <a:r>
              <a:rPr dirty="0" sz="1200" spc="15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Difference </a:t>
            </a:r>
            <a:r>
              <a:rPr dirty="0" sz="1400" spc="-10" b="1">
                <a:latin typeface="Times New Roman"/>
                <a:cs typeface="Times New Roman"/>
              </a:rPr>
              <a:t>between </a:t>
            </a:r>
            <a:r>
              <a:rPr dirty="0" sz="1400" spc="-5" b="1">
                <a:latin typeface="Times New Roman"/>
                <a:cs typeface="Times New Roman"/>
              </a:rPr>
              <a:t>a function and a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method:</a:t>
            </a:r>
            <a:endParaRPr sz="1400">
              <a:latin typeface="Times New Roman"/>
              <a:cs typeface="Times New Roman"/>
            </a:endParaRPr>
          </a:p>
          <a:p>
            <a:pPr algn="just" marL="12700" marR="15875" indent="457200">
              <a:lnSpc>
                <a:spcPct val="1101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A function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written </a:t>
            </a:r>
            <a:r>
              <a:rPr dirty="0" sz="1200" spc="-5">
                <a:latin typeface="Times New Roman"/>
                <a:cs typeface="Times New Roman"/>
              </a:rPr>
              <a:t>individually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python </a:t>
            </a:r>
            <a:r>
              <a:rPr dirty="0" sz="1200" spc="-10">
                <a:latin typeface="Times New Roman"/>
                <a:cs typeface="Times New Roman"/>
              </a:rPr>
              <a:t>program. </a:t>
            </a:r>
            <a:r>
              <a:rPr dirty="0" sz="1200" spc="-5">
                <a:latin typeface="Times New Roman"/>
                <a:cs typeface="Times New Roman"/>
              </a:rPr>
              <a:t>A function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>
                <a:latin typeface="Times New Roman"/>
                <a:cs typeface="Times New Roman"/>
              </a:rPr>
              <a:t>using  </a:t>
            </a:r>
            <a:r>
              <a:rPr dirty="0" sz="1200" spc="-10">
                <a:latin typeface="Times New Roman"/>
                <a:cs typeface="Times New Roman"/>
              </a:rPr>
              <a:t>its name.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written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class,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becomes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90">
                <a:latin typeface="Times New Roman"/>
                <a:cs typeface="Times New Roman"/>
              </a:rPr>
              <a:t>„method‟.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method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called  </a:t>
            </a:r>
            <a:r>
              <a:rPr dirty="0" sz="1200" spc="-1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object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10">
                <a:latin typeface="Times New Roman"/>
                <a:cs typeface="Times New Roman"/>
              </a:rPr>
              <a:t>class name. </a:t>
            </a:r>
            <a:r>
              <a:rPr dirty="0" sz="1200" spc="-5">
                <a:latin typeface="Times New Roman"/>
                <a:cs typeface="Times New Roman"/>
              </a:rPr>
              <a:t>A method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 spc="-1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469900" marR="3502660">
              <a:lnSpc>
                <a:spcPct val="110000"/>
              </a:lnSpc>
              <a:spcBef>
                <a:spcPts val="20"/>
              </a:spcBef>
            </a:pPr>
            <a:r>
              <a:rPr dirty="0" sz="1200" spc="-5" b="1">
                <a:latin typeface="Times New Roman"/>
                <a:cs typeface="Times New Roman"/>
              </a:rPr>
              <a:t>Objectname.methodname()  Classname.methodname()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00" spc="-5" b="1">
                <a:latin typeface="Times New Roman"/>
                <a:cs typeface="Times New Roman"/>
              </a:rPr>
              <a:t>Defining a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Function</a:t>
            </a:r>
            <a:endParaRPr sz="1400">
              <a:latin typeface="Times New Roman"/>
              <a:cs typeface="Times New Roman"/>
            </a:endParaRPr>
          </a:p>
          <a:p>
            <a:pPr marL="12700" marR="13970">
              <a:lnSpc>
                <a:spcPts val="1610"/>
              </a:lnSpc>
              <a:spcBef>
                <a:spcPts val="60"/>
              </a:spcBef>
            </a:pPr>
            <a:r>
              <a:rPr dirty="0" sz="1200" spc="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define functions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the required </a:t>
            </a:r>
            <a:r>
              <a:rPr dirty="0" sz="1200" spc="-10">
                <a:latin typeface="Times New Roman"/>
                <a:cs typeface="Times New Roman"/>
              </a:rPr>
              <a:t>functionality.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simple </a:t>
            </a:r>
            <a:r>
              <a:rPr dirty="0" sz="1200">
                <a:latin typeface="Times New Roman"/>
                <a:cs typeface="Times New Roman"/>
              </a:rPr>
              <a:t>rules </a:t>
            </a:r>
            <a:r>
              <a:rPr dirty="0" sz="1200" spc="1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define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Python.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Function blocks </a:t>
            </a:r>
            <a:r>
              <a:rPr dirty="0" sz="1200" spc="-10">
                <a:latin typeface="Times New Roman"/>
                <a:cs typeface="Times New Roman"/>
              </a:rPr>
              <a:t>begin </a:t>
            </a:r>
            <a:r>
              <a:rPr dirty="0" sz="1200">
                <a:latin typeface="Times New Roman"/>
                <a:cs typeface="Times New Roman"/>
              </a:rPr>
              <a:t>with the keyword </a:t>
            </a:r>
            <a:r>
              <a:rPr dirty="0" sz="1200" spc="-5" b="1">
                <a:latin typeface="Times New Roman"/>
                <a:cs typeface="Times New Roman"/>
              </a:rPr>
              <a:t>def </a:t>
            </a:r>
            <a:r>
              <a:rPr dirty="0" sz="1200" spc="-10">
                <a:latin typeface="Times New Roman"/>
                <a:cs typeface="Times New Roman"/>
              </a:rPr>
              <a:t>followed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name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parentheses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 lvl="1" marL="469900" marR="12700" indent="-229235">
              <a:lnSpc>
                <a:spcPct val="110000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input parameters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arguments should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placed </a:t>
            </a:r>
            <a:r>
              <a:rPr dirty="0" sz="1200" spc="-5">
                <a:latin typeface="Times New Roman"/>
                <a:cs typeface="Times New Roman"/>
              </a:rPr>
              <a:t>within these parentheses. </a:t>
            </a:r>
            <a:r>
              <a:rPr dirty="0" sz="1200" spc="5">
                <a:latin typeface="Times New Roman"/>
                <a:cs typeface="Times New Roman"/>
              </a:rPr>
              <a:t>You 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also </a:t>
            </a:r>
            <a:r>
              <a:rPr dirty="0" sz="1200" spc="-5">
                <a:latin typeface="Times New Roman"/>
                <a:cs typeface="Times New Roman"/>
              </a:rPr>
              <a:t>define parameters </a:t>
            </a:r>
            <a:r>
              <a:rPr dirty="0" sz="1200" spc="-15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parentheses.</a:t>
            </a:r>
            <a:endParaRPr sz="1200">
              <a:latin typeface="Times New Roman"/>
              <a:cs typeface="Times New Roman"/>
            </a:endParaRPr>
          </a:p>
          <a:p>
            <a:pPr lvl="1" marL="469900" marR="6350" indent="-229235">
              <a:lnSpc>
                <a:spcPts val="1590"/>
              </a:lnSpc>
              <a:spcBef>
                <a:spcPts val="70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first </a:t>
            </a:r>
            <a:r>
              <a:rPr dirty="0" sz="1200" spc="-10">
                <a:latin typeface="Times New Roman"/>
                <a:cs typeface="Times New Roman"/>
              </a:rPr>
              <a:t>statement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optional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>
                <a:latin typeface="Times New Roman"/>
                <a:cs typeface="Times New Roman"/>
              </a:rPr>
              <a:t>- the </a:t>
            </a:r>
            <a:r>
              <a:rPr dirty="0" sz="1200" spc="-5">
                <a:latin typeface="Times New Roman"/>
                <a:cs typeface="Times New Roman"/>
              </a:rPr>
              <a:t>documentation  </a:t>
            </a:r>
            <a:r>
              <a:rPr dirty="0" sz="1200" spc="-10">
                <a:latin typeface="Times New Roman"/>
                <a:cs typeface="Times New Roman"/>
              </a:rPr>
              <a:t>string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 i="1">
                <a:latin typeface="Times New Roman"/>
                <a:cs typeface="Times New Roman"/>
              </a:rPr>
              <a:t>docstring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code </a:t>
            </a:r>
            <a:r>
              <a:rPr dirty="0" sz="1200" spc="-10">
                <a:latin typeface="Times New Roman"/>
                <a:cs typeface="Times New Roman"/>
              </a:rPr>
              <a:t>block </a:t>
            </a:r>
            <a:r>
              <a:rPr dirty="0" sz="1200" spc="-5">
                <a:latin typeface="Times New Roman"/>
                <a:cs typeface="Times New Roman"/>
              </a:rPr>
              <a:t>within </a:t>
            </a:r>
            <a:r>
              <a:rPr dirty="0" sz="1200">
                <a:latin typeface="Times New Roman"/>
                <a:cs typeface="Times New Roman"/>
              </a:rPr>
              <a:t>every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5">
                <a:latin typeface="Times New Roman"/>
                <a:cs typeface="Times New Roman"/>
              </a:rPr>
              <a:t>starts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colon </a:t>
            </a:r>
            <a:r>
              <a:rPr dirty="0" sz="1200">
                <a:latin typeface="Times New Roman"/>
                <a:cs typeface="Times New Roman"/>
              </a:rPr>
              <a:t>(:)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indented.</a:t>
            </a:r>
            <a:endParaRPr sz="1200">
              <a:latin typeface="Times New Roman"/>
              <a:cs typeface="Times New Roman"/>
            </a:endParaRPr>
          </a:p>
          <a:p>
            <a:pPr algn="just" lvl="1" marL="469900" marR="6985" indent="-229235">
              <a:lnSpc>
                <a:spcPct val="11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 spc="5">
                <a:latin typeface="Times New Roman"/>
                <a:cs typeface="Times New Roman"/>
              </a:rPr>
              <a:t>return </a:t>
            </a:r>
            <a:r>
              <a:rPr dirty="0" sz="1200" spc="-5">
                <a:latin typeface="Times New Roman"/>
                <a:cs typeface="Times New Roman"/>
              </a:rPr>
              <a:t>[expression] exits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function, </a:t>
            </a:r>
            <a:r>
              <a:rPr dirty="0" sz="1200" spc="5">
                <a:latin typeface="Times New Roman"/>
                <a:cs typeface="Times New Roman"/>
              </a:rPr>
              <a:t>optionally </a:t>
            </a:r>
            <a:r>
              <a:rPr dirty="0" sz="1200" spc="-5">
                <a:latin typeface="Times New Roman"/>
                <a:cs typeface="Times New Roman"/>
              </a:rPr>
              <a:t>passing </a:t>
            </a:r>
            <a:r>
              <a:rPr dirty="0" sz="1200" spc="-10">
                <a:latin typeface="Times New Roman"/>
                <a:cs typeface="Times New Roman"/>
              </a:rPr>
              <a:t>back </a:t>
            </a:r>
            <a:r>
              <a:rPr dirty="0" sz="1200" spc="5">
                <a:latin typeface="Times New Roman"/>
                <a:cs typeface="Times New Roman"/>
              </a:rPr>
              <a:t>an  </a:t>
            </a:r>
            <a:r>
              <a:rPr dirty="0" sz="1200" spc="-5">
                <a:latin typeface="Times New Roman"/>
                <a:cs typeface="Times New Roman"/>
              </a:rPr>
              <a:t>expression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caller. A </a:t>
            </a:r>
            <a:r>
              <a:rPr dirty="0" sz="1200" spc="5">
                <a:latin typeface="Times New Roman"/>
                <a:cs typeface="Times New Roman"/>
              </a:rPr>
              <a:t>return </a:t>
            </a:r>
            <a:r>
              <a:rPr dirty="0" sz="1200" spc="-5">
                <a:latin typeface="Times New Roman"/>
                <a:cs typeface="Times New Roman"/>
              </a:rPr>
              <a:t>statement with </a:t>
            </a:r>
            <a:r>
              <a:rPr dirty="0" sz="1200" spc="-15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arguments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same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5">
                <a:latin typeface="Times New Roman"/>
                <a:cs typeface="Times New Roman"/>
              </a:rPr>
              <a:t>return  </a:t>
            </a:r>
            <a:r>
              <a:rPr dirty="0" sz="1200" spc="-10">
                <a:latin typeface="Times New Roman"/>
                <a:cs typeface="Times New Roman"/>
              </a:rPr>
              <a:t>none.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Syntax: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dirty="0" sz="1200" spc="5">
                <a:latin typeface="Times New Roman"/>
                <a:cs typeface="Times New Roman"/>
              </a:rPr>
              <a:t>def </a:t>
            </a:r>
            <a:r>
              <a:rPr dirty="0" sz="1200" spc="-10">
                <a:latin typeface="Times New Roman"/>
                <a:cs typeface="Times New Roman"/>
              </a:rPr>
              <a:t>functionname </a:t>
            </a:r>
            <a:r>
              <a:rPr dirty="0" sz="1200">
                <a:latin typeface="Times New Roman"/>
                <a:cs typeface="Times New Roman"/>
              </a:rPr>
              <a:t>(parameters):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113279" y="8637269"/>
            <a:ext cx="1924050" cy="5943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3355">
              <a:lnSpc>
                <a:spcPts val="1295"/>
              </a:lnSpc>
            </a:pPr>
            <a:r>
              <a:rPr dirty="0" sz="1200" spc="-5">
                <a:latin typeface="Times New Roman"/>
                <a:cs typeface="Times New Roman"/>
              </a:rPr>
              <a:t>"""function_docstring"""</a:t>
            </a:r>
            <a:endParaRPr sz="1200">
              <a:latin typeface="Times New Roman"/>
              <a:cs typeface="Times New Roman"/>
            </a:endParaRPr>
          </a:p>
          <a:p>
            <a:pPr marL="173355" marR="59245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function_suite  </a:t>
            </a:r>
            <a:r>
              <a:rPr dirty="0" sz="1200">
                <a:latin typeface="Times New Roman"/>
                <a:cs typeface="Times New Roman"/>
              </a:rPr>
              <a:t>return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[expression]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5761355" cy="9163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651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programmer </a:t>
            </a:r>
            <a:r>
              <a:rPr dirty="0" sz="1200" spc="5">
                <a:latin typeface="Times New Roman"/>
                <a:cs typeface="Times New Roman"/>
              </a:rPr>
              <a:t>wants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the global </a:t>
            </a:r>
            <a:r>
              <a:rPr dirty="0" sz="1200" spc="-5">
                <a:latin typeface="Times New Roman"/>
                <a:cs typeface="Times New Roman"/>
              </a:rPr>
              <a:t>variable inside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function, </a:t>
            </a:r>
            <a:r>
              <a:rPr dirty="0" sz="1200" spc="-15">
                <a:latin typeface="Times New Roman"/>
                <a:cs typeface="Times New Roman"/>
              </a:rPr>
              <a:t>he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keyword </a:t>
            </a:r>
            <a:r>
              <a:rPr dirty="0" sz="1200" spc="-114">
                <a:latin typeface="Times New Roman"/>
                <a:cs typeface="Times New Roman"/>
              </a:rPr>
              <a:t>„global‟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beginning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body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12700" marR="4771390" indent="457200">
              <a:lnSpc>
                <a:spcPct val="110000"/>
              </a:lnSpc>
              <a:spcBef>
                <a:spcPts val="25"/>
              </a:spcBef>
            </a:pPr>
            <a:r>
              <a:rPr dirty="0" sz="1200" spc="-5" b="1">
                <a:latin typeface="Times New Roman"/>
                <a:cs typeface="Times New Roman"/>
              </a:rPr>
              <a:t>global</a:t>
            </a:r>
            <a:r>
              <a:rPr dirty="0" sz="1200" spc="-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  </a:t>
            </a:r>
            <a:r>
              <a:rPr dirty="0" sz="1200" spc="-5" b="1">
                <a:latin typeface="Times New Roman"/>
                <a:cs typeface="Times New Roman"/>
              </a:rPr>
              <a:t>Example-2: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5"/>
              </a:spcBef>
            </a:pPr>
            <a:r>
              <a:rPr dirty="0" sz="1200" spc="-5">
                <a:latin typeface="Times New Roman"/>
                <a:cs typeface="Times New Roman"/>
              </a:rPr>
              <a:t>a=11</a:t>
            </a:r>
            <a:endParaRPr sz="1200">
              <a:latin typeface="Times New Roman"/>
              <a:cs typeface="Times New Roman"/>
            </a:endParaRPr>
          </a:p>
          <a:p>
            <a:pPr marL="625475" marR="4205605" indent="-155575">
              <a:lnSpc>
                <a:spcPct val="110000"/>
              </a:lnSpc>
              <a:spcBef>
                <a:spcPts val="20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myfunction():  </a:t>
            </a:r>
            <a:r>
              <a:rPr dirty="0" sz="1200" spc="-10">
                <a:latin typeface="Times New Roman"/>
                <a:cs typeface="Times New Roman"/>
              </a:rPr>
              <a:t>global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a=10</a:t>
            </a:r>
            <a:endParaRPr sz="1200">
              <a:latin typeface="Times New Roman"/>
              <a:cs typeface="Times New Roman"/>
            </a:endParaRPr>
          </a:p>
          <a:p>
            <a:pPr marL="469900" marR="2119630" indent="154940">
              <a:lnSpc>
                <a:spcPts val="1590"/>
              </a:lnSpc>
              <a:spcBef>
                <a:spcPts val="75"/>
              </a:spcBef>
            </a:pPr>
            <a:r>
              <a:rPr dirty="0" sz="1200" spc="-10">
                <a:latin typeface="Times New Roman"/>
                <a:cs typeface="Times New Roman"/>
              </a:rPr>
              <a:t>print </a:t>
            </a:r>
            <a:r>
              <a:rPr dirty="0" sz="1200" spc="-15">
                <a:latin typeface="Times New Roman"/>
                <a:cs typeface="Times New Roman"/>
              </a:rPr>
              <a:t>"Inside </a:t>
            </a:r>
            <a:r>
              <a:rPr dirty="0" sz="1200" spc="-5">
                <a:latin typeface="Times New Roman"/>
                <a:cs typeface="Times New Roman"/>
              </a:rPr>
              <a:t>function",a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display </a:t>
            </a:r>
            <a:r>
              <a:rPr dirty="0" sz="1200">
                <a:latin typeface="Times New Roman"/>
                <a:cs typeface="Times New Roman"/>
              </a:rPr>
              <a:t>global </a:t>
            </a:r>
            <a:r>
              <a:rPr dirty="0" sz="1200" spc="-5">
                <a:latin typeface="Times New Roman"/>
                <a:cs typeface="Times New Roman"/>
              </a:rPr>
              <a:t>variable  myfunction()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print </a:t>
            </a:r>
            <a:r>
              <a:rPr dirty="0" sz="1200" spc="-10">
                <a:latin typeface="Times New Roman"/>
                <a:cs typeface="Times New Roman"/>
              </a:rPr>
              <a:t>"outside function",a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display </a:t>
            </a:r>
            <a:r>
              <a:rPr dirty="0" sz="1200">
                <a:latin typeface="Times New Roman"/>
                <a:cs typeface="Times New Roman"/>
              </a:rPr>
              <a:t>global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spc="-10">
                <a:latin typeface="Times New Roman"/>
                <a:cs typeface="Times New Roman"/>
              </a:rPr>
              <a:t>outside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00" spc="-10" b="1">
                <a:latin typeface="Times New Roman"/>
                <a:cs typeface="Times New Roman"/>
              </a:rPr>
              <a:t>Recursive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Functions:</a:t>
            </a:r>
            <a:endParaRPr sz="1400">
              <a:latin typeface="Times New Roman"/>
              <a:cs typeface="Times New Roman"/>
            </a:endParaRPr>
          </a:p>
          <a:p>
            <a:pPr marL="12700" marR="17145">
              <a:lnSpc>
                <a:spcPct val="1100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that </a:t>
            </a:r>
            <a:r>
              <a:rPr dirty="0" sz="1200" spc="-10">
                <a:latin typeface="Times New Roman"/>
                <a:cs typeface="Times New Roman"/>
              </a:rPr>
              <a:t>calls </a:t>
            </a:r>
            <a:r>
              <a:rPr dirty="0" sz="1200" spc="-5">
                <a:latin typeface="Times New Roman"/>
                <a:cs typeface="Times New Roman"/>
              </a:rPr>
              <a:t>itself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known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 spc="-20">
                <a:latin typeface="Times New Roman"/>
                <a:cs typeface="Times New Roman"/>
              </a:rPr>
              <a:t>„recursive </a:t>
            </a:r>
            <a:r>
              <a:rPr dirty="0" sz="1200" spc="-70">
                <a:latin typeface="Times New Roman"/>
                <a:cs typeface="Times New Roman"/>
              </a:rPr>
              <a:t>function‟.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example, 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factorial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469900" marR="315658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factorial(3) </a:t>
            </a:r>
            <a:r>
              <a:rPr dirty="0" sz="1200">
                <a:latin typeface="Times New Roman"/>
                <a:cs typeface="Times New Roman"/>
              </a:rPr>
              <a:t>= 3 * </a:t>
            </a:r>
            <a:r>
              <a:rPr dirty="0" sz="1200" spc="-10">
                <a:latin typeface="Times New Roman"/>
                <a:cs typeface="Times New Roman"/>
              </a:rPr>
              <a:t>factorial(2)  </a:t>
            </a: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200" spc="-10">
                <a:latin typeface="Times New Roman"/>
                <a:cs typeface="Times New Roman"/>
              </a:rPr>
              <a:t>factorial(2) </a:t>
            </a:r>
            <a:r>
              <a:rPr dirty="0" sz="1200">
                <a:latin typeface="Times New Roman"/>
                <a:cs typeface="Times New Roman"/>
              </a:rPr>
              <a:t>= 2 * </a:t>
            </a:r>
            <a:r>
              <a:rPr dirty="0" sz="1200" spc="-10">
                <a:latin typeface="Times New Roman"/>
                <a:cs typeface="Times New Roman"/>
              </a:rPr>
              <a:t>factorial(1)  And, factorial(1) </a:t>
            </a:r>
            <a:r>
              <a:rPr dirty="0" sz="1200">
                <a:latin typeface="Times New Roman"/>
                <a:cs typeface="Times New Roman"/>
              </a:rPr>
              <a:t>= 1 *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factorial(0)</a:t>
            </a:r>
            <a:endParaRPr sz="1200">
              <a:latin typeface="Times New Roman"/>
              <a:cs typeface="Times New Roman"/>
            </a:endParaRPr>
          </a:p>
          <a:p>
            <a:pPr marL="12700" marR="16510">
              <a:lnSpc>
                <a:spcPts val="1610"/>
              </a:lnSpc>
              <a:spcBef>
                <a:spcPts val="60"/>
              </a:spcBef>
            </a:pPr>
            <a:r>
              <a:rPr dirty="0" sz="1200">
                <a:latin typeface="Times New Roman"/>
                <a:cs typeface="Times New Roman"/>
              </a:rPr>
              <a:t>Now,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factorial(0)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1,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preceding statements will </a:t>
            </a:r>
            <a:r>
              <a:rPr dirty="0" sz="1200">
                <a:latin typeface="Times New Roman"/>
                <a:cs typeface="Times New Roman"/>
              </a:rPr>
              <a:t>evaluate 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give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factorial(3) </a:t>
            </a:r>
            <a:r>
              <a:rPr dirty="0" sz="1200">
                <a:latin typeface="Times New Roman"/>
                <a:cs typeface="Times New Roman"/>
              </a:rPr>
              <a:t>= 3 *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factorial(2)</a:t>
            </a:r>
            <a:endParaRPr sz="1200">
              <a:latin typeface="Times New Roman"/>
              <a:cs typeface="Times New Roman"/>
            </a:endParaRPr>
          </a:p>
          <a:p>
            <a:pPr marL="119570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= 3 * 2 *</a:t>
            </a:r>
            <a:r>
              <a:rPr dirty="0" sz="1200" spc="-10">
                <a:latin typeface="Times New Roman"/>
                <a:cs typeface="Times New Roman"/>
              </a:rPr>
              <a:t> factorial(1)</a:t>
            </a:r>
            <a:endParaRPr sz="1200">
              <a:latin typeface="Times New Roman"/>
              <a:cs typeface="Times New Roman"/>
            </a:endParaRPr>
          </a:p>
          <a:p>
            <a:pPr marL="119570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= 3 * 2 * 1 *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factorial(0)</a:t>
            </a:r>
            <a:endParaRPr sz="1200">
              <a:latin typeface="Times New Roman"/>
              <a:cs typeface="Times New Roman"/>
            </a:endParaRPr>
          </a:p>
          <a:p>
            <a:pPr marL="1195705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Times New Roman"/>
                <a:cs typeface="Times New Roman"/>
              </a:rPr>
              <a:t>= 3 * 2 * 1 *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195705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latin typeface="Times New Roman"/>
                <a:cs typeface="Times New Roman"/>
              </a:rPr>
              <a:t>= 6</a:t>
            </a:r>
            <a:endParaRPr sz="1200">
              <a:latin typeface="Times New Roman"/>
              <a:cs typeface="Times New Roman"/>
            </a:endParaRPr>
          </a:p>
          <a:p>
            <a:pPr marL="12700" marR="15240">
              <a:lnSpc>
                <a:spcPct val="110000"/>
              </a:lnSpc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statements, </a:t>
            </a:r>
            <a:r>
              <a:rPr dirty="0" sz="1200" spc="-5">
                <a:latin typeface="Times New Roman"/>
                <a:cs typeface="Times New Roman"/>
              </a:rPr>
              <a:t>we can write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formula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calculate </a:t>
            </a:r>
            <a:r>
              <a:rPr dirty="0" sz="1200" spc="-5">
                <a:latin typeface="Times New Roman"/>
                <a:cs typeface="Times New Roman"/>
              </a:rPr>
              <a:t>factorial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 spc="-265">
                <a:latin typeface="Times New Roman"/>
                <a:cs typeface="Times New Roman"/>
              </a:rPr>
              <a:t>„n‟  </a:t>
            </a:r>
            <a:r>
              <a:rPr dirty="0" sz="1200" spc="-10">
                <a:latin typeface="Times New Roman"/>
                <a:cs typeface="Times New Roman"/>
              </a:rPr>
              <a:t>as:	</a:t>
            </a:r>
            <a:r>
              <a:rPr dirty="0" sz="1200" spc="-5">
                <a:latin typeface="Times New Roman"/>
                <a:cs typeface="Times New Roman"/>
              </a:rPr>
              <a:t>factorial(n) </a:t>
            </a:r>
            <a:r>
              <a:rPr dirty="0" sz="1200">
                <a:latin typeface="Times New Roman"/>
                <a:cs typeface="Times New Roman"/>
              </a:rPr>
              <a:t>= n *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factorial(n-1)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Example-1:</a:t>
            </a:r>
            <a:endParaRPr sz="1200">
              <a:latin typeface="Times New Roman"/>
              <a:cs typeface="Times New Roman"/>
            </a:endParaRPr>
          </a:p>
          <a:p>
            <a:pPr marL="625475" marR="4324350" indent="-155575">
              <a:lnSpc>
                <a:spcPct val="110000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factorial(n): 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n==0:</a:t>
            </a:r>
            <a:endParaRPr sz="1200">
              <a:latin typeface="Times New Roman"/>
              <a:cs typeface="Times New Roman"/>
            </a:endParaRPr>
          </a:p>
          <a:p>
            <a:pPr marL="625475" marR="4478655" indent="152400">
              <a:lnSpc>
                <a:spcPct val="1100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>
                <a:latin typeface="Times New Roman"/>
                <a:cs typeface="Times New Roman"/>
              </a:rPr>
              <a:t>1  </a:t>
            </a:r>
            <a:r>
              <a:rPr dirty="0" sz="1200" spc="-10"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625475" marR="3591560" indent="152400">
              <a:lnSpc>
                <a:spcPct val="110000"/>
              </a:lnSpc>
            </a:pP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20">
                <a:latin typeface="Times New Roman"/>
                <a:cs typeface="Times New Roman"/>
              </a:rPr>
              <a:t>*</a:t>
            </a:r>
            <a:r>
              <a:rPr dirty="0" sz="1200" spc="-20">
                <a:latin typeface="Times New Roman"/>
                <a:cs typeface="Times New Roman"/>
              </a:rPr>
              <a:t>f</a:t>
            </a:r>
            <a:r>
              <a:rPr dirty="0" sz="1200" spc="-5">
                <a:latin typeface="Times New Roman"/>
                <a:cs typeface="Times New Roman"/>
              </a:rPr>
              <a:t>ac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0">
                <a:latin typeface="Times New Roman"/>
                <a:cs typeface="Times New Roman"/>
              </a:rPr>
              <a:t>i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30">
                <a:latin typeface="Times New Roman"/>
                <a:cs typeface="Times New Roman"/>
              </a:rPr>
              <a:t>(</a:t>
            </a:r>
            <a:r>
              <a:rPr dirty="0" sz="1200" spc="-10">
                <a:latin typeface="Times New Roman"/>
                <a:cs typeface="Times New Roman"/>
              </a:rPr>
              <a:t>n</a:t>
            </a:r>
            <a:r>
              <a:rPr dirty="0" sz="1200" spc="5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1) 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range(1,5):</a:t>
            </a:r>
            <a:endParaRPr sz="12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print </a:t>
            </a:r>
            <a:r>
              <a:rPr dirty="0" sz="1200" spc="-5">
                <a:latin typeface="Times New Roman"/>
                <a:cs typeface="Times New Roman"/>
              </a:rPr>
              <a:t>"factorial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",i,"is",factorial(i)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imes New Roman"/>
                <a:cs typeface="Times New Roman"/>
              </a:rPr>
              <a:t>factorial </a:t>
            </a:r>
            <a:r>
              <a:rPr dirty="0" sz="1200" spc="20">
                <a:latin typeface="Times New Roman"/>
                <a:cs typeface="Times New Roman"/>
              </a:rPr>
              <a:t>of 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factorial </a:t>
            </a:r>
            <a:r>
              <a:rPr dirty="0" sz="1200" spc="20">
                <a:latin typeface="Times New Roman"/>
                <a:cs typeface="Times New Roman"/>
              </a:rPr>
              <a:t>of  </a:t>
            </a:r>
            <a:r>
              <a:rPr dirty="0" sz="1200">
                <a:latin typeface="Times New Roman"/>
                <a:cs typeface="Times New Roman"/>
              </a:rPr>
              <a:t>2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factorial </a:t>
            </a:r>
            <a:r>
              <a:rPr dirty="0" sz="1200" spc="20">
                <a:latin typeface="Times New Roman"/>
                <a:cs typeface="Times New Roman"/>
              </a:rPr>
              <a:t>of  </a:t>
            </a:r>
            <a:r>
              <a:rPr dirty="0" sz="1200">
                <a:latin typeface="Times New Roman"/>
                <a:cs typeface="Times New Roman"/>
              </a:rPr>
              <a:t>3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factorial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4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5761355" cy="620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Times New Roman"/>
                <a:cs typeface="Times New Roman"/>
              </a:rPr>
              <a:t>Anonymous </a:t>
            </a:r>
            <a:r>
              <a:rPr dirty="0" sz="1400" spc="-5" b="1">
                <a:latin typeface="Times New Roman"/>
                <a:cs typeface="Times New Roman"/>
              </a:rPr>
              <a:t>Function </a:t>
            </a:r>
            <a:r>
              <a:rPr dirty="0" sz="1400" spc="-20" b="1">
                <a:latin typeface="Times New Roman"/>
                <a:cs typeface="Times New Roman"/>
              </a:rPr>
              <a:t>or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Lambdas:</a:t>
            </a:r>
            <a:endParaRPr sz="1400">
              <a:latin typeface="Times New Roman"/>
              <a:cs typeface="Times New Roman"/>
            </a:endParaRPr>
          </a:p>
          <a:p>
            <a:pPr algn="just" marL="12700" marR="7620" indent="228600">
              <a:lnSpc>
                <a:spcPct val="95800"/>
              </a:lnSpc>
              <a:spcBef>
                <a:spcPts val="210"/>
              </a:spcBef>
            </a:pP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called anonymous because </a:t>
            </a:r>
            <a:r>
              <a:rPr dirty="0" sz="1200">
                <a:latin typeface="Times New Roman"/>
                <a:cs typeface="Times New Roman"/>
              </a:rPr>
              <a:t>they are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declared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standard  </a:t>
            </a:r>
            <a:r>
              <a:rPr dirty="0" sz="1200" spc="-10">
                <a:latin typeface="Times New Roman"/>
                <a:cs typeface="Times New Roman"/>
              </a:rPr>
              <a:t>manner </a:t>
            </a:r>
            <a:r>
              <a:rPr dirty="0" sz="1200">
                <a:latin typeface="Times New Roman"/>
                <a:cs typeface="Times New Roman"/>
              </a:rPr>
              <a:t>by using the </a:t>
            </a:r>
            <a:r>
              <a:rPr dirty="0" sz="1200" spc="-5" i="1">
                <a:latin typeface="Times New Roman"/>
                <a:cs typeface="Times New Roman"/>
              </a:rPr>
              <a:t>def </a:t>
            </a:r>
            <a:r>
              <a:rPr dirty="0" sz="1200" spc="-5">
                <a:latin typeface="Times New Roman"/>
                <a:cs typeface="Times New Roman"/>
              </a:rPr>
              <a:t>keyword. You can </a:t>
            </a:r>
            <a:r>
              <a:rPr dirty="0" sz="1200" spc="-10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lambda </a:t>
            </a:r>
            <a:r>
              <a:rPr dirty="0" sz="1200" spc="-5">
                <a:latin typeface="Times New Roman"/>
                <a:cs typeface="Times New Roman"/>
              </a:rPr>
              <a:t>keyword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small  anonymous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 marL="241300" marR="11430" indent="-229235">
              <a:lnSpc>
                <a:spcPts val="1370"/>
              </a:lnSpc>
              <a:spcBef>
                <a:spcPts val="6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Lambda </a:t>
            </a:r>
            <a:r>
              <a:rPr dirty="0" sz="1200" spc="-10">
                <a:latin typeface="Times New Roman"/>
                <a:cs typeface="Times New Roman"/>
              </a:rPr>
              <a:t>forms </a:t>
            </a:r>
            <a:r>
              <a:rPr dirty="0" sz="1200" spc="10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take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arguments </a:t>
            </a:r>
            <a:r>
              <a:rPr dirty="0" sz="1200" spc="-10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return </a:t>
            </a:r>
            <a:r>
              <a:rPr dirty="0" sz="1200" spc="-2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one value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form </a:t>
            </a:r>
            <a:r>
              <a:rPr dirty="0" sz="1200" spc="35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an expression. They </a:t>
            </a:r>
            <a:r>
              <a:rPr dirty="0" sz="1200">
                <a:latin typeface="Times New Roman"/>
                <a:cs typeface="Times New Roman"/>
              </a:rPr>
              <a:t>cannot </a:t>
            </a:r>
            <a:r>
              <a:rPr dirty="0" sz="1200" spc="-5">
                <a:latin typeface="Times New Roman"/>
                <a:cs typeface="Times New Roman"/>
              </a:rPr>
              <a:t>contain commands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multiple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expressions.</a:t>
            </a:r>
            <a:endParaRPr sz="1200">
              <a:latin typeface="Times New Roman"/>
              <a:cs typeface="Times New Roman"/>
            </a:endParaRPr>
          </a:p>
          <a:p>
            <a:pPr marL="241300" marR="13335" indent="-229235">
              <a:lnSpc>
                <a:spcPts val="137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anonymous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cannot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direct call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print </a:t>
            </a:r>
            <a:r>
              <a:rPr dirty="0" sz="1200" spc="-5">
                <a:latin typeface="Times New Roman"/>
                <a:cs typeface="Times New Roman"/>
              </a:rPr>
              <a:t>because lambda requires </a:t>
            </a:r>
            <a:r>
              <a:rPr dirty="0" sz="1200" spc="5">
                <a:latin typeface="Times New Roman"/>
                <a:cs typeface="Times New Roman"/>
              </a:rPr>
              <a:t>an  </a:t>
            </a:r>
            <a:r>
              <a:rPr dirty="0" sz="1200" spc="-5">
                <a:latin typeface="Times New Roman"/>
                <a:cs typeface="Times New Roman"/>
              </a:rPr>
              <a:t>expression.</a:t>
            </a:r>
            <a:endParaRPr sz="1200">
              <a:latin typeface="Times New Roman"/>
              <a:cs typeface="Times New Roman"/>
            </a:endParaRPr>
          </a:p>
          <a:p>
            <a:pPr marL="241300" marR="12700" indent="-229235">
              <a:lnSpc>
                <a:spcPts val="137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Lambda functions have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5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local namespace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cannot </a:t>
            </a:r>
            <a:r>
              <a:rPr dirty="0" sz="1200" spc="-10">
                <a:latin typeface="Times New Roman"/>
                <a:cs typeface="Times New Roman"/>
              </a:rPr>
              <a:t>access </a:t>
            </a:r>
            <a:r>
              <a:rPr dirty="0" sz="1200" spc="-5">
                <a:latin typeface="Times New Roman"/>
                <a:cs typeface="Times New Roman"/>
              </a:rPr>
              <a:t>variables </a:t>
            </a:r>
            <a:r>
              <a:rPr dirty="0" sz="1200">
                <a:latin typeface="Times New Roman"/>
                <a:cs typeface="Times New Roman"/>
              </a:rPr>
              <a:t>other than  those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parameter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global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namespace.</a:t>
            </a:r>
            <a:endParaRPr sz="1200">
              <a:latin typeface="Times New Roman"/>
              <a:cs typeface="Times New Roman"/>
            </a:endParaRPr>
          </a:p>
          <a:p>
            <a:pPr marL="241300" marR="12700" indent="-229235">
              <a:lnSpc>
                <a:spcPts val="137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Although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appears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lambda's </a:t>
            </a:r>
            <a:r>
              <a:rPr dirty="0" sz="1200">
                <a:latin typeface="Times New Roman"/>
                <a:cs typeface="Times New Roman"/>
              </a:rPr>
              <a:t>are a one-line </a:t>
            </a:r>
            <a:r>
              <a:rPr dirty="0" sz="1200" spc="-5">
                <a:latin typeface="Times New Roman"/>
                <a:cs typeface="Times New Roman"/>
              </a:rPr>
              <a:t>version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>
                <a:latin typeface="Times New Roman"/>
                <a:cs typeface="Times New Roman"/>
              </a:rPr>
              <a:t>they are </a:t>
            </a:r>
            <a:r>
              <a:rPr dirty="0" sz="1200" spc="-5">
                <a:latin typeface="Times New Roman"/>
                <a:cs typeface="Times New Roman"/>
              </a:rPr>
              <a:t>not  </a:t>
            </a:r>
            <a:r>
              <a:rPr dirty="0" sz="1200" spc="-10">
                <a:latin typeface="Times New Roman"/>
                <a:cs typeface="Times New Roman"/>
              </a:rPr>
              <a:t>equivalent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inline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statements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C++,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whose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purpose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stack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20"/>
              </a:lnSpc>
            </a:pPr>
            <a:r>
              <a:rPr dirty="0" sz="1200" spc="-5">
                <a:latin typeface="Times New Roman"/>
                <a:cs typeface="Times New Roman"/>
              </a:rPr>
              <a:t>allocation during invocation </a:t>
            </a:r>
            <a:r>
              <a:rPr dirty="0" sz="1200" spc="-10">
                <a:latin typeface="Times New Roman"/>
                <a:cs typeface="Times New Roman"/>
              </a:rPr>
              <a:t>for performance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reasons.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145">
                <a:latin typeface="Times New Roman"/>
                <a:cs typeface="Times New Roman"/>
              </a:rPr>
              <a:t>Let‟s </a:t>
            </a:r>
            <a:r>
              <a:rPr dirty="0" sz="1200" spc="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normal </a:t>
            </a:r>
            <a:r>
              <a:rPr dirty="0" sz="1200" spc="-5">
                <a:latin typeface="Times New Roman"/>
                <a:cs typeface="Times New Roman"/>
              </a:rPr>
              <a:t>function that returns square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value:</a:t>
            </a:r>
            <a:endParaRPr sz="1200">
              <a:latin typeface="Times New Roman"/>
              <a:cs typeface="Times New Roman"/>
            </a:endParaRPr>
          </a:p>
          <a:p>
            <a:pPr marL="701675" marR="4366260" indent="-231775">
              <a:lnSpc>
                <a:spcPts val="1370"/>
              </a:lnSpc>
              <a:spcBef>
                <a:spcPts val="95"/>
              </a:spcBef>
            </a:pPr>
            <a:r>
              <a:rPr dirty="0" sz="1200" spc="-5" b="1">
                <a:latin typeface="Times New Roman"/>
                <a:cs typeface="Times New Roman"/>
              </a:rPr>
              <a:t>def square(x):  </a:t>
            </a:r>
            <a:r>
              <a:rPr dirty="0" sz="1200" spc="-15" b="1">
                <a:latin typeface="Times New Roman"/>
                <a:cs typeface="Times New Roman"/>
              </a:rPr>
              <a:t>return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x*x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same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written </a:t>
            </a:r>
            <a:r>
              <a:rPr dirty="0" sz="1200" spc="-5">
                <a:latin typeface="Times New Roman"/>
                <a:cs typeface="Times New Roman"/>
              </a:rPr>
              <a:t>as anonymous function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lambda </a:t>
            </a:r>
            <a:r>
              <a:rPr dirty="0" sz="1200" spc="-15" b="1">
                <a:latin typeface="Times New Roman"/>
                <a:cs typeface="Times New Roman"/>
              </a:rPr>
              <a:t>x: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x*x</a:t>
            </a:r>
            <a:endParaRPr sz="1200">
              <a:latin typeface="Times New Roman"/>
              <a:cs typeface="Times New Roman"/>
            </a:endParaRPr>
          </a:p>
          <a:p>
            <a:pPr marL="12700" marR="12065">
              <a:lnSpc>
                <a:spcPts val="1370"/>
              </a:lnSpc>
              <a:spcBef>
                <a:spcPts val="65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colon (:) </a:t>
            </a:r>
            <a:r>
              <a:rPr dirty="0" sz="1200" spc="-5">
                <a:latin typeface="Times New Roman"/>
                <a:cs typeface="Times New Roman"/>
              </a:rPr>
              <a:t>represents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beginning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that contains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expression </a:t>
            </a:r>
            <a:r>
              <a:rPr dirty="0" sz="1200" spc="-10">
                <a:latin typeface="Times New Roman"/>
                <a:cs typeface="Times New Roman"/>
              </a:rPr>
              <a:t>x*x. </a:t>
            </a:r>
            <a:r>
              <a:rPr dirty="0" sz="1200">
                <a:latin typeface="Times New Roman"/>
                <a:cs typeface="Times New Roman"/>
              </a:rPr>
              <a:t>The  syntax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 marL="12700" marR="3079115" indent="457200">
              <a:lnSpc>
                <a:spcPts val="1370"/>
              </a:lnSpc>
              <a:spcBef>
                <a:spcPts val="45"/>
              </a:spcBef>
            </a:pPr>
            <a:r>
              <a:rPr dirty="0" sz="1200" spc="-5" b="1">
                <a:latin typeface="Times New Roman"/>
                <a:cs typeface="Times New Roman"/>
              </a:rPr>
              <a:t>lambda argument_list: </a:t>
            </a:r>
            <a:r>
              <a:rPr dirty="0" sz="1200" spc="-10" b="1">
                <a:latin typeface="Times New Roman"/>
                <a:cs typeface="Times New Roman"/>
              </a:rPr>
              <a:t>expression  </a:t>
            </a:r>
            <a:r>
              <a:rPr dirty="0" sz="1200" spc="-5" b="1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295"/>
              </a:lnSpc>
            </a:pPr>
            <a:r>
              <a:rPr dirty="0" sz="1200" spc="-5">
                <a:latin typeface="Times New Roman"/>
                <a:cs typeface="Times New Roman"/>
              </a:rPr>
              <a:t>f=lambda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x:x*x</a:t>
            </a:r>
            <a:endParaRPr sz="1200">
              <a:latin typeface="Times New Roman"/>
              <a:cs typeface="Times New Roman"/>
            </a:endParaRPr>
          </a:p>
          <a:p>
            <a:pPr marL="469900" marR="4565650">
              <a:lnSpc>
                <a:spcPts val="1390"/>
              </a:lnSpc>
              <a:spcBef>
                <a:spcPts val="55"/>
              </a:spcBef>
            </a:pP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f(5)  </a:t>
            </a: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dirty="0" sz="1200" spc="-5" b="1">
                <a:latin typeface="Times New Roman"/>
                <a:cs typeface="Times New Roman"/>
              </a:rPr>
              <a:t>The map()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12700" marR="12700" indent="457200">
              <a:lnSpc>
                <a:spcPts val="1390"/>
              </a:lnSpc>
              <a:spcBef>
                <a:spcPts val="204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advantage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lambda </a:t>
            </a:r>
            <a:r>
              <a:rPr dirty="0" sz="1200">
                <a:latin typeface="Times New Roman"/>
                <a:cs typeface="Times New Roman"/>
              </a:rPr>
              <a:t>operator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seen when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combination with  the </a:t>
            </a:r>
            <a:r>
              <a:rPr dirty="0" sz="1200" spc="-5">
                <a:latin typeface="Times New Roman"/>
                <a:cs typeface="Times New Roman"/>
              </a:rPr>
              <a:t>map() </a:t>
            </a:r>
            <a:r>
              <a:rPr dirty="0" sz="1200" spc="-10">
                <a:latin typeface="Times New Roman"/>
                <a:cs typeface="Times New Roman"/>
              </a:rPr>
              <a:t>function. map()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with </a:t>
            </a:r>
            <a:r>
              <a:rPr dirty="0" sz="1200" spc="5">
                <a:latin typeface="Times New Roman"/>
                <a:cs typeface="Times New Roman"/>
              </a:rPr>
              <a:t>two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arguments: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55"/>
              </a:lnSpc>
            </a:pPr>
            <a:r>
              <a:rPr dirty="0" sz="1200" b="1">
                <a:latin typeface="Times New Roman"/>
                <a:cs typeface="Times New Roman"/>
              </a:rPr>
              <a:t>r = </a:t>
            </a:r>
            <a:r>
              <a:rPr dirty="0" sz="1200" spc="-5" b="1">
                <a:latin typeface="Times New Roman"/>
                <a:cs typeface="Times New Roman"/>
              </a:rPr>
              <a:t>map(func,</a:t>
            </a:r>
            <a:r>
              <a:rPr dirty="0" sz="1200" spc="-10" b="1">
                <a:latin typeface="Times New Roman"/>
                <a:cs typeface="Times New Roman"/>
              </a:rPr>
              <a:t> seq)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5800"/>
              </a:lnSpc>
              <a:spcBef>
                <a:spcPts val="185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first </a:t>
            </a:r>
            <a:r>
              <a:rPr dirty="0" sz="1200" spc="-5">
                <a:latin typeface="Times New Roman"/>
                <a:cs typeface="Times New Roman"/>
              </a:rPr>
              <a:t>argument </a:t>
            </a:r>
            <a:r>
              <a:rPr dirty="0" sz="1200" spc="5" i="1">
                <a:latin typeface="Times New Roman"/>
                <a:cs typeface="Times New Roman"/>
              </a:rPr>
              <a:t>func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second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sequence </a:t>
            </a:r>
            <a:r>
              <a:rPr dirty="0" sz="1200">
                <a:latin typeface="Times New Roman"/>
                <a:cs typeface="Times New Roman"/>
              </a:rPr>
              <a:t>(e.g. a </a:t>
            </a:r>
            <a:r>
              <a:rPr dirty="0" sz="1200" spc="-10">
                <a:latin typeface="Times New Roman"/>
                <a:cs typeface="Times New Roman"/>
              </a:rPr>
              <a:t>list) </a:t>
            </a:r>
            <a:r>
              <a:rPr dirty="0" sz="1200" spc="-5" i="1">
                <a:latin typeface="Times New Roman"/>
                <a:cs typeface="Times New Roman"/>
              </a:rPr>
              <a:t>seq</a:t>
            </a:r>
            <a:r>
              <a:rPr dirty="0" sz="1200" spc="-5">
                <a:latin typeface="Times New Roman"/>
                <a:cs typeface="Times New Roman"/>
              </a:rPr>
              <a:t>.  </a:t>
            </a:r>
            <a:r>
              <a:rPr dirty="0" sz="1200" spc="-5" i="1">
                <a:latin typeface="Times New Roman"/>
                <a:cs typeface="Times New Roman"/>
              </a:rPr>
              <a:t>map() </a:t>
            </a:r>
            <a:r>
              <a:rPr dirty="0" sz="1200" spc="-5">
                <a:latin typeface="Times New Roman"/>
                <a:cs typeface="Times New Roman"/>
              </a:rPr>
              <a:t>applies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5" i="1">
                <a:latin typeface="Times New Roman"/>
                <a:cs typeface="Times New Roman"/>
              </a:rPr>
              <a:t>func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elements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sequence </a:t>
            </a:r>
            <a:r>
              <a:rPr dirty="0" sz="1200" spc="-5" i="1">
                <a:latin typeface="Times New Roman"/>
                <a:cs typeface="Times New Roman"/>
              </a:rPr>
              <a:t>seq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returns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new </a:t>
            </a:r>
            <a:r>
              <a:rPr dirty="0" sz="1200" spc="-10">
                <a:latin typeface="Times New Roman"/>
                <a:cs typeface="Times New Roman"/>
              </a:rPr>
              <a:t>list 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elements changed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func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37944" y="6638290"/>
            <a:ext cx="2011680" cy="1403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290">
              <a:lnSpc>
                <a:spcPts val="1310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fahrenheit(T):</a:t>
            </a:r>
            <a:endParaRPr sz="1200">
              <a:latin typeface="Times New Roman"/>
              <a:cs typeface="Times New Roman"/>
            </a:endParaRPr>
          </a:p>
          <a:p>
            <a:pPr marL="34290" marR="153035" indent="15494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return ((float(9)/5)*T </a:t>
            </a:r>
            <a:r>
              <a:rPr dirty="0" sz="1200">
                <a:latin typeface="Times New Roman"/>
                <a:cs typeface="Times New Roman"/>
              </a:rPr>
              <a:t>+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32)  </a:t>
            </a: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celsius(T):</a:t>
            </a:r>
            <a:endParaRPr sz="1200">
              <a:latin typeface="Times New Roman"/>
              <a:cs typeface="Times New Roman"/>
            </a:endParaRPr>
          </a:p>
          <a:p>
            <a:pPr marL="34290" marR="262890" indent="15494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return (float(5)/9)*(T-32)  </a:t>
            </a:r>
            <a:r>
              <a:rPr dirty="0" sz="1200" spc="-10">
                <a:latin typeface="Times New Roman"/>
                <a:cs typeface="Times New Roman"/>
              </a:rPr>
              <a:t>temp </a:t>
            </a:r>
            <a:r>
              <a:rPr dirty="0" sz="1200">
                <a:latin typeface="Times New Roman"/>
                <a:cs typeface="Times New Roman"/>
              </a:rPr>
              <a:t>= (36.5, 37,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37.5,39)</a:t>
            </a:r>
            <a:endParaRPr sz="1200">
              <a:latin typeface="Times New Roman"/>
              <a:cs typeface="Times New Roman"/>
            </a:endParaRPr>
          </a:p>
          <a:p>
            <a:pPr marL="34290" marR="36576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F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5">
                <a:latin typeface="Times New Roman"/>
                <a:cs typeface="Times New Roman"/>
              </a:rPr>
              <a:t>map(fahrenheit,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temp)  </a:t>
            </a:r>
            <a:r>
              <a:rPr dirty="0" sz="1200">
                <a:latin typeface="Times New Roman"/>
                <a:cs typeface="Times New Roman"/>
              </a:rPr>
              <a:t>C = </a:t>
            </a:r>
            <a:r>
              <a:rPr dirty="0" sz="1200" spc="-10">
                <a:latin typeface="Times New Roman"/>
                <a:cs typeface="Times New Roman"/>
              </a:rPr>
              <a:t>map(celsius,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002650"/>
            <a:ext cx="5752465" cy="1635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01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In the example </a:t>
            </a:r>
            <a:r>
              <a:rPr dirty="0" sz="1200" spc="-5">
                <a:latin typeface="Times New Roman"/>
                <a:cs typeface="Times New Roman"/>
              </a:rPr>
              <a:t>above we </a:t>
            </a:r>
            <a:r>
              <a:rPr dirty="0" sz="1200" spc="-10">
                <a:latin typeface="Times New Roman"/>
                <a:cs typeface="Times New Roman"/>
              </a:rPr>
              <a:t>haven't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-10">
                <a:latin typeface="Times New Roman"/>
                <a:cs typeface="Times New Roman"/>
              </a:rPr>
              <a:t>lambda.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10">
                <a:latin typeface="Times New Roman"/>
                <a:cs typeface="Times New Roman"/>
              </a:rPr>
              <a:t>lambda, </a:t>
            </a:r>
            <a:r>
              <a:rPr dirty="0" sz="1200" spc="-5">
                <a:latin typeface="Times New Roman"/>
                <a:cs typeface="Times New Roman"/>
              </a:rPr>
              <a:t>we wouldn't </a:t>
            </a:r>
            <a:r>
              <a:rPr dirty="0" sz="1200" spc="-10">
                <a:latin typeface="Times New Roman"/>
                <a:cs typeface="Times New Roman"/>
              </a:rPr>
              <a:t>have had </a:t>
            </a:r>
            <a:r>
              <a:rPr dirty="0" sz="1200" spc="1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define and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functions fahrenheit() and celsius(). </a:t>
            </a:r>
            <a:r>
              <a:rPr dirty="0" sz="1200" spc="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see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following  interactive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session: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 spc="-10">
                <a:latin typeface="Times New Roman"/>
                <a:cs typeface="Times New Roman"/>
              </a:rPr>
              <a:t>Celsius </a:t>
            </a:r>
            <a:r>
              <a:rPr dirty="0" sz="1200">
                <a:latin typeface="Times New Roman"/>
                <a:cs typeface="Times New Roman"/>
              </a:rPr>
              <a:t>= [39.2, </a:t>
            </a:r>
            <a:r>
              <a:rPr dirty="0" sz="1200" spc="-5">
                <a:latin typeface="Times New Roman"/>
                <a:cs typeface="Times New Roman"/>
              </a:rPr>
              <a:t>36.5, 37.3,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37.8]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 spc="-10">
                <a:latin typeface="Times New Roman"/>
                <a:cs typeface="Times New Roman"/>
              </a:rPr>
              <a:t>Fahrenheit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10">
                <a:latin typeface="Times New Roman"/>
                <a:cs typeface="Times New Roman"/>
              </a:rPr>
              <a:t>map(lambda </a:t>
            </a:r>
            <a:r>
              <a:rPr dirty="0" sz="1200" spc="-15">
                <a:latin typeface="Times New Roman"/>
                <a:cs typeface="Times New Roman"/>
              </a:rPr>
              <a:t>x: </a:t>
            </a:r>
            <a:r>
              <a:rPr dirty="0" sz="1200">
                <a:latin typeface="Times New Roman"/>
                <a:cs typeface="Times New Roman"/>
              </a:rPr>
              <a:t>(float(9)/5)*x + 32,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Celsius)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print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Fahrenheit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[102.56, </a:t>
            </a:r>
            <a:r>
              <a:rPr dirty="0" sz="1200" spc="-5">
                <a:latin typeface="Times New Roman"/>
                <a:cs typeface="Times New Roman"/>
              </a:rPr>
              <a:t>97.700000000000003, 99.140000000000001,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100.03999999999999]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>
                <a:latin typeface="Times New Roman"/>
                <a:cs typeface="Times New Roman"/>
              </a:rPr>
              <a:t>C = </a:t>
            </a:r>
            <a:r>
              <a:rPr dirty="0" sz="1200" spc="-10">
                <a:latin typeface="Times New Roman"/>
                <a:cs typeface="Times New Roman"/>
              </a:rPr>
              <a:t>map(lambda </a:t>
            </a:r>
            <a:r>
              <a:rPr dirty="0" sz="1200" spc="-15">
                <a:latin typeface="Times New Roman"/>
                <a:cs typeface="Times New Roman"/>
              </a:rPr>
              <a:t>x: </a:t>
            </a:r>
            <a:r>
              <a:rPr dirty="0" sz="1200">
                <a:latin typeface="Times New Roman"/>
                <a:cs typeface="Times New Roman"/>
              </a:rPr>
              <a:t>(float(5)/9)*(x-32),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Fahrenheit)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904" y="432561"/>
            <a:ext cx="5836285" cy="912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2400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&gt;&gt;&gt; print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[39.200000000000003, </a:t>
            </a:r>
            <a:r>
              <a:rPr dirty="0" sz="1200" spc="-5">
                <a:latin typeface="Times New Roman"/>
                <a:cs typeface="Times New Roman"/>
              </a:rPr>
              <a:t>36.5, 37.300000000000004,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37.799999999999997]</a:t>
            </a:r>
            <a:endParaRPr sz="1200">
              <a:latin typeface="Times New Roman"/>
              <a:cs typeface="Times New Roman"/>
            </a:endParaRPr>
          </a:p>
          <a:p>
            <a:pPr marL="50800" marR="4889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map()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applied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one list.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lists </a:t>
            </a: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same </a:t>
            </a:r>
            <a:r>
              <a:rPr dirty="0" sz="1200" spc="-5">
                <a:latin typeface="Times New Roman"/>
                <a:cs typeface="Times New Roman"/>
              </a:rPr>
              <a:t>length. </a:t>
            </a:r>
            <a:r>
              <a:rPr dirty="0" sz="1200" spc="-10">
                <a:latin typeface="Times New Roman"/>
                <a:cs typeface="Times New Roman"/>
              </a:rPr>
              <a:t>map() </a:t>
            </a:r>
            <a:r>
              <a:rPr dirty="0" sz="1200" spc="10">
                <a:latin typeface="Times New Roman"/>
                <a:cs typeface="Times New Roman"/>
              </a:rPr>
              <a:t>will  </a:t>
            </a:r>
            <a:r>
              <a:rPr dirty="0" sz="1200" spc="-5">
                <a:latin typeface="Times New Roman"/>
                <a:cs typeface="Times New Roman"/>
              </a:rPr>
              <a:t>apply </a:t>
            </a:r>
            <a:r>
              <a:rPr dirty="0" sz="1200" spc="-10">
                <a:latin typeface="Times New Roman"/>
                <a:cs typeface="Times New Roman"/>
              </a:rPr>
              <a:t>its lambda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elements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argument </a:t>
            </a:r>
            <a:r>
              <a:rPr dirty="0" sz="1200" spc="-10">
                <a:latin typeface="Times New Roman"/>
                <a:cs typeface="Times New Roman"/>
              </a:rPr>
              <a:t>lists, </a:t>
            </a:r>
            <a:r>
              <a:rPr dirty="0" sz="1200" spc="-15">
                <a:latin typeface="Times New Roman"/>
                <a:cs typeface="Times New Roman"/>
              </a:rPr>
              <a:t>i.e.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first </a:t>
            </a:r>
            <a:r>
              <a:rPr dirty="0" sz="1200" spc="-5">
                <a:latin typeface="Times New Roman"/>
                <a:cs typeface="Times New Roman"/>
              </a:rPr>
              <a:t>applies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50800" marR="44450">
              <a:lnSpc>
                <a:spcPts val="161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elements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0th </a:t>
            </a:r>
            <a:r>
              <a:rPr dirty="0" sz="1200" spc="-10">
                <a:latin typeface="Times New Roman"/>
                <a:cs typeface="Times New Roman"/>
              </a:rPr>
              <a:t>index,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elements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1st index </a:t>
            </a:r>
            <a:r>
              <a:rPr dirty="0" sz="1200">
                <a:latin typeface="Times New Roman"/>
                <a:cs typeface="Times New Roman"/>
              </a:rPr>
              <a:t>until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15">
                <a:latin typeface="Times New Roman"/>
                <a:cs typeface="Times New Roman"/>
              </a:rPr>
              <a:t>n-th </a:t>
            </a:r>
            <a:r>
              <a:rPr dirty="0" sz="1200" spc="-5">
                <a:latin typeface="Times New Roman"/>
                <a:cs typeface="Times New Roman"/>
              </a:rPr>
              <a:t>index is  reached: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>
                <a:latin typeface="Times New Roman"/>
                <a:cs typeface="Times New Roman"/>
              </a:rPr>
              <a:t>a =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[1,2,3,4]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>
                <a:latin typeface="Times New Roman"/>
                <a:cs typeface="Times New Roman"/>
              </a:rPr>
              <a:t>b =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[17,12,11,10]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>
                <a:latin typeface="Times New Roman"/>
                <a:cs typeface="Times New Roman"/>
              </a:rPr>
              <a:t>c =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[-1,-4,5,9]</a:t>
            </a:r>
            <a:endParaRPr sz="1200">
              <a:latin typeface="Times New Roman"/>
              <a:cs typeface="Times New Roman"/>
            </a:endParaRPr>
          </a:p>
          <a:p>
            <a:pPr marL="508000" marR="344805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 spc="-10">
                <a:latin typeface="Times New Roman"/>
                <a:cs typeface="Times New Roman"/>
              </a:rPr>
              <a:t>map(lambda </a:t>
            </a:r>
            <a:r>
              <a:rPr dirty="0" sz="1200" spc="-5">
                <a:latin typeface="Times New Roman"/>
                <a:cs typeface="Times New Roman"/>
              </a:rPr>
              <a:t>x,y:x+y, a,b)  </a:t>
            </a:r>
            <a:r>
              <a:rPr dirty="0" sz="1200">
                <a:latin typeface="Times New Roman"/>
                <a:cs typeface="Times New Roman"/>
              </a:rPr>
              <a:t>[18, </a:t>
            </a:r>
            <a:r>
              <a:rPr dirty="0" sz="1200" spc="-10">
                <a:latin typeface="Times New Roman"/>
                <a:cs typeface="Times New Roman"/>
              </a:rPr>
              <a:t>14, 14,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14]</a:t>
            </a:r>
            <a:endParaRPr sz="1200">
              <a:latin typeface="Times New Roman"/>
              <a:cs typeface="Times New Roman"/>
            </a:endParaRPr>
          </a:p>
          <a:p>
            <a:pPr marL="508000" marR="308229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 spc="-10">
                <a:latin typeface="Times New Roman"/>
                <a:cs typeface="Times New Roman"/>
              </a:rPr>
              <a:t>map(lambda </a:t>
            </a:r>
            <a:r>
              <a:rPr dirty="0" sz="1200" spc="-5">
                <a:latin typeface="Times New Roman"/>
                <a:cs typeface="Times New Roman"/>
              </a:rPr>
              <a:t>x,y,z:x+y+z, a,b,c)  </a:t>
            </a:r>
            <a:r>
              <a:rPr dirty="0" sz="1200">
                <a:latin typeface="Times New Roman"/>
                <a:cs typeface="Times New Roman"/>
              </a:rPr>
              <a:t>[17, </a:t>
            </a:r>
            <a:r>
              <a:rPr dirty="0" sz="1200" spc="-10">
                <a:latin typeface="Times New Roman"/>
                <a:cs typeface="Times New Roman"/>
              </a:rPr>
              <a:t>10, 19,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23]</a:t>
            </a:r>
            <a:endParaRPr sz="1200">
              <a:latin typeface="Times New Roman"/>
              <a:cs typeface="Times New Roman"/>
            </a:endParaRPr>
          </a:p>
          <a:p>
            <a:pPr marL="508000" marR="311404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 spc="-10">
                <a:latin typeface="Times New Roman"/>
                <a:cs typeface="Times New Roman"/>
              </a:rPr>
              <a:t>map(lambda </a:t>
            </a:r>
            <a:r>
              <a:rPr dirty="0" sz="1200" spc="-5">
                <a:latin typeface="Times New Roman"/>
                <a:cs typeface="Times New Roman"/>
              </a:rPr>
              <a:t>x,y,z:x+y-z, a,b,c)  </a:t>
            </a:r>
            <a:r>
              <a:rPr dirty="0" sz="1200">
                <a:latin typeface="Times New Roman"/>
                <a:cs typeface="Times New Roman"/>
              </a:rPr>
              <a:t>[19, </a:t>
            </a:r>
            <a:r>
              <a:rPr dirty="0" sz="1200" spc="-10">
                <a:latin typeface="Times New Roman"/>
                <a:cs typeface="Times New Roman"/>
              </a:rPr>
              <a:t>18, </a:t>
            </a:r>
            <a:r>
              <a:rPr dirty="0" sz="1200" spc="-15">
                <a:latin typeface="Times New Roman"/>
                <a:cs typeface="Times New Roman"/>
              </a:rPr>
              <a:t>9,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5]</a:t>
            </a:r>
            <a:endParaRPr sz="1200">
              <a:latin typeface="Times New Roman"/>
              <a:cs typeface="Times New Roman"/>
            </a:endParaRPr>
          </a:p>
          <a:p>
            <a:pPr marL="50800" marR="50800">
              <a:lnSpc>
                <a:spcPct val="110000"/>
              </a:lnSpc>
            </a:pP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 spc="10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see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example above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parameter </a:t>
            </a:r>
            <a:r>
              <a:rPr dirty="0" sz="1200">
                <a:latin typeface="Times New Roman"/>
                <a:cs typeface="Times New Roman"/>
              </a:rPr>
              <a:t>x </a:t>
            </a:r>
            <a:r>
              <a:rPr dirty="0" sz="1200" spc="5">
                <a:latin typeface="Times New Roman"/>
                <a:cs typeface="Times New Roman"/>
              </a:rPr>
              <a:t>gets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a, while </a:t>
            </a:r>
            <a:r>
              <a:rPr dirty="0" sz="1200">
                <a:latin typeface="Times New Roman"/>
                <a:cs typeface="Times New Roman"/>
              </a:rPr>
              <a:t>y  </a:t>
            </a:r>
            <a:r>
              <a:rPr dirty="0" sz="1200" spc="5">
                <a:latin typeface="Times New Roman"/>
                <a:cs typeface="Times New Roman"/>
              </a:rPr>
              <a:t>gets </a:t>
            </a:r>
            <a:r>
              <a:rPr dirty="0" sz="1200" spc="-10">
                <a:latin typeface="Times New Roman"/>
                <a:cs typeface="Times New Roman"/>
              </a:rPr>
              <a:t>its values </a:t>
            </a:r>
            <a:r>
              <a:rPr dirty="0" sz="1200">
                <a:latin typeface="Times New Roman"/>
                <a:cs typeface="Times New Roman"/>
              </a:rPr>
              <a:t>from b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z from </a:t>
            </a:r>
            <a:r>
              <a:rPr dirty="0" sz="1200" spc="-20">
                <a:latin typeface="Times New Roman"/>
                <a:cs typeface="Times New Roman"/>
              </a:rPr>
              <a:t>list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Filtering</a:t>
            </a:r>
            <a:endParaRPr sz="1200">
              <a:latin typeface="Times New Roman"/>
              <a:cs typeface="Times New Roman"/>
            </a:endParaRPr>
          </a:p>
          <a:p>
            <a:pPr algn="just" marL="50800" marR="47625">
              <a:lnSpc>
                <a:spcPts val="1580"/>
              </a:lnSpc>
              <a:spcBef>
                <a:spcPts val="55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filter(function, </a:t>
            </a:r>
            <a:r>
              <a:rPr dirty="0" sz="1200" spc="-10">
                <a:latin typeface="Times New Roman"/>
                <a:cs typeface="Times New Roman"/>
              </a:rPr>
              <a:t>list) </a:t>
            </a:r>
            <a:r>
              <a:rPr dirty="0" sz="1200">
                <a:latin typeface="Times New Roman"/>
                <a:cs typeface="Times New Roman"/>
              </a:rPr>
              <a:t>offers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elegant </a:t>
            </a:r>
            <a:r>
              <a:rPr dirty="0" sz="1200">
                <a:latin typeface="Times New Roman"/>
                <a:cs typeface="Times New Roman"/>
              </a:rPr>
              <a:t>way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filter </a:t>
            </a:r>
            <a:r>
              <a:rPr dirty="0" sz="1200" spc="5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elements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list,  for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i="1">
                <a:latin typeface="Times New Roman"/>
                <a:cs typeface="Times New Roman"/>
              </a:rPr>
              <a:t>function </a:t>
            </a:r>
            <a:r>
              <a:rPr dirty="0" sz="1200" spc="-5">
                <a:latin typeface="Times New Roman"/>
                <a:cs typeface="Times New Roman"/>
              </a:rPr>
              <a:t>returns </a:t>
            </a:r>
            <a:r>
              <a:rPr dirty="0" sz="1200">
                <a:latin typeface="Times New Roman"/>
                <a:cs typeface="Times New Roman"/>
              </a:rPr>
              <a:t>True.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filter(f,l) needs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f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10">
                <a:latin typeface="Times New Roman"/>
                <a:cs typeface="Times New Roman"/>
              </a:rPr>
              <a:t>its  first </a:t>
            </a:r>
            <a:r>
              <a:rPr dirty="0" sz="1200" spc="-5">
                <a:latin typeface="Times New Roman"/>
                <a:cs typeface="Times New Roman"/>
              </a:rPr>
              <a:t>argument. </a:t>
            </a:r>
            <a:r>
              <a:rPr dirty="0" sz="1200">
                <a:latin typeface="Times New Roman"/>
                <a:cs typeface="Times New Roman"/>
              </a:rPr>
              <a:t>f returns a </a:t>
            </a:r>
            <a:r>
              <a:rPr dirty="0" sz="1200" spc="-5">
                <a:latin typeface="Times New Roman"/>
                <a:cs typeface="Times New Roman"/>
              </a:rPr>
              <a:t>Boolean </a:t>
            </a:r>
            <a:r>
              <a:rPr dirty="0" sz="1200" spc="-10">
                <a:latin typeface="Times New Roman"/>
                <a:cs typeface="Times New Roman"/>
              </a:rPr>
              <a:t>value, </a:t>
            </a:r>
            <a:r>
              <a:rPr dirty="0" sz="1200" spc="-15">
                <a:latin typeface="Times New Roman"/>
                <a:cs typeface="Times New Roman"/>
              </a:rPr>
              <a:t>i.e. </a:t>
            </a:r>
            <a:r>
              <a:rPr dirty="0" sz="1200" spc="-5">
                <a:latin typeface="Times New Roman"/>
                <a:cs typeface="Times New Roman"/>
              </a:rPr>
              <a:t>either </a:t>
            </a:r>
            <a:r>
              <a:rPr dirty="0" sz="1200">
                <a:latin typeface="Times New Roman"/>
                <a:cs typeface="Times New Roman"/>
              </a:rPr>
              <a:t>True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15">
                <a:latin typeface="Times New Roman"/>
                <a:cs typeface="Times New Roman"/>
              </a:rPr>
              <a:t>False. </a:t>
            </a:r>
            <a:r>
              <a:rPr dirty="0" sz="1200" spc="-5">
                <a:latin typeface="Times New Roman"/>
                <a:cs typeface="Times New Roman"/>
              </a:rPr>
              <a:t>This function </a:t>
            </a:r>
            <a:r>
              <a:rPr dirty="0" sz="1200" spc="5">
                <a:latin typeface="Times New Roman"/>
                <a:cs typeface="Times New Roman"/>
              </a:rPr>
              <a:t>will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algn="just" marL="50800" marR="49530">
              <a:lnSpc>
                <a:spcPts val="1580"/>
              </a:lnSpc>
              <a:spcBef>
                <a:spcPts val="40"/>
              </a:spcBef>
            </a:pPr>
            <a:r>
              <a:rPr dirty="0" sz="1200" spc="-10">
                <a:latin typeface="Times New Roman"/>
                <a:cs typeface="Times New Roman"/>
              </a:rPr>
              <a:t>applied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every element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list </a:t>
            </a:r>
            <a:r>
              <a:rPr dirty="0" sz="1200" i="1">
                <a:latin typeface="Times New Roman"/>
                <a:cs typeface="Times New Roman"/>
              </a:rPr>
              <a:t>l</a:t>
            </a:r>
            <a:r>
              <a:rPr dirty="0" sz="1200">
                <a:latin typeface="Times New Roman"/>
                <a:cs typeface="Times New Roman"/>
              </a:rPr>
              <a:t>. Only if f returns True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element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list </a:t>
            </a:r>
            <a:r>
              <a:rPr dirty="0" sz="1200">
                <a:latin typeface="Times New Roman"/>
                <a:cs typeface="Times New Roman"/>
              </a:rPr>
              <a:t>be  </a:t>
            </a:r>
            <a:r>
              <a:rPr dirty="0" sz="1200" spc="-5">
                <a:latin typeface="Times New Roman"/>
                <a:cs typeface="Times New Roman"/>
              </a:rPr>
              <a:t>included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70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 spc="-15">
                <a:latin typeface="Times New Roman"/>
                <a:cs typeface="Times New Roman"/>
              </a:rPr>
              <a:t>fib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[0,1,1,2,3,5,8,13,21,34,55]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 spc="-10">
                <a:latin typeface="Times New Roman"/>
                <a:cs typeface="Times New Roman"/>
              </a:rPr>
              <a:t>result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10">
                <a:latin typeface="Times New Roman"/>
                <a:cs typeface="Times New Roman"/>
              </a:rPr>
              <a:t>filter(lambda </a:t>
            </a:r>
            <a:r>
              <a:rPr dirty="0" sz="1200" spc="-15">
                <a:latin typeface="Times New Roman"/>
                <a:cs typeface="Times New Roman"/>
              </a:rPr>
              <a:t>x: </a:t>
            </a:r>
            <a:r>
              <a:rPr dirty="0" sz="1200">
                <a:latin typeface="Times New Roman"/>
                <a:cs typeface="Times New Roman"/>
              </a:rPr>
              <a:t>x % 2,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fib)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print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[1, </a:t>
            </a:r>
            <a:r>
              <a:rPr dirty="0" sz="1200" spc="-15">
                <a:latin typeface="Times New Roman"/>
                <a:cs typeface="Times New Roman"/>
              </a:rPr>
              <a:t>1, 3, 5, </a:t>
            </a:r>
            <a:r>
              <a:rPr dirty="0" sz="1200" spc="-10">
                <a:latin typeface="Times New Roman"/>
                <a:cs typeface="Times New Roman"/>
              </a:rPr>
              <a:t>13, 21,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55]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 spc="-10">
                <a:latin typeface="Times New Roman"/>
                <a:cs typeface="Times New Roman"/>
              </a:rPr>
              <a:t>result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10">
                <a:latin typeface="Times New Roman"/>
                <a:cs typeface="Times New Roman"/>
              </a:rPr>
              <a:t>filter(lambda </a:t>
            </a:r>
            <a:r>
              <a:rPr dirty="0" sz="1200" spc="-15">
                <a:latin typeface="Times New Roman"/>
                <a:cs typeface="Times New Roman"/>
              </a:rPr>
              <a:t>x: </a:t>
            </a:r>
            <a:r>
              <a:rPr dirty="0" sz="1200">
                <a:latin typeface="Times New Roman"/>
                <a:cs typeface="Times New Roman"/>
              </a:rPr>
              <a:t>x % 2 </a:t>
            </a:r>
            <a:r>
              <a:rPr dirty="0" sz="1200" spc="-5">
                <a:latin typeface="Times New Roman"/>
                <a:cs typeface="Times New Roman"/>
              </a:rPr>
              <a:t>== </a:t>
            </a:r>
            <a:r>
              <a:rPr dirty="0" sz="1200">
                <a:latin typeface="Times New Roman"/>
                <a:cs typeface="Times New Roman"/>
              </a:rPr>
              <a:t>0,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fib)</a:t>
            </a:r>
            <a:endParaRPr sz="1200">
              <a:latin typeface="Times New Roman"/>
              <a:cs typeface="Times New Roman"/>
            </a:endParaRPr>
          </a:p>
          <a:p>
            <a:pPr marL="508000" marR="436372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&gt;&gt;&gt; print </a:t>
            </a:r>
            <a:r>
              <a:rPr dirty="0" sz="1200" spc="-15">
                <a:latin typeface="Times New Roman"/>
                <a:cs typeface="Times New Roman"/>
              </a:rPr>
              <a:t>result  </a:t>
            </a:r>
            <a:r>
              <a:rPr dirty="0" sz="1200">
                <a:latin typeface="Times New Roman"/>
                <a:cs typeface="Times New Roman"/>
              </a:rPr>
              <a:t>[0, </a:t>
            </a:r>
            <a:r>
              <a:rPr dirty="0" sz="1200" spc="-15">
                <a:latin typeface="Times New Roman"/>
                <a:cs typeface="Times New Roman"/>
              </a:rPr>
              <a:t>2, 8,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34]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dirty="0" sz="1200" spc="-5" b="1">
                <a:latin typeface="Times New Roman"/>
                <a:cs typeface="Times New Roman"/>
              </a:rPr>
              <a:t>Reducing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50800" marR="53340">
              <a:lnSpc>
                <a:spcPts val="1590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reduce(func, seq) continually applies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func()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sequence seq. </a:t>
            </a:r>
            <a:r>
              <a:rPr dirty="0" sz="1200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returns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single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seq </a:t>
            </a:r>
            <a:r>
              <a:rPr dirty="0" sz="1200">
                <a:latin typeface="Times New Roman"/>
                <a:cs typeface="Times New Roman"/>
              </a:rPr>
              <a:t>= [ s</a:t>
            </a:r>
            <a:r>
              <a:rPr dirty="0" baseline="-10416" sz="120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baseline="-10416" sz="1200" spc="-7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, s</a:t>
            </a:r>
            <a:r>
              <a:rPr dirty="0" baseline="-10416" sz="1200" spc="-7">
                <a:latin typeface="Times New Roman"/>
                <a:cs typeface="Times New Roman"/>
              </a:rPr>
              <a:t>3</a:t>
            </a:r>
            <a:r>
              <a:rPr dirty="0" sz="1200" spc="-5">
                <a:latin typeface="Times New Roman"/>
                <a:cs typeface="Times New Roman"/>
              </a:rPr>
              <a:t>, ...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10">
                <a:latin typeface="Times New Roman"/>
                <a:cs typeface="Times New Roman"/>
              </a:rPr>
              <a:t>s</a:t>
            </a:r>
            <a:r>
              <a:rPr dirty="0" baseline="-10416" sz="1200" spc="-15">
                <a:latin typeface="Times New Roman"/>
                <a:cs typeface="Times New Roman"/>
              </a:rPr>
              <a:t>n </a:t>
            </a:r>
            <a:r>
              <a:rPr dirty="0" sz="1200">
                <a:latin typeface="Times New Roman"/>
                <a:cs typeface="Times New Roman"/>
              </a:rPr>
              <a:t>], </a:t>
            </a:r>
            <a:r>
              <a:rPr dirty="0" sz="1200" spc="-10">
                <a:latin typeface="Times New Roman"/>
                <a:cs typeface="Times New Roman"/>
              </a:rPr>
              <a:t>calling </a:t>
            </a:r>
            <a:r>
              <a:rPr dirty="0" sz="1200" spc="-5">
                <a:latin typeface="Times New Roman"/>
                <a:cs typeface="Times New Roman"/>
              </a:rPr>
              <a:t>reduce(func, seq) works </a:t>
            </a:r>
            <a:r>
              <a:rPr dirty="0" sz="1200" spc="-15">
                <a:latin typeface="Times New Roman"/>
                <a:cs typeface="Times New Roman"/>
              </a:rPr>
              <a:t>like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 marL="410209" marR="43180" indent="-97790">
              <a:lnSpc>
                <a:spcPct val="110000"/>
              </a:lnSpc>
              <a:buSzPct val="83333"/>
              <a:buFont typeface="Symbol"/>
              <a:buChar char=""/>
              <a:tabLst>
                <a:tab pos="410845" algn="l"/>
              </a:tabLst>
            </a:pPr>
            <a:r>
              <a:rPr dirty="0" sz="1200" spc="-20">
                <a:latin typeface="Times New Roman"/>
                <a:cs typeface="Times New Roman"/>
              </a:rPr>
              <a:t>At </a:t>
            </a:r>
            <a:r>
              <a:rPr dirty="0" sz="1200" spc="-1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first </a:t>
            </a:r>
            <a:r>
              <a:rPr dirty="0" sz="1200" spc="-5">
                <a:latin typeface="Times New Roman"/>
                <a:cs typeface="Times New Roman"/>
              </a:rPr>
              <a:t>two elements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seq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applied to </a:t>
            </a:r>
            <a:r>
              <a:rPr dirty="0" sz="1200" spc="-10">
                <a:latin typeface="Times New Roman"/>
                <a:cs typeface="Times New Roman"/>
              </a:rPr>
              <a:t>func, </a:t>
            </a:r>
            <a:r>
              <a:rPr dirty="0" sz="1200" spc="-5">
                <a:latin typeface="Times New Roman"/>
                <a:cs typeface="Times New Roman"/>
              </a:rPr>
              <a:t>i.e. </a:t>
            </a:r>
            <a:r>
              <a:rPr dirty="0" sz="1200">
                <a:latin typeface="Times New Roman"/>
                <a:cs typeface="Times New Roman"/>
              </a:rPr>
              <a:t>func(s</a:t>
            </a:r>
            <a:r>
              <a:rPr dirty="0" baseline="-10416" sz="120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,s</a:t>
            </a:r>
            <a:r>
              <a:rPr dirty="0" baseline="-10416" sz="1200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) </a:t>
            </a:r>
            <a:r>
              <a:rPr dirty="0" sz="1200" spc="-10">
                <a:latin typeface="Times New Roman"/>
                <a:cs typeface="Times New Roman"/>
              </a:rPr>
              <a:t>The list </a:t>
            </a:r>
            <a:r>
              <a:rPr dirty="0" sz="1200" spc="10">
                <a:latin typeface="Times New Roman"/>
                <a:cs typeface="Times New Roman"/>
              </a:rPr>
              <a:t>on  </a:t>
            </a:r>
            <a:r>
              <a:rPr dirty="0" sz="1200" spc="-5">
                <a:latin typeface="Times New Roman"/>
                <a:cs typeface="Times New Roman"/>
              </a:rPr>
              <a:t>which reduce() works looks now </a:t>
            </a:r>
            <a:r>
              <a:rPr dirty="0" sz="1200" spc="-15">
                <a:latin typeface="Times New Roman"/>
                <a:cs typeface="Times New Roman"/>
              </a:rPr>
              <a:t>like </a:t>
            </a:r>
            <a:r>
              <a:rPr dirty="0" sz="1200" spc="-10">
                <a:latin typeface="Times New Roman"/>
                <a:cs typeface="Times New Roman"/>
              </a:rPr>
              <a:t>this: </a:t>
            </a:r>
            <a:r>
              <a:rPr dirty="0" sz="1200">
                <a:latin typeface="Times New Roman"/>
                <a:cs typeface="Times New Roman"/>
              </a:rPr>
              <a:t>[ func(s</a:t>
            </a:r>
            <a:r>
              <a:rPr dirty="0" baseline="-10416" sz="120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10">
                <a:latin typeface="Times New Roman"/>
                <a:cs typeface="Times New Roman"/>
              </a:rPr>
              <a:t>s</a:t>
            </a:r>
            <a:r>
              <a:rPr dirty="0" baseline="-10416" sz="1200" spc="-15">
                <a:latin typeface="Times New Roman"/>
                <a:cs typeface="Times New Roman"/>
              </a:rPr>
              <a:t>2</a:t>
            </a:r>
            <a:r>
              <a:rPr dirty="0" sz="1200" spc="-10">
                <a:latin typeface="Times New Roman"/>
                <a:cs typeface="Times New Roman"/>
              </a:rPr>
              <a:t>), 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baseline="-10416" sz="1200" spc="-7">
                <a:latin typeface="Times New Roman"/>
                <a:cs typeface="Times New Roman"/>
              </a:rPr>
              <a:t>3</a:t>
            </a:r>
            <a:r>
              <a:rPr dirty="0" sz="1200" spc="-5">
                <a:latin typeface="Times New Roman"/>
                <a:cs typeface="Times New Roman"/>
              </a:rPr>
              <a:t>, ...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baseline="-10416" sz="1200" spc="-7">
                <a:latin typeface="Times New Roman"/>
                <a:cs typeface="Times New Roman"/>
              </a:rPr>
              <a:t>n</a:t>
            </a:r>
            <a:r>
              <a:rPr dirty="0" baseline="-10416" sz="1200" spc="112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410209" marR="48895" indent="-97790">
              <a:lnSpc>
                <a:spcPts val="1590"/>
              </a:lnSpc>
              <a:spcBef>
                <a:spcPts val="75"/>
              </a:spcBef>
              <a:buSzPct val="83333"/>
              <a:buFont typeface="Symbol"/>
              <a:buChar char=""/>
              <a:tabLst>
                <a:tab pos="410845" algn="l"/>
              </a:tabLst>
            </a:pP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10">
                <a:latin typeface="Times New Roman"/>
                <a:cs typeface="Times New Roman"/>
              </a:rPr>
              <a:t>next </a:t>
            </a:r>
            <a:r>
              <a:rPr dirty="0" sz="1200">
                <a:latin typeface="Times New Roman"/>
                <a:cs typeface="Times New Roman"/>
              </a:rPr>
              <a:t>step </a:t>
            </a:r>
            <a:r>
              <a:rPr dirty="0" sz="1200" spc="-15">
                <a:latin typeface="Times New Roman"/>
                <a:cs typeface="Times New Roman"/>
              </a:rPr>
              <a:t>func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applied </a:t>
            </a:r>
            <a:r>
              <a:rPr dirty="0" sz="1200" spc="1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previous </a:t>
            </a:r>
            <a:r>
              <a:rPr dirty="0" sz="1200" spc="-10">
                <a:latin typeface="Times New Roman"/>
                <a:cs typeface="Times New Roman"/>
              </a:rPr>
              <a:t>result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third element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list, </a:t>
            </a:r>
            <a:r>
              <a:rPr dirty="0" sz="1200" spc="-15">
                <a:latin typeface="Times New Roman"/>
                <a:cs typeface="Times New Roman"/>
              </a:rPr>
              <a:t>i.e. </a:t>
            </a:r>
            <a:r>
              <a:rPr dirty="0" sz="1200" spc="-5">
                <a:latin typeface="Times New Roman"/>
                <a:cs typeface="Times New Roman"/>
              </a:rPr>
              <a:t>func(func(s</a:t>
            </a:r>
            <a:r>
              <a:rPr dirty="0" baseline="-10416" sz="1200" spc="-7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, s</a:t>
            </a:r>
            <a:r>
              <a:rPr dirty="0" baseline="-10416" sz="1200" spc="-7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),s</a:t>
            </a:r>
            <a:r>
              <a:rPr dirty="0" baseline="-10416" sz="1200" spc="-7">
                <a:latin typeface="Times New Roman"/>
                <a:cs typeface="Times New Roman"/>
              </a:rPr>
              <a:t>3</a:t>
            </a:r>
            <a:r>
              <a:rPr dirty="0" sz="1200" spc="-5">
                <a:latin typeface="Times New Roman"/>
                <a:cs typeface="Times New Roman"/>
              </a:rPr>
              <a:t>).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looks </a:t>
            </a:r>
            <a:r>
              <a:rPr dirty="0" sz="1200" spc="-15">
                <a:latin typeface="Times New Roman"/>
                <a:cs typeface="Times New Roman"/>
              </a:rPr>
              <a:t>like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now: </a:t>
            </a:r>
            <a:r>
              <a:rPr dirty="0" sz="1200">
                <a:latin typeface="Times New Roman"/>
                <a:cs typeface="Times New Roman"/>
              </a:rPr>
              <a:t>[ </a:t>
            </a:r>
            <a:r>
              <a:rPr dirty="0" sz="1200" spc="-5">
                <a:latin typeface="Times New Roman"/>
                <a:cs typeface="Times New Roman"/>
              </a:rPr>
              <a:t>func(func(s</a:t>
            </a:r>
            <a:r>
              <a:rPr dirty="0" baseline="-10416" sz="1200" spc="-7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, s</a:t>
            </a:r>
            <a:r>
              <a:rPr dirty="0" baseline="-10416" sz="1200" spc="-7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),s</a:t>
            </a:r>
            <a:r>
              <a:rPr dirty="0" baseline="-10416" sz="1200" spc="-7">
                <a:latin typeface="Times New Roman"/>
                <a:cs typeface="Times New Roman"/>
              </a:rPr>
              <a:t>3</a:t>
            </a:r>
            <a:r>
              <a:rPr dirty="0" sz="1200" spc="-5">
                <a:latin typeface="Times New Roman"/>
                <a:cs typeface="Times New Roman"/>
              </a:rPr>
              <a:t>), ...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baseline="-10416" sz="1200" spc="-7">
                <a:latin typeface="Times New Roman"/>
                <a:cs typeface="Times New Roman"/>
              </a:rPr>
              <a:t>n </a:t>
            </a:r>
            <a:r>
              <a:rPr dirty="0" sz="1200"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410209" marR="48895" indent="-97790">
              <a:lnSpc>
                <a:spcPts val="158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10845" algn="l"/>
              </a:tabLst>
            </a:pPr>
            <a:r>
              <a:rPr dirty="0" sz="1200" spc="-5">
                <a:latin typeface="Times New Roman"/>
                <a:cs typeface="Times New Roman"/>
              </a:rPr>
              <a:t>Continue </a:t>
            </a:r>
            <a:r>
              <a:rPr dirty="0" sz="1200" spc="-10">
                <a:latin typeface="Times New Roman"/>
                <a:cs typeface="Times New Roman"/>
              </a:rPr>
              <a:t>like </a:t>
            </a:r>
            <a:r>
              <a:rPr dirty="0" sz="1200">
                <a:latin typeface="Times New Roman"/>
                <a:cs typeface="Times New Roman"/>
              </a:rPr>
              <a:t>this until </a:t>
            </a:r>
            <a:r>
              <a:rPr dirty="0" sz="1200" spc="-5">
                <a:latin typeface="Times New Roman"/>
                <a:cs typeface="Times New Roman"/>
              </a:rPr>
              <a:t>just one </a:t>
            </a:r>
            <a:r>
              <a:rPr dirty="0" sz="1200" spc="-10">
                <a:latin typeface="Times New Roman"/>
                <a:cs typeface="Times New Roman"/>
              </a:rPr>
              <a:t>element </a:t>
            </a:r>
            <a:r>
              <a:rPr dirty="0" sz="1200" spc="-15">
                <a:latin typeface="Times New Roman"/>
                <a:cs typeface="Times New Roman"/>
              </a:rPr>
              <a:t>is left </a:t>
            </a:r>
            <a:r>
              <a:rPr dirty="0" sz="1200" spc="5">
                <a:latin typeface="Times New Roman"/>
                <a:cs typeface="Times New Roman"/>
              </a:rPr>
              <a:t>and return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element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result </a:t>
            </a:r>
            <a:r>
              <a:rPr dirty="0" sz="1200" spc="35">
                <a:latin typeface="Times New Roman"/>
                <a:cs typeface="Times New Roman"/>
              </a:rPr>
              <a:t>of  </a:t>
            </a:r>
            <a:r>
              <a:rPr dirty="0" sz="1200" spc="-5">
                <a:latin typeface="Times New Roman"/>
                <a:cs typeface="Times New Roman"/>
              </a:rPr>
              <a:t>reduce()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5"/>
              </a:spcBef>
            </a:pP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illustrate this </a:t>
            </a: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508000" marR="261937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&gt;&gt;&gt; reduce(lambda </a:t>
            </a:r>
            <a:r>
              <a:rPr dirty="0" sz="1200" spc="-15">
                <a:latin typeface="Times New Roman"/>
                <a:cs typeface="Times New Roman"/>
              </a:rPr>
              <a:t>x,y: </a:t>
            </a:r>
            <a:r>
              <a:rPr dirty="0" sz="1200" spc="-10">
                <a:latin typeface="Times New Roman"/>
                <a:cs typeface="Times New Roman"/>
              </a:rPr>
              <a:t>x+y, </a:t>
            </a:r>
            <a:r>
              <a:rPr dirty="0" sz="1200">
                <a:latin typeface="Times New Roman"/>
                <a:cs typeface="Times New Roman"/>
              </a:rPr>
              <a:t>[47,11,42,13])  113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1951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PYTHON </a:t>
            </a:r>
            <a:r>
              <a:rPr dirty="0" sz="1200" spc="-5" b="1"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1809" y="432561"/>
            <a:ext cx="571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9823412"/>
            <a:ext cx="5772785" cy="55244"/>
          </a:xfrm>
          <a:custGeom>
            <a:avLst/>
            <a:gdLst/>
            <a:ahLst/>
            <a:cxnLst/>
            <a:rect l="l" t="t" r="r" b="b"/>
            <a:pathLst>
              <a:path w="5772784" h="55245">
                <a:moveTo>
                  <a:pt x="5772277" y="45720"/>
                </a:moveTo>
                <a:lnTo>
                  <a:pt x="0" y="45720"/>
                </a:lnTo>
                <a:lnTo>
                  <a:pt x="0" y="54851"/>
                </a:lnTo>
                <a:lnTo>
                  <a:pt x="5772277" y="54851"/>
                </a:lnTo>
                <a:lnTo>
                  <a:pt x="5772277" y="45720"/>
                </a:lnTo>
                <a:close/>
              </a:path>
              <a:path w="5772784" h="55245">
                <a:moveTo>
                  <a:pt x="5772277" y="0"/>
                </a:moveTo>
                <a:lnTo>
                  <a:pt x="0" y="0"/>
                </a:lnTo>
                <a:lnTo>
                  <a:pt x="0" y="36563"/>
                </a:lnTo>
                <a:lnTo>
                  <a:pt x="5772277" y="36563"/>
                </a:lnTo>
                <a:lnTo>
                  <a:pt x="5772277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17194" y="678179"/>
            <a:ext cx="5791835" cy="22225"/>
            <a:chOff x="917194" y="678179"/>
            <a:chExt cx="5791835" cy="22225"/>
          </a:xfrm>
        </p:grpSpPr>
        <p:sp>
          <p:nvSpPr>
            <p:cNvPr id="6" name="object 6"/>
            <p:cNvSpPr/>
            <p:nvPr/>
          </p:nvSpPr>
          <p:spPr>
            <a:xfrm>
              <a:off x="6702425" y="694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02425" y="6847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3290" y="684275"/>
              <a:ext cx="5779135" cy="10160"/>
            </a:xfrm>
            <a:custGeom>
              <a:avLst/>
              <a:gdLst/>
              <a:ahLst/>
              <a:cxnLst/>
              <a:rect l="l" t="t" r="r" b="b"/>
              <a:pathLst>
                <a:path w="5779134" h="10159">
                  <a:moveTo>
                    <a:pt x="0" y="0"/>
                  </a:moveTo>
                  <a:lnTo>
                    <a:pt x="0" y="9525"/>
                  </a:lnTo>
                  <a:lnTo>
                    <a:pt x="5779135" y="10032"/>
                  </a:ln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3290" y="6842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3290" y="693800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02425" y="6847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5779135" y="50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2004" y="886714"/>
            <a:ext cx="4345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The following </a:t>
            </a:r>
            <a:r>
              <a:rPr dirty="0" sz="1200" spc="-5">
                <a:latin typeface="Times New Roman"/>
                <a:cs typeface="Times New Roman"/>
              </a:rPr>
              <a:t>diagram </a:t>
            </a:r>
            <a:r>
              <a:rPr dirty="0" sz="1200">
                <a:latin typeface="Times New Roman"/>
                <a:cs typeface="Times New Roman"/>
              </a:rPr>
              <a:t>shows the </a:t>
            </a:r>
            <a:r>
              <a:rPr dirty="0" sz="1200" spc="-5">
                <a:latin typeface="Times New Roman"/>
                <a:cs typeface="Times New Roman"/>
              </a:rPr>
              <a:t>intermediate steps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calculation: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3063621"/>
            <a:ext cx="5756275" cy="650430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Examples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10" b="1">
                <a:latin typeface="Times New Roman"/>
                <a:cs typeface="Times New Roman"/>
              </a:rPr>
              <a:t>reduce </a:t>
            </a: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imes New Roman"/>
                <a:cs typeface="Times New Roman"/>
              </a:rPr>
              <a:t>Determining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maximum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numerical values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using reduce: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>
                <a:latin typeface="Times New Roman"/>
                <a:cs typeface="Times New Roman"/>
              </a:rPr>
              <a:t>f = </a:t>
            </a:r>
            <a:r>
              <a:rPr dirty="0" sz="1200" spc="-10">
                <a:latin typeface="Times New Roman"/>
                <a:cs typeface="Times New Roman"/>
              </a:rPr>
              <a:t>lambda </a:t>
            </a:r>
            <a:r>
              <a:rPr dirty="0" sz="1200" spc="-5">
                <a:latin typeface="Times New Roman"/>
                <a:cs typeface="Times New Roman"/>
              </a:rPr>
              <a:t>a,b: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(a &gt; </a:t>
            </a:r>
            <a:r>
              <a:rPr dirty="0" sz="1200" spc="-15">
                <a:latin typeface="Times New Roman"/>
                <a:cs typeface="Times New Roman"/>
              </a:rPr>
              <a:t>b) </a:t>
            </a:r>
            <a:r>
              <a:rPr dirty="0" sz="1200" spc="-10">
                <a:latin typeface="Times New Roman"/>
                <a:cs typeface="Times New Roman"/>
              </a:rPr>
              <a:t>else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&gt;&gt;&gt; reduce(f,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[47,11,42,102,13])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latin typeface="Times New Roman"/>
                <a:cs typeface="Times New Roman"/>
              </a:rPr>
              <a:t>102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&gt;&gt;&gt;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10">
                <a:latin typeface="Times New Roman"/>
                <a:cs typeface="Times New Roman"/>
              </a:rPr>
              <a:t>Calculating </a:t>
            </a:r>
            <a:r>
              <a:rPr dirty="0" sz="1200">
                <a:latin typeface="Times New Roman"/>
                <a:cs typeface="Times New Roman"/>
              </a:rPr>
              <a:t>the sum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numbers </a:t>
            </a:r>
            <a:r>
              <a:rPr dirty="0" sz="1200">
                <a:latin typeface="Times New Roman"/>
                <a:cs typeface="Times New Roman"/>
              </a:rPr>
              <a:t>from 1 to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100:</a:t>
            </a:r>
            <a:endParaRPr sz="1200">
              <a:latin typeface="Times New Roman"/>
              <a:cs typeface="Times New Roman"/>
            </a:endParaRPr>
          </a:p>
          <a:p>
            <a:pPr marL="469900" marR="258381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&gt;&gt;&gt; reduce(lambda </a:t>
            </a:r>
            <a:r>
              <a:rPr dirty="0" sz="1200" spc="-15">
                <a:latin typeface="Times New Roman"/>
                <a:cs typeface="Times New Roman"/>
              </a:rPr>
              <a:t>x, </a:t>
            </a:r>
            <a:r>
              <a:rPr dirty="0" sz="1200" spc="-25">
                <a:latin typeface="Times New Roman"/>
                <a:cs typeface="Times New Roman"/>
              </a:rPr>
              <a:t>y: </a:t>
            </a:r>
            <a:r>
              <a:rPr dirty="0" sz="1200" spc="-10">
                <a:latin typeface="Times New Roman"/>
                <a:cs typeface="Times New Roman"/>
              </a:rPr>
              <a:t>x+y, </a:t>
            </a:r>
            <a:r>
              <a:rPr dirty="0" sz="1200" spc="-5">
                <a:latin typeface="Times New Roman"/>
                <a:cs typeface="Times New Roman"/>
              </a:rPr>
              <a:t>range(1,101))  </a:t>
            </a:r>
            <a:r>
              <a:rPr dirty="0" sz="1200">
                <a:latin typeface="Times New Roman"/>
                <a:cs typeface="Times New Roman"/>
              </a:rPr>
              <a:t>5050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00" spc="-5" b="1">
                <a:latin typeface="Times New Roman"/>
                <a:cs typeface="Times New Roman"/>
              </a:rPr>
              <a:t>Function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Decorators:</a:t>
            </a:r>
            <a:endParaRPr sz="1400">
              <a:latin typeface="Times New Roman"/>
              <a:cs typeface="Times New Roman"/>
            </a:endParaRPr>
          </a:p>
          <a:p>
            <a:pPr algn="just" marL="12700" marR="11430" indent="457200">
              <a:lnSpc>
                <a:spcPct val="1100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decorator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that </a:t>
            </a:r>
            <a:r>
              <a:rPr dirty="0" sz="1200">
                <a:latin typeface="Times New Roman"/>
                <a:cs typeface="Times New Roman"/>
              </a:rPr>
              <a:t>accepts 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parameter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returns a </a:t>
            </a:r>
            <a:r>
              <a:rPr dirty="0" sz="1200" spc="-10">
                <a:latin typeface="Times New Roman"/>
                <a:cs typeface="Times New Roman"/>
              </a:rPr>
              <a:t>function. 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decorator takes the </a:t>
            </a:r>
            <a:r>
              <a:rPr dirty="0" sz="1200" spc="-10">
                <a:latin typeface="Times New Roman"/>
                <a:cs typeface="Times New Roman"/>
              </a:rPr>
              <a:t>result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function, modifies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result and </a:t>
            </a:r>
            <a:r>
              <a:rPr dirty="0" sz="1200">
                <a:latin typeface="Times New Roman"/>
                <a:cs typeface="Times New Roman"/>
              </a:rPr>
              <a:t>returns </a:t>
            </a:r>
            <a:r>
              <a:rPr dirty="0" sz="1200" spc="-10">
                <a:latin typeface="Times New Roman"/>
                <a:cs typeface="Times New Roman"/>
              </a:rPr>
              <a:t>it. </a:t>
            </a:r>
            <a:r>
              <a:rPr dirty="0" sz="1200" spc="-5">
                <a:latin typeface="Times New Roman"/>
                <a:cs typeface="Times New Roman"/>
              </a:rPr>
              <a:t>Thus </a:t>
            </a:r>
            <a:r>
              <a:rPr dirty="0" sz="1200">
                <a:latin typeface="Times New Roman"/>
                <a:cs typeface="Times New Roman"/>
              </a:rPr>
              <a:t>decorators  are </a:t>
            </a:r>
            <a:r>
              <a:rPr dirty="0" sz="1200" spc="-5">
                <a:latin typeface="Times New Roman"/>
                <a:cs typeface="Times New Roman"/>
              </a:rPr>
              <a:t>useful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perform some additional processing </a:t>
            </a:r>
            <a:r>
              <a:rPr dirty="0" sz="1200">
                <a:latin typeface="Times New Roman"/>
                <a:cs typeface="Times New Roman"/>
              </a:rPr>
              <a:t>required by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The following </a:t>
            </a:r>
            <a:r>
              <a:rPr dirty="0" sz="1200">
                <a:latin typeface="Times New Roman"/>
                <a:cs typeface="Times New Roman"/>
              </a:rPr>
              <a:t>steps are </a:t>
            </a:r>
            <a:r>
              <a:rPr dirty="0" sz="1200" spc="-5">
                <a:latin typeface="Times New Roman"/>
                <a:cs typeface="Times New Roman"/>
              </a:rPr>
              <a:t>generally involved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creation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decorators: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should define </a:t>
            </a:r>
            <a:r>
              <a:rPr dirty="0" sz="1200">
                <a:latin typeface="Times New Roman"/>
                <a:cs typeface="Times New Roman"/>
              </a:rPr>
              <a:t>a decorator </a:t>
            </a:r>
            <a:r>
              <a:rPr dirty="0" sz="1200" spc="-5">
                <a:latin typeface="Times New Roman"/>
                <a:cs typeface="Times New Roman"/>
              </a:rPr>
              <a:t>function with </a:t>
            </a:r>
            <a:r>
              <a:rPr dirty="0" sz="1200">
                <a:latin typeface="Times New Roman"/>
                <a:cs typeface="Times New Roman"/>
              </a:rPr>
              <a:t>another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5">
                <a:latin typeface="Times New Roman"/>
                <a:cs typeface="Times New Roman"/>
              </a:rPr>
              <a:t>as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parameter.</a:t>
            </a:r>
            <a:endParaRPr sz="1200">
              <a:latin typeface="Times New Roman"/>
              <a:cs typeface="Times New Roman"/>
            </a:endParaRPr>
          </a:p>
          <a:p>
            <a:pPr marL="241300" marR="9525" indent="-229235">
              <a:lnSpc>
                <a:spcPct val="110000"/>
              </a:lnSpc>
              <a:spcBef>
                <a:spcPts val="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should define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the decorator </a:t>
            </a:r>
            <a:r>
              <a:rPr dirty="0" sz="1200" spc="-10">
                <a:latin typeface="Times New Roman"/>
                <a:cs typeface="Times New Roman"/>
              </a:rPr>
              <a:t>function. </a:t>
            </a:r>
            <a:r>
              <a:rPr dirty="0" sz="1200" spc="-5">
                <a:latin typeface="Times New Roman"/>
                <a:cs typeface="Times New Roman"/>
              </a:rPr>
              <a:t>This function </a:t>
            </a:r>
            <a:r>
              <a:rPr dirty="0" sz="1200">
                <a:latin typeface="Times New Roman"/>
                <a:cs typeface="Times New Roman"/>
              </a:rPr>
              <a:t>actually </a:t>
            </a:r>
            <a:r>
              <a:rPr dirty="0" sz="1200" spc="-5">
                <a:latin typeface="Times New Roman"/>
                <a:cs typeface="Times New Roman"/>
              </a:rPr>
              <a:t>modifies 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decorates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passed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decorator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Return the </a:t>
            </a:r>
            <a:r>
              <a:rPr dirty="0" sz="1200" spc="-15">
                <a:latin typeface="Times New Roman"/>
                <a:cs typeface="Times New Roman"/>
              </a:rPr>
              <a:t>inner </a:t>
            </a:r>
            <a:r>
              <a:rPr dirty="0" sz="1200" spc="-5">
                <a:latin typeface="Times New Roman"/>
                <a:cs typeface="Times New Roman"/>
              </a:rPr>
              <a:t>function that </a:t>
            </a:r>
            <a:r>
              <a:rPr dirty="0" sz="1200" spc="-15">
                <a:latin typeface="Times New Roman"/>
                <a:cs typeface="Times New Roman"/>
              </a:rPr>
              <a:t>has </a:t>
            </a:r>
            <a:r>
              <a:rPr dirty="0" sz="1200" spc="-5">
                <a:latin typeface="Times New Roman"/>
                <a:cs typeface="Times New Roman"/>
              </a:rPr>
              <a:t>processed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decorated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Example-1:</a:t>
            </a:r>
            <a:endParaRPr sz="1200">
              <a:latin typeface="Times New Roman"/>
              <a:cs typeface="Times New Roman"/>
            </a:endParaRPr>
          </a:p>
          <a:p>
            <a:pPr marL="625475" marR="4360545" indent="-155575">
              <a:lnSpc>
                <a:spcPts val="1580"/>
              </a:lnSpc>
              <a:spcBef>
                <a:spcPts val="55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decor(fun):  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inner():</a:t>
            </a:r>
            <a:endParaRPr sz="1200">
              <a:latin typeface="Times New Roman"/>
              <a:cs typeface="Times New Roman"/>
            </a:endParaRPr>
          </a:p>
          <a:p>
            <a:pPr marL="777875">
              <a:lnSpc>
                <a:spcPct val="100000"/>
              </a:lnSpc>
              <a:spcBef>
                <a:spcPts val="75"/>
              </a:spcBef>
            </a:pPr>
            <a:r>
              <a:rPr dirty="0" sz="1200" spc="-10">
                <a:latin typeface="Times New Roman"/>
                <a:cs typeface="Times New Roman"/>
              </a:rPr>
              <a:t>value=fun()</a:t>
            </a:r>
            <a:endParaRPr sz="1200">
              <a:latin typeface="Times New Roman"/>
              <a:cs typeface="Times New Roman"/>
            </a:endParaRPr>
          </a:p>
          <a:p>
            <a:pPr marL="625475" marR="4083685" indent="15240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value+2 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inner</a:t>
            </a:r>
            <a:endParaRPr sz="1200">
              <a:latin typeface="Times New Roman"/>
              <a:cs typeface="Times New Roman"/>
            </a:endParaRPr>
          </a:p>
          <a:p>
            <a:pPr marL="625475" marR="4571365" indent="-155575">
              <a:lnSpc>
                <a:spcPct val="110000"/>
              </a:lnSpc>
            </a:pPr>
            <a:r>
              <a:rPr dirty="0" sz="1200" spc="5">
                <a:latin typeface="Times New Roman"/>
                <a:cs typeface="Times New Roman"/>
              </a:rPr>
              <a:t>def </a:t>
            </a:r>
            <a:r>
              <a:rPr dirty="0" sz="1200" spc="-5">
                <a:latin typeface="Times New Roman"/>
                <a:cs typeface="Times New Roman"/>
              </a:rPr>
              <a:t>num():  return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469900" marR="4145915">
              <a:lnSpc>
                <a:spcPct val="1100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20">
                <a:latin typeface="Times New Roman"/>
                <a:cs typeface="Times New Roman"/>
              </a:rPr>
              <a:t>u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ec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r(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20">
                <a:latin typeface="Times New Roman"/>
                <a:cs typeface="Times New Roman"/>
              </a:rPr>
              <a:t>u</a:t>
            </a:r>
            <a:r>
              <a:rPr dirty="0" sz="1200" spc="-50">
                <a:latin typeface="Times New Roman"/>
                <a:cs typeface="Times New Roman"/>
              </a:rPr>
              <a:t>m</a:t>
            </a:r>
            <a:r>
              <a:rPr dirty="0" sz="1200">
                <a:latin typeface="Times New Roman"/>
                <a:cs typeface="Times New Roman"/>
              </a:rPr>
              <a:t>)  </a:t>
            </a: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spcBef>
                <a:spcPts val="55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apply </a:t>
            </a:r>
            <a:r>
              <a:rPr dirty="0" sz="1200">
                <a:latin typeface="Times New Roman"/>
                <a:cs typeface="Times New Roman"/>
              </a:rPr>
              <a:t>the decorator to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use </a:t>
            </a:r>
            <a:r>
              <a:rPr dirty="0" sz="1200" spc="5" b="1">
                <a:latin typeface="Times New Roman"/>
                <a:cs typeface="Times New Roman"/>
              </a:rPr>
              <a:t>‘@’ </a:t>
            </a:r>
            <a:r>
              <a:rPr dirty="0" sz="1200" spc="-10">
                <a:latin typeface="Times New Roman"/>
                <a:cs typeface="Times New Roman"/>
              </a:rPr>
              <a:t>symbol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decorator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-15">
                <a:latin typeface="Times New Roman"/>
                <a:cs typeface="Times New Roman"/>
              </a:rPr>
              <a:t>just  </a:t>
            </a:r>
            <a:r>
              <a:rPr dirty="0" sz="1200" spc="-10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definition.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9676" y="1115948"/>
            <a:ext cx="3515958" cy="1960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1951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PYTHON </a:t>
            </a:r>
            <a:r>
              <a:rPr dirty="0" sz="1200" spc="-5" b="1"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1809" y="432561"/>
            <a:ext cx="571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9823412"/>
            <a:ext cx="5772785" cy="55244"/>
          </a:xfrm>
          <a:custGeom>
            <a:avLst/>
            <a:gdLst/>
            <a:ahLst/>
            <a:cxnLst/>
            <a:rect l="l" t="t" r="r" b="b"/>
            <a:pathLst>
              <a:path w="5772784" h="55245">
                <a:moveTo>
                  <a:pt x="5772277" y="45720"/>
                </a:moveTo>
                <a:lnTo>
                  <a:pt x="0" y="45720"/>
                </a:lnTo>
                <a:lnTo>
                  <a:pt x="0" y="54851"/>
                </a:lnTo>
                <a:lnTo>
                  <a:pt x="5772277" y="54851"/>
                </a:lnTo>
                <a:lnTo>
                  <a:pt x="5772277" y="45720"/>
                </a:lnTo>
                <a:close/>
              </a:path>
              <a:path w="5772784" h="55245">
                <a:moveTo>
                  <a:pt x="5772277" y="0"/>
                </a:moveTo>
                <a:lnTo>
                  <a:pt x="0" y="0"/>
                </a:lnTo>
                <a:lnTo>
                  <a:pt x="0" y="36563"/>
                </a:lnTo>
                <a:lnTo>
                  <a:pt x="5772277" y="36563"/>
                </a:lnTo>
                <a:lnTo>
                  <a:pt x="5772277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17194" y="678179"/>
            <a:ext cx="5791835" cy="22225"/>
            <a:chOff x="917194" y="678179"/>
            <a:chExt cx="5791835" cy="22225"/>
          </a:xfrm>
        </p:grpSpPr>
        <p:sp>
          <p:nvSpPr>
            <p:cNvPr id="6" name="object 6"/>
            <p:cNvSpPr/>
            <p:nvPr/>
          </p:nvSpPr>
          <p:spPr>
            <a:xfrm>
              <a:off x="6702425" y="694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02425" y="6847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3290" y="684275"/>
              <a:ext cx="5779135" cy="10160"/>
            </a:xfrm>
            <a:custGeom>
              <a:avLst/>
              <a:gdLst/>
              <a:ahLst/>
              <a:cxnLst/>
              <a:rect l="l" t="t" r="r" b="b"/>
              <a:pathLst>
                <a:path w="5779134" h="10159">
                  <a:moveTo>
                    <a:pt x="0" y="0"/>
                  </a:moveTo>
                  <a:lnTo>
                    <a:pt x="0" y="9525"/>
                  </a:lnTo>
                  <a:lnTo>
                    <a:pt x="5779135" y="10032"/>
                  </a:ln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3290" y="6842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3290" y="693800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02425" y="6847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5779135" y="50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2004" y="868426"/>
            <a:ext cx="5757545" cy="7684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2284095" indent="-915035">
              <a:lnSpc>
                <a:spcPct val="11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Example-2: </a:t>
            </a:r>
            <a:r>
              <a:rPr dirty="0" sz="1200" spc="-5">
                <a:latin typeface="Times New Roman"/>
                <a:cs typeface="Times New Roman"/>
              </a:rPr>
              <a:t>A python </a:t>
            </a:r>
            <a:r>
              <a:rPr dirty="0" sz="1200">
                <a:latin typeface="Times New Roman"/>
                <a:cs typeface="Times New Roman"/>
              </a:rPr>
              <a:t>program to </a:t>
            </a:r>
            <a:r>
              <a:rPr dirty="0" sz="1200" spc="-5">
                <a:latin typeface="Times New Roman"/>
                <a:cs typeface="Times New Roman"/>
              </a:rPr>
              <a:t>create two decorators.  </a:t>
            </a: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decor1(fun):</a:t>
            </a:r>
            <a:endParaRPr sz="1200">
              <a:latin typeface="Times New Roman"/>
              <a:cs typeface="Times New Roman"/>
            </a:endParaRPr>
          </a:p>
          <a:p>
            <a:pPr marL="1235075" marR="3799204" indent="-15240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def inner():  </a:t>
            </a:r>
            <a:r>
              <a:rPr dirty="0" sz="1200" spc="-25">
                <a:latin typeface="Times New Roman"/>
                <a:cs typeface="Times New Roman"/>
              </a:rPr>
              <a:t>v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15">
                <a:latin typeface="Times New Roman"/>
                <a:cs typeface="Times New Roman"/>
              </a:rPr>
              <a:t>=</a:t>
            </a:r>
            <a:r>
              <a:rPr dirty="0" sz="1200" spc="-20">
                <a:latin typeface="Times New Roman"/>
                <a:cs typeface="Times New Roman"/>
              </a:rPr>
              <a:t>f</a:t>
            </a:r>
            <a:r>
              <a:rPr dirty="0" sz="1200" spc="20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082675" marR="3627754" indent="152400">
              <a:lnSpc>
                <a:spcPts val="161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value+2 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inner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5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decor2(fun):</a:t>
            </a:r>
            <a:endParaRPr sz="1200">
              <a:latin typeface="Times New Roman"/>
              <a:cs typeface="Times New Roman"/>
            </a:endParaRPr>
          </a:p>
          <a:p>
            <a:pPr marL="1235075" marR="3636645" indent="-152400">
              <a:lnSpc>
                <a:spcPts val="1590"/>
              </a:lnSpc>
              <a:spcBef>
                <a:spcPts val="70"/>
              </a:spcBef>
            </a:pPr>
            <a:r>
              <a:rPr dirty="0" sz="1200" spc="-5">
                <a:latin typeface="Times New Roman"/>
                <a:cs typeface="Times New Roman"/>
              </a:rPr>
              <a:t>def inner():  </a:t>
            </a:r>
            <a:r>
              <a:rPr dirty="0" sz="1200" spc="-10">
                <a:latin typeface="Times New Roman"/>
                <a:cs typeface="Times New Roman"/>
              </a:rPr>
              <a:t>value=fun() 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value*2</a:t>
            </a:r>
            <a:endParaRPr sz="1200">
              <a:latin typeface="Times New Roman"/>
              <a:cs typeface="Times New Roman"/>
            </a:endParaRPr>
          </a:p>
          <a:p>
            <a:pPr marL="1082675">
              <a:lnSpc>
                <a:spcPct val="10000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inner</a:t>
            </a:r>
            <a:endParaRPr sz="1200">
              <a:latin typeface="Times New Roman"/>
              <a:cs typeface="Times New Roman"/>
            </a:endParaRPr>
          </a:p>
          <a:p>
            <a:pPr marL="1082675" marR="4114800" indent="-156210">
              <a:lnSpc>
                <a:spcPct val="110000"/>
              </a:lnSpc>
            </a:pPr>
            <a:r>
              <a:rPr dirty="0" sz="1200" spc="5">
                <a:latin typeface="Times New Roman"/>
                <a:cs typeface="Times New Roman"/>
              </a:rPr>
              <a:t>def </a:t>
            </a:r>
            <a:r>
              <a:rPr dirty="0" sz="1200" spc="-5">
                <a:latin typeface="Times New Roman"/>
                <a:cs typeface="Times New Roman"/>
              </a:rPr>
              <a:t>num():  return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927100" marR="3099435">
              <a:lnSpc>
                <a:spcPct val="1102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20">
                <a:latin typeface="Times New Roman"/>
                <a:cs typeface="Times New Roman"/>
              </a:rPr>
              <a:t>u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ec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30">
                <a:latin typeface="Times New Roman"/>
                <a:cs typeface="Times New Roman"/>
              </a:rPr>
              <a:t>c</a:t>
            </a:r>
            <a:r>
              <a:rPr dirty="0" sz="1200" spc="2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50">
                <a:latin typeface="Times New Roman"/>
                <a:cs typeface="Times New Roman"/>
              </a:rPr>
              <a:t>m</a:t>
            </a:r>
            <a:r>
              <a:rPr dirty="0" sz="1200" spc="5">
                <a:latin typeface="Times New Roman"/>
                <a:cs typeface="Times New Roman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)  </a:t>
            </a: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5" b="1">
                <a:latin typeface="Times New Roman"/>
                <a:cs typeface="Times New Roman"/>
              </a:rPr>
              <a:t>Example-3: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python </a:t>
            </a:r>
            <a:r>
              <a:rPr dirty="0" sz="1200" spc="5">
                <a:latin typeface="Times New Roman"/>
                <a:cs typeface="Times New Roman"/>
              </a:rPr>
              <a:t>program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two decorators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10">
                <a:latin typeface="Times New Roman"/>
                <a:cs typeface="Times New Roman"/>
              </a:rPr>
              <a:t>same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280">
                <a:latin typeface="Times New Roman"/>
                <a:cs typeface="Times New Roman"/>
              </a:rPr>
              <a:t>„@‟  </a:t>
            </a:r>
            <a:r>
              <a:rPr dirty="0" sz="1200" spc="-10">
                <a:latin typeface="Times New Roman"/>
                <a:cs typeface="Times New Roman"/>
              </a:rPr>
              <a:t>symbol.</a:t>
            </a:r>
            <a:endParaRPr sz="1200">
              <a:latin typeface="Times New Roman"/>
              <a:cs typeface="Times New Roman"/>
            </a:endParaRPr>
          </a:p>
          <a:p>
            <a:pPr marL="1082675" marR="3829685" indent="-156210">
              <a:lnSpc>
                <a:spcPts val="1610"/>
              </a:lnSpc>
              <a:spcBef>
                <a:spcPts val="55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decor1(fun):  def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inner():</a:t>
            </a:r>
            <a:endParaRPr sz="1200">
              <a:latin typeface="Times New Roman"/>
              <a:cs typeface="Times New Roman"/>
            </a:endParaRPr>
          </a:p>
          <a:p>
            <a:pPr marL="1235075">
              <a:lnSpc>
                <a:spcPct val="100000"/>
              </a:lnSpc>
              <a:spcBef>
                <a:spcPts val="65"/>
              </a:spcBef>
            </a:pPr>
            <a:r>
              <a:rPr dirty="0" sz="1200" spc="-10">
                <a:latin typeface="Times New Roman"/>
                <a:cs typeface="Times New Roman"/>
              </a:rPr>
              <a:t>value=fun()</a:t>
            </a:r>
            <a:endParaRPr sz="1200">
              <a:latin typeface="Times New Roman"/>
              <a:cs typeface="Times New Roman"/>
            </a:endParaRPr>
          </a:p>
          <a:p>
            <a:pPr marL="1082675" marR="3627754" indent="15240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value+2 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inner</a:t>
            </a:r>
            <a:endParaRPr sz="1200">
              <a:latin typeface="Times New Roman"/>
              <a:cs typeface="Times New Roman"/>
            </a:endParaRPr>
          </a:p>
          <a:p>
            <a:pPr marL="1082675" marR="3829685" indent="-156210">
              <a:lnSpc>
                <a:spcPts val="1590"/>
              </a:lnSpc>
              <a:spcBef>
                <a:spcPts val="70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decor2(fun):  def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inner():</a:t>
            </a:r>
            <a:endParaRPr sz="1200">
              <a:latin typeface="Times New Roman"/>
              <a:cs typeface="Times New Roman"/>
            </a:endParaRPr>
          </a:p>
          <a:p>
            <a:pPr marL="1235075">
              <a:lnSpc>
                <a:spcPct val="100000"/>
              </a:lnSpc>
              <a:spcBef>
                <a:spcPts val="65"/>
              </a:spcBef>
            </a:pPr>
            <a:r>
              <a:rPr dirty="0" sz="1200" spc="-10">
                <a:latin typeface="Times New Roman"/>
                <a:cs typeface="Times New Roman"/>
              </a:rPr>
              <a:t>value=fun()</a:t>
            </a:r>
            <a:endParaRPr sz="1200">
              <a:latin typeface="Times New Roman"/>
              <a:cs typeface="Times New Roman"/>
            </a:endParaRPr>
          </a:p>
          <a:p>
            <a:pPr marL="1082675" marR="3636645" indent="15240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value*2  </a:t>
            </a: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inner</a:t>
            </a:r>
            <a:endParaRPr sz="1200">
              <a:latin typeface="Times New Roman"/>
              <a:cs typeface="Times New Roman"/>
            </a:endParaRPr>
          </a:p>
          <a:p>
            <a:pPr algn="just" marL="927100" marR="4177029">
              <a:lnSpc>
                <a:spcPct val="1101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@decor1  @decor2  </a:t>
            </a: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num():</a:t>
            </a:r>
            <a:endParaRPr sz="1200">
              <a:latin typeface="Times New Roman"/>
              <a:cs typeface="Times New Roman"/>
            </a:endParaRPr>
          </a:p>
          <a:p>
            <a:pPr algn="just" marL="1082675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5"/>
              </a:spcBef>
            </a:pPr>
            <a:r>
              <a:rPr dirty="0" sz="1200"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5761355" cy="8720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Times New Roman"/>
                <a:cs typeface="Times New Roman"/>
              </a:rPr>
              <a:t>Function </a:t>
            </a:r>
            <a:r>
              <a:rPr dirty="0" sz="1400" spc="-10" b="1">
                <a:latin typeface="Times New Roman"/>
                <a:cs typeface="Times New Roman"/>
              </a:rPr>
              <a:t>Generators: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0"/>
              </a:spcBef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generator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that produces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sequence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 spc="-10">
                <a:latin typeface="Times New Roman"/>
                <a:cs typeface="Times New Roman"/>
              </a:rPr>
              <a:t>instead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 marL="469900" marR="3071495" indent="-457834">
              <a:lnSpc>
                <a:spcPct val="110000"/>
              </a:lnSpc>
            </a:pPr>
            <a:r>
              <a:rPr dirty="0" sz="1200" spc="-114">
                <a:latin typeface="Times New Roman"/>
                <a:cs typeface="Times New Roman"/>
              </a:rPr>
              <a:t>„yield‟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return the </a:t>
            </a:r>
            <a:r>
              <a:rPr dirty="0" sz="1200" spc="-35">
                <a:latin typeface="Times New Roman"/>
                <a:cs typeface="Times New Roman"/>
              </a:rPr>
              <a:t>value.  </a:t>
            </a: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10">
                <a:latin typeface="Times New Roman"/>
                <a:cs typeface="Times New Roman"/>
              </a:rPr>
              <a:t> mygen(n):</a:t>
            </a:r>
            <a:endParaRPr sz="12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i =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777875" marR="4435475" indent="-152400">
              <a:lnSpc>
                <a:spcPct val="1100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i &lt;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n:  </a:t>
            </a:r>
            <a:r>
              <a:rPr dirty="0" sz="1200" spc="-15">
                <a:latin typeface="Times New Roman"/>
                <a:cs typeface="Times New Roman"/>
              </a:rPr>
              <a:t>yield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77787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+=</a:t>
            </a:r>
            <a:r>
              <a:rPr dirty="0" sz="1200" spc="-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469900" marR="4531995">
              <a:lnSpc>
                <a:spcPts val="1590"/>
              </a:lnSpc>
              <a:spcBef>
                <a:spcPts val="70"/>
              </a:spcBef>
            </a:pP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15">
                <a:latin typeface="Times New Roman"/>
                <a:cs typeface="Times New Roman"/>
              </a:rPr>
              <a:t>=</a:t>
            </a:r>
            <a:r>
              <a:rPr dirty="0" sz="1200" spc="-25">
                <a:latin typeface="Times New Roman"/>
                <a:cs typeface="Times New Roman"/>
              </a:rPr>
              <a:t>my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>
                <a:latin typeface="Times New Roman"/>
                <a:cs typeface="Times New Roman"/>
              </a:rPr>
              <a:t>6) 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g:</a:t>
            </a:r>
            <a:endParaRPr sz="1200">
              <a:latin typeface="Times New Roman"/>
              <a:cs typeface="Times New Roman"/>
            </a:endParaRPr>
          </a:p>
          <a:p>
            <a:pPr marL="701675">
              <a:lnSpc>
                <a:spcPct val="100000"/>
              </a:lnSpc>
              <a:spcBef>
                <a:spcPts val="65"/>
              </a:spcBef>
            </a:pPr>
            <a:r>
              <a:rPr dirty="0" sz="1200" spc="-10">
                <a:latin typeface="Times New Roman"/>
                <a:cs typeface="Times New Roman"/>
              </a:rPr>
              <a:t>print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0 1 2 3 4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Note: </a:t>
            </a:r>
            <a:r>
              <a:rPr dirty="0" sz="1200" spc="-120">
                <a:latin typeface="Times New Roman"/>
                <a:cs typeface="Times New Roman"/>
              </a:rPr>
              <a:t>„yield‟ </a:t>
            </a:r>
            <a:r>
              <a:rPr dirty="0" sz="1200" spc="-5">
                <a:latin typeface="Times New Roman"/>
                <a:cs typeface="Times New Roman"/>
              </a:rPr>
              <a:t>statement 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hold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sequence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return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Modules: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95600"/>
              </a:lnSpc>
              <a:spcBef>
                <a:spcPts val="215"/>
              </a:spcBef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module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file containing </a:t>
            </a:r>
            <a:r>
              <a:rPr dirty="0" sz="1200">
                <a:latin typeface="Times New Roman"/>
                <a:cs typeface="Times New Roman"/>
              </a:rPr>
              <a:t>Python </a:t>
            </a:r>
            <a:r>
              <a:rPr dirty="0" sz="1200" spc="-5">
                <a:latin typeface="Times New Roman"/>
                <a:cs typeface="Times New Roman"/>
              </a:rPr>
              <a:t>definitions and statements. </a:t>
            </a:r>
            <a:r>
              <a:rPr dirty="0" sz="1200" spc="-10">
                <a:latin typeface="Times New Roman"/>
                <a:cs typeface="Times New Roman"/>
              </a:rPr>
              <a:t>The file name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10">
                <a:latin typeface="Times New Roman"/>
                <a:cs typeface="Times New Roman"/>
              </a:rPr>
              <a:t>module name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suffix.py appended. </a:t>
            </a:r>
            <a:r>
              <a:rPr dirty="0" sz="1200" spc="-10">
                <a:latin typeface="Times New Roman"/>
                <a:cs typeface="Times New Roman"/>
              </a:rPr>
              <a:t>Within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module,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95">
                <a:latin typeface="Times New Roman"/>
                <a:cs typeface="Times New Roman"/>
              </a:rPr>
              <a:t>module‟s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5">
                <a:latin typeface="Times New Roman"/>
                <a:cs typeface="Times New Roman"/>
              </a:rPr>
              <a:t>(as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string) 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available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global variable __name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instance, use your </a:t>
            </a:r>
            <a:r>
              <a:rPr dirty="0" sz="1200" spc="-5">
                <a:latin typeface="Times New Roman"/>
                <a:cs typeface="Times New Roman"/>
              </a:rPr>
              <a:t>favourite  text editor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called fibo.py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 directory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contents: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ts val="1355"/>
              </a:lnSpc>
            </a:pP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Fibonacci numbers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module</a:t>
            </a:r>
            <a:endParaRPr sz="1200">
              <a:latin typeface="Times New Roman"/>
              <a:cs typeface="Times New Roman"/>
            </a:endParaRPr>
          </a:p>
          <a:p>
            <a:pPr algn="just" marL="625475" marR="2707640" indent="-155575">
              <a:lnSpc>
                <a:spcPts val="1390"/>
              </a:lnSpc>
              <a:spcBef>
                <a:spcPts val="50"/>
              </a:spcBef>
            </a:pPr>
            <a:r>
              <a:rPr dirty="0" sz="1200" spc="5">
                <a:latin typeface="Times New Roman"/>
                <a:cs typeface="Times New Roman"/>
              </a:rPr>
              <a:t>def </a:t>
            </a:r>
            <a:r>
              <a:rPr dirty="0" sz="1200" spc="-5">
                <a:latin typeface="Times New Roman"/>
                <a:cs typeface="Times New Roman"/>
              </a:rPr>
              <a:t>fib(n):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write Fibonacci series </a:t>
            </a:r>
            <a:r>
              <a:rPr dirty="0" sz="1200">
                <a:latin typeface="Times New Roman"/>
                <a:cs typeface="Times New Roman"/>
              </a:rPr>
              <a:t>up to n  </a:t>
            </a:r>
            <a:r>
              <a:rPr dirty="0" sz="1200" spc="-5">
                <a:latin typeface="Times New Roman"/>
                <a:cs typeface="Times New Roman"/>
              </a:rPr>
              <a:t>a, </a:t>
            </a:r>
            <a:r>
              <a:rPr dirty="0" sz="1200">
                <a:latin typeface="Times New Roman"/>
                <a:cs typeface="Times New Roman"/>
              </a:rPr>
              <a:t>b = 0,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ctr" marR="3774440">
              <a:lnSpc>
                <a:spcPts val="1310"/>
              </a:lnSpc>
            </a:pPr>
            <a:r>
              <a:rPr dirty="0" sz="1200" spc="-10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b &lt;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  <a:p>
            <a:pPr algn="ctr" marR="376047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print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b,</a:t>
            </a:r>
            <a:endParaRPr sz="1200">
              <a:latin typeface="Times New Roman"/>
              <a:cs typeface="Times New Roman"/>
            </a:endParaRPr>
          </a:p>
          <a:p>
            <a:pPr algn="ctr" marR="3435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a, </a:t>
            </a:r>
            <a:r>
              <a:rPr dirty="0" sz="1200">
                <a:latin typeface="Times New Roman"/>
                <a:cs typeface="Times New Roman"/>
              </a:rPr>
              <a:t>b = </a:t>
            </a:r>
            <a:r>
              <a:rPr dirty="0" sz="1200" spc="-15">
                <a:latin typeface="Times New Roman"/>
                <a:cs typeface="Times New Roman"/>
              </a:rPr>
              <a:t>b,</a:t>
            </a:r>
            <a:r>
              <a:rPr dirty="0" sz="1200" spc="-5">
                <a:latin typeface="Times New Roman"/>
                <a:cs typeface="Times New Roman"/>
              </a:rPr>
              <a:t> a+b</a:t>
            </a:r>
            <a:endParaRPr sz="1200">
              <a:latin typeface="Times New Roman"/>
              <a:cs typeface="Times New Roman"/>
            </a:endParaRPr>
          </a:p>
          <a:p>
            <a:pPr marL="625475" marR="2582545" indent="-155575">
              <a:lnSpc>
                <a:spcPts val="1370"/>
              </a:lnSpc>
              <a:spcBef>
                <a:spcPts val="80"/>
              </a:spcBef>
            </a:pPr>
            <a:r>
              <a:rPr dirty="0" sz="1200" spc="5">
                <a:latin typeface="Times New Roman"/>
                <a:cs typeface="Times New Roman"/>
              </a:rPr>
              <a:t>def </a:t>
            </a:r>
            <a:r>
              <a:rPr dirty="0" sz="1200" spc="-5">
                <a:latin typeface="Times New Roman"/>
                <a:cs typeface="Times New Roman"/>
              </a:rPr>
              <a:t>fib2(n):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return Fibonacci series </a:t>
            </a:r>
            <a:r>
              <a:rPr dirty="0" sz="1200">
                <a:latin typeface="Times New Roman"/>
                <a:cs typeface="Times New Roman"/>
              </a:rPr>
              <a:t>up to n  </a:t>
            </a:r>
            <a:r>
              <a:rPr dirty="0" sz="1200" spc="-15">
                <a:latin typeface="Times New Roman"/>
                <a:cs typeface="Times New Roman"/>
              </a:rPr>
              <a:t>result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625475">
              <a:lnSpc>
                <a:spcPts val="1320"/>
              </a:lnSpc>
            </a:pPr>
            <a:r>
              <a:rPr dirty="0" sz="1200" spc="-5">
                <a:latin typeface="Times New Roman"/>
                <a:cs typeface="Times New Roman"/>
              </a:rPr>
              <a:t>a, </a:t>
            </a:r>
            <a:r>
              <a:rPr dirty="0" sz="1200">
                <a:latin typeface="Times New Roman"/>
                <a:cs typeface="Times New Roman"/>
              </a:rPr>
              <a:t>b = 0,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777875" marR="3986529" indent="-152400">
              <a:lnSpc>
                <a:spcPct val="958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while </a:t>
            </a:r>
            <a:r>
              <a:rPr dirty="0" sz="1200">
                <a:latin typeface="Times New Roman"/>
                <a:cs typeface="Times New Roman"/>
              </a:rPr>
              <a:t>b &lt; </a:t>
            </a:r>
            <a:r>
              <a:rPr dirty="0" sz="1200" spc="-15">
                <a:latin typeface="Times New Roman"/>
                <a:cs typeface="Times New Roman"/>
              </a:rPr>
              <a:t>n:  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50">
                <a:latin typeface="Times New Roman"/>
                <a:cs typeface="Times New Roman"/>
              </a:rPr>
              <a:t>l</a:t>
            </a:r>
            <a:r>
              <a:rPr dirty="0" sz="1200" spc="25">
                <a:latin typeface="Times New Roman"/>
                <a:cs typeface="Times New Roman"/>
              </a:rPr>
              <a:t>t</a:t>
            </a:r>
            <a:r>
              <a:rPr dirty="0" sz="1200" spc="1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pp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30">
                <a:latin typeface="Times New Roman"/>
                <a:cs typeface="Times New Roman"/>
              </a:rPr>
              <a:t>(</a:t>
            </a:r>
            <a:r>
              <a:rPr dirty="0" sz="1200" spc="-25">
                <a:latin typeface="Times New Roman"/>
                <a:cs typeface="Times New Roman"/>
              </a:rPr>
              <a:t>b</a:t>
            </a:r>
            <a:r>
              <a:rPr dirty="0" sz="1200">
                <a:latin typeface="Times New Roman"/>
                <a:cs typeface="Times New Roman"/>
              </a:rPr>
              <a:t>)  </a:t>
            </a:r>
            <a:r>
              <a:rPr dirty="0" sz="1200" spc="-5">
                <a:latin typeface="Times New Roman"/>
                <a:cs typeface="Times New Roman"/>
              </a:rPr>
              <a:t>a, </a:t>
            </a:r>
            <a:r>
              <a:rPr dirty="0" sz="1200">
                <a:latin typeface="Times New Roman"/>
                <a:cs typeface="Times New Roman"/>
              </a:rPr>
              <a:t>b = </a:t>
            </a:r>
            <a:r>
              <a:rPr dirty="0" sz="1200" spc="-15">
                <a:latin typeface="Times New Roman"/>
                <a:cs typeface="Times New Roman"/>
              </a:rPr>
              <a:t>b,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a+b</a:t>
            </a:r>
            <a:endParaRPr sz="1200">
              <a:latin typeface="Times New Roman"/>
              <a:cs typeface="Times New Roman"/>
            </a:endParaRPr>
          </a:p>
          <a:p>
            <a:pPr marL="625475">
              <a:lnSpc>
                <a:spcPts val="136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5">
                <a:latin typeface="Times New Roman"/>
                <a:cs typeface="Times New Roman"/>
              </a:rPr>
              <a:t>Now </a:t>
            </a:r>
            <a:r>
              <a:rPr dirty="0" sz="1200" spc="-5">
                <a:latin typeface="Times New Roman"/>
                <a:cs typeface="Times New Roman"/>
              </a:rPr>
              <a:t>enter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Python interpreter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import </a:t>
            </a:r>
            <a:r>
              <a:rPr dirty="0" sz="1200" spc="-10">
                <a:latin typeface="Times New Roman"/>
                <a:cs typeface="Times New Roman"/>
              </a:rPr>
              <a:t>this module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command: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&gt;&gt;&gt; </a:t>
            </a:r>
            <a:r>
              <a:rPr dirty="0" sz="1200" spc="-5" b="1">
                <a:latin typeface="Times New Roman"/>
                <a:cs typeface="Times New Roman"/>
              </a:rPr>
              <a:t>import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fibo</a:t>
            </a:r>
            <a:endParaRPr sz="1200">
              <a:latin typeface="Times New Roman"/>
              <a:cs typeface="Times New Roman"/>
            </a:endParaRPr>
          </a:p>
          <a:p>
            <a:pPr algn="just" marL="12700" marR="158115">
              <a:lnSpc>
                <a:spcPct val="958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does </a:t>
            </a:r>
            <a:r>
              <a:rPr dirty="0" sz="1200" spc="-1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enter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names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functions defined </a:t>
            </a:r>
            <a:r>
              <a:rPr dirty="0" sz="1200" spc="-15">
                <a:latin typeface="Times New Roman"/>
                <a:cs typeface="Times New Roman"/>
              </a:rPr>
              <a:t>in fibo </a:t>
            </a:r>
            <a:r>
              <a:rPr dirty="0" sz="1200" spc="-5">
                <a:latin typeface="Times New Roman"/>
                <a:cs typeface="Times New Roman"/>
              </a:rPr>
              <a:t>directly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 symbol  table;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enters the </a:t>
            </a:r>
            <a:r>
              <a:rPr dirty="0" sz="1200" spc="-10">
                <a:latin typeface="Times New Roman"/>
                <a:cs typeface="Times New Roman"/>
              </a:rPr>
              <a:t>module name </a:t>
            </a:r>
            <a:r>
              <a:rPr dirty="0" sz="1200" spc="-20">
                <a:latin typeface="Times New Roman"/>
                <a:cs typeface="Times New Roman"/>
              </a:rPr>
              <a:t>fibo </a:t>
            </a:r>
            <a:r>
              <a:rPr dirty="0" sz="1200" spc="-5">
                <a:latin typeface="Times New Roman"/>
                <a:cs typeface="Times New Roman"/>
              </a:rPr>
              <a:t>there. </a:t>
            </a:r>
            <a:r>
              <a:rPr dirty="0" sz="1200" spc="-10">
                <a:latin typeface="Times New Roman"/>
                <a:cs typeface="Times New Roman"/>
              </a:rPr>
              <a:t>Using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module name you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access the  </a:t>
            </a:r>
            <a:r>
              <a:rPr dirty="0" sz="1200" spc="-10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55"/>
              </a:lnSpc>
            </a:pPr>
            <a:r>
              <a:rPr dirty="0" sz="1200" spc="-5">
                <a:latin typeface="Times New Roman"/>
                <a:cs typeface="Times New Roman"/>
              </a:rPr>
              <a:t>&gt;&gt;&gt;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fibo.fib(1000)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1 1 2 3 5 8 13 21 34 55 89 144 233 377 610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987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&gt;&gt;&gt;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fibo.fib2(100)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[1, </a:t>
            </a:r>
            <a:r>
              <a:rPr dirty="0" sz="1200" spc="-15">
                <a:latin typeface="Times New Roman"/>
                <a:cs typeface="Times New Roman"/>
              </a:rPr>
              <a:t>1, 2, 3, 5, 8, </a:t>
            </a:r>
            <a:r>
              <a:rPr dirty="0" sz="1200" spc="-10">
                <a:latin typeface="Times New Roman"/>
                <a:cs typeface="Times New Roman"/>
              </a:rPr>
              <a:t>13, 21, 34, 55,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89]</a:t>
            </a:r>
            <a:endParaRPr sz="1200">
              <a:latin typeface="Times New Roman"/>
              <a:cs typeface="Times New Roman"/>
            </a:endParaRPr>
          </a:p>
          <a:p>
            <a:pPr marL="469900" marR="4038600">
              <a:lnSpc>
                <a:spcPts val="1370"/>
              </a:lnSpc>
              <a:spcBef>
                <a:spcPts val="80"/>
              </a:spcBef>
              <a:tabLst>
                <a:tab pos="1714500" algn="l"/>
              </a:tabLst>
            </a:pPr>
            <a:r>
              <a:rPr dirty="0" sz="1200" spc="-5">
                <a:latin typeface="Times New Roman"/>
                <a:cs typeface="Times New Roman"/>
              </a:rPr>
              <a:t>&gt;&gt;&gt;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fibo.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200" spc="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'fibo'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1951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PYTHON </a:t>
            </a:r>
            <a:r>
              <a:rPr dirty="0" sz="1200" spc="-5" b="1"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1809" y="432561"/>
            <a:ext cx="571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9823412"/>
            <a:ext cx="5772785" cy="55244"/>
          </a:xfrm>
          <a:custGeom>
            <a:avLst/>
            <a:gdLst/>
            <a:ahLst/>
            <a:cxnLst/>
            <a:rect l="l" t="t" r="r" b="b"/>
            <a:pathLst>
              <a:path w="5772784" h="55245">
                <a:moveTo>
                  <a:pt x="5772277" y="45720"/>
                </a:moveTo>
                <a:lnTo>
                  <a:pt x="0" y="45720"/>
                </a:lnTo>
                <a:lnTo>
                  <a:pt x="0" y="54851"/>
                </a:lnTo>
                <a:lnTo>
                  <a:pt x="5772277" y="54851"/>
                </a:lnTo>
                <a:lnTo>
                  <a:pt x="5772277" y="45720"/>
                </a:lnTo>
                <a:close/>
              </a:path>
              <a:path w="5772784" h="55245">
                <a:moveTo>
                  <a:pt x="5772277" y="0"/>
                </a:moveTo>
                <a:lnTo>
                  <a:pt x="0" y="0"/>
                </a:lnTo>
                <a:lnTo>
                  <a:pt x="0" y="36563"/>
                </a:lnTo>
                <a:lnTo>
                  <a:pt x="5772277" y="36563"/>
                </a:lnTo>
                <a:lnTo>
                  <a:pt x="5772277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17194" y="678179"/>
            <a:ext cx="5791835" cy="22225"/>
            <a:chOff x="917194" y="678179"/>
            <a:chExt cx="5791835" cy="22225"/>
          </a:xfrm>
        </p:grpSpPr>
        <p:sp>
          <p:nvSpPr>
            <p:cNvPr id="6" name="object 6"/>
            <p:cNvSpPr/>
            <p:nvPr/>
          </p:nvSpPr>
          <p:spPr>
            <a:xfrm>
              <a:off x="6702425" y="694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02425" y="6847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3290" y="684275"/>
              <a:ext cx="5779135" cy="10160"/>
            </a:xfrm>
            <a:custGeom>
              <a:avLst/>
              <a:gdLst/>
              <a:ahLst/>
              <a:cxnLst/>
              <a:rect l="l" t="t" r="r" b="b"/>
              <a:pathLst>
                <a:path w="5779134" h="10159">
                  <a:moveTo>
                    <a:pt x="0" y="0"/>
                  </a:moveTo>
                  <a:lnTo>
                    <a:pt x="0" y="9525"/>
                  </a:lnTo>
                  <a:lnTo>
                    <a:pt x="5779135" y="10032"/>
                  </a:ln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3290" y="6842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3290" y="693800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02425" y="6847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5779135" y="50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53236" y="889761"/>
            <a:ext cx="5810250" cy="82175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60960">
              <a:lnSpc>
                <a:spcPts val="1635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from</a:t>
            </a:r>
            <a:r>
              <a:rPr dirty="0" sz="1400" spc="-5" b="1">
                <a:latin typeface="Times New Roman"/>
                <a:cs typeface="Times New Roman"/>
              </a:rPr>
              <a:t> statement:</a:t>
            </a:r>
            <a:endParaRPr sz="1400">
              <a:latin typeface="Times New Roman"/>
              <a:cs typeface="Times New Roman"/>
            </a:endParaRPr>
          </a:p>
          <a:p>
            <a:pPr algn="just" marL="241300" marR="9525" indent="-228600">
              <a:lnSpc>
                <a:spcPct val="96200"/>
              </a:lnSpc>
              <a:spcBef>
                <a:spcPts val="1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module </a:t>
            </a:r>
            <a:r>
              <a:rPr dirty="0" sz="1200">
                <a:latin typeface="Times New Roman"/>
                <a:cs typeface="Times New Roman"/>
              </a:rPr>
              <a:t>can contain </a:t>
            </a:r>
            <a:r>
              <a:rPr dirty="0" sz="1200" spc="-5">
                <a:latin typeface="Times New Roman"/>
                <a:cs typeface="Times New Roman"/>
              </a:rPr>
              <a:t>executable statements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well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function definitions. </a:t>
            </a:r>
            <a:r>
              <a:rPr dirty="0" sz="1200">
                <a:latin typeface="Times New Roman"/>
                <a:cs typeface="Times New Roman"/>
              </a:rPr>
              <a:t>These 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intended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initialize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module. </a:t>
            </a:r>
            <a:r>
              <a:rPr dirty="0" sz="1200" spc="-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executed </a:t>
            </a:r>
            <a:r>
              <a:rPr dirty="0" sz="1200" spc="-10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first </a:t>
            </a:r>
            <a:r>
              <a:rPr dirty="0" sz="1200" spc="-10">
                <a:latin typeface="Times New Roman"/>
                <a:cs typeface="Times New Roman"/>
              </a:rPr>
              <a:t>time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10">
                <a:latin typeface="Times New Roman"/>
                <a:cs typeface="Times New Roman"/>
              </a:rPr>
              <a:t>module name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encountered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import statement. (They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run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file </a:t>
            </a:r>
            <a:r>
              <a:rPr dirty="0" sz="1200" spc="-5">
                <a:latin typeface="Times New Roman"/>
                <a:cs typeface="Times New Roman"/>
              </a:rPr>
              <a:t>is  </a:t>
            </a:r>
            <a:r>
              <a:rPr dirty="0" sz="1200">
                <a:latin typeface="Times New Roman"/>
                <a:cs typeface="Times New Roman"/>
              </a:rPr>
              <a:t>executed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script.)</a:t>
            </a:r>
            <a:endParaRPr sz="1200">
              <a:latin typeface="Times New Roman"/>
              <a:cs typeface="Times New Roman"/>
            </a:endParaRPr>
          </a:p>
          <a:p>
            <a:pPr algn="just" marL="241300" indent="-228600">
              <a:lnSpc>
                <a:spcPts val="1345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 spc="-10">
                <a:latin typeface="Times New Roman"/>
                <a:cs typeface="Times New Roman"/>
              </a:rPr>
              <a:t>module </a:t>
            </a:r>
            <a:r>
              <a:rPr dirty="0" sz="1200" spc="-15">
                <a:latin typeface="Times New Roman"/>
                <a:cs typeface="Times New Roman"/>
              </a:rPr>
              <a:t>has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 spc="5">
                <a:latin typeface="Times New Roman"/>
                <a:cs typeface="Times New Roman"/>
              </a:rPr>
              <a:t>own </a:t>
            </a:r>
            <a:r>
              <a:rPr dirty="0" sz="1200">
                <a:latin typeface="Times New Roman"/>
                <a:cs typeface="Times New Roman"/>
              </a:rPr>
              <a:t>private symbol </a:t>
            </a:r>
            <a:r>
              <a:rPr dirty="0" sz="1200" spc="-5">
                <a:latin typeface="Times New Roman"/>
                <a:cs typeface="Times New Roman"/>
              </a:rPr>
              <a:t>table,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used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global </a:t>
            </a:r>
            <a:r>
              <a:rPr dirty="0" sz="1200" spc="-5">
                <a:latin typeface="Times New Roman"/>
                <a:cs typeface="Times New Roman"/>
              </a:rPr>
              <a:t>symbol table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algn="just" marL="241300" marR="13335">
              <a:lnSpc>
                <a:spcPct val="95600"/>
              </a:lnSpc>
              <a:spcBef>
                <a:spcPts val="40"/>
              </a:spcBef>
            </a:pPr>
            <a:r>
              <a:rPr dirty="0" sz="1200" spc="-5">
                <a:latin typeface="Times New Roman"/>
                <a:cs typeface="Times New Roman"/>
              </a:rPr>
              <a:t>all functions defined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module. </a:t>
            </a:r>
            <a:r>
              <a:rPr dirty="0" sz="1200" spc="-5">
                <a:latin typeface="Times New Roman"/>
                <a:cs typeface="Times New Roman"/>
              </a:rPr>
              <a:t>Thus,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author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module </a:t>
            </a:r>
            <a:r>
              <a:rPr dirty="0" sz="1200" spc="10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use global variables 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module </a:t>
            </a:r>
            <a:r>
              <a:rPr dirty="0" sz="1200" spc="-5">
                <a:latin typeface="Times New Roman"/>
                <a:cs typeface="Times New Roman"/>
              </a:rPr>
              <a:t>without </a:t>
            </a:r>
            <a:r>
              <a:rPr dirty="0" sz="1200" spc="-10">
                <a:latin typeface="Times New Roman"/>
                <a:cs typeface="Times New Roman"/>
              </a:rPr>
              <a:t>worrying </a:t>
            </a:r>
            <a:r>
              <a:rPr dirty="0" sz="1200">
                <a:latin typeface="Times New Roman"/>
                <a:cs typeface="Times New Roman"/>
              </a:rPr>
              <a:t>about </a:t>
            </a:r>
            <a:r>
              <a:rPr dirty="0" sz="1200" spc="-5">
                <a:latin typeface="Times New Roman"/>
                <a:cs typeface="Times New Roman"/>
              </a:rPr>
              <a:t>accidental clashes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120">
                <a:latin typeface="Times New Roman"/>
                <a:cs typeface="Times New Roman"/>
              </a:rPr>
              <a:t>user‟s </a:t>
            </a:r>
            <a:r>
              <a:rPr dirty="0" sz="1200">
                <a:latin typeface="Times New Roman"/>
                <a:cs typeface="Times New Roman"/>
              </a:rPr>
              <a:t>global </a:t>
            </a:r>
            <a:r>
              <a:rPr dirty="0" sz="1200" spc="-5">
                <a:latin typeface="Times New Roman"/>
                <a:cs typeface="Times New Roman"/>
              </a:rPr>
              <a:t>variables. </a:t>
            </a:r>
            <a:r>
              <a:rPr dirty="0" sz="1200" spc="10">
                <a:latin typeface="Times New Roman"/>
                <a:cs typeface="Times New Roman"/>
              </a:rPr>
              <a:t>On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 spc="-10">
                <a:latin typeface="Times New Roman"/>
                <a:cs typeface="Times New Roman"/>
              </a:rPr>
              <a:t>hand,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doing you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touch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95">
                <a:latin typeface="Times New Roman"/>
                <a:cs typeface="Times New Roman"/>
              </a:rPr>
              <a:t>module‟s </a:t>
            </a:r>
            <a:r>
              <a:rPr dirty="0" sz="1200">
                <a:latin typeface="Times New Roman"/>
                <a:cs typeface="Times New Roman"/>
              </a:rPr>
              <a:t>global variables 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same </a:t>
            </a:r>
            <a:r>
              <a:rPr dirty="0" sz="1200" spc="-5">
                <a:latin typeface="Times New Roman"/>
                <a:cs typeface="Times New Roman"/>
              </a:rPr>
              <a:t>notation used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refer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functions,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modname.itemname.</a:t>
            </a:r>
            <a:endParaRPr sz="1200">
              <a:latin typeface="Times New Roman"/>
              <a:cs typeface="Times New Roman"/>
            </a:endParaRPr>
          </a:p>
          <a:p>
            <a:pPr algn="just" marL="241300" marR="13970" indent="-228600">
              <a:lnSpc>
                <a:spcPct val="95800"/>
              </a:lnSpc>
              <a:spcBef>
                <a:spcPts val="1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Modules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import other </a:t>
            </a:r>
            <a:r>
              <a:rPr dirty="0" sz="1200" spc="-10">
                <a:latin typeface="Times New Roman"/>
                <a:cs typeface="Times New Roman"/>
              </a:rPr>
              <a:t>modules.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customary </a:t>
            </a:r>
            <a:r>
              <a:rPr dirty="0" sz="1200" spc="-10">
                <a:latin typeface="Times New Roman"/>
                <a:cs typeface="Times New Roman"/>
              </a:rPr>
              <a:t>but not required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place </a:t>
            </a:r>
            <a:r>
              <a:rPr dirty="0" sz="1200" spc="5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import  statements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beginning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module </a:t>
            </a:r>
            <a:r>
              <a:rPr dirty="0" sz="1200" spc="5">
                <a:latin typeface="Times New Roman"/>
                <a:cs typeface="Times New Roman"/>
              </a:rPr>
              <a:t>(or </a:t>
            </a:r>
            <a:r>
              <a:rPr dirty="0" sz="1200" spc="-10">
                <a:latin typeface="Times New Roman"/>
                <a:cs typeface="Times New Roman"/>
              </a:rPr>
              <a:t>script, for </a:t>
            </a:r>
            <a:r>
              <a:rPr dirty="0" sz="1200" spc="-5">
                <a:latin typeface="Times New Roman"/>
                <a:cs typeface="Times New Roman"/>
              </a:rPr>
              <a:t>that matter).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imported module  names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placed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importing </a:t>
            </a:r>
            <a:r>
              <a:rPr dirty="0" sz="1200" spc="-95">
                <a:latin typeface="Times New Roman"/>
                <a:cs typeface="Times New Roman"/>
              </a:rPr>
              <a:t>module‟s </a:t>
            </a:r>
            <a:r>
              <a:rPr dirty="0" sz="1200">
                <a:latin typeface="Times New Roman"/>
                <a:cs typeface="Times New Roman"/>
              </a:rPr>
              <a:t>global </a:t>
            </a:r>
            <a:r>
              <a:rPr dirty="0" sz="1200" spc="-5">
                <a:latin typeface="Times New Roman"/>
                <a:cs typeface="Times New Roman"/>
              </a:rPr>
              <a:t>symbol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  <a:p>
            <a:pPr algn="just" marL="241300" marR="17780" indent="-228600">
              <a:lnSpc>
                <a:spcPts val="1390"/>
              </a:lnSpc>
              <a:spcBef>
                <a:spcPts val="1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variant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import </a:t>
            </a:r>
            <a:r>
              <a:rPr dirty="0" sz="1200" spc="-10">
                <a:latin typeface="Times New Roman"/>
                <a:cs typeface="Times New Roman"/>
              </a:rPr>
              <a:t>statement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imports </a:t>
            </a:r>
            <a:r>
              <a:rPr dirty="0" sz="1200" spc="-10">
                <a:latin typeface="Times New Roman"/>
                <a:cs typeface="Times New Roman"/>
              </a:rPr>
              <a:t>names </a:t>
            </a:r>
            <a:r>
              <a:rPr dirty="0" sz="1200">
                <a:latin typeface="Times New Roman"/>
                <a:cs typeface="Times New Roman"/>
              </a:rPr>
              <a:t>from a </a:t>
            </a:r>
            <a:r>
              <a:rPr dirty="0" sz="1200" spc="-10">
                <a:latin typeface="Times New Roman"/>
                <a:cs typeface="Times New Roman"/>
              </a:rPr>
              <a:t>module </a:t>
            </a:r>
            <a:r>
              <a:rPr dirty="0" sz="1200">
                <a:latin typeface="Times New Roman"/>
                <a:cs typeface="Times New Roman"/>
              </a:rPr>
              <a:t>directly </a:t>
            </a:r>
            <a:r>
              <a:rPr dirty="0" sz="1200" spc="-10">
                <a:latin typeface="Times New Roman"/>
                <a:cs typeface="Times New Roman"/>
              </a:rPr>
              <a:t>into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importing </a:t>
            </a:r>
            <a:r>
              <a:rPr dirty="0" sz="1200" spc="-95">
                <a:latin typeface="Times New Roman"/>
                <a:cs typeface="Times New Roman"/>
              </a:rPr>
              <a:t>module‟s </a:t>
            </a:r>
            <a:r>
              <a:rPr dirty="0" sz="1200">
                <a:latin typeface="Times New Roman"/>
                <a:cs typeface="Times New Roman"/>
              </a:rPr>
              <a:t>symbol </a:t>
            </a:r>
            <a:r>
              <a:rPr dirty="0" sz="1200" spc="-5">
                <a:latin typeface="Times New Roman"/>
                <a:cs typeface="Times New Roman"/>
              </a:rPr>
              <a:t>table. </a:t>
            </a:r>
            <a:r>
              <a:rPr dirty="0" sz="1200" spc="10">
                <a:latin typeface="Times New Roman"/>
                <a:cs typeface="Times New Roman"/>
              </a:rPr>
              <a:t>For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518795">
              <a:lnSpc>
                <a:spcPts val="1310"/>
              </a:lnSpc>
            </a:pPr>
            <a:r>
              <a:rPr dirty="0" sz="1200" spc="-10" b="1">
                <a:latin typeface="Times New Roman"/>
                <a:cs typeface="Times New Roman"/>
              </a:rPr>
              <a:t>&gt;&gt;&gt; from </a:t>
            </a:r>
            <a:r>
              <a:rPr dirty="0" sz="1200" spc="-5" b="1">
                <a:latin typeface="Times New Roman"/>
                <a:cs typeface="Times New Roman"/>
              </a:rPr>
              <a:t>fibo </a:t>
            </a:r>
            <a:r>
              <a:rPr dirty="0" sz="1200" spc="-10" b="1">
                <a:latin typeface="Times New Roman"/>
                <a:cs typeface="Times New Roman"/>
              </a:rPr>
              <a:t>import </a:t>
            </a:r>
            <a:r>
              <a:rPr dirty="0" sz="1200" spc="-20">
                <a:latin typeface="Times New Roman"/>
                <a:cs typeface="Times New Roman"/>
              </a:rPr>
              <a:t>fib,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fib2</a:t>
            </a:r>
            <a:endParaRPr sz="1200">
              <a:latin typeface="Times New Roman"/>
              <a:cs typeface="Times New Roman"/>
            </a:endParaRPr>
          </a:p>
          <a:p>
            <a:pPr marL="518795">
              <a:lnSpc>
                <a:spcPts val="1380"/>
              </a:lnSpc>
            </a:pPr>
            <a:r>
              <a:rPr dirty="0" sz="1200" spc="-10" b="1">
                <a:latin typeface="Times New Roman"/>
                <a:cs typeface="Times New Roman"/>
              </a:rPr>
              <a:t>&gt;&gt;&gt;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fib(500)</a:t>
            </a:r>
            <a:endParaRPr sz="1200">
              <a:latin typeface="Times New Roman"/>
              <a:cs typeface="Times New Roman"/>
            </a:endParaRPr>
          </a:p>
          <a:p>
            <a:pPr marL="518795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1 1 2 3 5 8 13 21 34 55 89 144 233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377</a:t>
            </a:r>
            <a:endParaRPr sz="1200">
              <a:latin typeface="Times New Roman"/>
              <a:cs typeface="Times New Roman"/>
            </a:endParaRPr>
          </a:p>
          <a:p>
            <a:pPr marL="60960" marR="10795">
              <a:lnSpc>
                <a:spcPts val="139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does </a:t>
            </a:r>
            <a:r>
              <a:rPr dirty="0" sz="1200" spc="-5">
                <a:latin typeface="Times New Roman"/>
                <a:cs typeface="Times New Roman"/>
              </a:rPr>
              <a:t>not introduce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module name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imports are taken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local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symbol table (so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example, </a:t>
            </a:r>
            <a:r>
              <a:rPr dirty="0" sz="1200" spc="-20">
                <a:latin typeface="Times New Roman"/>
                <a:cs typeface="Times New Roman"/>
              </a:rPr>
              <a:t>fibo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6096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even a </a:t>
            </a:r>
            <a:r>
              <a:rPr dirty="0" sz="1200" spc="-5">
                <a:latin typeface="Times New Roman"/>
                <a:cs typeface="Times New Roman"/>
              </a:rPr>
              <a:t>variant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import all </a:t>
            </a:r>
            <a:r>
              <a:rPr dirty="0" sz="1200" spc="-5">
                <a:latin typeface="Times New Roman"/>
                <a:cs typeface="Times New Roman"/>
              </a:rPr>
              <a:t>names that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module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defines:</a:t>
            </a:r>
            <a:endParaRPr sz="1200">
              <a:latin typeface="Times New Roman"/>
              <a:cs typeface="Times New Roman"/>
            </a:endParaRPr>
          </a:p>
          <a:p>
            <a:pPr marL="518795">
              <a:lnSpc>
                <a:spcPts val="1380"/>
              </a:lnSpc>
            </a:pPr>
            <a:r>
              <a:rPr dirty="0" sz="1200" spc="-10" b="1">
                <a:latin typeface="Times New Roman"/>
                <a:cs typeface="Times New Roman"/>
              </a:rPr>
              <a:t>&gt;&gt;&gt; from </a:t>
            </a:r>
            <a:r>
              <a:rPr dirty="0" sz="1200" spc="-5" b="1">
                <a:latin typeface="Times New Roman"/>
                <a:cs typeface="Times New Roman"/>
              </a:rPr>
              <a:t>fibo </a:t>
            </a:r>
            <a:r>
              <a:rPr dirty="0" sz="1200" spc="-10" b="1">
                <a:latin typeface="Times New Roman"/>
                <a:cs typeface="Times New Roman"/>
              </a:rPr>
              <a:t>import</a:t>
            </a:r>
            <a:r>
              <a:rPr dirty="0" sz="1200" spc="9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  <a:p>
            <a:pPr marL="518795">
              <a:lnSpc>
                <a:spcPts val="1380"/>
              </a:lnSpc>
            </a:pPr>
            <a:r>
              <a:rPr dirty="0" sz="1200" spc="-10" b="1">
                <a:latin typeface="Times New Roman"/>
                <a:cs typeface="Times New Roman"/>
              </a:rPr>
              <a:t>&gt;&gt;&gt;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fib(500)</a:t>
            </a:r>
            <a:endParaRPr sz="1200">
              <a:latin typeface="Times New Roman"/>
              <a:cs typeface="Times New Roman"/>
            </a:endParaRPr>
          </a:p>
          <a:p>
            <a:pPr marL="518795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1 1 2 3 5 8 13 21 34 55 89 144 233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377</a:t>
            </a:r>
            <a:endParaRPr sz="1200">
              <a:latin typeface="Times New Roman"/>
              <a:cs typeface="Times New Roman"/>
            </a:endParaRPr>
          </a:p>
          <a:p>
            <a:pPr marL="6096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Namespaces and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Scoping</a:t>
            </a:r>
            <a:endParaRPr sz="1200">
              <a:latin typeface="Times New Roman"/>
              <a:cs typeface="Times New Roman"/>
            </a:endParaRPr>
          </a:p>
          <a:p>
            <a:pPr lvl="1" marL="518795" indent="-229235">
              <a:lnSpc>
                <a:spcPts val="1390"/>
              </a:lnSpc>
              <a:buFont typeface="Wingdings"/>
              <a:buChar char=""/>
              <a:tabLst>
                <a:tab pos="519430" algn="l"/>
              </a:tabLst>
            </a:pPr>
            <a:r>
              <a:rPr dirty="0" sz="1200" spc="-5">
                <a:latin typeface="Times New Roman"/>
                <a:cs typeface="Times New Roman"/>
              </a:rPr>
              <a:t>Variables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names </a:t>
            </a:r>
            <a:r>
              <a:rPr dirty="0" sz="1200" spc="-5">
                <a:latin typeface="Times New Roman"/>
                <a:cs typeface="Times New Roman"/>
              </a:rPr>
              <a:t>(identifiers) that </a:t>
            </a:r>
            <a:r>
              <a:rPr dirty="0" sz="1200" spc="-20">
                <a:latin typeface="Times New Roman"/>
                <a:cs typeface="Times New Roman"/>
              </a:rPr>
              <a:t>map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objects. A </a:t>
            </a:r>
            <a:r>
              <a:rPr dirty="0" sz="1200" spc="-5" i="1">
                <a:latin typeface="Times New Roman"/>
                <a:cs typeface="Times New Roman"/>
              </a:rPr>
              <a:t>namespace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dictionary </a:t>
            </a:r>
            <a:r>
              <a:rPr dirty="0" sz="1200" spc="2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518795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variable names (keys) </a:t>
            </a:r>
            <a:r>
              <a:rPr dirty="0" sz="1200" spc="-10">
                <a:latin typeface="Times New Roman"/>
                <a:cs typeface="Times New Roman"/>
              </a:rPr>
              <a:t>and their </a:t>
            </a:r>
            <a:r>
              <a:rPr dirty="0" sz="1200" spc="-5">
                <a:latin typeface="Times New Roman"/>
                <a:cs typeface="Times New Roman"/>
              </a:rPr>
              <a:t>corresponding </a:t>
            </a:r>
            <a:r>
              <a:rPr dirty="0" sz="1200">
                <a:latin typeface="Times New Roman"/>
                <a:cs typeface="Times New Roman"/>
              </a:rPr>
              <a:t>objects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(values).</a:t>
            </a:r>
            <a:endParaRPr sz="1200">
              <a:latin typeface="Times New Roman"/>
              <a:cs typeface="Times New Roman"/>
            </a:endParaRPr>
          </a:p>
          <a:p>
            <a:pPr algn="just" lvl="1" marL="518795" marR="8890" indent="-229235">
              <a:lnSpc>
                <a:spcPts val="1580"/>
              </a:lnSpc>
              <a:spcBef>
                <a:spcPts val="80"/>
              </a:spcBef>
              <a:buFont typeface="Wingdings"/>
              <a:buChar char=""/>
              <a:tabLst>
                <a:tab pos="519430" algn="l"/>
              </a:tabLst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Python </a:t>
            </a:r>
            <a:r>
              <a:rPr dirty="0" sz="1200" spc="-5">
                <a:latin typeface="Times New Roman"/>
                <a:cs typeface="Times New Roman"/>
              </a:rPr>
              <a:t>statement can </a:t>
            </a:r>
            <a:r>
              <a:rPr dirty="0" sz="1200">
                <a:latin typeface="Times New Roman"/>
                <a:cs typeface="Times New Roman"/>
              </a:rPr>
              <a:t>access </a:t>
            </a:r>
            <a:r>
              <a:rPr dirty="0" sz="1200" spc="-5">
                <a:latin typeface="Times New Roman"/>
                <a:cs typeface="Times New Roman"/>
              </a:rPr>
              <a:t>variables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i="1">
                <a:latin typeface="Times New Roman"/>
                <a:cs typeface="Times New Roman"/>
              </a:rPr>
              <a:t>local </a:t>
            </a:r>
            <a:r>
              <a:rPr dirty="0" sz="1200" spc="-5" i="1">
                <a:latin typeface="Times New Roman"/>
                <a:cs typeface="Times New Roman"/>
              </a:rPr>
              <a:t>namespace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global  </a:t>
            </a:r>
            <a:r>
              <a:rPr dirty="0" sz="1200" spc="-5" i="1">
                <a:latin typeface="Times New Roman"/>
                <a:cs typeface="Times New Roman"/>
              </a:rPr>
              <a:t>namespace</a:t>
            </a:r>
            <a:r>
              <a:rPr dirty="0" sz="1200" spc="-5">
                <a:latin typeface="Times New Roman"/>
                <a:cs typeface="Times New Roman"/>
              </a:rPr>
              <a:t>. </a:t>
            </a:r>
            <a:r>
              <a:rPr dirty="0" sz="1200" spc="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local and </a:t>
            </a:r>
            <a:r>
              <a:rPr dirty="0" sz="1200">
                <a:latin typeface="Times New Roman"/>
                <a:cs typeface="Times New Roman"/>
              </a:rPr>
              <a:t>a global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same name,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local variable  shadows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global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 algn="just" lvl="1" marL="518795" marR="13335" indent="-229235">
              <a:lnSpc>
                <a:spcPts val="1580"/>
              </a:lnSpc>
              <a:spcBef>
                <a:spcPts val="15"/>
              </a:spcBef>
              <a:buFont typeface="Wingdings"/>
              <a:buChar char=""/>
              <a:tabLst>
                <a:tab pos="519430" algn="l"/>
              </a:tabLst>
            </a:pPr>
            <a:r>
              <a:rPr dirty="0" sz="1200" spc="-5">
                <a:latin typeface="Times New Roman"/>
                <a:cs typeface="Times New Roman"/>
              </a:rPr>
              <a:t>Each function has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 spc="5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local namespace. Class methods </a:t>
            </a:r>
            <a:r>
              <a:rPr dirty="0" sz="1200" spc="-10">
                <a:latin typeface="Times New Roman"/>
                <a:cs typeface="Times New Roman"/>
              </a:rPr>
              <a:t>follow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same </a:t>
            </a:r>
            <a:r>
              <a:rPr dirty="0" sz="1200" spc="-5">
                <a:latin typeface="Times New Roman"/>
                <a:cs typeface="Times New Roman"/>
              </a:rPr>
              <a:t>scoping  </a:t>
            </a:r>
            <a:r>
              <a:rPr dirty="0" sz="1200" spc="-10">
                <a:latin typeface="Times New Roman"/>
                <a:cs typeface="Times New Roman"/>
              </a:rPr>
              <a:t>rule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ordinary </a:t>
            </a:r>
            <a:r>
              <a:rPr dirty="0" sz="1200" spc="-10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 algn="just" lvl="1" marL="518795" marR="14604" indent="-229235">
              <a:lnSpc>
                <a:spcPts val="1580"/>
              </a:lnSpc>
              <a:spcBef>
                <a:spcPts val="5"/>
              </a:spcBef>
              <a:buFont typeface="Wingdings"/>
              <a:buChar char=""/>
              <a:tabLst>
                <a:tab pos="519430" algn="l"/>
              </a:tabLst>
            </a:pPr>
            <a:r>
              <a:rPr dirty="0" sz="1200" spc="-5">
                <a:latin typeface="Times New Roman"/>
                <a:cs typeface="Times New Roman"/>
              </a:rPr>
              <a:t>Python </a:t>
            </a:r>
            <a:r>
              <a:rPr dirty="0" sz="1200" spc="-10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educated </a:t>
            </a:r>
            <a:r>
              <a:rPr dirty="0" sz="1200" spc="-5">
                <a:latin typeface="Times New Roman"/>
                <a:cs typeface="Times New Roman"/>
              </a:rPr>
              <a:t>guesses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whether variables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local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10">
                <a:latin typeface="Times New Roman"/>
                <a:cs typeface="Times New Roman"/>
              </a:rPr>
              <a:t>global.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assumes  that any variable assigned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local.</a:t>
            </a:r>
            <a:endParaRPr sz="1200">
              <a:latin typeface="Times New Roman"/>
              <a:cs typeface="Times New Roman"/>
            </a:endParaRPr>
          </a:p>
          <a:p>
            <a:pPr algn="just" lvl="1" marL="518795" marR="17145" indent="-229235">
              <a:lnSpc>
                <a:spcPts val="1580"/>
              </a:lnSpc>
              <a:spcBef>
                <a:spcPts val="35"/>
              </a:spcBef>
              <a:buFont typeface="Wingdings"/>
              <a:buChar char=""/>
              <a:tabLst>
                <a:tab pos="51943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Therefore,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order to </a:t>
            </a:r>
            <a:r>
              <a:rPr dirty="0" sz="1200" spc="-5">
                <a:latin typeface="Times New Roman"/>
                <a:cs typeface="Times New Roman"/>
              </a:rPr>
              <a:t>assign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10">
                <a:latin typeface="Times New Roman"/>
                <a:cs typeface="Times New Roman"/>
              </a:rPr>
              <a:t>global </a:t>
            </a:r>
            <a:r>
              <a:rPr dirty="0" sz="1200" spc="-5">
                <a:latin typeface="Times New Roman"/>
                <a:cs typeface="Times New Roman"/>
              </a:rPr>
              <a:t>variable within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function, you </a:t>
            </a:r>
            <a:r>
              <a:rPr dirty="0" sz="1200" spc="-20">
                <a:latin typeface="Times New Roman"/>
                <a:cs typeface="Times New Roman"/>
              </a:rPr>
              <a:t>must  </a:t>
            </a:r>
            <a:r>
              <a:rPr dirty="0" sz="1200" spc="-10">
                <a:latin typeface="Times New Roman"/>
                <a:cs typeface="Times New Roman"/>
              </a:rPr>
              <a:t>first 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global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statement.</a:t>
            </a:r>
            <a:endParaRPr sz="1200">
              <a:latin typeface="Times New Roman"/>
              <a:cs typeface="Times New Roman"/>
            </a:endParaRPr>
          </a:p>
          <a:p>
            <a:pPr algn="just" lvl="1" marL="518795" marR="7620" indent="-229235">
              <a:lnSpc>
                <a:spcPts val="1580"/>
              </a:lnSpc>
              <a:spcBef>
                <a:spcPts val="10"/>
              </a:spcBef>
              <a:buFont typeface="Wingdings"/>
              <a:buChar char=""/>
              <a:tabLst>
                <a:tab pos="519430" algn="l"/>
              </a:tabLst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 i="1">
                <a:latin typeface="Times New Roman"/>
                <a:cs typeface="Times New Roman"/>
              </a:rPr>
              <a:t>global </a:t>
            </a:r>
            <a:r>
              <a:rPr dirty="0" sz="1200" spc="-10" i="1">
                <a:latin typeface="Times New Roman"/>
                <a:cs typeface="Times New Roman"/>
              </a:rPr>
              <a:t>VarName </a:t>
            </a:r>
            <a:r>
              <a:rPr dirty="0" sz="1200" spc="-5">
                <a:latin typeface="Times New Roman"/>
                <a:cs typeface="Times New Roman"/>
              </a:rPr>
              <a:t>tells </a:t>
            </a:r>
            <a:r>
              <a:rPr dirty="0" sz="1200">
                <a:latin typeface="Times New Roman"/>
                <a:cs typeface="Times New Roman"/>
              </a:rPr>
              <a:t>Python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0" i="1">
                <a:latin typeface="Times New Roman"/>
                <a:cs typeface="Times New Roman"/>
              </a:rPr>
              <a:t>VarName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global </a:t>
            </a:r>
            <a:r>
              <a:rPr dirty="0" sz="1200" spc="-5">
                <a:latin typeface="Times New Roman"/>
                <a:cs typeface="Times New Roman"/>
              </a:rPr>
              <a:t>variable. </a:t>
            </a:r>
            <a:r>
              <a:rPr dirty="0" sz="1200">
                <a:latin typeface="Times New Roman"/>
                <a:cs typeface="Times New Roman"/>
              </a:rPr>
              <a:t>Python  stops </a:t>
            </a:r>
            <a:r>
              <a:rPr dirty="0" sz="1200" spc="-10">
                <a:latin typeface="Times New Roman"/>
                <a:cs typeface="Times New Roman"/>
              </a:rPr>
              <a:t>searching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local namespace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 algn="just" lvl="1" marL="518795" marR="6350" indent="-229235">
              <a:lnSpc>
                <a:spcPts val="1580"/>
              </a:lnSpc>
              <a:spcBef>
                <a:spcPts val="10"/>
              </a:spcBef>
              <a:buFont typeface="Wingdings"/>
              <a:buChar char=""/>
              <a:tabLst>
                <a:tab pos="51943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example, </a:t>
            </a:r>
            <a:r>
              <a:rPr dirty="0" sz="1200" spc="-5">
                <a:latin typeface="Times New Roman"/>
                <a:cs typeface="Times New Roman"/>
              </a:rPr>
              <a:t>we define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i="1">
                <a:latin typeface="Times New Roman"/>
                <a:cs typeface="Times New Roman"/>
              </a:rPr>
              <a:t>Money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global </a:t>
            </a:r>
            <a:r>
              <a:rPr dirty="0" sz="1200" spc="-5">
                <a:latin typeface="Times New Roman"/>
                <a:cs typeface="Times New Roman"/>
              </a:rPr>
              <a:t>namespace. </a:t>
            </a:r>
            <a:r>
              <a:rPr dirty="0" sz="1200" spc="-10">
                <a:latin typeface="Times New Roman"/>
                <a:cs typeface="Times New Roman"/>
              </a:rPr>
              <a:t>Within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5" i="1">
                <a:latin typeface="Times New Roman"/>
                <a:cs typeface="Times New Roman"/>
              </a:rPr>
              <a:t>Money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Money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therefore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Python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assumes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Money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local</a:t>
            </a:r>
            <a:endParaRPr sz="1200">
              <a:latin typeface="Times New Roman"/>
              <a:cs typeface="Times New Roman"/>
            </a:endParaRPr>
          </a:p>
          <a:p>
            <a:pPr algn="just" marL="518795" marR="8890">
              <a:lnSpc>
                <a:spcPts val="158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variable. However, we accessed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local variable </a:t>
            </a:r>
            <a:r>
              <a:rPr dirty="0" sz="1200" i="1">
                <a:latin typeface="Times New Roman"/>
                <a:cs typeface="Times New Roman"/>
              </a:rPr>
              <a:t>Money </a:t>
            </a:r>
            <a:r>
              <a:rPr dirty="0" sz="1200">
                <a:latin typeface="Times New Roman"/>
                <a:cs typeface="Times New Roman"/>
              </a:rPr>
              <a:t>before </a:t>
            </a:r>
            <a:r>
              <a:rPr dirty="0" sz="1200" spc="-5">
                <a:latin typeface="Times New Roman"/>
                <a:cs typeface="Times New Roman"/>
              </a:rPr>
              <a:t>setting  </a:t>
            </a:r>
            <a:r>
              <a:rPr dirty="0" sz="1200" spc="-10">
                <a:latin typeface="Times New Roman"/>
                <a:cs typeface="Times New Roman"/>
              </a:rPr>
              <a:t>it, so </a:t>
            </a:r>
            <a:r>
              <a:rPr dirty="0" sz="1200" spc="-5">
                <a:latin typeface="Times New Roman"/>
                <a:cs typeface="Times New Roman"/>
              </a:rPr>
              <a:t>an UnboundLocalError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result. </a:t>
            </a:r>
            <a:r>
              <a:rPr dirty="0" sz="1200" spc="-5">
                <a:latin typeface="Times New Roman"/>
                <a:cs typeface="Times New Roman"/>
              </a:rPr>
              <a:t>Uncommenting </a:t>
            </a:r>
            <a:r>
              <a:rPr dirty="0" sz="1200">
                <a:latin typeface="Times New Roman"/>
                <a:cs typeface="Times New Roman"/>
              </a:rPr>
              <a:t>the global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 spc="-10">
                <a:latin typeface="Times New Roman"/>
                <a:cs typeface="Times New Roman"/>
              </a:rPr>
              <a:t>fixes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5761355" cy="599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 b="1">
                <a:latin typeface="Times New Roman"/>
                <a:cs typeface="Times New Roman"/>
              </a:rPr>
              <a:t>Packages in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Python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package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hierarchical file </a:t>
            </a:r>
            <a:r>
              <a:rPr dirty="0" sz="1200">
                <a:latin typeface="Times New Roman"/>
                <a:cs typeface="Times New Roman"/>
              </a:rPr>
              <a:t>directory structure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defines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application environment that </a:t>
            </a:r>
            <a:r>
              <a:rPr dirty="0" sz="1200" spc="-10">
                <a:latin typeface="Times New Roman"/>
                <a:cs typeface="Times New Roman"/>
              </a:rPr>
              <a:t>consists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modules and </a:t>
            </a:r>
            <a:r>
              <a:rPr dirty="0" sz="1200">
                <a:latin typeface="Times New Roman"/>
                <a:cs typeface="Times New Roman"/>
              </a:rPr>
              <a:t>subpackages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subsubpackages, and  </a:t>
            </a:r>
            <a:r>
              <a:rPr dirty="0" sz="1200" spc="-10">
                <a:latin typeface="Times New Roman"/>
                <a:cs typeface="Times New Roman"/>
              </a:rPr>
              <a:t>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170"/>
              </a:spcBef>
            </a:pPr>
            <a:r>
              <a:rPr dirty="0" sz="1200" spc="-10" b="1">
                <a:latin typeface="Times New Roman"/>
                <a:cs typeface="Times New Roman"/>
              </a:rPr>
              <a:t>Third </a:t>
            </a:r>
            <a:r>
              <a:rPr dirty="0" sz="1200" spc="-5" b="1">
                <a:latin typeface="Times New Roman"/>
                <a:cs typeface="Times New Roman"/>
              </a:rPr>
              <a:t>Party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Packages: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Python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greatest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community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python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packages.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tha </a:t>
            </a:r>
            <a:r>
              <a:rPr dirty="0" sz="1200" spc="-5">
                <a:latin typeface="Times New Roman"/>
                <a:cs typeface="Times New Roman"/>
              </a:rPr>
              <a:t>1,00,000 Packages </a:t>
            </a:r>
            <a:r>
              <a:rPr dirty="0" sz="1200" spc="-10">
                <a:latin typeface="Times New Roman"/>
                <a:cs typeface="Times New Roman"/>
              </a:rPr>
              <a:t>available </a:t>
            </a:r>
            <a:r>
              <a:rPr dirty="0" sz="1200" spc="-5">
                <a:latin typeface="Times New Roman"/>
                <a:cs typeface="Times New Roman"/>
              </a:rPr>
              <a:t>at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https://pypi.python.org/pypi</a:t>
            </a:r>
            <a:r>
              <a:rPr dirty="0" sz="1200" spc="1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2700" indent="45720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Python Package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collection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modules </a:t>
            </a:r>
            <a:r>
              <a:rPr dirty="0" sz="1200">
                <a:latin typeface="Times New Roman"/>
                <a:cs typeface="Times New Roman"/>
              </a:rPr>
              <a:t>connected properly </a:t>
            </a:r>
            <a:r>
              <a:rPr dirty="0" sz="1200" spc="-1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one </a:t>
            </a:r>
            <a:r>
              <a:rPr dirty="0" sz="1200">
                <a:latin typeface="Times New Roman"/>
                <a:cs typeface="Times New Roman"/>
              </a:rPr>
              <a:t>form </a:t>
            </a:r>
            <a:r>
              <a:rPr dirty="0" sz="1200" spc="-5">
                <a:latin typeface="Times New Roman"/>
                <a:cs typeface="Times New Roman"/>
              </a:rPr>
              <a:t>and  distributed PyPI, </a:t>
            </a:r>
            <a:r>
              <a:rPr dirty="0" sz="1200">
                <a:latin typeface="Times New Roman"/>
                <a:cs typeface="Times New Roman"/>
              </a:rPr>
              <a:t>the Python Package Index </a:t>
            </a:r>
            <a:r>
              <a:rPr dirty="0" sz="1200" spc="-5">
                <a:latin typeface="Times New Roman"/>
                <a:cs typeface="Times New Roman"/>
              </a:rPr>
              <a:t>maintains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Python packages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5">
                <a:latin typeface="Times New Roman"/>
                <a:cs typeface="Times New Roman"/>
              </a:rPr>
              <a:t>Now </a:t>
            </a:r>
            <a:r>
              <a:rPr dirty="0" sz="1200" spc="-10">
                <a:latin typeface="Times New Roman"/>
                <a:cs typeface="Times New Roman"/>
              </a:rPr>
              <a:t>when 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done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-10">
                <a:latin typeface="Times New Roman"/>
                <a:cs typeface="Times New Roman"/>
              </a:rPr>
              <a:t>pip </a:t>
            </a:r>
            <a:r>
              <a:rPr dirty="0" sz="1200" spc="5">
                <a:latin typeface="Times New Roman"/>
                <a:cs typeface="Times New Roman"/>
              </a:rPr>
              <a:t>setup </a:t>
            </a:r>
            <a:r>
              <a:rPr dirty="0" sz="1200" spc="-20">
                <a:latin typeface="Times New Roman"/>
                <a:cs typeface="Times New Roman"/>
              </a:rPr>
              <a:t>Go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command </a:t>
            </a:r>
            <a:r>
              <a:rPr dirty="0" sz="1200" spc="-5">
                <a:latin typeface="Times New Roman"/>
                <a:cs typeface="Times New Roman"/>
              </a:rPr>
              <a:t>prompt </a:t>
            </a:r>
            <a:r>
              <a:rPr dirty="0" sz="1200">
                <a:latin typeface="Times New Roman"/>
                <a:cs typeface="Times New Roman"/>
              </a:rPr>
              <a:t>/ </a:t>
            </a:r>
            <a:r>
              <a:rPr dirty="0" sz="1200" spc="-5">
                <a:latin typeface="Times New Roman"/>
                <a:cs typeface="Times New Roman"/>
              </a:rPr>
              <a:t>terminal 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1200" spc="5">
                <a:latin typeface="Verdana"/>
                <a:cs typeface="Verdana"/>
              </a:rPr>
              <a:t>pip </a:t>
            </a:r>
            <a:r>
              <a:rPr dirty="0" sz="1200" spc="-5">
                <a:latin typeface="Verdana"/>
                <a:cs typeface="Verdana"/>
              </a:rPr>
              <a:t>install</a:t>
            </a:r>
            <a:r>
              <a:rPr dirty="0" sz="1200" spc="-2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&lt;package_name&gt;</a:t>
            </a:r>
            <a:endParaRPr sz="1200">
              <a:latin typeface="Verdana"/>
              <a:cs typeface="Verdana"/>
            </a:endParaRPr>
          </a:p>
          <a:p>
            <a:pPr marL="12700" marR="10795">
              <a:lnSpc>
                <a:spcPts val="1580"/>
              </a:lnSpc>
              <a:spcBef>
                <a:spcPts val="55"/>
              </a:spcBef>
            </a:pPr>
            <a:r>
              <a:rPr dirty="0" sz="1200" spc="-5" b="1">
                <a:latin typeface="Times New Roman"/>
                <a:cs typeface="Times New Roman"/>
              </a:rPr>
              <a:t>Note: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windows, </a:t>
            </a:r>
            <a:r>
              <a:rPr dirty="0" sz="1200" spc="-20">
                <a:latin typeface="Times New Roman"/>
                <a:cs typeface="Times New Roman"/>
              </a:rPr>
              <a:t>pip </a:t>
            </a:r>
            <a:r>
              <a:rPr dirty="0" sz="1200" spc="-15">
                <a:latin typeface="Times New Roman"/>
                <a:cs typeface="Times New Roman"/>
              </a:rPr>
              <a:t>file is in </a:t>
            </a:r>
            <a:r>
              <a:rPr dirty="0" sz="1200" spc="-5">
                <a:latin typeface="Times New Roman"/>
                <a:cs typeface="Times New Roman"/>
              </a:rPr>
              <a:t>“Python27\Scripts” </a:t>
            </a:r>
            <a:r>
              <a:rPr dirty="0" sz="1200" spc="-10">
                <a:latin typeface="Times New Roman"/>
                <a:cs typeface="Times New Roman"/>
              </a:rPr>
              <a:t>folder. To install </a:t>
            </a:r>
            <a:r>
              <a:rPr dirty="0" sz="1200">
                <a:latin typeface="Times New Roman"/>
                <a:cs typeface="Times New Roman"/>
              </a:rPr>
              <a:t>package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goto  the </a:t>
            </a:r>
            <a:r>
              <a:rPr dirty="0" sz="1200" spc="5">
                <a:latin typeface="Times New Roman"/>
                <a:cs typeface="Times New Roman"/>
              </a:rPr>
              <a:t>path </a:t>
            </a:r>
            <a:r>
              <a:rPr dirty="0" sz="1200" spc="-5">
                <a:latin typeface="Times New Roman"/>
                <a:cs typeface="Times New Roman"/>
              </a:rPr>
              <a:t>C:\Python27\Scripts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command prompt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install.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5875">
              <a:lnSpc>
                <a:spcPct val="110200"/>
              </a:lnSpc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requests </a:t>
            </a:r>
            <a:r>
              <a:rPr dirty="0" sz="1200" spc="-10">
                <a:latin typeface="Times New Roman"/>
                <a:cs typeface="Times New Roman"/>
              </a:rPr>
              <a:t>and flask </a:t>
            </a:r>
            <a:r>
              <a:rPr dirty="0" sz="1200">
                <a:latin typeface="Times New Roman"/>
                <a:cs typeface="Times New Roman"/>
              </a:rPr>
              <a:t>Packages are downloaded </a:t>
            </a:r>
            <a:r>
              <a:rPr dirty="0" sz="1200" spc="-5">
                <a:latin typeface="Times New Roman"/>
                <a:cs typeface="Times New Roman"/>
              </a:rPr>
              <a:t>from internet. </a:t>
            </a:r>
            <a:r>
              <a:rPr dirty="0" sz="1200" spc="-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download install </a:t>
            </a:r>
            <a:r>
              <a:rPr dirty="0" sz="1200" spc="5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packages </a:t>
            </a:r>
            <a:r>
              <a:rPr dirty="0" sz="1200" spc="-10">
                <a:latin typeface="Times New Roman"/>
                <a:cs typeface="Times New Roman"/>
              </a:rPr>
              <a:t>follow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commands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6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Installation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requests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Package: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Symbol"/>
                <a:cs typeface="Symbol"/>
              </a:rPr>
              <a:t>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Command: </a:t>
            </a:r>
            <a:r>
              <a:rPr dirty="0" sz="1200" spc="-5">
                <a:latin typeface="Times New Roman"/>
                <a:cs typeface="Times New Roman"/>
              </a:rPr>
              <a:t>cd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C:\Python27\Scripts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Symbol"/>
                <a:cs typeface="Symbol"/>
              </a:rPr>
              <a:t></a:t>
            </a:r>
            <a:r>
              <a:rPr dirty="0" sz="1200">
                <a:latin typeface="Times New Roman"/>
                <a:cs typeface="Times New Roman"/>
              </a:rPr>
              <a:t>   </a:t>
            </a:r>
            <a:r>
              <a:rPr dirty="0" sz="1200" spc="-5" b="1">
                <a:latin typeface="Times New Roman"/>
                <a:cs typeface="Times New Roman"/>
              </a:rPr>
              <a:t>Command: </a:t>
            </a:r>
            <a:r>
              <a:rPr dirty="0" sz="1200" spc="-10">
                <a:latin typeface="Times New Roman"/>
                <a:cs typeface="Times New Roman"/>
              </a:rPr>
              <a:t>pip </a:t>
            </a:r>
            <a:r>
              <a:rPr dirty="0" sz="1200" spc="-5">
                <a:latin typeface="Times New Roman"/>
                <a:cs typeface="Times New Roman"/>
              </a:rPr>
              <a:t>install</a:t>
            </a:r>
            <a:r>
              <a:rPr dirty="0" sz="1200">
                <a:latin typeface="Times New Roman"/>
                <a:cs typeface="Times New Roman"/>
              </a:rPr>
              <a:t> requests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Installation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flask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Package: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Symbol"/>
                <a:cs typeface="Symbol"/>
              </a:rPr>
              <a:t>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Command: </a:t>
            </a:r>
            <a:r>
              <a:rPr dirty="0" sz="1200" spc="-5">
                <a:latin typeface="Times New Roman"/>
                <a:cs typeface="Times New Roman"/>
              </a:rPr>
              <a:t>cd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C:\Python27\Scripts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405"/>
              </a:lnSpc>
              <a:spcBef>
                <a:spcPts val="25"/>
              </a:spcBef>
            </a:pPr>
            <a:r>
              <a:rPr dirty="0" sz="1200">
                <a:latin typeface="Symbol"/>
                <a:cs typeface="Symbol"/>
              </a:rPr>
              <a:t>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Command: </a:t>
            </a:r>
            <a:r>
              <a:rPr dirty="0" sz="1200" spc="-10">
                <a:latin typeface="Times New Roman"/>
                <a:cs typeface="Times New Roman"/>
              </a:rPr>
              <a:t>pip </a:t>
            </a:r>
            <a:r>
              <a:rPr dirty="0" sz="1200" spc="-5">
                <a:latin typeface="Times New Roman"/>
                <a:cs typeface="Times New Roman"/>
              </a:rPr>
              <a:t>install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flask</a:t>
            </a:r>
            <a:endParaRPr sz="1200">
              <a:latin typeface="Times New Roman"/>
              <a:cs typeface="Times New Roman"/>
            </a:endParaRPr>
          </a:p>
          <a:p>
            <a:pPr marL="927100" marR="932180" indent="-915035">
              <a:lnSpc>
                <a:spcPts val="1390"/>
              </a:lnSpc>
              <a:spcBef>
                <a:spcPts val="50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Example: </a:t>
            </a:r>
            <a:r>
              <a:rPr dirty="0" sz="1200" spc="-5">
                <a:latin typeface="Times New Roman"/>
                <a:cs typeface="Times New Roman"/>
              </a:rPr>
              <a:t>Write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script </a:t>
            </a:r>
            <a:r>
              <a:rPr dirty="0" sz="1200" spc="-5">
                <a:latin typeface="Times New Roman"/>
                <a:cs typeface="Times New Roman"/>
              </a:rPr>
              <a:t>that imports </a:t>
            </a:r>
            <a:r>
              <a:rPr dirty="0" sz="1200">
                <a:latin typeface="Times New Roman"/>
                <a:cs typeface="Times New Roman"/>
              </a:rPr>
              <a:t>requests </a:t>
            </a:r>
            <a:r>
              <a:rPr dirty="0" sz="1200" spc="-5">
                <a:latin typeface="Times New Roman"/>
                <a:cs typeface="Times New Roman"/>
              </a:rPr>
              <a:t>and fetch content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page.  import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requests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10"/>
              </a:lnSpc>
            </a:pPr>
            <a:r>
              <a:rPr dirty="0" sz="1200">
                <a:latin typeface="Times New Roman"/>
                <a:cs typeface="Times New Roman"/>
              </a:rPr>
              <a:t>r 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requests.get('https:/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/www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google.com/')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r.status_code</a:t>
            </a:r>
            <a:endParaRPr sz="1200">
              <a:latin typeface="Times New Roman"/>
              <a:cs typeface="Times New Roman"/>
            </a:endParaRPr>
          </a:p>
          <a:p>
            <a:pPr marL="927100" marR="3031490">
              <a:lnSpc>
                <a:spcPts val="1390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print r.headers['content-type']  print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r.text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450" y="6595871"/>
            <a:ext cx="5382641" cy="286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1951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PYTHON </a:t>
            </a:r>
            <a:r>
              <a:rPr dirty="0" sz="1200" spc="-5" b="1"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1809" y="432561"/>
            <a:ext cx="571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9823412"/>
            <a:ext cx="5772785" cy="55244"/>
          </a:xfrm>
          <a:custGeom>
            <a:avLst/>
            <a:gdLst/>
            <a:ahLst/>
            <a:cxnLst/>
            <a:rect l="l" t="t" r="r" b="b"/>
            <a:pathLst>
              <a:path w="5772784" h="55245">
                <a:moveTo>
                  <a:pt x="5772277" y="45720"/>
                </a:moveTo>
                <a:lnTo>
                  <a:pt x="0" y="45720"/>
                </a:lnTo>
                <a:lnTo>
                  <a:pt x="0" y="54851"/>
                </a:lnTo>
                <a:lnTo>
                  <a:pt x="5772277" y="54851"/>
                </a:lnTo>
                <a:lnTo>
                  <a:pt x="5772277" y="45720"/>
                </a:lnTo>
                <a:close/>
              </a:path>
              <a:path w="5772784" h="55245">
                <a:moveTo>
                  <a:pt x="5772277" y="0"/>
                </a:moveTo>
                <a:lnTo>
                  <a:pt x="0" y="0"/>
                </a:lnTo>
                <a:lnTo>
                  <a:pt x="0" y="36563"/>
                </a:lnTo>
                <a:lnTo>
                  <a:pt x="5772277" y="36563"/>
                </a:lnTo>
                <a:lnTo>
                  <a:pt x="5772277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17194" y="678179"/>
            <a:ext cx="5791835" cy="22225"/>
            <a:chOff x="917194" y="678179"/>
            <a:chExt cx="5791835" cy="22225"/>
          </a:xfrm>
        </p:grpSpPr>
        <p:sp>
          <p:nvSpPr>
            <p:cNvPr id="6" name="object 6"/>
            <p:cNvSpPr/>
            <p:nvPr/>
          </p:nvSpPr>
          <p:spPr>
            <a:xfrm>
              <a:off x="6702425" y="694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02425" y="6847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3290" y="684275"/>
              <a:ext cx="5779135" cy="10160"/>
            </a:xfrm>
            <a:custGeom>
              <a:avLst/>
              <a:gdLst/>
              <a:ahLst/>
              <a:cxnLst/>
              <a:rect l="l" t="t" r="r" b="b"/>
              <a:pathLst>
                <a:path w="5779134" h="10159">
                  <a:moveTo>
                    <a:pt x="0" y="0"/>
                  </a:moveTo>
                  <a:lnTo>
                    <a:pt x="0" y="9525"/>
                  </a:lnTo>
                  <a:lnTo>
                    <a:pt x="5779135" y="10032"/>
                  </a:ln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3290" y="6842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3290" y="693800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02425" y="6847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5779135" y="50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2004" y="868426"/>
            <a:ext cx="5762625" cy="304990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5">
                <a:latin typeface="Times New Roman"/>
                <a:cs typeface="Times New Roman"/>
              </a:rPr>
              <a:t>some </a:t>
            </a:r>
            <a:r>
              <a:rPr dirty="0" sz="1200" spc="-10">
                <a:latin typeface="Times New Roman"/>
                <a:cs typeface="Times New Roman"/>
              </a:rPr>
              <a:t>libraries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python:</a:t>
            </a:r>
            <a:endParaRPr sz="1200">
              <a:latin typeface="Times New Roman"/>
              <a:cs typeface="Times New Roman"/>
            </a:endParaRPr>
          </a:p>
          <a:p>
            <a:pPr marL="241300" marR="9525" indent="-229235">
              <a:lnSpc>
                <a:spcPct val="110000"/>
              </a:lnSpc>
              <a:buFont typeface="Wingdings"/>
              <a:buChar char="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Requests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most </a:t>
            </a:r>
            <a:r>
              <a:rPr dirty="0" sz="1200" spc="-10">
                <a:latin typeface="Times New Roman"/>
                <a:cs typeface="Times New Roman"/>
              </a:rPr>
              <a:t>famous </a:t>
            </a:r>
            <a:r>
              <a:rPr dirty="0" sz="1200">
                <a:latin typeface="Times New Roman"/>
                <a:cs typeface="Times New Roman"/>
              </a:rPr>
              <a:t>HTTP </a:t>
            </a:r>
            <a:r>
              <a:rPr dirty="0" sz="1200" spc="-10">
                <a:latin typeface="Times New Roman"/>
                <a:cs typeface="Times New Roman"/>
              </a:rPr>
              <a:t>Library.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must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an essential </a:t>
            </a:r>
            <a:r>
              <a:rPr dirty="0" sz="1200">
                <a:latin typeface="Times New Roman"/>
                <a:cs typeface="Times New Roman"/>
              </a:rPr>
              <a:t>criterion </a:t>
            </a:r>
            <a:r>
              <a:rPr dirty="0" sz="1200" spc="-1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every Python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Developer.</a:t>
            </a:r>
            <a:endParaRPr sz="1200">
              <a:latin typeface="Times New Roman"/>
              <a:cs typeface="Times New Roman"/>
            </a:endParaRPr>
          </a:p>
          <a:p>
            <a:pPr marL="241300" marR="18415" indent="-229235">
              <a:lnSpc>
                <a:spcPts val="1590"/>
              </a:lnSpc>
              <a:spcBef>
                <a:spcPts val="7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Scrapy</a:t>
            </a:r>
            <a:r>
              <a:rPr dirty="0" sz="1200" spc="-10">
                <a:latin typeface="Times New Roman"/>
                <a:cs typeface="Times New Roman"/>
              </a:rPr>
              <a:t>: </a:t>
            </a:r>
            <a:r>
              <a:rPr dirty="0" sz="1200" spc="15">
                <a:latin typeface="Times New Roman"/>
                <a:cs typeface="Times New Roman"/>
              </a:rPr>
              <a:t>If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involved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webscripting </a:t>
            </a:r>
            <a:r>
              <a:rPr dirty="0" sz="1200">
                <a:latin typeface="Times New Roman"/>
                <a:cs typeface="Times New Roman"/>
              </a:rPr>
              <a:t>then this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must </a:t>
            </a: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library </a:t>
            </a:r>
            <a:r>
              <a:rPr dirty="0" sz="1200" spc="-10">
                <a:latin typeface="Times New Roman"/>
                <a:cs typeface="Times New Roman"/>
              </a:rPr>
              <a:t>for you. </a:t>
            </a:r>
            <a:r>
              <a:rPr dirty="0" sz="1200" spc="-5">
                <a:latin typeface="Times New Roman"/>
                <a:cs typeface="Times New Roman"/>
              </a:rPr>
              <a:t>After  </a:t>
            </a:r>
            <a:r>
              <a:rPr dirty="0" sz="1200" spc="-10">
                <a:latin typeface="Times New Roman"/>
                <a:cs typeface="Times New Roman"/>
              </a:rPr>
              <a:t>using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library </a:t>
            </a:r>
            <a:r>
              <a:rPr dirty="0" sz="1200" spc="-10">
                <a:latin typeface="Times New Roman"/>
                <a:cs typeface="Times New Roman"/>
              </a:rPr>
              <a:t>you </a:t>
            </a:r>
            <a:r>
              <a:rPr dirty="0" sz="1200" spc="-130">
                <a:latin typeface="Times New Roman"/>
                <a:cs typeface="Times New Roman"/>
              </a:rPr>
              <a:t>won‟t </a:t>
            </a:r>
            <a:r>
              <a:rPr dirty="0" sz="1200" spc="-5">
                <a:latin typeface="Times New Roman"/>
                <a:cs typeface="Times New Roman"/>
              </a:rPr>
              <a:t>use any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9235">
              <a:lnSpc>
                <a:spcPts val="158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Pillow</a:t>
            </a:r>
            <a:r>
              <a:rPr dirty="0" sz="1200" spc="-10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A friendly fork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PIL (Python </a:t>
            </a:r>
            <a:r>
              <a:rPr dirty="0" sz="1200" spc="-5">
                <a:latin typeface="Times New Roman"/>
                <a:cs typeface="Times New Roman"/>
              </a:rPr>
              <a:t>Imaging Library).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user-friendly </a:t>
            </a:r>
            <a:r>
              <a:rPr dirty="0" sz="1200" spc="5">
                <a:latin typeface="Times New Roman"/>
                <a:cs typeface="Times New Roman"/>
              </a:rPr>
              <a:t>than  </a:t>
            </a:r>
            <a:r>
              <a:rPr dirty="0" sz="1200">
                <a:latin typeface="Times New Roman"/>
                <a:cs typeface="Times New Roman"/>
              </a:rPr>
              <a:t>PIL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0">
                <a:latin typeface="Times New Roman"/>
                <a:cs typeface="Times New Roman"/>
              </a:rPr>
              <a:t>must </a:t>
            </a:r>
            <a:r>
              <a:rPr dirty="0" sz="1200" spc="-10">
                <a:latin typeface="Times New Roman"/>
                <a:cs typeface="Times New Roman"/>
              </a:rPr>
              <a:t>have for anyone </a:t>
            </a:r>
            <a:r>
              <a:rPr dirty="0" sz="1200" spc="-5">
                <a:latin typeface="Times New Roman"/>
                <a:cs typeface="Times New Roman"/>
              </a:rPr>
              <a:t>who works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images.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SQLAchemy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library.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BeautifulSoup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 spc="-1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xml </a:t>
            </a:r>
            <a:r>
              <a:rPr dirty="0" sz="1200" spc="-5">
                <a:latin typeface="Times New Roman"/>
                <a:cs typeface="Times New Roman"/>
              </a:rPr>
              <a:t>and html </a:t>
            </a:r>
            <a:r>
              <a:rPr dirty="0" sz="1200">
                <a:latin typeface="Times New Roman"/>
                <a:cs typeface="Times New Roman"/>
              </a:rPr>
              <a:t>parsing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library.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Twisted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most </a:t>
            </a:r>
            <a:r>
              <a:rPr dirty="0" sz="1200" spc="-10">
                <a:latin typeface="Times New Roman"/>
                <a:cs typeface="Times New Roman"/>
              </a:rPr>
              <a:t>important </a:t>
            </a:r>
            <a:r>
              <a:rPr dirty="0" sz="1200" spc="5">
                <a:latin typeface="Times New Roman"/>
                <a:cs typeface="Times New Roman"/>
              </a:rPr>
              <a:t>tool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network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developer.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NumPy</a:t>
            </a:r>
            <a:r>
              <a:rPr dirty="0" sz="1200" spc="-10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provides </a:t>
            </a:r>
            <a:r>
              <a:rPr dirty="0" sz="1200" spc="-5">
                <a:latin typeface="Times New Roman"/>
                <a:cs typeface="Times New Roman"/>
              </a:rPr>
              <a:t>some advanced math </a:t>
            </a:r>
            <a:r>
              <a:rPr dirty="0" sz="1200" spc="-10">
                <a:latin typeface="Times New Roman"/>
                <a:cs typeface="Times New Roman"/>
              </a:rPr>
              <a:t>functionalities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python.</a:t>
            </a:r>
            <a:endParaRPr sz="1200">
              <a:latin typeface="Times New Roman"/>
              <a:cs typeface="Times New Roman"/>
            </a:endParaRPr>
          </a:p>
          <a:p>
            <a:pPr marL="241300" marR="17780" indent="-229235">
              <a:lnSpc>
                <a:spcPct val="110000"/>
              </a:lnSpc>
              <a:buFont typeface="Wingdings"/>
              <a:buChar char="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SciPy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library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algorithms and mathematical </a:t>
            </a:r>
            <a:r>
              <a:rPr dirty="0" sz="1200">
                <a:latin typeface="Times New Roman"/>
                <a:cs typeface="Times New Roman"/>
              </a:rPr>
              <a:t>tools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python </a:t>
            </a:r>
            <a:r>
              <a:rPr dirty="0" sz="1200" spc="-5">
                <a:latin typeface="Times New Roman"/>
                <a:cs typeface="Times New Roman"/>
              </a:rPr>
              <a:t>and has </a:t>
            </a:r>
            <a:r>
              <a:rPr dirty="0" sz="1200">
                <a:latin typeface="Times New Roman"/>
                <a:cs typeface="Times New Roman"/>
              </a:rPr>
              <a:t>caused  </a:t>
            </a:r>
            <a:r>
              <a:rPr dirty="0" sz="1200" spc="-5">
                <a:latin typeface="Times New Roman"/>
                <a:cs typeface="Times New Roman"/>
              </a:rPr>
              <a:t>many scientists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switch </a:t>
            </a:r>
            <a:r>
              <a:rPr dirty="0" sz="1200">
                <a:latin typeface="Times New Roman"/>
                <a:cs typeface="Times New Roman"/>
              </a:rPr>
              <a:t>from ruby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python.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10000"/>
              </a:lnSpc>
              <a:spcBef>
                <a:spcPts val="2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Matplotlib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numerical plotting library.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very useful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any data </a:t>
            </a:r>
            <a:r>
              <a:rPr dirty="0" sz="1200">
                <a:latin typeface="Times New Roman"/>
                <a:cs typeface="Times New Roman"/>
              </a:rPr>
              <a:t>scientist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any  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analyzer.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18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383286" y="10334610"/>
            <a:ext cx="209296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solidFill>
                  <a:srgbClr val="A6A6A6"/>
                </a:solidFill>
                <a:latin typeface="Times New Roman"/>
                <a:cs typeface="Times New Roman"/>
                <a:hlinkClick r:id="rId2"/>
              </a:rPr>
              <a:t>Copy protected with</a:t>
            </a:r>
            <a:r>
              <a:rPr dirty="0" sz="1000" spc="-90">
                <a:solidFill>
                  <a:srgbClr val="A6A6A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000">
                <a:solidFill>
                  <a:srgbClr val="A6A6A6"/>
                </a:solidFill>
                <a:latin typeface="Times New Roman"/>
                <a:cs typeface="Times New Roman"/>
                <a:hlinkClick r:id="rId2"/>
              </a:rPr>
              <a:t>PDF-No-Copy.com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114" y="4770754"/>
            <a:ext cx="948690" cy="212090"/>
          </a:xfrm>
          <a:custGeom>
            <a:avLst/>
            <a:gdLst/>
            <a:ahLst/>
            <a:cxnLst/>
            <a:rect l="l" t="t" r="r" b="b"/>
            <a:pathLst>
              <a:path w="948689" h="212089">
                <a:moveTo>
                  <a:pt x="35306" y="0"/>
                </a:moveTo>
                <a:lnTo>
                  <a:pt x="21591" y="2784"/>
                </a:lnTo>
                <a:lnTo>
                  <a:pt x="10366" y="10366"/>
                </a:lnTo>
                <a:lnTo>
                  <a:pt x="2784" y="21591"/>
                </a:lnTo>
                <a:lnTo>
                  <a:pt x="0" y="35305"/>
                </a:lnTo>
                <a:lnTo>
                  <a:pt x="0" y="176783"/>
                </a:lnTo>
                <a:lnTo>
                  <a:pt x="2784" y="190498"/>
                </a:lnTo>
                <a:lnTo>
                  <a:pt x="10366" y="201723"/>
                </a:lnTo>
                <a:lnTo>
                  <a:pt x="21591" y="209305"/>
                </a:lnTo>
                <a:lnTo>
                  <a:pt x="35306" y="212089"/>
                </a:lnTo>
                <a:lnTo>
                  <a:pt x="913384" y="212089"/>
                </a:lnTo>
                <a:lnTo>
                  <a:pt x="927098" y="209305"/>
                </a:lnTo>
                <a:lnTo>
                  <a:pt x="938323" y="201723"/>
                </a:lnTo>
                <a:lnTo>
                  <a:pt x="945905" y="190498"/>
                </a:lnTo>
                <a:lnTo>
                  <a:pt x="948690" y="176783"/>
                </a:lnTo>
                <a:lnTo>
                  <a:pt x="948690" y="35305"/>
                </a:lnTo>
                <a:lnTo>
                  <a:pt x="945905" y="21591"/>
                </a:lnTo>
                <a:lnTo>
                  <a:pt x="938323" y="10366"/>
                </a:lnTo>
                <a:lnTo>
                  <a:pt x="927098" y="2784"/>
                </a:lnTo>
                <a:lnTo>
                  <a:pt x="913384" y="0"/>
                </a:lnTo>
                <a:lnTo>
                  <a:pt x="353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2120" y="5770879"/>
            <a:ext cx="3013710" cy="1017905"/>
          </a:xfrm>
          <a:custGeom>
            <a:avLst/>
            <a:gdLst/>
            <a:ahLst/>
            <a:cxnLst/>
            <a:rect l="l" t="t" r="r" b="b"/>
            <a:pathLst>
              <a:path w="3013710" h="1017904">
                <a:moveTo>
                  <a:pt x="169672" y="0"/>
                </a:moveTo>
                <a:lnTo>
                  <a:pt x="124559" y="6059"/>
                </a:lnTo>
                <a:lnTo>
                  <a:pt x="84026" y="23161"/>
                </a:lnTo>
                <a:lnTo>
                  <a:pt x="49688" y="49688"/>
                </a:lnTo>
                <a:lnTo>
                  <a:pt x="23161" y="84026"/>
                </a:lnTo>
                <a:lnTo>
                  <a:pt x="6059" y="124559"/>
                </a:lnTo>
                <a:lnTo>
                  <a:pt x="0" y="169671"/>
                </a:lnTo>
                <a:lnTo>
                  <a:pt x="0" y="848232"/>
                </a:lnTo>
                <a:lnTo>
                  <a:pt x="6059" y="893345"/>
                </a:lnTo>
                <a:lnTo>
                  <a:pt x="23161" y="933878"/>
                </a:lnTo>
                <a:lnTo>
                  <a:pt x="49688" y="968216"/>
                </a:lnTo>
                <a:lnTo>
                  <a:pt x="84026" y="994743"/>
                </a:lnTo>
                <a:lnTo>
                  <a:pt x="124559" y="1011845"/>
                </a:lnTo>
                <a:lnTo>
                  <a:pt x="169672" y="1017904"/>
                </a:lnTo>
                <a:lnTo>
                  <a:pt x="2844038" y="1017904"/>
                </a:lnTo>
                <a:lnTo>
                  <a:pt x="2889150" y="1011845"/>
                </a:lnTo>
                <a:lnTo>
                  <a:pt x="2929683" y="994743"/>
                </a:lnTo>
                <a:lnTo>
                  <a:pt x="2964021" y="968216"/>
                </a:lnTo>
                <a:lnTo>
                  <a:pt x="2990548" y="933878"/>
                </a:lnTo>
                <a:lnTo>
                  <a:pt x="3007650" y="893345"/>
                </a:lnTo>
                <a:lnTo>
                  <a:pt x="3013710" y="848232"/>
                </a:lnTo>
                <a:lnTo>
                  <a:pt x="3013710" y="169671"/>
                </a:lnTo>
                <a:lnTo>
                  <a:pt x="3007650" y="124559"/>
                </a:lnTo>
                <a:lnTo>
                  <a:pt x="2990548" y="84026"/>
                </a:lnTo>
                <a:lnTo>
                  <a:pt x="2964021" y="49688"/>
                </a:lnTo>
                <a:lnTo>
                  <a:pt x="2929683" y="23161"/>
                </a:lnTo>
                <a:lnTo>
                  <a:pt x="2889150" y="6059"/>
                </a:lnTo>
                <a:lnTo>
                  <a:pt x="2844038" y="0"/>
                </a:lnTo>
                <a:lnTo>
                  <a:pt x="16967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5760" y="8459469"/>
            <a:ext cx="3237865" cy="1254125"/>
          </a:xfrm>
          <a:custGeom>
            <a:avLst/>
            <a:gdLst/>
            <a:ahLst/>
            <a:cxnLst/>
            <a:rect l="l" t="t" r="r" b="b"/>
            <a:pathLst>
              <a:path w="3237865" h="1254125">
                <a:moveTo>
                  <a:pt x="209041" y="0"/>
                </a:moveTo>
                <a:lnTo>
                  <a:pt x="161113" y="5521"/>
                </a:lnTo>
                <a:lnTo>
                  <a:pt x="117113" y="21248"/>
                </a:lnTo>
                <a:lnTo>
                  <a:pt x="78300" y="45926"/>
                </a:lnTo>
                <a:lnTo>
                  <a:pt x="45926" y="78300"/>
                </a:lnTo>
                <a:lnTo>
                  <a:pt x="21248" y="117113"/>
                </a:lnTo>
                <a:lnTo>
                  <a:pt x="5521" y="161113"/>
                </a:lnTo>
                <a:lnTo>
                  <a:pt x="0" y="209041"/>
                </a:lnTo>
                <a:lnTo>
                  <a:pt x="0" y="1045108"/>
                </a:lnTo>
                <a:lnTo>
                  <a:pt x="5521" y="1093027"/>
                </a:lnTo>
                <a:lnTo>
                  <a:pt x="21248" y="1137020"/>
                </a:lnTo>
                <a:lnTo>
                  <a:pt x="45926" y="1175829"/>
                </a:lnTo>
                <a:lnTo>
                  <a:pt x="78300" y="1208200"/>
                </a:lnTo>
                <a:lnTo>
                  <a:pt x="117113" y="1232876"/>
                </a:lnTo>
                <a:lnTo>
                  <a:pt x="161113" y="1248603"/>
                </a:lnTo>
                <a:lnTo>
                  <a:pt x="209041" y="1254124"/>
                </a:lnTo>
                <a:lnTo>
                  <a:pt x="3028823" y="1254124"/>
                </a:lnTo>
                <a:lnTo>
                  <a:pt x="3076751" y="1248603"/>
                </a:lnTo>
                <a:lnTo>
                  <a:pt x="3120751" y="1232876"/>
                </a:lnTo>
                <a:lnTo>
                  <a:pt x="3159564" y="1208200"/>
                </a:lnTo>
                <a:lnTo>
                  <a:pt x="3191938" y="1175829"/>
                </a:lnTo>
                <a:lnTo>
                  <a:pt x="3216616" y="1137020"/>
                </a:lnTo>
                <a:lnTo>
                  <a:pt x="3232343" y="1093027"/>
                </a:lnTo>
                <a:lnTo>
                  <a:pt x="3237865" y="1045108"/>
                </a:lnTo>
                <a:lnTo>
                  <a:pt x="3237865" y="209041"/>
                </a:lnTo>
                <a:lnTo>
                  <a:pt x="3232343" y="161113"/>
                </a:lnTo>
                <a:lnTo>
                  <a:pt x="3216616" y="117113"/>
                </a:lnTo>
                <a:lnTo>
                  <a:pt x="3191938" y="78300"/>
                </a:lnTo>
                <a:lnTo>
                  <a:pt x="3159564" y="45926"/>
                </a:lnTo>
                <a:lnTo>
                  <a:pt x="3120751" y="21248"/>
                </a:lnTo>
                <a:lnTo>
                  <a:pt x="3076751" y="5521"/>
                </a:lnTo>
                <a:lnTo>
                  <a:pt x="3028823" y="0"/>
                </a:lnTo>
                <a:lnTo>
                  <a:pt x="209041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32561"/>
            <a:ext cx="5761355" cy="925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3970">
              <a:lnSpc>
                <a:spcPct val="110000"/>
              </a:lnSpc>
            </a:pP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default, parameters </a:t>
            </a:r>
            <a:r>
              <a:rPr dirty="0" sz="1200" spc="-1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positional </a:t>
            </a:r>
            <a:r>
              <a:rPr dirty="0" sz="1200" spc="-10">
                <a:latin typeface="Times New Roman"/>
                <a:cs typeface="Times New Roman"/>
              </a:rPr>
              <a:t>behavior and you need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inform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same  </a:t>
            </a:r>
            <a:r>
              <a:rPr dirty="0" sz="1200" spc="-5">
                <a:latin typeface="Times New Roman"/>
                <a:cs typeface="Times New Roman"/>
              </a:rPr>
              <a:t>order that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add(a,b):</a:t>
            </a:r>
            <a:endParaRPr sz="1200">
              <a:latin typeface="Times New Roman"/>
              <a:cs typeface="Times New Roman"/>
            </a:endParaRPr>
          </a:p>
          <a:p>
            <a:pPr marL="1384300" marR="2103755">
              <a:lnSpc>
                <a:spcPts val="161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"""This function </a:t>
            </a:r>
            <a:r>
              <a:rPr dirty="0" sz="1200">
                <a:latin typeface="Times New Roman"/>
                <a:cs typeface="Times New Roman"/>
              </a:rPr>
              <a:t>sum the </a:t>
            </a:r>
            <a:r>
              <a:rPr dirty="0" sz="1200" spc="-5">
                <a:latin typeface="Times New Roman"/>
                <a:cs typeface="Times New Roman"/>
              </a:rPr>
              <a:t>numbers"""  </a:t>
            </a:r>
            <a:r>
              <a:rPr dirty="0" sz="1200">
                <a:latin typeface="Times New Roman"/>
                <a:cs typeface="Times New Roman"/>
              </a:rPr>
              <a:t>c=a+b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Times New Roman"/>
                <a:cs typeface="Times New Roman"/>
              </a:rPr>
              <a:t>return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200" spc="-30">
                <a:latin typeface="Times New Roman"/>
                <a:cs typeface="Times New Roman"/>
              </a:rPr>
              <a:t>„</a:t>
            </a:r>
            <a:r>
              <a:rPr dirty="0" sz="1200" spc="-30" i="1">
                <a:latin typeface="Times New Roman"/>
                <a:cs typeface="Times New Roman"/>
              </a:rPr>
              <a:t>def’ </a:t>
            </a:r>
            <a:r>
              <a:rPr dirty="0" sz="1200" spc="-5">
                <a:latin typeface="Times New Roman"/>
                <a:cs typeface="Times New Roman"/>
              </a:rPr>
              <a:t>represents starting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function. </a:t>
            </a:r>
            <a:r>
              <a:rPr dirty="0" sz="1200" spc="-35">
                <a:latin typeface="Times New Roman"/>
                <a:cs typeface="Times New Roman"/>
              </a:rPr>
              <a:t>„</a:t>
            </a:r>
            <a:r>
              <a:rPr dirty="0" sz="1200" spc="-35" i="1">
                <a:latin typeface="Times New Roman"/>
                <a:cs typeface="Times New Roman"/>
              </a:rPr>
              <a:t>add’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name.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name,  parentheses </a:t>
            </a:r>
            <a:r>
              <a:rPr dirty="0" sz="1200">
                <a:latin typeface="Times New Roman"/>
                <a:cs typeface="Times New Roman"/>
              </a:rPr>
              <a:t>( ) are </a:t>
            </a:r>
            <a:r>
              <a:rPr dirty="0" sz="1200" spc="-5">
                <a:latin typeface="Times New Roman"/>
                <a:cs typeface="Times New Roman"/>
              </a:rPr>
              <a:t>compulsory as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5">
                <a:latin typeface="Times New Roman"/>
                <a:cs typeface="Times New Roman"/>
              </a:rPr>
              <a:t>denote </a:t>
            </a:r>
            <a:r>
              <a:rPr dirty="0" sz="1200" spc="-10">
                <a:latin typeface="Times New Roman"/>
                <a:cs typeface="Times New Roman"/>
              </a:rPr>
              <a:t>that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and not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variable </a:t>
            </a:r>
            <a:r>
              <a:rPr dirty="0" sz="1200" spc="10">
                <a:latin typeface="Times New Roman"/>
                <a:cs typeface="Times New Roman"/>
              </a:rPr>
              <a:t>or  </a:t>
            </a:r>
            <a:r>
              <a:rPr dirty="0" sz="1200" spc="-10">
                <a:latin typeface="Times New Roman"/>
                <a:cs typeface="Times New Roman"/>
              </a:rPr>
              <a:t>something else. </a:t>
            </a:r>
            <a:r>
              <a:rPr dirty="0" sz="1200" spc="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parentheses </a:t>
            </a:r>
            <a:r>
              <a:rPr dirty="0" sz="1200" spc="5">
                <a:latin typeface="Times New Roman"/>
                <a:cs typeface="Times New Roman"/>
              </a:rPr>
              <a:t>we wrote </a:t>
            </a:r>
            <a:r>
              <a:rPr dirty="0" sz="1200" spc="-5">
                <a:latin typeface="Times New Roman"/>
                <a:cs typeface="Times New Roman"/>
              </a:rPr>
              <a:t>two variables </a:t>
            </a:r>
            <a:r>
              <a:rPr dirty="0" sz="1200" spc="-275">
                <a:latin typeface="Times New Roman"/>
                <a:cs typeface="Times New Roman"/>
              </a:rPr>
              <a:t>„</a:t>
            </a:r>
            <a:r>
              <a:rPr dirty="0" sz="1200" spc="-275" i="1">
                <a:latin typeface="Times New Roman"/>
                <a:cs typeface="Times New Roman"/>
              </a:rPr>
              <a:t>a</a:t>
            </a:r>
            <a:r>
              <a:rPr dirty="0" sz="1200" spc="-275">
                <a:latin typeface="Times New Roman"/>
                <a:cs typeface="Times New Roman"/>
              </a:rPr>
              <a:t>‟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70">
                <a:latin typeface="Times New Roman"/>
                <a:cs typeface="Times New Roman"/>
              </a:rPr>
              <a:t>„</a:t>
            </a:r>
            <a:r>
              <a:rPr dirty="0" sz="1200" spc="-270" i="1">
                <a:latin typeface="Times New Roman"/>
                <a:cs typeface="Times New Roman"/>
              </a:rPr>
              <a:t>b</a:t>
            </a:r>
            <a:r>
              <a:rPr dirty="0" sz="1200" spc="-270">
                <a:latin typeface="Times New Roman"/>
                <a:cs typeface="Times New Roman"/>
              </a:rPr>
              <a:t>‟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variables </a:t>
            </a:r>
            <a:r>
              <a:rPr dirty="0" sz="1200" spc="-40">
                <a:latin typeface="Times New Roman"/>
                <a:cs typeface="Times New Roman"/>
              </a:rPr>
              <a:t>are  </a:t>
            </a:r>
            <a:r>
              <a:rPr dirty="0" sz="1200" spc="-10">
                <a:latin typeface="Times New Roman"/>
                <a:cs typeface="Times New Roman"/>
              </a:rPr>
              <a:t>called </a:t>
            </a:r>
            <a:r>
              <a:rPr dirty="0" sz="1200" spc="-70">
                <a:latin typeface="Times New Roman"/>
                <a:cs typeface="Times New Roman"/>
              </a:rPr>
              <a:t>„parameters‟.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parameter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variable that receives </a:t>
            </a:r>
            <a:r>
              <a:rPr dirty="0" sz="1200" spc="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from outside a </a:t>
            </a:r>
            <a:r>
              <a:rPr dirty="0" sz="1200" spc="-5">
                <a:latin typeface="Times New Roman"/>
                <a:cs typeface="Times New Roman"/>
              </a:rPr>
              <a:t>function. </a:t>
            </a:r>
            <a:r>
              <a:rPr dirty="0" sz="1200" spc="5">
                <a:latin typeface="Times New Roman"/>
                <a:cs typeface="Times New Roman"/>
              </a:rPr>
              <a:t>So,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this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receives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outside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275">
                <a:latin typeface="Times New Roman"/>
                <a:cs typeface="Times New Roman"/>
              </a:rPr>
              <a:t>„a‟</a:t>
            </a:r>
            <a:r>
              <a:rPr dirty="0" sz="1200" spc="-26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just" marL="12700" marR="17145">
              <a:lnSpc>
                <a:spcPct val="110000"/>
              </a:lnSpc>
              <a:spcBef>
                <a:spcPts val="25"/>
              </a:spcBef>
            </a:pPr>
            <a:r>
              <a:rPr dirty="0" sz="1200" spc="-215">
                <a:latin typeface="Times New Roman"/>
                <a:cs typeface="Times New Roman"/>
              </a:rPr>
              <a:t>„b‟. </a:t>
            </a:r>
            <a:r>
              <a:rPr dirty="0" sz="1200" spc="-5">
                <a:latin typeface="Times New Roman"/>
                <a:cs typeface="Times New Roman"/>
              </a:rPr>
              <a:t>After parentheses, we </a:t>
            </a:r>
            <a:r>
              <a:rPr dirty="0" sz="1200">
                <a:latin typeface="Times New Roman"/>
                <a:cs typeface="Times New Roman"/>
              </a:rPr>
              <a:t>put </a:t>
            </a:r>
            <a:r>
              <a:rPr dirty="0" sz="1200" spc="-5">
                <a:latin typeface="Times New Roman"/>
                <a:cs typeface="Times New Roman"/>
              </a:rPr>
              <a:t>colon </a:t>
            </a:r>
            <a:r>
              <a:rPr dirty="0" sz="1200">
                <a:latin typeface="Times New Roman"/>
                <a:cs typeface="Times New Roman"/>
              </a:rPr>
              <a:t>(:) </a:t>
            </a:r>
            <a:r>
              <a:rPr dirty="0" sz="1200" spc="-5">
                <a:latin typeface="Times New Roman"/>
                <a:cs typeface="Times New Roman"/>
              </a:rPr>
              <a:t>that represents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beginning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body.  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body </a:t>
            </a:r>
            <a:r>
              <a:rPr dirty="0" sz="1200" spc="-5">
                <a:latin typeface="Times New Roman"/>
                <a:cs typeface="Times New Roman"/>
              </a:rPr>
              <a:t>contains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group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statements </a:t>
            </a:r>
            <a:r>
              <a:rPr dirty="0" sz="1200" spc="-10">
                <a:latin typeface="Times New Roman"/>
                <a:cs typeface="Times New Roman"/>
              </a:rPr>
              <a:t>called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5">
                <a:latin typeface="Times New Roman"/>
                <a:cs typeface="Times New Roman"/>
              </a:rPr>
              <a:t>„suite‟.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10" b="1">
                <a:latin typeface="Times New Roman"/>
                <a:cs typeface="Times New Roman"/>
              </a:rPr>
              <a:t>Calling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Function:</a:t>
            </a:r>
            <a:endParaRPr sz="1400">
              <a:latin typeface="Times New Roman"/>
              <a:cs typeface="Times New Roman"/>
            </a:endParaRPr>
          </a:p>
          <a:p>
            <a:pPr algn="just" marL="12700" marR="12065" indent="457200">
              <a:lnSpc>
                <a:spcPct val="11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 function </a:t>
            </a:r>
            <a:r>
              <a:rPr dirty="0" sz="1200">
                <a:latin typeface="Times New Roman"/>
                <a:cs typeface="Times New Roman"/>
              </a:rPr>
              <a:t>cannot run by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own.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runs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call </a:t>
            </a:r>
            <a:r>
              <a:rPr dirty="0" sz="1200" spc="-10">
                <a:latin typeface="Times New Roman"/>
                <a:cs typeface="Times New Roman"/>
              </a:rPr>
              <a:t>it. </a:t>
            </a:r>
            <a:r>
              <a:rPr dirty="0" sz="1200" spc="5">
                <a:latin typeface="Times New Roman"/>
                <a:cs typeface="Times New Roman"/>
              </a:rPr>
              <a:t>So,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next </a:t>
            </a:r>
            <a:r>
              <a:rPr dirty="0" sz="1200">
                <a:latin typeface="Times New Roman"/>
                <a:cs typeface="Times New Roman"/>
              </a:rPr>
              <a:t>step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1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call function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10">
                <a:latin typeface="Times New Roman"/>
                <a:cs typeface="Times New Roman"/>
              </a:rPr>
              <a:t>its name. </a:t>
            </a:r>
            <a:r>
              <a:rPr dirty="0" sz="1200" spc="-5">
                <a:latin typeface="Times New Roman"/>
                <a:cs typeface="Times New Roman"/>
              </a:rPr>
              <a:t>While calling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 spc="-5">
                <a:latin typeface="Times New Roman"/>
                <a:cs typeface="Times New Roman"/>
              </a:rPr>
              <a:t>we should </a:t>
            </a:r>
            <a:r>
              <a:rPr dirty="0" sz="1200" spc="-10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the necessary </a:t>
            </a:r>
            <a:r>
              <a:rPr dirty="0" sz="1200" spc="-5">
                <a:latin typeface="Times New Roman"/>
                <a:cs typeface="Times New Roman"/>
              </a:rPr>
              <a:t>values 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parentheses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add(5,12)</a:t>
            </a:r>
            <a:endParaRPr sz="1200">
              <a:latin typeface="Times New Roman"/>
              <a:cs typeface="Times New Roman"/>
            </a:endParaRPr>
          </a:p>
          <a:p>
            <a:pPr marL="12700" indent="4572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Here,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55">
                <a:latin typeface="Times New Roman"/>
                <a:cs typeface="Times New Roman"/>
              </a:rPr>
              <a:t>„add‟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two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marL="12700" marR="1397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executed, the python </a:t>
            </a:r>
            <a:r>
              <a:rPr dirty="0" sz="1200" spc="-5">
                <a:latin typeface="Times New Roman"/>
                <a:cs typeface="Times New Roman"/>
              </a:rPr>
              <a:t>interpreter </a:t>
            </a:r>
            <a:r>
              <a:rPr dirty="0" sz="1200" spc="-15">
                <a:latin typeface="Times New Roman"/>
                <a:cs typeface="Times New Roman"/>
              </a:rPr>
              <a:t>jumps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definition </a:t>
            </a:r>
            <a:r>
              <a:rPr dirty="0" sz="1200" spc="5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Times New Roman"/>
                <a:cs typeface="Times New Roman"/>
              </a:rPr>
              <a:t>copies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5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12 </a:t>
            </a:r>
            <a:r>
              <a:rPr dirty="0" sz="1200" spc="-15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parameters </a:t>
            </a:r>
            <a:r>
              <a:rPr dirty="0" sz="1200" spc="-285">
                <a:latin typeface="Times New Roman"/>
                <a:cs typeface="Times New Roman"/>
              </a:rPr>
              <a:t>„a‟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254">
                <a:latin typeface="Times New Roman"/>
                <a:cs typeface="Times New Roman"/>
              </a:rPr>
              <a:t>„b‟ </a:t>
            </a:r>
            <a:r>
              <a:rPr dirty="0" sz="1200" spc="-5">
                <a:latin typeface="Times New Roman"/>
                <a:cs typeface="Times New Roman"/>
              </a:rPr>
              <a:t>respectively.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add(a,b):</a:t>
            </a:r>
            <a:endParaRPr sz="1200">
              <a:latin typeface="Times New Roman"/>
              <a:cs typeface="Times New Roman"/>
            </a:endParaRPr>
          </a:p>
          <a:p>
            <a:pPr marL="1384300" marR="2104390">
              <a:lnSpc>
                <a:spcPts val="1590"/>
              </a:lnSpc>
              <a:spcBef>
                <a:spcPts val="70"/>
              </a:spcBef>
            </a:pPr>
            <a:r>
              <a:rPr dirty="0" sz="1200" spc="-5">
                <a:latin typeface="Times New Roman"/>
                <a:cs typeface="Times New Roman"/>
              </a:rPr>
              <a:t>"""This function </a:t>
            </a:r>
            <a:r>
              <a:rPr dirty="0" sz="1200">
                <a:latin typeface="Times New Roman"/>
                <a:cs typeface="Times New Roman"/>
              </a:rPr>
              <a:t>sum 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numbers"""  </a:t>
            </a:r>
            <a:r>
              <a:rPr dirty="0" sz="1200">
                <a:latin typeface="Times New Roman"/>
                <a:cs typeface="Times New Roman"/>
              </a:rPr>
              <a:t>c=a+b</a:t>
            </a:r>
            <a:endParaRPr sz="1200">
              <a:latin typeface="Times New Roman"/>
              <a:cs typeface="Times New Roman"/>
            </a:endParaRPr>
          </a:p>
          <a:p>
            <a:pPr algn="r" marR="3971925">
              <a:lnSpc>
                <a:spcPct val="10000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algn="r" marR="3929379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Times New Roman"/>
                <a:cs typeface="Times New Roman"/>
              </a:rPr>
              <a:t>add(5,12) #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Returning Results </a:t>
            </a:r>
            <a:r>
              <a:rPr dirty="0" sz="1400" spc="-5" b="1">
                <a:latin typeface="Times New Roman"/>
                <a:cs typeface="Times New Roman"/>
              </a:rPr>
              <a:t>from a</a:t>
            </a:r>
            <a:r>
              <a:rPr dirty="0" sz="1400" spc="7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function:</a:t>
            </a:r>
            <a:endParaRPr sz="1400">
              <a:latin typeface="Times New Roman"/>
              <a:cs typeface="Times New Roman"/>
            </a:endParaRPr>
          </a:p>
          <a:p>
            <a:pPr algn="just" marL="12700" marR="8890" indent="457200">
              <a:lnSpc>
                <a:spcPct val="110000"/>
              </a:lnSpc>
              <a:spcBef>
                <a:spcPts val="1235"/>
              </a:spcBef>
            </a:pP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return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result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output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function using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5">
                <a:latin typeface="Times New Roman"/>
                <a:cs typeface="Times New Roman"/>
              </a:rPr>
              <a:t>„return‟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body.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does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>
                <a:latin typeface="Times New Roman"/>
                <a:cs typeface="Times New Roman"/>
              </a:rPr>
              <a:t>return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result,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need </a:t>
            </a:r>
            <a:r>
              <a:rPr dirty="0" sz="1200" spc="-5">
                <a:latin typeface="Times New Roman"/>
                <a:cs typeface="Times New Roman"/>
              </a:rPr>
              <a:t>not write </a:t>
            </a:r>
            <a:r>
              <a:rPr dirty="0" sz="1200">
                <a:latin typeface="Times New Roman"/>
                <a:cs typeface="Times New Roman"/>
              </a:rPr>
              <a:t>the return 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body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2700" indent="45720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Q) Write </a:t>
            </a:r>
            <a:r>
              <a:rPr dirty="0" sz="1200">
                <a:latin typeface="Times New Roman"/>
                <a:cs typeface="Times New Roman"/>
              </a:rPr>
              <a:t>a program to </a:t>
            </a:r>
            <a:r>
              <a:rPr dirty="0" sz="1200" spc="-1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 sum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15">
                <a:latin typeface="Times New Roman"/>
                <a:cs typeface="Times New Roman"/>
              </a:rPr>
              <a:t>numbers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return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result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5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add(a,b):</a:t>
            </a:r>
            <a:endParaRPr sz="1200">
              <a:latin typeface="Times New Roman"/>
              <a:cs typeface="Times New Roman"/>
            </a:endParaRPr>
          </a:p>
          <a:p>
            <a:pPr marL="1384300" marR="210439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"""This function </a:t>
            </a:r>
            <a:r>
              <a:rPr dirty="0" sz="1200">
                <a:latin typeface="Times New Roman"/>
                <a:cs typeface="Times New Roman"/>
              </a:rPr>
              <a:t>sum 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numbers"""  </a:t>
            </a:r>
            <a:r>
              <a:rPr dirty="0" sz="1200">
                <a:latin typeface="Times New Roman"/>
                <a:cs typeface="Times New Roman"/>
              </a:rPr>
              <a:t>c=a+b</a:t>
            </a:r>
            <a:endParaRPr sz="1200">
              <a:latin typeface="Times New Roman"/>
              <a:cs typeface="Times New Roman"/>
            </a:endParaRPr>
          </a:p>
          <a:p>
            <a:pPr marL="927100" marR="3603625" indent="457200">
              <a:lnSpc>
                <a:spcPct val="1100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return c  </a:t>
            </a:r>
            <a:r>
              <a:rPr dirty="0" sz="1200" spc="-5">
                <a:latin typeface="Times New Roman"/>
                <a:cs typeface="Times New Roman"/>
              </a:rPr>
              <a:t>print add(5,12) </a:t>
            </a:r>
            <a:r>
              <a:rPr dirty="0" sz="1200">
                <a:latin typeface="Times New Roman"/>
                <a:cs typeface="Times New Roman"/>
              </a:rPr>
              <a:t>#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print add(1.5,6)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#6.5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9823400"/>
            <a:ext cx="5772785" cy="36830"/>
          </a:xfrm>
          <a:custGeom>
            <a:avLst/>
            <a:gdLst/>
            <a:ahLst/>
            <a:cxnLst/>
            <a:rect l="l" t="t" r="r" b="b"/>
            <a:pathLst>
              <a:path w="5772784" h="36829">
                <a:moveTo>
                  <a:pt x="5772277" y="0"/>
                </a:moveTo>
                <a:lnTo>
                  <a:pt x="0" y="0"/>
                </a:lnTo>
                <a:lnTo>
                  <a:pt x="0" y="36574"/>
                </a:lnTo>
                <a:lnTo>
                  <a:pt x="5772277" y="36574"/>
                </a:lnTo>
                <a:lnTo>
                  <a:pt x="5772277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6416" y="9869119"/>
            <a:ext cx="5772785" cy="9525"/>
          </a:xfrm>
          <a:custGeom>
            <a:avLst/>
            <a:gdLst/>
            <a:ahLst/>
            <a:cxnLst/>
            <a:rect l="l" t="t" r="r" b="b"/>
            <a:pathLst>
              <a:path w="5772784" h="9525">
                <a:moveTo>
                  <a:pt x="5772277" y="0"/>
                </a:moveTo>
                <a:lnTo>
                  <a:pt x="0" y="0"/>
                </a:lnTo>
                <a:lnTo>
                  <a:pt x="0" y="9143"/>
                </a:lnTo>
                <a:lnTo>
                  <a:pt x="5772277" y="9143"/>
                </a:lnTo>
                <a:lnTo>
                  <a:pt x="5772277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17194" y="678179"/>
            <a:ext cx="5791835" cy="22225"/>
            <a:chOff x="917194" y="678179"/>
            <a:chExt cx="5791835" cy="22225"/>
          </a:xfrm>
        </p:grpSpPr>
        <p:sp>
          <p:nvSpPr>
            <p:cNvPr id="5" name="object 5"/>
            <p:cNvSpPr/>
            <p:nvPr/>
          </p:nvSpPr>
          <p:spPr>
            <a:xfrm>
              <a:off x="6702425" y="694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02425" y="6847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23290" y="684275"/>
              <a:ext cx="5779135" cy="10160"/>
            </a:xfrm>
            <a:custGeom>
              <a:avLst/>
              <a:gdLst/>
              <a:ahLst/>
              <a:cxnLst/>
              <a:rect l="l" t="t" r="r" b="b"/>
              <a:pathLst>
                <a:path w="5779134" h="10159">
                  <a:moveTo>
                    <a:pt x="0" y="0"/>
                  </a:moveTo>
                  <a:lnTo>
                    <a:pt x="0" y="9525"/>
                  </a:lnTo>
                  <a:lnTo>
                    <a:pt x="5779135" y="10032"/>
                  </a:ln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3290" y="6842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3290" y="693800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02425" y="6847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5779135" y="50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02004" y="432561"/>
            <a:ext cx="5761355" cy="2714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Times New Roman"/>
                <a:cs typeface="Times New Roman"/>
              </a:rPr>
              <a:t>Returning </a:t>
            </a:r>
            <a:r>
              <a:rPr dirty="0" sz="1400" spc="-5" b="1">
                <a:latin typeface="Times New Roman"/>
                <a:cs typeface="Times New Roman"/>
              </a:rPr>
              <a:t>multiple </a:t>
            </a:r>
            <a:r>
              <a:rPr dirty="0" sz="1400" spc="-10" b="1">
                <a:latin typeface="Times New Roman"/>
                <a:cs typeface="Times New Roman"/>
              </a:rPr>
              <a:t>values </a:t>
            </a:r>
            <a:r>
              <a:rPr dirty="0" sz="1400" b="1">
                <a:latin typeface="Times New Roman"/>
                <a:cs typeface="Times New Roman"/>
              </a:rPr>
              <a:t>from </a:t>
            </a:r>
            <a:r>
              <a:rPr dirty="0" sz="1400" spc="-5" b="1">
                <a:latin typeface="Times New Roman"/>
                <a:cs typeface="Times New Roman"/>
              </a:rPr>
              <a:t>a</a:t>
            </a:r>
            <a:r>
              <a:rPr dirty="0" sz="1400" spc="7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function:</a:t>
            </a:r>
            <a:endParaRPr sz="1400">
              <a:latin typeface="Times New Roman"/>
              <a:cs typeface="Times New Roman"/>
            </a:endParaRPr>
          </a:p>
          <a:p>
            <a:pPr algn="just" marL="12700" marR="12700" indent="457200">
              <a:lnSpc>
                <a:spcPct val="11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A function </a:t>
            </a:r>
            <a:r>
              <a:rPr dirty="0" sz="1200">
                <a:latin typeface="Times New Roman"/>
                <a:cs typeface="Times New Roman"/>
              </a:rPr>
              <a:t>can returns 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programming languages like C, </a:t>
            </a:r>
            <a:r>
              <a:rPr dirty="0" sz="1200">
                <a:latin typeface="Times New Roman"/>
                <a:cs typeface="Times New Roman"/>
              </a:rPr>
              <a:t>C++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JAVA. </a:t>
            </a:r>
            <a:r>
              <a:rPr dirty="0" sz="1200">
                <a:latin typeface="Times New Roman"/>
                <a:cs typeface="Times New Roman"/>
              </a:rPr>
              <a:t>But,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python,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10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return </a:t>
            </a:r>
            <a:r>
              <a:rPr dirty="0" sz="1200" spc="-10">
                <a:latin typeface="Times New Roman"/>
                <a:cs typeface="Times New Roman"/>
              </a:rPr>
              <a:t>multiple </a:t>
            </a:r>
            <a:r>
              <a:rPr dirty="0" sz="1200" spc="-5">
                <a:latin typeface="Times New Roman"/>
                <a:cs typeface="Times New Roman"/>
              </a:rPr>
              <a:t>values. When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calculates  </a:t>
            </a:r>
            <a:r>
              <a:rPr dirty="0" sz="1200" spc="-5">
                <a:latin typeface="Times New Roman"/>
                <a:cs typeface="Times New Roman"/>
              </a:rPr>
              <a:t>multiple results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wants to return the </a:t>
            </a:r>
            <a:r>
              <a:rPr dirty="0" sz="1200" spc="-5">
                <a:latin typeface="Times New Roman"/>
                <a:cs typeface="Times New Roman"/>
              </a:rPr>
              <a:t>results, we can </a:t>
            </a:r>
            <a:r>
              <a:rPr dirty="0" sz="1200">
                <a:latin typeface="Times New Roman"/>
                <a:cs typeface="Times New Roman"/>
              </a:rPr>
              <a:t>use return </a:t>
            </a:r>
            <a:r>
              <a:rPr dirty="0" sz="1200" spc="-5">
                <a:latin typeface="Times New Roman"/>
                <a:cs typeface="Times New Roman"/>
              </a:rPr>
              <a:t>statement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algn="just" marL="549275">
              <a:lnSpc>
                <a:spcPct val="100000"/>
              </a:lnSpc>
              <a:spcBef>
                <a:spcPts val="170"/>
              </a:spcBef>
            </a:pPr>
            <a:r>
              <a:rPr dirty="0" sz="1200" spc="-15" b="1">
                <a:latin typeface="Times New Roman"/>
                <a:cs typeface="Times New Roman"/>
              </a:rPr>
              <a:t>return </a:t>
            </a:r>
            <a:r>
              <a:rPr dirty="0" sz="1200" b="1">
                <a:latin typeface="Times New Roman"/>
                <a:cs typeface="Times New Roman"/>
              </a:rPr>
              <a:t>a, </a:t>
            </a:r>
            <a:r>
              <a:rPr dirty="0" sz="1200" spc="-5" b="1">
                <a:latin typeface="Times New Roman"/>
                <a:cs typeface="Times New Roman"/>
              </a:rPr>
              <a:t>b,</a:t>
            </a:r>
            <a:r>
              <a:rPr dirty="0" sz="1200" spc="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200">
                <a:latin typeface="Times New Roman"/>
                <a:cs typeface="Times New Roman"/>
              </a:rPr>
              <a:t>three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which are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215">
                <a:latin typeface="Times New Roman"/>
                <a:cs typeface="Times New Roman"/>
              </a:rPr>
              <a:t>„a‟, </a:t>
            </a:r>
            <a:r>
              <a:rPr dirty="0" sz="1200" spc="-254">
                <a:latin typeface="Times New Roman"/>
                <a:cs typeface="Times New Roman"/>
              </a:rPr>
              <a:t>„b‟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75">
                <a:latin typeface="Times New Roman"/>
                <a:cs typeface="Times New Roman"/>
              </a:rPr>
              <a:t>„c‟ </a:t>
            </a:r>
            <a:r>
              <a:rPr dirty="0" sz="1200">
                <a:latin typeface="Times New Roman"/>
                <a:cs typeface="Times New Roman"/>
              </a:rPr>
              <a:t>are returned. </a:t>
            </a: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are returned by </a:t>
            </a:r>
            <a:r>
              <a:rPr dirty="0" sz="1200" spc="-1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function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tuple.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grab </a:t>
            </a:r>
            <a:r>
              <a:rPr dirty="0" sz="1200" spc="-5">
                <a:latin typeface="Times New Roman"/>
                <a:cs typeface="Times New Roman"/>
              </a:rPr>
              <a:t>these </a:t>
            </a:r>
            <a:r>
              <a:rPr dirty="0" sz="1200" spc="-10">
                <a:latin typeface="Times New Roman"/>
                <a:cs typeface="Times New Roman"/>
              </a:rPr>
              <a:t>values,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three </a:t>
            </a:r>
            <a:r>
              <a:rPr dirty="0" sz="1200" spc="-5">
                <a:latin typeface="Times New Roman"/>
                <a:cs typeface="Times New Roman"/>
              </a:rPr>
              <a:t>variables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time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calling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15">
                <a:latin typeface="Times New Roman"/>
                <a:cs typeface="Times New Roman"/>
              </a:rPr>
              <a:t>x, </a:t>
            </a:r>
            <a:r>
              <a:rPr dirty="0" sz="1200" spc="-25">
                <a:latin typeface="Times New Roman"/>
                <a:cs typeface="Times New Roman"/>
              </a:rPr>
              <a:t>y, </a:t>
            </a:r>
            <a:r>
              <a:rPr dirty="0" sz="1200">
                <a:latin typeface="Times New Roman"/>
                <a:cs typeface="Times New Roman"/>
              </a:rPr>
              <a:t>z = </a:t>
            </a:r>
            <a:r>
              <a:rPr dirty="0" sz="1200" spc="-10">
                <a:latin typeface="Times New Roman"/>
                <a:cs typeface="Times New Roman"/>
              </a:rPr>
              <a:t>functionName(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200" spc="-225">
                <a:latin typeface="Times New Roman"/>
                <a:cs typeface="Times New Roman"/>
              </a:rPr>
              <a:t>„x‟, </a:t>
            </a:r>
            <a:r>
              <a:rPr dirty="0" sz="1200" spc="-280">
                <a:latin typeface="Times New Roman"/>
                <a:cs typeface="Times New Roman"/>
              </a:rPr>
              <a:t>„y‟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„z‟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receiving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three </a:t>
            </a:r>
            <a:r>
              <a:rPr dirty="0" sz="1200" spc="-5">
                <a:latin typeface="Times New Roman"/>
                <a:cs typeface="Times New Roman"/>
              </a:rPr>
              <a:t>values returned </a:t>
            </a:r>
            <a:r>
              <a:rPr dirty="0" sz="1200">
                <a:latin typeface="Times New Roman"/>
                <a:cs typeface="Times New Roman"/>
              </a:rPr>
              <a:t>by 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1788795" y="3148964"/>
            <a:ext cx="1701800" cy="18605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5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calc(a,b):</a:t>
            </a:r>
            <a:endParaRPr sz="120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c=a+b</a:t>
            </a:r>
            <a:endParaRPr sz="1200">
              <a:latin typeface="Times New Roman"/>
              <a:cs typeface="Times New Roman"/>
            </a:endParaRPr>
          </a:p>
          <a:p>
            <a:pPr marL="196215" marR="808990">
              <a:lnSpc>
                <a:spcPct val="1101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d=a-b  e=a*b  return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c,d,e</a:t>
            </a:r>
            <a:endParaRPr sz="1200">
              <a:latin typeface="Times New Roman"/>
              <a:cs typeface="Times New Roman"/>
            </a:endParaRPr>
          </a:p>
          <a:p>
            <a:pPr marL="40640" marR="46291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x,y,z=calc(5,8)  print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"Addition=",x</a:t>
            </a:r>
            <a:endParaRPr sz="1200">
              <a:latin typeface="Times New Roman"/>
              <a:cs typeface="Times New Roman"/>
            </a:endParaRPr>
          </a:p>
          <a:p>
            <a:pPr marL="40640" marR="14224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print "Subtraction=",y  print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"Multiplication=",z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5088127"/>
            <a:ext cx="5758180" cy="22415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Times New Roman"/>
                <a:cs typeface="Times New Roman"/>
              </a:rPr>
              <a:t>Functions </a:t>
            </a:r>
            <a:r>
              <a:rPr dirty="0" sz="1200" spc="-10" b="1">
                <a:latin typeface="Times New Roman"/>
                <a:cs typeface="Times New Roman"/>
              </a:rPr>
              <a:t>are </a:t>
            </a:r>
            <a:r>
              <a:rPr dirty="0" sz="1200" spc="-5" b="1">
                <a:latin typeface="Times New Roman"/>
                <a:cs typeface="Times New Roman"/>
              </a:rPr>
              <a:t>First Class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Objects: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Python, </a:t>
            </a:r>
            <a:r>
              <a:rPr dirty="0" sz="1200" spc="-10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considered as </a:t>
            </a:r>
            <a:r>
              <a:rPr dirty="0" sz="1200" spc="-10">
                <a:latin typeface="Times New Roman"/>
                <a:cs typeface="Times New Roman"/>
              </a:rPr>
              <a:t>first </a:t>
            </a:r>
            <a:r>
              <a:rPr dirty="0" sz="1200" spc="-15">
                <a:latin typeface="Times New Roman"/>
                <a:cs typeface="Times New Roman"/>
              </a:rPr>
              <a:t>class </a:t>
            </a:r>
            <a:r>
              <a:rPr dirty="0" sz="1200" spc="-5">
                <a:latin typeface="Times New Roman"/>
                <a:cs typeface="Times New Roman"/>
              </a:rPr>
              <a:t>objects. </a:t>
            </a:r>
            <a:r>
              <a:rPr dirty="0" sz="1200" spc="-10">
                <a:latin typeface="Times New Roman"/>
                <a:cs typeface="Times New Roman"/>
              </a:rPr>
              <a:t>It means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use </a:t>
            </a:r>
            <a:r>
              <a:rPr dirty="0" sz="1200" spc="-5">
                <a:latin typeface="Times New Roman"/>
                <a:cs typeface="Times New Roman"/>
              </a:rPr>
              <a:t>functions </a:t>
            </a:r>
            <a:r>
              <a:rPr dirty="0" sz="1200" spc="5">
                <a:latin typeface="Times New Roman"/>
                <a:cs typeface="Times New Roman"/>
              </a:rPr>
              <a:t>as  </a:t>
            </a:r>
            <a:r>
              <a:rPr dirty="0" sz="1200" spc="-5">
                <a:latin typeface="Times New Roman"/>
                <a:cs typeface="Times New Roman"/>
              </a:rPr>
              <a:t>perfect objects.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5">
                <a:latin typeface="Times New Roman"/>
                <a:cs typeface="Times New Roman"/>
              </a:rPr>
              <a:t>fact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create a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Python interpreter </a:t>
            </a:r>
            <a:r>
              <a:rPr dirty="0" sz="1200" spc="-10">
                <a:latin typeface="Times New Roman"/>
                <a:cs typeface="Times New Roman"/>
              </a:rPr>
              <a:t>internally </a:t>
            </a:r>
            <a:r>
              <a:rPr dirty="0" sz="1200">
                <a:latin typeface="Times New Roman"/>
                <a:cs typeface="Times New Roman"/>
              </a:rPr>
              <a:t>creates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object. </a:t>
            </a:r>
            <a:r>
              <a:rPr dirty="0" sz="1200" spc="-10">
                <a:latin typeface="Times New Roman"/>
                <a:cs typeface="Times New Roman"/>
              </a:rPr>
              <a:t>Since </a:t>
            </a:r>
            <a:r>
              <a:rPr dirty="0" sz="1200" spc="-5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objects, we </a:t>
            </a:r>
            <a:r>
              <a:rPr dirty="0" sz="1200">
                <a:latin typeface="Times New Roman"/>
                <a:cs typeface="Times New Roman"/>
              </a:rPr>
              <a:t>can pass 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another function just </a:t>
            </a:r>
            <a:r>
              <a:rPr dirty="0" sz="1200" spc="5">
                <a:latin typeface="Times New Roman"/>
                <a:cs typeface="Times New Roman"/>
              </a:rPr>
              <a:t>like we  </a:t>
            </a:r>
            <a:r>
              <a:rPr dirty="0" sz="1200" spc="-10">
                <a:latin typeface="Times New Roman"/>
                <a:cs typeface="Times New Roman"/>
              </a:rPr>
              <a:t>pass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object </a:t>
            </a:r>
            <a:r>
              <a:rPr dirty="0" sz="1200" spc="-10">
                <a:latin typeface="Times New Roman"/>
                <a:cs typeface="Times New Roman"/>
              </a:rPr>
              <a:t>(or </a:t>
            </a:r>
            <a:r>
              <a:rPr dirty="0" sz="1200" spc="-15">
                <a:latin typeface="Times New Roman"/>
                <a:cs typeface="Times New Roman"/>
              </a:rPr>
              <a:t>value)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10">
                <a:latin typeface="Times New Roman"/>
                <a:cs typeface="Times New Roman"/>
              </a:rPr>
              <a:t>function. The following </a:t>
            </a:r>
            <a:r>
              <a:rPr dirty="0" sz="1200" spc="-5">
                <a:latin typeface="Times New Roman"/>
                <a:cs typeface="Times New Roman"/>
              </a:rPr>
              <a:t>possibilities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possible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assign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possible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define </a:t>
            </a:r>
            <a:r>
              <a:rPr dirty="0" sz="1200" spc="-5">
                <a:latin typeface="Times New Roman"/>
                <a:cs typeface="Times New Roman"/>
              </a:rPr>
              <a:t>one function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possible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as parameter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 marL="12700" marR="1819910" indent="228600">
              <a:lnSpc>
                <a:spcPct val="11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possible that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return </a:t>
            </a:r>
            <a:r>
              <a:rPr dirty="0" sz="1200" spc="-5">
                <a:latin typeface="Times New Roman"/>
                <a:cs typeface="Times New Roman"/>
              </a:rPr>
              <a:t>another </a:t>
            </a:r>
            <a:r>
              <a:rPr dirty="0" sz="1200" spc="-10">
                <a:latin typeface="Times New Roman"/>
                <a:cs typeface="Times New Roman"/>
              </a:rPr>
              <a:t>function.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understand these points, we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 spc="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few simple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Q) A python </a:t>
            </a:r>
            <a:r>
              <a:rPr dirty="0" sz="1200">
                <a:latin typeface="Times New Roman"/>
                <a:cs typeface="Times New Roman"/>
              </a:rPr>
              <a:t>program to </a:t>
            </a:r>
            <a:r>
              <a:rPr dirty="0" sz="1200" spc="-10">
                <a:latin typeface="Times New Roman"/>
                <a:cs typeface="Times New Roman"/>
              </a:rPr>
              <a:t>see </a:t>
            </a:r>
            <a:r>
              <a:rPr dirty="0" sz="1200" spc="-5">
                <a:latin typeface="Times New Roman"/>
                <a:cs typeface="Times New Roman"/>
              </a:rPr>
              <a:t>how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assign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to 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164" y="7350759"/>
            <a:ext cx="1208405" cy="7918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51435">
              <a:lnSpc>
                <a:spcPts val="1320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display(st):</a:t>
            </a:r>
            <a:endParaRPr sz="1200">
              <a:latin typeface="Times New Roman"/>
              <a:cs typeface="Times New Roman"/>
            </a:endParaRPr>
          </a:p>
          <a:p>
            <a:pPr algn="just" marL="51435" marR="100965" indent="15494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"hai"+st  </a:t>
            </a:r>
            <a:r>
              <a:rPr dirty="0" sz="1200" spc="-5">
                <a:latin typeface="Times New Roman"/>
                <a:cs typeface="Times New Roman"/>
              </a:rPr>
              <a:t>x=display("cse")  print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8970" y="7926451"/>
            <a:ext cx="967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haicse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004" y="8127618"/>
            <a:ext cx="4883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Q) A python </a:t>
            </a:r>
            <a:r>
              <a:rPr dirty="0" sz="1200">
                <a:latin typeface="Times New Roman"/>
                <a:cs typeface="Times New Roman"/>
              </a:rPr>
              <a:t>program to </a:t>
            </a:r>
            <a:r>
              <a:rPr dirty="0" sz="1200" spc="-5">
                <a:latin typeface="Times New Roman"/>
                <a:cs typeface="Times New Roman"/>
              </a:rPr>
              <a:t>know how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define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3975" y="8354694"/>
            <a:ext cx="1511935" cy="1403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340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display(st):</a:t>
            </a:r>
            <a:endParaRPr sz="1200">
              <a:latin typeface="Times New Roman"/>
              <a:cs typeface="Times New Roman"/>
            </a:endParaRPr>
          </a:p>
          <a:p>
            <a:pPr marL="355600" marR="93345" indent="-152400">
              <a:lnSpc>
                <a:spcPts val="161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def message():  return "how 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u?"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res=message()+st</a:t>
            </a:r>
            <a:endParaRPr sz="1200">
              <a:latin typeface="Times New Roman"/>
              <a:cs typeface="Times New Roman"/>
            </a:endParaRPr>
          </a:p>
          <a:p>
            <a:pPr marL="47625" marR="436880" indent="15494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return res  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2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i</a:t>
            </a:r>
            <a:r>
              <a:rPr dirty="0" sz="1200" spc="5">
                <a:latin typeface="Times New Roman"/>
                <a:cs typeface="Times New Roman"/>
              </a:rPr>
              <a:t>s</a:t>
            </a:r>
            <a:r>
              <a:rPr dirty="0" sz="1200" spc="20">
                <a:latin typeface="Times New Roman"/>
                <a:cs typeface="Times New Roman"/>
              </a:rPr>
              <a:t>p</a:t>
            </a:r>
            <a:r>
              <a:rPr dirty="0" sz="1200" spc="-25">
                <a:latin typeface="Times New Roman"/>
                <a:cs typeface="Times New Roman"/>
              </a:rPr>
              <a:t>l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50">
                <a:latin typeface="Times New Roman"/>
                <a:cs typeface="Times New Roman"/>
              </a:rPr>
              <a:t>y</a:t>
            </a:r>
            <a:r>
              <a:rPr dirty="0" sz="1200" spc="30">
                <a:latin typeface="Times New Roman"/>
                <a:cs typeface="Times New Roman"/>
              </a:rPr>
              <a:t>(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15">
                <a:latin typeface="Times New Roman"/>
                <a:cs typeface="Times New Roman"/>
              </a:rPr>
              <a:t>e</a:t>
            </a:r>
            <a:r>
              <a:rPr dirty="0" sz="1200" spc="-15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8970" y="9539427"/>
            <a:ext cx="1312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 </a:t>
            </a:r>
            <a:r>
              <a:rPr dirty="0" sz="1200" spc="-5">
                <a:latin typeface="Times New Roman"/>
                <a:cs typeface="Times New Roman"/>
              </a:rPr>
              <a:t>how 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u?cse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5761355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Q) A python </a:t>
            </a:r>
            <a:r>
              <a:rPr dirty="0" sz="1200">
                <a:latin typeface="Times New Roman"/>
                <a:cs typeface="Times New Roman"/>
              </a:rPr>
              <a:t>program to </a:t>
            </a:r>
            <a:r>
              <a:rPr dirty="0" sz="1200" spc="-5">
                <a:latin typeface="Times New Roman"/>
                <a:cs typeface="Times New Roman"/>
              </a:rPr>
              <a:t>know how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as parameter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36039" y="1113154"/>
            <a:ext cx="1548130" cy="1224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ts val="1340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display(f):</a:t>
            </a:r>
            <a:endParaRPr sz="1200">
              <a:latin typeface="Times New Roman"/>
              <a:cs typeface="Times New Roman"/>
            </a:endParaRPr>
          </a:p>
          <a:p>
            <a:pPr marL="35560" marR="503555" indent="15494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"hai"+f  </a:t>
            </a: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message():</a:t>
            </a:r>
            <a:endParaRPr sz="1200">
              <a:latin typeface="Times New Roman"/>
              <a:cs typeface="Times New Roman"/>
            </a:endParaRPr>
          </a:p>
          <a:p>
            <a:pPr marL="35560" indent="15494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return "how 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u?"</a:t>
            </a:r>
            <a:endParaRPr sz="1200">
              <a:latin typeface="Times New Roman"/>
              <a:cs typeface="Times New Roman"/>
            </a:endParaRPr>
          </a:p>
          <a:p>
            <a:pPr marL="35560" marR="58419">
              <a:lnSpc>
                <a:spcPct val="110000"/>
              </a:lnSpc>
              <a:spcBef>
                <a:spcPts val="25"/>
              </a:spcBef>
            </a:pPr>
            <a:r>
              <a:rPr dirty="0" sz="1200" spc="-20">
                <a:latin typeface="Times New Roman"/>
                <a:cs typeface="Times New Roman"/>
              </a:rPr>
              <a:t>f</a:t>
            </a:r>
            <a:r>
              <a:rPr dirty="0" sz="1200" spc="20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20">
                <a:latin typeface="Times New Roman"/>
                <a:cs typeface="Times New Roman"/>
              </a:rPr>
              <a:t>d</a:t>
            </a:r>
            <a:r>
              <a:rPr dirty="0" sz="1200" spc="-25">
                <a:latin typeface="Times New Roman"/>
                <a:cs typeface="Times New Roman"/>
              </a:rPr>
              <a:t>i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20">
                <a:latin typeface="Times New Roman"/>
                <a:cs typeface="Times New Roman"/>
              </a:rPr>
              <a:t>p</a:t>
            </a:r>
            <a:r>
              <a:rPr dirty="0" sz="1200" spc="-25">
                <a:latin typeface="Times New Roman"/>
                <a:cs typeface="Times New Roman"/>
              </a:rPr>
              <a:t>l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 spc="30">
                <a:latin typeface="Times New Roman"/>
                <a:cs typeface="Times New Roman"/>
              </a:rPr>
              <a:t>(</a:t>
            </a:r>
            <a:r>
              <a:rPr dirty="0" sz="1200" spc="-2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5">
                <a:latin typeface="Times New Roman"/>
                <a:cs typeface="Times New Roman"/>
              </a:rPr>
              <a:t>s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5">
                <a:latin typeface="Times New Roman"/>
                <a:cs typeface="Times New Roman"/>
              </a:rPr>
              <a:t>()</a:t>
            </a:r>
            <a:r>
              <a:rPr dirty="0" sz="1200">
                <a:latin typeface="Times New Roman"/>
                <a:cs typeface="Times New Roman"/>
              </a:rPr>
              <a:t>)  </a:t>
            </a: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970" y="2097151"/>
            <a:ext cx="1311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 </a:t>
            </a:r>
            <a:r>
              <a:rPr dirty="0" sz="1200" spc="-10">
                <a:latin typeface="Times New Roman"/>
                <a:cs typeface="Times New Roman"/>
              </a:rPr>
              <a:t>haihow 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298318"/>
            <a:ext cx="4561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Q) A python </a:t>
            </a:r>
            <a:r>
              <a:rPr dirty="0" sz="1200">
                <a:latin typeface="Times New Roman"/>
                <a:cs typeface="Times New Roman"/>
              </a:rPr>
              <a:t>program to </a:t>
            </a:r>
            <a:r>
              <a:rPr dirty="0" sz="1200" spc="-5">
                <a:latin typeface="Times New Roman"/>
                <a:cs typeface="Times New Roman"/>
              </a:rPr>
              <a:t>know how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can return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9850" y="2520314"/>
            <a:ext cx="1548130" cy="1224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750">
              <a:lnSpc>
                <a:spcPts val="1375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display():</a:t>
            </a:r>
            <a:endParaRPr sz="1200">
              <a:latin typeface="Times New Roman"/>
              <a:cs typeface="Times New Roman"/>
            </a:endParaRPr>
          </a:p>
          <a:p>
            <a:pPr marL="339725" marR="145415" indent="-15240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def message():  return "how 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u?"</a:t>
            </a:r>
            <a:endParaRPr sz="1200">
              <a:latin typeface="Times New Roman"/>
              <a:cs typeface="Times New Roman"/>
            </a:endParaRPr>
          </a:p>
          <a:p>
            <a:pPr marL="31750" marR="441325" indent="15494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message  </a:t>
            </a:r>
            <a:r>
              <a:rPr dirty="0" sz="1200" spc="-5">
                <a:latin typeface="Times New Roman"/>
                <a:cs typeface="Times New Roman"/>
              </a:rPr>
              <a:t>fun=display()</a:t>
            </a:r>
            <a:endParaRPr sz="12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6423" y="3508628"/>
            <a:ext cx="1123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 </a:t>
            </a:r>
            <a:r>
              <a:rPr dirty="0" sz="1200" spc="-5">
                <a:latin typeface="Times New Roman"/>
                <a:cs typeface="Times New Roman"/>
              </a:rPr>
              <a:t>how 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3899153"/>
            <a:ext cx="5760720" cy="26384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20"/>
              </a:spcBef>
            </a:pPr>
            <a:r>
              <a:rPr dirty="0" sz="1200" spc="-10" b="1">
                <a:latin typeface="Times New Roman"/>
                <a:cs typeface="Times New Roman"/>
              </a:rPr>
              <a:t>Pass </a:t>
            </a:r>
            <a:r>
              <a:rPr dirty="0" sz="1200" spc="-5" b="1">
                <a:latin typeface="Times New Roman"/>
                <a:cs typeface="Times New Roman"/>
              </a:rPr>
              <a:t>by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Value:</a:t>
            </a:r>
            <a:endParaRPr sz="1200">
              <a:latin typeface="Times New Roman"/>
              <a:cs typeface="Times New Roman"/>
            </a:endParaRPr>
          </a:p>
          <a:p>
            <a:pPr algn="just" marL="12700" marR="13335" indent="457200">
              <a:lnSpc>
                <a:spcPts val="1580"/>
              </a:lnSpc>
              <a:spcBef>
                <a:spcPts val="55"/>
              </a:spcBef>
            </a:pPr>
            <a:r>
              <a:rPr dirty="0" sz="1200" spc="-10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represents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copy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variable value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passed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5">
                <a:latin typeface="Times New Roman"/>
                <a:cs typeface="Times New Roman"/>
              </a:rPr>
              <a:t>and  </a:t>
            </a:r>
            <a:r>
              <a:rPr dirty="0" sz="1200" spc="-5">
                <a:latin typeface="Times New Roman"/>
                <a:cs typeface="Times New Roman"/>
              </a:rPr>
              <a:t>any modifications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not reflect outside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function.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python,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are  </a:t>
            </a:r>
            <a:r>
              <a:rPr dirty="0" sz="1200" spc="-10">
                <a:latin typeface="Times New Roman"/>
                <a:cs typeface="Times New Roman"/>
              </a:rPr>
              <a:t>sent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means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object references. We </a:t>
            </a:r>
            <a:r>
              <a:rPr dirty="0" sz="1200">
                <a:latin typeface="Times New Roman"/>
                <a:cs typeface="Times New Roman"/>
              </a:rPr>
              <a:t>know </a:t>
            </a:r>
            <a:r>
              <a:rPr dirty="0" sz="1200" spc="-5">
                <a:latin typeface="Times New Roman"/>
                <a:cs typeface="Times New Roman"/>
              </a:rPr>
              <a:t>everything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considered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20">
                <a:latin typeface="Times New Roman"/>
                <a:cs typeface="Times New Roman"/>
              </a:rPr>
              <a:t>an  </a:t>
            </a:r>
            <a:r>
              <a:rPr dirty="0" sz="1200" spc="-10">
                <a:latin typeface="Times New Roman"/>
                <a:cs typeface="Times New Roman"/>
              </a:rPr>
              <a:t>object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python. All </a:t>
            </a:r>
            <a:r>
              <a:rPr dirty="0" sz="1200" spc="-10">
                <a:latin typeface="Times New Roman"/>
                <a:cs typeface="Times New Roman"/>
              </a:rPr>
              <a:t>numbers, </a:t>
            </a:r>
            <a:r>
              <a:rPr dirty="0" sz="1200" spc="-5">
                <a:latin typeface="Times New Roman"/>
                <a:cs typeface="Times New Roman"/>
              </a:rPr>
              <a:t>strings, </a:t>
            </a:r>
            <a:r>
              <a:rPr dirty="0" sz="1200" spc="-10">
                <a:latin typeface="Times New Roman"/>
                <a:cs typeface="Times New Roman"/>
              </a:rPr>
              <a:t>tuples, lists and </a:t>
            </a:r>
            <a:r>
              <a:rPr dirty="0" sz="1200" spc="-5">
                <a:latin typeface="Times New Roman"/>
                <a:cs typeface="Times New Roman"/>
              </a:rPr>
              <a:t>dictionaries </a:t>
            </a:r>
            <a:r>
              <a:rPr dirty="0" sz="1200" spc="15">
                <a:latin typeface="Times New Roman"/>
                <a:cs typeface="Times New Roman"/>
              </a:rPr>
              <a:t>are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objects.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5">
                <a:latin typeface="Times New Roman"/>
                <a:cs typeface="Times New Roman"/>
              </a:rPr>
              <a:t>store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value </a:t>
            </a:r>
            <a:r>
              <a:rPr dirty="0" sz="1200" spc="-10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variable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dirty="0" sz="1200" spc="-10" b="1">
                <a:latin typeface="Times New Roman"/>
                <a:cs typeface="Times New Roman"/>
              </a:rPr>
              <a:t>x=10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580"/>
              </a:lnSpc>
              <a:spcBef>
                <a:spcPts val="55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python, everything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object. </a:t>
            </a:r>
            <a:r>
              <a:rPr dirty="0" sz="1200" spc="-5">
                <a:latin typeface="Times New Roman"/>
                <a:cs typeface="Times New Roman"/>
              </a:rPr>
              <a:t>An object 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imagined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memory block  </a:t>
            </a:r>
            <a:r>
              <a:rPr dirty="0" sz="1200" spc="-10">
                <a:latin typeface="Times New Roman"/>
                <a:cs typeface="Times New Roman"/>
              </a:rPr>
              <a:t>where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5">
                <a:latin typeface="Times New Roman"/>
                <a:cs typeface="Times New Roman"/>
              </a:rPr>
              <a:t>store </a:t>
            </a:r>
            <a:r>
              <a:rPr dirty="0" sz="1200" spc="-15">
                <a:latin typeface="Times New Roman"/>
                <a:cs typeface="Times New Roman"/>
              </a:rPr>
              <a:t>some </a:t>
            </a:r>
            <a:r>
              <a:rPr dirty="0" sz="1200" spc="-10">
                <a:latin typeface="Times New Roman"/>
                <a:cs typeface="Times New Roman"/>
              </a:rPr>
              <a:t>value.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case, an object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204">
                <a:latin typeface="Times New Roman"/>
                <a:cs typeface="Times New Roman"/>
              </a:rPr>
              <a:t>„10‟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created in  </a:t>
            </a:r>
            <a:r>
              <a:rPr dirty="0" sz="1200" spc="-5">
                <a:latin typeface="Times New Roman"/>
                <a:cs typeface="Times New Roman"/>
              </a:rPr>
              <a:t>memory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-280">
                <a:latin typeface="Times New Roman"/>
                <a:cs typeface="Times New Roman"/>
              </a:rPr>
              <a:t>„x‟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attached. So, 10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object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80">
                <a:latin typeface="Times New Roman"/>
                <a:cs typeface="Times New Roman"/>
              </a:rPr>
              <a:t>„x‟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tag </a:t>
            </a:r>
            <a:r>
              <a:rPr dirty="0" sz="1200" spc="-35">
                <a:latin typeface="Times New Roman"/>
                <a:cs typeface="Times New Roman"/>
              </a:rPr>
              <a:t>given 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that object. Also, objects </a:t>
            </a:r>
            <a:r>
              <a:rPr dirty="0" sz="1200">
                <a:latin typeface="Times New Roman"/>
                <a:cs typeface="Times New Roman"/>
              </a:rPr>
              <a:t>are created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heap memory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very </a:t>
            </a:r>
            <a:r>
              <a:rPr dirty="0" sz="1200" spc="-10">
                <a:latin typeface="Times New Roman"/>
                <a:cs typeface="Times New Roman"/>
              </a:rPr>
              <a:t>huge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memory that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0"/>
              </a:spcBef>
            </a:pPr>
            <a:r>
              <a:rPr dirty="0" sz="1200" spc="-5">
                <a:latin typeface="Times New Roman"/>
                <a:cs typeface="Times New Roman"/>
              </a:rPr>
              <a:t>depends </a:t>
            </a:r>
            <a:r>
              <a:rPr dirty="0" sz="1200" spc="10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RAM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Example: </a:t>
            </a:r>
            <a:r>
              <a:rPr dirty="0" sz="1200" spc="-5">
                <a:latin typeface="Times New Roman"/>
                <a:cs typeface="Times New Roman"/>
              </a:rPr>
              <a:t>A Python </a:t>
            </a:r>
            <a:r>
              <a:rPr dirty="0" sz="1200">
                <a:latin typeface="Times New Roman"/>
                <a:cs typeface="Times New Roman"/>
              </a:rPr>
              <a:t>program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pass </a:t>
            </a:r>
            <a:r>
              <a:rPr dirty="0" sz="1200" spc="-5">
                <a:latin typeface="Times New Roman"/>
                <a:cs typeface="Times New Roman"/>
              </a:rPr>
              <a:t>an integer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function and modify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2285" y="6551929"/>
            <a:ext cx="1606550" cy="1224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7150">
              <a:lnSpc>
                <a:spcPts val="1370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10">
                <a:latin typeface="Times New Roman"/>
                <a:cs typeface="Times New Roman"/>
              </a:rPr>
              <a:t> modify(x):</a:t>
            </a:r>
            <a:endParaRPr sz="120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  <a:spcBef>
                <a:spcPts val="140"/>
              </a:spcBef>
            </a:pPr>
            <a:r>
              <a:rPr dirty="0" sz="1200" spc="-10">
                <a:latin typeface="Times New Roman"/>
                <a:cs typeface="Times New Roman"/>
              </a:rPr>
              <a:t>x=15</a:t>
            </a:r>
            <a:endParaRPr sz="1200">
              <a:latin typeface="Times New Roman"/>
              <a:cs typeface="Times New Roman"/>
            </a:endParaRPr>
          </a:p>
          <a:p>
            <a:pPr marL="57150" marR="128270" indent="155575">
              <a:lnSpc>
                <a:spcPct val="11000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print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"inside",x,id(x)  </a:t>
            </a:r>
            <a:r>
              <a:rPr dirty="0" sz="1200" spc="-10">
                <a:latin typeface="Times New Roman"/>
                <a:cs typeface="Times New Roman"/>
              </a:rPr>
              <a:t>x=10</a:t>
            </a:r>
            <a:endParaRPr sz="12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50"/>
              </a:spcBef>
            </a:pPr>
            <a:r>
              <a:rPr dirty="0" sz="1200" spc="-10">
                <a:latin typeface="Times New Roman"/>
                <a:cs typeface="Times New Roman"/>
              </a:rPr>
              <a:t>modify(x)</a:t>
            </a:r>
            <a:endParaRPr sz="12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"outside",x,id(x)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7743570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2285" y="7951469"/>
            <a:ext cx="1431925" cy="4292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15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6356456</a:t>
            </a:r>
            <a:endParaRPr sz="12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outside </a:t>
            </a:r>
            <a:r>
              <a:rPr dirty="0" sz="1200">
                <a:latin typeface="Times New Roman"/>
                <a:cs typeface="Times New Roman"/>
              </a:rPr>
              <a:t>10 6356516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8322944"/>
            <a:ext cx="5753735" cy="144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525">
              <a:lnSpc>
                <a:spcPct val="1117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5">
                <a:latin typeface="Times New Roman"/>
                <a:cs typeface="Times New Roman"/>
              </a:rPr>
              <a:t>output, </a:t>
            </a:r>
            <a:r>
              <a:rPr dirty="0" sz="1200" spc="-5">
                <a:latin typeface="Times New Roman"/>
                <a:cs typeface="Times New Roman"/>
              </a:rPr>
              <a:t>we can understand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254">
                <a:latin typeface="Times New Roman"/>
                <a:cs typeface="Times New Roman"/>
              </a:rPr>
              <a:t>„x‟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15 </a:t>
            </a:r>
            <a:r>
              <a:rPr dirty="0" sz="1200" spc="-5">
                <a:latin typeface="Times New Roman"/>
                <a:cs typeface="Times New Roman"/>
              </a:rPr>
              <a:t>and that </a:t>
            </a:r>
            <a:r>
              <a:rPr dirty="0" sz="1200" spc="-25">
                <a:latin typeface="Times New Roman"/>
                <a:cs typeface="Times New Roman"/>
              </a:rPr>
              <a:t>is not  </a:t>
            </a:r>
            <a:r>
              <a:rPr dirty="0" sz="1200" spc="-5">
                <a:latin typeface="Times New Roman"/>
                <a:cs typeface="Times New Roman"/>
              </a:rPr>
              <a:t>available outside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function. </a:t>
            </a:r>
            <a:r>
              <a:rPr dirty="0" sz="1200" spc="-5">
                <a:latin typeface="Times New Roman"/>
                <a:cs typeface="Times New Roman"/>
              </a:rPr>
              <a:t>When we </a:t>
            </a:r>
            <a:r>
              <a:rPr dirty="0" sz="1200">
                <a:latin typeface="Times New Roman"/>
                <a:cs typeface="Times New Roman"/>
              </a:rPr>
              <a:t>call the </a:t>
            </a:r>
            <a:r>
              <a:rPr dirty="0" sz="1200" spc="-10">
                <a:latin typeface="Times New Roman"/>
                <a:cs typeface="Times New Roman"/>
              </a:rPr>
              <a:t>modify( </a:t>
            </a:r>
            <a:r>
              <a:rPr dirty="0" sz="1200">
                <a:latin typeface="Times New Roman"/>
                <a:cs typeface="Times New Roman"/>
              </a:rPr>
              <a:t>) </a:t>
            </a:r>
            <a:r>
              <a:rPr dirty="0" sz="1200" spc="-5">
                <a:latin typeface="Times New Roman"/>
                <a:cs typeface="Times New Roman"/>
              </a:rPr>
              <a:t>function and </a:t>
            </a:r>
            <a:r>
              <a:rPr dirty="0" sz="1200">
                <a:latin typeface="Times New Roman"/>
                <a:cs typeface="Times New Roman"/>
              </a:rPr>
              <a:t>pass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280">
                <a:latin typeface="Times New Roman"/>
                <a:cs typeface="Times New Roman"/>
              </a:rPr>
              <a:t>„x‟ </a:t>
            </a:r>
            <a:r>
              <a:rPr dirty="0" sz="1200" spc="-5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latin typeface="Times New Roman"/>
                <a:cs typeface="Times New Roman"/>
              </a:rPr>
              <a:t>modify(x)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580"/>
              </a:lnSpc>
              <a:spcBef>
                <a:spcPts val="55"/>
              </a:spcBef>
            </a:pP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 spc="-10">
                <a:latin typeface="Times New Roman"/>
                <a:cs typeface="Times New Roman"/>
              </a:rPr>
              <a:t>remember </a:t>
            </a:r>
            <a:r>
              <a:rPr dirty="0" sz="1200" spc="-5">
                <a:latin typeface="Times New Roman"/>
                <a:cs typeface="Times New Roman"/>
              </a:rPr>
              <a:t>that we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passing </a:t>
            </a:r>
            <a:r>
              <a:rPr dirty="0" sz="1200">
                <a:latin typeface="Times New Roman"/>
                <a:cs typeface="Times New Roman"/>
              </a:rPr>
              <a:t>the object </a:t>
            </a:r>
            <a:r>
              <a:rPr dirty="0" sz="1200" spc="-10">
                <a:latin typeface="Times New Roman"/>
                <a:cs typeface="Times New Roman"/>
              </a:rPr>
              <a:t>references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modify( </a:t>
            </a:r>
            <a:r>
              <a:rPr dirty="0" sz="1200">
                <a:latin typeface="Times New Roman"/>
                <a:cs typeface="Times New Roman"/>
              </a:rPr>
              <a:t>) </a:t>
            </a:r>
            <a:r>
              <a:rPr dirty="0" sz="1200" spc="-10">
                <a:latin typeface="Times New Roman"/>
                <a:cs typeface="Times New Roman"/>
              </a:rPr>
              <a:t>function. The  object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10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references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95">
                <a:latin typeface="Times New Roman"/>
                <a:cs typeface="Times New Roman"/>
              </a:rPr>
              <a:t>„x‟.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passed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modify( </a:t>
            </a:r>
            <a:r>
              <a:rPr dirty="0" sz="1200">
                <a:latin typeface="Times New Roman"/>
                <a:cs typeface="Times New Roman"/>
              </a:rPr>
              <a:t>) </a:t>
            </a:r>
            <a:r>
              <a:rPr dirty="0" sz="1200" spc="-5">
                <a:latin typeface="Times New Roman"/>
                <a:cs typeface="Times New Roman"/>
              </a:rPr>
              <a:t>function. 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using: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 sz="1200" spc="-10" b="1">
                <a:latin typeface="Times New Roman"/>
                <a:cs typeface="Times New Roman"/>
              </a:rPr>
              <a:t>x=15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5762625" cy="227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10400"/>
              </a:lnSpc>
            </a:pP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means </a:t>
            </a:r>
            <a:r>
              <a:rPr dirty="0" sz="1200">
                <a:latin typeface="Times New Roman"/>
                <a:cs typeface="Times New Roman"/>
              </a:rPr>
              <a:t>another </a:t>
            </a:r>
            <a:r>
              <a:rPr dirty="0" sz="1200" spc="-10">
                <a:latin typeface="Times New Roman"/>
                <a:cs typeface="Times New Roman"/>
              </a:rPr>
              <a:t>object </a:t>
            </a:r>
            <a:r>
              <a:rPr dirty="0" sz="1200">
                <a:latin typeface="Times New Roman"/>
                <a:cs typeface="Times New Roman"/>
              </a:rPr>
              <a:t>15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created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memory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that object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referenced </a:t>
            </a:r>
            <a:r>
              <a:rPr dirty="0" sz="1200" spc="10">
                <a:latin typeface="Times New Roman"/>
                <a:cs typeface="Times New Roman"/>
              </a:rPr>
              <a:t>by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name </a:t>
            </a:r>
            <a:r>
              <a:rPr dirty="0" sz="1200" spc="-195">
                <a:latin typeface="Times New Roman"/>
                <a:cs typeface="Times New Roman"/>
              </a:rPr>
              <a:t>„x‟. </a:t>
            </a: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reason </a:t>
            </a:r>
            <a:r>
              <a:rPr dirty="0" sz="1200" spc="5">
                <a:latin typeface="Times New Roman"/>
                <a:cs typeface="Times New Roman"/>
              </a:rPr>
              <a:t>why </a:t>
            </a:r>
            <a:r>
              <a:rPr dirty="0" sz="1200">
                <a:latin typeface="Times New Roman"/>
                <a:cs typeface="Times New Roman"/>
              </a:rPr>
              <a:t>another </a:t>
            </a:r>
            <a:r>
              <a:rPr dirty="0" sz="1200" spc="-10">
                <a:latin typeface="Times New Roman"/>
                <a:cs typeface="Times New Roman"/>
              </a:rPr>
              <a:t>object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created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memory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integer  objects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immutable </a:t>
            </a:r>
            <a:r>
              <a:rPr dirty="0" sz="1200" spc="5">
                <a:latin typeface="Times New Roman"/>
                <a:cs typeface="Times New Roman"/>
              </a:rPr>
              <a:t>(not </a:t>
            </a:r>
            <a:r>
              <a:rPr dirty="0" sz="1200" spc="-10">
                <a:latin typeface="Times New Roman"/>
                <a:cs typeface="Times New Roman"/>
              </a:rPr>
              <a:t>modifiable). </a:t>
            </a:r>
            <a:r>
              <a:rPr dirty="0" sz="1200">
                <a:latin typeface="Times New Roman"/>
                <a:cs typeface="Times New Roman"/>
              </a:rPr>
              <a:t>So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function, when we display </a:t>
            </a:r>
            <a:r>
              <a:rPr dirty="0" sz="1200" spc="-280">
                <a:latin typeface="Times New Roman"/>
                <a:cs typeface="Times New Roman"/>
              </a:rPr>
              <a:t>„x‟ </a:t>
            </a:r>
            <a:r>
              <a:rPr dirty="0" sz="1200" spc="5">
                <a:latin typeface="Times New Roman"/>
                <a:cs typeface="Times New Roman"/>
              </a:rPr>
              <a:t>value,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will </a:t>
            </a:r>
            <a:r>
              <a:rPr dirty="0" sz="1200" spc="3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 </a:t>
            </a:r>
            <a:r>
              <a:rPr dirty="0" sz="1200">
                <a:latin typeface="Times New Roman"/>
                <a:cs typeface="Times New Roman"/>
              </a:rPr>
              <a:t>15. </a:t>
            </a:r>
            <a:r>
              <a:rPr dirty="0" sz="1200" spc="-5">
                <a:latin typeface="Times New Roman"/>
                <a:cs typeface="Times New Roman"/>
              </a:rPr>
              <a:t>Once we come </a:t>
            </a:r>
            <a:r>
              <a:rPr dirty="0" sz="1200">
                <a:latin typeface="Times New Roman"/>
                <a:cs typeface="Times New Roman"/>
              </a:rPr>
              <a:t>outside 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display </a:t>
            </a:r>
            <a:r>
              <a:rPr dirty="0" sz="1200" spc="-254">
                <a:latin typeface="Times New Roman"/>
                <a:cs typeface="Times New Roman"/>
              </a:rPr>
              <a:t>„x‟ </a:t>
            </a:r>
            <a:r>
              <a:rPr dirty="0" sz="1200" spc="-10">
                <a:latin typeface="Times New Roman"/>
                <a:cs typeface="Times New Roman"/>
              </a:rPr>
              <a:t>value,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display numbers 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280">
                <a:latin typeface="Times New Roman"/>
                <a:cs typeface="Times New Roman"/>
              </a:rPr>
              <a:t>„x‟ </a:t>
            </a:r>
            <a:r>
              <a:rPr dirty="0" sz="1200" spc="-5">
                <a:latin typeface="Times New Roman"/>
                <a:cs typeface="Times New Roman"/>
              </a:rPr>
              <a:t>inside and outside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see </a:t>
            </a:r>
            <a:r>
              <a:rPr dirty="0" sz="1200" spc="-10">
                <a:latin typeface="Times New Roman"/>
                <a:cs typeface="Times New Roman"/>
              </a:rPr>
              <a:t>different </a:t>
            </a:r>
            <a:r>
              <a:rPr dirty="0" sz="1200" spc="-5">
                <a:latin typeface="Times New Roman"/>
                <a:cs typeface="Times New Roman"/>
              </a:rPr>
              <a:t>numbers </a:t>
            </a:r>
            <a:r>
              <a:rPr dirty="0" sz="1200">
                <a:latin typeface="Times New Roman"/>
                <a:cs typeface="Times New Roman"/>
              </a:rPr>
              <a:t>since they are </a:t>
            </a:r>
            <a:r>
              <a:rPr dirty="0" sz="1200" spc="-5">
                <a:latin typeface="Times New Roman"/>
                <a:cs typeface="Times New Roman"/>
              </a:rPr>
              <a:t>different  objects.</a:t>
            </a:r>
            <a:endParaRPr sz="1200">
              <a:latin typeface="Times New Roman"/>
              <a:cs typeface="Times New Roman"/>
            </a:endParaRPr>
          </a:p>
          <a:p>
            <a:pPr algn="just" marL="12700" marR="12065" indent="45720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python, integers, </a:t>
            </a:r>
            <a:r>
              <a:rPr dirty="0" sz="1200" spc="-10">
                <a:latin typeface="Times New Roman"/>
                <a:cs typeface="Times New Roman"/>
              </a:rPr>
              <a:t>floats, strings and </a:t>
            </a:r>
            <a:r>
              <a:rPr dirty="0" sz="1200">
                <a:latin typeface="Times New Roman"/>
                <a:cs typeface="Times New Roman"/>
              </a:rPr>
              <a:t>tuples </a:t>
            </a:r>
            <a:r>
              <a:rPr dirty="0" sz="1200" spc="1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immutable. That means their </a:t>
            </a:r>
            <a:r>
              <a:rPr dirty="0" sz="1200" spc="5">
                <a:latin typeface="Times New Roman"/>
                <a:cs typeface="Times New Roman"/>
              </a:rPr>
              <a:t>data  </a:t>
            </a:r>
            <a:r>
              <a:rPr dirty="0" sz="1200" spc="-5">
                <a:latin typeface="Times New Roman"/>
                <a:cs typeface="Times New Roman"/>
              </a:rPr>
              <a:t>cannot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modified. When </a:t>
            </a:r>
            <a:r>
              <a:rPr dirty="0" sz="1200" spc="5">
                <a:latin typeface="Times New Roman"/>
                <a:cs typeface="Times New Roman"/>
              </a:rPr>
              <a:t>we </a:t>
            </a:r>
            <a:r>
              <a:rPr dirty="0" sz="1200" spc="10">
                <a:latin typeface="Times New Roman"/>
                <a:cs typeface="Times New Roman"/>
              </a:rPr>
              <a:t>try to </a:t>
            </a:r>
            <a:r>
              <a:rPr dirty="0" sz="1200" spc="-10">
                <a:latin typeface="Times New Roman"/>
                <a:cs typeface="Times New Roman"/>
              </a:rPr>
              <a:t>change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 spc="-10">
                <a:latin typeface="Times New Roman"/>
                <a:cs typeface="Times New Roman"/>
              </a:rPr>
              <a:t>value,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object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created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the  </a:t>
            </a:r>
            <a:r>
              <a:rPr dirty="0" sz="1200" spc="-10">
                <a:latin typeface="Times New Roman"/>
                <a:cs typeface="Times New Roman"/>
              </a:rPr>
              <a:t>modified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88915"/>
            <a:ext cx="5758815" cy="2044064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845310">
              <a:lnSpc>
                <a:spcPct val="100000"/>
              </a:lnSpc>
              <a:spcBef>
                <a:spcPts val="270"/>
              </a:spcBef>
            </a:pPr>
            <a:r>
              <a:rPr dirty="0" sz="1200" spc="-5" b="1">
                <a:latin typeface="Times New Roman"/>
                <a:cs typeface="Times New Roman"/>
              </a:rPr>
              <a:t>Fig. </a:t>
            </a:r>
            <a:r>
              <a:rPr dirty="0" sz="1200" spc="-10">
                <a:latin typeface="Times New Roman"/>
                <a:cs typeface="Times New Roman"/>
              </a:rPr>
              <a:t>Passing </a:t>
            </a:r>
            <a:r>
              <a:rPr dirty="0" sz="1200" spc="-5">
                <a:latin typeface="Times New Roman"/>
                <a:cs typeface="Times New Roman"/>
              </a:rPr>
              <a:t>Integer </a:t>
            </a:r>
            <a:r>
              <a:rPr dirty="0" sz="1200">
                <a:latin typeface="Times New Roman"/>
                <a:cs typeface="Times New Roman"/>
              </a:rPr>
              <a:t>to 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10" b="1">
                <a:latin typeface="Times New Roman"/>
                <a:cs typeface="Times New Roman"/>
              </a:rPr>
              <a:t>Pass </a:t>
            </a:r>
            <a:r>
              <a:rPr dirty="0" sz="1200" spc="-5" b="1">
                <a:latin typeface="Times New Roman"/>
                <a:cs typeface="Times New Roman"/>
              </a:rPr>
              <a:t>by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Reference:</a:t>
            </a:r>
            <a:endParaRPr sz="1200">
              <a:latin typeface="Times New Roman"/>
              <a:cs typeface="Times New Roman"/>
            </a:endParaRPr>
          </a:p>
          <a:p>
            <a:pPr marL="12700" indent="457200">
              <a:lnSpc>
                <a:spcPct val="100000"/>
              </a:lnSpc>
              <a:spcBef>
                <a:spcPts val="120"/>
              </a:spcBef>
            </a:pPr>
            <a:r>
              <a:rPr dirty="0" sz="1200" spc="-10">
                <a:latin typeface="Times New Roman"/>
                <a:cs typeface="Times New Roman"/>
              </a:rPr>
              <a:t>Pass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sending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reference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memory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endParaRPr sz="1200">
              <a:latin typeface="Times New Roman"/>
              <a:cs typeface="Times New Roman"/>
            </a:endParaRPr>
          </a:p>
          <a:p>
            <a:pPr marL="12700" marR="13970">
              <a:lnSpc>
                <a:spcPct val="1100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10">
                <a:latin typeface="Times New Roman"/>
                <a:cs typeface="Times New Roman"/>
              </a:rPr>
              <a:t>function. The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modified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through </a:t>
            </a:r>
            <a:r>
              <a:rPr dirty="0" sz="1200" spc="-10">
                <a:latin typeface="Times New Roman"/>
                <a:cs typeface="Times New Roman"/>
              </a:rPr>
              <a:t>memory </a:t>
            </a:r>
            <a:r>
              <a:rPr dirty="0" sz="1200">
                <a:latin typeface="Times New Roman"/>
                <a:cs typeface="Times New Roman"/>
              </a:rPr>
              <a:t>address </a:t>
            </a:r>
            <a:r>
              <a:rPr dirty="0" sz="1200" spc="-5">
                <a:latin typeface="Times New Roman"/>
                <a:cs typeface="Times New Roman"/>
              </a:rPr>
              <a:t>and  hence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modified value </a:t>
            </a:r>
            <a:r>
              <a:rPr dirty="0" sz="1200" spc="-5">
                <a:latin typeface="Times New Roman"/>
                <a:cs typeface="Times New Roman"/>
              </a:rPr>
              <a:t>will reflect </a:t>
            </a:r>
            <a:r>
              <a:rPr dirty="0" sz="1200" spc="-10">
                <a:latin typeface="Times New Roman"/>
                <a:cs typeface="Times New Roman"/>
              </a:rPr>
              <a:t>outside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python, </a:t>
            </a:r>
            <a:r>
              <a:rPr dirty="0" sz="1200" spc="-10">
                <a:latin typeface="Times New Roman"/>
                <a:cs typeface="Times New Roman"/>
              </a:rPr>
              <a:t>lists </a:t>
            </a:r>
            <a:r>
              <a:rPr dirty="0" sz="1200" spc="-5">
                <a:latin typeface="Times New Roman"/>
                <a:cs typeface="Times New Roman"/>
              </a:rPr>
              <a:t>and dictionaries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mutable. That </a:t>
            </a:r>
            <a:r>
              <a:rPr dirty="0" sz="1200" spc="-5">
                <a:latin typeface="Times New Roman"/>
                <a:cs typeface="Times New Roman"/>
              </a:rPr>
              <a:t>means, when we change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data,  the </a:t>
            </a:r>
            <a:r>
              <a:rPr dirty="0" sz="1200" spc="-10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object </a:t>
            </a:r>
            <a:r>
              <a:rPr dirty="0" sz="1200" spc="5">
                <a:latin typeface="Times New Roman"/>
                <a:cs typeface="Times New Roman"/>
              </a:rPr>
              <a:t>gets </a:t>
            </a:r>
            <a:r>
              <a:rPr dirty="0" sz="1200" spc="-10">
                <a:latin typeface="Times New Roman"/>
                <a:cs typeface="Times New Roman"/>
              </a:rPr>
              <a:t>modified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5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object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not created.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10">
                <a:latin typeface="Times New Roman"/>
                <a:cs typeface="Times New Roman"/>
              </a:rPr>
              <a:t>below </a:t>
            </a:r>
            <a:r>
              <a:rPr dirty="0" sz="1200" spc="-5">
                <a:latin typeface="Times New Roman"/>
                <a:cs typeface="Times New Roman"/>
              </a:rPr>
              <a:t>program, we </a:t>
            </a:r>
            <a:r>
              <a:rPr dirty="0" sz="1200">
                <a:latin typeface="Times New Roman"/>
                <a:cs typeface="Times New Roman"/>
              </a:rPr>
              <a:t>are  </a:t>
            </a:r>
            <a:r>
              <a:rPr dirty="0" sz="1200" spc="-10">
                <a:latin typeface="Times New Roman"/>
                <a:cs typeface="Times New Roman"/>
              </a:rPr>
              <a:t>passing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list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numbers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modify </a:t>
            </a:r>
            <a:r>
              <a:rPr dirty="0" sz="1200">
                <a:latin typeface="Times New Roman"/>
                <a:cs typeface="Times New Roman"/>
              </a:rPr>
              <a:t>( ) </a:t>
            </a:r>
            <a:r>
              <a:rPr dirty="0" sz="1200" spc="-10">
                <a:latin typeface="Times New Roman"/>
                <a:cs typeface="Times New Roman"/>
              </a:rPr>
              <a:t>function. </a:t>
            </a:r>
            <a:r>
              <a:rPr dirty="0" sz="1200" spc="-5">
                <a:latin typeface="Times New Roman"/>
                <a:cs typeface="Times New Roman"/>
              </a:rPr>
              <a:t>When we append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element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10">
                <a:latin typeface="Times New Roman"/>
                <a:cs typeface="Times New Roman"/>
              </a:rPr>
              <a:t>list,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same </a:t>
            </a:r>
            <a:r>
              <a:rPr dirty="0" sz="1200" spc="-10">
                <a:latin typeface="Times New Roman"/>
                <a:cs typeface="Times New Roman"/>
              </a:rPr>
              <a:t>list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modified and hence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modified list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available </a:t>
            </a:r>
            <a:r>
              <a:rPr dirty="0" sz="1200" spc="-5">
                <a:latin typeface="Times New Roman"/>
                <a:cs typeface="Times New Roman"/>
              </a:rPr>
              <a:t>outside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Example: </a:t>
            </a:r>
            <a:r>
              <a:rPr dirty="0" sz="1200" spc="-5">
                <a:latin typeface="Times New Roman"/>
                <a:cs typeface="Times New Roman"/>
              </a:rPr>
              <a:t>A Python </a:t>
            </a:r>
            <a:r>
              <a:rPr dirty="0" sz="1200">
                <a:latin typeface="Times New Roman"/>
                <a:cs typeface="Times New Roman"/>
              </a:rPr>
              <a:t>program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function and modify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8795" y="6856729"/>
            <a:ext cx="1582420" cy="12401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r" marR="651510">
              <a:lnSpc>
                <a:spcPts val="1295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modify(a):</a:t>
            </a:r>
            <a:endParaRPr sz="1200">
              <a:latin typeface="Times New Roman"/>
              <a:cs typeface="Times New Roman"/>
            </a:endParaRPr>
          </a:p>
          <a:p>
            <a:pPr algn="r" marR="657225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.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pp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5">
                <a:latin typeface="Times New Roman"/>
                <a:cs typeface="Times New Roman"/>
              </a:rPr>
              <a:t>(</a:t>
            </a:r>
            <a:r>
              <a:rPr dirty="0" sz="1200">
                <a:latin typeface="Times New Roman"/>
                <a:cs typeface="Times New Roman"/>
              </a:rPr>
              <a:t>5)</a:t>
            </a:r>
            <a:endParaRPr sz="1200">
              <a:latin typeface="Times New Roman"/>
              <a:cs typeface="Times New Roman"/>
            </a:endParaRPr>
          </a:p>
          <a:p>
            <a:pPr marL="40640" marR="139700" indent="155575">
              <a:lnSpc>
                <a:spcPct val="110000"/>
              </a:lnSpc>
              <a:spcBef>
                <a:spcPts val="30"/>
              </a:spcBef>
            </a:pPr>
            <a:r>
              <a:rPr dirty="0" sz="1200" spc="-10">
                <a:latin typeface="Times New Roman"/>
                <a:cs typeface="Times New Roman"/>
              </a:rPr>
              <a:t>print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"inside",a,id(a)  </a:t>
            </a:r>
            <a:r>
              <a:rPr dirty="0" sz="1200">
                <a:latin typeface="Times New Roman"/>
                <a:cs typeface="Times New Roman"/>
              </a:rPr>
              <a:t>a=[1,2,3,4]</a:t>
            </a: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modify(a)</a:t>
            </a: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print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"outside",a,id(a)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039227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8795" y="8239759"/>
            <a:ext cx="2186940" cy="4457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80"/>
              </a:spcBef>
            </a:pP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[1, 2, </a:t>
            </a:r>
            <a:r>
              <a:rPr dirty="0" sz="1200" spc="-15">
                <a:latin typeface="Times New Roman"/>
                <a:cs typeface="Times New Roman"/>
              </a:rPr>
              <a:t>3, 4, 5]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45355616</a:t>
            </a:r>
            <a:endParaRPr sz="1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outside </a:t>
            </a:r>
            <a:r>
              <a:rPr dirty="0" sz="1200">
                <a:latin typeface="Times New Roman"/>
                <a:cs typeface="Times New Roman"/>
              </a:rPr>
              <a:t>[1, 2, </a:t>
            </a:r>
            <a:r>
              <a:rPr dirty="0" sz="1200" spc="-15">
                <a:latin typeface="Times New Roman"/>
                <a:cs typeface="Times New Roman"/>
              </a:rPr>
              <a:t>3, 4, 5]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45355616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618601"/>
            <a:ext cx="5754370" cy="103759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just" marL="469900">
              <a:lnSpc>
                <a:spcPct val="100000"/>
              </a:lnSpc>
              <a:spcBef>
                <a:spcPts val="265"/>
              </a:spcBef>
            </a:pP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 spc="5">
                <a:latin typeface="Times New Roman"/>
                <a:cs typeface="Times New Roman"/>
              </a:rPr>
              <a:t>program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list </a:t>
            </a:r>
            <a:r>
              <a:rPr dirty="0" sz="1200" spc="-275">
                <a:latin typeface="Times New Roman"/>
                <a:cs typeface="Times New Roman"/>
              </a:rPr>
              <a:t>„a‟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tag </a:t>
            </a:r>
            <a:r>
              <a:rPr dirty="0" sz="1200" spc="-5">
                <a:latin typeface="Times New Roman"/>
                <a:cs typeface="Times New Roman"/>
              </a:rPr>
              <a:t>that represents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>
                <a:latin typeface="Times New Roman"/>
                <a:cs typeface="Times New Roman"/>
              </a:rPr>
              <a:t>object.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Before calling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modify( </a:t>
            </a:r>
            <a:r>
              <a:rPr dirty="0" sz="1200">
                <a:latin typeface="Times New Roman"/>
                <a:cs typeface="Times New Roman"/>
              </a:rPr>
              <a:t>)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contains </a:t>
            </a:r>
            <a:r>
              <a:rPr dirty="0" sz="1200">
                <a:latin typeface="Times New Roman"/>
                <a:cs typeface="Times New Roman"/>
              </a:rPr>
              <a:t>4 </a:t>
            </a:r>
            <a:r>
              <a:rPr dirty="0" sz="1200" spc="-5">
                <a:latin typeface="Times New Roman"/>
                <a:cs typeface="Times New Roman"/>
              </a:rPr>
              <a:t>elements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a=[1,2,3,4]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appending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element </a:t>
            </a:r>
            <a:r>
              <a:rPr dirty="0" sz="1200" spc="-260">
                <a:latin typeface="Times New Roman"/>
                <a:cs typeface="Times New Roman"/>
              </a:rPr>
              <a:t>„5‟</a:t>
            </a:r>
            <a:r>
              <a:rPr dirty="0" sz="1200" spc="-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10">
                <a:latin typeface="Times New Roman"/>
                <a:cs typeface="Times New Roman"/>
              </a:rPr>
              <a:t>list. Since, lists </a:t>
            </a:r>
            <a:r>
              <a:rPr dirty="0" sz="1200" spc="-30">
                <a:latin typeface="Times New Roman"/>
                <a:cs typeface="Times New Roman"/>
              </a:rPr>
              <a:t>are  </a:t>
            </a:r>
            <a:r>
              <a:rPr dirty="0" sz="1200" spc="-5">
                <a:latin typeface="Times New Roman"/>
                <a:cs typeface="Times New Roman"/>
              </a:rPr>
              <a:t>mutable, </a:t>
            </a:r>
            <a:r>
              <a:rPr dirty="0" sz="1200" spc="-10">
                <a:latin typeface="Times New Roman"/>
                <a:cs typeface="Times New Roman"/>
              </a:rPr>
              <a:t>adding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5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element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15">
                <a:latin typeface="Times New Roman"/>
                <a:cs typeface="Times New Roman"/>
              </a:rPr>
              <a:t>same </a:t>
            </a:r>
            <a:r>
              <a:rPr dirty="0" sz="1200">
                <a:latin typeface="Times New Roman"/>
                <a:cs typeface="Times New Roman"/>
              </a:rPr>
              <a:t>object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possible. Hence, append( </a:t>
            </a:r>
            <a:r>
              <a:rPr dirty="0" sz="1200">
                <a:latin typeface="Times New Roman"/>
                <a:cs typeface="Times New Roman"/>
              </a:rPr>
              <a:t>) </a:t>
            </a:r>
            <a:r>
              <a:rPr dirty="0" sz="1200" spc="-10">
                <a:latin typeface="Times New Roman"/>
                <a:cs typeface="Times New Roman"/>
              </a:rPr>
              <a:t>method  </a:t>
            </a:r>
            <a:r>
              <a:rPr dirty="0" sz="1200" spc="-5">
                <a:latin typeface="Times New Roman"/>
                <a:cs typeface="Times New Roman"/>
              </a:rPr>
              <a:t>modifies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7354" y="2728213"/>
            <a:ext cx="3185160" cy="2055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1951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PYTHON </a:t>
            </a:r>
            <a:r>
              <a:rPr dirty="0" sz="1200" spc="-5" b="1"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1809" y="432561"/>
            <a:ext cx="571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9823412"/>
            <a:ext cx="5772785" cy="55244"/>
          </a:xfrm>
          <a:custGeom>
            <a:avLst/>
            <a:gdLst/>
            <a:ahLst/>
            <a:cxnLst/>
            <a:rect l="l" t="t" r="r" b="b"/>
            <a:pathLst>
              <a:path w="5772784" h="55245">
                <a:moveTo>
                  <a:pt x="5772277" y="45720"/>
                </a:moveTo>
                <a:lnTo>
                  <a:pt x="0" y="45720"/>
                </a:lnTo>
                <a:lnTo>
                  <a:pt x="0" y="54851"/>
                </a:lnTo>
                <a:lnTo>
                  <a:pt x="5772277" y="54851"/>
                </a:lnTo>
                <a:lnTo>
                  <a:pt x="5772277" y="45720"/>
                </a:lnTo>
                <a:close/>
              </a:path>
              <a:path w="5772784" h="55245">
                <a:moveTo>
                  <a:pt x="5772277" y="0"/>
                </a:moveTo>
                <a:lnTo>
                  <a:pt x="0" y="0"/>
                </a:lnTo>
                <a:lnTo>
                  <a:pt x="0" y="36563"/>
                </a:lnTo>
                <a:lnTo>
                  <a:pt x="5772277" y="36563"/>
                </a:lnTo>
                <a:lnTo>
                  <a:pt x="5772277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17194" y="678179"/>
            <a:ext cx="5791835" cy="22225"/>
            <a:chOff x="917194" y="678179"/>
            <a:chExt cx="5791835" cy="22225"/>
          </a:xfrm>
        </p:grpSpPr>
        <p:sp>
          <p:nvSpPr>
            <p:cNvPr id="6" name="object 6"/>
            <p:cNvSpPr/>
            <p:nvPr/>
          </p:nvSpPr>
          <p:spPr>
            <a:xfrm>
              <a:off x="6702425" y="694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02425" y="6847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3290" y="684275"/>
              <a:ext cx="5779135" cy="10160"/>
            </a:xfrm>
            <a:custGeom>
              <a:avLst/>
              <a:gdLst/>
              <a:ahLst/>
              <a:cxnLst/>
              <a:rect l="l" t="t" r="r" b="b"/>
              <a:pathLst>
                <a:path w="5779134" h="10159">
                  <a:moveTo>
                    <a:pt x="0" y="0"/>
                  </a:moveTo>
                  <a:lnTo>
                    <a:pt x="0" y="9525"/>
                  </a:lnTo>
                  <a:lnTo>
                    <a:pt x="5779135" y="10032"/>
                  </a:ln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3290" y="6842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3290" y="693800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02425" y="6847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5779135" y="50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2004" y="3350132"/>
            <a:ext cx="5753100" cy="48641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just" marL="1872614">
              <a:lnSpc>
                <a:spcPct val="100000"/>
              </a:lnSpc>
              <a:spcBef>
                <a:spcPts val="265"/>
              </a:spcBef>
            </a:pPr>
            <a:r>
              <a:rPr dirty="0" sz="1200" spc="-5" b="1">
                <a:latin typeface="Times New Roman"/>
                <a:cs typeface="Times New Roman"/>
              </a:rPr>
              <a:t>Fig. </a:t>
            </a:r>
            <a:r>
              <a:rPr dirty="0" sz="1200" spc="-10">
                <a:latin typeface="Times New Roman"/>
                <a:cs typeface="Times New Roman"/>
              </a:rPr>
              <a:t>Passing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0">
                <a:latin typeface="Times New Roman"/>
                <a:cs typeface="Times New Roman"/>
              </a:rPr>
              <a:t>list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Formal and Actual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Arguments:</a:t>
            </a:r>
            <a:endParaRPr sz="1200">
              <a:latin typeface="Times New Roman"/>
              <a:cs typeface="Times New Roman"/>
            </a:endParaRPr>
          </a:p>
          <a:p>
            <a:pPr algn="just" marL="12700" indent="457200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imes New Roman"/>
                <a:cs typeface="Times New Roman"/>
              </a:rPr>
              <a:t>When 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-5">
                <a:latin typeface="Times New Roman"/>
                <a:cs typeface="Times New Roman"/>
              </a:rPr>
              <a:t>function  </a:t>
            </a:r>
            <a:r>
              <a:rPr dirty="0" sz="1200" spc="-15">
                <a:latin typeface="Times New Roman"/>
                <a:cs typeface="Times New Roman"/>
              </a:rPr>
              <a:t>is  </a:t>
            </a:r>
            <a:r>
              <a:rPr dirty="0" sz="1200" spc="-5">
                <a:latin typeface="Times New Roman"/>
                <a:cs typeface="Times New Roman"/>
              </a:rPr>
              <a:t>defined,  </a:t>
            </a:r>
            <a:r>
              <a:rPr dirty="0" sz="1200" spc="-25">
                <a:latin typeface="Times New Roman"/>
                <a:cs typeface="Times New Roman"/>
              </a:rPr>
              <a:t>it  </a:t>
            </a:r>
            <a:r>
              <a:rPr dirty="0" sz="1200" spc="-5">
                <a:latin typeface="Times New Roman"/>
                <a:cs typeface="Times New Roman"/>
              </a:rPr>
              <a:t>may  have  some  parameters.  </a:t>
            </a:r>
            <a:r>
              <a:rPr dirty="0" sz="1200" spc="-10">
                <a:latin typeface="Times New Roman"/>
                <a:cs typeface="Times New Roman"/>
              </a:rPr>
              <a:t>These  </a:t>
            </a:r>
            <a:r>
              <a:rPr dirty="0" sz="1200">
                <a:latin typeface="Times New Roman"/>
                <a:cs typeface="Times New Roman"/>
              </a:rPr>
              <a:t>parameters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1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useful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receive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outside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function. 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called </a:t>
            </a:r>
            <a:r>
              <a:rPr dirty="0" sz="1200" spc="-25">
                <a:latin typeface="Times New Roman"/>
                <a:cs typeface="Times New Roman"/>
              </a:rPr>
              <a:t>„formal </a:t>
            </a:r>
            <a:r>
              <a:rPr dirty="0" sz="1200" spc="-65">
                <a:latin typeface="Times New Roman"/>
                <a:cs typeface="Times New Roman"/>
              </a:rPr>
              <a:t>arguments‟.   </a:t>
            </a:r>
            <a:r>
              <a:rPr dirty="0" sz="1200" spc="-5">
                <a:latin typeface="Times New Roman"/>
                <a:cs typeface="Times New Roman"/>
              </a:rPr>
              <a:t>When we </a:t>
            </a:r>
            <a:r>
              <a:rPr dirty="0" sz="1200">
                <a:latin typeface="Times New Roman"/>
                <a:cs typeface="Times New Roman"/>
              </a:rPr>
              <a:t>call the </a:t>
            </a:r>
            <a:r>
              <a:rPr dirty="0" sz="1200" spc="-5">
                <a:latin typeface="Times New Roman"/>
                <a:cs typeface="Times New Roman"/>
              </a:rPr>
              <a:t>function, we should pass </a:t>
            </a:r>
            <a:r>
              <a:rPr dirty="0" sz="1200" spc="5">
                <a:latin typeface="Times New Roman"/>
                <a:cs typeface="Times New Roman"/>
              </a:rPr>
              <a:t>data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15">
                <a:latin typeface="Times New Roman"/>
                <a:cs typeface="Times New Roman"/>
              </a:rPr>
              <a:t>values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function. </a:t>
            </a:r>
            <a:r>
              <a:rPr dirty="0" sz="1200" spc="-5">
                <a:latin typeface="Times New Roman"/>
                <a:cs typeface="Times New Roman"/>
              </a:rPr>
              <a:t>These values </a:t>
            </a:r>
            <a:r>
              <a:rPr dirty="0" sz="1200" spc="5">
                <a:latin typeface="Times New Roman"/>
                <a:cs typeface="Times New Roman"/>
              </a:rPr>
              <a:t>are  </a:t>
            </a:r>
            <a:r>
              <a:rPr dirty="0" sz="1200" spc="-10">
                <a:latin typeface="Times New Roman"/>
                <a:cs typeface="Times New Roman"/>
              </a:rPr>
              <a:t>called </a:t>
            </a:r>
            <a:r>
              <a:rPr dirty="0" sz="1200" spc="-20">
                <a:latin typeface="Times New Roman"/>
                <a:cs typeface="Times New Roman"/>
              </a:rPr>
              <a:t>„actual </a:t>
            </a:r>
            <a:r>
              <a:rPr dirty="0" sz="1200" spc="-65">
                <a:latin typeface="Times New Roman"/>
                <a:cs typeface="Times New Roman"/>
              </a:rPr>
              <a:t>arguments‟. 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10">
                <a:latin typeface="Times New Roman"/>
                <a:cs typeface="Times New Roman"/>
              </a:rPr>
              <a:t>following </a:t>
            </a:r>
            <a:r>
              <a:rPr dirty="0" sz="1200">
                <a:latin typeface="Times New Roman"/>
                <a:cs typeface="Times New Roman"/>
              </a:rPr>
              <a:t>code, </a:t>
            </a:r>
            <a:r>
              <a:rPr dirty="0" sz="1200" spc="-285">
                <a:latin typeface="Times New Roman"/>
                <a:cs typeface="Times New Roman"/>
              </a:rPr>
              <a:t>„a‟                  </a:t>
            </a:r>
            <a:r>
              <a:rPr dirty="0" sz="1200" spc="-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54">
                <a:latin typeface="Times New Roman"/>
                <a:cs typeface="Times New Roman"/>
              </a:rPr>
              <a:t>„b‟     </a:t>
            </a:r>
            <a:r>
              <a:rPr dirty="0" sz="1200" spc="-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formal </a:t>
            </a:r>
            <a:r>
              <a:rPr dirty="0" sz="1200">
                <a:latin typeface="Times New Roman"/>
                <a:cs typeface="Times New Roman"/>
              </a:rPr>
              <a:t>arguments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254">
                <a:latin typeface="Times New Roman"/>
                <a:cs typeface="Times New Roman"/>
              </a:rPr>
              <a:t>„x‟     </a:t>
            </a:r>
            <a:r>
              <a:rPr dirty="0" sz="1200" spc="-220">
                <a:latin typeface="Times New Roman"/>
                <a:cs typeface="Times New Roman"/>
              </a:rPr>
              <a:t> </a:t>
            </a:r>
            <a:r>
              <a:rPr dirty="0" sz="1200" spc="-15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280">
                <a:latin typeface="Times New Roman"/>
                <a:cs typeface="Times New Roman"/>
              </a:rPr>
              <a:t>„y‟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actual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1082675" marR="2253615" indent="-156210">
              <a:lnSpc>
                <a:spcPts val="1580"/>
              </a:lnSpc>
              <a:spcBef>
                <a:spcPts val="55"/>
              </a:spcBef>
            </a:pPr>
            <a:r>
              <a:rPr dirty="0" sz="1200" spc="5">
                <a:latin typeface="Times New Roman"/>
                <a:cs typeface="Times New Roman"/>
              </a:rPr>
              <a:t>def </a:t>
            </a:r>
            <a:r>
              <a:rPr dirty="0" sz="1200" spc="-5">
                <a:latin typeface="Times New Roman"/>
                <a:cs typeface="Times New Roman"/>
              </a:rPr>
              <a:t>add(a,b):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a, </a:t>
            </a:r>
            <a:r>
              <a:rPr dirty="0" sz="1200">
                <a:latin typeface="Times New Roman"/>
                <a:cs typeface="Times New Roman"/>
              </a:rPr>
              <a:t>b are </a:t>
            </a:r>
            <a:r>
              <a:rPr dirty="0" sz="1200" spc="-10">
                <a:latin typeface="Times New Roman"/>
                <a:cs typeface="Times New Roman"/>
              </a:rPr>
              <a:t>formal </a:t>
            </a:r>
            <a:r>
              <a:rPr dirty="0" sz="1200" spc="-5">
                <a:latin typeface="Times New Roman"/>
                <a:cs typeface="Times New Roman"/>
              </a:rPr>
              <a:t>arguments  c=a+b</a:t>
            </a:r>
            <a:endParaRPr sz="1200">
              <a:latin typeface="Times New Roman"/>
              <a:cs typeface="Times New Roman"/>
            </a:endParaRPr>
          </a:p>
          <a:p>
            <a:pPr marL="927100" marR="4199255" indent="155575">
              <a:lnSpc>
                <a:spcPts val="158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print </a:t>
            </a:r>
            <a:r>
              <a:rPr dirty="0" sz="1200">
                <a:latin typeface="Times New Roman"/>
                <a:cs typeface="Times New Roman"/>
              </a:rPr>
              <a:t>c  </a:t>
            </a:r>
            <a:r>
              <a:rPr dirty="0" sz="1200" spc="-25">
                <a:latin typeface="Times New Roman"/>
                <a:cs typeface="Times New Roman"/>
              </a:rPr>
              <a:t>x</a:t>
            </a:r>
            <a:r>
              <a:rPr dirty="0" sz="1200" spc="30">
                <a:latin typeface="Times New Roman"/>
                <a:cs typeface="Times New Roman"/>
              </a:rPr>
              <a:t>,</a:t>
            </a:r>
            <a:r>
              <a:rPr dirty="0" sz="1200" spc="-25">
                <a:latin typeface="Times New Roman"/>
                <a:cs typeface="Times New Roman"/>
              </a:rPr>
              <a:t>y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>
                <a:latin typeface="Times New Roman"/>
                <a:cs typeface="Times New Roman"/>
              </a:rPr>
              <a:t>10</a:t>
            </a:r>
            <a:r>
              <a:rPr dirty="0" sz="1200" spc="10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"/>
              </a:spcBef>
              <a:tabLst>
                <a:tab pos="1593215" algn="l"/>
              </a:tabLst>
            </a:pPr>
            <a:r>
              <a:rPr dirty="0" sz="1200" spc="-10">
                <a:latin typeface="Times New Roman"/>
                <a:cs typeface="Times New Roman"/>
              </a:rPr>
              <a:t>add(x,y)	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15">
                <a:latin typeface="Times New Roman"/>
                <a:cs typeface="Times New Roman"/>
              </a:rPr>
              <a:t>x, </a:t>
            </a:r>
            <a:r>
              <a:rPr dirty="0" sz="1200">
                <a:latin typeface="Times New Roman"/>
                <a:cs typeface="Times New Roman"/>
              </a:rPr>
              <a:t>y are </a:t>
            </a:r>
            <a:r>
              <a:rPr dirty="0" sz="1200" spc="5">
                <a:latin typeface="Times New Roman"/>
                <a:cs typeface="Times New Roman"/>
              </a:rPr>
              <a:t>actual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actual </a:t>
            </a:r>
            <a:r>
              <a:rPr dirty="0" sz="1200" spc="-5">
                <a:latin typeface="Times New Roman"/>
                <a:cs typeface="Times New Roman"/>
              </a:rPr>
              <a:t>arguments used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call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types: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Times New Roman"/>
              <a:buAutoNum type="alphaLcParenR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Positional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Times New Roman"/>
              <a:buAutoNum type="alphaLcParenR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Keyword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0"/>
              </a:spcBef>
              <a:buFont typeface="Times New Roman"/>
              <a:buAutoNum type="alphaLcParenR"/>
              <a:tabLst>
                <a:tab pos="470534" algn="l"/>
              </a:tabLst>
            </a:pPr>
            <a:r>
              <a:rPr dirty="0" sz="1200" spc="-10">
                <a:latin typeface="Times New Roman"/>
                <a:cs typeface="Times New Roman"/>
              </a:rPr>
              <a:t>Default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0"/>
              </a:spcBef>
              <a:buFont typeface="Times New Roman"/>
              <a:buAutoNum type="alphaLcParenR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Variable length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b="1">
                <a:latin typeface="Times New Roman"/>
                <a:cs typeface="Times New Roman"/>
              </a:rPr>
              <a:t>a) </a:t>
            </a:r>
            <a:r>
              <a:rPr dirty="0" sz="1200" spc="-5" b="1">
                <a:latin typeface="Times New Roman"/>
                <a:cs typeface="Times New Roman"/>
              </a:rPr>
              <a:t>Positional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Arguments: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 indent="457200">
              <a:lnSpc>
                <a:spcPts val="1580"/>
              </a:lnSpc>
              <a:spcBef>
                <a:spcPts val="60"/>
              </a:spcBef>
            </a:pP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>
                <a:latin typeface="Times New Roman"/>
                <a:cs typeface="Times New Roman"/>
              </a:rPr>
              <a:t>are the </a:t>
            </a:r>
            <a:r>
              <a:rPr dirty="0" sz="1200" spc="-5">
                <a:latin typeface="Times New Roman"/>
                <a:cs typeface="Times New Roman"/>
              </a:rPr>
              <a:t>arguments passed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correct </a:t>
            </a:r>
            <a:r>
              <a:rPr dirty="0" sz="1200" spc="-10">
                <a:latin typeface="Times New Roman"/>
                <a:cs typeface="Times New Roman"/>
              </a:rPr>
              <a:t>positional </a:t>
            </a:r>
            <a:r>
              <a:rPr dirty="0" sz="1200">
                <a:latin typeface="Times New Roman"/>
                <a:cs typeface="Times New Roman"/>
              </a:rPr>
              <a:t>order. </a:t>
            </a:r>
            <a:r>
              <a:rPr dirty="0" sz="1200" spc="-10">
                <a:latin typeface="Times New Roman"/>
                <a:cs typeface="Times New Roman"/>
              </a:rPr>
              <a:t>Here,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arguments </a:t>
            </a:r>
            <a:r>
              <a:rPr dirty="0" sz="1200" spc="-10">
                <a:latin typeface="Times New Roman"/>
                <a:cs typeface="Times New Roman"/>
              </a:rPr>
              <a:t>and their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definition should match </a:t>
            </a:r>
            <a:r>
              <a:rPr dirty="0" sz="1200">
                <a:latin typeface="Times New Roman"/>
                <a:cs typeface="Times New Roman"/>
              </a:rPr>
              <a:t>exactly </a:t>
            </a:r>
            <a:r>
              <a:rPr dirty="0" sz="1200" spc="10">
                <a:latin typeface="Times New Roman"/>
                <a:cs typeface="Times New Roman"/>
              </a:rPr>
              <a:t>with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number and </a:t>
            </a:r>
            <a:r>
              <a:rPr dirty="0" sz="1200" spc="-5">
                <a:latin typeface="Times New Roman"/>
                <a:cs typeface="Times New Roman"/>
              </a:rPr>
              <a:t>position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argument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6039" y="8216900"/>
            <a:ext cx="3013075" cy="8108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45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attach(s1,s2):</a:t>
            </a:r>
            <a:endParaRPr sz="1200">
              <a:latin typeface="Times New Roman"/>
              <a:cs typeface="Times New Roman"/>
            </a:endParaRPr>
          </a:p>
          <a:p>
            <a:pPr marL="191135" marR="2240280">
              <a:lnSpc>
                <a:spcPct val="110000"/>
              </a:lnSpc>
            </a:pP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+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2  </a:t>
            </a:r>
            <a:r>
              <a:rPr dirty="0" sz="1200" spc="-10">
                <a:latin typeface="Times New Roman"/>
                <a:cs typeface="Times New Roman"/>
              </a:rPr>
              <a:t>print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s3</a:t>
            </a:r>
            <a:endParaRPr sz="12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attach("New","Delhi") #Positional</a:t>
            </a:r>
            <a:r>
              <a:rPr dirty="0" sz="1200">
                <a:latin typeface="Times New Roman"/>
                <a:cs typeface="Times New Roman"/>
              </a:rPr>
              <a:t> arguments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8996553"/>
            <a:ext cx="5760720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This function </a:t>
            </a:r>
            <a:r>
              <a:rPr dirty="0" sz="1200">
                <a:latin typeface="Times New Roman"/>
                <a:cs typeface="Times New Roman"/>
              </a:rPr>
              <a:t>expects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10">
                <a:latin typeface="Times New Roman"/>
                <a:cs typeface="Times New Roman"/>
              </a:rPr>
              <a:t>strings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too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that order </a:t>
            </a:r>
            <a:r>
              <a:rPr dirty="0" sz="1200" spc="-15">
                <a:latin typeface="Times New Roman"/>
                <a:cs typeface="Times New Roman"/>
              </a:rPr>
              <a:t>only. </a:t>
            </a:r>
            <a:r>
              <a:rPr dirty="0" sz="1200" spc="-145">
                <a:latin typeface="Times New Roman"/>
                <a:cs typeface="Times New Roman"/>
              </a:rPr>
              <a:t>Let‟s </a:t>
            </a:r>
            <a:r>
              <a:rPr dirty="0" sz="1200" spc="-5">
                <a:latin typeface="Times New Roman"/>
                <a:cs typeface="Times New Roman"/>
              </a:rPr>
              <a:t>assume that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function  </a:t>
            </a:r>
            <a:r>
              <a:rPr dirty="0" sz="1200" spc="-5">
                <a:latin typeface="Times New Roman"/>
                <a:cs typeface="Times New Roman"/>
              </a:rPr>
              <a:t>attaches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10">
                <a:latin typeface="Times New Roman"/>
                <a:cs typeface="Times New Roman"/>
              </a:rPr>
              <a:t>strings </a:t>
            </a:r>
            <a:r>
              <a:rPr dirty="0" sz="1200" spc="5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s1+s2. </a:t>
            </a:r>
            <a:r>
              <a:rPr dirty="0" sz="1200" spc="5">
                <a:latin typeface="Times New Roman"/>
                <a:cs typeface="Times New Roman"/>
              </a:rPr>
              <a:t>So, </a:t>
            </a:r>
            <a:r>
              <a:rPr dirty="0" sz="1200" spc="-1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calling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function, we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supposed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pass  </a:t>
            </a:r>
            <a:r>
              <a:rPr dirty="0" sz="1200" spc="-5">
                <a:latin typeface="Times New Roman"/>
                <a:cs typeface="Times New Roman"/>
              </a:rPr>
              <a:t>only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10">
                <a:latin typeface="Times New Roman"/>
                <a:cs typeface="Times New Roman"/>
              </a:rPr>
              <a:t>strings </a:t>
            </a:r>
            <a:r>
              <a:rPr dirty="0" sz="1200" spc="-5">
                <a:latin typeface="Times New Roman"/>
                <a:cs typeface="Times New Roman"/>
              </a:rPr>
              <a:t>as: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attach("New","Delhi")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2651" y="914399"/>
            <a:ext cx="4274185" cy="24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5761355" cy="401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preceding </a:t>
            </a:r>
            <a:r>
              <a:rPr dirty="0" sz="1200">
                <a:latin typeface="Times New Roman"/>
                <a:cs typeface="Times New Roman"/>
              </a:rPr>
              <a:t>statements </a:t>
            </a:r>
            <a:r>
              <a:rPr dirty="0" sz="1200" spc="-5">
                <a:latin typeface="Times New Roman"/>
                <a:cs typeface="Times New Roman"/>
              </a:rPr>
              <a:t>displays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following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NewDelhi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83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Suppose,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passed "Delhi" first and </a:t>
            </a:r>
            <a:r>
              <a:rPr dirty="0" sz="1200" spc="-5">
                <a:latin typeface="Times New Roman"/>
                <a:cs typeface="Times New Roman"/>
              </a:rPr>
              <a:t>then "New", then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result </a:t>
            </a:r>
            <a:r>
              <a:rPr dirty="0" sz="1200" spc="-5">
                <a:latin typeface="Times New Roman"/>
                <a:cs typeface="Times New Roman"/>
              </a:rPr>
              <a:t>will be: "DelhiNew". Also, 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10">
                <a:latin typeface="Times New Roman"/>
                <a:cs typeface="Times New Roman"/>
              </a:rPr>
              <a:t>try to </a:t>
            </a:r>
            <a:r>
              <a:rPr dirty="0" sz="1200" spc="-10">
                <a:latin typeface="Times New Roman"/>
                <a:cs typeface="Times New Roman"/>
              </a:rPr>
              <a:t>pass more </a:t>
            </a:r>
            <a:r>
              <a:rPr dirty="0" sz="1200" spc="-5">
                <a:latin typeface="Times New Roman"/>
                <a:cs typeface="Times New Roman"/>
              </a:rPr>
              <a:t>than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15">
                <a:latin typeface="Times New Roman"/>
                <a:cs typeface="Times New Roman"/>
              </a:rPr>
              <a:t>less </a:t>
            </a:r>
            <a:r>
              <a:rPr dirty="0" sz="1200" spc="-5">
                <a:latin typeface="Times New Roman"/>
                <a:cs typeface="Times New Roman"/>
              </a:rPr>
              <a:t>than </a:t>
            </a:r>
            <a:r>
              <a:rPr dirty="0" sz="1200">
                <a:latin typeface="Times New Roman"/>
                <a:cs typeface="Times New Roman"/>
              </a:rPr>
              <a:t>2 </a:t>
            </a:r>
            <a:r>
              <a:rPr dirty="0" sz="1200" spc="-5">
                <a:latin typeface="Times New Roman"/>
                <a:cs typeface="Times New Roman"/>
              </a:rPr>
              <a:t>strings, </a:t>
            </a:r>
            <a:r>
              <a:rPr dirty="0" sz="1200" spc="5">
                <a:latin typeface="Times New Roman"/>
                <a:cs typeface="Times New Roman"/>
              </a:rPr>
              <a:t>there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b) Keyword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Arguments: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 indent="457200">
              <a:lnSpc>
                <a:spcPts val="158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Keyword arguments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arguments that </a:t>
            </a:r>
            <a:r>
              <a:rPr dirty="0" sz="1200" spc="-10">
                <a:latin typeface="Times New Roman"/>
                <a:cs typeface="Times New Roman"/>
              </a:rPr>
              <a:t>identify </a:t>
            </a:r>
            <a:r>
              <a:rPr dirty="0" sz="1200">
                <a:latin typeface="Times New Roman"/>
                <a:cs typeface="Times New Roman"/>
              </a:rPr>
              <a:t>the parameters by </a:t>
            </a:r>
            <a:r>
              <a:rPr dirty="0" sz="1200" spc="-5">
                <a:latin typeface="Times New Roman"/>
                <a:cs typeface="Times New Roman"/>
              </a:rPr>
              <a:t>their </a:t>
            </a:r>
            <a:r>
              <a:rPr dirty="0" sz="1200" spc="-10">
                <a:latin typeface="Times New Roman"/>
                <a:cs typeface="Times New Roman"/>
              </a:rPr>
              <a:t>names. </a:t>
            </a:r>
            <a:r>
              <a:rPr dirty="0" sz="1200" spc="-5">
                <a:latin typeface="Times New Roman"/>
                <a:cs typeface="Times New Roman"/>
              </a:rPr>
              <a:t>For  </a:t>
            </a:r>
            <a:r>
              <a:rPr dirty="0" sz="1200" spc="-10">
                <a:latin typeface="Times New Roman"/>
                <a:cs typeface="Times New Roman"/>
              </a:rPr>
              <a:t>example,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definition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that displays </a:t>
            </a:r>
            <a:r>
              <a:rPr dirty="0" sz="1200">
                <a:latin typeface="Times New Roman"/>
                <a:cs typeface="Times New Roman"/>
              </a:rPr>
              <a:t>grocery </a:t>
            </a:r>
            <a:r>
              <a:rPr dirty="0" sz="1200" spc="-5">
                <a:latin typeface="Times New Roman"/>
                <a:cs typeface="Times New Roman"/>
              </a:rPr>
              <a:t>item and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price </a:t>
            </a:r>
            <a:r>
              <a:rPr dirty="0" sz="1200" spc="10">
                <a:latin typeface="Times New Roman"/>
                <a:cs typeface="Times New Roman"/>
              </a:rPr>
              <a:t>can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written 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125"/>
              </a:spcBef>
            </a:pPr>
            <a:r>
              <a:rPr dirty="0" sz="1200" spc="-5" b="1">
                <a:latin typeface="Times New Roman"/>
                <a:cs typeface="Times New Roman"/>
              </a:rPr>
              <a:t>def grocery(item,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price):</a:t>
            </a:r>
            <a:endParaRPr sz="120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590"/>
              </a:lnSpc>
              <a:spcBef>
                <a:spcPts val="50"/>
              </a:spcBef>
            </a:pPr>
            <a:r>
              <a:rPr dirty="0" sz="1200" spc="-20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time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calling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 spc="-5">
                <a:latin typeface="Times New Roman"/>
                <a:cs typeface="Times New Roman"/>
              </a:rPr>
              <a:t>we have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pass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15">
                <a:latin typeface="Times New Roman"/>
                <a:cs typeface="Times New Roman"/>
              </a:rPr>
              <a:t>values </a:t>
            </a:r>
            <a:r>
              <a:rPr dirty="0" sz="1200" spc="-5">
                <a:latin typeface="Times New Roman"/>
                <a:cs typeface="Times New Roman"/>
              </a:rPr>
              <a:t>and we </a:t>
            </a:r>
            <a:r>
              <a:rPr dirty="0" sz="1200" spc="10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mention </a:t>
            </a:r>
            <a:r>
              <a:rPr dirty="0" sz="1200" spc="5">
                <a:latin typeface="Times New Roman"/>
                <a:cs typeface="Times New Roman"/>
              </a:rPr>
              <a:t>which 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what.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example,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85"/>
              </a:spcBef>
            </a:pPr>
            <a:r>
              <a:rPr dirty="0" sz="1200" spc="-5" b="1">
                <a:latin typeface="Times New Roman"/>
                <a:cs typeface="Times New Roman"/>
              </a:rPr>
              <a:t>grocery(item=’sugar’,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price=50.75)</a:t>
            </a:r>
            <a:endParaRPr sz="1200">
              <a:latin typeface="Times New Roman"/>
              <a:cs typeface="Times New Roman"/>
            </a:endParaRPr>
          </a:p>
          <a:p>
            <a:pPr algn="just" marL="12700" marR="15240">
              <a:lnSpc>
                <a:spcPts val="158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Here, we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10">
                <a:latin typeface="Times New Roman"/>
                <a:cs typeface="Times New Roman"/>
              </a:rPr>
              <a:t>mentioning </a:t>
            </a:r>
            <a:r>
              <a:rPr dirty="0" sz="1200">
                <a:latin typeface="Times New Roman"/>
                <a:cs typeface="Times New Roman"/>
              </a:rPr>
              <a:t>a keyword </a:t>
            </a:r>
            <a:r>
              <a:rPr dirty="0" sz="1200" spc="-150">
                <a:latin typeface="Times New Roman"/>
                <a:cs typeface="Times New Roman"/>
              </a:rPr>
              <a:t>„item‟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its value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another keyword </a:t>
            </a:r>
            <a:r>
              <a:rPr dirty="0" sz="1200" spc="-125">
                <a:latin typeface="Times New Roman"/>
                <a:cs typeface="Times New Roman"/>
              </a:rPr>
              <a:t>„price‟ </a:t>
            </a:r>
            <a:r>
              <a:rPr dirty="0" sz="1200" spc="-35">
                <a:latin typeface="Times New Roman"/>
                <a:cs typeface="Times New Roman"/>
              </a:rPr>
              <a:t>and  </a:t>
            </a:r>
            <a:r>
              <a:rPr dirty="0" sz="1200" spc="-10">
                <a:latin typeface="Times New Roman"/>
                <a:cs typeface="Times New Roman"/>
              </a:rPr>
              <a:t>its value. </a:t>
            </a:r>
            <a:r>
              <a:rPr dirty="0" sz="1200" spc="-5">
                <a:latin typeface="Times New Roman"/>
                <a:cs typeface="Times New Roman"/>
              </a:rPr>
              <a:t>Please observe these </a:t>
            </a:r>
            <a:r>
              <a:rPr dirty="0" sz="1200">
                <a:latin typeface="Times New Roman"/>
                <a:cs typeface="Times New Roman"/>
              </a:rPr>
              <a:t>keywords are </a:t>
            </a:r>
            <a:r>
              <a:rPr dirty="0" sz="1200" spc="-10">
                <a:latin typeface="Times New Roman"/>
                <a:cs typeface="Times New Roman"/>
              </a:rPr>
              <a:t>nothing but </a:t>
            </a:r>
            <a:r>
              <a:rPr dirty="0" sz="1200">
                <a:latin typeface="Times New Roman"/>
                <a:cs typeface="Times New Roman"/>
              </a:rPr>
              <a:t>the parameter </a:t>
            </a:r>
            <a:r>
              <a:rPr dirty="0" sz="1200" spc="-5">
                <a:latin typeface="Times New Roman"/>
                <a:cs typeface="Times New Roman"/>
              </a:rPr>
              <a:t>names </a:t>
            </a:r>
            <a:r>
              <a:rPr dirty="0" sz="1200">
                <a:latin typeface="Times New Roman"/>
                <a:cs typeface="Times New Roman"/>
              </a:rPr>
              <a:t>which receive  </a:t>
            </a:r>
            <a:r>
              <a:rPr dirty="0" sz="1200" spc="-5">
                <a:latin typeface="Times New Roman"/>
                <a:cs typeface="Times New Roman"/>
              </a:rPr>
              <a:t>these values. </a:t>
            </a: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change </a:t>
            </a:r>
            <a:r>
              <a:rPr dirty="0" sz="1200">
                <a:latin typeface="Times New Roman"/>
                <a:cs typeface="Times New Roman"/>
              </a:rPr>
              <a:t>the order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arguments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105"/>
              </a:spcBef>
            </a:pPr>
            <a:r>
              <a:rPr dirty="0" sz="1200" spc="-5" b="1">
                <a:latin typeface="Times New Roman"/>
                <a:cs typeface="Times New Roman"/>
              </a:rPr>
              <a:t>grocery(price=88.00,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item=’oil’)</a:t>
            </a:r>
            <a:endParaRPr sz="1200">
              <a:latin typeface="Times New Roman"/>
              <a:cs typeface="Times New Roman"/>
            </a:endParaRPr>
          </a:p>
          <a:p>
            <a:pPr algn="just" marL="12700" marR="30480">
              <a:lnSpc>
                <a:spcPts val="1580"/>
              </a:lnSpc>
              <a:spcBef>
                <a:spcPts val="55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way, </a:t>
            </a:r>
            <a:r>
              <a:rPr dirty="0" sz="1200">
                <a:latin typeface="Times New Roman"/>
                <a:cs typeface="Times New Roman"/>
              </a:rPr>
              <a:t>even though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 spc="-10">
                <a:latin typeface="Times New Roman"/>
                <a:cs typeface="Times New Roman"/>
              </a:rPr>
              <a:t>change </a:t>
            </a:r>
            <a:r>
              <a:rPr dirty="0" sz="1200">
                <a:latin typeface="Times New Roman"/>
                <a:cs typeface="Times New Roman"/>
              </a:rPr>
              <a:t>the order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arguments,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10">
                <a:latin typeface="Times New Roman"/>
                <a:cs typeface="Times New Roman"/>
              </a:rPr>
              <a:t>will not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problem 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parameter </a:t>
            </a:r>
            <a:r>
              <a:rPr dirty="0" sz="1200" spc="-10">
                <a:latin typeface="Times New Roman"/>
                <a:cs typeface="Times New Roman"/>
              </a:rPr>
              <a:t>names </a:t>
            </a:r>
            <a:r>
              <a:rPr dirty="0" sz="1200" spc="-5">
                <a:latin typeface="Times New Roman"/>
                <a:cs typeface="Times New Roman"/>
              </a:rPr>
              <a:t>will guide </a:t>
            </a:r>
            <a:r>
              <a:rPr dirty="0" sz="1200" spc="-10">
                <a:latin typeface="Times New Roman"/>
                <a:cs typeface="Times New Roman"/>
              </a:rPr>
              <a:t>where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store </a:t>
            </a:r>
            <a:r>
              <a:rPr dirty="0" sz="1200" spc="-10">
                <a:latin typeface="Times New Roman"/>
                <a:cs typeface="Times New Roman"/>
              </a:rPr>
              <a:t>that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36039" y="4553584"/>
            <a:ext cx="4237990" cy="1097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191135" marR="2741930" indent="-155575">
              <a:lnSpc>
                <a:spcPct val="110900"/>
              </a:lnSpc>
              <a:spcBef>
                <a:spcPts val="45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grocery(item,price):  </a:t>
            </a:r>
            <a:r>
              <a:rPr dirty="0" sz="1200" spc="-10">
                <a:latin typeface="Times New Roman"/>
                <a:cs typeface="Times New Roman"/>
              </a:rPr>
              <a:t>print </a:t>
            </a:r>
            <a:r>
              <a:rPr dirty="0" sz="1200" spc="-5">
                <a:latin typeface="Times New Roman"/>
                <a:cs typeface="Times New Roman"/>
              </a:rPr>
              <a:t>"item=",item  </a:t>
            </a:r>
            <a:r>
              <a:rPr dirty="0" sz="1200" spc="-10">
                <a:latin typeface="Times New Roman"/>
                <a:cs typeface="Times New Roman"/>
              </a:rPr>
              <a:t>print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"price=",price</a:t>
            </a:r>
            <a:endParaRPr sz="1200">
              <a:latin typeface="Times New Roman"/>
              <a:cs typeface="Times New Roman"/>
            </a:endParaRPr>
          </a:p>
          <a:p>
            <a:pPr marL="35560" marR="64833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grocery(item="sugar",price=50.75)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keyword arguments  grocery(price=88.00,item="oil")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keyword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578855"/>
            <a:ext cx="55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758687"/>
            <a:ext cx="5757545" cy="284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4508500">
              <a:lnSpc>
                <a:spcPct val="11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item= </a:t>
            </a:r>
            <a:r>
              <a:rPr dirty="0" sz="1200" spc="-5">
                <a:latin typeface="Times New Roman"/>
                <a:cs typeface="Times New Roman"/>
              </a:rPr>
              <a:t>sugar  price=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50.75  </a:t>
            </a:r>
            <a:r>
              <a:rPr dirty="0" sz="1200" spc="-10">
                <a:latin typeface="Times New Roman"/>
                <a:cs typeface="Times New Roman"/>
              </a:rPr>
              <a:t>item= </a:t>
            </a:r>
            <a:r>
              <a:rPr dirty="0" sz="1200" spc="-5">
                <a:latin typeface="Times New Roman"/>
                <a:cs typeface="Times New Roman"/>
              </a:rPr>
              <a:t>oil  price=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88.0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200" spc="-5" b="1">
                <a:latin typeface="Times New Roman"/>
                <a:cs typeface="Times New Roman"/>
              </a:rPr>
              <a:t>c) </a:t>
            </a:r>
            <a:r>
              <a:rPr dirty="0" sz="1200" spc="-10" b="1">
                <a:latin typeface="Times New Roman"/>
                <a:cs typeface="Times New Roman"/>
              </a:rPr>
              <a:t>Default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Arguments: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 spc="10">
                <a:latin typeface="Times New Roman"/>
                <a:cs typeface="Times New Roman"/>
              </a:rPr>
              <a:t>can </a:t>
            </a:r>
            <a:r>
              <a:rPr dirty="0" sz="1200" spc="-10">
                <a:latin typeface="Times New Roman"/>
                <a:cs typeface="Times New Roman"/>
              </a:rPr>
              <a:t>mention </a:t>
            </a:r>
            <a:r>
              <a:rPr dirty="0" sz="1200" spc="-5">
                <a:latin typeface="Times New Roman"/>
                <a:cs typeface="Times New Roman"/>
              </a:rPr>
              <a:t>some </a:t>
            </a:r>
            <a:r>
              <a:rPr dirty="0" sz="1200" spc="-10">
                <a:latin typeface="Times New Roman"/>
                <a:cs typeface="Times New Roman"/>
              </a:rPr>
              <a:t>default value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parameters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definition.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40">
                <a:latin typeface="Times New Roman"/>
                <a:cs typeface="Times New Roman"/>
              </a:rPr>
              <a:t>Let‟s </a:t>
            </a:r>
            <a:r>
              <a:rPr dirty="0" sz="1200" spc="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definition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grocery( </a:t>
            </a:r>
            <a:r>
              <a:rPr dirty="0" sz="1200">
                <a:latin typeface="Times New Roman"/>
                <a:cs typeface="Times New Roman"/>
              </a:rPr>
              <a:t>)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def grocery(item,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price=40.00)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58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Here,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">
                <a:latin typeface="Times New Roman"/>
                <a:cs typeface="Times New Roman"/>
              </a:rPr>
              <a:t>first </a:t>
            </a:r>
            <a:r>
              <a:rPr dirty="0" sz="1200" spc="-10">
                <a:latin typeface="Times New Roman"/>
                <a:cs typeface="Times New Roman"/>
              </a:rPr>
              <a:t>argument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145">
                <a:latin typeface="Times New Roman"/>
                <a:cs typeface="Times New Roman"/>
              </a:rPr>
              <a:t>„item‟ </a:t>
            </a:r>
            <a:r>
              <a:rPr dirty="0" sz="1200">
                <a:latin typeface="Times New Roman"/>
                <a:cs typeface="Times New Roman"/>
              </a:rPr>
              <a:t>whose </a:t>
            </a:r>
            <a:r>
              <a:rPr dirty="0" sz="1200" spc="-10">
                <a:latin typeface="Times New Roman"/>
                <a:cs typeface="Times New Roman"/>
              </a:rPr>
              <a:t>default value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not mentioned. </a:t>
            </a:r>
            <a:r>
              <a:rPr dirty="0" sz="1200" spc="-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second  argument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20">
                <a:latin typeface="Times New Roman"/>
                <a:cs typeface="Times New Roman"/>
              </a:rPr>
              <a:t>„price‟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its default value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mentioned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40.00. </a:t>
            </a:r>
            <a:r>
              <a:rPr dirty="0" sz="1200" spc="-1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time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calling </a:t>
            </a:r>
            <a:r>
              <a:rPr dirty="0" sz="1200">
                <a:latin typeface="Times New Roman"/>
                <a:cs typeface="Times New Roman"/>
              </a:rPr>
              <a:t>this  </a:t>
            </a:r>
            <a:r>
              <a:rPr dirty="0" sz="1200" spc="-5">
                <a:latin typeface="Times New Roman"/>
                <a:cs typeface="Times New Roman"/>
              </a:rPr>
              <a:t>function,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5">
                <a:latin typeface="Times New Roman"/>
                <a:cs typeface="Times New Roman"/>
              </a:rPr>
              <a:t>not pass </a:t>
            </a:r>
            <a:r>
              <a:rPr dirty="0" sz="1200" spc="-120">
                <a:latin typeface="Times New Roman"/>
                <a:cs typeface="Times New Roman"/>
              </a:rPr>
              <a:t>„price‟ </a:t>
            </a:r>
            <a:r>
              <a:rPr dirty="0" sz="1200" spc="-10">
                <a:latin typeface="Times New Roman"/>
                <a:cs typeface="Times New Roman"/>
              </a:rPr>
              <a:t>value, </a:t>
            </a:r>
            <a:r>
              <a:rPr dirty="0" sz="1200">
                <a:latin typeface="Times New Roman"/>
                <a:cs typeface="Times New Roman"/>
              </a:rPr>
              <a:t>then the </a:t>
            </a:r>
            <a:r>
              <a:rPr dirty="0" sz="1200" spc="-10">
                <a:latin typeface="Times New Roman"/>
                <a:cs typeface="Times New Roman"/>
              </a:rPr>
              <a:t>default value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40.00 </a:t>
            </a:r>
            <a:r>
              <a:rPr dirty="0" sz="1200" spc="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taken. </a:t>
            </a:r>
            <a:r>
              <a:rPr dirty="0" sz="1200" spc="15">
                <a:latin typeface="Times New Roman"/>
                <a:cs typeface="Times New Roman"/>
              </a:rPr>
              <a:t>If </a:t>
            </a:r>
            <a:r>
              <a:rPr dirty="0" sz="1200" spc="5">
                <a:latin typeface="Times New Roman"/>
                <a:cs typeface="Times New Roman"/>
              </a:rPr>
              <a:t>we  </a:t>
            </a:r>
            <a:r>
              <a:rPr dirty="0" sz="1200" spc="-5">
                <a:latin typeface="Times New Roman"/>
                <a:cs typeface="Times New Roman"/>
              </a:rPr>
              <a:t>mention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20">
                <a:latin typeface="Times New Roman"/>
                <a:cs typeface="Times New Roman"/>
              </a:rPr>
              <a:t>„price‟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mentioned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utilized.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So,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default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algn="just" marL="12700" marR="13335">
              <a:lnSpc>
                <a:spcPts val="1590"/>
              </a:lnSpc>
              <a:spcBef>
                <a:spcPts val="35"/>
              </a:spcBef>
            </a:pPr>
            <a:r>
              <a:rPr dirty="0" sz="1200" spc="-5">
                <a:latin typeface="Times New Roman"/>
                <a:cs typeface="Times New Roman"/>
              </a:rPr>
              <a:t>argument that </a:t>
            </a:r>
            <a:r>
              <a:rPr dirty="0" sz="1200" spc="-15">
                <a:latin typeface="Times New Roman"/>
                <a:cs typeface="Times New Roman"/>
              </a:rPr>
              <a:t>assumes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default value </a:t>
            </a:r>
            <a:r>
              <a:rPr dirty="0" sz="1200" spc="-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5">
                <a:latin typeface="Times New Roman"/>
                <a:cs typeface="Times New Roman"/>
              </a:rPr>
              <a:t>is not </a:t>
            </a:r>
            <a:r>
              <a:rPr dirty="0" sz="1200" spc="-10">
                <a:latin typeface="Times New Roman"/>
                <a:cs typeface="Times New Roman"/>
              </a:rPr>
              <a:t>provided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call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that  argument.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600313"/>
            <a:ext cx="648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25" b="1">
                <a:latin typeface="Times New Roman"/>
                <a:cs typeface="Times New Roman"/>
              </a:rPr>
              <a:t>x</a:t>
            </a:r>
            <a:r>
              <a:rPr dirty="0" sz="1200" spc="20" b="1">
                <a:latin typeface="Times New Roman"/>
                <a:cs typeface="Times New Roman"/>
              </a:rPr>
              <a:t>a</a:t>
            </a:r>
            <a:r>
              <a:rPr dirty="0" sz="1200" spc="-20" b="1">
                <a:latin typeface="Times New Roman"/>
                <a:cs typeface="Times New Roman"/>
              </a:rPr>
              <a:t>m</a:t>
            </a:r>
            <a:r>
              <a:rPr dirty="0" sz="1200" spc="20" b="1">
                <a:latin typeface="Times New Roman"/>
                <a:cs typeface="Times New Roman"/>
              </a:rPr>
              <a:t>p</a:t>
            </a:r>
            <a:r>
              <a:rPr dirty="0" sz="1200" spc="-25" b="1">
                <a:latin typeface="Times New Roman"/>
                <a:cs typeface="Times New Roman"/>
              </a:rPr>
              <a:t>l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1175" y="8634729"/>
            <a:ext cx="2298065" cy="1033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8260">
              <a:lnSpc>
                <a:spcPts val="1270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grocery(item,price=40.00):</a:t>
            </a:r>
            <a:endParaRPr sz="1200">
              <a:latin typeface="Times New Roman"/>
              <a:cs typeface="Times New Roman"/>
            </a:endParaRPr>
          </a:p>
          <a:p>
            <a:pPr marL="203835" marR="909955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print </a:t>
            </a:r>
            <a:r>
              <a:rPr dirty="0" sz="1200" spc="-5">
                <a:latin typeface="Times New Roman"/>
                <a:cs typeface="Times New Roman"/>
              </a:rPr>
              <a:t>"item=",item  </a:t>
            </a:r>
            <a:r>
              <a:rPr dirty="0" sz="1200" spc="-10">
                <a:latin typeface="Times New Roman"/>
                <a:cs typeface="Times New Roman"/>
              </a:rPr>
              <a:t>print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"price=",price</a:t>
            </a:r>
            <a:endParaRPr sz="1200">
              <a:latin typeface="Times New Roman"/>
              <a:cs typeface="Times New Roman"/>
            </a:endParaRPr>
          </a:p>
          <a:p>
            <a:pPr marL="48260" marR="9588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grocery(item="sugar",price=50.75)  grocery(item="oil")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1951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PYTHON </a:t>
            </a:r>
            <a:r>
              <a:rPr dirty="0" sz="1200" spc="-5" b="1"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1809" y="432561"/>
            <a:ext cx="571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9823412"/>
            <a:ext cx="5772785" cy="55244"/>
          </a:xfrm>
          <a:custGeom>
            <a:avLst/>
            <a:gdLst/>
            <a:ahLst/>
            <a:cxnLst/>
            <a:rect l="l" t="t" r="r" b="b"/>
            <a:pathLst>
              <a:path w="5772784" h="55245">
                <a:moveTo>
                  <a:pt x="5772277" y="45720"/>
                </a:moveTo>
                <a:lnTo>
                  <a:pt x="0" y="45720"/>
                </a:lnTo>
                <a:lnTo>
                  <a:pt x="0" y="54851"/>
                </a:lnTo>
                <a:lnTo>
                  <a:pt x="5772277" y="54851"/>
                </a:lnTo>
                <a:lnTo>
                  <a:pt x="5772277" y="45720"/>
                </a:lnTo>
                <a:close/>
              </a:path>
              <a:path w="5772784" h="55245">
                <a:moveTo>
                  <a:pt x="5772277" y="0"/>
                </a:moveTo>
                <a:lnTo>
                  <a:pt x="0" y="0"/>
                </a:lnTo>
                <a:lnTo>
                  <a:pt x="0" y="36563"/>
                </a:lnTo>
                <a:lnTo>
                  <a:pt x="5772277" y="36563"/>
                </a:lnTo>
                <a:lnTo>
                  <a:pt x="5772277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917194" y="678179"/>
            <a:ext cx="5791835" cy="22225"/>
            <a:chOff x="917194" y="678179"/>
            <a:chExt cx="5791835" cy="22225"/>
          </a:xfrm>
        </p:grpSpPr>
        <p:sp>
          <p:nvSpPr>
            <p:cNvPr id="6" name="object 6"/>
            <p:cNvSpPr/>
            <p:nvPr/>
          </p:nvSpPr>
          <p:spPr>
            <a:xfrm>
              <a:off x="6702425" y="6943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02425" y="6847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3290" y="684275"/>
              <a:ext cx="5779135" cy="10160"/>
            </a:xfrm>
            <a:custGeom>
              <a:avLst/>
              <a:gdLst/>
              <a:ahLst/>
              <a:cxnLst/>
              <a:rect l="l" t="t" r="r" b="b"/>
              <a:pathLst>
                <a:path w="5779134" h="10159">
                  <a:moveTo>
                    <a:pt x="0" y="0"/>
                  </a:moveTo>
                  <a:lnTo>
                    <a:pt x="0" y="9525"/>
                  </a:lnTo>
                  <a:lnTo>
                    <a:pt x="5779135" y="10032"/>
                  </a:lnTo>
                  <a:lnTo>
                    <a:pt x="5779135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3290" y="6842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3290" y="693800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0" y="0"/>
                  </a:moveTo>
                  <a:lnTo>
                    <a:pt x="5779135" y="50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02425" y="68478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w="0" h="9525">
                  <a:moveTo>
                    <a:pt x="-6096" y="4762"/>
                  </a:moveTo>
                  <a:lnTo>
                    <a:pt x="6096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3290" y="684275"/>
              <a:ext cx="5779135" cy="635"/>
            </a:xfrm>
            <a:custGeom>
              <a:avLst/>
              <a:gdLst/>
              <a:ahLst/>
              <a:cxnLst/>
              <a:rect l="l" t="t" r="r" b="b"/>
              <a:pathLst>
                <a:path w="5779134" h="634">
                  <a:moveTo>
                    <a:pt x="5779135" y="50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2004" y="874522"/>
            <a:ext cx="5757545" cy="486092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927100" marR="4051300">
              <a:lnSpc>
                <a:spcPts val="1580"/>
              </a:lnSpc>
              <a:spcBef>
                <a:spcPts val="55"/>
              </a:spcBef>
            </a:pPr>
            <a:r>
              <a:rPr dirty="0" sz="1200" spc="-10">
                <a:latin typeface="Times New Roman"/>
                <a:cs typeface="Times New Roman"/>
              </a:rPr>
              <a:t>item= </a:t>
            </a:r>
            <a:r>
              <a:rPr dirty="0" sz="1200" spc="-5">
                <a:latin typeface="Times New Roman"/>
                <a:cs typeface="Times New Roman"/>
              </a:rPr>
              <a:t>sugar  price=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50.75  </a:t>
            </a:r>
            <a:r>
              <a:rPr dirty="0" sz="1200" spc="-10">
                <a:latin typeface="Times New Roman"/>
                <a:cs typeface="Times New Roman"/>
              </a:rPr>
              <a:t>item= </a:t>
            </a:r>
            <a:r>
              <a:rPr dirty="0" sz="1200" spc="-5">
                <a:latin typeface="Times New Roman"/>
                <a:cs typeface="Times New Roman"/>
              </a:rPr>
              <a:t>oil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"/>
              </a:spcBef>
            </a:pPr>
            <a:r>
              <a:rPr dirty="0" sz="1200" spc="-5">
                <a:latin typeface="Times New Roman"/>
                <a:cs typeface="Times New Roman"/>
              </a:rPr>
              <a:t>price=</a:t>
            </a:r>
            <a:r>
              <a:rPr dirty="0" sz="1200">
                <a:latin typeface="Times New Roman"/>
                <a:cs typeface="Times New Roman"/>
              </a:rPr>
              <a:t> 40.0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90"/>
              </a:spcBef>
            </a:pPr>
            <a:r>
              <a:rPr dirty="0" sz="1200" spc="-5" b="1">
                <a:latin typeface="Times New Roman"/>
                <a:cs typeface="Times New Roman"/>
              </a:rPr>
              <a:t>d) </a:t>
            </a:r>
            <a:r>
              <a:rPr dirty="0" sz="1200" spc="-10" b="1">
                <a:latin typeface="Times New Roman"/>
                <a:cs typeface="Times New Roman"/>
              </a:rPr>
              <a:t>Variable </a:t>
            </a:r>
            <a:r>
              <a:rPr dirty="0" sz="1200" spc="-5" b="1">
                <a:latin typeface="Times New Roman"/>
                <a:cs typeface="Times New Roman"/>
              </a:rPr>
              <a:t>Length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Arguments:</a:t>
            </a:r>
            <a:endParaRPr sz="1200">
              <a:latin typeface="Times New Roman"/>
              <a:cs typeface="Times New Roman"/>
            </a:endParaRPr>
          </a:p>
          <a:p>
            <a:pPr algn="just" marL="12700" marR="9525">
              <a:lnSpc>
                <a:spcPts val="1580"/>
              </a:lnSpc>
              <a:spcBef>
                <a:spcPts val="55"/>
              </a:spcBef>
            </a:pPr>
            <a:r>
              <a:rPr dirty="0" sz="1200" spc="-10">
                <a:latin typeface="Times New Roman"/>
                <a:cs typeface="Times New Roman"/>
              </a:rPr>
              <a:t>Sometimes,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programmer </a:t>
            </a:r>
            <a:r>
              <a:rPr dirty="0" sz="1200">
                <a:latin typeface="Times New Roman"/>
                <a:cs typeface="Times New Roman"/>
              </a:rPr>
              <a:t>does </a:t>
            </a:r>
            <a:r>
              <a:rPr dirty="0" sz="1200" spc="-5">
                <a:latin typeface="Times New Roman"/>
                <a:cs typeface="Times New Roman"/>
              </a:rPr>
              <a:t>not know how many values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may receive. </a:t>
            </a:r>
            <a:r>
              <a:rPr dirty="0" sz="1200" spc="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that  </a:t>
            </a:r>
            <a:r>
              <a:rPr dirty="0" sz="1200" spc="-10">
                <a:latin typeface="Times New Roman"/>
                <a:cs typeface="Times New Roman"/>
              </a:rPr>
              <a:t>case,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programmer </a:t>
            </a:r>
            <a:r>
              <a:rPr dirty="0" sz="1200">
                <a:latin typeface="Times New Roman"/>
                <a:cs typeface="Times New Roman"/>
              </a:rPr>
              <a:t>cannot </a:t>
            </a:r>
            <a:r>
              <a:rPr dirty="0" sz="1200" spc="-10">
                <a:latin typeface="Times New Roman"/>
                <a:cs typeface="Times New Roman"/>
              </a:rPr>
              <a:t>decide </a:t>
            </a:r>
            <a:r>
              <a:rPr dirty="0" sz="1200" spc="-5">
                <a:latin typeface="Times New Roman"/>
                <a:cs typeface="Times New Roman"/>
              </a:rPr>
              <a:t>how many </a:t>
            </a:r>
            <a:r>
              <a:rPr dirty="0" sz="1200">
                <a:latin typeface="Times New Roman"/>
                <a:cs typeface="Times New Roman"/>
              </a:rPr>
              <a:t>arguments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given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 </a:t>
            </a:r>
            <a:r>
              <a:rPr dirty="0" sz="1200" spc="-10">
                <a:latin typeface="Times New Roman"/>
                <a:cs typeface="Times New Roman"/>
              </a:rPr>
              <a:t>definition.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programmer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numbers,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he/she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0"/>
              </a:spcBef>
            </a:pP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write: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spc="-5" b="1">
                <a:latin typeface="Times New Roman"/>
                <a:cs typeface="Times New Roman"/>
              </a:rPr>
              <a:t>add(a,b)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ts val="1580"/>
              </a:lnSpc>
              <a:spcBef>
                <a:spcPts val="60"/>
              </a:spcBef>
            </a:pPr>
            <a:r>
              <a:rPr dirty="0" sz="1200">
                <a:latin typeface="Times New Roman"/>
                <a:cs typeface="Times New Roman"/>
              </a:rPr>
              <a:t>But, the </a:t>
            </a:r>
            <a:r>
              <a:rPr dirty="0" sz="1200" spc="-5">
                <a:latin typeface="Times New Roman"/>
                <a:cs typeface="Times New Roman"/>
              </a:rPr>
              <a:t>user who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using this </a:t>
            </a:r>
            <a:r>
              <a:rPr dirty="0" sz="1200" spc="-5">
                <a:latin typeface="Times New Roman"/>
                <a:cs typeface="Times New Roman"/>
              </a:rPr>
              <a:t>function may </a:t>
            </a:r>
            <a:r>
              <a:rPr dirty="0" sz="1200">
                <a:latin typeface="Times New Roman"/>
                <a:cs typeface="Times New Roman"/>
              </a:rPr>
              <a:t>want to </a:t>
            </a:r>
            <a:r>
              <a:rPr dirty="0" sz="1200" spc="-10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sum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three  </a:t>
            </a:r>
            <a:r>
              <a:rPr dirty="0" sz="1200" spc="-10">
                <a:latin typeface="Times New Roman"/>
                <a:cs typeface="Times New Roman"/>
              </a:rPr>
              <a:t>numbers.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case,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chance 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 spc="-15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provide 3 arguments to this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b="1">
                <a:latin typeface="Times New Roman"/>
                <a:cs typeface="Times New Roman"/>
              </a:rPr>
              <a:t>add(10,15,20)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58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Then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add( </a:t>
            </a:r>
            <a:r>
              <a:rPr dirty="0" sz="1200">
                <a:latin typeface="Times New Roman"/>
                <a:cs typeface="Times New Roman"/>
              </a:rPr>
              <a:t>)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5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fail and </a:t>
            </a:r>
            <a:r>
              <a:rPr dirty="0" sz="1200" spc="5">
                <a:latin typeface="Times New Roman"/>
                <a:cs typeface="Times New Roman"/>
              </a:rPr>
              <a:t>error </a:t>
            </a:r>
            <a:r>
              <a:rPr dirty="0" sz="1200" spc="-10">
                <a:latin typeface="Times New Roman"/>
                <a:cs typeface="Times New Roman"/>
              </a:rPr>
              <a:t>will </a:t>
            </a:r>
            <a:r>
              <a:rPr dirty="0" sz="1200" spc="-1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displayed. </a:t>
            </a:r>
            <a:r>
              <a:rPr dirty="0" sz="1200" spc="15">
                <a:latin typeface="Times New Roman"/>
                <a:cs typeface="Times New Roman"/>
              </a:rPr>
              <a:t>If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programmer </a:t>
            </a:r>
            <a:r>
              <a:rPr dirty="0" sz="1200">
                <a:latin typeface="Times New Roman"/>
                <a:cs typeface="Times New Roman"/>
              </a:rPr>
              <a:t>want to  </a:t>
            </a:r>
            <a:r>
              <a:rPr dirty="0" sz="1200" spc="-10">
                <a:latin typeface="Times New Roman"/>
                <a:cs typeface="Times New Roman"/>
              </a:rPr>
              <a:t>develop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function that can accept </a:t>
            </a:r>
            <a:r>
              <a:rPr dirty="0" sz="1200" spc="-280">
                <a:latin typeface="Times New Roman"/>
                <a:cs typeface="Times New Roman"/>
              </a:rPr>
              <a:t>„n‟ </a:t>
            </a:r>
            <a:r>
              <a:rPr dirty="0" sz="1200" spc="-5">
                <a:latin typeface="Times New Roman"/>
                <a:cs typeface="Times New Roman"/>
              </a:rPr>
              <a:t>arguments, that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also </a:t>
            </a:r>
            <a:r>
              <a:rPr dirty="0" sz="1200" spc="-5">
                <a:latin typeface="Times New Roman"/>
                <a:cs typeface="Times New Roman"/>
              </a:rPr>
              <a:t>possible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python. </a:t>
            </a:r>
            <a:r>
              <a:rPr dirty="0" sz="1200">
                <a:latin typeface="Times New Roman"/>
                <a:cs typeface="Times New Roman"/>
              </a:rPr>
              <a:t>For this  purpose, a </a:t>
            </a:r>
            <a:r>
              <a:rPr dirty="0" sz="1200" spc="-10">
                <a:latin typeface="Times New Roman"/>
                <a:cs typeface="Times New Roman"/>
              </a:rPr>
              <a:t>variable </a:t>
            </a:r>
            <a:r>
              <a:rPr dirty="0" sz="1200" spc="-5">
                <a:latin typeface="Times New Roman"/>
                <a:cs typeface="Times New Roman"/>
              </a:rPr>
              <a:t>length argument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definition.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variable length  argument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5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argument that can accept any </a:t>
            </a:r>
            <a:r>
              <a:rPr dirty="0" sz="1200" spc="-10">
                <a:latin typeface="Times New Roman"/>
                <a:cs typeface="Times New Roman"/>
              </a:rPr>
              <a:t>number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values. The </a:t>
            </a:r>
            <a:r>
              <a:rPr dirty="0" sz="1200" spc="-5">
                <a:latin typeface="Times New Roman"/>
                <a:cs typeface="Times New Roman"/>
              </a:rPr>
              <a:t>variable length argument 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written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60">
                <a:latin typeface="Times New Roman"/>
                <a:cs typeface="Times New Roman"/>
              </a:rPr>
              <a:t>„*‟ </a:t>
            </a:r>
            <a:r>
              <a:rPr dirty="0" sz="1200">
                <a:latin typeface="Times New Roman"/>
                <a:cs typeface="Times New Roman"/>
              </a:rPr>
              <a:t>symbol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definition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110"/>
              </a:spcBef>
            </a:pPr>
            <a:r>
              <a:rPr dirty="0" sz="1200" spc="-5" b="1">
                <a:latin typeface="Times New Roman"/>
                <a:cs typeface="Times New Roman"/>
              </a:rPr>
              <a:t>def add(farg,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*args):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here, </a:t>
            </a:r>
            <a:r>
              <a:rPr dirty="0" sz="1200" spc="-130">
                <a:latin typeface="Times New Roman"/>
                <a:cs typeface="Times New Roman"/>
              </a:rPr>
              <a:t>„farg‟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formal; </a:t>
            </a:r>
            <a:r>
              <a:rPr dirty="0" sz="1200" spc="-5">
                <a:latin typeface="Times New Roman"/>
                <a:cs typeface="Times New Roman"/>
              </a:rPr>
              <a:t>argument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120">
                <a:latin typeface="Times New Roman"/>
                <a:cs typeface="Times New Roman"/>
              </a:rPr>
              <a:t>„*args‟ </a:t>
            </a:r>
            <a:r>
              <a:rPr dirty="0" sz="1200" spc="-5">
                <a:latin typeface="Times New Roman"/>
                <a:cs typeface="Times New Roman"/>
              </a:rPr>
              <a:t>represents variable length </a:t>
            </a:r>
            <a:r>
              <a:rPr dirty="0" sz="1200">
                <a:latin typeface="Times New Roman"/>
                <a:cs typeface="Times New Roman"/>
              </a:rPr>
              <a:t>argument. </a:t>
            </a:r>
            <a:r>
              <a:rPr dirty="0" sz="1200" spc="-15">
                <a:latin typeface="Times New Roman"/>
                <a:cs typeface="Times New Roman"/>
              </a:rPr>
              <a:t>We </a:t>
            </a:r>
            <a:r>
              <a:rPr dirty="0" sz="1200" spc="-55">
                <a:latin typeface="Times New Roman"/>
                <a:cs typeface="Times New Roman"/>
              </a:rPr>
              <a:t>can  </a:t>
            </a:r>
            <a:r>
              <a:rPr dirty="0" sz="1200" spc="-5">
                <a:latin typeface="Times New Roman"/>
                <a:cs typeface="Times New Roman"/>
              </a:rPr>
              <a:t>pass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10">
                <a:latin typeface="Times New Roman"/>
                <a:cs typeface="Times New Roman"/>
              </a:rPr>
              <a:t>or </a:t>
            </a:r>
            <a:r>
              <a:rPr dirty="0" sz="1200" spc="-10">
                <a:latin typeface="Times New Roman"/>
                <a:cs typeface="Times New Roman"/>
              </a:rPr>
              <a:t>more values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120">
                <a:latin typeface="Times New Roman"/>
                <a:cs typeface="Times New Roman"/>
              </a:rPr>
              <a:t>„*args‟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store </a:t>
            </a:r>
            <a:r>
              <a:rPr dirty="0" sz="1200">
                <a:latin typeface="Times New Roman"/>
                <a:cs typeface="Times New Roman"/>
              </a:rPr>
              <a:t>them </a:t>
            </a:r>
            <a:r>
              <a:rPr dirty="0" sz="1200" spc="5">
                <a:latin typeface="Times New Roman"/>
                <a:cs typeface="Times New Roman"/>
              </a:rPr>
              <a:t>all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tuple.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1777364" y="5727699"/>
            <a:ext cx="1763395" cy="16167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207645" marR="494665" indent="-156210">
              <a:lnSpc>
                <a:spcPts val="1580"/>
              </a:lnSpc>
              <a:spcBef>
                <a:spcPts val="15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add(farg,*args):  </a:t>
            </a:r>
            <a:r>
              <a:rPr dirty="0" sz="1200" spc="-10">
                <a:latin typeface="Times New Roman"/>
                <a:cs typeface="Times New Roman"/>
              </a:rPr>
              <a:t>sum=0</a:t>
            </a:r>
            <a:endParaRPr sz="1200">
              <a:latin typeface="Times New Roman"/>
              <a:cs typeface="Times New Roman"/>
            </a:endParaRPr>
          </a:p>
          <a:p>
            <a:pPr marL="360045" marR="676910" indent="-152400">
              <a:lnSpc>
                <a:spcPts val="158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args:  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m</a:t>
            </a:r>
            <a:r>
              <a:rPr dirty="0" sz="1200" spc="-5">
                <a:latin typeface="Times New Roman"/>
                <a:cs typeface="Times New Roman"/>
              </a:rPr>
              <a:t>=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20">
                <a:latin typeface="Times New Roman"/>
                <a:cs typeface="Times New Roman"/>
              </a:rPr>
              <a:t>u</a:t>
            </a:r>
            <a:r>
              <a:rPr dirty="0" sz="1200" spc="-25">
                <a:latin typeface="Times New Roman"/>
                <a:cs typeface="Times New Roman"/>
              </a:rPr>
              <a:t>m</a:t>
            </a:r>
            <a:r>
              <a:rPr dirty="0" sz="1200" spc="15">
                <a:latin typeface="Times New Roman"/>
                <a:cs typeface="Times New Roman"/>
              </a:rPr>
              <a:t>+</a:t>
            </a:r>
            <a:r>
              <a:rPr dirty="0" sz="120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52069" marR="86360" indent="155575">
              <a:lnSpc>
                <a:spcPts val="158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print </a:t>
            </a:r>
            <a:r>
              <a:rPr dirty="0" sz="1200" spc="-5">
                <a:latin typeface="Times New Roman"/>
                <a:cs typeface="Times New Roman"/>
              </a:rPr>
              <a:t>"sum </a:t>
            </a:r>
            <a:r>
              <a:rPr dirty="0" sz="1200" spc="-10">
                <a:latin typeface="Times New Roman"/>
                <a:cs typeface="Times New Roman"/>
              </a:rPr>
              <a:t>is",sum+farg  </a:t>
            </a:r>
            <a:r>
              <a:rPr dirty="0" sz="1200">
                <a:latin typeface="Times New Roman"/>
                <a:cs typeface="Times New Roman"/>
              </a:rPr>
              <a:t>add(5,10)</a:t>
            </a: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add(5,10,20)</a:t>
            </a: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Times New Roman"/>
                <a:cs typeface="Times New Roman"/>
              </a:rPr>
              <a:t>add(5,10,20,30)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7325994"/>
            <a:ext cx="5754370" cy="195833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sum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latin typeface="Times New Roman"/>
                <a:cs typeface="Times New Roman"/>
              </a:rPr>
              <a:t>sum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35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Times New Roman"/>
                <a:cs typeface="Times New Roman"/>
              </a:rPr>
              <a:t>sum </a:t>
            </a:r>
            <a:r>
              <a:rPr dirty="0" sz="1200" spc="-15">
                <a:latin typeface="Times New Roman"/>
                <a:cs typeface="Times New Roman"/>
              </a:rPr>
              <a:t>is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Local and Global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Variables: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ts val="1580"/>
              </a:lnSpc>
              <a:spcBef>
                <a:spcPts val="55"/>
              </a:spcBef>
            </a:pPr>
            <a:r>
              <a:rPr dirty="0" sz="1200" spc="-5">
                <a:latin typeface="Times New Roman"/>
                <a:cs typeface="Times New Roman"/>
              </a:rPr>
              <a:t>When we declare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becomes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local variable. A </a:t>
            </a:r>
            <a:r>
              <a:rPr dirty="0" sz="1200">
                <a:latin typeface="Times New Roman"/>
                <a:cs typeface="Times New Roman"/>
              </a:rPr>
              <a:t>local 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variable whose </a:t>
            </a:r>
            <a:r>
              <a:rPr dirty="0" sz="1200">
                <a:latin typeface="Times New Roman"/>
                <a:cs typeface="Times New Roman"/>
              </a:rPr>
              <a:t>scope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limited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that function where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created. </a:t>
            </a:r>
            <a:r>
              <a:rPr dirty="0" sz="1200" spc="-10">
                <a:latin typeface="Times New Roman"/>
                <a:cs typeface="Times New Roman"/>
              </a:rPr>
              <a:t>That  </a:t>
            </a:r>
            <a:r>
              <a:rPr dirty="0" sz="1200" spc="-5">
                <a:latin typeface="Times New Roman"/>
                <a:cs typeface="Times New Roman"/>
              </a:rPr>
              <a:t>means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local variable </a:t>
            </a:r>
            <a:r>
              <a:rPr dirty="0" sz="1200" spc="-10">
                <a:latin typeface="Times New Roman"/>
                <a:cs typeface="Times New Roman"/>
              </a:rPr>
              <a:t>value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available </a:t>
            </a:r>
            <a:r>
              <a:rPr dirty="0" sz="1200" spc="5">
                <a:latin typeface="Times New Roman"/>
                <a:cs typeface="Times New Roman"/>
              </a:rPr>
              <a:t>only </a:t>
            </a:r>
            <a:r>
              <a:rPr dirty="0" sz="1200" spc="-1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that function and not </a:t>
            </a:r>
            <a:r>
              <a:rPr dirty="0" sz="1200" spc="-10">
                <a:latin typeface="Times New Roman"/>
                <a:cs typeface="Times New Roman"/>
              </a:rPr>
              <a:t>outside </a:t>
            </a:r>
            <a:r>
              <a:rPr dirty="0" sz="1200" spc="2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that  function.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561"/>
            <a:ext cx="5761355" cy="9330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  <a:tabLst>
                <a:tab pos="52019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PYTHON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PROGRAMMING	</a:t>
            </a:r>
            <a:r>
              <a:rPr dirty="0" sz="1200" spc="-10" b="1">
                <a:latin typeface="Times New Roman"/>
                <a:cs typeface="Times New Roman"/>
              </a:rPr>
              <a:t>UNIT-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marL="12700" marR="1206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spc="-285">
                <a:latin typeface="Times New Roman"/>
                <a:cs typeface="Times New Roman"/>
              </a:rPr>
              <a:t>„a‟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declared </a:t>
            </a: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 spc="-5">
                <a:latin typeface="Times New Roman"/>
                <a:cs typeface="Times New Roman"/>
              </a:rPr>
              <a:t>myfunction() and hence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available </a:t>
            </a:r>
            <a:r>
              <a:rPr dirty="0" sz="1200" spc="5">
                <a:latin typeface="Times New Roman"/>
                <a:cs typeface="Times New Roman"/>
              </a:rPr>
              <a:t>inside </a:t>
            </a:r>
            <a:r>
              <a:rPr dirty="0" sz="1200" spc="-5">
                <a:latin typeface="Times New Roman"/>
                <a:cs typeface="Times New Roman"/>
              </a:rPr>
              <a:t>that  function. </a:t>
            </a:r>
            <a:r>
              <a:rPr dirty="0" sz="1200" spc="-10">
                <a:latin typeface="Times New Roman"/>
                <a:cs typeface="Times New Roman"/>
              </a:rPr>
              <a:t>Once </a:t>
            </a:r>
            <a:r>
              <a:rPr dirty="0" sz="1200" spc="-5">
                <a:latin typeface="Times New Roman"/>
                <a:cs typeface="Times New Roman"/>
              </a:rPr>
              <a:t>we come </a:t>
            </a:r>
            <a:r>
              <a:rPr dirty="0" sz="1200" spc="5">
                <a:latin typeface="Times New Roman"/>
                <a:cs typeface="Times New Roman"/>
              </a:rPr>
              <a:t>out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spc="-275">
                <a:latin typeface="Times New Roman"/>
                <a:cs typeface="Times New Roman"/>
              </a:rPr>
              <a:t>„a‟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removed from memory and </a:t>
            </a:r>
            <a:r>
              <a:rPr dirty="0" sz="1200" spc="-25">
                <a:latin typeface="Times New Roman"/>
                <a:cs typeface="Times New Roman"/>
              </a:rPr>
              <a:t>it 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Example-1:</a:t>
            </a:r>
            <a:endParaRPr sz="1200">
              <a:latin typeface="Times New Roman"/>
              <a:cs typeface="Times New Roman"/>
            </a:endParaRPr>
          </a:p>
          <a:p>
            <a:pPr marL="625475" marR="4205605" indent="-155575">
              <a:lnSpc>
                <a:spcPts val="1610"/>
              </a:lnSpc>
              <a:spcBef>
                <a:spcPts val="35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myfunction():  a=10</a:t>
            </a:r>
            <a:endParaRPr sz="12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  <a:spcBef>
                <a:spcPts val="60"/>
              </a:spcBef>
            </a:pPr>
            <a:r>
              <a:rPr dirty="0" sz="1200" spc="-10">
                <a:latin typeface="Times New Roman"/>
                <a:cs typeface="Times New Roman"/>
              </a:rPr>
              <a:t>print </a:t>
            </a:r>
            <a:r>
              <a:rPr dirty="0" sz="1200" spc="-15">
                <a:latin typeface="Times New Roman"/>
                <a:cs typeface="Times New Roman"/>
              </a:rPr>
              <a:t>"Inside </a:t>
            </a:r>
            <a:r>
              <a:rPr dirty="0" sz="1200" spc="-5">
                <a:latin typeface="Times New Roman"/>
                <a:cs typeface="Times New Roman"/>
              </a:rPr>
              <a:t>function",a #display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myfunction()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print </a:t>
            </a:r>
            <a:r>
              <a:rPr dirty="0" sz="1200" spc="-10">
                <a:latin typeface="Times New Roman"/>
                <a:cs typeface="Times New Roman"/>
              </a:rPr>
              <a:t>"outside function",a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Error, </a:t>
            </a:r>
            <a:r>
              <a:rPr dirty="0" sz="1200" spc="-10">
                <a:latin typeface="Times New Roman"/>
                <a:cs typeface="Times New Roman"/>
              </a:rPr>
              <a:t>not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available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469900" marR="4177665">
              <a:lnSpc>
                <a:spcPts val="1580"/>
              </a:lnSpc>
              <a:spcBef>
                <a:spcPts val="60"/>
              </a:spcBef>
            </a:pP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  </a:t>
            </a:r>
            <a:r>
              <a:rPr dirty="0" sz="1200" spc="-10">
                <a:latin typeface="Times New Roman"/>
                <a:cs typeface="Times New Roman"/>
              </a:rPr>
              <a:t>outside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Times New Roman"/>
                <a:cs typeface="Times New Roman"/>
              </a:rPr>
              <a:t>NameError: </a:t>
            </a:r>
            <a:r>
              <a:rPr dirty="0" sz="1200" spc="-10" b="1">
                <a:latin typeface="Times New Roman"/>
                <a:cs typeface="Times New Roman"/>
              </a:rPr>
              <a:t>name </a:t>
            </a:r>
            <a:r>
              <a:rPr dirty="0" sz="1200" b="1">
                <a:latin typeface="Times New Roman"/>
                <a:cs typeface="Times New Roman"/>
              </a:rPr>
              <a:t>'a' </a:t>
            </a:r>
            <a:r>
              <a:rPr dirty="0" sz="1200" spc="-5" b="1">
                <a:latin typeface="Times New Roman"/>
                <a:cs typeface="Times New Roman"/>
              </a:rPr>
              <a:t>is not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defined</a:t>
            </a:r>
            <a:endParaRPr sz="1200">
              <a:latin typeface="Times New Roman"/>
              <a:cs typeface="Times New Roman"/>
            </a:endParaRPr>
          </a:p>
          <a:p>
            <a:pPr marL="12700" marR="1143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variable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declared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becomes </a:t>
            </a:r>
            <a:r>
              <a:rPr dirty="0" sz="1200">
                <a:latin typeface="Times New Roman"/>
                <a:cs typeface="Times New Roman"/>
              </a:rPr>
              <a:t>global </a:t>
            </a:r>
            <a:r>
              <a:rPr dirty="0" sz="1200" spc="-5">
                <a:latin typeface="Times New Roman"/>
                <a:cs typeface="Times New Roman"/>
              </a:rPr>
              <a:t>variable.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variables </a:t>
            </a:r>
            <a:r>
              <a:rPr dirty="0" sz="1200">
                <a:latin typeface="Times New Roman"/>
                <a:cs typeface="Times New Roman"/>
              </a:rPr>
              <a:t>are  </a:t>
            </a:r>
            <a:r>
              <a:rPr dirty="0" sz="1200" spc="-5">
                <a:latin typeface="Times New Roman"/>
                <a:cs typeface="Times New Roman"/>
              </a:rPr>
              <a:t>available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which are written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  <a:p>
            <a:pPr algn="r" marR="4988560">
              <a:lnSpc>
                <a:spcPct val="100000"/>
              </a:lnSpc>
              <a:spcBef>
                <a:spcPts val="170"/>
              </a:spcBef>
            </a:pP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25" b="1">
                <a:latin typeface="Times New Roman"/>
                <a:cs typeface="Times New Roman"/>
              </a:rPr>
              <a:t>x</a:t>
            </a:r>
            <a:r>
              <a:rPr dirty="0" sz="1200" spc="20" b="1">
                <a:latin typeface="Times New Roman"/>
                <a:cs typeface="Times New Roman"/>
              </a:rPr>
              <a:t>a</a:t>
            </a:r>
            <a:r>
              <a:rPr dirty="0" sz="1200" spc="-20" b="1">
                <a:latin typeface="Times New Roman"/>
                <a:cs typeface="Times New Roman"/>
              </a:rPr>
              <a:t>m</a:t>
            </a:r>
            <a:r>
              <a:rPr dirty="0" sz="1200" spc="20" b="1">
                <a:latin typeface="Times New Roman"/>
                <a:cs typeface="Times New Roman"/>
              </a:rPr>
              <a:t>p</a:t>
            </a:r>
            <a:r>
              <a:rPr dirty="0" sz="1200" spc="-25" b="1">
                <a:latin typeface="Times New Roman"/>
                <a:cs typeface="Times New Roman"/>
              </a:rPr>
              <a:t>l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5" b="1">
                <a:latin typeface="Times New Roman"/>
                <a:cs typeface="Times New Roman"/>
              </a:rPr>
              <a:t>-</a:t>
            </a:r>
            <a:r>
              <a:rPr dirty="0" sz="1200" b="1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 algn="r" marR="4978400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imes New Roman"/>
                <a:cs typeface="Times New Roman"/>
              </a:rPr>
              <a:t>a=</a:t>
            </a: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625475" marR="4204970" indent="-155575">
              <a:lnSpc>
                <a:spcPct val="110000"/>
              </a:lnSpc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myfunction():  </a:t>
            </a:r>
            <a:r>
              <a:rPr dirty="0" sz="1200" spc="-10">
                <a:latin typeface="Times New Roman"/>
                <a:cs typeface="Times New Roman"/>
              </a:rPr>
              <a:t>b=10</a:t>
            </a:r>
            <a:endParaRPr sz="1200">
              <a:latin typeface="Times New Roman"/>
              <a:cs typeface="Times New Roman"/>
            </a:endParaRPr>
          </a:p>
          <a:p>
            <a:pPr marL="625475" marR="2416810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print </a:t>
            </a:r>
            <a:r>
              <a:rPr dirty="0" sz="1200" spc="-15">
                <a:latin typeface="Times New Roman"/>
                <a:cs typeface="Times New Roman"/>
              </a:rPr>
              <a:t>"Inside </a:t>
            </a:r>
            <a:r>
              <a:rPr dirty="0" sz="1200" spc="-5">
                <a:latin typeface="Times New Roman"/>
                <a:cs typeface="Times New Roman"/>
              </a:rPr>
              <a:t>function",a #display </a:t>
            </a:r>
            <a:r>
              <a:rPr dirty="0" sz="1200">
                <a:latin typeface="Times New Roman"/>
                <a:cs typeface="Times New Roman"/>
              </a:rPr>
              <a:t>global </a:t>
            </a:r>
            <a:r>
              <a:rPr dirty="0" sz="1200" spc="-10">
                <a:latin typeface="Times New Roman"/>
                <a:cs typeface="Times New Roman"/>
              </a:rPr>
              <a:t>var  print </a:t>
            </a:r>
            <a:r>
              <a:rPr dirty="0" sz="1200" spc="-15">
                <a:latin typeface="Times New Roman"/>
                <a:cs typeface="Times New Roman"/>
              </a:rPr>
              <a:t>"Inside </a:t>
            </a:r>
            <a:r>
              <a:rPr dirty="0" sz="1200" spc="-5">
                <a:latin typeface="Times New Roman"/>
                <a:cs typeface="Times New Roman"/>
              </a:rPr>
              <a:t>function",b #display local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200" spc="-5">
                <a:latin typeface="Times New Roman"/>
                <a:cs typeface="Times New Roman"/>
              </a:rPr>
              <a:t>myfunction()</a:t>
            </a:r>
            <a:endParaRPr sz="1200">
              <a:latin typeface="Times New Roman"/>
              <a:cs typeface="Times New Roman"/>
            </a:endParaRPr>
          </a:p>
          <a:p>
            <a:pPr marL="469900" marR="304228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print </a:t>
            </a:r>
            <a:r>
              <a:rPr dirty="0" sz="1200" spc="-10">
                <a:latin typeface="Times New Roman"/>
                <a:cs typeface="Times New Roman"/>
              </a:rPr>
              <a:t>"outside function",a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available  print </a:t>
            </a:r>
            <a:r>
              <a:rPr dirty="0" sz="1200" spc="-10">
                <a:latin typeface="Times New Roman"/>
                <a:cs typeface="Times New Roman"/>
              </a:rPr>
              <a:t>"outside </a:t>
            </a:r>
            <a:r>
              <a:rPr dirty="0" sz="1200" spc="-5">
                <a:latin typeface="Times New Roman"/>
                <a:cs typeface="Times New Roman"/>
              </a:rPr>
              <a:t>function",b </a:t>
            </a:r>
            <a:r>
              <a:rPr dirty="0" sz="1200">
                <a:latin typeface="Times New Roman"/>
                <a:cs typeface="Times New Roman"/>
              </a:rPr>
              <a:t>#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469900" marR="4107815">
              <a:lnSpc>
                <a:spcPct val="110000"/>
              </a:lnSpc>
            </a:pPr>
            <a:r>
              <a:rPr dirty="0" sz="1200" spc="-10">
                <a:latin typeface="Times New Roman"/>
                <a:cs typeface="Times New Roman"/>
              </a:rPr>
              <a:t>outside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11  </a:t>
            </a:r>
            <a:r>
              <a:rPr dirty="0" sz="1200" spc="-10">
                <a:latin typeface="Times New Roman"/>
                <a:cs typeface="Times New Roman"/>
              </a:rPr>
              <a:t>outside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12700" marR="2960370" indent="457200">
              <a:lnSpc>
                <a:spcPct val="111700"/>
              </a:lnSpc>
            </a:pPr>
            <a:r>
              <a:rPr dirty="0" sz="1200" spc="-5" b="1">
                <a:latin typeface="Times New Roman"/>
                <a:cs typeface="Times New Roman"/>
              </a:rPr>
              <a:t>NameError: </a:t>
            </a:r>
            <a:r>
              <a:rPr dirty="0" sz="1200" spc="-10" b="1">
                <a:latin typeface="Times New Roman"/>
                <a:cs typeface="Times New Roman"/>
              </a:rPr>
              <a:t>name </a:t>
            </a:r>
            <a:r>
              <a:rPr dirty="0" sz="1200" b="1">
                <a:latin typeface="Times New Roman"/>
                <a:cs typeface="Times New Roman"/>
              </a:rPr>
              <a:t>'b' </a:t>
            </a:r>
            <a:r>
              <a:rPr dirty="0" sz="1200" spc="-5" b="1">
                <a:latin typeface="Times New Roman"/>
                <a:cs typeface="Times New Roman"/>
              </a:rPr>
              <a:t>is </a:t>
            </a:r>
            <a:r>
              <a:rPr dirty="0" sz="1200" spc="-10" b="1">
                <a:latin typeface="Times New Roman"/>
                <a:cs typeface="Times New Roman"/>
              </a:rPr>
              <a:t>not </a:t>
            </a:r>
            <a:r>
              <a:rPr dirty="0" sz="1200" spc="-5" b="1">
                <a:latin typeface="Times New Roman"/>
                <a:cs typeface="Times New Roman"/>
              </a:rPr>
              <a:t>defined  The Global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Keyword: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10">
                <a:latin typeface="Times New Roman"/>
                <a:cs typeface="Times New Roman"/>
              </a:rPr>
              <a:t>Sometimes,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global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same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name.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In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case,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function,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default, refers </a:t>
            </a:r>
            <a:r>
              <a:rPr dirty="0" sz="1200" spc="1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local variable and ignores </a:t>
            </a:r>
            <a:r>
              <a:rPr dirty="0" sz="1200">
                <a:latin typeface="Times New Roman"/>
                <a:cs typeface="Times New Roman"/>
              </a:rPr>
              <a:t>the global </a:t>
            </a:r>
            <a:r>
              <a:rPr dirty="0" sz="1200" spc="-5">
                <a:latin typeface="Times New Roman"/>
                <a:cs typeface="Times New Roman"/>
              </a:rPr>
              <a:t>variable. </a:t>
            </a:r>
            <a:r>
              <a:rPr dirty="0" sz="1200" spc="5">
                <a:latin typeface="Times New Roman"/>
                <a:cs typeface="Times New Roman"/>
              </a:rPr>
              <a:t>So,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global variable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not </a:t>
            </a:r>
            <a:r>
              <a:rPr dirty="0" sz="1200" spc="-10">
                <a:latin typeface="Times New Roman"/>
                <a:cs typeface="Times New Roman"/>
              </a:rPr>
              <a:t>accessible inside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10">
                <a:latin typeface="Times New Roman"/>
                <a:cs typeface="Times New Roman"/>
              </a:rPr>
              <a:t>but outside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it,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accessible.</a:t>
            </a:r>
            <a:endParaRPr sz="1200">
              <a:latin typeface="Times New Roman"/>
              <a:cs typeface="Times New Roman"/>
            </a:endParaRPr>
          </a:p>
          <a:p>
            <a:pPr algn="r" marR="4988560">
              <a:lnSpc>
                <a:spcPct val="100000"/>
              </a:lnSpc>
              <a:spcBef>
                <a:spcPts val="170"/>
              </a:spcBef>
            </a:pP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25" b="1">
                <a:latin typeface="Times New Roman"/>
                <a:cs typeface="Times New Roman"/>
              </a:rPr>
              <a:t>x</a:t>
            </a:r>
            <a:r>
              <a:rPr dirty="0" sz="1200" spc="20" b="1">
                <a:latin typeface="Times New Roman"/>
                <a:cs typeface="Times New Roman"/>
              </a:rPr>
              <a:t>a</a:t>
            </a:r>
            <a:r>
              <a:rPr dirty="0" sz="1200" spc="-20" b="1">
                <a:latin typeface="Times New Roman"/>
                <a:cs typeface="Times New Roman"/>
              </a:rPr>
              <a:t>m</a:t>
            </a:r>
            <a:r>
              <a:rPr dirty="0" sz="1200" spc="20" b="1">
                <a:latin typeface="Times New Roman"/>
                <a:cs typeface="Times New Roman"/>
              </a:rPr>
              <a:t>p</a:t>
            </a:r>
            <a:r>
              <a:rPr dirty="0" sz="1200" spc="-25" b="1">
                <a:latin typeface="Times New Roman"/>
                <a:cs typeface="Times New Roman"/>
              </a:rPr>
              <a:t>l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5" b="1">
                <a:latin typeface="Times New Roman"/>
                <a:cs typeface="Times New Roman"/>
              </a:rPr>
              <a:t>-</a:t>
            </a:r>
            <a:r>
              <a:rPr dirty="0" sz="1200" b="1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algn="r" marR="4978400"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Times New Roman"/>
                <a:cs typeface="Times New Roman"/>
              </a:rPr>
              <a:t>a=</a:t>
            </a: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625475" marR="4205605" indent="-155575">
              <a:lnSpc>
                <a:spcPts val="1590"/>
              </a:lnSpc>
              <a:spcBef>
                <a:spcPts val="70"/>
              </a:spcBef>
            </a:pPr>
            <a:r>
              <a:rPr dirty="0" sz="1200" spc="5">
                <a:latin typeface="Times New Roman"/>
                <a:cs typeface="Times New Roman"/>
              </a:rPr>
              <a:t>def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myfunction():  a=10</a:t>
            </a:r>
            <a:endParaRPr sz="1200">
              <a:latin typeface="Times New Roman"/>
              <a:cs typeface="Times New Roman"/>
            </a:endParaRPr>
          </a:p>
          <a:p>
            <a:pPr marL="469900" marR="2206625" indent="154940">
              <a:lnSpc>
                <a:spcPts val="1580"/>
              </a:lnSpc>
              <a:spcBef>
                <a:spcPts val="25"/>
              </a:spcBef>
            </a:pPr>
            <a:r>
              <a:rPr dirty="0" sz="1200" spc="-10">
                <a:latin typeface="Times New Roman"/>
                <a:cs typeface="Times New Roman"/>
              </a:rPr>
              <a:t>print "Inside </a:t>
            </a:r>
            <a:r>
              <a:rPr dirty="0" sz="1200" spc="-5">
                <a:latin typeface="Times New Roman"/>
                <a:cs typeface="Times New Roman"/>
              </a:rPr>
              <a:t>function",a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display local variable  myfunction()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dirty="0" sz="1200" spc="-5">
                <a:latin typeface="Times New Roman"/>
                <a:cs typeface="Times New Roman"/>
              </a:rPr>
              <a:t>print </a:t>
            </a:r>
            <a:r>
              <a:rPr dirty="0" sz="1200" spc="-10">
                <a:latin typeface="Times New Roman"/>
                <a:cs typeface="Times New Roman"/>
              </a:rPr>
              <a:t>"outside function",a </a:t>
            </a:r>
            <a:r>
              <a:rPr dirty="0" sz="1200">
                <a:latin typeface="Times New Roman"/>
                <a:cs typeface="Times New Roman"/>
              </a:rPr>
              <a:t># </a:t>
            </a:r>
            <a:r>
              <a:rPr dirty="0" sz="1200" spc="-5">
                <a:latin typeface="Times New Roman"/>
                <a:cs typeface="Times New Roman"/>
              </a:rPr>
              <a:t>display </a:t>
            </a:r>
            <a:r>
              <a:rPr dirty="0" sz="1200">
                <a:latin typeface="Times New Roman"/>
                <a:cs typeface="Times New Roman"/>
              </a:rPr>
              <a:t>global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5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dirty="0" sz="1200" spc="-10">
                <a:latin typeface="Times New Roman"/>
                <a:cs typeface="Times New Roman"/>
              </a:rPr>
              <a:t>Inside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outside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T.MOTHILAL,</a:t>
            </a:r>
            <a:r>
              <a:rPr dirty="0" spc="-35"/>
              <a:t> </a:t>
            </a:r>
            <a:r>
              <a:rPr dirty="0" spc="-5"/>
              <a:t>ASST.PROF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pc="-5"/>
              <a:t>Page</a:t>
            </a:r>
            <a:r>
              <a:rPr dirty="0" spc="-30"/>
              <a:t> </a:t>
            </a:r>
            <a:r>
              <a:rPr dirty="0"/>
              <a:t>4.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2020-04-09T09:38:05Z</dcterms:created>
  <dcterms:modified xsi:type="dcterms:W3CDTF">2020-04-09T09:38:05Z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2018-07-13T00:00:00Z</vt:filetime>
  </property>
  <property fmtid="{D5CDD505-2E9C-101B-9397-08002B2CF9AE}" pid="3" name="LastSaved">
    <vt:filetime>2020-04-09T00:00:00Z</vt:filetime>
  </property>
</Properties>
</file>