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8" r:id="rId10"/>
    <p:sldId id="271" r:id="rId11"/>
    <p:sldId id="272" r:id="rId12"/>
    <p:sldId id="273" r:id="rId13"/>
    <p:sldId id="274" r:id="rId14"/>
    <p:sldId id="275" r:id="rId15"/>
    <p:sldId id="276" r:id="rId16"/>
    <p:sldId id="277"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0A5874-5A55-4521-8FCE-7334C2220D0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A5874-5A55-4521-8FCE-7334C2220D0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A5874-5A55-4521-8FCE-7334C2220D0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A5874-5A55-4521-8FCE-7334C2220D0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A5874-5A55-4521-8FCE-7334C2220D0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0A5874-5A55-4521-8FCE-7334C2220D0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0A5874-5A55-4521-8FCE-7334C2220D01}" type="datetimeFigureOut">
              <a:rPr lang="en-US" smtClean="0"/>
              <a:pPr/>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0A5874-5A55-4521-8FCE-7334C2220D01}" type="datetimeFigureOut">
              <a:rPr lang="en-US" smtClean="0"/>
              <a:pPr/>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A5874-5A55-4521-8FCE-7334C2220D01}"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A5874-5A55-4521-8FCE-7334C2220D0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A5874-5A55-4521-8FCE-7334C2220D0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EA878-86E8-474B-8DF2-E7BB548A18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A5874-5A55-4521-8FCE-7334C2220D01}" type="datetimeFigureOut">
              <a:rPr lang="en-US" smtClean="0"/>
              <a:pPr/>
              <a:t>5/13/2020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EA878-86E8-474B-8DF2-E7BB548A18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toaddress@gmail.com" TargetMode="External"/><Relationship Id="rId2" Type="http://schemas.openxmlformats.org/officeDocument/2006/relationships/hyperlink" Target="mailto:fromaddr=fromaddress@gmai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jython.org/" TargetMode="External"/><Relationship Id="rId2" Type="http://schemas.openxmlformats.org/officeDocument/2006/relationships/hyperlink" Target="http://wxpython.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UNIT-V</a:t>
            </a:r>
            <a:endParaRPr lang="en-US" dirty="0"/>
          </a:p>
        </p:txBody>
      </p:sp>
      <p:sp>
        <p:nvSpPr>
          <p:cNvPr id="3" name="Subtitle 2"/>
          <p:cNvSpPr>
            <a:spLocks noGrp="1"/>
          </p:cNvSpPr>
          <p:nvPr>
            <p:ph type="subTitle" idx="1"/>
          </p:nvPr>
        </p:nvSpPr>
        <p:spPr/>
        <p:txBody>
          <a:bodyPr/>
          <a:lstStyle/>
          <a:p>
            <a:r>
              <a:rPr lang="en-US" dirty="0" smtClean="0"/>
              <a:t>Brief Tour Of the Standard Library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85850" y="-857280"/>
            <a:ext cx="11072890" cy="82153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28660" y="-857280"/>
            <a:ext cx="10287072" cy="83582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00164" y="-857280"/>
            <a:ext cx="10572824" cy="83582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4572000" cy="923330"/>
          </a:xfrm>
          <a:prstGeom prst="rect">
            <a:avLst/>
          </a:prstGeom>
        </p:spPr>
        <p:txBody>
          <a:bodyPr>
            <a:spAutoFit/>
          </a:bodyPr>
          <a:lstStyle/>
          <a:p>
            <a:r>
              <a:rPr lang="en-US" dirty="0" smtClean="0"/>
              <a:t>&gt;&gt;&gt; import math</a:t>
            </a:r>
            <a:br>
              <a:rPr lang="en-US" dirty="0" smtClean="0"/>
            </a:br>
            <a:r>
              <a:rPr lang="en-US" dirty="0" smtClean="0"/>
              <a:t>&gt;&gt;&gt;</a:t>
            </a:r>
            <a:r>
              <a:rPr lang="en-US" dirty="0" err="1" smtClean="0"/>
              <a:t>math.pi</a:t>
            </a:r>
            <a:r>
              <a:rPr lang="en-US" dirty="0" smtClean="0"/>
              <a:t/>
            </a:r>
            <a:br>
              <a:rPr lang="en-US" dirty="0" smtClean="0"/>
            </a:br>
            <a:r>
              <a:rPr lang="en-US" dirty="0" smtClean="0"/>
              <a:t>3.141592653589793</a:t>
            </a:r>
            <a:endParaRPr lang="en-US" dirty="0"/>
          </a:p>
        </p:txBody>
      </p:sp>
      <p:sp>
        <p:nvSpPr>
          <p:cNvPr id="3" name="Rectangle 2"/>
          <p:cNvSpPr/>
          <p:nvPr/>
        </p:nvSpPr>
        <p:spPr>
          <a:xfrm>
            <a:off x="285720" y="1428736"/>
            <a:ext cx="4572000" cy="646331"/>
          </a:xfrm>
          <a:prstGeom prst="rect">
            <a:avLst/>
          </a:prstGeom>
        </p:spPr>
        <p:txBody>
          <a:bodyPr>
            <a:spAutoFit/>
          </a:bodyPr>
          <a:lstStyle/>
          <a:p>
            <a:r>
              <a:rPr lang="en-US" dirty="0" smtClean="0"/>
              <a:t>&gt;&gt;&gt;</a:t>
            </a:r>
            <a:r>
              <a:rPr lang="en-US" dirty="0" err="1" smtClean="0"/>
              <a:t>math.e</a:t>
            </a:r>
            <a:r>
              <a:rPr lang="en-US" dirty="0" smtClean="0"/>
              <a:t/>
            </a:r>
            <a:br>
              <a:rPr lang="en-US" dirty="0" smtClean="0"/>
            </a:br>
            <a:r>
              <a:rPr lang="en-US" dirty="0" smtClean="0"/>
              <a:t>2.718281828459045</a:t>
            </a:r>
            <a:endParaRPr lang="en-US" dirty="0"/>
          </a:p>
        </p:txBody>
      </p:sp>
      <p:sp>
        <p:nvSpPr>
          <p:cNvPr id="4" name="Rectangle 3"/>
          <p:cNvSpPr/>
          <p:nvPr/>
        </p:nvSpPr>
        <p:spPr>
          <a:xfrm>
            <a:off x="285720" y="2285992"/>
            <a:ext cx="4572000" cy="1200329"/>
          </a:xfrm>
          <a:prstGeom prst="rect">
            <a:avLst/>
          </a:prstGeom>
        </p:spPr>
        <p:txBody>
          <a:bodyPr>
            <a:spAutoFit/>
          </a:bodyPr>
          <a:lstStyle/>
          <a:p>
            <a:r>
              <a:rPr lang="en-US" dirty="0" smtClean="0"/>
              <a:t>&gt;&gt;&gt;</a:t>
            </a:r>
            <a:r>
              <a:rPr lang="en-US" dirty="0" err="1" smtClean="0"/>
              <a:t>math.radians</a:t>
            </a:r>
            <a:r>
              <a:rPr lang="en-US" dirty="0" smtClean="0"/>
              <a:t>(30)</a:t>
            </a:r>
            <a:br>
              <a:rPr lang="en-US" dirty="0" smtClean="0"/>
            </a:br>
            <a:r>
              <a:rPr lang="en-US" dirty="0" smtClean="0"/>
              <a:t>0.5235987755982988</a:t>
            </a:r>
            <a:br>
              <a:rPr lang="en-US" dirty="0" smtClean="0"/>
            </a:br>
            <a:r>
              <a:rPr lang="en-US" dirty="0" smtClean="0"/>
              <a:t>&gt;&gt;&gt;</a:t>
            </a:r>
            <a:r>
              <a:rPr lang="en-US" dirty="0" err="1" smtClean="0"/>
              <a:t>math.degrees</a:t>
            </a:r>
            <a:r>
              <a:rPr lang="en-US" dirty="0" smtClean="0"/>
              <a:t>(</a:t>
            </a:r>
            <a:r>
              <a:rPr lang="en-US" dirty="0" err="1" smtClean="0"/>
              <a:t>math.pi</a:t>
            </a:r>
            <a:r>
              <a:rPr lang="en-US" dirty="0" smtClean="0"/>
              <a:t>/6)</a:t>
            </a:r>
            <a:br>
              <a:rPr lang="en-US" dirty="0" smtClean="0"/>
            </a:br>
            <a:r>
              <a:rPr lang="en-US" dirty="0" smtClean="0"/>
              <a:t>29.999999999999996</a:t>
            </a:r>
            <a:endParaRPr lang="en-US" dirty="0"/>
          </a:p>
        </p:txBody>
      </p:sp>
      <p:sp>
        <p:nvSpPr>
          <p:cNvPr id="5" name="Rectangle 4"/>
          <p:cNvSpPr/>
          <p:nvPr/>
        </p:nvSpPr>
        <p:spPr>
          <a:xfrm>
            <a:off x="285720" y="3643314"/>
            <a:ext cx="4572000" cy="1754326"/>
          </a:xfrm>
          <a:prstGeom prst="rect">
            <a:avLst/>
          </a:prstGeom>
        </p:spPr>
        <p:txBody>
          <a:bodyPr>
            <a:spAutoFit/>
          </a:bodyPr>
          <a:lstStyle/>
          <a:p>
            <a:r>
              <a:rPr lang="en-US" dirty="0" smtClean="0"/>
              <a:t>&gt;&gt;math.sin(0.5235987755982988)</a:t>
            </a:r>
            <a:br>
              <a:rPr lang="en-US" dirty="0" smtClean="0"/>
            </a:br>
            <a:r>
              <a:rPr lang="en-US" dirty="0" smtClean="0"/>
              <a:t>0.49999999999999994</a:t>
            </a:r>
            <a:br>
              <a:rPr lang="en-US" dirty="0" smtClean="0"/>
            </a:br>
            <a:r>
              <a:rPr lang="en-US" dirty="0" smtClean="0"/>
              <a:t>&gt;&gt;&gt;math.cos(0.5235987755982988)</a:t>
            </a:r>
            <a:br>
              <a:rPr lang="en-US" dirty="0" smtClean="0"/>
            </a:br>
            <a:r>
              <a:rPr lang="en-US" dirty="0" smtClean="0"/>
              <a:t>0.8660254037844387</a:t>
            </a:r>
            <a:br>
              <a:rPr lang="en-US" dirty="0" smtClean="0"/>
            </a:br>
            <a:r>
              <a:rPr lang="en-US" dirty="0" smtClean="0"/>
              <a:t>&gt;&gt;&gt;math.tan(0.5235987755982988)</a:t>
            </a:r>
            <a:br>
              <a:rPr lang="en-US" dirty="0" smtClean="0"/>
            </a:br>
            <a:r>
              <a:rPr lang="en-US" dirty="0" smtClean="0"/>
              <a:t>0.5773502691896257</a:t>
            </a:r>
            <a:endParaRPr lang="en-US" dirty="0"/>
          </a:p>
        </p:txBody>
      </p:sp>
      <p:sp>
        <p:nvSpPr>
          <p:cNvPr id="6" name="Rectangle 5"/>
          <p:cNvSpPr/>
          <p:nvPr/>
        </p:nvSpPr>
        <p:spPr>
          <a:xfrm>
            <a:off x="357158" y="5572140"/>
            <a:ext cx="4572000" cy="646331"/>
          </a:xfrm>
          <a:prstGeom prst="rect">
            <a:avLst/>
          </a:prstGeom>
        </p:spPr>
        <p:txBody>
          <a:bodyPr>
            <a:spAutoFit/>
          </a:bodyPr>
          <a:lstStyle/>
          <a:p>
            <a:r>
              <a:rPr lang="en-US" dirty="0" smtClean="0"/>
              <a:t>&gt;&gt;&gt;math.log(10)</a:t>
            </a:r>
            <a:br>
              <a:rPr lang="en-US" dirty="0" smtClean="0"/>
            </a:br>
            <a:r>
              <a:rPr lang="en-US" dirty="0" smtClean="0"/>
              <a:t>2.302585092994046</a:t>
            </a:r>
            <a:endParaRPr lang="en-US" dirty="0"/>
          </a:p>
        </p:txBody>
      </p:sp>
      <p:sp>
        <p:nvSpPr>
          <p:cNvPr id="7" name="Rectangle 6"/>
          <p:cNvSpPr/>
          <p:nvPr/>
        </p:nvSpPr>
        <p:spPr>
          <a:xfrm>
            <a:off x="4357686" y="214290"/>
            <a:ext cx="4572000" cy="646331"/>
          </a:xfrm>
          <a:prstGeom prst="rect">
            <a:avLst/>
          </a:prstGeom>
        </p:spPr>
        <p:txBody>
          <a:bodyPr>
            <a:spAutoFit/>
          </a:bodyPr>
          <a:lstStyle/>
          <a:p>
            <a:r>
              <a:rPr lang="en-US" dirty="0" smtClean="0"/>
              <a:t>&gt;&gt;&gt;math.log10(10)</a:t>
            </a:r>
            <a:br>
              <a:rPr lang="en-US" dirty="0" smtClean="0"/>
            </a:br>
            <a:r>
              <a:rPr lang="en-US" dirty="0" smtClean="0"/>
              <a:t>1.0</a:t>
            </a:r>
            <a:endParaRPr lang="en-US" dirty="0"/>
          </a:p>
        </p:txBody>
      </p:sp>
      <p:sp>
        <p:nvSpPr>
          <p:cNvPr id="8" name="Rectangle 7"/>
          <p:cNvSpPr/>
          <p:nvPr/>
        </p:nvSpPr>
        <p:spPr>
          <a:xfrm>
            <a:off x="4357686" y="1142984"/>
            <a:ext cx="4572000" cy="646331"/>
          </a:xfrm>
          <a:prstGeom prst="rect">
            <a:avLst/>
          </a:prstGeom>
        </p:spPr>
        <p:txBody>
          <a:bodyPr>
            <a:spAutoFit/>
          </a:bodyPr>
          <a:lstStyle/>
          <a:p>
            <a:r>
              <a:rPr lang="en-US" dirty="0" smtClean="0"/>
              <a:t>&gt;&gt;&gt;math.exp(10)</a:t>
            </a:r>
            <a:br>
              <a:rPr lang="en-US" dirty="0" smtClean="0"/>
            </a:br>
            <a:r>
              <a:rPr lang="en-US" dirty="0" smtClean="0"/>
              <a:t>1.0</a:t>
            </a:r>
            <a:endParaRPr lang="en-US" dirty="0"/>
          </a:p>
        </p:txBody>
      </p:sp>
      <p:sp>
        <p:nvSpPr>
          <p:cNvPr id="9" name="Rectangle 8"/>
          <p:cNvSpPr/>
          <p:nvPr/>
        </p:nvSpPr>
        <p:spPr>
          <a:xfrm>
            <a:off x="4357686" y="2071678"/>
            <a:ext cx="4572000" cy="646331"/>
          </a:xfrm>
          <a:prstGeom prst="rect">
            <a:avLst/>
          </a:prstGeom>
        </p:spPr>
        <p:txBody>
          <a:bodyPr>
            <a:spAutoFit/>
          </a:bodyPr>
          <a:lstStyle/>
          <a:p>
            <a:r>
              <a:rPr lang="en-US" dirty="0" smtClean="0"/>
              <a:t>&gt;&gt;&gt;</a:t>
            </a:r>
            <a:r>
              <a:rPr lang="en-US" dirty="0" err="1" smtClean="0"/>
              <a:t>math.e</a:t>
            </a:r>
            <a:r>
              <a:rPr lang="en-US" dirty="0" smtClean="0"/>
              <a:t>**10</a:t>
            </a:r>
            <a:br>
              <a:rPr lang="en-US" dirty="0" smtClean="0"/>
            </a:br>
            <a:r>
              <a:rPr lang="en-US" dirty="0" smtClean="0"/>
              <a:t>22026.465794806703</a:t>
            </a:r>
            <a:endParaRPr lang="en-US" dirty="0"/>
          </a:p>
        </p:txBody>
      </p:sp>
      <p:sp>
        <p:nvSpPr>
          <p:cNvPr id="10" name="Rectangle 9"/>
          <p:cNvSpPr/>
          <p:nvPr/>
        </p:nvSpPr>
        <p:spPr>
          <a:xfrm>
            <a:off x="4357686" y="2857496"/>
            <a:ext cx="4572000" cy="1200329"/>
          </a:xfrm>
          <a:prstGeom prst="rect">
            <a:avLst/>
          </a:prstGeom>
        </p:spPr>
        <p:txBody>
          <a:bodyPr>
            <a:spAutoFit/>
          </a:bodyPr>
          <a:lstStyle/>
          <a:p>
            <a:r>
              <a:rPr lang="en-US" dirty="0" smtClean="0"/>
              <a:t>&gt;&gt;&gt;math.pow(2,4)</a:t>
            </a:r>
            <a:br>
              <a:rPr lang="en-US" dirty="0" smtClean="0"/>
            </a:br>
            <a:r>
              <a:rPr lang="en-US" dirty="0" smtClean="0"/>
              <a:t>16.0</a:t>
            </a:r>
            <a:br>
              <a:rPr lang="en-US" dirty="0" smtClean="0"/>
            </a:br>
            <a:r>
              <a:rPr lang="en-US" dirty="0" smtClean="0"/>
              <a:t>&gt;&gt;&gt;2**4</a:t>
            </a:r>
            <a:br>
              <a:rPr lang="en-US" dirty="0" smtClean="0"/>
            </a:br>
            <a:r>
              <a:rPr lang="en-US" dirty="0" smtClean="0"/>
              <a:t>16</a:t>
            </a:r>
            <a:endParaRPr lang="en-US" dirty="0"/>
          </a:p>
        </p:txBody>
      </p:sp>
      <p:sp>
        <p:nvSpPr>
          <p:cNvPr id="11" name="Rectangle 10"/>
          <p:cNvSpPr/>
          <p:nvPr/>
        </p:nvSpPr>
        <p:spPr>
          <a:xfrm>
            <a:off x="4357686" y="4143380"/>
            <a:ext cx="4572000" cy="1200329"/>
          </a:xfrm>
          <a:prstGeom prst="rect">
            <a:avLst/>
          </a:prstGeom>
        </p:spPr>
        <p:txBody>
          <a:bodyPr>
            <a:spAutoFit/>
          </a:bodyPr>
          <a:lstStyle/>
          <a:p>
            <a:r>
              <a:rPr lang="en-US" dirty="0" smtClean="0"/>
              <a:t>&gt;&gt;&gt;</a:t>
            </a:r>
            <a:r>
              <a:rPr lang="en-US" dirty="0" err="1" smtClean="0"/>
              <a:t>math.sqrt</a:t>
            </a:r>
            <a:r>
              <a:rPr lang="en-US" dirty="0" smtClean="0"/>
              <a:t>(100)</a:t>
            </a:r>
            <a:br>
              <a:rPr lang="en-US" dirty="0" smtClean="0"/>
            </a:br>
            <a:r>
              <a:rPr lang="en-US" dirty="0" smtClean="0"/>
              <a:t>10.0</a:t>
            </a:r>
            <a:br>
              <a:rPr lang="en-US" dirty="0" smtClean="0"/>
            </a:br>
            <a:r>
              <a:rPr lang="en-US" dirty="0" smtClean="0"/>
              <a:t>&gt;&gt;&gt;</a:t>
            </a:r>
            <a:r>
              <a:rPr lang="en-US" dirty="0" err="1" smtClean="0"/>
              <a:t>math.sqrt</a:t>
            </a:r>
            <a:r>
              <a:rPr lang="en-US" dirty="0" smtClean="0"/>
              <a:t>(3)</a:t>
            </a:r>
            <a:br>
              <a:rPr lang="en-US" dirty="0" smtClean="0"/>
            </a:br>
            <a:r>
              <a:rPr lang="en-US" dirty="0" smtClean="0"/>
              <a:t>1.7320508075688772</a:t>
            </a:r>
            <a:endParaRPr lang="en-US" dirty="0"/>
          </a:p>
        </p:txBody>
      </p:sp>
      <p:sp>
        <p:nvSpPr>
          <p:cNvPr id="12" name="Rectangle 11"/>
          <p:cNvSpPr/>
          <p:nvPr/>
        </p:nvSpPr>
        <p:spPr>
          <a:xfrm>
            <a:off x="4357686" y="5357826"/>
            <a:ext cx="4572000" cy="1200329"/>
          </a:xfrm>
          <a:prstGeom prst="rect">
            <a:avLst/>
          </a:prstGeom>
        </p:spPr>
        <p:txBody>
          <a:bodyPr>
            <a:spAutoFit/>
          </a:bodyPr>
          <a:lstStyle/>
          <a:p>
            <a:r>
              <a:rPr lang="en-US" dirty="0" smtClean="0"/>
              <a:t>&gt;&gt;&gt;</a:t>
            </a:r>
            <a:r>
              <a:rPr lang="en-US" dirty="0" err="1" smtClean="0"/>
              <a:t>math.ceil</a:t>
            </a:r>
            <a:r>
              <a:rPr lang="en-US" dirty="0" smtClean="0"/>
              <a:t>(4.5867)</a:t>
            </a:r>
            <a:br>
              <a:rPr lang="en-US" dirty="0" smtClean="0"/>
            </a:br>
            <a:r>
              <a:rPr lang="en-US" dirty="0" smtClean="0"/>
              <a:t>5</a:t>
            </a:r>
            <a:br>
              <a:rPr lang="en-US" dirty="0" smtClean="0"/>
            </a:br>
            <a:r>
              <a:rPr lang="en-US" dirty="0" smtClean="0"/>
              <a:t>&gt;&gt;&gt;</a:t>
            </a:r>
            <a:r>
              <a:rPr lang="en-US" dirty="0" err="1" smtClean="0"/>
              <a:t>math.floor</a:t>
            </a:r>
            <a:r>
              <a:rPr lang="en-US" dirty="0" smtClean="0"/>
              <a:t>(4.5687)</a:t>
            </a:r>
            <a:br>
              <a:rPr lang="en-US" dirty="0" smtClean="0"/>
            </a:br>
            <a:r>
              <a:rPr lang="en-US" dirty="0" smtClean="0"/>
              <a:t>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Internet Access Module</a:t>
            </a:r>
            <a:endParaRPr lang="en-US" dirty="0"/>
          </a:p>
        </p:txBody>
      </p:sp>
      <p:sp>
        <p:nvSpPr>
          <p:cNvPr id="3" name="Content Placeholder 2"/>
          <p:cNvSpPr>
            <a:spLocks noGrp="1"/>
          </p:cNvSpPr>
          <p:nvPr>
            <p:ph idx="1"/>
          </p:nvPr>
        </p:nvSpPr>
        <p:spPr/>
        <p:txBody>
          <a:bodyPr>
            <a:normAutofit/>
          </a:bodyPr>
          <a:lstStyle/>
          <a:p>
            <a:pPr lvl="0"/>
            <a:r>
              <a:rPr lang="en-US" dirty="0" smtClean="0"/>
              <a:t>Simple Mail Transfer Protocol (SMTP) is a protocol, which handles sending e-mail and routing e-mail between mail servers.</a:t>
            </a:r>
          </a:p>
          <a:p>
            <a:pPr lvl="0"/>
            <a:r>
              <a:rPr lang="en-US" dirty="0" smtClean="0"/>
              <a:t>Python provides </a:t>
            </a:r>
            <a:r>
              <a:rPr lang="en-US" b="1" dirty="0" err="1" smtClean="0"/>
              <a:t>smtplib</a:t>
            </a:r>
            <a:r>
              <a:rPr lang="en-US" b="1" dirty="0" smtClean="0"/>
              <a:t> </a:t>
            </a:r>
            <a:r>
              <a:rPr lang="en-US" dirty="0" smtClean="0"/>
              <a:t>module that can be used to send mail to any Internet machine.</a:t>
            </a:r>
          </a:p>
          <a:p>
            <a:pPr>
              <a:buNone/>
            </a:pPr>
            <a:r>
              <a:rPr lang="en-US" sz="2400" dirty="0" smtClean="0"/>
              <a:t>import </a:t>
            </a:r>
            <a:r>
              <a:rPr lang="en-US" sz="2400" dirty="0" err="1" smtClean="0"/>
              <a:t>smtplib</a:t>
            </a:r>
            <a:endParaRPr lang="en-US" sz="2400" dirty="0" smtClean="0"/>
          </a:p>
          <a:p>
            <a:pPr>
              <a:buNone/>
            </a:pPr>
            <a:r>
              <a:rPr lang="en-US" sz="2400" dirty="0" err="1" smtClean="0"/>
              <a:t>smtpObj</a:t>
            </a:r>
            <a:r>
              <a:rPr lang="en-US" sz="2400" dirty="0" smtClean="0"/>
              <a:t> = </a:t>
            </a:r>
            <a:r>
              <a:rPr lang="en-US" sz="2400" dirty="0" err="1" smtClean="0"/>
              <a:t>smtplib.SMTP</a:t>
            </a:r>
            <a:r>
              <a:rPr lang="en-US" sz="2400" dirty="0" smtClean="0"/>
              <a:t>( [host [, port [, </a:t>
            </a:r>
            <a:r>
              <a:rPr lang="en-US" sz="2400" dirty="0" err="1" smtClean="0"/>
              <a:t>local_hostname</a:t>
            </a:r>
            <a:r>
              <a:rPr lang="en-US" sz="2400" dirty="0" smtClean="0"/>
              <a:t>]]] )</a:t>
            </a:r>
          </a:p>
          <a:p>
            <a:pPr lvl="0"/>
            <a:endParaRPr lang="en-US"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43710"/>
          </a:xfrm>
        </p:spPr>
        <p:txBody>
          <a:bodyPr>
            <a:normAutofit fontScale="62500" lnSpcReduction="20000"/>
          </a:bodyPr>
          <a:lstStyle/>
          <a:p>
            <a:r>
              <a:rPr lang="en-US" b="1" dirty="0" smtClean="0"/>
              <a:t>Example: </a:t>
            </a:r>
            <a:r>
              <a:rPr lang="en-US" dirty="0" smtClean="0"/>
              <a:t>Write a program to send email to any mail address. import </a:t>
            </a:r>
            <a:r>
              <a:rPr lang="en-US" dirty="0" err="1" smtClean="0"/>
              <a:t>smtplib</a:t>
            </a:r>
            <a:endParaRPr lang="en-US" dirty="0" smtClean="0"/>
          </a:p>
          <a:p>
            <a:pPr>
              <a:buNone/>
            </a:pPr>
            <a:r>
              <a:rPr lang="en-US" dirty="0" smtClean="0"/>
              <a:t>from </a:t>
            </a:r>
            <a:r>
              <a:rPr lang="en-US" dirty="0" err="1" smtClean="0"/>
              <a:t>email.mime.text</a:t>
            </a:r>
            <a:r>
              <a:rPr lang="en-US" dirty="0" smtClean="0"/>
              <a:t> </a:t>
            </a:r>
          </a:p>
          <a:p>
            <a:pPr>
              <a:buNone/>
            </a:pPr>
            <a:r>
              <a:rPr lang="en-US" dirty="0" smtClean="0"/>
              <a:t>import </a:t>
            </a:r>
            <a:r>
              <a:rPr lang="en-US" dirty="0" err="1" smtClean="0"/>
              <a:t>MIMEText</a:t>
            </a:r>
            <a:r>
              <a:rPr lang="en-US" dirty="0" smtClean="0"/>
              <a:t> </a:t>
            </a:r>
          </a:p>
          <a:p>
            <a:pPr>
              <a:buNone/>
            </a:pPr>
            <a:r>
              <a:rPr lang="en-US" dirty="0" smtClean="0"/>
              <a:t>body="The message you want to send.	"</a:t>
            </a:r>
          </a:p>
          <a:p>
            <a:pPr>
              <a:buNone/>
            </a:pPr>
            <a:r>
              <a:rPr lang="en-US" dirty="0" err="1" smtClean="0"/>
              <a:t>msg</a:t>
            </a:r>
            <a:r>
              <a:rPr lang="en-US" dirty="0" smtClean="0"/>
              <a:t>=</a:t>
            </a:r>
            <a:r>
              <a:rPr lang="en-US" dirty="0" err="1" smtClean="0"/>
              <a:t>MIMEText</a:t>
            </a:r>
            <a:r>
              <a:rPr lang="en-US" dirty="0" smtClean="0"/>
              <a:t>(body)</a:t>
            </a:r>
          </a:p>
          <a:p>
            <a:pPr>
              <a:buNone/>
            </a:pPr>
            <a:r>
              <a:rPr lang="en-US" dirty="0" err="1" smtClean="0">
                <a:hlinkClick r:id="rId2"/>
              </a:rPr>
              <a:t>Fromaddr</a:t>
            </a:r>
            <a:r>
              <a:rPr lang="en-US" dirty="0" smtClean="0">
                <a:hlinkClick r:id="rId2"/>
              </a:rPr>
              <a:t> =“fromaddress@gmail.com</a:t>
            </a:r>
            <a:r>
              <a:rPr lang="en-US" dirty="0" smtClean="0"/>
              <a:t>”</a:t>
            </a:r>
          </a:p>
          <a:p>
            <a:pPr>
              <a:buNone/>
            </a:pPr>
            <a:r>
              <a:rPr lang="en-US" dirty="0" err="1" smtClean="0"/>
              <a:t>toaddr</a:t>
            </a:r>
            <a:r>
              <a:rPr lang="en-US" dirty="0" smtClean="0"/>
              <a:t>="</a:t>
            </a:r>
            <a:r>
              <a:rPr lang="en-US" dirty="0" smtClean="0">
                <a:hlinkClick r:id="rId3"/>
              </a:rPr>
              <a:t>toaddress@gmail.com</a:t>
            </a:r>
            <a:r>
              <a:rPr lang="en-US" dirty="0" smtClean="0"/>
              <a:t>" </a:t>
            </a:r>
          </a:p>
          <a:p>
            <a:pPr>
              <a:buNone/>
            </a:pPr>
            <a:r>
              <a:rPr lang="en-US" dirty="0" err="1" smtClean="0"/>
              <a:t>msg</a:t>
            </a:r>
            <a:r>
              <a:rPr lang="en-US" dirty="0" smtClean="0"/>
              <a:t>['From']=</a:t>
            </a:r>
            <a:r>
              <a:rPr lang="en-US" dirty="0" err="1" smtClean="0"/>
              <a:t>fromaddr</a:t>
            </a:r>
            <a:endParaRPr lang="en-US" dirty="0" smtClean="0"/>
          </a:p>
          <a:p>
            <a:pPr>
              <a:buNone/>
            </a:pPr>
            <a:r>
              <a:rPr lang="en-US" dirty="0" err="1" smtClean="0"/>
              <a:t>msg</a:t>
            </a:r>
            <a:r>
              <a:rPr lang="en-US" dirty="0" smtClean="0"/>
              <a:t>['To']=</a:t>
            </a:r>
            <a:r>
              <a:rPr lang="en-US" dirty="0" err="1" smtClean="0"/>
              <a:t>toaddr</a:t>
            </a:r>
            <a:r>
              <a:rPr lang="en-US" dirty="0" smtClean="0"/>
              <a:t> </a:t>
            </a:r>
          </a:p>
          <a:p>
            <a:pPr>
              <a:buNone/>
            </a:pPr>
            <a:r>
              <a:rPr lang="en-US" dirty="0" err="1" smtClean="0"/>
              <a:t>msg</a:t>
            </a:r>
            <a:r>
              <a:rPr lang="en-US" dirty="0" smtClean="0"/>
              <a:t>['Subject']="Subject of mail"</a:t>
            </a:r>
          </a:p>
          <a:p>
            <a:pPr>
              <a:buNone/>
            </a:pPr>
            <a:r>
              <a:rPr lang="en-US" dirty="0" smtClean="0"/>
              <a:t>server=</a:t>
            </a:r>
            <a:r>
              <a:rPr lang="en-US" dirty="0" err="1" smtClean="0"/>
              <a:t>smtplib.SMTP</a:t>
            </a:r>
            <a:r>
              <a:rPr lang="en-US" dirty="0" smtClean="0"/>
              <a:t>('smtp.gmail.com',587) </a:t>
            </a:r>
          </a:p>
          <a:p>
            <a:pPr>
              <a:buNone/>
            </a:pPr>
            <a:r>
              <a:rPr lang="en-US" dirty="0" err="1" smtClean="0"/>
              <a:t>server.starttls</a:t>
            </a:r>
            <a:r>
              <a:rPr lang="en-US" dirty="0" smtClean="0"/>
              <a:t>()</a:t>
            </a:r>
          </a:p>
          <a:p>
            <a:pPr>
              <a:buNone/>
            </a:pPr>
            <a:r>
              <a:rPr lang="en-US" dirty="0" err="1" smtClean="0"/>
              <a:t>server.login</a:t>
            </a:r>
            <a:r>
              <a:rPr lang="en-US" dirty="0" smtClean="0"/>
              <a:t>(</a:t>
            </a:r>
            <a:r>
              <a:rPr lang="en-US" dirty="0" err="1" smtClean="0"/>
              <a:t>fromaddr,"fromAddressPassword</a:t>
            </a:r>
            <a:r>
              <a:rPr lang="en-US" dirty="0" smtClean="0"/>
              <a:t>")</a:t>
            </a:r>
          </a:p>
          <a:p>
            <a:pPr>
              <a:buNone/>
            </a:pPr>
            <a:r>
              <a:rPr lang="en-US" dirty="0" err="1" smtClean="0"/>
              <a:t>server.sendmail</a:t>
            </a:r>
            <a:r>
              <a:rPr lang="en-US" dirty="0" smtClean="0"/>
              <a:t>(</a:t>
            </a:r>
            <a:r>
              <a:rPr lang="en-US" dirty="0" err="1" smtClean="0"/>
              <a:t>fromaddr,toaddr,msg.as_string</a:t>
            </a:r>
            <a:r>
              <a:rPr lang="en-US" dirty="0" smtClean="0"/>
              <a:t>()) </a:t>
            </a:r>
          </a:p>
          <a:p>
            <a:pPr>
              <a:buNone/>
            </a:pPr>
            <a:r>
              <a:rPr lang="en-US" dirty="0" smtClean="0"/>
              <a:t>print "Mail Sent	"</a:t>
            </a:r>
          </a:p>
          <a:p>
            <a:pPr>
              <a:buNone/>
            </a:pPr>
            <a:r>
              <a:rPr lang="en-US" dirty="0" err="1" smtClean="0"/>
              <a:t>server.quit</a:t>
            </a:r>
            <a:r>
              <a:rPr lang="en-US" dirty="0" smtClean="0"/>
              <a:t>()</a:t>
            </a:r>
          </a:p>
          <a:p>
            <a:pPr>
              <a:buNone/>
            </a:pPr>
            <a:endParaRPr lang="en-US" b="1" dirty="0" smtClean="0"/>
          </a:p>
          <a:p>
            <a:pPr>
              <a:buNone/>
            </a:pPr>
            <a:r>
              <a:rPr lang="en-US" b="1" dirty="0" smtClean="0"/>
              <a:t>Output:</a:t>
            </a:r>
          </a:p>
          <a:p>
            <a:pPr>
              <a:buNone/>
            </a:pPr>
            <a:r>
              <a:rPr lang="en-US" dirty="0" smtClean="0"/>
              <a:t>Mail Sent..........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28604"/>
            <a:ext cx="8358246" cy="5697559"/>
          </a:xfrm>
        </p:spPr>
        <p:txBody>
          <a:bodyPr>
            <a:normAutofit/>
          </a:bodyPr>
          <a:lstStyle/>
          <a:p>
            <a:pPr>
              <a:buNone/>
            </a:pPr>
            <a:r>
              <a:rPr lang="en-US" sz="2400" b="1" u="sng" dirty="0" err="1" smtClean="0"/>
              <a:t>urllib.request</a:t>
            </a:r>
            <a:r>
              <a:rPr lang="en-US" sz="2400" b="1" u="sng" dirty="0" smtClean="0"/>
              <a:t> </a:t>
            </a:r>
            <a:r>
              <a:rPr lang="en-US" sz="2400" u="sng" dirty="0" smtClean="0"/>
              <a:t>to </a:t>
            </a:r>
            <a:r>
              <a:rPr lang="en-US" sz="2400" u="sng" dirty="0" err="1" smtClean="0"/>
              <a:t>retrive</a:t>
            </a:r>
            <a:r>
              <a:rPr lang="en-US" sz="2400" u="sng" dirty="0" smtClean="0"/>
              <a:t> information from </a:t>
            </a:r>
            <a:r>
              <a:rPr lang="en-US" sz="2400" u="sng" dirty="0" err="1" smtClean="0"/>
              <a:t>urls</a:t>
            </a:r>
            <a:r>
              <a:rPr lang="en-US" sz="2400" u="sng" dirty="0" smtClean="0"/>
              <a:t>. Example:</a:t>
            </a:r>
          </a:p>
          <a:p>
            <a:pPr>
              <a:buNone/>
            </a:pPr>
            <a:r>
              <a:rPr lang="en-US" sz="2400" dirty="0" smtClean="0"/>
              <a:t>&gt;&gt;&gt; from </a:t>
            </a:r>
            <a:r>
              <a:rPr lang="en-US" sz="2400" dirty="0" err="1" smtClean="0"/>
              <a:t>urllib.request</a:t>
            </a:r>
            <a:r>
              <a:rPr lang="en-US" sz="2400" dirty="0" smtClean="0"/>
              <a:t> import </a:t>
            </a:r>
            <a:r>
              <a:rPr lang="en-US" sz="2400" dirty="0" err="1" smtClean="0"/>
              <a:t>urlopen</a:t>
            </a:r>
            <a:endParaRPr lang="en-US" sz="2400" dirty="0" smtClean="0"/>
          </a:p>
          <a:p>
            <a:pPr>
              <a:buNone/>
            </a:pPr>
            <a:r>
              <a:rPr lang="en-US" sz="2400" dirty="0" smtClean="0"/>
              <a:t> &gt;&gt;&gt; with </a:t>
            </a:r>
            <a:r>
              <a:rPr lang="en-US" sz="2400" dirty="0" err="1" smtClean="0"/>
              <a:t>urlopen</a:t>
            </a:r>
            <a:r>
              <a:rPr lang="en-US" sz="2400" dirty="0" smtClean="0"/>
              <a:t>('http://tycho.usno.navy.mil/cgi-bin/timer.pl') as response:</a:t>
            </a:r>
          </a:p>
          <a:p>
            <a:pPr>
              <a:buNone/>
            </a:pPr>
            <a:r>
              <a:rPr lang="en-US" sz="2400" dirty="0" smtClean="0"/>
              <a:t>	for line in response:</a:t>
            </a:r>
          </a:p>
          <a:p>
            <a:pPr>
              <a:buNone/>
            </a:pPr>
            <a:r>
              <a:rPr lang="en-US" sz="2400" dirty="0" smtClean="0"/>
              <a:t>		line = </a:t>
            </a:r>
            <a:r>
              <a:rPr lang="en-US" sz="2400" dirty="0" err="1" smtClean="0"/>
              <a:t>line.decode</a:t>
            </a:r>
            <a:r>
              <a:rPr lang="en-US" sz="2400" dirty="0" smtClean="0"/>
              <a:t>('utf-8') # Decoding the binary data to text. </a:t>
            </a:r>
          </a:p>
          <a:p>
            <a:pPr>
              <a:buNone/>
            </a:pPr>
            <a:r>
              <a:rPr lang="en-US" sz="2400" dirty="0" smtClean="0"/>
              <a:t>	if 'EST' in line or 'EDT' in line:  # look for Eastern Time </a:t>
            </a:r>
          </a:p>
          <a:p>
            <a:pPr>
              <a:buNone/>
            </a:pPr>
            <a:r>
              <a:rPr lang="en-US" sz="2400" dirty="0" smtClean="0"/>
              <a:t>		print(line)</a:t>
            </a:r>
          </a:p>
          <a:p>
            <a:pPr>
              <a:buNone/>
            </a:pPr>
            <a:endParaRPr lang="en-US" sz="2400" dirty="0" smtClean="0"/>
          </a:p>
          <a:p>
            <a:pPr>
              <a:buNone/>
            </a:pPr>
            <a:r>
              <a:rPr lang="en-US" sz="2400" dirty="0" smtClean="0"/>
              <a:t>OUTPUT:</a:t>
            </a:r>
          </a:p>
          <a:p>
            <a:pPr>
              <a:buNone/>
            </a:pPr>
            <a:r>
              <a:rPr lang="fr-FR" sz="2400" dirty="0" smtClean="0"/>
              <a:t/>
            </a:r>
            <a:br>
              <a:rPr lang="fr-FR" sz="2400" dirty="0" smtClean="0"/>
            </a:br>
            <a:r>
              <a:rPr lang="fr-FR" sz="2400" dirty="0" smtClean="0"/>
              <a:t>Nov. 25, 09:43:32 PM EST </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7215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0001288" cy="721521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10072726" cy="714377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Operating System </a:t>
            </a:r>
            <a:r>
              <a:rPr lang="en-US" dirty="0" smtClean="0"/>
              <a:t>Interface</a:t>
            </a:r>
          </a:p>
          <a:p>
            <a:r>
              <a:rPr lang="en-US" dirty="0" smtClean="0"/>
              <a:t> </a:t>
            </a:r>
            <a:r>
              <a:rPr lang="en-US" dirty="0"/>
              <a:t>String Pattern </a:t>
            </a:r>
            <a:r>
              <a:rPr lang="en-US" dirty="0" smtClean="0"/>
              <a:t>Matching </a:t>
            </a:r>
          </a:p>
          <a:p>
            <a:r>
              <a:rPr lang="en-US" dirty="0" smtClean="0"/>
              <a:t>Mathematics </a:t>
            </a:r>
          </a:p>
          <a:p>
            <a:r>
              <a:rPr lang="en-US" dirty="0" smtClean="0"/>
              <a:t>Internet Access</a:t>
            </a:r>
          </a:p>
          <a:p>
            <a:r>
              <a:rPr lang="en-US" dirty="0" smtClean="0"/>
              <a:t>Dates </a:t>
            </a:r>
            <a:r>
              <a:rPr lang="en-US" dirty="0"/>
              <a:t>and </a:t>
            </a:r>
            <a:r>
              <a:rPr lang="en-US" dirty="0" smtClean="0"/>
              <a:t>Times </a:t>
            </a:r>
          </a:p>
          <a:p>
            <a:r>
              <a:rPr lang="en-US" dirty="0" smtClean="0"/>
              <a:t>Data Compression</a:t>
            </a:r>
          </a:p>
          <a:p>
            <a:r>
              <a:rPr lang="en-US" dirty="0" smtClean="0"/>
              <a:t> Multithreading </a:t>
            </a:r>
          </a:p>
          <a:p>
            <a:r>
              <a:rPr lang="en-US" dirty="0" smtClean="0"/>
              <a:t>GUI Programming</a:t>
            </a:r>
          </a:p>
          <a:p>
            <a:r>
              <a:rPr lang="en-US" dirty="0" smtClean="0"/>
              <a:t>Turtle </a:t>
            </a:r>
            <a:r>
              <a:rPr lang="en-US" dirty="0"/>
              <a:t>Graphics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0"/>
            <a:ext cx="9929850" cy="72152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10072726" cy="721521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0"/>
            <a:ext cx="11358610" cy="7315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0"/>
            <a:ext cx="10215602" cy="7315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0"/>
            <a:ext cx="10572792" cy="7315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0" y="0"/>
            <a:ext cx="10215602" cy="7315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Data Compression</a:t>
            </a:r>
            <a:endParaRPr lang="en-US" dirty="0"/>
          </a:p>
        </p:txBody>
      </p:sp>
      <p:sp>
        <p:nvSpPr>
          <p:cNvPr id="4" name="Content Placeholder 3"/>
          <p:cNvSpPr>
            <a:spLocks noGrp="1"/>
          </p:cNvSpPr>
          <p:nvPr>
            <p:ph idx="1"/>
          </p:nvPr>
        </p:nvSpPr>
        <p:spPr/>
        <p:txBody>
          <a:bodyPr/>
          <a:lstStyle/>
          <a:p>
            <a:pPr algn="just"/>
            <a:r>
              <a:rPr lang="en-IN" dirty="0" smtClean="0"/>
              <a:t>Data compression modules provided by python are </a:t>
            </a:r>
            <a:r>
              <a:rPr lang="en-IN" dirty="0" err="1" smtClean="0"/>
              <a:t>zlib</a:t>
            </a:r>
            <a:r>
              <a:rPr lang="en-IN" dirty="0" smtClean="0"/>
              <a:t>, </a:t>
            </a:r>
            <a:r>
              <a:rPr lang="en-IN" dirty="0" err="1" smtClean="0"/>
              <a:t>gzip</a:t>
            </a:r>
            <a:r>
              <a:rPr lang="en-IN" dirty="0" smtClean="0"/>
              <a:t>, bz2,zipfile, </a:t>
            </a:r>
            <a:r>
              <a:rPr lang="en-IN" dirty="0" err="1" smtClean="0"/>
              <a:t>tarfile</a:t>
            </a:r>
            <a:endParaRPr lang="en-US" dirty="0" smtClean="0"/>
          </a:p>
          <a:p>
            <a:pPr algn="just"/>
            <a:r>
              <a:rPr lang="en-US" dirty="0" smtClean="0"/>
              <a:t>The main use of the </a:t>
            </a:r>
            <a:r>
              <a:rPr lang="en-US" dirty="0" err="1" smtClean="0"/>
              <a:t>zlib</a:t>
            </a:r>
            <a:r>
              <a:rPr lang="en-US" dirty="0" smtClean="0"/>
              <a:t> library is in applications that require compression and decompression of arbitrary data, whether it be a string, structured in-memory content, or files.</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Compressing a String of Data</a:t>
            </a:r>
            <a:endParaRPr lang="en-US" dirty="0"/>
          </a:p>
        </p:txBody>
      </p:sp>
      <p:sp>
        <p:nvSpPr>
          <p:cNvPr id="4" name="Rectangle 3"/>
          <p:cNvSpPr/>
          <p:nvPr/>
        </p:nvSpPr>
        <p:spPr>
          <a:xfrm>
            <a:off x="0" y="1357298"/>
            <a:ext cx="9144000" cy="3970318"/>
          </a:xfrm>
          <a:prstGeom prst="rect">
            <a:avLst/>
          </a:prstGeom>
        </p:spPr>
        <p:txBody>
          <a:bodyPr wrap="square">
            <a:spAutoFit/>
          </a:bodyPr>
          <a:lstStyle/>
          <a:p>
            <a:pPr algn="just"/>
            <a:r>
              <a:rPr lang="en-US" sz="2000" b="1" dirty="0" smtClean="0"/>
              <a:t>Compress(</a:t>
            </a:r>
            <a:r>
              <a:rPr lang="en-US" sz="2000" b="1" dirty="0" err="1" smtClean="0"/>
              <a:t>data,level</a:t>
            </a:r>
            <a:r>
              <a:rPr lang="en-US" sz="2000" b="1" dirty="0" smtClean="0"/>
              <a:t>=-1):</a:t>
            </a:r>
            <a:r>
              <a:rPr lang="en-US" sz="2000" dirty="0" smtClean="0"/>
              <a:t>Here the argument data contains the bytes to be compressed, and level is an integer value that can take the values -1 or 0 to 9. This parameter determines the level of compression, where level 1 is the fastest and yields the lowest level of compression. Level 9 is the slowest, yet it yields the highest level of compression. The value -1 represents the default, which is level 6. The default value has a balance between speed and compression. Level 0 yields no compression.</a:t>
            </a:r>
          </a:p>
          <a:p>
            <a:endParaRPr lang="en-US" dirty="0" smtClean="0"/>
          </a:p>
          <a:p>
            <a:r>
              <a:rPr lang="en-US" dirty="0" smtClean="0"/>
              <a:t>import </a:t>
            </a:r>
            <a:r>
              <a:rPr lang="en-US" dirty="0" err="1" smtClean="0"/>
              <a:t>zlib</a:t>
            </a:r>
            <a:endParaRPr lang="en-US" dirty="0" smtClean="0"/>
          </a:p>
          <a:p>
            <a:r>
              <a:rPr lang="en-US" dirty="0" smtClean="0"/>
              <a:t> import </a:t>
            </a:r>
            <a:r>
              <a:rPr lang="en-US" dirty="0" err="1" smtClean="0"/>
              <a:t>binascii</a:t>
            </a:r>
            <a:r>
              <a:rPr lang="en-US" dirty="0" smtClean="0"/>
              <a:t> </a:t>
            </a:r>
          </a:p>
          <a:p>
            <a:r>
              <a:rPr lang="en-US" dirty="0" smtClean="0"/>
              <a:t>data = 'Hello world' </a:t>
            </a:r>
          </a:p>
          <a:p>
            <a:r>
              <a:rPr lang="en-US" dirty="0" err="1" smtClean="0"/>
              <a:t>compressed_data</a:t>
            </a:r>
            <a:r>
              <a:rPr lang="en-US" dirty="0" smtClean="0"/>
              <a:t> = </a:t>
            </a:r>
            <a:r>
              <a:rPr lang="en-US" dirty="0" err="1" smtClean="0"/>
              <a:t>zlib.compress</a:t>
            </a:r>
            <a:r>
              <a:rPr lang="en-US" dirty="0" smtClean="0"/>
              <a:t>(data, 2)</a:t>
            </a:r>
          </a:p>
          <a:p>
            <a:r>
              <a:rPr lang="en-US" dirty="0" smtClean="0"/>
              <a:t> print('Original data: ' + data)</a:t>
            </a:r>
          </a:p>
          <a:p>
            <a:r>
              <a:rPr lang="en-US" dirty="0" smtClean="0"/>
              <a:t> print('Compressed data: ' + </a:t>
            </a:r>
            <a:r>
              <a:rPr lang="en-US" dirty="0" err="1" smtClean="0"/>
              <a:t>binascii.hexlify</a:t>
            </a:r>
            <a:r>
              <a:rPr lang="en-US" dirty="0" smtClean="0"/>
              <a:t>(</a:t>
            </a:r>
            <a:r>
              <a:rPr lang="en-US" dirty="0" err="1" smtClean="0"/>
              <a:t>compressed_data</a:t>
            </a:r>
            <a:r>
              <a:rPr lang="en-US" sz="2400" dirty="0" smtClean="0"/>
              <a:t>))</a:t>
            </a:r>
            <a:endParaRPr lang="en-US" sz="2400" dirty="0"/>
          </a:p>
        </p:txBody>
      </p:sp>
      <p:sp>
        <p:nvSpPr>
          <p:cNvPr id="5" name="Rectangle 4"/>
          <p:cNvSpPr/>
          <p:nvPr/>
        </p:nvSpPr>
        <p:spPr>
          <a:xfrm>
            <a:off x="357158" y="5715016"/>
            <a:ext cx="6357982" cy="923330"/>
          </a:xfrm>
          <a:prstGeom prst="rect">
            <a:avLst/>
          </a:prstGeom>
        </p:spPr>
        <p:txBody>
          <a:bodyPr wrap="square">
            <a:spAutoFit/>
          </a:bodyPr>
          <a:lstStyle/>
          <a:p>
            <a:r>
              <a:rPr lang="en-US" dirty="0" smtClean="0"/>
              <a:t>$ python compress_str.py</a:t>
            </a:r>
          </a:p>
          <a:p>
            <a:r>
              <a:rPr lang="en-US" dirty="0" smtClean="0"/>
              <a:t> Original data: Hello world</a:t>
            </a:r>
          </a:p>
          <a:p>
            <a:r>
              <a:rPr lang="en-US" dirty="0" smtClean="0"/>
              <a:t> Compressed data: 785ef348cdc9c95728cf2fca49010018ab043d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Compressing Large Data Streams</a:t>
            </a:r>
            <a:endParaRPr lang="en-US" dirty="0"/>
          </a:p>
        </p:txBody>
      </p:sp>
      <p:sp>
        <p:nvSpPr>
          <p:cNvPr id="3" name="Content Placeholder 2"/>
          <p:cNvSpPr>
            <a:spLocks noGrp="1"/>
          </p:cNvSpPr>
          <p:nvPr>
            <p:ph idx="1"/>
          </p:nvPr>
        </p:nvSpPr>
        <p:spPr/>
        <p:txBody>
          <a:bodyPr>
            <a:normAutofit/>
          </a:bodyPr>
          <a:lstStyle/>
          <a:p>
            <a:r>
              <a:rPr lang="en-US" sz="2400" b="1" dirty="0" err="1" smtClean="0"/>
              <a:t>compressobj</a:t>
            </a:r>
            <a:r>
              <a:rPr lang="en-US" sz="2400" b="1" dirty="0" smtClean="0"/>
              <a:t>(level=-1, method=DEFLATED, </a:t>
            </a:r>
            <a:r>
              <a:rPr lang="en-US" sz="2400" b="1" dirty="0" err="1" smtClean="0"/>
              <a:t>wbits</a:t>
            </a:r>
            <a:r>
              <a:rPr lang="en-US" sz="2400" b="1" dirty="0" smtClean="0"/>
              <a:t>=15, </a:t>
            </a:r>
            <a:r>
              <a:rPr lang="en-US" sz="2400" b="1" dirty="0" err="1" smtClean="0"/>
              <a:t>memLevel</a:t>
            </a:r>
            <a:r>
              <a:rPr lang="en-US" sz="2400" b="1" dirty="0" smtClean="0"/>
              <a:t>=8, strategy=Z_DEFAULT_STRATEGY[, </a:t>
            </a:r>
            <a:r>
              <a:rPr lang="en-US" sz="2400" b="1" dirty="0" err="1" smtClean="0"/>
              <a:t>zdict</a:t>
            </a:r>
            <a:r>
              <a:rPr lang="en-US" sz="2400" b="1" dirty="0" smtClean="0"/>
              <a:t>])</a:t>
            </a:r>
          </a:p>
          <a:p>
            <a:pPr algn="just"/>
            <a:r>
              <a:rPr lang="en-US" sz="2400" dirty="0" smtClean="0"/>
              <a:t>the </a:t>
            </a:r>
            <a:r>
              <a:rPr lang="en-US" sz="2400" b="1" dirty="0" err="1" smtClean="0"/>
              <a:t>wbits</a:t>
            </a:r>
            <a:r>
              <a:rPr lang="en-US" sz="2400" dirty="0" smtClean="0"/>
              <a:t> argument, which controls the window size, and whether or not the header and trailer are included in the output.</a:t>
            </a:r>
          </a:p>
          <a:p>
            <a:pPr algn="just"/>
            <a:r>
              <a:rPr lang="en-US" sz="2400" dirty="0" smtClean="0"/>
              <a:t>The method argument represents the compression algorithm used. Currently the only possible value is DEFLATED, which is the only method defined in the RFC 1950. The strategy argument relates to compression tuning. </a:t>
            </a:r>
          </a:p>
          <a:p>
            <a:pPr algn="just"/>
            <a:endParaRPr lang="en-US" sz="2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Example</a:t>
            </a:r>
            <a:endParaRPr lang="en-US" dirty="0"/>
          </a:p>
        </p:txBody>
      </p:sp>
      <p:sp>
        <p:nvSpPr>
          <p:cNvPr id="3" name="Content Placeholder 2"/>
          <p:cNvSpPr>
            <a:spLocks noGrp="1"/>
          </p:cNvSpPr>
          <p:nvPr>
            <p:ph idx="1"/>
          </p:nvPr>
        </p:nvSpPr>
        <p:spPr>
          <a:xfrm>
            <a:off x="214282" y="1071546"/>
            <a:ext cx="8643998" cy="3000396"/>
          </a:xfrm>
        </p:spPr>
        <p:txBody>
          <a:bodyPr>
            <a:noAutofit/>
          </a:bodyPr>
          <a:lstStyle/>
          <a:p>
            <a:pPr>
              <a:buNone/>
            </a:pPr>
            <a:r>
              <a:rPr lang="en-US" sz="2000" dirty="0" smtClean="0"/>
              <a:t>import </a:t>
            </a:r>
            <a:r>
              <a:rPr lang="en-US" sz="2000" dirty="0" err="1" smtClean="0"/>
              <a:t>zlib</a:t>
            </a:r>
            <a:endParaRPr lang="en-US" sz="2000" dirty="0" smtClean="0"/>
          </a:p>
          <a:p>
            <a:pPr>
              <a:buNone/>
            </a:pPr>
            <a:r>
              <a:rPr lang="en-US" sz="2000" dirty="0" smtClean="0"/>
              <a:t> import </a:t>
            </a:r>
            <a:r>
              <a:rPr lang="en-US" sz="2000" dirty="0" err="1" smtClean="0"/>
              <a:t>binascii</a:t>
            </a:r>
            <a:r>
              <a:rPr lang="en-US" sz="2000" dirty="0" smtClean="0"/>
              <a:t> </a:t>
            </a:r>
          </a:p>
          <a:p>
            <a:pPr>
              <a:buNone/>
            </a:pPr>
            <a:r>
              <a:rPr lang="en-US" sz="2000" dirty="0" smtClean="0"/>
              <a:t>data = 'Hello world' </a:t>
            </a:r>
          </a:p>
          <a:p>
            <a:pPr>
              <a:buNone/>
            </a:pPr>
            <a:r>
              <a:rPr lang="en-US" sz="2000" dirty="0" smtClean="0"/>
              <a:t>compress = </a:t>
            </a:r>
            <a:r>
              <a:rPr lang="en-US" sz="2000" dirty="0" err="1" smtClean="0"/>
              <a:t>zlib.compressobj</a:t>
            </a:r>
            <a:r>
              <a:rPr lang="en-US" sz="2000" dirty="0" smtClean="0"/>
              <a:t>(</a:t>
            </a:r>
            <a:r>
              <a:rPr lang="en-US" sz="2000" dirty="0" err="1" smtClean="0"/>
              <a:t>zlib.Z_DEFAULT_COMPRESSION</a:t>
            </a:r>
            <a:r>
              <a:rPr lang="en-US" sz="2000" dirty="0" smtClean="0"/>
              <a:t>, </a:t>
            </a:r>
            <a:r>
              <a:rPr lang="en-US" sz="2000" dirty="0" err="1" smtClean="0"/>
              <a:t>zlib.DEFLATED</a:t>
            </a:r>
            <a:r>
              <a:rPr lang="en-US" sz="2000" dirty="0" smtClean="0"/>
              <a:t>, -15) </a:t>
            </a:r>
          </a:p>
          <a:p>
            <a:pPr>
              <a:buNone/>
            </a:pPr>
            <a:r>
              <a:rPr lang="en-US" sz="2000" dirty="0" err="1" smtClean="0"/>
              <a:t>compressed_data</a:t>
            </a:r>
            <a:r>
              <a:rPr lang="en-US" sz="2000" dirty="0" smtClean="0"/>
              <a:t> = </a:t>
            </a:r>
            <a:r>
              <a:rPr lang="en-US" sz="2000" dirty="0" err="1" smtClean="0"/>
              <a:t>compress.compress</a:t>
            </a:r>
            <a:r>
              <a:rPr lang="en-US" sz="2000" dirty="0" smtClean="0"/>
              <a:t>(data)</a:t>
            </a:r>
          </a:p>
          <a:p>
            <a:pPr>
              <a:buNone/>
            </a:pPr>
            <a:r>
              <a:rPr lang="en-US" sz="2000" dirty="0" err="1" smtClean="0"/>
              <a:t>compressed_data</a:t>
            </a:r>
            <a:r>
              <a:rPr lang="en-US" sz="2000" dirty="0" smtClean="0"/>
              <a:t> += </a:t>
            </a:r>
            <a:r>
              <a:rPr lang="en-US" sz="2000" dirty="0" err="1" smtClean="0"/>
              <a:t>compress.flush</a:t>
            </a:r>
            <a:r>
              <a:rPr lang="en-US" sz="2000" dirty="0" smtClean="0"/>
              <a:t>() print('Original: ' + data)</a:t>
            </a:r>
          </a:p>
          <a:p>
            <a:pPr>
              <a:buNone/>
            </a:pPr>
            <a:r>
              <a:rPr lang="en-US" sz="2000" dirty="0" smtClean="0"/>
              <a:t> print('Compressed data: ' + </a:t>
            </a:r>
            <a:r>
              <a:rPr lang="en-US" sz="2000" dirty="0" err="1" smtClean="0"/>
              <a:t>binascii.hexlify</a:t>
            </a:r>
            <a:r>
              <a:rPr lang="en-US" sz="2000" dirty="0" smtClean="0"/>
              <a:t>(</a:t>
            </a:r>
            <a:r>
              <a:rPr lang="en-US" sz="2000" dirty="0" err="1" smtClean="0"/>
              <a:t>compressed_data</a:t>
            </a:r>
            <a:r>
              <a:rPr lang="en-US" sz="2000" dirty="0" smtClean="0"/>
              <a:t>))</a:t>
            </a:r>
            <a:endParaRPr lang="en-US" sz="2000" dirty="0"/>
          </a:p>
        </p:txBody>
      </p:sp>
      <p:sp>
        <p:nvSpPr>
          <p:cNvPr id="4" name="Rectangle 3"/>
          <p:cNvSpPr/>
          <p:nvPr/>
        </p:nvSpPr>
        <p:spPr>
          <a:xfrm>
            <a:off x="285720" y="4214818"/>
            <a:ext cx="6500858" cy="1015663"/>
          </a:xfrm>
          <a:prstGeom prst="rect">
            <a:avLst/>
          </a:prstGeom>
        </p:spPr>
        <p:txBody>
          <a:bodyPr wrap="square">
            <a:spAutoFit/>
          </a:bodyPr>
          <a:lstStyle/>
          <a:p>
            <a:r>
              <a:rPr lang="en-US" sz="2000" dirty="0" smtClean="0"/>
              <a:t>$ python compress_obj.py </a:t>
            </a:r>
          </a:p>
          <a:p>
            <a:r>
              <a:rPr lang="en-US" sz="2000" dirty="0" smtClean="0"/>
              <a:t>Original: Hello world</a:t>
            </a:r>
          </a:p>
          <a:p>
            <a:r>
              <a:rPr lang="en-US" sz="2000" dirty="0" smtClean="0"/>
              <a:t> Compressed data: f348cdc9c95728cf2fca490100</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Operating System Interface</a:t>
            </a:r>
            <a:endParaRPr lang="en-US" dirty="0"/>
          </a:p>
        </p:txBody>
      </p:sp>
      <p:sp>
        <p:nvSpPr>
          <p:cNvPr id="3" name="Content Placeholder 2"/>
          <p:cNvSpPr>
            <a:spLocks noGrp="1"/>
          </p:cNvSpPr>
          <p:nvPr>
            <p:ph idx="1"/>
          </p:nvPr>
        </p:nvSpPr>
        <p:spPr/>
        <p:txBody>
          <a:bodyPr/>
          <a:lstStyle/>
          <a:p>
            <a:r>
              <a:rPr lang="en-US" b="1" dirty="0" smtClean="0"/>
              <a:t>The </a:t>
            </a:r>
            <a:r>
              <a:rPr lang="en-US" b="1" dirty="0" err="1" smtClean="0"/>
              <a:t>os</a:t>
            </a:r>
            <a:r>
              <a:rPr lang="en-US" b="1" dirty="0" smtClean="0"/>
              <a:t> module:</a:t>
            </a:r>
          </a:p>
          <a:p>
            <a:pPr algn="just">
              <a:buNone/>
            </a:pPr>
            <a:r>
              <a:rPr lang="en-US" dirty="0"/>
              <a:t> </a:t>
            </a:r>
            <a:r>
              <a:rPr lang="en-US" dirty="0" smtClean="0"/>
              <a:t>   This module provides a unified interface to a number of operating system functions. Most of the functions in this module are implemented by platform specific modules, such as </a:t>
            </a:r>
            <a:r>
              <a:rPr lang="en-US" dirty="0" err="1" smtClean="0"/>
              <a:t>posix</a:t>
            </a:r>
            <a:r>
              <a:rPr lang="en-US" dirty="0" smtClean="0"/>
              <a:t> and nt. The </a:t>
            </a:r>
            <a:r>
              <a:rPr lang="en-US" dirty="0" err="1" smtClean="0"/>
              <a:t>os</a:t>
            </a:r>
            <a:r>
              <a:rPr lang="en-US" dirty="0" smtClean="0"/>
              <a:t> module automatically loads the right implementation module when it is first imported.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Compressing a 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also use the compress() function to compress the data in a file. The syntax is the same as in the first example.</a:t>
            </a:r>
          </a:p>
          <a:p>
            <a:pPr algn="just"/>
            <a:r>
              <a:rPr lang="en-US" dirty="0" smtClean="0"/>
              <a:t>The </a:t>
            </a:r>
            <a:r>
              <a:rPr lang="en-US" dirty="0" err="1" smtClean="0"/>
              <a:t>zlib.compress</a:t>
            </a:r>
            <a:r>
              <a:rPr lang="en-US" dirty="0" smtClean="0"/>
              <a:t>(...) line uses the  constant Z_BEST_COMPRESSION, which, as the name suggests, gives us the best compression level this algorithm has to offer. The next line then calculates the level of compression based on the ratio of length of compressed data over length of original data.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457200" y="1600201"/>
            <a:ext cx="8229600" cy="2400304"/>
          </a:xfrm>
        </p:spPr>
        <p:txBody>
          <a:bodyPr>
            <a:normAutofit/>
          </a:bodyPr>
          <a:lstStyle/>
          <a:p>
            <a:pPr>
              <a:buNone/>
            </a:pPr>
            <a:r>
              <a:rPr lang="en-US" sz="2000" dirty="0" smtClean="0"/>
              <a:t>import </a:t>
            </a:r>
            <a:r>
              <a:rPr lang="en-US" sz="2000" dirty="0" err="1" smtClean="0"/>
              <a:t>zlib</a:t>
            </a:r>
            <a:r>
              <a:rPr lang="en-US" sz="2000" dirty="0" smtClean="0"/>
              <a:t> </a:t>
            </a:r>
          </a:p>
          <a:p>
            <a:pPr>
              <a:buNone/>
            </a:pPr>
            <a:r>
              <a:rPr lang="en-US" sz="2000" dirty="0" err="1" smtClean="0"/>
              <a:t>original_data</a:t>
            </a:r>
            <a:r>
              <a:rPr lang="en-US" sz="2000" dirty="0" smtClean="0"/>
              <a:t> = open('logo.png', '</a:t>
            </a:r>
            <a:r>
              <a:rPr lang="en-US" sz="2000" dirty="0" err="1" smtClean="0"/>
              <a:t>rb</a:t>
            </a:r>
            <a:r>
              <a:rPr lang="en-US" sz="2000" dirty="0" smtClean="0"/>
              <a:t>').read()</a:t>
            </a:r>
          </a:p>
          <a:p>
            <a:pPr>
              <a:buNone/>
            </a:pPr>
            <a:r>
              <a:rPr lang="en-US" sz="2000" dirty="0" err="1" smtClean="0"/>
              <a:t>compressed_data</a:t>
            </a:r>
            <a:r>
              <a:rPr lang="en-US" sz="2000" dirty="0" smtClean="0"/>
              <a:t> = </a:t>
            </a:r>
            <a:r>
              <a:rPr lang="en-US" sz="2000" dirty="0" err="1" smtClean="0"/>
              <a:t>zlib.compress</a:t>
            </a:r>
            <a:r>
              <a:rPr lang="en-US" sz="2000" dirty="0" smtClean="0"/>
              <a:t>(</a:t>
            </a:r>
            <a:r>
              <a:rPr lang="en-US" sz="2000" dirty="0" err="1" smtClean="0"/>
              <a:t>original_data,zlib.Z_BEST_COMPRESSION</a:t>
            </a:r>
            <a:r>
              <a:rPr lang="en-US" sz="2000" dirty="0" smtClean="0"/>
              <a:t>) </a:t>
            </a:r>
          </a:p>
          <a:p>
            <a:pPr>
              <a:buNone/>
            </a:pPr>
            <a:r>
              <a:rPr lang="en-US" sz="2000" dirty="0" err="1" smtClean="0"/>
              <a:t>compress_ratio</a:t>
            </a:r>
            <a:r>
              <a:rPr lang="en-US" sz="2000" dirty="0" smtClean="0"/>
              <a:t> = (float(</a:t>
            </a:r>
            <a:r>
              <a:rPr lang="en-US" sz="2000" dirty="0" err="1" smtClean="0"/>
              <a:t>len</a:t>
            </a:r>
            <a:r>
              <a:rPr lang="en-US" sz="2000" dirty="0" smtClean="0"/>
              <a:t>(</a:t>
            </a:r>
            <a:r>
              <a:rPr lang="en-US" sz="2000" dirty="0" err="1" smtClean="0"/>
              <a:t>original_data</a:t>
            </a:r>
            <a:r>
              <a:rPr lang="en-US" sz="2000" dirty="0" smtClean="0"/>
              <a:t>)) - float(</a:t>
            </a:r>
            <a:r>
              <a:rPr lang="en-US" sz="2000" dirty="0" err="1" smtClean="0"/>
              <a:t>len</a:t>
            </a:r>
            <a:r>
              <a:rPr lang="en-US" sz="2000" dirty="0" smtClean="0"/>
              <a:t>(</a:t>
            </a:r>
            <a:r>
              <a:rPr lang="en-US" sz="2000" dirty="0" err="1" smtClean="0"/>
              <a:t>compressed_data</a:t>
            </a:r>
            <a:r>
              <a:rPr lang="en-US" sz="2000" dirty="0" smtClean="0"/>
              <a:t>))) / float(</a:t>
            </a:r>
            <a:r>
              <a:rPr lang="en-US" sz="2000" dirty="0" err="1" smtClean="0"/>
              <a:t>len</a:t>
            </a:r>
            <a:r>
              <a:rPr lang="en-US" sz="2000" dirty="0" smtClean="0"/>
              <a:t>(</a:t>
            </a:r>
            <a:r>
              <a:rPr lang="en-US" sz="2000" dirty="0" err="1" smtClean="0"/>
              <a:t>original_data</a:t>
            </a:r>
            <a:r>
              <a:rPr lang="en-US" sz="2000" dirty="0" smtClean="0"/>
              <a:t>)) </a:t>
            </a:r>
          </a:p>
          <a:p>
            <a:pPr>
              <a:buNone/>
            </a:pPr>
            <a:r>
              <a:rPr lang="en-US" sz="2000" dirty="0" smtClean="0"/>
              <a:t>print('Compressed: %d%%' % (100.0 * </a:t>
            </a:r>
            <a:r>
              <a:rPr lang="en-US" sz="2000" dirty="0" err="1" smtClean="0"/>
              <a:t>compress_ratio</a:t>
            </a:r>
            <a:r>
              <a:rPr lang="en-US" sz="2000" dirty="0" smtClean="0"/>
              <a:t>))</a:t>
            </a:r>
            <a:endParaRPr lang="en-US" sz="2000" dirty="0"/>
          </a:p>
        </p:txBody>
      </p:sp>
      <p:sp>
        <p:nvSpPr>
          <p:cNvPr id="4" name="Rectangle 3"/>
          <p:cNvSpPr/>
          <p:nvPr/>
        </p:nvSpPr>
        <p:spPr>
          <a:xfrm>
            <a:off x="857224" y="4572008"/>
            <a:ext cx="2714526" cy="646331"/>
          </a:xfrm>
          <a:prstGeom prst="rect">
            <a:avLst/>
          </a:prstGeom>
        </p:spPr>
        <p:txBody>
          <a:bodyPr wrap="none">
            <a:spAutoFit/>
          </a:bodyPr>
          <a:lstStyle/>
          <a:p>
            <a:r>
              <a:rPr lang="en-US" dirty="0" smtClean="0"/>
              <a:t>$ python compress_file.py </a:t>
            </a:r>
          </a:p>
          <a:p>
            <a:r>
              <a:rPr lang="en-US" dirty="0" smtClean="0"/>
              <a:t>Compressed: 13%</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Decompressing a String of Data</a:t>
            </a:r>
            <a:endParaRPr lang="en-US" dirty="0"/>
          </a:p>
        </p:txBody>
      </p:sp>
      <p:sp>
        <p:nvSpPr>
          <p:cNvPr id="3" name="Content Placeholder 2"/>
          <p:cNvSpPr>
            <a:spLocks noGrp="1"/>
          </p:cNvSpPr>
          <p:nvPr>
            <p:ph idx="1"/>
          </p:nvPr>
        </p:nvSpPr>
        <p:spPr/>
        <p:txBody>
          <a:bodyPr/>
          <a:lstStyle/>
          <a:p>
            <a:pPr algn="just"/>
            <a:r>
              <a:rPr lang="en-US" dirty="0" smtClean="0"/>
              <a:t>A compressed string of data can be easily decompressed by using   the  decompress()  function.</a:t>
            </a:r>
          </a:p>
          <a:p>
            <a:pPr algn="just">
              <a:buNone/>
            </a:pPr>
            <a:r>
              <a:rPr lang="en-US" sz="2400" dirty="0" smtClean="0"/>
              <a:t>decompress(data, </a:t>
            </a:r>
            <a:r>
              <a:rPr lang="en-US" sz="2400" dirty="0" err="1" smtClean="0"/>
              <a:t>wbits</a:t>
            </a:r>
            <a:r>
              <a:rPr lang="en-US" sz="2400" dirty="0" smtClean="0"/>
              <a:t>=MAX_WBITS, </a:t>
            </a:r>
            <a:r>
              <a:rPr lang="en-US" sz="2400" dirty="0" err="1" smtClean="0"/>
              <a:t>bufsize</a:t>
            </a:r>
            <a:r>
              <a:rPr lang="en-US" sz="2400" dirty="0" smtClean="0"/>
              <a:t>=DEF_BUF_SIZE)  </a:t>
            </a:r>
          </a:p>
          <a:p>
            <a:pPr algn="just"/>
            <a:r>
              <a:rPr lang="en-US" dirty="0" smtClean="0"/>
              <a:t>This function decompresses the bytes in the data argument. The </a:t>
            </a:r>
            <a:r>
              <a:rPr lang="en-US" dirty="0" err="1" smtClean="0"/>
              <a:t>wbits</a:t>
            </a:r>
            <a:r>
              <a:rPr lang="en-US" dirty="0" smtClean="0"/>
              <a:t> argument can be used to manage the size of the history buffer.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457200" y="1600201"/>
            <a:ext cx="8229600" cy="2114552"/>
          </a:xfrm>
        </p:spPr>
        <p:txBody>
          <a:bodyPr>
            <a:normAutofit/>
          </a:bodyPr>
          <a:lstStyle/>
          <a:p>
            <a:pPr>
              <a:buNone/>
            </a:pPr>
            <a:r>
              <a:rPr lang="en-US" sz="2000" dirty="0" smtClean="0"/>
              <a:t>import </a:t>
            </a:r>
            <a:r>
              <a:rPr lang="en-US" sz="2000" dirty="0" err="1" smtClean="0"/>
              <a:t>zlib</a:t>
            </a:r>
            <a:r>
              <a:rPr lang="en-US" sz="2000" dirty="0" smtClean="0"/>
              <a:t> </a:t>
            </a:r>
          </a:p>
          <a:p>
            <a:pPr>
              <a:buNone/>
            </a:pPr>
            <a:r>
              <a:rPr lang="en-US" sz="2000" dirty="0" smtClean="0"/>
              <a:t>data = 'Hello world‘</a:t>
            </a:r>
          </a:p>
          <a:p>
            <a:pPr>
              <a:buNone/>
            </a:pPr>
            <a:r>
              <a:rPr lang="en-US" sz="2000" dirty="0" smtClean="0"/>
              <a:t> </a:t>
            </a:r>
            <a:r>
              <a:rPr lang="en-US" sz="2000" dirty="0" err="1" smtClean="0"/>
              <a:t>compressed_data</a:t>
            </a:r>
            <a:r>
              <a:rPr lang="en-US" sz="2000" dirty="0" smtClean="0"/>
              <a:t> = </a:t>
            </a:r>
            <a:r>
              <a:rPr lang="en-US" sz="2000" dirty="0" err="1" smtClean="0"/>
              <a:t>zlib.compress</a:t>
            </a:r>
            <a:r>
              <a:rPr lang="en-US" sz="2000" dirty="0" smtClean="0"/>
              <a:t>(data, 2)</a:t>
            </a:r>
          </a:p>
          <a:p>
            <a:pPr>
              <a:buNone/>
            </a:pPr>
            <a:r>
              <a:rPr lang="en-US" sz="2000" dirty="0" err="1" smtClean="0"/>
              <a:t>decompressed_data</a:t>
            </a:r>
            <a:r>
              <a:rPr lang="en-US" sz="2000" dirty="0" smtClean="0"/>
              <a:t> = </a:t>
            </a:r>
            <a:r>
              <a:rPr lang="en-US" sz="2000" dirty="0" err="1" smtClean="0"/>
              <a:t>zlib.decompress</a:t>
            </a:r>
            <a:r>
              <a:rPr lang="en-US" sz="2000" dirty="0" smtClean="0"/>
              <a:t>(</a:t>
            </a:r>
            <a:r>
              <a:rPr lang="en-US" sz="2000" dirty="0" err="1" smtClean="0"/>
              <a:t>compressed_data</a:t>
            </a:r>
            <a:r>
              <a:rPr lang="en-US" sz="2000" dirty="0" smtClean="0"/>
              <a:t>)</a:t>
            </a:r>
          </a:p>
          <a:p>
            <a:pPr>
              <a:buNone/>
            </a:pPr>
            <a:r>
              <a:rPr lang="en-US" sz="2000" dirty="0" smtClean="0"/>
              <a:t>print('Decompressed data: ' + </a:t>
            </a:r>
            <a:r>
              <a:rPr lang="en-US" sz="2000" dirty="0" err="1" smtClean="0"/>
              <a:t>decompressed_data</a:t>
            </a:r>
            <a:r>
              <a:rPr lang="en-US" sz="2000" dirty="0" smtClean="0"/>
              <a:t>)</a:t>
            </a:r>
            <a:endParaRPr lang="en-US" sz="2000" dirty="0"/>
          </a:p>
        </p:txBody>
      </p:sp>
      <p:sp>
        <p:nvSpPr>
          <p:cNvPr id="4" name="Rectangle 3"/>
          <p:cNvSpPr/>
          <p:nvPr/>
        </p:nvSpPr>
        <p:spPr>
          <a:xfrm>
            <a:off x="571472" y="4357694"/>
            <a:ext cx="4572000" cy="646331"/>
          </a:xfrm>
          <a:prstGeom prst="rect">
            <a:avLst/>
          </a:prstGeom>
        </p:spPr>
        <p:txBody>
          <a:bodyPr>
            <a:spAutoFit/>
          </a:bodyPr>
          <a:lstStyle/>
          <a:p>
            <a:r>
              <a:rPr lang="en-US" dirty="0" smtClean="0"/>
              <a:t>$ python decompress_str.py Decompressed data: Hello world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Decompressing Data from a File</a:t>
            </a:r>
            <a:endParaRPr lang="en-US" dirty="0"/>
          </a:p>
        </p:txBody>
      </p:sp>
      <p:sp>
        <p:nvSpPr>
          <p:cNvPr id="3" name="Content Placeholder 2"/>
          <p:cNvSpPr>
            <a:spLocks noGrp="1"/>
          </p:cNvSpPr>
          <p:nvPr>
            <p:ph idx="1"/>
          </p:nvPr>
        </p:nvSpPr>
        <p:spPr>
          <a:xfrm>
            <a:off x="457200" y="1600201"/>
            <a:ext cx="8229600" cy="2185990"/>
          </a:xfrm>
        </p:spPr>
        <p:txBody>
          <a:bodyPr>
            <a:normAutofit/>
          </a:bodyPr>
          <a:lstStyle/>
          <a:p>
            <a:pPr>
              <a:buNone/>
            </a:pPr>
            <a:r>
              <a:rPr lang="en-US" sz="2400" dirty="0" smtClean="0"/>
              <a:t>import </a:t>
            </a:r>
            <a:r>
              <a:rPr lang="en-US" sz="2400" dirty="0" err="1" smtClean="0"/>
              <a:t>zlib</a:t>
            </a:r>
            <a:r>
              <a:rPr lang="en-US" sz="2400" dirty="0" smtClean="0"/>
              <a:t> </a:t>
            </a:r>
          </a:p>
          <a:p>
            <a:pPr>
              <a:buNone/>
            </a:pPr>
            <a:r>
              <a:rPr lang="en-US" sz="2400" dirty="0" err="1" smtClean="0"/>
              <a:t>compressed_data</a:t>
            </a:r>
            <a:r>
              <a:rPr lang="en-US" sz="2400" dirty="0" smtClean="0"/>
              <a:t> = open('compressed.dat', '</a:t>
            </a:r>
            <a:r>
              <a:rPr lang="en-US" sz="2400" dirty="0" err="1" smtClean="0"/>
              <a:t>rb</a:t>
            </a:r>
            <a:r>
              <a:rPr lang="en-US" sz="2400" dirty="0" smtClean="0"/>
              <a:t>').read()</a:t>
            </a:r>
          </a:p>
          <a:p>
            <a:pPr>
              <a:buNone/>
            </a:pPr>
            <a:r>
              <a:rPr lang="en-US" sz="2400" dirty="0" err="1" smtClean="0"/>
              <a:t>decompressed_data</a:t>
            </a:r>
            <a:r>
              <a:rPr lang="en-US" sz="2400" dirty="0" smtClean="0"/>
              <a:t> = </a:t>
            </a:r>
            <a:r>
              <a:rPr lang="en-US" sz="2400" dirty="0" err="1" smtClean="0"/>
              <a:t>zlib.decompress</a:t>
            </a:r>
            <a:r>
              <a:rPr lang="en-US" sz="2400" dirty="0" smtClean="0"/>
              <a:t>(</a:t>
            </a:r>
            <a:r>
              <a:rPr lang="en-US" sz="2400" dirty="0" err="1" smtClean="0"/>
              <a:t>compressed_data</a:t>
            </a:r>
            <a:r>
              <a:rPr lang="en-US" sz="2400" dirty="0" smtClean="0"/>
              <a:t>)</a:t>
            </a:r>
          </a:p>
          <a:p>
            <a:pPr>
              <a:buNone/>
            </a:pPr>
            <a:r>
              <a:rPr lang="en-US" sz="2400" dirty="0" smtClean="0"/>
              <a:t>print(</a:t>
            </a:r>
            <a:r>
              <a:rPr lang="en-US" sz="2400" dirty="0" err="1" smtClean="0"/>
              <a:t>decompressed_data</a:t>
            </a:r>
            <a:r>
              <a:rPr lang="en-US" sz="2400" dirty="0" smtClean="0"/>
              <a:t>)</a:t>
            </a:r>
            <a:endParaRPr lang="en-US" sz="2400" dirty="0"/>
          </a:p>
        </p:txBody>
      </p:sp>
      <p:sp>
        <p:nvSpPr>
          <p:cNvPr id="4" name="Rectangle 3"/>
          <p:cNvSpPr/>
          <p:nvPr/>
        </p:nvSpPr>
        <p:spPr>
          <a:xfrm>
            <a:off x="500034" y="4000504"/>
            <a:ext cx="3197927" cy="707886"/>
          </a:xfrm>
          <a:prstGeom prst="rect">
            <a:avLst/>
          </a:prstGeom>
        </p:spPr>
        <p:txBody>
          <a:bodyPr wrap="none">
            <a:spAutoFit/>
          </a:bodyPr>
          <a:lstStyle/>
          <a:p>
            <a:r>
              <a:rPr lang="en-US" sz="2000" dirty="0" smtClean="0"/>
              <a:t>$ python decompress_file.py</a:t>
            </a:r>
          </a:p>
          <a:p>
            <a:r>
              <a:rPr lang="en-US" sz="2000" dirty="0" smtClean="0"/>
              <a:t> Hello world</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GUI </a:t>
            </a:r>
            <a:r>
              <a:rPr lang="en-US" b="1" dirty="0" smtClean="0"/>
              <a:t>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Python </a:t>
            </a:r>
            <a:r>
              <a:rPr lang="en-US" dirty="0" smtClean="0"/>
              <a:t>provides various options for developing graphical user interfaces (GUIs). Most important are listed below:</a:t>
            </a:r>
          </a:p>
          <a:p>
            <a:pPr lvl="1"/>
            <a:r>
              <a:rPr lang="en-US" b="1" dirty="0" err="1" smtClean="0"/>
              <a:t>Tkinter</a:t>
            </a:r>
            <a:r>
              <a:rPr lang="en-US" b="1" dirty="0" smtClean="0"/>
              <a:t>: </a:t>
            </a:r>
            <a:r>
              <a:rPr lang="en-US" dirty="0" err="1" smtClean="0"/>
              <a:t>Tkinter</a:t>
            </a:r>
            <a:r>
              <a:rPr lang="en-US" dirty="0" smtClean="0"/>
              <a:t> is the Python interface to the </a:t>
            </a:r>
            <a:r>
              <a:rPr lang="en-US" dirty="0" err="1" smtClean="0"/>
              <a:t>Tk</a:t>
            </a:r>
            <a:r>
              <a:rPr lang="en-US" dirty="0" smtClean="0"/>
              <a:t> GUI toolkit shipped with Python..</a:t>
            </a:r>
            <a:endParaRPr lang="en-US" sz="2400" dirty="0" smtClean="0"/>
          </a:p>
          <a:p>
            <a:pPr lvl="1"/>
            <a:r>
              <a:rPr lang="en-US" b="1" dirty="0" err="1" smtClean="0"/>
              <a:t>wxPython</a:t>
            </a:r>
            <a:r>
              <a:rPr lang="en-US" b="1" dirty="0" smtClean="0"/>
              <a:t>:	</a:t>
            </a:r>
            <a:r>
              <a:rPr lang="en-US" dirty="0" smtClean="0"/>
              <a:t>This	is	an	open-source	Python	interface	for	</a:t>
            </a:r>
            <a:r>
              <a:rPr lang="en-US" dirty="0" err="1" smtClean="0"/>
              <a:t>wxWindows</a:t>
            </a:r>
            <a:r>
              <a:rPr lang="en-US" sz="2400" dirty="0" smtClean="0"/>
              <a:t> </a:t>
            </a:r>
            <a:r>
              <a:rPr lang="en-US" b="1" dirty="0" smtClean="0">
                <a:hlinkClick r:id="rId2"/>
              </a:rPr>
              <a:t>http</a:t>
            </a:r>
            <a:r>
              <a:rPr lang="en-US" b="1" dirty="0" smtClean="0">
                <a:hlinkClick r:id="rId2"/>
              </a:rPr>
              <a:t>://wxpython.org</a:t>
            </a:r>
            <a:r>
              <a:rPr lang="en-US" dirty="0" smtClean="0">
                <a:hlinkClick r:id="rId2"/>
              </a:rPr>
              <a:t>.</a:t>
            </a:r>
            <a:endParaRPr lang="en-US" sz="2800" dirty="0" smtClean="0"/>
          </a:p>
          <a:p>
            <a:pPr lvl="1"/>
            <a:r>
              <a:rPr lang="en-US" b="1" dirty="0" err="1" smtClean="0"/>
              <a:t>JPython</a:t>
            </a:r>
            <a:r>
              <a:rPr lang="en-US" b="1" dirty="0" smtClean="0"/>
              <a:t>: </a:t>
            </a:r>
            <a:r>
              <a:rPr lang="en-US" dirty="0" err="1" smtClean="0"/>
              <a:t>JPython</a:t>
            </a:r>
            <a:r>
              <a:rPr lang="en-US" dirty="0" smtClean="0"/>
              <a:t> is a Python port for Java which gives Python scripts seamless access to Java class libraries on the local machine </a:t>
            </a:r>
            <a:r>
              <a:rPr lang="en-US" b="1" dirty="0" smtClean="0">
                <a:hlinkClick r:id="rId3"/>
              </a:rPr>
              <a:t>http://www.jython.org</a:t>
            </a:r>
            <a:r>
              <a:rPr lang="en-US" dirty="0" smtClean="0">
                <a:hlinkClick r:id="rId3"/>
              </a:rPr>
              <a:t>.</a:t>
            </a:r>
            <a:endParaRPr lang="en-US" sz="2400" dirty="0" smtClean="0"/>
          </a:p>
          <a:p>
            <a:r>
              <a:rPr lang="en-US" dirty="0" smtClean="0"/>
              <a:t>There are many other interfaces available, which you can find them on the net.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Tkinter</a:t>
            </a:r>
            <a:r>
              <a:rPr lang="en-US" b="1" dirty="0" smtClean="0"/>
              <a:t> </a:t>
            </a:r>
            <a:r>
              <a:rPr lang="en-US" b="1" dirty="0" smtClean="0"/>
              <a:t>Programming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err="1" smtClean="0"/>
              <a:t>Tkinter</a:t>
            </a:r>
            <a:r>
              <a:rPr lang="en-US" dirty="0" smtClean="0"/>
              <a:t> </a:t>
            </a:r>
            <a:r>
              <a:rPr lang="en-US" dirty="0" smtClean="0"/>
              <a:t>is the standard GUI library for Python. Python when combined with </a:t>
            </a:r>
            <a:r>
              <a:rPr lang="en-US" dirty="0" err="1" smtClean="0"/>
              <a:t>Tkinter</a:t>
            </a:r>
            <a:r>
              <a:rPr lang="en-US" dirty="0" smtClean="0"/>
              <a:t> provides a fast and easy way to create GUI applications. </a:t>
            </a:r>
            <a:r>
              <a:rPr lang="en-US" dirty="0" err="1" smtClean="0"/>
              <a:t>Tkinter</a:t>
            </a:r>
            <a:r>
              <a:rPr lang="en-US" dirty="0" smtClean="0"/>
              <a:t> provides a powerful object- oriented interface to the </a:t>
            </a:r>
            <a:r>
              <a:rPr lang="en-US" dirty="0" err="1" smtClean="0"/>
              <a:t>Tk</a:t>
            </a:r>
            <a:r>
              <a:rPr lang="en-US" dirty="0" smtClean="0"/>
              <a:t> GUI toolkit.</a:t>
            </a:r>
          </a:p>
          <a:p>
            <a:pPr algn="just"/>
            <a:r>
              <a:rPr lang="en-US" dirty="0" smtClean="0"/>
              <a:t>Creating a GUI application using </a:t>
            </a:r>
            <a:r>
              <a:rPr lang="en-US" dirty="0" err="1" smtClean="0"/>
              <a:t>Tkinter</a:t>
            </a:r>
            <a:r>
              <a:rPr lang="en-US" dirty="0" smtClean="0"/>
              <a:t> is an easy task. All you need to do is perform the following steps:</a:t>
            </a:r>
          </a:p>
          <a:p>
            <a:pPr lvl="1"/>
            <a:r>
              <a:rPr lang="en-US" dirty="0" smtClean="0"/>
              <a:t>Import the </a:t>
            </a:r>
            <a:r>
              <a:rPr lang="en-US" i="1" dirty="0" err="1" smtClean="0"/>
              <a:t>Tkinter</a:t>
            </a:r>
            <a:r>
              <a:rPr lang="en-US" i="1" dirty="0" smtClean="0"/>
              <a:t> </a:t>
            </a:r>
            <a:r>
              <a:rPr lang="en-US" dirty="0" smtClean="0"/>
              <a:t>module.</a:t>
            </a:r>
          </a:p>
          <a:p>
            <a:pPr lvl="1"/>
            <a:r>
              <a:rPr lang="en-US" dirty="0" smtClean="0"/>
              <a:t>Create the GUI application main window.</a:t>
            </a:r>
          </a:p>
          <a:p>
            <a:pPr lvl="1"/>
            <a:r>
              <a:rPr lang="en-US" dirty="0" smtClean="0"/>
              <a:t>Add one or more of the above-mentioned widgets to the GUI application.</a:t>
            </a:r>
          </a:p>
          <a:p>
            <a:pPr lvl="1"/>
            <a:r>
              <a:rPr lang="en-US" dirty="0" smtClean="0"/>
              <a:t>Enter the main event loop to take action against each event triggered by the user.</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a:xfrm>
            <a:off x="457200" y="1600201"/>
            <a:ext cx="8229600" cy="2400304"/>
          </a:xfrm>
        </p:spPr>
        <p:txBody>
          <a:bodyPr/>
          <a:lstStyle/>
          <a:p>
            <a:pPr>
              <a:buNone/>
            </a:pPr>
            <a:r>
              <a:rPr lang="en-US" dirty="0" smtClean="0"/>
              <a:t>   import   </a:t>
            </a:r>
            <a:r>
              <a:rPr lang="en-US" dirty="0" err="1" smtClean="0"/>
              <a:t>Tkinter</a:t>
            </a:r>
            <a:endParaRPr lang="en-US" dirty="0" smtClean="0"/>
          </a:p>
          <a:p>
            <a:pPr>
              <a:buNone/>
            </a:pPr>
            <a:r>
              <a:rPr lang="en-US" dirty="0" smtClean="0"/>
              <a:t>   top </a:t>
            </a:r>
            <a:r>
              <a:rPr lang="en-US" dirty="0" smtClean="0"/>
              <a:t>= </a:t>
            </a:r>
            <a:r>
              <a:rPr lang="en-US" dirty="0" err="1" smtClean="0"/>
              <a:t>Tkinter.Tk</a:t>
            </a:r>
            <a:r>
              <a:rPr lang="en-US" dirty="0" smtClean="0"/>
              <a:t>()</a:t>
            </a:r>
          </a:p>
          <a:p>
            <a:pPr>
              <a:buNone/>
            </a:pPr>
            <a:r>
              <a:rPr lang="en-US" dirty="0" smtClean="0"/>
              <a:t># Code to add widgets will go here</a:t>
            </a:r>
            <a:r>
              <a:rPr lang="en-US" dirty="0" smtClean="0"/>
              <a:t>... </a:t>
            </a:r>
            <a:r>
              <a:rPr lang="en-US" dirty="0" err="1" smtClean="0"/>
              <a:t>top.mainloop</a:t>
            </a:r>
            <a:r>
              <a:rPr lang="en-US" dirty="0" smtClean="0"/>
              <a:t>()</a:t>
            </a:r>
          </a:p>
          <a:p>
            <a:endParaRPr lang="en-US" dirty="0"/>
          </a:p>
        </p:txBody>
      </p:sp>
      <p:pic>
        <p:nvPicPr>
          <p:cNvPr id="4" name="image1.jpeg"/>
          <p:cNvPicPr/>
          <p:nvPr/>
        </p:nvPicPr>
        <p:blipFill>
          <a:blip r:embed="rId2" cstate="print"/>
          <a:stretch>
            <a:fillRect/>
          </a:stretch>
        </p:blipFill>
        <p:spPr>
          <a:xfrm>
            <a:off x="4214810" y="3714752"/>
            <a:ext cx="4214842" cy="257176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3" y="1142982"/>
          <a:ext cx="7786742" cy="5429289"/>
        </p:xfrm>
        <a:graphic>
          <a:graphicData uri="http://schemas.openxmlformats.org/drawingml/2006/table">
            <a:tbl>
              <a:tblPr/>
              <a:tblGrid>
                <a:gridCol w="1499310"/>
                <a:gridCol w="6287432"/>
              </a:tblGrid>
              <a:tr h="338060">
                <a:tc>
                  <a:txBody>
                    <a:bodyPr/>
                    <a:lstStyle/>
                    <a:p>
                      <a:pPr marL="234315">
                        <a:lnSpc>
                          <a:spcPts val="1365"/>
                        </a:lnSpc>
                        <a:spcAft>
                          <a:spcPts val="0"/>
                        </a:spcAft>
                      </a:pPr>
                      <a:r>
                        <a:rPr lang="en-US" sz="1200" b="1">
                          <a:latin typeface="Times New Roman"/>
                          <a:ea typeface="Times New Roman"/>
                          <a:cs typeface="Times New Roman"/>
                        </a:rPr>
                        <a:t>Operator</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78965" marR="1875155" algn="ctr">
                        <a:lnSpc>
                          <a:spcPts val="1365"/>
                        </a:lnSpc>
                        <a:spcAft>
                          <a:spcPts val="0"/>
                        </a:spcAft>
                      </a:pPr>
                      <a:r>
                        <a:rPr lang="en-US" sz="1200" b="1">
                          <a:latin typeface="Times New Roman"/>
                          <a:ea typeface="Times New Roman"/>
                          <a:cs typeface="Times New Roman"/>
                        </a:rPr>
                        <a:t>Description</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060">
                <a:tc>
                  <a:txBody>
                    <a:bodyPr/>
                    <a:lstStyle/>
                    <a:p>
                      <a:pPr marL="69850">
                        <a:lnSpc>
                          <a:spcPts val="1340"/>
                        </a:lnSpc>
                        <a:spcAft>
                          <a:spcPts val="0"/>
                        </a:spcAft>
                      </a:pPr>
                      <a:r>
                        <a:rPr lang="en-US" sz="1200">
                          <a:latin typeface="Times New Roman"/>
                          <a:ea typeface="Times New Roman"/>
                          <a:cs typeface="Times New Roman"/>
                        </a:rPr>
                        <a:t>Button</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Button widget is used to display buttons in your application.</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1470">
                <a:tc>
                  <a:txBody>
                    <a:bodyPr/>
                    <a:lstStyle/>
                    <a:p>
                      <a:pPr marL="69850">
                        <a:spcBef>
                          <a:spcPts val="750"/>
                        </a:spcBef>
                        <a:spcAft>
                          <a:spcPts val="0"/>
                        </a:spcAft>
                      </a:pPr>
                      <a:r>
                        <a:rPr lang="en-US" sz="1200">
                          <a:latin typeface="Times New Roman"/>
                          <a:ea typeface="Times New Roman"/>
                          <a:cs typeface="Times New Roman"/>
                        </a:rPr>
                        <a:t>Canvas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Canvas widget is used to draw shapes, such as lines, ovals,</a:t>
                      </a:r>
                      <a:endParaRPr lang="en-US" sz="1100">
                        <a:latin typeface="Times New Roman"/>
                        <a:ea typeface="Times New Roman"/>
                        <a:cs typeface="Times New Roman"/>
                      </a:endParaRPr>
                    </a:p>
                    <a:p>
                      <a:pPr marL="66675">
                        <a:spcBef>
                          <a:spcPts val="225"/>
                        </a:spcBef>
                        <a:spcAft>
                          <a:spcPts val="0"/>
                        </a:spcAft>
                      </a:pPr>
                      <a:r>
                        <a:rPr lang="en-US" sz="1200">
                          <a:latin typeface="Times New Roman"/>
                          <a:ea typeface="Times New Roman"/>
                          <a:cs typeface="Times New Roman"/>
                        </a:rPr>
                        <a:t>polygons and rectangles, in your application.</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190">
                <a:tc>
                  <a:txBody>
                    <a:bodyPr/>
                    <a:lstStyle/>
                    <a:p>
                      <a:pPr marL="69850">
                        <a:spcBef>
                          <a:spcPts val="750"/>
                        </a:spcBef>
                        <a:spcAft>
                          <a:spcPts val="0"/>
                        </a:spcAft>
                      </a:pPr>
                      <a:r>
                        <a:rPr lang="en-US" sz="1200">
                          <a:latin typeface="Times New Roman"/>
                          <a:ea typeface="Times New Roman"/>
                          <a:cs typeface="Times New Roman"/>
                        </a:rPr>
                        <a:t>Checkbutton</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Checkbutton widget is used to display a number of options as</a:t>
                      </a:r>
                      <a:endParaRPr lang="en-US" sz="1100">
                        <a:latin typeface="Times New Roman"/>
                        <a:ea typeface="Times New Roman"/>
                        <a:cs typeface="Times New Roman"/>
                      </a:endParaRPr>
                    </a:p>
                    <a:p>
                      <a:pPr marL="66675">
                        <a:spcBef>
                          <a:spcPts val="205"/>
                        </a:spcBef>
                        <a:spcAft>
                          <a:spcPts val="0"/>
                        </a:spcAft>
                      </a:pPr>
                      <a:r>
                        <a:rPr lang="en-US" sz="1200">
                          <a:latin typeface="Times New Roman"/>
                          <a:ea typeface="Times New Roman"/>
                          <a:cs typeface="Times New Roman"/>
                        </a:rPr>
                        <a:t>checkboxes. The user can select multiple options at a time.</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190">
                <a:tc>
                  <a:txBody>
                    <a:bodyPr/>
                    <a:lstStyle/>
                    <a:p>
                      <a:pPr marL="69850">
                        <a:spcBef>
                          <a:spcPts val="750"/>
                        </a:spcBef>
                        <a:spcAft>
                          <a:spcPts val="0"/>
                        </a:spcAft>
                      </a:pPr>
                      <a:r>
                        <a:rPr lang="en-US" sz="1200">
                          <a:latin typeface="Times New Roman"/>
                          <a:ea typeface="Times New Roman"/>
                          <a:cs typeface="Times New Roman"/>
                        </a:rPr>
                        <a:t>Entry</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Entry widget is used to display a single-line text field for accepting</a:t>
                      </a:r>
                      <a:endParaRPr lang="en-US" sz="1100">
                        <a:latin typeface="Times New Roman"/>
                        <a:ea typeface="Times New Roman"/>
                        <a:cs typeface="Times New Roman"/>
                      </a:endParaRPr>
                    </a:p>
                    <a:p>
                      <a:pPr marL="66675">
                        <a:spcBef>
                          <a:spcPts val="205"/>
                        </a:spcBef>
                        <a:spcAft>
                          <a:spcPts val="0"/>
                        </a:spcAft>
                      </a:pPr>
                      <a:r>
                        <a:rPr lang="en-US" sz="1200">
                          <a:latin typeface="Times New Roman"/>
                          <a:ea typeface="Times New Roman"/>
                          <a:cs typeface="Times New Roman"/>
                        </a:rPr>
                        <a:t>values from a user.</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1470">
                <a:tc>
                  <a:txBody>
                    <a:bodyPr/>
                    <a:lstStyle/>
                    <a:p>
                      <a:pPr marL="69850">
                        <a:spcBef>
                          <a:spcPts val="750"/>
                        </a:spcBef>
                        <a:spcAft>
                          <a:spcPts val="0"/>
                        </a:spcAft>
                      </a:pPr>
                      <a:r>
                        <a:rPr lang="en-US" sz="1200">
                          <a:latin typeface="Times New Roman"/>
                          <a:ea typeface="Times New Roman"/>
                          <a:cs typeface="Times New Roman"/>
                        </a:rPr>
                        <a:t>Frame</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Frame widget is used as a container widget to organize other</a:t>
                      </a:r>
                      <a:endParaRPr lang="en-US" sz="1100">
                        <a:latin typeface="Times New Roman"/>
                        <a:ea typeface="Times New Roman"/>
                        <a:cs typeface="Times New Roman"/>
                      </a:endParaRPr>
                    </a:p>
                    <a:p>
                      <a:pPr marL="66675">
                        <a:spcBef>
                          <a:spcPts val="205"/>
                        </a:spcBef>
                        <a:spcAft>
                          <a:spcPts val="0"/>
                        </a:spcAft>
                      </a:pPr>
                      <a:r>
                        <a:rPr lang="en-US" sz="1200">
                          <a:latin typeface="Times New Roman"/>
                          <a:ea typeface="Times New Roman"/>
                          <a:cs typeface="Times New Roman"/>
                        </a:rPr>
                        <a:t>widgets.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190">
                <a:tc>
                  <a:txBody>
                    <a:bodyPr/>
                    <a:lstStyle/>
                    <a:p>
                      <a:pPr marL="69850">
                        <a:spcBef>
                          <a:spcPts val="750"/>
                        </a:spcBef>
                        <a:spcAft>
                          <a:spcPts val="0"/>
                        </a:spcAft>
                      </a:pPr>
                      <a:r>
                        <a:rPr lang="en-US" sz="1200">
                          <a:latin typeface="Times New Roman"/>
                          <a:ea typeface="Times New Roman"/>
                          <a:cs typeface="Times New Roman"/>
                        </a:rPr>
                        <a:t>Label</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Label widget is used to provide a single-line caption for other</a:t>
                      </a:r>
                      <a:endParaRPr lang="en-US" sz="1100">
                        <a:latin typeface="Times New Roman"/>
                        <a:ea typeface="Times New Roman"/>
                        <a:cs typeface="Times New Roman"/>
                      </a:endParaRPr>
                    </a:p>
                    <a:p>
                      <a:pPr marL="66675">
                        <a:spcBef>
                          <a:spcPts val="205"/>
                        </a:spcBef>
                        <a:spcAft>
                          <a:spcPts val="0"/>
                        </a:spcAft>
                      </a:pPr>
                      <a:r>
                        <a:rPr lang="en-US" sz="1200">
                          <a:latin typeface="Times New Roman"/>
                          <a:ea typeface="Times New Roman"/>
                          <a:cs typeface="Times New Roman"/>
                        </a:rPr>
                        <a:t>widgets. It can also contain images.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060">
                <a:tc>
                  <a:txBody>
                    <a:bodyPr/>
                    <a:lstStyle/>
                    <a:p>
                      <a:pPr marL="69850">
                        <a:lnSpc>
                          <a:spcPts val="1340"/>
                        </a:lnSpc>
                        <a:spcAft>
                          <a:spcPts val="0"/>
                        </a:spcAft>
                      </a:pPr>
                      <a:r>
                        <a:rPr lang="en-US" sz="1200">
                          <a:latin typeface="Times New Roman"/>
                          <a:ea typeface="Times New Roman"/>
                          <a:cs typeface="Times New Roman"/>
                        </a:rPr>
                        <a:t>Listbox</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Listbox widget is used to provide a list of options to a user.</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060">
                <a:tc>
                  <a:txBody>
                    <a:bodyPr/>
                    <a:lstStyle/>
                    <a:p>
                      <a:pPr marL="69850">
                        <a:lnSpc>
                          <a:spcPts val="1340"/>
                        </a:lnSpc>
                        <a:spcAft>
                          <a:spcPts val="0"/>
                        </a:spcAft>
                      </a:pPr>
                      <a:r>
                        <a:rPr lang="en-US" sz="1200">
                          <a:latin typeface="Times New Roman"/>
                          <a:ea typeface="Times New Roman"/>
                          <a:cs typeface="Times New Roman"/>
                        </a:rPr>
                        <a:t>Menubutton</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Menubutton widget is used to display menus in your application.</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2539">
                <a:tc>
                  <a:txBody>
                    <a:bodyPr/>
                    <a:lstStyle/>
                    <a:p>
                      <a:pPr marL="69850">
                        <a:spcBef>
                          <a:spcPts val="750"/>
                        </a:spcBef>
                        <a:spcAft>
                          <a:spcPts val="0"/>
                        </a:spcAft>
                      </a:pPr>
                      <a:r>
                        <a:rPr lang="en-US" sz="1200">
                          <a:latin typeface="Times New Roman"/>
                          <a:ea typeface="Times New Roman"/>
                          <a:cs typeface="Times New Roman"/>
                        </a:rPr>
                        <a:t>Menu</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dirty="0">
                          <a:latin typeface="Times New Roman"/>
                          <a:ea typeface="Times New Roman"/>
                          <a:cs typeface="Times New Roman"/>
                        </a:rPr>
                        <a:t>The Menu widget is used to provide various commands to a user. These</a:t>
                      </a:r>
                      <a:endParaRPr lang="en-US" sz="1100" dirty="0">
                        <a:latin typeface="Times New Roman"/>
                        <a:ea typeface="Times New Roman"/>
                        <a:cs typeface="Times New Roman"/>
                      </a:endParaRPr>
                    </a:p>
                    <a:p>
                      <a:pPr marL="66675">
                        <a:spcBef>
                          <a:spcPts val="225"/>
                        </a:spcBef>
                        <a:spcAft>
                          <a:spcPts val="0"/>
                        </a:spcAft>
                      </a:pPr>
                      <a:r>
                        <a:rPr lang="en-US" sz="1200" dirty="0">
                          <a:latin typeface="Times New Roman"/>
                          <a:ea typeface="Times New Roman"/>
                          <a:cs typeface="Times New Roman"/>
                        </a:rPr>
                        <a:t>commands are contained inside </a:t>
                      </a:r>
                      <a:r>
                        <a:rPr lang="en-US" sz="1200" dirty="0" err="1">
                          <a:latin typeface="Times New Roman"/>
                          <a:ea typeface="Times New Roman"/>
                          <a:cs typeface="Times New Roman"/>
                        </a:rPr>
                        <a:t>Menubutton</a:t>
                      </a:r>
                      <a:r>
                        <a:rPr lang="en-US" sz="1200" dirty="0">
                          <a:latin typeface="Times New Roman"/>
                          <a:ea typeface="Times New Roman"/>
                          <a:cs typeface="Times New Roman"/>
                        </a:rPr>
                        <a:t>.</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rmAutofit/>
          </a:bodyPr>
          <a:lstStyle/>
          <a:p>
            <a:r>
              <a:rPr lang="en-US" b="1" dirty="0" err="1" smtClean="0"/>
              <a:t>Tkinter</a:t>
            </a:r>
            <a:r>
              <a:rPr lang="en-US" b="1" dirty="0" smtClean="0"/>
              <a:t> </a:t>
            </a:r>
            <a:r>
              <a:rPr lang="en-US" b="1" dirty="0" smtClean="0"/>
              <a:t>Widgets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285728"/>
          <a:ext cx="8286807" cy="6143643"/>
        </p:xfrm>
        <a:graphic>
          <a:graphicData uri="http://schemas.openxmlformats.org/drawingml/2006/table">
            <a:tbl>
              <a:tblPr/>
              <a:tblGrid>
                <a:gridCol w="1595597"/>
                <a:gridCol w="6691210"/>
              </a:tblGrid>
              <a:tr h="765838">
                <a:tc>
                  <a:txBody>
                    <a:bodyPr/>
                    <a:lstStyle/>
                    <a:p>
                      <a:pPr marL="69850">
                        <a:spcBef>
                          <a:spcPts val="750"/>
                        </a:spcBef>
                        <a:spcAft>
                          <a:spcPts val="0"/>
                        </a:spcAft>
                      </a:pPr>
                      <a:r>
                        <a:rPr lang="en-US" sz="1200">
                          <a:latin typeface="Times New Roman"/>
                          <a:ea typeface="Times New Roman"/>
                          <a:cs typeface="Times New Roman"/>
                        </a:rPr>
                        <a:t>Message</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Message widget is used to display multiline text fields for</a:t>
                      </a:r>
                      <a:endParaRPr lang="en-US" sz="1100">
                        <a:latin typeface="Times New Roman"/>
                        <a:ea typeface="Times New Roman"/>
                        <a:cs typeface="Times New Roman"/>
                      </a:endParaRPr>
                    </a:p>
                    <a:p>
                      <a:pPr marL="66675">
                        <a:spcBef>
                          <a:spcPts val="205"/>
                        </a:spcBef>
                        <a:spcAft>
                          <a:spcPts val="0"/>
                        </a:spcAft>
                      </a:pPr>
                      <a:r>
                        <a:rPr lang="en-US" sz="1200">
                          <a:latin typeface="Times New Roman"/>
                          <a:ea typeface="Times New Roman"/>
                          <a:cs typeface="Times New Roman"/>
                        </a:rPr>
                        <a:t>accepting values from a user.</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5411">
                <a:tc>
                  <a:txBody>
                    <a:bodyPr/>
                    <a:lstStyle/>
                    <a:p>
                      <a:pPr marL="66675">
                        <a:spcBef>
                          <a:spcPts val="10"/>
                        </a:spcBef>
                        <a:spcAft>
                          <a:spcPts val="0"/>
                        </a:spcAft>
                      </a:pPr>
                      <a:endParaRPr lang="en-US" sz="1350">
                        <a:latin typeface="Times New Roman"/>
                        <a:ea typeface="Times New Roman"/>
                        <a:cs typeface="Times New Roman"/>
                      </a:endParaRPr>
                    </a:p>
                    <a:p>
                      <a:pPr marL="69850">
                        <a:spcBef>
                          <a:spcPts val="5"/>
                        </a:spcBef>
                        <a:spcAft>
                          <a:spcPts val="0"/>
                        </a:spcAft>
                      </a:pPr>
                      <a:r>
                        <a:rPr lang="en-US" sz="1200">
                          <a:latin typeface="Times New Roman"/>
                          <a:ea typeface="Times New Roman"/>
                          <a:cs typeface="Times New Roman"/>
                        </a:rPr>
                        <a:t>Radiobutton</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Radiobutton widget is used to display a number of options as radio</a:t>
                      </a:r>
                      <a:endParaRPr lang="en-US" sz="1100">
                        <a:latin typeface="Times New Roman"/>
                        <a:ea typeface="Times New Roman"/>
                        <a:cs typeface="Times New Roman"/>
                      </a:endParaRPr>
                    </a:p>
                    <a:p>
                      <a:pPr marL="66675">
                        <a:lnSpc>
                          <a:spcPts val="1550"/>
                        </a:lnSpc>
                        <a:spcBef>
                          <a:spcPts val="55"/>
                        </a:spcBef>
                        <a:spcAft>
                          <a:spcPts val="0"/>
                        </a:spcAft>
                      </a:pPr>
                      <a:r>
                        <a:rPr lang="en-US" sz="1200">
                          <a:latin typeface="Times New Roman"/>
                          <a:ea typeface="Times New Roman"/>
                          <a:cs typeface="Times New Roman"/>
                        </a:rPr>
                        <a:t>buttons. The user can select only one option at a time. Scale The Scale widget is used to provide a slider widget.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838">
                <a:tc>
                  <a:txBody>
                    <a:bodyPr/>
                    <a:lstStyle/>
                    <a:p>
                      <a:pPr marL="69850">
                        <a:spcBef>
                          <a:spcPts val="750"/>
                        </a:spcBef>
                        <a:spcAft>
                          <a:spcPts val="0"/>
                        </a:spcAft>
                      </a:pPr>
                      <a:r>
                        <a:rPr lang="en-US" sz="1200">
                          <a:latin typeface="Times New Roman"/>
                          <a:ea typeface="Times New Roman"/>
                          <a:cs typeface="Times New Roman"/>
                        </a:rPr>
                        <a:t>Scrollbar</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Scrollbar widget is used to add scrolling capability to various</a:t>
                      </a:r>
                      <a:endParaRPr lang="en-US" sz="1100">
                        <a:latin typeface="Times New Roman"/>
                        <a:ea typeface="Times New Roman"/>
                        <a:cs typeface="Times New Roman"/>
                      </a:endParaRPr>
                    </a:p>
                    <a:p>
                      <a:pPr marL="66675">
                        <a:spcBef>
                          <a:spcPts val="205"/>
                        </a:spcBef>
                        <a:spcAft>
                          <a:spcPts val="0"/>
                        </a:spcAft>
                      </a:pPr>
                      <a:r>
                        <a:rPr lang="en-US" sz="1200">
                          <a:latin typeface="Times New Roman"/>
                          <a:ea typeface="Times New Roman"/>
                          <a:cs typeface="Times New Roman"/>
                        </a:rPr>
                        <a:t>widgets, such as list boxes.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14">
                <a:tc>
                  <a:txBody>
                    <a:bodyPr/>
                    <a:lstStyle/>
                    <a:p>
                      <a:pPr marL="69850">
                        <a:lnSpc>
                          <a:spcPts val="1340"/>
                        </a:lnSpc>
                        <a:spcAft>
                          <a:spcPts val="0"/>
                        </a:spcAft>
                      </a:pPr>
                      <a:r>
                        <a:rPr lang="en-US" sz="1200">
                          <a:latin typeface="Times New Roman"/>
                          <a:ea typeface="Times New Roman"/>
                          <a:cs typeface="Times New Roman"/>
                        </a:rPr>
                        <a:t>Text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Text widget is used to display text in multiple lines.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14">
                <a:tc>
                  <a:txBody>
                    <a:bodyPr/>
                    <a:lstStyle/>
                    <a:p>
                      <a:pPr marL="69850">
                        <a:lnSpc>
                          <a:spcPts val="1340"/>
                        </a:lnSpc>
                        <a:spcAft>
                          <a:spcPts val="0"/>
                        </a:spcAft>
                      </a:pPr>
                      <a:r>
                        <a:rPr lang="en-US" sz="1200">
                          <a:latin typeface="Times New Roman"/>
                          <a:ea typeface="Times New Roman"/>
                          <a:cs typeface="Times New Roman"/>
                        </a:rPr>
                        <a:t>Toplevel</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The Toplevel widget is used to provide a separate window container.</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888">
                <a:tc>
                  <a:txBody>
                    <a:bodyPr/>
                    <a:lstStyle/>
                    <a:p>
                      <a:pPr marL="69850">
                        <a:spcBef>
                          <a:spcPts val="775"/>
                        </a:spcBef>
                        <a:spcAft>
                          <a:spcPts val="0"/>
                        </a:spcAft>
                      </a:pPr>
                      <a:r>
                        <a:rPr lang="en-US" sz="1200">
                          <a:latin typeface="Times New Roman"/>
                          <a:ea typeface="Times New Roman"/>
                          <a:cs typeface="Times New Roman"/>
                        </a:rPr>
                        <a:t>Spinbox</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65"/>
                        </a:lnSpc>
                        <a:spcAft>
                          <a:spcPts val="0"/>
                        </a:spcAft>
                      </a:pPr>
                      <a:r>
                        <a:rPr lang="en-US" sz="1200">
                          <a:latin typeface="Times New Roman"/>
                          <a:ea typeface="Times New Roman"/>
                          <a:cs typeface="Times New Roman"/>
                        </a:rPr>
                        <a:t>The Spinbox widget is a variant of the standard Tkinter Entry widget,</a:t>
                      </a:r>
                      <a:endParaRPr lang="en-US" sz="1100">
                        <a:latin typeface="Times New Roman"/>
                        <a:ea typeface="Times New Roman"/>
                        <a:cs typeface="Times New Roman"/>
                      </a:endParaRPr>
                    </a:p>
                    <a:p>
                      <a:pPr marL="66675">
                        <a:spcBef>
                          <a:spcPts val="205"/>
                        </a:spcBef>
                        <a:spcAft>
                          <a:spcPts val="0"/>
                        </a:spcAft>
                      </a:pPr>
                      <a:r>
                        <a:rPr lang="en-US" sz="1200">
                          <a:latin typeface="Times New Roman"/>
                          <a:ea typeface="Times New Roman"/>
                          <a:cs typeface="Times New Roman"/>
                        </a:rPr>
                        <a:t>which can be used to select from a fixed number of values.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838">
                <a:tc>
                  <a:txBody>
                    <a:bodyPr/>
                    <a:lstStyle/>
                    <a:p>
                      <a:pPr marL="69850">
                        <a:spcBef>
                          <a:spcPts val="750"/>
                        </a:spcBef>
                        <a:spcAft>
                          <a:spcPts val="0"/>
                        </a:spcAft>
                      </a:pPr>
                      <a:r>
                        <a:rPr lang="en-US" sz="1200">
                          <a:latin typeface="Times New Roman"/>
                          <a:ea typeface="Times New Roman"/>
                          <a:cs typeface="Times New Roman"/>
                        </a:rPr>
                        <a:t>PanedWindow</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dirty="0">
                          <a:latin typeface="Times New Roman"/>
                          <a:ea typeface="Times New Roman"/>
                          <a:cs typeface="Times New Roman"/>
                        </a:rPr>
                        <a:t>A </a:t>
                      </a:r>
                      <a:r>
                        <a:rPr lang="en-US" sz="1200" dirty="0" err="1">
                          <a:latin typeface="Times New Roman"/>
                          <a:ea typeface="Times New Roman"/>
                          <a:cs typeface="Times New Roman"/>
                        </a:rPr>
                        <a:t>PanedWindow</a:t>
                      </a:r>
                      <a:r>
                        <a:rPr lang="en-US" sz="1200" dirty="0">
                          <a:latin typeface="Times New Roman"/>
                          <a:ea typeface="Times New Roman"/>
                          <a:cs typeface="Times New Roman"/>
                        </a:rPr>
                        <a:t> is a container widget that may contain any number of</a:t>
                      </a:r>
                      <a:endParaRPr lang="en-US" sz="1100" dirty="0">
                        <a:latin typeface="Times New Roman"/>
                        <a:ea typeface="Times New Roman"/>
                        <a:cs typeface="Times New Roman"/>
                      </a:endParaRPr>
                    </a:p>
                    <a:p>
                      <a:pPr marL="66675">
                        <a:spcBef>
                          <a:spcPts val="205"/>
                        </a:spcBef>
                        <a:spcAft>
                          <a:spcPts val="0"/>
                        </a:spcAft>
                      </a:pPr>
                      <a:r>
                        <a:rPr lang="en-US" sz="1200" dirty="0">
                          <a:latin typeface="Times New Roman"/>
                          <a:ea typeface="Times New Roman"/>
                          <a:cs typeface="Times New Roman"/>
                        </a:rPr>
                        <a:t>panes, arranged horizontally or vertically.</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838">
                <a:tc>
                  <a:txBody>
                    <a:bodyPr/>
                    <a:lstStyle/>
                    <a:p>
                      <a:pPr marL="69850">
                        <a:spcBef>
                          <a:spcPts val="750"/>
                        </a:spcBef>
                        <a:spcAft>
                          <a:spcPts val="0"/>
                        </a:spcAft>
                      </a:pPr>
                      <a:r>
                        <a:rPr lang="en-US" sz="1200">
                          <a:latin typeface="Times New Roman"/>
                          <a:ea typeface="Times New Roman"/>
                          <a:cs typeface="Times New Roman"/>
                        </a:rPr>
                        <a:t>LabelFrame</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spcAft>
                          <a:spcPts val="0"/>
                        </a:spcAft>
                      </a:pPr>
                      <a:r>
                        <a:rPr lang="en-US" sz="1200">
                          <a:latin typeface="Times New Roman"/>
                          <a:ea typeface="Times New Roman"/>
                          <a:cs typeface="Times New Roman"/>
                        </a:rPr>
                        <a:t>A labelframe is a simple container widget. Its primary purpose is to act</a:t>
                      </a:r>
                      <a:endParaRPr lang="en-US" sz="1100">
                        <a:latin typeface="Times New Roman"/>
                        <a:ea typeface="Times New Roman"/>
                        <a:cs typeface="Times New Roman"/>
                      </a:endParaRPr>
                    </a:p>
                    <a:p>
                      <a:pPr marL="66675">
                        <a:spcBef>
                          <a:spcPts val="205"/>
                        </a:spcBef>
                        <a:spcAft>
                          <a:spcPts val="0"/>
                        </a:spcAft>
                      </a:pPr>
                      <a:r>
                        <a:rPr lang="en-US" sz="1200">
                          <a:latin typeface="Times New Roman"/>
                          <a:ea typeface="Times New Roman"/>
                          <a:cs typeface="Times New Roman"/>
                        </a:rPr>
                        <a:t>as a spacer or container for complex window layouts.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364">
                <a:tc>
                  <a:txBody>
                    <a:bodyPr/>
                    <a:lstStyle/>
                    <a:p>
                      <a:pPr marL="69850">
                        <a:lnSpc>
                          <a:spcPts val="1365"/>
                        </a:lnSpc>
                        <a:spcAft>
                          <a:spcPts val="0"/>
                        </a:spcAft>
                      </a:pPr>
                      <a:r>
                        <a:rPr lang="en-US" sz="1200">
                          <a:latin typeface="Times New Roman"/>
                          <a:ea typeface="Times New Roman"/>
                          <a:cs typeface="Times New Roman"/>
                        </a:rPr>
                        <a:t>tkMessageBox</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65"/>
                        </a:lnSpc>
                        <a:spcAft>
                          <a:spcPts val="0"/>
                        </a:spcAft>
                      </a:pPr>
                      <a:r>
                        <a:rPr lang="en-US" sz="1200" dirty="0">
                          <a:latin typeface="Times New Roman"/>
                          <a:ea typeface="Times New Roman"/>
                          <a:cs typeface="Times New Roman"/>
                        </a:rPr>
                        <a:t>This module is used to display message boxes in your applications.</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a:xfrm>
            <a:off x="457200" y="1600200"/>
            <a:ext cx="8229600" cy="5043510"/>
          </a:xfrm>
        </p:spPr>
        <p:txBody>
          <a:bodyPr>
            <a:normAutofit fontScale="92500"/>
          </a:bodyPr>
          <a:lstStyle/>
          <a:p>
            <a:pPr algn="just"/>
            <a:r>
              <a:rPr lang="en-US" dirty="0" smtClean="0"/>
              <a:t>The built-in open function lets you create, open, and modify files. This module adds those extra functions you need to rename and remove files:</a:t>
            </a:r>
          </a:p>
          <a:p>
            <a:pPr algn="just">
              <a:buNone/>
            </a:pPr>
            <a:r>
              <a:rPr lang="en-US" dirty="0" smtClean="0"/>
              <a:t>import </a:t>
            </a:r>
            <a:r>
              <a:rPr lang="en-US" dirty="0" err="1" smtClean="0"/>
              <a:t>os</a:t>
            </a:r>
            <a:endParaRPr lang="en-US" dirty="0" smtClean="0"/>
          </a:p>
          <a:p>
            <a:pPr algn="just">
              <a:buNone/>
            </a:pPr>
            <a:r>
              <a:rPr lang="en-US" dirty="0" err="1" smtClean="0"/>
              <a:t>os.remove</a:t>
            </a:r>
            <a:r>
              <a:rPr lang="en-US" dirty="0" smtClean="0"/>
              <a:t>(temp) </a:t>
            </a:r>
          </a:p>
          <a:p>
            <a:pPr algn="just">
              <a:buNone/>
            </a:pPr>
            <a:r>
              <a:rPr lang="en-US" dirty="0" err="1" smtClean="0"/>
              <a:t>Fi</a:t>
            </a:r>
            <a:r>
              <a:rPr lang="en-US" dirty="0" smtClean="0"/>
              <a:t>=open(file)</a:t>
            </a:r>
          </a:p>
          <a:p>
            <a:pPr algn="just">
              <a:buNone/>
            </a:pPr>
            <a:r>
              <a:rPr lang="en-US" dirty="0" err="1" smtClean="0"/>
              <a:t>fi.readlines</a:t>
            </a:r>
            <a:r>
              <a:rPr lang="en-US" dirty="0" smtClean="0"/>
              <a:t>()</a:t>
            </a:r>
          </a:p>
          <a:p>
            <a:pPr algn="just">
              <a:buNone/>
            </a:pPr>
            <a:r>
              <a:rPr lang="en-US" dirty="0" err="1" smtClean="0"/>
              <a:t>fi.close</a:t>
            </a:r>
            <a:r>
              <a:rPr lang="en-US" dirty="0" smtClean="0"/>
              <a:t>()</a:t>
            </a:r>
          </a:p>
          <a:p>
            <a:pPr algn="just">
              <a:buNone/>
            </a:pPr>
            <a:r>
              <a:rPr lang="en-US" dirty="0" err="1" smtClean="0"/>
              <a:t>os.rename</a:t>
            </a:r>
            <a:r>
              <a:rPr lang="en-US" dirty="0" smtClean="0"/>
              <a:t>(file, back)</a:t>
            </a:r>
          </a:p>
          <a:p>
            <a:pPr algn="just">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Button Example</a:t>
            </a:r>
            <a:endParaRPr lang="en-US" dirty="0"/>
          </a:p>
        </p:txBody>
      </p:sp>
      <p:sp>
        <p:nvSpPr>
          <p:cNvPr id="6" name="Content Placeholder 5"/>
          <p:cNvSpPr>
            <a:spLocks noGrp="1"/>
          </p:cNvSpPr>
          <p:nvPr>
            <p:ph idx="1"/>
          </p:nvPr>
        </p:nvSpPr>
        <p:spPr>
          <a:xfrm>
            <a:off x="457200" y="1600201"/>
            <a:ext cx="8229600" cy="2686055"/>
          </a:xfrm>
        </p:spPr>
        <p:txBody>
          <a:bodyPr>
            <a:normAutofit/>
          </a:bodyPr>
          <a:lstStyle/>
          <a:p>
            <a:pPr>
              <a:buNone/>
            </a:pPr>
            <a:r>
              <a:rPr lang="en-US" sz="2000" dirty="0" smtClean="0"/>
              <a:t>import  </a:t>
            </a:r>
            <a:r>
              <a:rPr lang="en-US" sz="2000" dirty="0" err="1" smtClean="0"/>
              <a:t>Tkinter</a:t>
            </a:r>
            <a:r>
              <a:rPr lang="en-US" sz="2000" dirty="0" smtClean="0"/>
              <a:t> </a:t>
            </a:r>
            <a:endParaRPr lang="en-US" sz="2000" dirty="0" smtClean="0"/>
          </a:p>
          <a:p>
            <a:pPr>
              <a:buNone/>
            </a:pPr>
            <a:r>
              <a:rPr lang="en-US" sz="2000" dirty="0" smtClean="0"/>
              <a:t>import </a:t>
            </a:r>
            <a:r>
              <a:rPr lang="en-US" sz="2000" dirty="0" err="1" smtClean="0"/>
              <a:t>tkMessageBox</a:t>
            </a:r>
            <a:r>
              <a:rPr lang="en-US" sz="2000" dirty="0" smtClean="0"/>
              <a:t> </a:t>
            </a:r>
            <a:endParaRPr lang="en-US" sz="2000" dirty="0" smtClean="0"/>
          </a:p>
          <a:p>
            <a:pPr>
              <a:buNone/>
            </a:pPr>
            <a:r>
              <a:rPr lang="en-US" sz="2000" dirty="0" smtClean="0"/>
              <a:t>top </a:t>
            </a:r>
            <a:r>
              <a:rPr lang="en-US" sz="2000" dirty="0" smtClean="0"/>
              <a:t>= </a:t>
            </a:r>
            <a:r>
              <a:rPr lang="en-US" sz="2000" dirty="0" err="1" smtClean="0"/>
              <a:t>Tkinter.Tk</a:t>
            </a:r>
            <a:r>
              <a:rPr lang="en-US" sz="2000" dirty="0" smtClean="0"/>
              <a:t>() </a:t>
            </a:r>
            <a:endParaRPr lang="en-US" sz="2000" dirty="0" smtClean="0"/>
          </a:p>
          <a:p>
            <a:pPr>
              <a:buNone/>
            </a:pPr>
            <a:r>
              <a:rPr lang="en-US" sz="2000" dirty="0" smtClean="0"/>
              <a:t>def </a:t>
            </a:r>
            <a:r>
              <a:rPr lang="en-US" sz="2000" dirty="0" err="1" smtClean="0"/>
              <a:t>helloCallBack</a:t>
            </a:r>
            <a:r>
              <a:rPr lang="en-US" sz="2000" dirty="0" smtClean="0"/>
              <a:t>():</a:t>
            </a:r>
          </a:p>
          <a:p>
            <a:pPr>
              <a:buNone/>
            </a:pPr>
            <a:r>
              <a:rPr lang="en-US" sz="2000" dirty="0" smtClean="0"/>
              <a:t>	</a:t>
            </a:r>
            <a:r>
              <a:rPr lang="en-US" sz="2000" dirty="0" err="1" smtClean="0"/>
              <a:t>tkMessageBox.showinfo</a:t>
            </a:r>
            <a:r>
              <a:rPr lang="en-US" sz="2000" dirty="0" smtClean="0"/>
              <a:t>( "Hello Python", "Hello World")</a:t>
            </a:r>
          </a:p>
          <a:p>
            <a:pPr>
              <a:buNone/>
            </a:pPr>
            <a:r>
              <a:rPr lang="en-US" sz="2000" dirty="0" smtClean="0"/>
              <a:t>B </a:t>
            </a:r>
            <a:r>
              <a:rPr lang="en-US" sz="2000" dirty="0" smtClean="0"/>
              <a:t>= </a:t>
            </a:r>
            <a:r>
              <a:rPr lang="en-US" sz="2000" dirty="0" err="1" smtClean="0"/>
              <a:t>Tkinter.Button</a:t>
            </a:r>
            <a:r>
              <a:rPr lang="en-US" sz="2000" dirty="0" smtClean="0"/>
              <a:t>(top, text ="Hello", command = </a:t>
            </a:r>
            <a:r>
              <a:rPr lang="en-US" sz="2000" dirty="0" err="1" smtClean="0"/>
              <a:t>helloCallBack</a:t>
            </a:r>
            <a:r>
              <a:rPr lang="en-US" sz="2000" dirty="0" smtClean="0"/>
              <a:t>) </a:t>
            </a:r>
            <a:r>
              <a:rPr lang="en-US" sz="2000" dirty="0" err="1" smtClean="0"/>
              <a:t>B.pack</a:t>
            </a:r>
            <a:r>
              <a:rPr lang="en-US" sz="2000" dirty="0" smtClean="0"/>
              <a:t>()</a:t>
            </a:r>
          </a:p>
          <a:p>
            <a:pPr>
              <a:buNone/>
            </a:pPr>
            <a:r>
              <a:rPr lang="en-US" sz="2000" dirty="0" err="1" smtClean="0"/>
              <a:t>top.mainloop</a:t>
            </a:r>
            <a:r>
              <a:rPr lang="en-US" sz="2000" dirty="0" smtClean="0"/>
              <a:t>()</a:t>
            </a:r>
          </a:p>
          <a:p>
            <a:endParaRPr lang="en-US" dirty="0"/>
          </a:p>
        </p:txBody>
      </p:sp>
      <p:pic>
        <p:nvPicPr>
          <p:cNvPr id="7" name="image2.png"/>
          <p:cNvPicPr/>
          <p:nvPr/>
        </p:nvPicPr>
        <p:blipFill>
          <a:blip r:embed="rId2" cstate="print"/>
          <a:stretch>
            <a:fillRect/>
          </a:stretch>
        </p:blipFill>
        <p:spPr>
          <a:xfrm>
            <a:off x="3143240" y="4143380"/>
            <a:ext cx="2928958" cy="235745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Entry Example</a:t>
            </a:r>
            <a:endParaRPr lang="en-US" dirty="0"/>
          </a:p>
        </p:txBody>
      </p:sp>
      <p:sp>
        <p:nvSpPr>
          <p:cNvPr id="3" name="Content Placeholder 2"/>
          <p:cNvSpPr>
            <a:spLocks noGrp="1"/>
          </p:cNvSpPr>
          <p:nvPr>
            <p:ph idx="1"/>
          </p:nvPr>
        </p:nvSpPr>
        <p:spPr>
          <a:xfrm>
            <a:off x="457200" y="1600201"/>
            <a:ext cx="8229600" cy="2686056"/>
          </a:xfrm>
        </p:spPr>
        <p:txBody>
          <a:bodyPr/>
          <a:lstStyle/>
          <a:p>
            <a:pPr>
              <a:buNone/>
            </a:pPr>
            <a:r>
              <a:rPr lang="en-US" sz="2000" dirty="0" smtClean="0"/>
              <a:t>from </a:t>
            </a:r>
            <a:r>
              <a:rPr lang="en-US" sz="2000" dirty="0" err="1" smtClean="0"/>
              <a:t>Tkinter</a:t>
            </a:r>
            <a:r>
              <a:rPr lang="en-US" sz="2000" dirty="0" smtClean="0"/>
              <a:t> import * </a:t>
            </a:r>
            <a:endParaRPr lang="en-US" sz="2000" dirty="0" smtClean="0"/>
          </a:p>
          <a:p>
            <a:pPr>
              <a:buNone/>
            </a:pPr>
            <a:r>
              <a:rPr lang="en-US" sz="2000" dirty="0" smtClean="0"/>
              <a:t>top </a:t>
            </a:r>
            <a:r>
              <a:rPr lang="en-US" sz="2000" dirty="0" smtClean="0"/>
              <a:t>= </a:t>
            </a:r>
            <a:r>
              <a:rPr lang="en-US" sz="2000" dirty="0" err="1" smtClean="0"/>
              <a:t>Tk</a:t>
            </a:r>
            <a:r>
              <a:rPr lang="en-US" sz="2000" dirty="0" smtClean="0"/>
              <a:t>()</a:t>
            </a:r>
          </a:p>
          <a:p>
            <a:pPr>
              <a:buNone/>
            </a:pPr>
            <a:r>
              <a:rPr lang="en-US" sz="2000" dirty="0" smtClean="0"/>
              <a:t>L1 = Label(top, text="User Name") </a:t>
            </a:r>
            <a:endParaRPr lang="en-US" sz="2000" dirty="0" smtClean="0"/>
          </a:p>
          <a:p>
            <a:pPr>
              <a:buNone/>
            </a:pPr>
            <a:r>
              <a:rPr lang="en-US" sz="2000" dirty="0" smtClean="0"/>
              <a:t>L1.pack</a:t>
            </a:r>
            <a:r>
              <a:rPr lang="en-US" sz="2000" dirty="0" smtClean="0"/>
              <a:t>( side = LEFT)</a:t>
            </a:r>
          </a:p>
          <a:p>
            <a:pPr>
              <a:buNone/>
            </a:pPr>
            <a:r>
              <a:rPr lang="en-US" sz="2000" dirty="0" smtClean="0"/>
              <a:t>E1 = Entry(top, </a:t>
            </a:r>
            <a:r>
              <a:rPr lang="en-US" sz="2000" dirty="0" err="1" smtClean="0"/>
              <a:t>bd</a:t>
            </a:r>
            <a:r>
              <a:rPr lang="en-US" sz="2000" dirty="0" smtClean="0"/>
              <a:t> =5) </a:t>
            </a:r>
            <a:endParaRPr lang="en-US" sz="2000" dirty="0" smtClean="0"/>
          </a:p>
          <a:p>
            <a:pPr>
              <a:buNone/>
            </a:pPr>
            <a:r>
              <a:rPr lang="en-US" sz="2000" dirty="0" smtClean="0"/>
              <a:t>E1.pack(side </a:t>
            </a:r>
            <a:r>
              <a:rPr lang="en-US" sz="2000" dirty="0" smtClean="0"/>
              <a:t>= RIGHT) </a:t>
            </a:r>
            <a:endParaRPr lang="en-US" sz="2000" dirty="0" smtClean="0"/>
          </a:p>
          <a:p>
            <a:pPr>
              <a:buNone/>
            </a:pPr>
            <a:r>
              <a:rPr lang="en-US" sz="2000" dirty="0" err="1" smtClean="0"/>
              <a:t>top.mainloop</a:t>
            </a:r>
            <a:r>
              <a:rPr lang="en-US" sz="2000" dirty="0" smtClean="0"/>
              <a:t>()</a:t>
            </a:r>
          </a:p>
          <a:p>
            <a:endParaRPr lang="en-US" dirty="0"/>
          </a:p>
        </p:txBody>
      </p:sp>
      <p:pic>
        <p:nvPicPr>
          <p:cNvPr id="4" name="image3.jpeg"/>
          <p:cNvPicPr/>
          <p:nvPr/>
        </p:nvPicPr>
        <p:blipFill>
          <a:blip r:embed="rId2" cstate="print"/>
          <a:stretch>
            <a:fillRect/>
          </a:stretch>
        </p:blipFill>
        <p:spPr>
          <a:xfrm>
            <a:off x="3500430" y="4572008"/>
            <a:ext cx="4000528" cy="114300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Radio Button Example</a:t>
            </a:r>
            <a:endParaRPr lang="en-US" dirty="0"/>
          </a:p>
        </p:txBody>
      </p:sp>
      <p:sp>
        <p:nvSpPr>
          <p:cNvPr id="3" name="Content Placeholder 2"/>
          <p:cNvSpPr>
            <a:spLocks noGrp="1"/>
          </p:cNvSpPr>
          <p:nvPr>
            <p:ph idx="1"/>
          </p:nvPr>
        </p:nvSpPr>
        <p:spPr>
          <a:xfrm>
            <a:off x="457200" y="1600200"/>
            <a:ext cx="8229600" cy="4972071"/>
          </a:xfrm>
        </p:spPr>
        <p:txBody>
          <a:bodyPr>
            <a:normAutofit fontScale="55000" lnSpcReduction="20000"/>
          </a:bodyPr>
          <a:lstStyle/>
          <a:p>
            <a:pPr>
              <a:buNone/>
            </a:pPr>
            <a:r>
              <a:rPr lang="en-US" dirty="0" smtClean="0"/>
              <a:t>from </a:t>
            </a:r>
            <a:r>
              <a:rPr lang="en-US" dirty="0" err="1" smtClean="0"/>
              <a:t>Tkinter</a:t>
            </a:r>
            <a:r>
              <a:rPr lang="en-US" dirty="0" smtClean="0"/>
              <a:t> import </a:t>
            </a:r>
            <a:r>
              <a:rPr lang="en-US" dirty="0" smtClean="0"/>
              <a:t>*</a:t>
            </a:r>
          </a:p>
          <a:p>
            <a:pPr>
              <a:buNone/>
            </a:pPr>
            <a:r>
              <a:rPr lang="en-US" dirty="0" smtClean="0"/>
              <a:t>def </a:t>
            </a:r>
            <a:r>
              <a:rPr lang="en-US" dirty="0" err="1" smtClean="0"/>
              <a:t>sel</a:t>
            </a:r>
            <a:r>
              <a:rPr lang="en-US" dirty="0" smtClean="0"/>
              <a:t>():</a:t>
            </a:r>
          </a:p>
          <a:p>
            <a:pPr>
              <a:buNone/>
            </a:pPr>
            <a:r>
              <a:rPr lang="en-US" dirty="0" smtClean="0"/>
              <a:t>	selection </a:t>
            </a:r>
            <a:r>
              <a:rPr lang="en-US" dirty="0" smtClean="0"/>
              <a:t>= "You selected the option " + </a:t>
            </a:r>
            <a:r>
              <a:rPr lang="en-US" dirty="0" err="1" smtClean="0"/>
              <a:t>str</a:t>
            </a:r>
            <a:r>
              <a:rPr lang="en-US" dirty="0" smtClean="0"/>
              <a:t>(</a:t>
            </a:r>
            <a:r>
              <a:rPr lang="en-US" dirty="0" err="1" smtClean="0"/>
              <a:t>var.get</a:t>
            </a:r>
            <a:r>
              <a:rPr lang="en-US" dirty="0" smtClean="0"/>
              <a:t>()) </a:t>
            </a:r>
            <a:r>
              <a:rPr lang="en-US" dirty="0" err="1" smtClean="0"/>
              <a:t>label.config</a:t>
            </a:r>
            <a:r>
              <a:rPr lang="en-US" dirty="0" smtClean="0"/>
              <a:t>(text = selection)</a:t>
            </a:r>
          </a:p>
          <a:p>
            <a:pPr>
              <a:buNone/>
            </a:pPr>
            <a:r>
              <a:rPr lang="en-US" dirty="0" smtClean="0"/>
              <a:t>root = </a:t>
            </a:r>
            <a:r>
              <a:rPr lang="en-US" dirty="0" err="1" smtClean="0"/>
              <a:t>Tk</a:t>
            </a:r>
            <a:r>
              <a:rPr lang="en-US" dirty="0" smtClean="0"/>
              <a:t>() </a:t>
            </a:r>
            <a:endParaRPr lang="en-US" dirty="0" smtClean="0"/>
          </a:p>
          <a:p>
            <a:pPr>
              <a:buNone/>
            </a:pPr>
            <a:r>
              <a:rPr lang="en-US" dirty="0" err="1" smtClean="0"/>
              <a:t>var</a:t>
            </a:r>
            <a:r>
              <a:rPr lang="en-US" dirty="0" smtClean="0"/>
              <a:t> </a:t>
            </a:r>
            <a:r>
              <a:rPr lang="en-US" dirty="0" smtClean="0"/>
              <a:t>= </a:t>
            </a:r>
            <a:r>
              <a:rPr lang="en-US" dirty="0" err="1" smtClean="0"/>
              <a:t>IntVar</a:t>
            </a:r>
            <a:r>
              <a:rPr lang="en-US" dirty="0" smtClean="0"/>
              <a:t>()</a:t>
            </a:r>
          </a:p>
          <a:p>
            <a:pPr>
              <a:buNone/>
            </a:pPr>
            <a:r>
              <a:rPr lang="en-US" dirty="0" smtClean="0"/>
              <a:t>R1 = </a:t>
            </a:r>
            <a:r>
              <a:rPr lang="en-US" dirty="0" err="1" smtClean="0"/>
              <a:t>Radiobutton</a:t>
            </a:r>
            <a:r>
              <a:rPr lang="en-US" dirty="0" smtClean="0"/>
              <a:t>(</a:t>
            </a:r>
            <a:r>
              <a:rPr lang="en-US" dirty="0" err="1" smtClean="0"/>
              <a:t>root,text</a:t>
            </a:r>
            <a:r>
              <a:rPr lang="en-US" dirty="0" smtClean="0"/>
              <a:t>="Option 1",</a:t>
            </a:r>
            <a:r>
              <a:rPr lang="en-US" dirty="0" smtClean="0"/>
              <a:t>variable=</a:t>
            </a:r>
            <a:r>
              <a:rPr lang="en-US" dirty="0" err="1" smtClean="0"/>
              <a:t>var,value</a:t>
            </a:r>
            <a:r>
              <a:rPr lang="en-US" dirty="0" smtClean="0"/>
              <a:t>=1,command=</a:t>
            </a:r>
            <a:r>
              <a:rPr lang="en-US" dirty="0" err="1" smtClean="0"/>
              <a:t>sel</a:t>
            </a:r>
            <a:r>
              <a:rPr lang="en-US" dirty="0" smtClean="0"/>
              <a:t>)</a:t>
            </a:r>
          </a:p>
          <a:p>
            <a:pPr>
              <a:buNone/>
            </a:pPr>
            <a:r>
              <a:rPr lang="en-US" dirty="0" smtClean="0"/>
              <a:t>R1.pack</a:t>
            </a:r>
            <a:r>
              <a:rPr lang="en-US" dirty="0" smtClean="0"/>
              <a:t>( anchor = W )</a:t>
            </a:r>
          </a:p>
          <a:p>
            <a:pPr>
              <a:buNone/>
            </a:pPr>
            <a:r>
              <a:rPr lang="en-US" dirty="0" smtClean="0"/>
              <a:t>R2 = </a:t>
            </a:r>
            <a:r>
              <a:rPr lang="en-US" dirty="0" err="1" smtClean="0"/>
              <a:t>Radiobutton</a:t>
            </a:r>
            <a:r>
              <a:rPr lang="en-US" dirty="0" smtClean="0"/>
              <a:t>(</a:t>
            </a:r>
            <a:r>
              <a:rPr lang="en-US" dirty="0" err="1" smtClean="0"/>
              <a:t>root,text</a:t>
            </a:r>
            <a:r>
              <a:rPr lang="en-US" dirty="0" smtClean="0"/>
              <a:t>="Option 2",</a:t>
            </a:r>
            <a:r>
              <a:rPr lang="en-US" dirty="0" smtClean="0"/>
              <a:t>variable=</a:t>
            </a:r>
            <a:r>
              <a:rPr lang="en-US" dirty="0" err="1" smtClean="0"/>
              <a:t>var,value</a:t>
            </a:r>
            <a:r>
              <a:rPr lang="en-US" dirty="0" smtClean="0"/>
              <a:t>=2,command=</a:t>
            </a:r>
            <a:r>
              <a:rPr lang="en-US" dirty="0" err="1" smtClean="0"/>
              <a:t>sel</a:t>
            </a:r>
            <a:r>
              <a:rPr lang="en-US" dirty="0" smtClean="0"/>
              <a:t>)</a:t>
            </a:r>
          </a:p>
          <a:p>
            <a:pPr>
              <a:buNone/>
            </a:pPr>
            <a:r>
              <a:rPr lang="en-US" dirty="0" smtClean="0"/>
              <a:t>R2.pack</a:t>
            </a:r>
            <a:r>
              <a:rPr lang="en-US" dirty="0" smtClean="0"/>
              <a:t>( anchor = W )</a:t>
            </a:r>
          </a:p>
          <a:p>
            <a:pPr>
              <a:buNone/>
            </a:pPr>
            <a:r>
              <a:rPr lang="en-US" dirty="0" smtClean="0"/>
              <a:t>R3 = </a:t>
            </a:r>
            <a:r>
              <a:rPr lang="en-US" dirty="0" err="1" smtClean="0"/>
              <a:t>Radiobutton</a:t>
            </a:r>
            <a:r>
              <a:rPr lang="en-US" dirty="0" smtClean="0"/>
              <a:t>(</a:t>
            </a:r>
            <a:r>
              <a:rPr lang="en-US" dirty="0" err="1" smtClean="0"/>
              <a:t>root,text</a:t>
            </a:r>
            <a:r>
              <a:rPr lang="en-US" dirty="0" smtClean="0"/>
              <a:t>="Option 3",</a:t>
            </a:r>
            <a:r>
              <a:rPr lang="en-US" dirty="0" smtClean="0"/>
              <a:t>variable=</a:t>
            </a:r>
            <a:r>
              <a:rPr lang="en-US" dirty="0" err="1" smtClean="0"/>
              <a:t>var,value</a:t>
            </a:r>
            <a:r>
              <a:rPr lang="en-US" dirty="0" smtClean="0"/>
              <a:t>=3,command=</a:t>
            </a:r>
            <a:r>
              <a:rPr lang="en-US" dirty="0" err="1" smtClean="0"/>
              <a:t>sel</a:t>
            </a:r>
            <a:r>
              <a:rPr lang="en-US" dirty="0" smtClean="0"/>
              <a:t>)</a:t>
            </a:r>
          </a:p>
          <a:p>
            <a:pPr>
              <a:buNone/>
            </a:pPr>
            <a:r>
              <a:rPr lang="en-US" dirty="0" smtClean="0"/>
              <a:t>R3.pack</a:t>
            </a:r>
            <a:r>
              <a:rPr lang="en-US" dirty="0" smtClean="0"/>
              <a:t>( anchor = W)</a:t>
            </a:r>
          </a:p>
          <a:p>
            <a:pPr>
              <a:buNone/>
            </a:pPr>
            <a:r>
              <a:rPr lang="en-US" dirty="0" smtClean="0"/>
              <a:t>label = Label(root) </a:t>
            </a:r>
            <a:endParaRPr lang="en-US" dirty="0" smtClean="0"/>
          </a:p>
          <a:p>
            <a:pPr>
              <a:buNone/>
            </a:pPr>
            <a:r>
              <a:rPr lang="en-US" dirty="0" err="1" smtClean="0"/>
              <a:t>label.pack</a:t>
            </a:r>
            <a:r>
              <a:rPr lang="en-US" dirty="0" smtClean="0"/>
              <a:t>() </a:t>
            </a:r>
            <a:endParaRPr lang="en-US" dirty="0" smtClean="0"/>
          </a:p>
          <a:p>
            <a:pPr>
              <a:buNone/>
            </a:pPr>
            <a:r>
              <a:rPr lang="en-US" dirty="0" err="1" smtClean="0"/>
              <a:t>root.mainloop</a:t>
            </a:r>
            <a:r>
              <a:rPr lang="en-US" dirty="0" smtClean="0"/>
              <a:t>()</a:t>
            </a:r>
          </a:p>
          <a:p>
            <a:pPr>
              <a:buNone/>
            </a:pPr>
            <a:r>
              <a:rPr lang="en-US" dirty="0" smtClean="0"/>
              <a:t/>
            </a:r>
            <a:br>
              <a:rPr lang="en-US" dirty="0" smtClean="0"/>
            </a:br>
            <a:endParaRPr lang="en-US" dirty="0"/>
          </a:p>
        </p:txBody>
      </p:sp>
      <p:pic>
        <p:nvPicPr>
          <p:cNvPr id="4" name="image4.jpeg"/>
          <p:cNvPicPr/>
          <p:nvPr/>
        </p:nvPicPr>
        <p:blipFill>
          <a:blip r:embed="rId2" cstate="print"/>
          <a:stretch>
            <a:fillRect/>
          </a:stretch>
        </p:blipFill>
        <p:spPr>
          <a:xfrm>
            <a:off x="5429256" y="4500546"/>
            <a:ext cx="3071834" cy="23574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directories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err="1" smtClean="0"/>
              <a:t>Example:Using</a:t>
            </a:r>
            <a:r>
              <a:rPr lang="en-US" dirty="0" smtClean="0"/>
              <a:t> the </a:t>
            </a:r>
            <a:r>
              <a:rPr lang="en-US" dirty="0" err="1" smtClean="0"/>
              <a:t>os</a:t>
            </a:r>
            <a:r>
              <a:rPr lang="en-US" dirty="0" smtClean="0"/>
              <a:t> module to list the files in a directory </a:t>
            </a:r>
          </a:p>
          <a:p>
            <a:pPr>
              <a:buNone/>
            </a:pPr>
            <a:r>
              <a:rPr lang="en-US" dirty="0" smtClean="0"/>
              <a:t>import </a:t>
            </a:r>
            <a:r>
              <a:rPr lang="en-US" dirty="0" err="1" smtClean="0"/>
              <a:t>os</a:t>
            </a:r>
            <a:r>
              <a:rPr lang="en-US" dirty="0" smtClean="0"/>
              <a:t> </a:t>
            </a:r>
          </a:p>
          <a:p>
            <a:pPr>
              <a:buNone/>
            </a:pPr>
            <a:r>
              <a:rPr lang="en-US" dirty="0" smtClean="0"/>
              <a:t>for file in </a:t>
            </a:r>
            <a:r>
              <a:rPr lang="en-US" dirty="0" err="1" smtClean="0"/>
              <a:t>os.listdir</a:t>
            </a:r>
            <a:r>
              <a:rPr lang="en-US" dirty="0" smtClean="0"/>
              <a:t>("samples"): </a:t>
            </a:r>
          </a:p>
          <a:p>
            <a:pPr>
              <a:buNone/>
            </a:pPr>
            <a:r>
              <a:rPr lang="en-US" dirty="0" smtClean="0"/>
              <a:t>	print file</a:t>
            </a:r>
          </a:p>
          <a:p>
            <a:pPr>
              <a:buNone/>
            </a:pPr>
            <a:r>
              <a:rPr lang="en-US" dirty="0" smtClean="0"/>
              <a:t>O/P </a:t>
            </a:r>
          </a:p>
          <a:p>
            <a:pPr>
              <a:buNone/>
            </a:pPr>
            <a:r>
              <a:rPr lang="en-US" dirty="0" smtClean="0"/>
              <a:t>sample.au </a:t>
            </a:r>
          </a:p>
          <a:p>
            <a:pPr>
              <a:buNone/>
            </a:pPr>
            <a:r>
              <a:rPr lang="en-US" dirty="0" smtClean="0"/>
              <a:t>sample.jpg </a:t>
            </a:r>
          </a:p>
          <a:p>
            <a:pPr>
              <a:buNone/>
            </a:pPr>
            <a:r>
              <a:rPr lang="en-US" dirty="0" smtClean="0"/>
              <a:t>sample.wav</a:t>
            </a:r>
            <a:endParaRPr lang="en-US" dirty="0"/>
          </a:p>
        </p:txBody>
      </p:sp>
      <p:graphicFrame>
        <p:nvGraphicFramePr>
          <p:cNvPr id="5" name="Content Placeholder 4"/>
          <p:cNvGraphicFramePr>
            <a:graphicFrameLocks noGrp="1"/>
          </p:cNvGraphicFramePr>
          <p:nvPr>
            <p:ph sz="half" idx="2"/>
          </p:nvPr>
        </p:nvGraphicFramePr>
        <p:xfrm>
          <a:off x="4648200" y="1600200"/>
          <a:ext cx="4038600" cy="4114817"/>
        </p:xfrm>
        <a:graphic>
          <a:graphicData uri="http://schemas.openxmlformats.org/drawingml/2006/table">
            <a:tbl>
              <a:tblPr firstRow="1" bandRow="1">
                <a:tableStyleId>{5C22544A-7EE6-4342-B048-85BDC9FD1C3A}</a:tableStyleId>
              </a:tblPr>
              <a:tblGrid>
                <a:gridCol w="4038600"/>
              </a:tblGrid>
              <a:tr h="587831">
                <a:tc>
                  <a:txBody>
                    <a:bodyPr/>
                    <a:lstStyle/>
                    <a:p>
                      <a:r>
                        <a:rPr lang="en-US" dirty="0" smtClean="0"/>
                        <a:t>Functions</a:t>
                      </a:r>
                      <a:endParaRPr lang="en-US" dirty="0"/>
                    </a:p>
                  </a:txBody>
                  <a:tcPr/>
                </a:tc>
              </a:tr>
              <a:tr h="587831">
                <a:tc>
                  <a:txBody>
                    <a:bodyPr/>
                    <a:lstStyle/>
                    <a:p>
                      <a:r>
                        <a:rPr lang="en-US" dirty="0" err="1" smtClean="0"/>
                        <a:t>os.getcwd</a:t>
                      </a:r>
                      <a:r>
                        <a:rPr lang="en-US" dirty="0" smtClean="0"/>
                        <a:t>() </a:t>
                      </a:r>
                      <a:endParaRPr lang="en-US" dirty="0"/>
                    </a:p>
                  </a:txBody>
                  <a:tcPr/>
                </a:tc>
              </a:tr>
              <a:tr h="587831">
                <a:tc>
                  <a:txBody>
                    <a:bodyPr/>
                    <a:lstStyle/>
                    <a:p>
                      <a:r>
                        <a:rPr lang="en-US" dirty="0" err="1" smtClean="0"/>
                        <a:t>os.chdir</a:t>
                      </a:r>
                      <a:r>
                        <a:rPr lang="en-US" dirty="0" smtClean="0"/>
                        <a:t>(</a:t>
                      </a:r>
                      <a:r>
                        <a:rPr lang="en-US" dirty="0" err="1" smtClean="0"/>
                        <a:t>dirname</a:t>
                      </a:r>
                      <a:r>
                        <a:rPr lang="en-US" dirty="0" smtClean="0"/>
                        <a:t>)</a:t>
                      </a:r>
                      <a:endParaRPr lang="en-US" dirty="0"/>
                    </a:p>
                  </a:txBody>
                  <a:tcPr/>
                </a:tc>
              </a:tr>
              <a:tr h="587831">
                <a:tc>
                  <a:txBody>
                    <a:bodyPr/>
                    <a:lstStyle/>
                    <a:p>
                      <a:r>
                        <a:rPr lang="en-US" dirty="0" err="1" smtClean="0"/>
                        <a:t>os.makedirs</a:t>
                      </a:r>
                      <a:r>
                        <a:rPr lang="en-US" dirty="0" smtClean="0"/>
                        <a:t>("test/multiple/levels") </a:t>
                      </a:r>
                      <a:endParaRPr lang="en-US" dirty="0"/>
                    </a:p>
                  </a:txBody>
                  <a:tcPr/>
                </a:tc>
              </a:tr>
              <a:tr h="587831">
                <a:tc>
                  <a:txBody>
                    <a:bodyPr/>
                    <a:lstStyle/>
                    <a:p>
                      <a:r>
                        <a:rPr lang="en-US" dirty="0" err="1" smtClean="0"/>
                        <a:t>os.removedirs</a:t>
                      </a:r>
                      <a:r>
                        <a:rPr lang="en-US" dirty="0" smtClean="0"/>
                        <a:t>("test/multiple/levels")</a:t>
                      </a:r>
                      <a:endParaRPr lang="en-US" dirty="0"/>
                    </a:p>
                  </a:txBody>
                  <a:tcPr/>
                </a:tc>
              </a:tr>
              <a:tr h="587831">
                <a:tc>
                  <a:txBody>
                    <a:bodyPr/>
                    <a:lstStyle/>
                    <a:p>
                      <a:r>
                        <a:rPr lang="en-US" dirty="0" err="1" smtClean="0"/>
                        <a:t>os.mkdir</a:t>
                      </a:r>
                      <a:r>
                        <a:rPr lang="en-US" dirty="0" smtClean="0"/>
                        <a:t>("test")</a:t>
                      </a:r>
                      <a:endParaRPr lang="en-US" dirty="0"/>
                    </a:p>
                  </a:txBody>
                  <a:tcPr/>
                </a:tc>
              </a:tr>
              <a:tr h="587831">
                <a:tc>
                  <a:txBody>
                    <a:bodyPr/>
                    <a:lstStyle/>
                    <a:p>
                      <a:r>
                        <a:rPr lang="en-US" dirty="0" err="1" smtClean="0"/>
                        <a:t>os.rmdir</a:t>
                      </a:r>
                      <a:r>
                        <a:rPr lang="en-US" dirty="0" smtClean="0"/>
                        <a:t>("test")</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258204" cy="4525963"/>
          </a:xfrm>
        </p:spPr>
        <p:txBody>
          <a:bodyPr>
            <a:normAutofit fontScale="77500" lnSpcReduction="20000"/>
          </a:bodyPr>
          <a:lstStyle/>
          <a:p>
            <a:r>
              <a:rPr lang="en-US" dirty="0" smtClean="0"/>
              <a:t>Example: Using the </a:t>
            </a:r>
            <a:r>
              <a:rPr lang="en-US" dirty="0" err="1" smtClean="0"/>
              <a:t>os</a:t>
            </a:r>
            <a:r>
              <a:rPr lang="en-US" dirty="0" smtClean="0"/>
              <a:t> module to get information about a file </a:t>
            </a:r>
          </a:p>
          <a:p>
            <a:pPr>
              <a:buNone/>
            </a:pPr>
            <a:r>
              <a:rPr lang="en-US" dirty="0" smtClean="0"/>
              <a:t># File:os-example-1.py </a:t>
            </a:r>
          </a:p>
          <a:p>
            <a:pPr>
              <a:buNone/>
            </a:pPr>
            <a:r>
              <a:rPr lang="en-US" dirty="0" smtClean="0"/>
              <a:t>import </a:t>
            </a:r>
            <a:r>
              <a:rPr lang="en-US" dirty="0" err="1" smtClean="0"/>
              <a:t>os</a:t>
            </a:r>
            <a:r>
              <a:rPr lang="en-US" dirty="0" smtClean="0"/>
              <a:t> </a:t>
            </a:r>
          </a:p>
          <a:p>
            <a:pPr>
              <a:buNone/>
            </a:pPr>
            <a:r>
              <a:rPr lang="en-US" dirty="0" smtClean="0"/>
              <a:t>import time </a:t>
            </a:r>
          </a:p>
          <a:p>
            <a:pPr>
              <a:buNone/>
            </a:pPr>
            <a:r>
              <a:rPr lang="en-US" dirty="0" smtClean="0"/>
              <a:t>file = "samples/sample.jpg" </a:t>
            </a:r>
          </a:p>
          <a:p>
            <a:pPr>
              <a:buNone/>
            </a:pPr>
            <a:r>
              <a:rPr lang="en-US" dirty="0" smtClean="0"/>
              <a:t>def dump(</a:t>
            </a:r>
            <a:r>
              <a:rPr lang="en-US" dirty="0" err="1" smtClean="0"/>
              <a:t>st</a:t>
            </a:r>
            <a:r>
              <a:rPr lang="en-US" dirty="0" smtClean="0"/>
              <a:t>): </a:t>
            </a:r>
          </a:p>
          <a:p>
            <a:pPr>
              <a:buNone/>
            </a:pPr>
            <a:r>
              <a:rPr lang="en-US" dirty="0"/>
              <a:t>	</a:t>
            </a:r>
            <a:r>
              <a:rPr lang="en-US" dirty="0" smtClean="0"/>
              <a:t>mode, </a:t>
            </a:r>
            <a:r>
              <a:rPr lang="en-US" dirty="0" err="1" smtClean="0"/>
              <a:t>ino</a:t>
            </a:r>
            <a:r>
              <a:rPr lang="en-US" dirty="0" smtClean="0"/>
              <a:t>, dev, </a:t>
            </a:r>
            <a:r>
              <a:rPr lang="en-US" dirty="0" err="1" smtClean="0"/>
              <a:t>nlink</a:t>
            </a:r>
            <a:r>
              <a:rPr lang="en-US" dirty="0" smtClean="0"/>
              <a:t>, </a:t>
            </a:r>
            <a:r>
              <a:rPr lang="en-US" dirty="0" err="1" smtClean="0"/>
              <a:t>uid</a:t>
            </a:r>
            <a:r>
              <a:rPr lang="en-US" dirty="0" smtClean="0"/>
              <a:t>, </a:t>
            </a:r>
            <a:r>
              <a:rPr lang="en-US" dirty="0" err="1" smtClean="0"/>
              <a:t>gid</a:t>
            </a:r>
            <a:r>
              <a:rPr lang="en-US" dirty="0" smtClean="0"/>
              <a:t>, size, </a:t>
            </a:r>
            <a:r>
              <a:rPr lang="en-US" dirty="0" err="1" smtClean="0"/>
              <a:t>atime</a:t>
            </a:r>
            <a:r>
              <a:rPr lang="en-US" dirty="0" smtClean="0"/>
              <a:t>, </a:t>
            </a:r>
            <a:r>
              <a:rPr lang="en-US" dirty="0" err="1" smtClean="0"/>
              <a:t>mtime</a:t>
            </a:r>
            <a:r>
              <a:rPr lang="en-US" dirty="0" smtClean="0"/>
              <a:t>, </a:t>
            </a:r>
            <a:r>
              <a:rPr lang="en-US" dirty="0" err="1" smtClean="0"/>
              <a:t>ctime</a:t>
            </a:r>
            <a:r>
              <a:rPr lang="en-US" dirty="0" smtClean="0"/>
              <a:t> = </a:t>
            </a:r>
            <a:r>
              <a:rPr lang="en-US" dirty="0" err="1" smtClean="0"/>
              <a:t>st</a:t>
            </a:r>
            <a:r>
              <a:rPr lang="en-US" dirty="0" smtClean="0"/>
              <a:t> print "- size:", size, "bytes" </a:t>
            </a:r>
          </a:p>
          <a:p>
            <a:pPr>
              <a:buNone/>
            </a:pPr>
            <a:r>
              <a:rPr lang="en-US" dirty="0"/>
              <a:t>	</a:t>
            </a:r>
            <a:r>
              <a:rPr lang="en-US" dirty="0" smtClean="0"/>
              <a:t>print "- owner:", </a:t>
            </a:r>
            <a:r>
              <a:rPr lang="en-US" dirty="0" err="1" smtClean="0"/>
              <a:t>uid</a:t>
            </a:r>
            <a:r>
              <a:rPr lang="en-US" dirty="0" smtClean="0"/>
              <a:t>, </a:t>
            </a:r>
            <a:r>
              <a:rPr lang="en-US" dirty="0" err="1" smtClean="0"/>
              <a:t>gid</a:t>
            </a:r>
            <a:r>
              <a:rPr lang="en-US" dirty="0" smtClean="0"/>
              <a:t> </a:t>
            </a:r>
          </a:p>
          <a:p>
            <a:pPr>
              <a:buNone/>
            </a:pPr>
            <a:r>
              <a:rPr lang="en-US" dirty="0"/>
              <a:t>	</a:t>
            </a:r>
            <a:r>
              <a:rPr lang="en-US" dirty="0" smtClean="0"/>
              <a:t>print "- created:", </a:t>
            </a:r>
            <a:r>
              <a:rPr lang="en-US" dirty="0" err="1" smtClean="0"/>
              <a:t>time.ctime</a:t>
            </a:r>
            <a:r>
              <a:rPr lang="en-US" dirty="0" smtClean="0"/>
              <a:t>(</a:t>
            </a:r>
            <a:r>
              <a:rPr lang="en-US" dirty="0" err="1" smtClean="0"/>
              <a:t>ctime</a:t>
            </a:r>
            <a:r>
              <a:rPr lang="en-US" dirty="0" smtClean="0"/>
              <a:t>)</a:t>
            </a:r>
          </a:p>
          <a:p>
            <a:pPr>
              <a:buNone/>
            </a:pPr>
            <a:r>
              <a:rPr lang="en-US" dirty="0"/>
              <a:t>	</a:t>
            </a:r>
            <a:r>
              <a:rPr lang="en-US" dirty="0" smtClean="0"/>
              <a:t> print "- last accessed:", </a:t>
            </a:r>
            <a:r>
              <a:rPr lang="en-US" dirty="0" err="1" smtClean="0"/>
              <a:t>time.ctime</a:t>
            </a:r>
            <a:r>
              <a:rPr lang="en-US" dirty="0" smtClean="0"/>
              <a:t>(</a:t>
            </a:r>
            <a:r>
              <a:rPr lang="en-US" dirty="0" err="1" smtClean="0"/>
              <a:t>atime</a:t>
            </a:r>
            <a:r>
              <a:rPr lang="en-US" dirty="0" smtClean="0"/>
              <a:t>) </a:t>
            </a:r>
          </a:p>
          <a:p>
            <a:pPr>
              <a:buNone/>
            </a:pPr>
            <a:r>
              <a:rPr lang="en-US" dirty="0"/>
              <a:t>	</a:t>
            </a:r>
            <a:r>
              <a:rPr lang="en-US" dirty="0" smtClean="0"/>
              <a:t>print "- last modified:", </a:t>
            </a:r>
            <a:r>
              <a:rPr lang="en-US" dirty="0" err="1" smtClean="0"/>
              <a:t>time.ctime</a:t>
            </a:r>
            <a:r>
              <a:rPr lang="en-US" dirty="0" smtClean="0"/>
              <a:t>(</a:t>
            </a:r>
            <a:r>
              <a:rPr lang="en-US" dirty="0" err="1" smtClean="0"/>
              <a:t>mtime</a:t>
            </a:r>
            <a:r>
              <a:rPr lang="en-US" dirty="0" smtClean="0"/>
              <a:t>) </a:t>
            </a:r>
          </a:p>
          <a:p>
            <a:pPr>
              <a:buNone/>
            </a:pPr>
            <a:r>
              <a:rPr lang="en-US" dirty="0"/>
              <a:t>	</a:t>
            </a:r>
            <a:r>
              <a:rPr lang="en-US" dirty="0" smtClean="0"/>
              <a:t>print "- mode:", </a:t>
            </a:r>
            <a:r>
              <a:rPr lang="en-US" dirty="0" err="1" smtClean="0"/>
              <a:t>oct</a:t>
            </a:r>
            <a:r>
              <a:rPr lang="en-US" dirty="0" smtClean="0"/>
              <a:t>(mode) print "- </a:t>
            </a:r>
            <a:r>
              <a:rPr lang="en-US" dirty="0" err="1" smtClean="0"/>
              <a:t>inode</a:t>
            </a:r>
            <a:r>
              <a:rPr lang="en-US" dirty="0" smtClean="0"/>
              <a:t>/dev:", </a:t>
            </a:r>
            <a:r>
              <a:rPr lang="en-US" dirty="0" err="1" smtClean="0"/>
              <a:t>ino</a:t>
            </a:r>
            <a:r>
              <a:rPr lang="en-US" dirty="0" smtClean="0"/>
              <a:t>, dev</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214290"/>
            <a:ext cx="9144000" cy="6429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20" y="0"/>
            <a:ext cx="8501122" cy="6500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643182"/>
            <a:ext cx="8229600" cy="1143000"/>
          </a:xfrm>
        </p:spPr>
        <p:txBody>
          <a:bodyPr/>
          <a:lstStyle/>
          <a:p>
            <a:r>
              <a:rPr lang="en-US" dirty="0" smtClean="0"/>
              <a:t>Math module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1218</Words>
  <Application>Microsoft Office PowerPoint</Application>
  <PresentationFormat>On-screen Show (4:3)</PresentationFormat>
  <Paragraphs>257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UNIT-V</vt:lpstr>
      <vt:lpstr>Contents</vt:lpstr>
      <vt:lpstr>Operating System Interface</vt:lpstr>
      <vt:lpstr>Working with files</vt:lpstr>
      <vt:lpstr>Working with directories</vt:lpstr>
      <vt:lpstr>Slide 6</vt:lpstr>
      <vt:lpstr>Slide 7</vt:lpstr>
      <vt:lpstr>Slide 8</vt:lpstr>
      <vt:lpstr>Math module</vt:lpstr>
      <vt:lpstr>Slide 10</vt:lpstr>
      <vt:lpstr>Slide 11</vt:lpstr>
      <vt:lpstr>Slide 12</vt:lpstr>
      <vt:lpstr>Slide 13</vt:lpstr>
      <vt:lpstr>Internet Access Module</vt:lpstr>
      <vt:lpstr>Slide 15</vt:lpstr>
      <vt:lpstr>Slide 16</vt:lpstr>
      <vt:lpstr>Slide 17</vt:lpstr>
      <vt:lpstr>Slide 18</vt:lpstr>
      <vt:lpstr>Slide 19</vt:lpstr>
      <vt:lpstr>Slide 20</vt:lpstr>
      <vt:lpstr>Slide 21</vt:lpstr>
      <vt:lpstr>Slide 22</vt:lpstr>
      <vt:lpstr>Slide 23</vt:lpstr>
      <vt:lpstr>Slide 24</vt:lpstr>
      <vt:lpstr>Slide 25</vt:lpstr>
      <vt:lpstr>Data Compression</vt:lpstr>
      <vt:lpstr>Compressing a String of Data</vt:lpstr>
      <vt:lpstr>Compressing Large Data Streams</vt:lpstr>
      <vt:lpstr>Example</vt:lpstr>
      <vt:lpstr>Compressing a File</vt:lpstr>
      <vt:lpstr>Example</vt:lpstr>
      <vt:lpstr>Decompressing a String of Data</vt:lpstr>
      <vt:lpstr>Example</vt:lpstr>
      <vt:lpstr>Decompressing Data from a File</vt:lpstr>
      <vt:lpstr>GUI Programming</vt:lpstr>
      <vt:lpstr>Tkinter Programming</vt:lpstr>
      <vt:lpstr>Example -1</vt:lpstr>
      <vt:lpstr>Tkinter Widgets</vt:lpstr>
      <vt:lpstr>Slide 39</vt:lpstr>
      <vt:lpstr>Button Example</vt:lpstr>
      <vt:lpstr>Text Entry Example</vt:lpstr>
      <vt:lpstr>Radio Button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dc:title>
  <dc:creator>Windows User</dc:creator>
  <cp:lastModifiedBy>Windows User</cp:lastModifiedBy>
  <cp:revision>21</cp:revision>
  <dcterms:created xsi:type="dcterms:W3CDTF">2020-05-01T07:06:20Z</dcterms:created>
  <dcterms:modified xsi:type="dcterms:W3CDTF">2020-05-13T11:00:41Z</dcterms:modified>
</cp:coreProperties>
</file>