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8" r:id="rId2"/>
    <p:sldId id="259" r:id="rId3"/>
    <p:sldId id="269" r:id="rId4"/>
    <p:sldId id="270" r:id="rId5"/>
    <p:sldId id="260" r:id="rId6"/>
    <p:sldId id="261" r:id="rId7"/>
    <p:sldId id="263" r:id="rId8"/>
    <p:sldId id="264" r:id="rId9"/>
    <p:sldId id="265" r:id="rId10"/>
    <p:sldId id="266" r:id="rId11"/>
    <p:sldId id="267" r:id="rId12"/>
    <p:sldId id="268"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1318" y="1264742"/>
            <a:ext cx="6829425" cy="697230"/>
          </a:xfrm>
          <a:prstGeom prst="rect">
            <a:avLst/>
          </a:prstGeom>
        </p:spPr>
        <p:txBody>
          <a:bodyPr vert="horz" wrap="square" lIns="0" tIns="13335" rIns="0" bIns="0" rtlCol="0">
            <a:spAutoFit/>
          </a:bodyPr>
          <a:lstStyle/>
          <a:p>
            <a:pPr marL="12700">
              <a:lnSpc>
                <a:spcPct val="100000"/>
              </a:lnSpc>
              <a:spcBef>
                <a:spcPts val="105"/>
              </a:spcBef>
            </a:pPr>
            <a:r>
              <a:rPr sz="4400" b="1" dirty="0">
                <a:latin typeface="Arial"/>
                <a:cs typeface="Arial"/>
              </a:rPr>
              <a:t>EXCEPTIONS IN</a:t>
            </a:r>
            <a:r>
              <a:rPr sz="4400" b="1" spc="-75" dirty="0">
                <a:latin typeface="Arial"/>
                <a:cs typeface="Arial"/>
              </a:rPr>
              <a:t> </a:t>
            </a:r>
            <a:r>
              <a:rPr sz="4400" b="1" dirty="0">
                <a:latin typeface="Arial"/>
                <a:cs typeface="Arial"/>
              </a:rPr>
              <a:t>PYTHON</a:t>
            </a:r>
            <a:endParaRPr sz="4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8458200" cy="726481"/>
          </a:xfrm>
          <a:prstGeom prst="rect">
            <a:avLst/>
          </a:prstGeom>
        </p:spPr>
        <p:txBody>
          <a:bodyPr vert="horz" wrap="square" lIns="0" tIns="109855" rIns="0" bIns="0" rtlCol="0">
            <a:spAutoFit/>
          </a:bodyPr>
          <a:lstStyle/>
          <a:p>
            <a:pPr marL="12700" algn="l">
              <a:lnSpc>
                <a:spcPct val="100000"/>
              </a:lnSpc>
              <a:spcBef>
                <a:spcPts val="865"/>
              </a:spcBef>
            </a:pPr>
            <a:r>
              <a:rPr sz="2000" b="1" spc="-15" dirty="0">
                <a:latin typeface="Carlito"/>
                <a:cs typeface="Carlito"/>
              </a:rPr>
              <a:t>AttributeError </a:t>
            </a:r>
            <a:r>
              <a:rPr sz="2000" dirty="0"/>
              <a:t>(On </a:t>
            </a:r>
            <a:r>
              <a:rPr sz="2000" spc="-10" dirty="0"/>
              <a:t>attribute </a:t>
            </a:r>
            <a:r>
              <a:rPr sz="2000" spc="-15" dirty="0"/>
              <a:t>reference </a:t>
            </a:r>
            <a:r>
              <a:rPr sz="2000" spc="-5" dirty="0"/>
              <a:t>or assignment </a:t>
            </a:r>
            <a:r>
              <a:rPr sz="2000" spc="-10"/>
              <a:t>failure</a:t>
            </a:r>
            <a:r>
              <a:rPr sz="2000" spc="20"/>
              <a:t> </a:t>
            </a:r>
            <a:r>
              <a:rPr sz="2000" smtClean="0"/>
              <a:t>)</a:t>
            </a:r>
            <a:r>
              <a:rPr lang="en-US" sz="2000" dirty="0">
                <a:latin typeface="Carlito"/>
              </a:rPr>
              <a:t> </a:t>
            </a:r>
            <a:r>
              <a:rPr sz="2000" b="1" spc="-10" smtClean="0">
                <a:latin typeface="Carlito"/>
                <a:cs typeface="Carlito"/>
              </a:rPr>
              <a:t>EnvironmentError </a:t>
            </a:r>
            <a:r>
              <a:rPr sz="2000" b="1" spc="-5" dirty="0">
                <a:latin typeface="Carlito"/>
                <a:cs typeface="Carlito"/>
              </a:rPr>
              <a:t>(</a:t>
            </a:r>
            <a:r>
              <a:rPr sz="2000" spc="-5" dirty="0"/>
              <a:t>On </a:t>
            </a:r>
            <a:r>
              <a:rPr sz="2000" spc="-10" dirty="0"/>
              <a:t>error </a:t>
            </a:r>
            <a:r>
              <a:rPr sz="2000" spc="-5" dirty="0"/>
              <a:t>outside</a:t>
            </a:r>
            <a:r>
              <a:rPr sz="2000" spc="-25" dirty="0"/>
              <a:t> </a:t>
            </a:r>
            <a:r>
              <a:rPr sz="2000" dirty="0"/>
              <a:t>Python)</a:t>
            </a:r>
            <a:endParaRPr sz="2000">
              <a:latin typeface="Carlito"/>
              <a:cs typeface="Carlito"/>
            </a:endParaRPr>
          </a:p>
        </p:txBody>
      </p:sp>
      <p:sp>
        <p:nvSpPr>
          <p:cNvPr id="3" name="object 3"/>
          <p:cNvSpPr txBox="1"/>
          <p:nvPr/>
        </p:nvSpPr>
        <p:spPr>
          <a:xfrm>
            <a:off x="304800" y="1376019"/>
            <a:ext cx="8099424" cy="3458896"/>
          </a:xfrm>
          <a:prstGeom prst="rect">
            <a:avLst/>
          </a:prstGeom>
        </p:spPr>
        <p:txBody>
          <a:bodyPr vert="horz" wrap="square" lIns="0" tIns="12700" rIns="0" bIns="0" rtlCol="0">
            <a:spAutoFit/>
          </a:bodyPr>
          <a:lstStyle/>
          <a:p>
            <a:pPr marL="927100" marR="5412105">
              <a:lnSpc>
                <a:spcPct val="120000"/>
              </a:lnSpc>
              <a:spcBef>
                <a:spcPts val="100"/>
              </a:spcBef>
            </a:pPr>
            <a:r>
              <a:rPr sz="1600" b="1" spc="-5">
                <a:latin typeface="Carlito"/>
                <a:cs typeface="Carlito"/>
              </a:rPr>
              <a:t>IOError  </a:t>
            </a:r>
            <a:endParaRPr lang="en-US" sz="1600" b="1" spc="-5" dirty="0" smtClean="0">
              <a:latin typeface="Carlito"/>
              <a:cs typeface="Carlito"/>
            </a:endParaRPr>
          </a:p>
          <a:p>
            <a:pPr marL="927100" marR="5412105">
              <a:lnSpc>
                <a:spcPct val="120000"/>
              </a:lnSpc>
              <a:spcBef>
                <a:spcPts val="100"/>
              </a:spcBef>
            </a:pPr>
            <a:r>
              <a:rPr sz="1600" b="1" spc="-10" smtClean="0">
                <a:latin typeface="Carlito"/>
                <a:cs typeface="Carlito"/>
              </a:rPr>
              <a:t>OSError  </a:t>
            </a:r>
            <a:r>
              <a:rPr sz="1600" b="1" spc="-5" dirty="0">
                <a:latin typeface="Carlito"/>
                <a:cs typeface="Carlito"/>
              </a:rPr>
              <a:t>Windo</a:t>
            </a:r>
            <a:r>
              <a:rPr sz="1600" b="1" spc="-15" dirty="0">
                <a:latin typeface="Carlito"/>
                <a:cs typeface="Carlito"/>
              </a:rPr>
              <a:t>w</a:t>
            </a:r>
            <a:r>
              <a:rPr sz="1600" b="1" dirty="0">
                <a:latin typeface="Carlito"/>
                <a:cs typeface="Carlito"/>
              </a:rPr>
              <a:t>sEr</a:t>
            </a:r>
            <a:r>
              <a:rPr sz="1600" b="1" spc="-35" dirty="0">
                <a:latin typeface="Carlito"/>
                <a:cs typeface="Carlito"/>
              </a:rPr>
              <a:t>r</a:t>
            </a:r>
            <a:r>
              <a:rPr sz="1600" b="1" dirty="0">
                <a:latin typeface="Carlito"/>
                <a:cs typeface="Carlito"/>
              </a:rPr>
              <a:t>or</a:t>
            </a:r>
            <a:endParaRPr sz="1600">
              <a:latin typeface="Carlito"/>
              <a:cs typeface="Carlito"/>
            </a:endParaRPr>
          </a:p>
          <a:p>
            <a:pPr marL="12700">
              <a:lnSpc>
                <a:spcPct val="100000"/>
              </a:lnSpc>
              <a:spcBef>
                <a:spcPts val="695"/>
              </a:spcBef>
            </a:pPr>
            <a:r>
              <a:rPr sz="2400" b="1" spc="-5" smtClean="0">
                <a:latin typeface="Carlito"/>
                <a:cs typeface="Carlito"/>
              </a:rPr>
              <a:t>ImportError </a:t>
            </a:r>
            <a:r>
              <a:rPr sz="2400" spc="-5" dirty="0">
                <a:latin typeface="Carlito"/>
                <a:cs typeface="Carlito"/>
              </a:rPr>
              <a:t>(</a:t>
            </a:r>
            <a:r>
              <a:rPr spc="-5" dirty="0">
                <a:latin typeface="Carlito"/>
                <a:cs typeface="Carlito"/>
              </a:rPr>
              <a:t>On </a:t>
            </a:r>
            <a:r>
              <a:rPr spc="-15" dirty="0">
                <a:latin typeface="Carlito"/>
                <a:cs typeface="Carlito"/>
              </a:rPr>
              <a:t>failure </a:t>
            </a:r>
            <a:r>
              <a:rPr spc="-5" dirty="0">
                <a:latin typeface="Carlito"/>
                <a:cs typeface="Carlito"/>
              </a:rPr>
              <a:t>of </a:t>
            </a:r>
            <a:r>
              <a:rPr dirty="0">
                <a:latin typeface="Carlito"/>
                <a:cs typeface="Carlito"/>
              </a:rPr>
              <a:t>import </a:t>
            </a:r>
            <a:r>
              <a:rPr spc="-15" dirty="0">
                <a:latin typeface="Carlito"/>
                <a:cs typeface="Carlito"/>
              </a:rPr>
              <a:t>to </a:t>
            </a:r>
            <a:r>
              <a:rPr spc="-5" dirty="0">
                <a:latin typeface="Carlito"/>
                <a:cs typeface="Carlito"/>
              </a:rPr>
              <a:t>find </a:t>
            </a:r>
            <a:r>
              <a:rPr dirty="0">
                <a:latin typeface="Carlito"/>
                <a:cs typeface="Carlito"/>
              </a:rPr>
              <a:t>module </a:t>
            </a:r>
            <a:r>
              <a:rPr spc="-5" dirty="0">
                <a:latin typeface="Carlito"/>
                <a:cs typeface="Carlito"/>
              </a:rPr>
              <a:t>or</a:t>
            </a:r>
            <a:r>
              <a:rPr spc="-35" dirty="0">
                <a:latin typeface="Carlito"/>
                <a:cs typeface="Carlito"/>
              </a:rPr>
              <a:t> </a:t>
            </a:r>
            <a:r>
              <a:rPr spc="-5" dirty="0">
                <a:latin typeface="Carlito"/>
                <a:cs typeface="Carlito"/>
              </a:rPr>
              <a:t>name.)</a:t>
            </a:r>
            <a:endParaRPr>
              <a:latin typeface="Carlito"/>
              <a:cs typeface="Carlito"/>
            </a:endParaRPr>
          </a:p>
          <a:p>
            <a:pPr marL="12700">
              <a:lnSpc>
                <a:spcPct val="100000"/>
              </a:lnSpc>
              <a:spcBef>
                <a:spcPts val="770"/>
              </a:spcBef>
            </a:pPr>
            <a:r>
              <a:rPr sz="2400" b="1" spc="-10" smtClean="0">
                <a:latin typeface="Carlito"/>
                <a:cs typeface="Carlito"/>
              </a:rPr>
              <a:t>LookupError</a:t>
            </a:r>
            <a:endParaRPr sz="2400">
              <a:latin typeface="Carlito"/>
              <a:cs typeface="Carlito"/>
            </a:endParaRPr>
          </a:p>
          <a:p>
            <a:pPr marL="355600">
              <a:lnSpc>
                <a:spcPct val="100000"/>
              </a:lnSpc>
              <a:spcBef>
                <a:spcPts val="45"/>
              </a:spcBef>
            </a:pPr>
            <a:r>
              <a:rPr lang="en-US" spc="-5" dirty="0" smtClean="0">
                <a:latin typeface="Carlito"/>
                <a:cs typeface="Carlito"/>
              </a:rPr>
              <a:t>	         </a:t>
            </a:r>
            <a:r>
              <a:rPr spc="-5" smtClean="0">
                <a:latin typeface="Carlito"/>
                <a:cs typeface="Carlito"/>
              </a:rPr>
              <a:t>base </a:t>
            </a:r>
            <a:r>
              <a:rPr dirty="0">
                <a:latin typeface="Carlito"/>
                <a:cs typeface="Carlito"/>
              </a:rPr>
              <a:t>class </a:t>
            </a:r>
            <a:r>
              <a:rPr spc="-20" dirty="0">
                <a:latin typeface="Carlito"/>
                <a:cs typeface="Carlito"/>
              </a:rPr>
              <a:t>for </a:t>
            </a:r>
            <a:r>
              <a:rPr spc="-30" dirty="0">
                <a:latin typeface="Carlito"/>
                <a:cs typeface="Carlito"/>
              </a:rPr>
              <a:t>IndexError,</a:t>
            </a:r>
            <a:r>
              <a:rPr spc="-25" dirty="0">
                <a:latin typeface="Carlito"/>
                <a:cs typeface="Carlito"/>
              </a:rPr>
              <a:t> </a:t>
            </a:r>
            <a:r>
              <a:rPr spc="-15" dirty="0">
                <a:latin typeface="Carlito"/>
                <a:cs typeface="Carlito"/>
              </a:rPr>
              <a:t>KeyError</a:t>
            </a:r>
            <a:endParaRPr>
              <a:latin typeface="Carlito"/>
              <a:cs typeface="Carlito"/>
            </a:endParaRPr>
          </a:p>
          <a:p>
            <a:pPr marL="1384300">
              <a:lnSpc>
                <a:spcPct val="100000"/>
              </a:lnSpc>
              <a:spcBef>
                <a:spcPts val="505"/>
              </a:spcBef>
            </a:pPr>
            <a:r>
              <a:rPr sz="1600" dirty="0">
                <a:latin typeface="Arial"/>
                <a:cs typeface="Arial"/>
              </a:rPr>
              <a:t>–</a:t>
            </a:r>
            <a:r>
              <a:rPr sz="1600" spc="120" dirty="0">
                <a:latin typeface="Arial"/>
                <a:cs typeface="Arial"/>
              </a:rPr>
              <a:t> </a:t>
            </a:r>
            <a:r>
              <a:rPr sz="1600" b="1" spc="-10" dirty="0">
                <a:latin typeface="Carlito"/>
                <a:cs typeface="Carlito"/>
              </a:rPr>
              <a:t>IndexError</a:t>
            </a:r>
            <a:endParaRPr sz="1600">
              <a:latin typeface="Carlito"/>
              <a:cs typeface="Carlito"/>
            </a:endParaRPr>
          </a:p>
          <a:p>
            <a:pPr marL="1612900">
              <a:lnSpc>
                <a:spcPct val="100000"/>
              </a:lnSpc>
            </a:pPr>
            <a:r>
              <a:rPr sz="1600" spc="-5" dirty="0">
                <a:latin typeface="Carlito"/>
                <a:cs typeface="Carlito"/>
              </a:rPr>
              <a:t>On out-of-range sequence</a:t>
            </a:r>
            <a:r>
              <a:rPr sz="1600" spc="-60" dirty="0">
                <a:latin typeface="Carlito"/>
                <a:cs typeface="Carlito"/>
              </a:rPr>
              <a:t> </a:t>
            </a:r>
            <a:r>
              <a:rPr sz="1600" spc="-5" dirty="0">
                <a:latin typeface="Carlito"/>
                <a:cs typeface="Carlito"/>
              </a:rPr>
              <a:t>subscript</a:t>
            </a:r>
            <a:endParaRPr sz="1600">
              <a:latin typeface="Carlito"/>
              <a:cs typeface="Carlito"/>
            </a:endParaRPr>
          </a:p>
          <a:p>
            <a:pPr marL="1385570">
              <a:lnSpc>
                <a:spcPct val="100000"/>
              </a:lnSpc>
              <a:spcBef>
                <a:spcPts val="700"/>
              </a:spcBef>
            </a:pPr>
            <a:r>
              <a:rPr sz="2400" b="1" dirty="0">
                <a:latin typeface="Carlito"/>
                <a:cs typeface="Carlito"/>
              </a:rPr>
              <a:t>-</a:t>
            </a:r>
            <a:r>
              <a:rPr sz="2400" b="1" spc="-10" dirty="0">
                <a:latin typeface="Carlito"/>
                <a:cs typeface="Carlito"/>
              </a:rPr>
              <a:t> </a:t>
            </a:r>
            <a:r>
              <a:rPr sz="1600" b="1" spc="-15" dirty="0">
                <a:latin typeface="Carlito"/>
                <a:cs typeface="Carlito"/>
              </a:rPr>
              <a:t>KeyError</a:t>
            </a:r>
            <a:endParaRPr sz="1600">
              <a:latin typeface="Carlito"/>
              <a:cs typeface="Carlito"/>
            </a:endParaRPr>
          </a:p>
          <a:p>
            <a:pPr marL="1841500">
              <a:lnSpc>
                <a:spcPct val="100000"/>
              </a:lnSpc>
              <a:spcBef>
                <a:spcPts val="550"/>
              </a:spcBef>
            </a:pPr>
            <a:r>
              <a:rPr sz="1600" spc="-5" dirty="0">
                <a:latin typeface="Carlito"/>
                <a:cs typeface="Carlito"/>
              </a:rPr>
              <a:t>On </a:t>
            </a:r>
            <a:r>
              <a:rPr sz="1600" spc="-15" dirty="0">
                <a:latin typeface="Carlito"/>
                <a:cs typeface="Carlito"/>
              </a:rPr>
              <a:t>reference to </a:t>
            </a:r>
            <a:r>
              <a:rPr sz="1600" dirty="0">
                <a:latin typeface="Carlito"/>
                <a:cs typeface="Carlito"/>
              </a:rPr>
              <a:t>a </a:t>
            </a:r>
            <a:r>
              <a:rPr sz="1600" spc="-10" dirty="0">
                <a:latin typeface="Carlito"/>
                <a:cs typeface="Carlito"/>
              </a:rPr>
              <a:t>non-existent </a:t>
            </a:r>
            <a:r>
              <a:rPr sz="1600" dirty="0">
                <a:latin typeface="Carlito"/>
                <a:cs typeface="Carlito"/>
              </a:rPr>
              <a:t>mapping </a:t>
            </a:r>
            <a:r>
              <a:rPr sz="1600" spc="-5" dirty="0">
                <a:latin typeface="Carlito"/>
                <a:cs typeface="Carlito"/>
              </a:rPr>
              <a:t>(dict)</a:t>
            </a:r>
            <a:r>
              <a:rPr sz="1600" spc="10" dirty="0">
                <a:latin typeface="Carlito"/>
                <a:cs typeface="Carlito"/>
              </a:rPr>
              <a:t> </a:t>
            </a:r>
            <a:r>
              <a:rPr sz="1600" spc="-25" dirty="0">
                <a:latin typeface="Carlito"/>
                <a:cs typeface="Carlito"/>
              </a:rPr>
              <a:t>key</a:t>
            </a:r>
            <a:endParaRPr sz="160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308"/>
            <a:ext cx="4800600" cy="1194045"/>
          </a:xfrm>
          <a:prstGeom prst="rect">
            <a:avLst/>
          </a:prstGeom>
        </p:spPr>
        <p:txBody>
          <a:bodyPr vert="horz" wrap="square" lIns="0" tIns="12065" rIns="0" bIns="0" rtlCol="0">
            <a:spAutoFit/>
          </a:bodyPr>
          <a:lstStyle/>
          <a:p>
            <a:pPr marL="355600" marR="5080" indent="-342900">
              <a:lnSpc>
                <a:spcPct val="120100"/>
              </a:lnSpc>
              <a:spcBef>
                <a:spcPts val="95"/>
              </a:spcBef>
            </a:pPr>
            <a:r>
              <a:rPr sz="3200" b="1" spc="-5" dirty="0">
                <a:latin typeface="Carlito"/>
                <a:cs typeface="Carlito"/>
              </a:rPr>
              <a:t>NameError  </a:t>
            </a:r>
            <a:r>
              <a:rPr sz="3200" b="1" dirty="0">
                <a:latin typeface="Carlito"/>
                <a:cs typeface="Carlito"/>
              </a:rPr>
              <a:t>U</a:t>
            </a:r>
            <a:r>
              <a:rPr sz="3200" b="1" spc="-15" dirty="0">
                <a:latin typeface="Carlito"/>
                <a:cs typeface="Carlito"/>
              </a:rPr>
              <a:t>n</a:t>
            </a:r>
            <a:r>
              <a:rPr sz="3200" b="1" dirty="0">
                <a:latin typeface="Carlito"/>
                <a:cs typeface="Carlito"/>
              </a:rPr>
              <a:t>Boun</a:t>
            </a:r>
            <a:r>
              <a:rPr sz="3200" b="1" spc="-15" dirty="0">
                <a:latin typeface="Carlito"/>
                <a:cs typeface="Carlito"/>
              </a:rPr>
              <a:t>d</a:t>
            </a:r>
            <a:r>
              <a:rPr sz="3200" b="1" dirty="0">
                <a:latin typeface="Carlito"/>
                <a:cs typeface="Carlito"/>
              </a:rPr>
              <a:t>Lo</a:t>
            </a:r>
            <a:r>
              <a:rPr sz="3200" b="1" spc="-20" dirty="0">
                <a:latin typeface="Carlito"/>
                <a:cs typeface="Carlito"/>
              </a:rPr>
              <a:t>c</a:t>
            </a:r>
            <a:r>
              <a:rPr sz="3200" b="1" dirty="0">
                <a:latin typeface="Carlito"/>
                <a:cs typeface="Carlito"/>
              </a:rPr>
              <a:t>alEr</a:t>
            </a:r>
            <a:r>
              <a:rPr sz="3200" b="1" spc="-45" dirty="0">
                <a:latin typeface="Carlito"/>
                <a:cs typeface="Carlito"/>
              </a:rPr>
              <a:t>r</a:t>
            </a:r>
            <a:r>
              <a:rPr sz="3200" b="1" dirty="0">
                <a:latin typeface="Carlito"/>
                <a:cs typeface="Carlito"/>
              </a:rPr>
              <a:t>or</a:t>
            </a:r>
            <a:endParaRPr sz="3200">
              <a:latin typeface="Carlito"/>
              <a:cs typeface="Carlito"/>
            </a:endParaRPr>
          </a:p>
        </p:txBody>
      </p:sp>
      <p:sp>
        <p:nvSpPr>
          <p:cNvPr id="3" name="object 3"/>
          <p:cNvSpPr txBox="1"/>
          <p:nvPr/>
        </p:nvSpPr>
        <p:spPr>
          <a:xfrm>
            <a:off x="535940" y="1653226"/>
            <a:ext cx="6927215" cy="2864485"/>
          </a:xfrm>
          <a:prstGeom prst="rect">
            <a:avLst/>
          </a:prstGeom>
        </p:spPr>
        <p:txBody>
          <a:bodyPr vert="horz" wrap="square" lIns="0" tIns="92710" rIns="0" bIns="0" rtlCol="0">
            <a:spAutoFit/>
          </a:bodyPr>
          <a:lstStyle/>
          <a:p>
            <a:pPr marR="354965" algn="ctr">
              <a:lnSpc>
                <a:spcPct val="100000"/>
              </a:lnSpc>
              <a:spcBef>
                <a:spcPts val="730"/>
              </a:spcBef>
            </a:pPr>
            <a:r>
              <a:rPr sz="2000" spc="-5" dirty="0">
                <a:latin typeface="Carlito"/>
                <a:cs typeface="Carlito"/>
              </a:rPr>
              <a:t>On </a:t>
            </a:r>
            <a:r>
              <a:rPr sz="2000" spc="-15" dirty="0">
                <a:latin typeface="Carlito"/>
                <a:cs typeface="Carlito"/>
              </a:rPr>
              <a:t>reference to </a:t>
            </a:r>
            <a:r>
              <a:rPr sz="2000" dirty="0">
                <a:latin typeface="Carlito"/>
                <a:cs typeface="Carlito"/>
              </a:rPr>
              <a:t>an unassigned </a:t>
            </a:r>
            <a:r>
              <a:rPr sz="2000" spc="-5" dirty="0">
                <a:latin typeface="Carlito"/>
                <a:cs typeface="Carlito"/>
              </a:rPr>
              <a:t>local</a:t>
            </a:r>
            <a:r>
              <a:rPr sz="2000" dirty="0">
                <a:latin typeface="Carlito"/>
                <a:cs typeface="Carlito"/>
              </a:rPr>
              <a:t> </a:t>
            </a:r>
            <a:r>
              <a:rPr sz="2000" spc="-5" dirty="0">
                <a:latin typeface="Carlito"/>
                <a:cs typeface="Carlito"/>
              </a:rPr>
              <a:t>variable</a:t>
            </a:r>
            <a:endParaRPr sz="2000">
              <a:latin typeface="Carlito"/>
              <a:cs typeface="Carlito"/>
            </a:endParaRPr>
          </a:p>
          <a:p>
            <a:pPr marL="12700">
              <a:lnSpc>
                <a:spcPct val="100000"/>
              </a:lnSpc>
              <a:spcBef>
                <a:spcPts val="1010"/>
              </a:spcBef>
            </a:pPr>
            <a:r>
              <a:rPr sz="3200" b="1" spc="-20" dirty="0">
                <a:latin typeface="Carlito"/>
                <a:cs typeface="Carlito"/>
              </a:rPr>
              <a:t>SyntaxError</a:t>
            </a:r>
            <a:endParaRPr sz="3200">
              <a:latin typeface="Carlito"/>
              <a:cs typeface="Carlito"/>
            </a:endParaRPr>
          </a:p>
          <a:p>
            <a:pPr marL="355600">
              <a:lnSpc>
                <a:spcPct val="100000"/>
              </a:lnSpc>
            </a:pPr>
            <a:r>
              <a:rPr sz="3200" dirty="0">
                <a:latin typeface="Carlito"/>
                <a:cs typeface="Carlito"/>
              </a:rPr>
              <a:t>On </a:t>
            </a:r>
            <a:r>
              <a:rPr sz="3200" spc="-15" dirty="0">
                <a:latin typeface="Carlito"/>
                <a:cs typeface="Carlito"/>
              </a:rPr>
              <a:t>parser </a:t>
            </a:r>
            <a:r>
              <a:rPr sz="3200" spc="-10" dirty="0">
                <a:latin typeface="Carlito"/>
                <a:cs typeface="Carlito"/>
              </a:rPr>
              <a:t>encountering </a:t>
            </a:r>
            <a:r>
              <a:rPr sz="3200" dirty="0">
                <a:latin typeface="Carlito"/>
                <a:cs typeface="Carlito"/>
              </a:rPr>
              <a:t>a </a:t>
            </a:r>
            <a:r>
              <a:rPr sz="3200" spc="-25" dirty="0">
                <a:latin typeface="Carlito"/>
                <a:cs typeface="Carlito"/>
              </a:rPr>
              <a:t>syntax</a:t>
            </a:r>
            <a:r>
              <a:rPr sz="3200" spc="5" dirty="0">
                <a:latin typeface="Carlito"/>
                <a:cs typeface="Carlito"/>
              </a:rPr>
              <a:t> </a:t>
            </a:r>
            <a:r>
              <a:rPr sz="3200" spc="-15" dirty="0">
                <a:latin typeface="Carlito"/>
                <a:cs typeface="Carlito"/>
              </a:rPr>
              <a:t>error</a:t>
            </a:r>
            <a:endParaRPr sz="3200">
              <a:latin typeface="Carlito"/>
              <a:cs typeface="Carlito"/>
            </a:endParaRPr>
          </a:p>
          <a:p>
            <a:pPr marL="1384300">
              <a:lnSpc>
                <a:spcPct val="100000"/>
              </a:lnSpc>
              <a:spcBef>
                <a:spcPts val="550"/>
              </a:spcBef>
            </a:pPr>
            <a:r>
              <a:rPr sz="2000" dirty="0">
                <a:latin typeface="Arial"/>
                <a:cs typeface="Arial"/>
              </a:rPr>
              <a:t>–</a:t>
            </a:r>
            <a:r>
              <a:rPr sz="2000" spc="120" dirty="0">
                <a:latin typeface="Arial"/>
                <a:cs typeface="Arial"/>
              </a:rPr>
              <a:t> </a:t>
            </a:r>
            <a:r>
              <a:rPr sz="2000" b="1" spc="-5" dirty="0">
                <a:latin typeface="Carlito"/>
                <a:cs typeface="Carlito"/>
              </a:rPr>
              <a:t>IndentationError</a:t>
            </a:r>
            <a:endParaRPr sz="2000">
              <a:latin typeface="Carlito"/>
              <a:cs typeface="Carlito"/>
            </a:endParaRPr>
          </a:p>
          <a:p>
            <a:pPr marL="1612900">
              <a:lnSpc>
                <a:spcPct val="100000"/>
              </a:lnSpc>
            </a:pPr>
            <a:r>
              <a:rPr sz="2000" spc="-5" dirty="0">
                <a:latin typeface="Carlito"/>
                <a:cs typeface="Carlito"/>
              </a:rPr>
              <a:t>On </a:t>
            </a:r>
            <a:r>
              <a:rPr sz="2000" spc="-10" dirty="0">
                <a:latin typeface="Carlito"/>
                <a:cs typeface="Carlito"/>
              </a:rPr>
              <a:t>parser </a:t>
            </a:r>
            <a:r>
              <a:rPr sz="2000" spc="-5" dirty="0">
                <a:latin typeface="Carlito"/>
                <a:cs typeface="Carlito"/>
              </a:rPr>
              <a:t>encountering </a:t>
            </a:r>
            <a:r>
              <a:rPr sz="2000" dirty="0">
                <a:latin typeface="Carlito"/>
                <a:cs typeface="Carlito"/>
              </a:rPr>
              <a:t>an </a:t>
            </a:r>
            <a:r>
              <a:rPr sz="2000" spc="-5" dirty="0">
                <a:latin typeface="Carlito"/>
                <a:cs typeface="Carlito"/>
              </a:rPr>
              <a:t>indentation </a:t>
            </a:r>
            <a:r>
              <a:rPr sz="2000" spc="-20" dirty="0">
                <a:latin typeface="Carlito"/>
                <a:cs typeface="Carlito"/>
              </a:rPr>
              <a:t>syntax </a:t>
            </a:r>
            <a:r>
              <a:rPr sz="2000" spc="-15" dirty="0">
                <a:latin typeface="Carlito"/>
                <a:cs typeface="Carlito"/>
              </a:rPr>
              <a:t>error</a:t>
            </a:r>
            <a:endParaRPr sz="2000">
              <a:latin typeface="Carlito"/>
              <a:cs typeface="Carlito"/>
            </a:endParaRPr>
          </a:p>
          <a:p>
            <a:pPr marL="1438910">
              <a:lnSpc>
                <a:spcPct val="100000"/>
              </a:lnSpc>
              <a:spcBef>
                <a:spcPts val="480"/>
              </a:spcBef>
            </a:pPr>
            <a:r>
              <a:rPr sz="2000" b="1" spc="-20" dirty="0">
                <a:latin typeface="Carlito"/>
                <a:cs typeface="Carlito"/>
              </a:rPr>
              <a:t>--TabError</a:t>
            </a:r>
            <a:endParaRPr sz="2000">
              <a:latin typeface="Carlito"/>
              <a:cs typeface="Carlito"/>
            </a:endParaRPr>
          </a:p>
          <a:p>
            <a:pPr marL="1725295">
              <a:lnSpc>
                <a:spcPct val="100000"/>
              </a:lnSpc>
            </a:pPr>
            <a:r>
              <a:rPr sz="2000" spc="-5" dirty="0">
                <a:latin typeface="Carlito"/>
                <a:cs typeface="Carlito"/>
              </a:rPr>
              <a:t>On </a:t>
            </a:r>
            <a:r>
              <a:rPr sz="2000" spc="-10" dirty="0">
                <a:latin typeface="Carlito"/>
                <a:cs typeface="Carlito"/>
              </a:rPr>
              <a:t>improper mixture </a:t>
            </a:r>
            <a:r>
              <a:rPr sz="2000" spc="-5" dirty="0">
                <a:latin typeface="Carlito"/>
                <a:cs typeface="Carlito"/>
              </a:rPr>
              <a:t>of spaces </a:t>
            </a:r>
            <a:r>
              <a:rPr sz="2000" dirty="0">
                <a:latin typeface="Carlito"/>
                <a:cs typeface="Carlito"/>
              </a:rPr>
              <a:t>and</a:t>
            </a:r>
            <a:r>
              <a:rPr sz="2000" spc="25" dirty="0">
                <a:latin typeface="Carlito"/>
                <a:cs typeface="Carlito"/>
              </a:rPr>
              <a:t> </a:t>
            </a:r>
            <a:r>
              <a:rPr sz="2000" spc="-10" dirty="0">
                <a:latin typeface="Carlito"/>
                <a:cs typeface="Carlito"/>
              </a:rPr>
              <a:t>tabs</a:t>
            </a:r>
            <a:endParaRPr sz="20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228600"/>
            <a:ext cx="8048625" cy="5164875"/>
          </a:xfrm>
          <a:prstGeom prst="rect">
            <a:avLst/>
          </a:prstGeom>
        </p:spPr>
        <p:txBody>
          <a:bodyPr vert="horz" wrap="square" lIns="0" tIns="12065" rIns="0" bIns="0" rtlCol="0">
            <a:spAutoFit/>
          </a:bodyPr>
          <a:lstStyle/>
          <a:p>
            <a:r>
              <a:rPr lang="en-US" sz="2400" b="1" dirty="0"/>
              <a:t>Example: </a:t>
            </a:r>
            <a:r>
              <a:rPr lang="en-US" sz="2400" dirty="0"/>
              <a:t>A python program to handle </a:t>
            </a:r>
            <a:r>
              <a:rPr lang="en-US" sz="2400" dirty="0" err="1"/>
              <a:t>IOError</a:t>
            </a:r>
            <a:r>
              <a:rPr lang="en-US" sz="2400" dirty="0"/>
              <a:t> produced by open() function.</a:t>
            </a:r>
          </a:p>
          <a:p>
            <a:r>
              <a:rPr lang="en-US" sz="2400" dirty="0"/>
              <a:t>import </a:t>
            </a:r>
            <a:r>
              <a:rPr lang="en-US" sz="2400" dirty="0" smtClean="0"/>
              <a:t>sys</a:t>
            </a:r>
          </a:p>
          <a:p>
            <a:r>
              <a:rPr lang="en-US" sz="2400" dirty="0" smtClean="0"/>
              <a:t>try</a:t>
            </a:r>
            <a:r>
              <a:rPr lang="en-US" sz="2400" dirty="0"/>
              <a:t>:</a:t>
            </a:r>
          </a:p>
          <a:p>
            <a:r>
              <a:rPr lang="en-US" sz="2400" dirty="0"/>
              <a:t> </a:t>
            </a:r>
            <a:r>
              <a:rPr lang="en-US" sz="2400" dirty="0" smtClean="0"/>
              <a:t>   f </a:t>
            </a:r>
            <a:r>
              <a:rPr lang="en-US" sz="2400" dirty="0"/>
              <a:t>= open('</a:t>
            </a:r>
            <a:r>
              <a:rPr lang="en-US" sz="2400" dirty="0" err="1"/>
              <a:t>myfile.txt','r</a:t>
            </a:r>
            <a:r>
              <a:rPr lang="en-US" sz="2400" dirty="0"/>
              <a:t>') </a:t>
            </a:r>
            <a:endParaRPr lang="en-US" sz="2400" dirty="0" smtClean="0"/>
          </a:p>
          <a:p>
            <a:r>
              <a:rPr lang="en-US" sz="2400" dirty="0" smtClean="0"/>
              <a:t>    s </a:t>
            </a:r>
            <a:r>
              <a:rPr lang="en-US" sz="2400" dirty="0"/>
              <a:t>= </a:t>
            </a:r>
            <a:r>
              <a:rPr lang="en-US" sz="2400" dirty="0" err="1"/>
              <a:t>f.readline</a:t>
            </a:r>
            <a:r>
              <a:rPr lang="en-US" sz="2400" dirty="0"/>
              <a:t>()</a:t>
            </a:r>
          </a:p>
          <a:p>
            <a:r>
              <a:rPr lang="en-US" sz="2400" dirty="0" smtClean="0"/>
              <a:t>    print </a:t>
            </a:r>
            <a:r>
              <a:rPr lang="en-US" sz="2400" dirty="0"/>
              <a:t>s </a:t>
            </a:r>
            <a:endParaRPr lang="en-US" sz="2400" dirty="0" smtClean="0"/>
          </a:p>
          <a:p>
            <a:r>
              <a:rPr lang="en-US" sz="2400" dirty="0"/>
              <a:t> </a:t>
            </a:r>
            <a:r>
              <a:rPr lang="en-US" sz="2400" dirty="0" smtClean="0"/>
              <a:t>   </a:t>
            </a:r>
            <a:r>
              <a:rPr lang="en-US" sz="2400" dirty="0" err="1" smtClean="0"/>
              <a:t>f.close</a:t>
            </a:r>
            <a:r>
              <a:rPr lang="en-US" sz="2400" dirty="0"/>
              <a:t>()</a:t>
            </a:r>
          </a:p>
          <a:p>
            <a:r>
              <a:rPr lang="en-US" sz="2400" dirty="0"/>
              <a:t>except </a:t>
            </a:r>
            <a:r>
              <a:rPr lang="en-US" sz="2400" dirty="0" err="1"/>
              <a:t>IOError</a:t>
            </a:r>
            <a:r>
              <a:rPr lang="en-US" sz="2400" dirty="0"/>
              <a:t> as e:</a:t>
            </a:r>
          </a:p>
          <a:p>
            <a:r>
              <a:rPr lang="en-US" sz="2400" dirty="0" smtClean="0"/>
              <a:t>     print </a:t>
            </a:r>
            <a:r>
              <a:rPr lang="en-US" sz="2400" dirty="0"/>
              <a:t>"I/O error", </a:t>
            </a:r>
            <a:r>
              <a:rPr lang="en-US" sz="2400" dirty="0" err="1"/>
              <a:t>e.strerror</a:t>
            </a:r>
            <a:r>
              <a:rPr lang="en-US" sz="2400" dirty="0"/>
              <a:t> except:</a:t>
            </a:r>
          </a:p>
          <a:p>
            <a:r>
              <a:rPr lang="en-US" sz="2400" dirty="0" smtClean="0"/>
              <a:t>     print </a:t>
            </a:r>
            <a:r>
              <a:rPr lang="en-US" sz="2400" dirty="0"/>
              <a:t>"Unexpected error:"</a:t>
            </a:r>
          </a:p>
          <a:p>
            <a:r>
              <a:rPr lang="en-US" sz="2400" b="1" dirty="0"/>
              <a:t>Output:</a:t>
            </a:r>
          </a:p>
          <a:p>
            <a:r>
              <a:rPr lang="en-US" sz="2400" dirty="0"/>
              <a:t>I/O error No such file or directory</a:t>
            </a:r>
          </a:p>
          <a:p>
            <a:pPr marL="12700">
              <a:lnSpc>
                <a:spcPct val="100000"/>
              </a:lnSpc>
              <a:spcBef>
                <a:spcPts val="95"/>
              </a:spcBef>
            </a:pPr>
            <a:endParaRPr sz="22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7614" y="461594"/>
            <a:ext cx="3128645" cy="697230"/>
          </a:xfrm>
          <a:prstGeom prst="rect">
            <a:avLst/>
          </a:prstGeom>
        </p:spPr>
        <p:txBody>
          <a:bodyPr vert="horz" wrap="square" lIns="0" tIns="13335" rIns="0" bIns="0" rtlCol="0">
            <a:spAutoFit/>
          </a:bodyPr>
          <a:lstStyle/>
          <a:p>
            <a:pPr marL="12700">
              <a:lnSpc>
                <a:spcPct val="100000"/>
              </a:lnSpc>
              <a:spcBef>
                <a:spcPts val="105"/>
              </a:spcBef>
            </a:pPr>
            <a:r>
              <a:rPr sz="4400" u="heavy" spc="-10">
                <a:uFill>
                  <a:solidFill>
                    <a:srgbClr val="000000"/>
                  </a:solidFill>
                </a:uFill>
              </a:rPr>
              <a:t>Introduction</a:t>
            </a:r>
            <a:r>
              <a:rPr sz="4400" u="heavy" spc="-80">
                <a:uFill>
                  <a:solidFill>
                    <a:srgbClr val="000000"/>
                  </a:solidFill>
                </a:uFill>
              </a:rPr>
              <a:t> </a:t>
            </a:r>
            <a:endParaRPr sz="4400"/>
          </a:p>
        </p:txBody>
      </p:sp>
      <p:sp>
        <p:nvSpPr>
          <p:cNvPr id="3" name="object 3"/>
          <p:cNvSpPr txBox="1"/>
          <p:nvPr/>
        </p:nvSpPr>
        <p:spPr>
          <a:xfrm>
            <a:off x="578916" y="1507616"/>
            <a:ext cx="8074025" cy="4220845"/>
          </a:xfrm>
          <a:prstGeom prst="rect">
            <a:avLst/>
          </a:prstGeom>
        </p:spPr>
        <p:txBody>
          <a:bodyPr vert="horz" wrap="square" lIns="0" tIns="13335" rIns="0" bIns="0" rtlCol="0">
            <a:spAutoFit/>
          </a:bodyPr>
          <a:lstStyle/>
          <a:p>
            <a:pPr marL="355600" marR="5715" indent="-342900">
              <a:lnSpc>
                <a:spcPct val="100000"/>
              </a:lnSpc>
              <a:spcBef>
                <a:spcPts val="105"/>
              </a:spcBef>
              <a:buSzPct val="96875"/>
              <a:buFont typeface="Wingdings"/>
              <a:buChar char=""/>
              <a:tabLst>
                <a:tab pos="376555" algn="l"/>
                <a:tab pos="1905635" algn="l"/>
                <a:tab pos="2990850" algn="l"/>
                <a:tab pos="5110480" algn="l"/>
                <a:tab pos="5808980" algn="l"/>
              </a:tabLst>
            </a:pPr>
            <a:r>
              <a:rPr sz="3200" spc="20" dirty="0">
                <a:latin typeface="Carlito"/>
                <a:cs typeface="Carlito"/>
              </a:rPr>
              <a:t>P</a:t>
            </a:r>
            <a:r>
              <a:rPr sz="3200" spc="10" dirty="0">
                <a:latin typeface="Carlito"/>
                <a:cs typeface="Carlito"/>
              </a:rPr>
              <a:t>y</a:t>
            </a:r>
            <a:r>
              <a:rPr sz="3200" dirty="0">
                <a:latin typeface="Carlito"/>
                <a:cs typeface="Carlito"/>
              </a:rPr>
              <a:t>thon	</a:t>
            </a:r>
            <a:r>
              <a:rPr sz="3200" spc="-5" dirty="0">
                <a:latin typeface="Carlito"/>
                <a:cs typeface="Carlito"/>
              </a:rPr>
              <a:t>use</a:t>
            </a:r>
            <a:r>
              <a:rPr sz="3200" dirty="0">
                <a:latin typeface="Carlito"/>
                <a:cs typeface="Carlito"/>
              </a:rPr>
              <a:t>s	</a:t>
            </a:r>
            <a:r>
              <a:rPr sz="3200" spc="-50" dirty="0">
                <a:latin typeface="Carlito"/>
                <a:cs typeface="Carlito"/>
              </a:rPr>
              <a:t>e</a:t>
            </a:r>
            <a:r>
              <a:rPr sz="3200" spc="-70" dirty="0">
                <a:latin typeface="Carlito"/>
                <a:cs typeface="Carlito"/>
              </a:rPr>
              <a:t>x</a:t>
            </a:r>
            <a:r>
              <a:rPr sz="3200" dirty="0">
                <a:latin typeface="Carlito"/>
                <a:cs typeface="Carlito"/>
              </a:rPr>
              <a:t>ce</a:t>
            </a:r>
            <a:r>
              <a:rPr sz="3200" spc="-15" dirty="0">
                <a:latin typeface="Carlito"/>
                <a:cs typeface="Carlito"/>
              </a:rPr>
              <a:t>p</a:t>
            </a:r>
            <a:r>
              <a:rPr sz="3200" dirty="0">
                <a:latin typeface="Carlito"/>
                <a:cs typeface="Carlito"/>
              </a:rPr>
              <a:t>t</a:t>
            </a:r>
            <a:r>
              <a:rPr sz="3200" spc="-10" dirty="0">
                <a:latin typeface="Carlito"/>
                <a:cs typeface="Carlito"/>
              </a:rPr>
              <a:t>i</a:t>
            </a:r>
            <a:r>
              <a:rPr sz="3200" spc="-5" dirty="0">
                <a:latin typeface="Carlito"/>
                <a:cs typeface="Carlito"/>
              </a:rPr>
              <a:t>on</a:t>
            </a:r>
            <a:r>
              <a:rPr sz="3200" dirty="0">
                <a:latin typeface="Carlito"/>
                <a:cs typeface="Carlito"/>
              </a:rPr>
              <a:t>s	</a:t>
            </a:r>
            <a:r>
              <a:rPr sz="3200" spc="-45" dirty="0">
                <a:latin typeface="Carlito"/>
                <a:cs typeface="Carlito"/>
              </a:rPr>
              <a:t>t</a:t>
            </a:r>
            <a:r>
              <a:rPr sz="3200" dirty="0">
                <a:latin typeface="Carlito"/>
                <a:cs typeface="Carlito"/>
              </a:rPr>
              <a:t>o	</a:t>
            </a:r>
            <a:r>
              <a:rPr sz="3200" spc="-25" dirty="0">
                <a:latin typeface="Carlito"/>
                <a:cs typeface="Carlito"/>
              </a:rPr>
              <a:t>c</a:t>
            </a:r>
            <a:r>
              <a:rPr sz="3200" spc="-5" dirty="0">
                <a:latin typeface="Carlito"/>
                <a:cs typeface="Carlito"/>
              </a:rPr>
              <a:t>ommu</a:t>
            </a:r>
            <a:r>
              <a:rPr sz="3200" spc="10" dirty="0">
                <a:latin typeface="Carlito"/>
                <a:cs typeface="Carlito"/>
              </a:rPr>
              <a:t>n</a:t>
            </a:r>
            <a:r>
              <a:rPr sz="3200" dirty="0">
                <a:latin typeface="Carlito"/>
                <a:cs typeface="Carlito"/>
              </a:rPr>
              <a:t>i</a:t>
            </a:r>
            <a:r>
              <a:rPr sz="3200" spc="-30" dirty="0">
                <a:latin typeface="Carlito"/>
                <a:cs typeface="Carlito"/>
              </a:rPr>
              <a:t>c</a:t>
            </a:r>
            <a:r>
              <a:rPr sz="3200" spc="-25" dirty="0">
                <a:latin typeface="Carlito"/>
                <a:cs typeface="Carlito"/>
              </a:rPr>
              <a:t>a</a:t>
            </a:r>
            <a:r>
              <a:rPr sz="3200" spc="-45" dirty="0">
                <a:latin typeface="Carlito"/>
                <a:cs typeface="Carlito"/>
              </a:rPr>
              <a:t>t</a:t>
            </a:r>
            <a:r>
              <a:rPr sz="3200" dirty="0">
                <a:latin typeface="Carlito"/>
                <a:cs typeface="Carlito"/>
              </a:rPr>
              <a:t>e  </a:t>
            </a:r>
            <a:r>
              <a:rPr sz="3200" spc="-20" dirty="0">
                <a:latin typeface="Carlito"/>
                <a:cs typeface="Carlito"/>
              </a:rPr>
              <a:t>errors </a:t>
            </a:r>
            <a:r>
              <a:rPr sz="3200" dirty="0">
                <a:latin typeface="Carlito"/>
                <a:cs typeface="Carlito"/>
              </a:rPr>
              <a:t>and anomalies</a:t>
            </a:r>
            <a:endParaRPr sz="3200">
              <a:latin typeface="Carlito"/>
              <a:cs typeface="Carlito"/>
            </a:endParaRPr>
          </a:p>
          <a:p>
            <a:pPr marL="355600" marR="5715" indent="-342900">
              <a:lnSpc>
                <a:spcPct val="100000"/>
              </a:lnSpc>
              <a:spcBef>
                <a:spcPts val="770"/>
              </a:spcBef>
              <a:buSzPct val="96875"/>
              <a:buFont typeface="Wingdings"/>
              <a:buChar char=""/>
              <a:tabLst>
                <a:tab pos="467359" algn="l"/>
              </a:tabLst>
            </a:pPr>
            <a:r>
              <a:rPr sz="3200" i="1" spc="-20" dirty="0">
                <a:latin typeface="Carlito"/>
                <a:cs typeface="Carlito"/>
              </a:rPr>
              <a:t>exception </a:t>
            </a:r>
            <a:r>
              <a:rPr sz="3200" spc="-5" dirty="0">
                <a:latin typeface="Carlito"/>
                <a:cs typeface="Carlito"/>
              </a:rPr>
              <a:t>is </a:t>
            </a:r>
            <a:r>
              <a:rPr sz="3200" dirty="0">
                <a:latin typeface="Carlito"/>
                <a:cs typeface="Carlito"/>
              </a:rPr>
              <a:t>an object </a:t>
            </a:r>
            <a:r>
              <a:rPr sz="3200" spc="-5" dirty="0">
                <a:latin typeface="Carlito"/>
                <a:cs typeface="Carlito"/>
              </a:rPr>
              <a:t>that </a:t>
            </a:r>
            <a:r>
              <a:rPr sz="3200" spc="-10" dirty="0">
                <a:latin typeface="Carlito"/>
                <a:cs typeface="Carlito"/>
              </a:rPr>
              <a:t>indicates </a:t>
            </a:r>
            <a:r>
              <a:rPr sz="3200" dirty="0">
                <a:latin typeface="Carlito"/>
                <a:cs typeface="Carlito"/>
              </a:rPr>
              <a:t>an </a:t>
            </a:r>
            <a:r>
              <a:rPr sz="3200" spc="-15" dirty="0">
                <a:latin typeface="Carlito"/>
                <a:cs typeface="Carlito"/>
              </a:rPr>
              <a:t>error </a:t>
            </a:r>
            <a:r>
              <a:rPr sz="3200" spc="690" dirty="0">
                <a:latin typeface="Carlito"/>
                <a:cs typeface="Carlito"/>
              </a:rPr>
              <a:t> </a:t>
            </a:r>
            <a:r>
              <a:rPr sz="3200" dirty="0">
                <a:latin typeface="Carlito"/>
                <a:cs typeface="Carlito"/>
              </a:rPr>
              <a:t>or anomalous</a:t>
            </a:r>
            <a:r>
              <a:rPr sz="3200" spc="-15" dirty="0">
                <a:latin typeface="Carlito"/>
                <a:cs typeface="Carlito"/>
              </a:rPr>
              <a:t> </a:t>
            </a:r>
            <a:r>
              <a:rPr sz="3200" spc="-5" dirty="0">
                <a:latin typeface="Carlito"/>
                <a:cs typeface="Carlito"/>
              </a:rPr>
              <a:t>condition</a:t>
            </a:r>
            <a:endParaRPr sz="3200">
              <a:latin typeface="Carlito"/>
              <a:cs typeface="Carlito"/>
            </a:endParaRPr>
          </a:p>
          <a:p>
            <a:pPr marL="355600" marR="6985" indent="-342900">
              <a:lnSpc>
                <a:spcPct val="100000"/>
              </a:lnSpc>
              <a:spcBef>
                <a:spcPts val="765"/>
              </a:spcBef>
              <a:buSzPct val="96875"/>
              <a:buFont typeface="Wingdings"/>
              <a:buChar char=""/>
              <a:tabLst>
                <a:tab pos="376555" algn="l"/>
              </a:tabLst>
            </a:pPr>
            <a:r>
              <a:rPr sz="3200" spc="-10" dirty="0">
                <a:latin typeface="Carlito"/>
                <a:cs typeface="Carlito"/>
              </a:rPr>
              <a:t>code explicitly </a:t>
            </a:r>
            <a:r>
              <a:rPr sz="3200" spc="-15" dirty="0">
                <a:latin typeface="Carlito"/>
                <a:cs typeface="Carlito"/>
              </a:rPr>
              <a:t>raise </a:t>
            </a:r>
            <a:r>
              <a:rPr sz="3200" dirty="0">
                <a:latin typeface="Carlito"/>
                <a:cs typeface="Carlito"/>
              </a:rPr>
              <a:t>an </a:t>
            </a:r>
            <a:r>
              <a:rPr sz="3200" spc="-20" dirty="0">
                <a:latin typeface="Carlito"/>
                <a:cs typeface="Carlito"/>
              </a:rPr>
              <a:t>exception </a:t>
            </a:r>
            <a:r>
              <a:rPr sz="3200" spc="-5" dirty="0">
                <a:latin typeface="Carlito"/>
                <a:cs typeface="Carlito"/>
              </a:rPr>
              <a:t>by </a:t>
            </a:r>
            <a:r>
              <a:rPr sz="3200" spc="-20" dirty="0">
                <a:latin typeface="Carlito"/>
                <a:cs typeface="Carlito"/>
              </a:rPr>
              <a:t>executing  </a:t>
            </a:r>
            <a:r>
              <a:rPr sz="3200" dirty="0">
                <a:latin typeface="Carlito"/>
                <a:cs typeface="Carlito"/>
              </a:rPr>
              <a:t>a </a:t>
            </a:r>
            <a:r>
              <a:rPr sz="3200" b="1" spc="-15" dirty="0">
                <a:latin typeface="Carlito"/>
                <a:cs typeface="Carlito"/>
              </a:rPr>
              <a:t>raise</a:t>
            </a:r>
            <a:r>
              <a:rPr sz="3200" b="1" spc="-40" dirty="0">
                <a:latin typeface="Carlito"/>
                <a:cs typeface="Carlito"/>
              </a:rPr>
              <a:t> </a:t>
            </a:r>
            <a:r>
              <a:rPr sz="3200" spc="-20" dirty="0">
                <a:latin typeface="Carlito"/>
                <a:cs typeface="Carlito"/>
              </a:rPr>
              <a:t>statement.</a:t>
            </a:r>
            <a:endParaRPr sz="3200">
              <a:latin typeface="Carlito"/>
              <a:cs typeface="Carlito"/>
            </a:endParaRPr>
          </a:p>
          <a:p>
            <a:pPr marL="355600" marR="5080" indent="-342900">
              <a:lnSpc>
                <a:spcPct val="100000"/>
              </a:lnSpc>
              <a:spcBef>
                <a:spcPts val="770"/>
              </a:spcBef>
              <a:buSzPct val="96875"/>
              <a:buFont typeface="Wingdings"/>
              <a:buChar char=""/>
              <a:tabLst>
                <a:tab pos="467359" algn="l"/>
              </a:tabLst>
            </a:pPr>
            <a:r>
              <a:rPr sz="3200" spc="-5" dirty="0">
                <a:latin typeface="Carlito"/>
                <a:cs typeface="Carlito"/>
              </a:rPr>
              <a:t>If </a:t>
            </a:r>
            <a:r>
              <a:rPr sz="3200" dirty="0">
                <a:latin typeface="Carlito"/>
                <a:cs typeface="Carlito"/>
              </a:rPr>
              <a:t>a </a:t>
            </a:r>
            <a:r>
              <a:rPr sz="3200" spc="-20" dirty="0">
                <a:latin typeface="Carlito"/>
                <a:cs typeface="Carlito"/>
              </a:rPr>
              <a:t>program </a:t>
            </a:r>
            <a:r>
              <a:rPr sz="3200" spc="-5" dirty="0">
                <a:latin typeface="Carlito"/>
                <a:cs typeface="Carlito"/>
              </a:rPr>
              <a:t>does </a:t>
            </a:r>
            <a:r>
              <a:rPr sz="3200" dirty="0">
                <a:latin typeface="Carlito"/>
                <a:cs typeface="Carlito"/>
              </a:rPr>
              <a:t>not handle </a:t>
            </a:r>
            <a:r>
              <a:rPr sz="3200" spc="5" dirty="0">
                <a:latin typeface="Carlito"/>
                <a:cs typeface="Carlito"/>
              </a:rPr>
              <a:t>an </a:t>
            </a:r>
            <a:r>
              <a:rPr sz="3200" spc="-15" dirty="0">
                <a:latin typeface="Carlito"/>
                <a:cs typeface="Carlito"/>
              </a:rPr>
              <a:t>exception, </a:t>
            </a:r>
            <a:r>
              <a:rPr sz="3200" spc="5" dirty="0">
                <a:latin typeface="Carlito"/>
                <a:cs typeface="Carlito"/>
              </a:rPr>
              <a:t>it  </a:t>
            </a:r>
            <a:r>
              <a:rPr sz="3200" spc="-15" dirty="0">
                <a:latin typeface="Carlito"/>
                <a:cs typeface="Carlito"/>
              </a:rPr>
              <a:t>terminates </a:t>
            </a:r>
            <a:r>
              <a:rPr sz="3200" dirty="0">
                <a:latin typeface="Carlito"/>
                <a:cs typeface="Carlito"/>
              </a:rPr>
              <a:t>with an </a:t>
            </a:r>
            <a:r>
              <a:rPr sz="3200" spc="-10" dirty="0">
                <a:latin typeface="Carlito"/>
                <a:cs typeface="Carlito"/>
              </a:rPr>
              <a:t>error traceback</a:t>
            </a:r>
            <a:r>
              <a:rPr sz="3200" spc="-5" dirty="0">
                <a:latin typeface="Carlito"/>
                <a:cs typeface="Carlito"/>
              </a:rPr>
              <a:t> message</a:t>
            </a:r>
            <a:endParaRPr sz="32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Errors/Exceptions</a:t>
            </a:r>
            <a:endParaRPr lang="en-US" dirty="0"/>
          </a:p>
        </p:txBody>
      </p:sp>
      <p:sp>
        <p:nvSpPr>
          <p:cNvPr id="3" name="Content Placeholder 2"/>
          <p:cNvSpPr>
            <a:spLocks noGrp="1"/>
          </p:cNvSpPr>
          <p:nvPr>
            <p:ph idx="1"/>
          </p:nvPr>
        </p:nvSpPr>
        <p:spPr/>
        <p:txBody>
          <a:bodyPr>
            <a:normAutofit lnSpcReduction="10000"/>
          </a:bodyPr>
          <a:lstStyle/>
          <a:p>
            <a:pPr marL="1200150" lvl="1" indent="-742950"/>
            <a:r>
              <a:rPr lang="en-US" sz="3600" dirty="0"/>
              <a:t>Compile-time </a:t>
            </a:r>
            <a:r>
              <a:rPr lang="en-US" sz="3600" dirty="0" smtClean="0"/>
              <a:t>errors</a:t>
            </a:r>
          </a:p>
          <a:p>
            <a:pPr marL="1200150" lvl="1" indent="-742950">
              <a:buNone/>
            </a:pPr>
            <a:r>
              <a:rPr lang="en-US" sz="2400" dirty="0"/>
              <a:t>These are syntactical errors found in the code, due to which a program fails to compile.</a:t>
            </a:r>
          </a:p>
          <a:p>
            <a:pPr marL="1200150" lvl="1" indent="-742950"/>
            <a:r>
              <a:rPr lang="en-US" sz="3600" dirty="0"/>
              <a:t>Runtime </a:t>
            </a:r>
            <a:r>
              <a:rPr lang="en-US" sz="3600" dirty="0" smtClean="0"/>
              <a:t>errors</a:t>
            </a:r>
          </a:p>
          <a:p>
            <a:pPr marL="1200150" lvl="1" indent="-742950" algn="just">
              <a:buNone/>
            </a:pPr>
            <a:r>
              <a:rPr lang="en-US" sz="2000" dirty="0"/>
              <a:t>When PVM cannot execute the byte code, it flags runtime error. For example, insufficient memory to store something or inability of PVM to execute some statement come under runtime errors.</a:t>
            </a:r>
            <a:endParaRPr lang="en-US" sz="2000" dirty="0" smtClean="0"/>
          </a:p>
          <a:p>
            <a:pPr marL="1200150" lvl="1" indent="-742950"/>
            <a:r>
              <a:rPr lang="en-US" sz="3200" dirty="0" smtClean="0"/>
              <a:t>Logical errors</a:t>
            </a:r>
          </a:p>
          <a:p>
            <a:pPr marL="1200150" lvl="1" indent="-742950" algn="just">
              <a:buNone/>
            </a:pPr>
            <a:r>
              <a:rPr lang="en-US" sz="2000" dirty="0"/>
              <a:t>These errors depict flaws in the logic of the program. The programmer might be using a wrong formula of the design of the program itself is wrong. Logical errors are not detected either by Python compiler of PVM.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An exception is a runtime error which can be handled by the programmer.</a:t>
            </a:r>
          </a:p>
          <a:p>
            <a:pPr lvl="0"/>
            <a:r>
              <a:rPr lang="en-US" dirty="0"/>
              <a:t>That means if the programmer can guess an error in the program and he can do something to eliminate the harm caused by that error, then it is called an „exception‟.</a:t>
            </a:r>
          </a:p>
          <a:p>
            <a:r>
              <a:rPr lang="en-US" b="1" dirty="0"/>
              <a:t>Exception Handling:</a:t>
            </a:r>
            <a:endParaRPr lang="en-US" dirty="0"/>
          </a:p>
          <a:p>
            <a:pPr lvl="0"/>
            <a:r>
              <a:rPr lang="en-US" dirty="0"/>
              <a:t>The purpose of handling errors is to make the program </a:t>
            </a:r>
            <a:r>
              <a:rPr lang="en-US" i="1" dirty="0"/>
              <a:t>robust</a:t>
            </a:r>
            <a:r>
              <a:rPr lang="en-US" dirty="0"/>
              <a:t>. The word „robust‟ </a:t>
            </a:r>
            <a:r>
              <a:rPr lang="en-US" dirty="0" smtClean="0"/>
              <a:t>means “strong</a:t>
            </a:r>
            <a:r>
              <a:rPr lang="en-US" dirty="0"/>
              <a:t>‟. A robust program does not terminate in the middle.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496570"/>
            <a:ext cx="4924679" cy="696595"/>
          </a:xfrm>
          <a:prstGeom prst="rect">
            <a:avLst/>
          </a:prstGeom>
        </p:spPr>
        <p:txBody>
          <a:bodyPr vert="horz" wrap="square" lIns="0" tIns="13335" rIns="0" bIns="0" rtlCol="0">
            <a:spAutoFit/>
          </a:bodyPr>
          <a:lstStyle/>
          <a:p>
            <a:pPr marL="12700">
              <a:lnSpc>
                <a:spcPct val="100000"/>
              </a:lnSpc>
              <a:spcBef>
                <a:spcPts val="105"/>
              </a:spcBef>
            </a:pPr>
            <a:r>
              <a:rPr sz="4400" b="1" u="heavy" spc="-5" dirty="0">
                <a:uFill>
                  <a:solidFill>
                    <a:srgbClr val="000000"/>
                  </a:solidFill>
                </a:uFill>
                <a:latin typeface="Carlito"/>
                <a:cs typeface="Carlito"/>
              </a:rPr>
              <a:t>The </a:t>
            </a:r>
            <a:r>
              <a:rPr sz="4400" b="1" u="heavy" dirty="0">
                <a:uFill>
                  <a:solidFill>
                    <a:srgbClr val="000000"/>
                  </a:solidFill>
                </a:uFill>
                <a:latin typeface="Carlito"/>
                <a:cs typeface="Carlito"/>
              </a:rPr>
              <a:t>try</a:t>
            </a:r>
            <a:r>
              <a:rPr sz="4400" b="1" u="heavy" spc="-80" dirty="0">
                <a:uFill>
                  <a:solidFill>
                    <a:srgbClr val="000000"/>
                  </a:solidFill>
                </a:uFill>
                <a:latin typeface="Carlito"/>
                <a:cs typeface="Carlito"/>
              </a:rPr>
              <a:t> </a:t>
            </a:r>
            <a:r>
              <a:rPr sz="4400" b="1" u="heavy" spc="-20" dirty="0">
                <a:uFill>
                  <a:solidFill>
                    <a:srgbClr val="000000"/>
                  </a:solidFill>
                </a:uFill>
                <a:latin typeface="Carlito"/>
                <a:cs typeface="Carlito"/>
              </a:rPr>
              <a:t>Statement</a:t>
            </a:r>
            <a:endParaRPr sz="4400">
              <a:latin typeface="Carlito"/>
              <a:cs typeface="Carlito"/>
            </a:endParaRPr>
          </a:p>
        </p:txBody>
      </p:sp>
      <p:sp>
        <p:nvSpPr>
          <p:cNvPr id="3" name="object 3"/>
          <p:cNvSpPr txBox="1"/>
          <p:nvPr/>
        </p:nvSpPr>
        <p:spPr>
          <a:xfrm>
            <a:off x="535940" y="1275410"/>
            <a:ext cx="8074025" cy="4318635"/>
          </a:xfrm>
          <a:prstGeom prst="rect">
            <a:avLst/>
          </a:prstGeom>
        </p:spPr>
        <p:txBody>
          <a:bodyPr vert="horz" wrap="square" lIns="0" tIns="13335" rIns="0" bIns="0" rtlCol="0">
            <a:spAutoFit/>
          </a:bodyPr>
          <a:lstStyle/>
          <a:p>
            <a:pPr marL="355600" marR="7620" indent="-342900">
              <a:lnSpc>
                <a:spcPct val="100000"/>
              </a:lnSpc>
              <a:spcBef>
                <a:spcPts val="105"/>
              </a:spcBef>
              <a:buFont typeface="Arial"/>
              <a:buChar char="•"/>
              <a:tabLst>
                <a:tab pos="354965" algn="l"/>
                <a:tab pos="355600" algn="l"/>
                <a:tab pos="1494155" algn="l"/>
                <a:tab pos="2482850" algn="l"/>
                <a:tab pos="4693285" algn="l"/>
                <a:tab pos="6631940" algn="l"/>
              </a:tabLst>
            </a:pPr>
            <a:r>
              <a:rPr sz="3200" spc="-5" dirty="0">
                <a:latin typeface="Carlito"/>
                <a:cs typeface="Carlito"/>
              </a:rPr>
              <a:t>Th</a:t>
            </a:r>
            <a:r>
              <a:rPr sz="3200" dirty="0">
                <a:latin typeface="Carlito"/>
                <a:cs typeface="Carlito"/>
              </a:rPr>
              <a:t>e	t</a:t>
            </a:r>
            <a:r>
              <a:rPr sz="3200" spc="10" dirty="0">
                <a:latin typeface="Carlito"/>
                <a:cs typeface="Carlito"/>
              </a:rPr>
              <a:t>r</a:t>
            </a:r>
            <a:r>
              <a:rPr sz="3200" dirty="0">
                <a:latin typeface="Carlito"/>
                <a:cs typeface="Carlito"/>
              </a:rPr>
              <a:t>y	</a:t>
            </a:r>
            <a:r>
              <a:rPr sz="3200" spc="-45" dirty="0">
                <a:latin typeface="Carlito"/>
                <a:cs typeface="Carlito"/>
              </a:rPr>
              <a:t>st</a:t>
            </a:r>
            <a:r>
              <a:rPr sz="3200" spc="-25" dirty="0">
                <a:latin typeface="Carlito"/>
                <a:cs typeface="Carlito"/>
              </a:rPr>
              <a:t>a</a:t>
            </a:r>
            <a:r>
              <a:rPr sz="3200" spc="-45" dirty="0">
                <a:latin typeface="Carlito"/>
                <a:cs typeface="Carlito"/>
              </a:rPr>
              <a:t>t</a:t>
            </a:r>
            <a:r>
              <a:rPr sz="3200" dirty="0">
                <a:latin typeface="Carlito"/>
                <a:cs typeface="Carlito"/>
              </a:rPr>
              <a:t>eme</a:t>
            </a:r>
            <a:r>
              <a:rPr sz="3200" spc="-35" dirty="0">
                <a:latin typeface="Carlito"/>
                <a:cs typeface="Carlito"/>
              </a:rPr>
              <a:t>n</a:t>
            </a:r>
            <a:r>
              <a:rPr sz="3200" dirty="0">
                <a:latin typeface="Carlito"/>
                <a:cs typeface="Carlito"/>
              </a:rPr>
              <a:t>t	</a:t>
            </a:r>
            <a:r>
              <a:rPr sz="3200" spc="-5" dirty="0">
                <a:latin typeface="Carlito"/>
                <a:cs typeface="Carlito"/>
              </a:rPr>
              <a:t>p</a:t>
            </a:r>
            <a:r>
              <a:rPr sz="3200" spc="-60" dirty="0">
                <a:latin typeface="Carlito"/>
                <a:cs typeface="Carlito"/>
              </a:rPr>
              <a:t>r</a:t>
            </a:r>
            <a:r>
              <a:rPr sz="3200" spc="-15" dirty="0">
                <a:latin typeface="Carlito"/>
                <a:cs typeface="Carlito"/>
              </a:rPr>
              <a:t>o</a:t>
            </a:r>
            <a:r>
              <a:rPr sz="3200" dirty="0">
                <a:latin typeface="Carlito"/>
                <a:cs typeface="Carlito"/>
              </a:rPr>
              <a:t>vides	</a:t>
            </a:r>
            <a:r>
              <a:rPr sz="3200" spc="20" dirty="0">
                <a:latin typeface="Carlito"/>
                <a:cs typeface="Carlito"/>
              </a:rPr>
              <a:t>P</a:t>
            </a:r>
            <a:r>
              <a:rPr sz="3200" spc="10" dirty="0">
                <a:latin typeface="Carlito"/>
                <a:cs typeface="Carlito"/>
              </a:rPr>
              <a:t>y</a:t>
            </a:r>
            <a:r>
              <a:rPr sz="3200" dirty="0">
                <a:latin typeface="Carlito"/>
                <a:cs typeface="Carlito"/>
              </a:rPr>
              <a:t>tho</a:t>
            </a:r>
            <a:r>
              <a:rPr sz="3200" spc="-10" dirty="0">
                <a:latin typeface="Carlito"/>
                <a:cs typeface="Carlito"/>
              </a:rPr>
              <a:t>n</a:t>
            </a:r>
            <a:r>
              <a:rPr sz="3200" dirty="0">
                <a:latin typeface="Carlito"/>
                <a:cs typeface="Carlito"/>
              </a:rPr>
              <a:t>'s  </a:t>
            </a:r>
            <a:r>
              <a:rPr sz="3200" spc="-10" dirty="0">
                <a:latin typeface="Carlito"/>
                <a:cs typeface="Carlito"/>
              </a:rPr>
              <a:t>exception-handling</a:t>
            </a:r>
            <a:r>
              <a:rPr sz="3200" spc="15" dirty="0">
                <a:latin typeface="Carlito"/>
                <a:cs typeface="Carlito"/>
              </a:rPr>
              <a:t> </a:t>
            </a:r>
            <a:r>
              <a:rPr sz="3200" spc="-5" dirty="0">
                <a:latin typeface="Carlito"/>
                <a:cs typeface="Carlito"/>
              </a:rPr>
              <a:t>mechanism</a:t>
            </a:r>
            <a:endParaRPr sz="3200">
              <a:latin typeface="Carlito"/>
              <a:cs typeface="Carlito"/>
            </a:endParaRPr>
          </a:p>
          <a:p>
            <a:pPr marL="355600" indent="-342900">
              <a:lnSpc>
                <a:spcPct val="100000"/>
              </a:lnSpc>
              <a:spcBef>
                <a:spcPts val="770"/>
              </a:spcBef>
              <a:buFont typeface="Arial"/>
              <a:buChar char="•"/>
              <a:tabLst>
                <a:tab pos="354965" algn="l"/>
                <a:tab pos="355600" algn="l"/>
              </a:tabLst>
            </a:pPr>
            <a:r>
              <a:rPr sz="3200" spc="-5" dirty="0">
                <a:latin typeface="Carlito"/>
                <a:cs typeface="Carlito"/>
              </a:rPr>
              <a:t>It is </a:t>
            </a:r>
            <a:r>
              <a:rPr sz="3200" dirty="0">
                <a:latin typeface="Carlito"/>
                <a:cs typeface="Carlito"/>
              </a:rPr>
              <a:t>a </a:t>
            </a:r>
            <a:r>
              <a:rPr sz="3200" spc="-5" dirty="0">
                <a:latin typeface="Carlito"/>
                <a:cs typeface="Carlito"/>
              </a:rPr>
              <a:t>compound</a:t>
            </a:r>
            <a:r>
              <a:rPr sz="3200" spc="15" dirty="0">
                <a:latin typeface="Carlito"/>
                <a:cs typeface="Carlito"/>
              </a:rPr>
              <a:t> </a:t>
            </a:r>
            <a:r>
              <a:rPr sz="3200" spc="-20" dirty="0">
                <a:latin typeface="Carlito"/>
                <a:cs typeface="Carlito"/>
              </a:rPr>
              <a:t>statement</a:t>
            </a:r>
            <a:endParaRPr sz="3200">
              <a:latin typeface="Carlito"/>
              <a:cs typeface="Carlito"/>
            </a:endParaRPr>
          </a:p>
          <a:p>
            <a:pPr marL="355600" indent="-342900">
              <a:lnSpc>
                <a:spcPct val="100000"/>
              </a:lnSpc>
              <a:spcBef>
                <a:spcPts val="770"/>
              </a:spcBef>
              <a:buFont typeface="Arial"/>
              <a:buChar char="•"/>
              <a:tabLst>
                <a:tab pos="354965" algn="l"/>
                <a:tab pos="355600" algn="l"/>
              </a:tabLst>
            </a:pPr>
            <a:r>
              <a:rPr sz="3200" spc="-5" dirty="0">
                <a:latin typeface="Carlito"/>
                <a:cs typeface="Carlito"/>
              </a:rPr>
              <a:t>It </a:t>
            </a:r>
            <a:r>
              <a:rPr sz="3200" spc="-10" dirty="0">
                <a:latin typeface="Carlito"/>
                <a:cs typeface="Carlito"/>
              </a:rPr>
              <a:t>can </a:t>
            </a:r>
            <a:r>
              <a:rPr sz="3200" spc="-40" dirty="0">
                <a:latin typeface="Carlito"/>
                <a:cs typeface="Carlito"/>
              </a:rPr>
              <a:t>take </a:t>
            </a:r>
            <a:r>
              <a:rPr sz="3200" dirty="0">
                <a:latin typeface="Carlito"/>
                <a:cs typeface="Carlito"/>
              </a:rPr>
              <a:t>one of </a:t>
            </a:r>
            <a:r>
              <a:rPr sz="3200" spc="-10" dirty="0">
                <a:latin typeface="Carlito"/>
                <a:cs typeface="Carlito"/>
              </a:rPr>
              <a:t>two </a:t>
            </a:r>
            <a:r>
              <a:rPr sz="3200" spc="-25" dirty="0">
                <a:latin typeface="Carlito"/>
                <a:cs typeface="Carlito"/>
              </a:rPr>
              <a:t>different</a:t>
            </a:r>
            <a:r>
              <a:rPr sz="3200" spc="30" dirty="0">
                <a:latin typeface="Carlito"/>
                <a:cs typeface="Carlito"/>
              </a:rPr>
              <a:t> </a:t>
            </a:r>
            <a:r>
              <a:rPr sz="3200" spc="-15" dirty="0">
                <a:latin typeface="Carlito"/>
                <a:cs typeface="Carlito"/>
              </a:rPr>
              <a:t>forms:</a:t>
            </a:r>
            <a:endParaRPr sz="3200">
              <a:latin typeface="Carlito"/>
              <a:cs typeface="Carlito"/>
            </a:endParaRPr>
          </a:p>
          <a:p>
            <a:pPr marL="355600" marR="5080" lvl="1" indent="24130">
              <a:lnSpc>
                <a:spcPct val="100000"/>
              </a:lnSpc>
              <a:spcBef>
                <a:spcPts val="765"/>
              </a:spcBef>
              <a:buFont typeface="Carlito"/>
              <a:buAutoNum type="arabicParenR"/>
              <a:tabLst>
                <a:tab pos="848360" algn="l"/>
              </a:tabLst>
            </a:pPr>
            <a:r>
              <a:rPr sz="3200" dirty="0">
                <a:latin typeface="Carlito"/>
                <a:cs typeface="Carlito"/>
              </a:rPr>
              <a:t>try clause </a:t>
            </a:r>
            <a:r>
              <a:rPr sz="3200" spc="-15" dirty="0">
                <a:latin typeface="Carlito"/>
                <a:cs typeface="Carlito"/>
              </a:rPr>
              <a:t>followed </a:t>
            </a:r>
            <a:r>
              <a:rPr sz="3200" spc="-5" dirty="0">
                <a:latin typeface="Carlito"/>
                <a:cs typeface="Carlito"/>
              </a:rPr>
              <a:t>by one </a:t>
            </a:r>
            <a:r>
              <a:rPr sz="3200" dirty="0">
                <a:latin typeface="Carlito"/>
                <a:cs typeface="Carlito"/>
              </a:rPr>
              <a:t>or </a:t>
            </a:r>
            <a:r>
              <a:rPr sz="3200" spc="-10" dirty="0">
                <a:latin typeface="Carlito"/>
                <a:cs typeface="Carlito"/>
              </a:rPr>
              <a:t>more </a:t>
            </a:r>
            <a:r>
              <a:rPr sz="3200" spc="-25" dirty="0">
                <a:latin typeface="Carlito"/>
                <a:cs typeface="Carlito"/>
              </a:rPr>
              <a:t>except  </a:t>
            </a:r>
            <a:r>
              <a:rPr sz="3200" dirty="0">
                <a:latin typeface="Carlito"/>
                <a:cs typeface="Carlito"/>
              </a:rPr>
              <a:t>clauses</a:t>
            </a:r>
            <a:endParaRPr sz="3200">
              <a:latin typeface="Carlito"/>
              <a:cs typeface="Carlito"/>
            </a:endParaRPr>
          </a:p>
          <a:p>
            <a:pPr marL="355600" marR="8255" lvl="1" indent="24130">
              <a:lnSpc>
                <a:spcPct val="100000"/>
              </a:lnSpc>
              <a:spcBef>
                <a:spcPts val="770"/>
              </a:spcBef>
              <a:buFont typeface="Carlito"/>
              <a:buAutoNum type="arabicParenR"/>
              <a:tabLst>
                <a:tab pos="839469" algn="l"/>
              </a:tabLst>
            </a:pPr>
            <a:r>
              <a:rPr sz="3200" dirty="0">
                <a:latin typeface="Carlito"/>
                <a:cs typeface="Carlito"/>
              </a:rPr>
              <a:t>A try clause </a:t>
            </a:r>
            <a:r>
              <a:rPr sz="3200" spc="-20" dirty="0">
                <a:latin typeface="Carlito"/>
                <a:cs typeface="Carlito"/>
              </a:rPr>
              <a:t>followed </a:t>
            </a:r>
            <a:r>
              <a:rPr sz="3200" spc="-10" dirty="0">
                <a:latin typeface="Carlito"/>
                <a:cs typeface="Carlito"/>
              </a:rPr>
              <a:t>by </a:t>
            </a:r>
            <a:r>
              <a:rPr sz="3200" spc="-15" dirty="0">
                <a:latin typeface="Carlito"/>
                <a:cs typeface="Carlito"/>
              </a:rPr>
              <a:t>exactly </a:t>
            </a:r>
            <a:r>
              <a:rPr sz="3200" spc="-5" dirty="0">
                <a:latin typeface="Carlito"/>
                <a:cs typeface="Carlito"/>
              </a:rPr>
              <a:t>one </a:t>
            </a:r>
            <a:r>
              <a:rPr sz="3200" dirty="0">
                <a:latin typeface="Carlito"/>
                <a:cs typeface="Carlito"/>
              </a:rPr>
              <a:t>finally  clause</a:t>
            </a:r>
            <a:endParaRPr sz="32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91465"/>
            <a:ext cx="3147060" cy="635000"/>
          </a:xfrm>
          <a:prstGeom prst="rect">
            <a:avLst/>
          </a:prstGeom>
        </p:spPr>
        <p:txBody>
          <a:bodyPr vert="horz" wrap="square" lIns="0" tIns="12065" rIns="0" bIns="0" rtlCol="0">
            <a:spAutoFit/>
          </a:bodyPr>
          <a:lstStyle/>
          <a:p>
            <a:pPr marL="12700">
              <a:lnSpc>
                <a:spcPct val="100000"/>
              </a:lnSpc>
              <a:spcBef>
                <a:spcPts val="95"/>
              </a:spcBef>
            </a:pPr>
            <a:r>
              <a:rPr sz="4000" b="1" spc="-25" dirty="0">
                <a:latin typeface="Carlito"/>
                <a:cs typeface="Carlito"/>
              </a:rPr>
              <a:t>1)try/except</a:t>
            </a:r>
            <a:endParaRPr sz="4000">
              <a:latin typeface="Carlito"/>
              <a:cs typeface="Carlito"/>
            </a:endParaRPr>
          </a:p>
        </p:txBody>
      </p:sp>
      <p:sp>
        <p:nvSpPr>
          <p:cNvPr id="3" name="object 3"/>
          <p:cNvSpPr txBox="1"/>
          <p:nvPr/>
        </p:nvSpPr>
        <p:spPr>
          <a:xfrm>
            <a:off x="535940" y="1510635"/>
            <a:ext cx="5331460" cy="4163319"/>
          </a:xfrm>
          <a:prstGeom prst="rect">
            <a:avLst/>
          </a:prstGeom>
        </p:spPr>
        <p:txBody>
          <a:bodyPr vert="horz" wrap="square" lIns="0" tIns="109855" rIns="0" bIns="0" rtlCol="0">
            <a:spAutoFit/>
          </a:bodyPr>
          <a:lstStyle/>
          <a:p>
            <a:pPr marL="12700">
              <a:lnSpc>
                <a:spcPct val="100000"/>
              </a:lnSpc>
              <a:spcBef>
                <a:spcPts val="865"/>
              </a:spcBef>
            </a:pPr>
            <a:r>
              <a:rPr sz="3200" u="heavy" spc="-20" dirty="0">
                <a:uFill>
                  <a:solidFill>
                    <a:srgbClr val="000000"/>
                  </a:solidFill>
                </a:uFill>
                <a:latin typeface="Carlito"/>
                <a:cs typeface="Carlito"/>
              </a:rPr>
              <a:t>Syntax:</a:t>
            </a:r>
            <a:endParaRPr sz="3200">
              <a:latin typeface="Carlito"/>
              <a:cs typeface="Carlito"/>
            </a:endParaRPr>
          </a:p>
          <a:p>
            <a:pPr marL="12700">
              <a:lnSpc>
                <a:spcPct val="100000"/>
              </a:lnSpc>
              <a:spcBef>
                <a:spcPts val="770"/>
              </a:spcBef>
            </a:pPr>
            <a:r>
              <a:rPr sz="3200" dirty="0">
                <a:latin typeface="Carlito"/>
                <a:cs typeface="Carlito"/>
              </a:rPr>
              <a:t>try:</a:t>
            </a:r>
            <a:endParaRPr sz="3200">
              <a:latin typeface="Carlito"/>
              <a:cs typeface="Carlito"/>
            </a:endParaRPr>
          </a:p>
          <a:p>
            <a:pPr marL="379730">
              <a:lnSpc>
                <a:spcPct val="100000"/>
              </a:lnSpc>
              <a:spcBef>
                <a:spcPts val="770"/>
              </a:spcBef>
            </a:pPr>
            <a:r>
              <a:rPr sz="3200" i="1" spc="-15" dirty="0">
                <a:latin typeface="Carlito"/>
                <a:cs typeface="Carlito"/>
              </a:rPr>
              <a:t>statement(s)</a:t>
            </a:r>
            <a:endParaRPr sz="3200">
              <a:latin typeface="Carlito"/>
              <a:cs typeface="Carlito"/>
            </a:endParaRPr>
          </a:p>
          <a:p>
            <a:pPr marL="379730" marR="5080" indent="-367665">
              <a:lnSpc>
                <a:spcPts val="4610"/>
              </a:lnSpc>
              <a:spcBef>
                <a:spcPts val="280"/>
              </a:spcBef>
            </a:pPr>
            <a:r>
              <a:rPr sz="3200" spc="-25" dirty="0">
                <a:latin typeface="Carlito"/>
                <a:cs typeface="Carlito"/>
              </a:rPr>
              <a:t>except </a:t>
            </a:r>
            <a:r>
              <a:rPr sz="3200" spc="-10" dirty="0">
                <a:latin typeface="Carlito"/>
                <a:cs typeface="Carlito"/>
              </a:rPr>
              <a:t>[</a:t>
            </a:r>
            <a:r>
              <a:rPr sz="3200" i="1" spc="-10" dirty="0">
                <a:latin typeface="Carlito"/>
                <a:cs typeface="Carlito"/>
              </a:rPr>
              <a:t>expression </a:t>
            </a:r>
            <a:r>
              <a:rPr sz="3200" dirty="0">
                <a:latin typeface="Carlito"/>
                <a:cs typeface="Carlito"/>
              </a:rPr>
              <a:t>[, </a:t>
            </a:r>
            <a:r>
              <a:rPr sz="3200" i="1" spc="-10" dirty="0">
                <a:latin typeface="Carlito"/>
                <a:cs typeface="Carlito"/>
              </a:rPr>
              <a:t>target</a:t>
            </a:r>
            <a:r>
              <a:rPr sz="3200" spc="-10" dirty="0">
                <a:latin typeface="Carlito"/>
                <a:cs typeface="Carlito"/>
              </a:rPr>
              <a:t>]]:  </a:t>
            </a:r>
            <a:r>
              <a:rPr sz="3200" i="1" spc="-15" dirty="0">
                <a:latin typeface="Carlito"/>
                <a:cs typeface="Carlito"/>
              </a:rPr>
              <a:t>statement(s)</a:t>
            </a:r>
            <a:endParaRPr sz="3200">
              <a:latin typeface="Carlito"/>
              <a:cs typeface="Carlito"/>
            </a:endParaRPr>
          </a:p>
          <a:p>
            <a:pPr marL="12700">
              <a:lnSpc>
                <a:spcPct val="100000"/>
              </a:lnSpc>
              <a:spcBef>
                <a:spcPts val="484"/>
              </a:spcBef>
            </a:pPr>
            <a:r>
              <a:rPr sz="3200" dirty="0">
                <a:latin typeface="Carlito"/>
                <a:cs typeface="Carlito"/>
              </a:rPr>
              <a:t>[else:</a:t>
            </a:r>
            <a:endParaRPr sz="3200">
              <a:latin typeface="Carlito"/>
              <a:cs typeface="Carlito"/>
            </a:endParaRPr>
          </a:p>
          <a:p>
            <a:pPr marL="379730">
              <a:lnSpc>
                <a:spcPct val="100000"/>
              </a:lnSpc>
              <a:spcBef>
                <a:spcPts val="770"/>
              </a:spcBef>
            </a:pPr>
            <a:r>
              <a:rPr sz="3200" i="1" spc="-15" dirty="0">
                <a:latin typeface="Carlito"/>
                <a:cs typeface="Carlito"/>
              </a:rPr>
              <a:t>statement(s)</a:t>
            </a:r>
            <a:r>
              <a:rPr sz="3200" spc="-15" dirty="0">
                <a:latin typeface="Carlito"/>
                <a:cs typeface="Carlito"/>
              </a:rPr>
              <a:t>]</a:t>
            </a:r>
            <a:endParaRPr sz="32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1" y="191465"/>
            <a:ext cx="3163696" cy="635000"/>
          </a:xfrm>
          <a:prstGeom prst="rect">
            <a:avLst/>
          </a:prstGeom>
        </p:spPr>
        <p:txBody>
          <a:bodyPr vert="horz" wrap="square" lIns="0" tIns="12065" rIns="0" bIns="0" rtlCol="0">
            <a:spAutoFit/>
          </a:bodyPr>
          <a:lstStyle/>
          <a:p>
            <a:pPr marL="12700">
              <a:lnSpc>
                <a:spcPct val="100000"/>
              </a:lnSpc>
              <a:spcBef>
                <a:spcPts val="95"/>
              </a:spcBef>
            </a:pPr>
            <a:r>
              <a:rPr sz="4000" spc="-5" dirty="0"/>
              <a:t>2)</a:t>
            </a:r>
            <a:r>
              <a:rPr sz="4000" spc="-95" dirty="0"/>
              <a:t> </a:t>
            </a:r>
            <a:r>
              <a:rPr sz="4000" b="1" dirty="0">
                <a:latin typeface="Carlito"/>
                <a:cs typeface="Carlito"/>
              </a:rPr>
              <a:t>try/finally</a:t>
            </a:r>
            <a:endParaRPr sz="4000">
              <a:latin typeface="Carlito"/>
              <a:cs typeface="Carlito"/>
            </a:endParaRPr>
          </a:p>
        </p:txBody>
      </p:sp>
      <p:sp>
        <p:nvSpPr>
          <p:cNvPr id="3" name="object 3"/>
          <p:cNvSpPr/>
          <p:nvPr/>
        </p:nvSpPr>
        <p:spPr>
          <a:xfrm>
            <a:off x="548640" y="4669535"/>
            <a:ext cx="278891" cy="2849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1510635"/>
            <a:ext cx="7678420" cy="4025265"/>
          </a:xfrm>
          <a:prstGeom prst="rect">
            <a:avLst/>
          </a:prstGeom>
        </p:spPr>
        <p:txBody>
          <a:bodyPr vert="horz" wrap="square" lIns="0" tIns="109855" rIns="0" bIns="0" rtlCol="0">
            <a:spAutoFit/>
          </a:bodyPr>
          <a:lstStyle/>
          <a:p>
            <a:pPr marL="12700">
              <a:lnSpc>
                <a:spcPct val="100000"/>
              </a:lnSpc>
              <a:spcBef>
                <a:spcPts val="865"/>
              </a:spcBef>
            </a:pPr>
            <a:r>
              <a:rPr sz="3200" u="heavy" spc="-20" dirty="0">
                <a:uFill>
                  <a:solidFill>
                    <a:srgbClr val="000000"/>
                  </a:solidFill>
                </a:uFill>
                <a:latin typeface="Carlito"/>
                <a:cs typeface="Carlito"/>
              </a:rPr>
              <a:t>Syntax:</a:t>
            </a:r>
            <a:endParaRPr sz="3200">
              <a:latin typeface="Carlito"/>
              <a:cs typeface="Carlito"/>
            </a:endParaRPr>
          </a:p>
          <a:p>
            <a:pPr marL="12700">
              <a:lnSpc>
                <a:spcPct val="100000"/>
              </a:lnSpc>
              <a:spcBef>
                <a:spcPts val="770"/>
              </a:spcBef>
            </a:pPr>
            <a:r>
              <a:rPr sz="3200" b="1" dirty="0">
                <a:latin typeface="Carlito"/>
                <a:cs typeface="Carlito"/>
              </a:rPr>
              <a:t>try:</a:t>
            </a:r>
            <a:endParaRPr sz="3200">
              <a:latin typeface="Carlito"/>
              <a:cs typeface="Carlito"/>
            </a:endParaRPr>
          </a:p>
          <a:p>
            <a:pPr marL="379730">
              <a:lnSpc>
                <a:spcPct val="100000"/>
              </a:lnSpc>
              <a:spcBef>
                <a:spcPts val="770"/>
              </a:spcBef>
            </a:pPr>
            <a:r>
              <a:rPr sz="3200" b="1" i="1" spc="-10" dirty="0">
                <a:latin typeface="Carlito"/>
                <a:cs typeface="Carlito"/>
              </a:rPr>
              <a:t>statement(s)</a:t>
            </a:r>
            <a:endParaRPr sz="3200">
              <a:latin typeface="Carlito"/>
              <a:cs typeface="Carlito"/>
            </a:endParaRPr>
          </a:p>
          <a:p>
            <a:pPr marL="12700">
              <a:lnSpc>
                <a:spcPct val="100000"/>
              </a:lnSpc>
              <a:spcBef>
                <a:spcPts val="770"/>
              </a:spcBef>
            </a:pPr>
            <a:r>
              <a:rPr sz="3200" b="1" spc="-5" dirty="0">
                <a:latin typeface="Carlito"/>
                <a:cs typeface="Carlito"/>
              </a:rPr>
              <a:t>finally:</a:t>
            </a:r>
            <a:endParaRPr sz="3200">
              <a:latin typeface="Carlito"/>
              <a:cs typeface="Carlito"/>
            </a:endParaRPr>
          </a:p>
          <a:p>
            <a:pPr marL="379730">
              <a:lnSpc>
                <a:spcPct val="100000"/>
              </a:lnSpc>
              <a:spcBef>
                <a:spcPts val="770"/>
              </a:spcBef>
            </a:pPr>
            <a:r>
              <a:rPr sz="3200" b="1" i="1" spc="-10" dirty="0">
                <a:latin typeface="Carlito"/>
                <a:cs typeface="Carlito"/>
              </a:rPr>
              <a:t>statement(s)</a:t>
            </a:r>
            <a:endParaRPr sz="3200">
              <a:latin typeface="Carlito"/>
              <a:cs typeface="Carlito"/>
            </a:endParaRPr>
          </a:p>
          <a:p>
            <a:pPr marL="355600" marR="5080" indent="89535">
              <a:lnSpc>
                <a:spcPct val="100000"/>
              </a:lnSpc>
              <a:spcBef>
                <a:spcPts val="765"/>
              </a:spcBef>
            </a:pPr>
            <a:r>
              <a:rPr sz="3200" spc="-5" dirty="0">
                <a:latin typeface="Carlito"/>
                <a:cs typeface="Carlito"/>
              </a:rPr>
              <a:t>The finally </a:t>
            </a:r>
            <a:r>
              <a:rPr sz="3200" dirty="0">
                <a:latin typeface="Carlito"/>
                <a:cs typeface="Carlito"/>
              </a:rPr>
              <a:t>clause </a:t>
            </a:r>
            <a:r>
              <a:rPr sz="3200" spc="-10" dirty="0">
                <a:latin typeface="Carlito"/>
                <a:cs typeface="Carlito"/>
              </a:rPr>
              <a:t>establishes </a:t>
            </a:r>
            <a:r>
              <a:rPr sz="3200" spc="-5" dirty="0">
                <a:latin typeface="Carlito"/>
                <a:cs typeface="Carlito"/>
              </a:rPr>
              <a:t>what </a:t>
            </a:r>
            <a:r>
              <a:rPr sz="3200" dirty="0">
                <a:latin typeface="Carlito"/>
                <a:cs typeface="Carlito"/>
              </a:rPr>
              <a:t>is </a:t>
            </a:r>
            <a:r>
              <a:rPr sz="3200" spc="-5" dirty="0">
                <a:latin typeface="Carlito"/>
                <a:cs typeface="Carlito"/>
              </a:rPr>
              <a:t>known  </a:t>
            </a:r>
            <a:r>
              <a:rPr sz="3200" dirty="0">
                <a:latin typeface="Carlito"/>
                <a:cs typeface="Carlito"/>
              </a:rPr>
              <a:t>as a </a:t>
            </a:r>
            <a:r>
              <a:rPr sz="3200" i="1" spc="-5" dirty="0">
                <a:latin typeface="Carlito"/>
                <a:cs typeface="Carlito"/>
              </a:rPr>
              <a:t>clean-up handler</a:t>
            </a:r>
            <a:endParaRPr sz="32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495339"/>
            <a:ext cx="6093460" cy="3562770"/>
          </a:xfrm>
          <a:prstGeom prst="rect">
            <a:avLst/>
          </a:prstGeom>
        </p:spPr>
        <p:txBody>
          <a:bodyPr vert="horz" wrap="square" lIns="0" tIns="110490" rIns="0" bIns="0" rtlCol="0">
            <a:spAutoFit/>
          </a:bodyPr>
          <a:lstStyle/>
          <a:p>
            <a:pPr marL="12700">
              <a:lnSpc>
                <a:spcPct val="100000"/>
              </a:lnSpc>
              <a:spcBef>
                <a:spcPts val="870"/>
              </a:spcBef>
            </a:pPr>
            <a:r>
              <a:rPr sz="3200" b="1" spc="-5" dirty="0">
                <a:latin typeface="Carlito"/>
                <a:cs typeface="Carlito"/>
              </a:rPr>
              <a:t>Example</a:t>
            </a:r>
            <a:r>
              <a:rPr sz="3200" b="1" spc="-45" dirty="0">
                <a:latin typeface="Carlito"/>
                <a:cs typeface="Carlito"/>
              </a:rPr>
              <a:t> </a:t>
            </a:r>
            <a:r>
              <a:rPr sz="3200" b="1" dirty="0">
                <a:latin typeface="Carlito"/>
                <a:cs typeface="Carlito"/>
              </a:rPr>
              <a:t>:</a:t>
            </a:r>
            <a:endParaRPr sz="3200">
              <a:latin typeface="Carlito"/>
              <a:cs typeface="Carlito"/>
            </a:endParaRPr>
          </a:p>
          <a:p>
            <a:pPr marL="12700" marR="888365">
              <a:lnSpc>
                <a:spcPct val="120000"/>
              </a:lnSpc>
            </a:pPr>
            <a:r>
              <a:rPr sz="3200" dirty="0">
                <a:latin typeface="Carlito"/>
                <a:cs typeface="Carlito"/>
              </a:rPr>
              <a:t>f = </a:t>
            </a:r>
            <a:r>
              <a:rPr sz="3200" spc="-5" dirty="0">
                <a:latin typeface="Carlito"/>
                <a:cs typeface="Carlito"/>
              </a:rPr>
              <a:t>open(someFile, </a:t>
            </a:r>
            <a:r>
              <a:rPr sz="3200" dirty="0">
                <a:latin typeface="Carlito"/>
                <a:cs typeface="Carlito"/>
              </a:rPr>
              <a:t>"w</a:t>
            </a:r>
            <a:r>
              <a:rPr sz="3200">
                <a:latin typeface="Carlito"/>
                <a:cs typeface="Carlito"/>
              </a:rPr>
              <a:t>")  </a:t>
            </a:r>
            <a:endParaRPr lang="en-US" sz="3200" dirty="0" smtClean="0">
              <a:latin typeface="Carlito"/>
              <a:cs typeface="Carlito"/>
            </a:endParaRPr>
          </a:p>
          <a:p>
            <a:pPr marL="12700" marR="888365">
              <a:lnSpc>
                <a:spcPct val="120000"/>
              </a:lnSpc>
            </a:pPr>
            <a:r>
              <a:rPr sz="3200" smtClean="0">
                <a:latin typeface="Carlito"/>
                <a:cs typeface="Carlito"/>
              </a:rPr>
              <a:t>try</a:t>
            </a:r>
            <a:r>
              <a:rPr sz="3200" dirty="0">
                <a:latin typeface="Carlito"/>
                <a:cs typeface="Carlito"/>
              </a:rPr>
              <a:t>:</a:t>
            </a:r>
            <a:endParaRPr sz="3200">
              <a:latin typeface="Carlito"/>
              <a:cs typeface="Carlito"/>
            </a:endParaRPr>
          </a:p>
          <a:p>
            <a:pPr marL="12700" marR="5080" indent="367030">
              <a:lnSpc>
                <a:spcPct val="120000"/>
              </a:lnSpc>
            </a:pPr>
            <a:r>
              <a:rPr sz="3200" spc="-5" dirty="0">
                <a:latin typeface="Carlito"/>
                <a:cs typeface="Carlito"/>
              </a:rPr>
              <a:t>do_something_with_file(f)  finally:</a:t>
            </a:r>
            <a:endParaRPr sz="3200">
              <a:latin typeface="Carlito"/>
              <a:cs typeface="Carlito"/>
            </a:endParaRPr>
          </a:p>
          <a:p>
            <a:pPr marL="379730">
              <a:lnSpc>
                <a:spcPct val="100000"/>
              </a:lnSpc>
              <a:spcBef>
                <a:spcPts val="770"/>
              </a:spcBef>
              <a:tabLst>
                <a:tab pos="1726564" algn="l"/>
              </a:tabLst>
            </a:pPr>
            <a:r>
              <a:rPr sz="3200" spc="-35" dirty="0">
                <a:latin typeface="Carlito"/>
                <a:cs typeface="Carlito"/>
              </a:rPr>
              <a:t>f.close(	</a:t>
            </a:r>
            <a:r>
              <a:rPr sz="3200" dirty="0">
                <a:latin typeface="Carlito"/>
                <a:cs typeface="Carlito"/>
              </a:rPr>
              <a:t>)</a:t>
            </a:r>
            <a:endParaRPr sz="32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457200"/>
            <a:ext cx="6690869" cy="627736"/>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Carlito"/>
                <a:cs typeface="Carlito"/>
              </a:rPr>
              <a:t>Built-In </a:t>
            </a:r>
            <a:r>
              <a:rPr sz="4000" b="1" spc="-20" dirty="0">
                <a:latin typeface="Carlito"/>
                <a:cs typeface="Carlito"/>
              </a:rPr>
              <a:t>Exception</a:t>
            </a:r>
            <a:r>
              <a:rPr sz="4000" b="1" spc="10" dirty="0">
                <a:latin typeface="Carlito"/>
                <a:cs typeface="Carlito"/>
              </a:rPr>
              <a:t> </a:t>
            </a:r>
            <a:r>
              <a:rPr sz="4000" b="1" spc="-10" dirty="0">
                <a:latin typeface="Carlito"/>
                <a:cs typeface="Carlito"/>
              </a:rPr>
              <a:t>classes</a:t>
            </a:r>
            <a:endParaRPr sz="4000">
              <a:latin typeface="Carlito"/>
              <a:cs typeface="Carlito"/>
            </a:endParaRPr>
          </a:p>
        </p:txBody>
      </p:sp>
      <p:sp>
        <p:nvSpPr>
          <p:cNvPr id="3" name="object 3"/>
          <p:cNvSpPr txBox="1"/>
          <p:nvPr/>
        </p:nvSpPr>
        <p:spPr>
          <a:xfrm>
            <a:off x="535940" y="1517610"/>
            <a:ext cx="6713220" cy="4431981"/>
          </a:xfrm>
          <a:prstGeom prst="rect">
            <a:avLst/>
          </a:prstGeom>
        </p:spPr>
        <p:txBody>
          <a:bodyPr vert="horz" wrap="square" lIns="0" tIns="58419" rIns="0" bIns="0" rtlCol="0">
            <a:spAutoFit/>
          </a:bodyPr>
          <a:lstStyle/>
          <a:p>
            <a:pPr marL="355600" indent="-342900">
              <a:lnSpc>
                <a:spcPct val="100000"/>
              </a:lnSpc>
              <a:spcBef>
                <a:spcPts val="459"/>
              </a:spcBef>
              <a:buFont typeface="Arial"/>
              <a:buChar char="•"/>
              <a:tabLst>
                <a:tab pos="354965" algn="l"/>
                <a:tab pos="355600" algn="l"/>
              </a:tabLst>
            </a:pPr>
            <a:r>
              <a:rPr sz="3000" b="1" spc="-10" dirty="0">
                <a:latin typeface="Carlito"/>
                <a:cs typeface="Carlito"/>
              </a:rPr>
              <a:t>BaseException</a:t>
            </a:r>
            <a:endParaRPr sz="3000">
              <a:latin typeface="Carlito"/>
              <a:cs typeface="Carlito"/>
            </a:endParaRPr>
          </a:p>
          <a:p>
            <a:pPr marL="438784">
              <a:lnSpc>
                <a:spcPct val="100000"/>
              </a:lnSpc>
              <a:spcBef>
                <a:spcPts val="360"/>
              </a:spcBef>
            </a:pPr>
            <a:r>
              <a:rPr sz="3000" dirty="0">
                <a:latin typeface="Carlito"/>
                <a:cs typeface="Carlito"/>
              </a:rPr>
              <a:t>mother </a:t>
            </a:r>
            <a:r>
              <a:rPr sz="3000" spc="-5" dirty="0">
                <a:latin typeface="Carlito"/>
                <a:cs typeface="Carlito"/>
              </a:rPr>
              <a:t>of </a:t>
            </a:r>
            <a:r>
              <a:rPr sz="3000" dirty="0">
                <a:latin typeface="Carlito"/>
                <a:cs typeface="Carlito"/>
              </a:rPr>
              <a:t>all</a:t>
            </a:r>
            <a:r>
              <a:rPr sz="3000" spc="-35" dirty="0">
                <a:latin typeface="Carlito"/>
                <a:cs typeface="Carlito"/>
              </a:rPr>
              <a:t> </a:t>
            </a:r>
            <a:r>
              <a:rPr sz="3000" spc="-15" dirty="0">
                <a:latin typeface="Carlito"/>
                <a:cs typeface="Carlito"/>
              </a:rPr>
              <a:t>exceptions</a:t>
            </a:r>
            <a:endParaRPr sz="3000">
              <a:latin typeface="Carlito"/>
              <a:cs typeface="Carlito"/>
            </a:endParaRPr>
          </a:p>
          <a:p>
            <a:pPr marL="355600" indent="-342900">
              <a:lnSpc>
                <a:spcPct val="100000"/>
              </a:lnSpc>
              <a:spcBef>
                <a:spcPts val="360"/>
              </a:spcBef>
              <a:buFont typeface="Arial"/>
              <a:buChar char="•"/>
              <a:tabLst>
                <a:tab pos="354965" algn="l"/>
                <a:tab pos="355600" algn="l"/>
              </a:tabLst>
            </a:pPr>
            <a:r>
              <a:rPr sz="3000" spc="-15" dirty="0">
                <a:latin typeface="Carlito"/>
                <a:cs typeface="Carlito"/>
              </a:rPr>
              <a:t>Exception</a:t>
            </a:r>
            <a:r>
              <a:rPr sz="3000" spc="-30" dirty="0">
                <a:latin typeface="Carlito"/>
                <a:cs typeface="Carlito"/>
              </a:rPr>
              <a:t> </a:t>
            </a:r>
            <a:r>
              <a:rPr sz="3000" dirty="0">
                <a:latin typeface="Carlito"/>
                <a:cs typeface="Carlito"/>
              </a:rPr>
              <a:t>:</a:t>
            </a:r>
            <a:endParaRPr sz="3000">
              <a:latin typeface="Carlito"/>
              <a:cs typeface="Carlito"/>
            </a:endParaRPr>
          </a:p>
          <a:p>
            <a:pPr marL="355600" marR="5080" indent="342900">
              <a:lnSpc>
                <a:spcPts val="3240"/>
              </a:lnSpc>
              <a:spcBef>
                <a:spcPts val="770"/>
              </a:spcBef>
            </a:pPr>
            <a:r>
              <a:rPr sz="3000" b="1" spc="-10" dirty="0">
                <a:latin typeface="Carlito"/>
                <a:cs typeface="Carlito"/>
              </a:rPr>
              <a:t>StandardError(</a:t>
            </a:r>
            <a:r>
              <a:rPr sz="3000" spc="-10" dirty="0">
                <a:latin typeface="Carlito"/>
                <a:cs typeface="Carlito"/>
              </a:rPr>
              <a:t>base </a:t>
            </a:r>
            <a:r>
              <a:rPr sz="3000" dirty="0">
                <a:latin typeface="Carlito"/>
                <a:cs typeface="Carlito"/>
              </a:rPr>
              <a:t>class </a:t>
            </a:r>
            <a:r>
              <a:rPr sz="3000" spc="-25" dirty="0">
                <a:latin typeface="Carlito"/>
                <a:cs typeface="Carlito"/>
              </a:rPr>
              <a:t>for </a:t>
            </a:r>
            <a:r>
              <a:rPr sz="3000" dirty="0">
                <a:latin typeface="Carlito"/>
                <a:cs typeface="Carlito"/>
              </a:rPr>
              <a:t>all </a:t>
            </a:r>
            <a:r>
              <a:rPr sz="3000" spc="-10" dirty="0">
                <a:latin typeface="Carlito"/>
                <a:cs typeface="Carlito"/>
              </a:rPr>
              <a:t>built </a:t>
            </a:r>
            <a:r>
              <a:rPr sz="3000" dirty="0">
                <a:latin typeface="Carlito"/>
                <a:cs typeface="Carlito"/>
              </a:rPr>
              <a:t>in  </a:t>
            </a:r>
            <a:r>
              <a:rPr sz="3000" spc="-15" dirty="0">
                <a:latin typeface="Carlito"/>
                <a:cs typeface="Carlito"/>
              </a:rPr>
              <a:t>exception)</a:t>
            </a:r>
            <a:endParaRPr sz="3000">
              <a:latin typeface="Carlito"/>
              <a:cs typeface="Carlito"/>
            </a:endParaRPr>
          </a:p>
          <a:p>
            <a:pPr marL="1841500">
              <a:lnSpc>
                <a:spcPct val="100000"/>
              </a:lnSpc>
              <a:spcBef>
                <a:spcPts val="315"/>
              </a:spcBef>
            </a:pPr>
            <a:r>
              <a:rPr sz="3000" b="1" spc="-5" smtClean="0">
                <a:latin typeface="Carlito"/>
                <a:cs typeface="Carlito"/>
              </a:rPr>
              <a:t>ArithmeticError</a:t>
            </a:r>
            <a:endParaRPr lang="en-US" sz="3000" b="1" spc="-5" dirty="0">
              <a:latin typeface="Carlito"/>
              <a:cs typeface="Carlito"/>
            </a:endParaRPr>
          </a:p>
          <a:p>
            <a:pPr marL="1841500">
              <a:lnSpc>
                <a:spcPct val="100000"/>
              </a:lnSpc>
              <a:spcBef>
                <a:spcPts val="315"/>
              </a:spcBef>
            </a:pPr>
            <a:r>
              <a:rPr sz="3000" spc="-5" smtClean="0">
                <a:latin typeface="Carlito"/>
                <a:cs typeface="Carlito"/>
              </a:rPr>
              <a:t>Flo</a:t>
            </a:r>
            <a:r>
              <a:rPr sz="3000" spc="-25" smtClean="0">
                <a:latin typeface="Carlito"/>
                <a:cs typeface="Carlito"/>
              </a:rPr>
              <a:t>a</a:t>
            </a:r>
            <a:r>
              <a:rPr sz="3000" smtClean="0">
                <a:latin typeface="Carlito"/>
                <a:cs typeface="Carlito"/>
              </a:rPr>
              <a:t>ting</a:t>
            </a:r>
            <a:r>
              <a:rPr sz="3000" spc="-70" smtClean="0">
                <a:latin typeface="Carlito"/>
                <a:cs typeface="Carlito"/>
              </a:rPr>
              <a:t>P</a:t>
            </a:r>
            <a:r>
              <a:rPr sz="3000" spc="-5" smtClean="0">
                <a:latin typeface="Carlito"/>
                <a:cs typeface="Carlito"/>
              </a:rPr>
              <a:t>oi</a:t>
            </a:r>
            <a:r>
              <a:rPr sz="3000" spc="-35" smtClean="0">
                <a:latin typeface="Carlito"/>
                <a:cs typeface="Carlito"/>
              </a:rPr>
              <a:t>n</a:t>
            </a:r>
            <a:r>
              <a:rPr sz="3000" smtClean="0">
                <a:latin typeface="Carlito"/>
                <a:cs typeface="Carlito"/>
              </a:rPr>
              <a:t>tEr</a:t>
            </a:r>
            <a:r>
              <a:rPr sz="3000" spc="-55" smtClean="0">
                <a:latin typeface="Carlito"/>
                <a:cs typeface="Carlito"/>
              </a:rPr>
              <a:t>r</a:t>
            </a:r>
            <a:r>
              <a:rPr sz="3000" spc="-5" smtClean="0">
                <a:latin typeface="Carlito"/>
                <a:cs typeface="Carlito"/>
              </a:rPr>
              <a:t>or  </a:t>
            </a:r>
            <a:r>
              <a:rPr sz="3000" spc="-10" smtClean="0">
                <a:latin typeface="Carlito"/>
                <a:cs typeface="Carlito"/>
              </a:rPr>
              <a:t>OverflowError</a:t>
            </a:r>
            <a:endParaRPr lang="en-US" sz="3000" spc="-10" dirty="0">
              <a:latin typeface="Carlito"/>
              <a:cs typeface="Carlito"/>
            </a:endParaRPr>
          </a:p>
          <a:p>
            <a:pPr marL="1841500">
              <a:lnSpc>
                <a:spcPct val="100000"/>
              </a:lnSpc>
              <a:spcBef>
                <a:spcPts val="315"/>
              </a:spcBef>
            </a:pPr>
            <a:r>
              <a:rPr sz="3000" spc="-15" smtClean="0">
                <a:latin typeface="Carlito"/>
                <a:cs typeface="Carlito"/>
              </a:rPr>
              <a:t>ZeroDivisionError</a:t>
            </a:r>
            <a:endParaRPr sz="300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410</Words>
  <Application>Microsoft Office PowerPoint</Application>
  <PresentationFormat>On-screen Show (4:3)</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EXCEPTIONS IN PYTHON</vt:lpstr>
      <vt:lpstr>Introduction </vt:lpstr>
      <vt:lpstr>Types Of Errors/Exceptions</vt:lpstr>
      <vt:lpstr>Exception</vt:lpstr>
      <vt:lpstr>The try Statement</vt:lpstr>
      <vt:lpstr>1)try/except</vt:lpstr>
      <vt:lpstr>2) try/finally</vt:lpstr>
      <vt:lpstr>Slide 8</vt:lpstr>
      <vt:lpstr>Built-In Exception classes</vt:lpstr>
      <vt:lpstr>AttributeError (On attribute reference or assignment failure ) EnvironmentError (On error outside Python)</vt:lpstr>
      <vt:lpstr>NameError  UnBoundLocalError</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 IN PYTHON</dc:title>
  <cp:lastModifiedBy>Windows User</cp:lastModifiedBy>
  <cp:revision>2</cp:revision>
  <dcterms:created xsi:type="dcterms:W3CDTF">2020-04-27T11:07:49Z</dcterms:created>
  <dcterms:modified xsi:type="dcterms:W3CDTF">2020-04-28T13:28:06Z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2013-11-16T00:00:00Z</vt:filetime>
  </property>
  <property fmtid="{D5CDD505-2E9C-101B-9397-08002B2CF9AE}" pid="3" name="Creator">
    <vt:lpwstr>Microsoft® Office PowerPoint® 2007</vt:lpwstr>
  </property>
  <property fmtid="{D5CDD505-2E9C-101B-9397-08002B2CF9AE}" pid="4" name="LastSaved">
    <vt:filetime>2020-04-27T00:00:00Z</vt:filetime>
  </property>
</Properties>
</file>