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methods-in-python-programm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2800" y="2347036"/>
            <a:ext cx="498309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>
                <a:solidFill>
                  <a:srgbClr val="FFFFFF"/>
                </a:solidFill>
                <a:latin typeface="Carlito"/>
                <a:cs typeface="Carlito"/>
              </a:rPr>
              <a:t>Polymorphism</a:t>
            </a:r>
            <a:endParaRPr sz="6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746" y="461899"/>
            <a:ext cx="32975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9152" y="1409446"/>
            <a:ext cx="2947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class</a:t>
            </a:r>
            <a:r>
              <a:rPr sz="2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AudioFile: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0926" y="2214499"/>
            <a:ext cx="7143115" cy="89909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400" spc="-5" smtClean="0">
                <a:solidFill>
                  <a:srgbClr val="FFFFFF"/>
                </a:solidFill>
                <a:latin typeface="Courier New"/>
                <a:cs typeface="Courier New"/>
              </a:rPr>
              <a:t>ef</a:t>
            </a:r>
            <a:r>
              <a:rPr sz="2400" spc="-3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IN" sz="2400" spc="-30" dirty="0" smtClean="0">
                <a:solidFill>
                  <a:srgbClr val="FFFFFF"/>
                </a:solidFill>
                <a:latin typeface="Courier New"/>
                <a:cs typeface="Courier New"/>
              </a:rPr>
              <a:t>play(</a:t>
            </a:r>
            <a:r>
              <a:rPr sz="2400" spc="-5" smtClean="0">
                <a:solidFill>
                  <a:srgbClr val="FFFFFF"/>
                </a:solidFill>
                <a:latin typeface="Courier New"/>
                <a:cs typeface="Courier New"/>
              </a:rPr>
              <a:t>self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filename):</a:t>
            </a:r>
            <a:endParaRPr sz="2400">
              <a:latin typeface="Courier New"/>
              <a:cs typeface="Courier New"/>
            </a:endParaRPr>
          </a:p>
          <a:p>
            <a:pPr marL="1472565" marR="5080" indent="-731520">
              <a:lnSpc>
                <a:spcPct val="12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if not </a:t>
            </a:r>
            <a:r>
              <a:rPr sz="2400" spc="-10">
                <a:solidFill>
                  <a:srgbClr val="FFFFFF"/>
                </a:solidFill>
                <a:latin typeface="Courier New"/>
                <a:cs typeface="Courier New"/>
              </a:rPr>
              <a:t>filename.endswith(self.ext</a:t>
            </a:r>
            <a:r>
              <a:rPr sz="2400" spc="-10" smtClean="0">
                <a:solidFill>
                  <a:srgbClr val="FFFFFF"/>
                </a:solidFill>
                <a:latin typeface="Courier New"/>
                <a:cs typeface="Courier New"/>
              </a:rPr>
              <a:t>):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0917" y="3604641"/>
            <a:ext cx="6048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sz="2400" spc="-10" smtClean="0">
                <a:solidFill>
                  <a:srgbClr val="FFFFFF"/>
                </a:solidFill>
                <a:latin typeface="Courier New"/>
                <a:cs typeface="Courier New"/>
              </a:rPr>
              <a:t>(“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Invalid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format”)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0926" y="3970401"/>
            <a:ext cx="5135880" cy="5297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indent="728345">
              <a:lnSpc>
                <a:spcPct val="120000"/>
              </a:lnSpc>
            </a:pPr>
            <a:r>
              <a:rPr sz="2400" spc="-10" smtClean="0">
                <a:solidFill>
                  <a:srgbClr val="FFFFFF"/>
                </a:solidFill>
                <a:latin typeface="Courier New"/>
                <a:cs typeface="Courier New"/>
              </a:rPr>
              <a:t>self.filename </a:t>
            </a:r>
            <a:r>
              <a:rPr sz="240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10" smtClean="0">
                <a:solidFill>
                  <a:srgbClr val="FFFFFF"/>
                </a:solidFill>
                <a:latin typeface="Courier New"/>
                <a:cs typeface="Courier New"/>
              </a:rPr>
              <a:t>filename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78760" y="1112456"/>
            <a:ext cx="3134995" cy="2011744"/>
            <a:chOff x="8878760" y="1112456"/>
            <a:chExt cx="3134995" cy="1610995"/>
          </a:xfrm>
        </p:grpSpPr>
        <p:sp>
          <p:nvSpPr>
            <p:cNvPr id="9" name="object 9"/>
            <p:cNvSpPr/>
            <p:nvPr/>
          </p:nvSpPr>
          <p:spPr>
            <a:xfrm>
              <a:off x="8891777" y="1125474"/>
              <a:ext cx="3108960" cy="1584960"/>
            </a:xfrm>
            <a:custGeom>
              <a:avLst/>
              <a:gdLst/>
              <a:ahLst/>
              <a:cxnLst/>
              <a:rect l="l" t="t" r="r" b="b"/>
              <a:pathLst>
                <a:path w="3108959" h="1584960">
                  <a:moveTo>
                    <a:pt x="2844800" y="0"/>
                  </a:moveTo>
                  <a:lnTo>
                    <a:pt x="264160" y="0"/>
                  </a:lnTo>
                  <a:lnTo>
                    <a:pt x="216668" y="4254"/>
                  </a:lnTo>
                  <a:lnTo>
                    <a:pt x="171973" y="16522"/>
                  </a:lnTo>
                  <a:lnTo>
                    <a:pt x="130819" y="36058"/>
                  </a:lnTo>
                  <a:lnTo>
                    <a:pt x="93952" y="62116"/>
                  </a:lnTo>
                  <a:lnTo>
                    <a:pt x="62116" y="93952"/>
                  </a:lnTo>
                  <a:lnTo>
                    <a:pt x="36058" y="130819"/>
                  </a:lnTo>
                  <a:lnTo>
                    <a:pt x="16522" y="171973"/>
                  </a:lnTo>
                  <a:lnTo>
                    <a:pt x="4254" y="216668"/>
                  </a:lnTo>
                  <a:lnTo>
                    <a:pt x="0" y="264160"/>
                  </a:lnTo>
                  <a:lnTo>
                    <a:pt x="0" y="1320800"/>
                  </a:lnTo>
                  <a:lnTo>
                    <a:pt x="4254" y="1368291"/>
                  </a:lnTo>
                  <a:lnTo>
                    <a:pt x="16522" y="1412986"/>
                  </a:lnTo>
                  <a:lnTo>
                    <a:pt x="36058" y="1454140"/>
                  </a:lnTo>
                  <a:lnTo>
                    <a:pt x="62116" y="1491007"/>
                  </a:lnTo>
                  <a:lnTo>
                    <a:pt x="93952" y="1522843"/>
                  </a:lnTo>
                  <a:lnTo>
                    <a:pt x="130819" y="1548901"/>
                  </a:lnTo>
                  <a:lnTo>
                    <a:pt x="171973" y="1568437"/>
                  </a:lnTo>
                  <a:lnTo>
                    <a:pt x="216668" y="1580705"/>
                  </a:lnTo>
                  <a:lnTo>
                    <a:pt x="264160" y="1584960"/>
                  </a:lnTo>
                  <a:lnTo>
                    <a:pt x="2844800" y="1584960"/>
                  </a:lnTo>
                  <a:lnTo>
                    <a:pt x="2892291" y="1580705"/>
                  </a:lnTo>
                  <a:lnTo>
                    <a:pt x="2936986" y="1568437"/>
                  </a:lnTo>
                  <a:lnTo>
                    <a:pt x="2978140" y="1548901"/>
                  </a:lnTo>
                  <a:lnTo>
                    <a:pt x="3015007" y="1522843"/>
                  </a:lnTo>
                  <a:lnTo>
                    <a:pt x="3046843" y="1491007"/>
                  </a:lnTo>
                  <a:lnTo>
                    <a:pt x="3072901" y="1454140"/>
                  </a:lnTo>
                  <a:lnTo>
                    <a:pt x="3092437" y="1412986"/>
                  </a:lnTo>
                  <a:lnTo>
                    <a:pt x="3104705" y="1368291"/>
                  </a:lnTo>
                  <a:lnTo>
                    <a:pt x="3108960" y="1320800"/>
                  </a:lnTo>
                  <a:lnTo>
                    <a:pt x="3108960" y="264160"/>
                  </a:lnTo>
                  <a:lnTo>
                    <a:pt x="3104705" y="216668"/>
                  </a:lnTo>
                  <a:lnTo>
                    <a:pt x="3092437" y="171973"/>
                  </a:lnTo>
                  <a:lnTo>
                    <a:pt x="3072901" y="130819"/>
                  </a:lnTo>
                  <a:lnTo>
                    <a:pt x="3046843" y="93952"/>
                  </a:lnTo>
                  <a:lnTo>
                    <a:pt x="3015007" y="62116"/>
                  </a:lnTo>
                  <a:lnTo>
                    <a:pt x="2978140" y="36058"/>
                  </a:lnTo>
                  <a:lnTo>
                    <a:pt x="2936986" y="16522"/>
                  </a:lnTo>
                  <a:lnTo>
                    <a:pt x="2892291" y="4254"/>
                  </a:lnTo>
                  <a:lnTo>
                    <a:pt x="284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91777" y="1125474"/>
              <a:ext cx="3108960" cy="1584960"/>
            </a:xfrm>
            <a:custGeom>
              <a:avLst/>
              <a:gdLst/>
              <a:ahLst/>
              <a:cxnLst/>
              <a:rect l="l" t="t" r="r" b="b"/>
              <a:pathLst>
                <a:path w="3108959" h="1584960">
                  <a:moveTo>
                    <a:pt x="0" y="264160"/>
                  </a:moveTo>
                  <a:lnTo>
                    <a:pt x="4254" y="216668"/>
                  </a:lnTo>
                  <a:lnTo>
                    <a:pt x="16522" y="171973"/>
                  </a:lnTo>
                  <a:lnTo>
                    <a:pt x="36058" y="130819"/>
                  </a:lnTo>
                  <a:lnTo>
                    <a:pt x="62116" y="93952"/>
                  </a:lnTo>
                  <a:lnTo>
                    <a:pt x="93952" y="62116"/>
                  </a:lnTo>
                  <a:lnTo>
                    <a:pt x="130819" y="36058"/>
                  </a:lnTo>
                  <a:lnTo>
                    <a:pt x="171973" y="16522"/>
                  </a:lnTo>
                  <a:lnTo>
                    <a:pt x="216668" y="4254"/>
                  </a:lnTo>
                  <a:lnTo>
                    <a:pt x="264160" y="0"/>
                  </a:lnTo>
                  <a:lnTo>
                    <a:pt x="2844800" y="0"/>
                  </a:lnTo>
                  <a:lnTo>
                    <a:pt x="2892291" y="4254"/>
                  </a:lnTo>
                  <a:lnTo>
                    <a:pt x="2936986" y="16522"/>
                  </a:lnTo>
                  <a:lnTo>
                    <a:pt x="2978140" y="36058"/>
                  </a:lnTo>
                  <a:lnTo>
                    <a:pt x="3015007" y="62116"/>
                  </a:lnTo>
                  <a:lnTo>
                    <a:pt x="3046843" y="93952"/>
                  </a:lnTo>
                  <a:lnTo>
                    <a:pt x="3072901" y="130819"/>
                  </a:lnTo>
                  <a:lnTo>
                    <a:pt x="3092437" y="171973"/>
                  </a:lnTo>
                  <a:lnTo>
                    <a:pt x="3104705" y="216668"/>
                  </a:lnTo>
                  <a:lnTo>
                    <a:pt x="3108960" y="264160"/>
                  </a:lnTo>
                  <a:lnTo>
                    <a:pt x="3108960" y="1320800"/>
                  </a:lnTo>
                  <a:lnTo>
                    <a:pt x="3104705" y="1368291"/>
                  </a:lnTo>
                  <a:lnTo>
                    <a:pt x="3092437" y="1412986"/>
                  </a:lnTo>
                  <a:lnTo>
                    <a:pt x="3072901" y="1454140"/>
                  </a:lnTo>
                  <a:lnTo>
                    <a:pt x="3046843" y="1491007"/>
                  </a:lnTo>
                  <a:lnTo>
                    <a:pt x="3015007" y="1522843"/>
                  </a:lnTo>
                  <a:lnTo>
                    <a:pt x="2978140" y="1548901"/>
                  </a:lnTo>
                  <a:lnTo>
                    <a:pt x="2936986" y="1568437"/>
                  </a:lnTo>
                  <a:lnTo>
                    <a:pt x="2892291" y="1580705"/>
                  </a:lnTo>
                  <a:lnTo>
                    <a:pt x="2844800" y="1584960"/>
                  </a:lnTo>
                  <a:lnTo>
                    <a:pt x="264160" y="1584960"/>
                  </a:lnTo>
                  <a:lnTo>
                    <a:pt x="216668" y="1580705"/>
                  </a:lnTo>
                  <a:lnTo>
                    <a:pt x="171973" y="1568437"/>
                  </a:lnTo>
                  <a:lnTo>
                    <a:pt x="130819" y="1548901"/>
                  </a:lnTo>
                  <a:lnTo>
                    <a:pt x="93952" y="1522843"/>
                  </a:lnTo>
                  <a:lnTo>
                    <a:pt x="62116" y="1491007"/>
                  </a:lnTo>
                  <a:lnTo>
                    <a:pt x="36058" y="1454140"/>
                  </a:lnTo>
                  <a:lnTo>
                    <a:pt x="16522" y="1412986"/>
                  </a:lnTo>
                  <a:lnTo>
                    <a:pt x="4254" y="1368291"/>
                  </a:lnTo>
                  <a:lnTo>
                    <a:pt x="0" y="1320800"/>
                  </a:lnTo>
                  <a:lnTo>
                    <a:pt x="0" y="26416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991599" y="1125727"/>
            <a:ext cx="2792095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Check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if 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extension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audio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being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played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 a known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extension, 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self.ext</a:t>
            </a:r>
            <a:r>
              <a:rPr sz="2000" spc="-7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set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 each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subclasses.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51064" y="1885950"/>
            <a:ext cx="1160780" cy="823594"/>
          </a:xfrm>
          <a:custGeom>
            <a:avLst/>
            <a:gdLst/>
            <a:ahLst/>
            <a:cxnLst/>
            <a:rect l="l" t="t" r="r" b="b"/>
            <a:pathLst>
              <a:path w="1160779" h="823594">
                <a:moveTo>
                  <a:pt x="122427" y="598932"/>
                </a:moveTo>
                <a:lnTo>
                  <a:pt x="0" y="823340"/>
                </a:lnTo>
                <a:lnTo>
                  <a:pt x="252983" y="786638"/>
                </a:lnTo>
                <a:lnTo>
                  <a:pt x="224629" y="745871"/>
                </a:lnTo>
                <a:lnTo>
                  <a:pt x="178180" y="745871"/>
                </a:lnTo>
                <a:lnTo>
                  <a:pt x="134619" y="683260"/>
                </a:lnTo>
                <a:lnTo>
                  <a:pt x="165936" y="661486"/>
                </a:lnTo>
                <a:lnTo>
                  <a:pt x="122427" y="598932"/>
                </a:lnTo>
                <a:close/>
              </a:path>
              <a:path w="1160779" h="823594">
                <a:moveTo>
                  <a:pt x="165936" y="661486"/>
                </a:moveTo>
                <a:lnTo>
                  <a:pt x="134619" y="683260"/>
                </a:lnTo>
                <a:lnTo>
                  <a:pt x="178180" y="745871"/>
                </a:lnTo>
                <a:lnTo>
                  <a:pt x="209485" y="724098"/>
                </a:lnTo>
                <a:lnTo>
                  <a:pt x="165936" y="661486"/>
                </a:lnTo>
                <a:close/>
              </a:path>
              <a:path w="1160779" h="823594">
                <a:moveTo>
                  <a:pt x="209485" y="724098"/>
                </a:moveTo>
                <a:lnTo>
                  <a:pt x="178180" y="745871"/>
                </a:lnTo>
                <a:lnTo>
                  <a:pt x="224629" y="745871"/>
                </a:lnTo>
                <a:lnTo>
                  <a:pt x="209485" y="724098"/>
                </a:lnTo>
                <a:close/>
              </a:path>
              <a:path w="1160779" h="823594">
                <a:moveTo>
                  <a:pt x="1117345" y="0"/>
                </a:moveTo>
                <a:lnTo>
                  <a:pt x="165936" y="661486"/>
                </a:lnTo>
                <a:lnTo>
                  <a:pt x="209485" y="724098"/>
                </a:lnTo>
                <a:lnTo>
                  <a:pt x="1160779" y="62484"/>
                </a:lnTo>
                <a:lnTo>
                  <a:pt x="111734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8891777" y="5229605"/>
            <a:ext cx="3108960" cy="1297305"/>
            <a:chOff x="8891777" y="5229605"/>
            <a:chExt cx="3108960" cy="1297305"/>
          </a:xfrm>
        </p:grpSpPr>
        <p:sp>
          <p:nvSpPr>
            <p:cNvPr id="19" name="object 19"/>
            <p:cNvSpPr/>
            <p:nvPr/>
          </p:nvSpPr>
          <p:spPr>
            <a:xfrm>
              <a:off x="8891777" y="5229605"/>
              <a:ext cx="3108960" cy="1297305"/>
            </a:xfrm>
            <a:custGeom>
              <a:avLst/>
              <a:gdLst/>
              <a:ahLst/>
              <a:cxnLst/>
              <a:rect l="l" t="t" r="r" b="b"/>
              <a:pathLst>
                <a:path w="3108959" h="1297304">
                  <a:moveTo>
                    <a:pt x="2892805" y="0"/>
                  </a:moveTo>
                  <a:lnTo>
                    <a:pt x="216153" y="0"/>
                  </a:lnTo>
                  <a:lnTo>
                    <a:pt x="166591" y="5708"/>
                  </a:lnTo>
                  <a:lnTo>
                    <a:pt x="121094" y="21969"/>
                  </a:lnTo>
                  <a:lnTo>
                    <a:pt x="80960" y="47486"/>
                  </a:lnTo>
                  <a:lnTo>
                    <a:pt x="47486" y="80960"/>
                  </a:lnTo>
                  <a:lnTo>
                    <a:pt x="21969" y="121094"/>
                  </a:lnTo>
                  <a:lnTo>
                    <a:pt x="5708" y="166591"/>
                  </a:lnTo>
                  <a:lnTo>
                    <a:pt x="0" y="216154"/>
                  </a:lnTo>
                  <a:lnTo>
                    <a:pt x="0" y="1080770"/>
                  </a:lnTo>
                  <a:lnTo>
                    <a:pt x="5708" y="1130332"/>
                  </a:lnTo>
                  <a:lnTo>
                    <a:pt x="21969" y="1175829"/>
                  </a:lnTo>
                  <a:lnTo>
                    <a:pt x="47486" y="1215963"/>
                  </a:lnTo>
                  <a:lnTo>
                    <a:pt x="80960" y="1249437"/>
                  </a:lnTo>
                  <a:lnTo>
                    <a:pt x="121094" y="1274954"/>
                  </a:lnTo>
                  <a:lnTo>
                    <a:pt x="166591" y="1291215"/>
                  </a:lnTo>
                  <a:lnTo>
                    <a:pt x="216153" y="1296924"/>
                  </a:lnTo>
                  <a:lnTo>
                    <a:pt x="2892805" y="1296924"/>
                  </a:lnTo>
                  <a:lnTo>
                    <a:pt x="2942368" y="1291215"/>
                  </a:lnTo>
                  <a:lnTo>
                    <a:pt x="2987865" y="1274954"/>
                  </a:lnTo>
                  <a:lnTo>
                    <a:pt x="3027999" y="1249437"/>
                  </a:lnTo>
                  <a:lnTo>
                    <a:pt x="3061473" y="1215963"/>
                  </a:lnTo>
                  <a:lnTo>
                    <a:pt x="3086990" y="1175829"/>
                  </a:lnTo>
                  <a:lnTo>
                    <a:pt x="3103251" y="1130332"/>
                  </a:lnTo>
                  <a:lnTo>
                    <a:pt x="3108960" y="1080770"/>
                  </a:lnTo>
                  <a:lnTo>
                    <a:pt x="3108960" y="216154"/>
                  </a:lnTo>
                  <a:lnTo>
                    <a:pt x="3103251" y="166591"/>
                  </a:lnTo>
                  <a:lnTo>
                    <a:pt x="3086990" y="121094"/>
                  </a:lnTo>
                  <a:lnTo>
                    <a:pt x="3061473" y="80960"/>
                  </a:lnTo>
                  <a:lnTo>
                    <a:pt x="3027999" y="47486"/>
                  </a:lnTo>
                  <a:lnTo>
                    <a:pt x="2987865" y="21969"/>
                  </a:lnTo>
                  <a:lnTo>
                    <a:pt x="2942368" y="5708"/>
                  </a:lnTo>
                  <a:lnTo>
                    <a:pt x="289280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91777" y="5229605"/>
              <a:ext cx="3108960" cy="1297305"/>
            </a:xfrm>
            <a:custGeom>
              <a:avLst/>
              <a:gdLst/>
              <a:ahLst/>
              <a:cxnLst/>
              <a:rect l="l" t="t" r="r" b="b"/>
              <a:pathLst>
                <a:path w="3108959" h="1297304">
                  <a:moveTo>
                    <a:pt x="0" y="216154"/>
                  </a:moveTo>
                  <a:lnTo>
                    <a:pt x="5708" y="166591"/>
                  </a:lnTo>
                  <a:lnTo>
                    <a:pt x="21969" y="121094"/>
                  </a:lnTo>
                  <a:lnTo>
                    <a:pt x="47486" y="80960"/>
                  </a:lnTo>
                  <a:lnTo>
                    <a:pt x="80960" y="47486"/>
                  </a:lnTo>
                  <a:lnTo>
                    <a:pt x="121094" y="21969"/>
                  </a:lnTo>
                  <a:lnTo>
                    <a:pt x="166591" y="5708"/>
                  </a:lnTo>
                  <a:lnTo>
                    <a:pt x="216153" y="0"/>
                  </a:lnTo>
                  <a:lnTo>
                    <a:pt x="2892805" y="0"/>
                  </a:lnTo>
                  <a:lnTo>
                    <a:pt x="2942368" y="5708"/>
                  </a:lnTo>
                  <a:lnTo>
                    <a:pt x="2987865" y="21969"/>
                  </a:lnTo>
                  <a:lnTo>
                    <a:pt x="3027999" y="47486"/>
                  </a:lnTo>
                  <a:lnTo>
                    <a:pt x="3061473" y="80960"/>
                  </a:lnTo>
                  <a:lnTo>
                    <a:pt x="3086990" y="121094"/>
                  </a:lnTo>
                  <a:lnTo>
                    <a:pt x="3103251" y="166591"/>
                  </a:lnTo>
                  <a:lnTo>
                    <a:pt x="3108960" y="216154"/>
                  </a:lnTo>
                  <a:lnTo>
                    <a:pt x="3108960" y="1080770"/>
                  </a:lnTo>
                  <a:lnTo>
                    <a:pt x="3103251" y="1130332"/>
                  </a:lnTo>
                  <a:lnTo>
                    <a:pt x="3086990" y="1175829"/>
                  </a:lnTo>
                  <a:lnTo>
                    <a:pt x="3061473" y="1215963"/>
                  </a:lnTo>
                  <a:lnTo>
                    <a:pt x="3027999" y="1249437"/>
                  </a:lnTo>
                  <a:lnTo>
                    <a:pt x="2987865" y="1274954"/>
                  </a:lnTo>
                  <a:lnTo>
                    <a:pt x="2942368" y="1291215"/>
                  </a:lnTo>
                  <a:lnTo>
                    <a:pt x="2892805" y="1296924"/>
                  </a:lnTo>
                  <a:lnTo>
                    <a:pt x="216153" y="1296924"/>
                  </a:lnTo>
                  <a:lnTo>
                    <a:pt x="166591" y="1291215"/>
                  </a:lnTo>
                  <a:lnTo>
                    <a:pt x="121094" y="1274954"/>
                  </a:lnTo>
                  <a:lnTo>
                    <a:pt x="80960" y="1249437"/>
                  </a:lnTo>
                  <a:lnTo>
                    <a:pt x="47486" y="1215963"/>
                  </a:lnTo>
                  <a:lnTo>
                    <a:pt x="21969" y="1175829"/>
                  </a:lnTo>
                  <a:lnTo>
                    <a:pt x="5708" y="1130332"/>
                  </a:lnTo>
                  <a:lnTo>
                    <a:pt x="0" y="1080770"/>
                  </a:lnTo>
                  <a:lnTo>
                    <a:pt x="0" y="21615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084309" y="5239258"/>
            <a:ext cx="2720975" cy="12319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635" algn="ctr">
              <a:lnSpc>
                <a:spcPct val="98500"/>
              </a:lnSpc>
              <a:spcBef>
                <a:spcPts val="14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it’s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known file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extension,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then assign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filename passed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self.filename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43700" y="4991734"/>
            <a:ext cx="2161540" cy="920750"/>
          </a:xfrm>
          <a:custGeom>
            <a:avLst/>
            <a:gdLst/>
            <a:ahLst/>
            <a:cxnLst/>
            <a:rect l="l" t="t" r="r" b="b"/>
            <a:pathLst>
              <a:path w="2161540" h="920750">
                <a:moveTo>
                  <a:pt x="226304" y="70719"/>
                </a:moveTo>
                <a:lnTo>
                  <a:pt x="197885" y="141344"/>
                </a:lnTo>
                <a:lnTo>
                  <a:pt x="2132965" y="920140"/>
                </a:lnTo>
                <a:lnTo>
                  <a:pt x="2161413" y="849452"/>
                </a:lnTo>
                <a:lnTo>
                  <a:pt x="226304" y="70719"/>
                </a:lnTo>
                <a:close/>
              </a:path>
              <a:path w="2161540" h="920750">
                <a:moveTo>
                  <a:pt x="254761" y="0"/>
                </a:moveTo>
                <a:lnTo>
                  <a:pt x="0" y="20700"/>
                </a:lnTo>
                <a:lnTo>
                  <a:pt x="169418" y="212089"/>
                </a:lnTo>
                <a:lnTo>
                  <a:pt x="197885" y="141344"/>
                </a:lnTo>
                <a:lnTo>
                  <a:pt x="162559" y="127126"/>
                </a:lnTo>
                <a:lnTo>
                  <a:pt x="191007" y="56514"/>
                </a:lnTo>
                <a:lnTo>
                  <a:pt x="232020" y="56514"/>
                </a:lnTo>
                <a:lnTo>
                  <a:pt x="254761" y="0"/>
                </a:lnTo>
                <a:close/>
              </a:path>
              <a:path w="2161540" h="920750">
                <a:moveTo>
                  <a:pt x="191007" y="56514"/>
                </a:moveTo>
                <a:lnTo>
                  <a:pt x="162559" y="127126"/>
                </a:lnTo>
                <a:lnTo>
                  <a:pt x="197885" y="141344"/>
                </a:lnTo>
                <a:lnTo>
                  <a:pt x="226304" y="70719"/>
                </a:lnTo>
                <a:lnTo>
                  <a:pt x="191007" y="56514"/>
                </a:lnTo>
                <a:close/>
              </a:path>
              <a:path w="2161540" h="920750">
                <a:moveTo>
                  <a:pt x="232020" y="56514"/>
                </a:moveTo>
                <a:lnTo>
                  <a:pt x="191007" y="56514"/>
                </a:lnTo>
                <a:lnTo>
                  <a:pt x="226304" y="70719"/>
                </a:lnTo>
                <a:lnTo>
                  <a:pt x="232020" y="5651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457200"/>
            <a:ext cx="469430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Polymorphism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2800" cy="3747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</a:t>
            </a:r>
            <a:r>
              <a:rPr spc="-10" dirty="0"/>
              <a:t> MP3File(AudioFile):</a:t>
            </a:r>
          </a:p>
          <a:p>
            <a:pPr marL="977265" marR="6757034">
              <a:lnSpc>
                <a:spcPct val="240000"/>
              </a:lnSpc>
              <a:buNone/>
            </a:pPr>
            <a:r>
              <a:rPr spc="-5" dirty="0"/>
              <a:t>ext </a:t>
            </a:r>
            <a:r>
              <a:rPr dirty="0"/>
              <a:t>= </a:t>
            </a:r>
            <a:r>
              <a:rPr spc="-5" dirty="0"/>
              <a:t>“mp3</a:t>
            </a:r>
            <a:r>
              <a:rPr spc="-5"/>
              <a:t>”  </a:t>
            </a:r>
            <a:endParaRPr lang="en-IN" spc="-5" dirty="0" smtClean="0"/>
          </a:p>
          <a:p>
            <a:pPr marL="977265" marR="6757034">
              <a:lnSpc>
                <a:spcPct val="240000"/>
              </a:lnSpc>
              <a:buNone/>
            </a:pPr>
            <a:r>
              <a:rPr spc="-5" smtClean="0"/>
              <a:t>def</a:t>
            </a:r>
            <a:r>
              <a:rPr spc="-75" smtClean="0"/>
              <a:t> </a:t>
            </a:r>
            <a:r>
              <a:rPr spc="-10"/>
              <a:t>play(self</a:t>
            </a:r>
            <a:r>
              <a:rPr spc="-10" smtClean="0"/>
              <a:t>):</a:t>
            </a:r>
          </a:p>
          <a:p>
            <a:pPr marL="977265" marR="5080" indent="728345">
              <a:lnSpc>
                <a:spcPct val="120000"/>
              </a:lnSpc>
              <a:spcBef>
                <a:spcPts val="5"/>
              </a:spcBef>
              <a:buNone/>
            </a:pPr>
            <a:r>
              <a:rPr spc="-10" smtClean="0"/>
              <a:t>print(“playing {} </a:t>
            </a:r>
            <a:r>
              <a:rPr spc="-5" smtClean="0"/>
              <a:t>as </a:t>
            </a:r>
            <a:r>
              <a:rPr spc="-10" smtClean="0"/>
              <a:t>mp3”.format(self.filename))</a:t>
            </a:r>
            <a:endParaRPr spc="-5" smtClean="0"/>
          </a:p>
          <a:p>
            <a:pPr marL="233045">
              <a:lnSpc>
                <a:spcPct val="100000"/>
              </a:lnSpc>
              <a:spcBef>
                <a:spcPts val="10"/>
              </a:spcBef>
            </a:pPr>
            <a:endParaRPr sz="35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461899"/>
            <a:ext cx="393230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Polymorphism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 </a:t>
            </a:r>
            <a:r>
              <a:rPr spc="-10" dirty="0"/>
              <a:t>WAVFile(AudioFile):</a:t>
            </a:r>
          </a:p>
          <a:p>
            <a:pPr marL="977265" marR="6757034">
              <a:lnSpc>
                <a:spcPct val="240000"/>
              </a:lnSpc>
            </a:pPr>
            <a:r>
              <a:rPr spc="-5" dirty="0"/>
              <a:t>ext </a:t>
            </a:r>
            <a:r>
              <a:rPr dirty="0"/>
              <a:t>= </a:t>
            </a:r>
            <a:r>
              <a:rPr spc="-5" dirty="0"/>
              <a:t>“wav”  def</a:t>
            </a:r>
            <a:r>
              <a:rPr spc="-75" dirty="0"/>
              <a:t> </a:t>
            </a:r>
            <a:r>
              <a:rPr spc="-10" dirty="0"/>
              <a:t>play(self):</a:t>
            </a:r>
          </a:p>
          <a:p>
            <a:pPr marL="977265" marR="5080" indent="728345">
              <a:lnSpc>
                <a:spcPct val="120000"/>
              </a:lnSpc>
              <a:spcBef>
                <a:spcPts val="5"/>
              </a:spcBef>
            </a:pPr>
            <a:r>
              <a:rPr spc="-10" dirty="0"/>
              <a:t>print(“playing {} </a:t>
            </a:r>
            <a:r>
              <a:rPr spc="-5" dirty="0"/>
              <a:t>as </a:t>
            </a:r>
            <a:r>
              <a:rPr spc="-10" dirty="0"/>
              <a:t>wav”.format(self.filename))  </a:t>
            </a:r>
            <a:r>
              <a:rPr dirty="0"/>
              <a:t># </a:t>
            </a:r>
            <a:r>
              <a:rPr spc="-10" dirty="0"/>
              <a:t>END</a:t>
            </a:r>
            <a:r>
              <a:rPr spc="-15" dirty="0"/>
              <a:t> </a:t>
            </a:r>
            <a:r>
              <a:rPr spc="-5" dirty="0"/>
              <a:t>play</a:t>
            </a:r>
          </a:p>
          <a:p>
            <a:pPr marL="233045">
              <a:lnSpc>
                <a:spcPct val="100000"/>
              </a:lnSpc>
              <a:spcBef>
                <a:spcPts val="10"/>
              </a:spcBef>
            </a:pPr>
            <a:endParaRPr sz="3550"/>
          </a:p>
          <a:p>
            <a:pPr marL="245745">
              <a:lnSpc>
                <a:spcPct val="100000"/>
              </a:lnSpc>
            </a:pPr>
            <a:r>
              <a:rPr dirty="0"/>
              <a:t># </a:t>
            </a:r>
            <a:r>
              <a:rPr spc="-5" dirty="0"/>
              <a:t>END</a:t>
            </a:r>
            <a:r>
              <a:rPr spc="-15" dirty="0"/>
              <a:t> </a:t>
            </a:r>
            <a:r>
              <a:rPr spc="-10" dirty="0"/>
              <a:t>CLASS.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461899"/>
            <a:ext cx="408470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Polymorphism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2800" cy="3747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00"/>
              </a:spcBef>
              <a:buNone/>
            </a:pPr>
            <a:r>
              <a:rPr spc="-5" dirty="0"/>
              <a:t>class </a:t>
            </a:r>
            <a:r>
              <a:rPr spc="-10" dirty="0"/>
              <a:t>OGGFile(AudioFile):</a:t>
            </a:r>
          </a:p>
          <a:p>
            <a:pPr marL="977265" marR="6757034">
              <a:lnSpc>
                <a:spcPct val="240000"/>
              </a:lnSpc>
              <a:buNone/>
            </a:pPr>
            <a:r>
              <a:rPr spc="-5" dirty="0"/>
              <a:t>ext </a:t>
            </a:r>
            <a:r>
              <a:rPr dirty="0"/>
              <a:t>= </a:t>
            </a:r>
            <a:r>
              <a:rPr spc="-5" dirty="0"/>
              <a:t>“ogg</a:t>
            </a:r>
            <a:r>
              <a:rPr spc="-5"/>
              <a:t>”  </a:t>
            </a:r>
            <a:endParaRPr lang="en-IN" spc="-5" dirty="0" smtClean="0"/>
          </a:p>
          <a:p>
            <a:pPr marL="977265" marR="6757034">
              <a:lnSpc>
                <a:spcPct val="240000"/>
              </a:lnSpc>
              <a:buNone/>
            </a:pPr>
            <a:r>
              <a:rPr spc="-5" smtClean="0"/>
              <a:t>def</a:t>
            </a:r>
            <a:r>
              <a:rPr spc="-75" smtClean="0"/>
              <a:t> </a:t>
            </a:r>
            <a:r>
              <a:rPr lang="en-IN" spc="-75" dirty="0" smtClean="0"/>
              <a:t> </a:t>
            </a:r>
            <a:r>
              <a:rPr spc="-10" smtClean="0"/>
              <a:t>play(self</a:t>
            </a:r>
            <a:r>
              <a:rPr spc="-10" dirty="0"/>
              <a:t>):</a:t>
            </a:r>
          </a:p>
          <a:p>
            <a:pPr marL="977265" marR="5080" indent="728345">
              <a:lnSpc>
                <a:spcPct val="120000"/>
              </a:lnSpc>
              <a:spcBef>
                <a:spcPts val="5"/>
              </a:spcBef>
              <a:buNone/>
            </a:pPr>
            <a:r>
              <a:rPr spc="-10" dirty="0"/>
              <a:t>print(“playing {} </a:t>
            </a:r>
            <a:r>
              <a:rPr spc="-5" dirty="0"/>
              <a:t>as </a:t>
            </a:r>
            <a:r>
              <a:rPr spc="-10" dirty="0"/>
              <a:t>ogg”.</a:t>
            </a:r>
            <a:r>
              <a:rPr spc="-10"/>
              <a:t>format(self.filename</a:t>
            </a:r>
            <a:r>
              <a:rPr spc="-10" smtClean="0"/>
              <a:t>))</a:t>
            </a:r>
            <a:endParaRPr spc="-5" dirty="0"/>
          </a:p>
          <a:p>
            <a:pPr marL="233045">
              <a:lnSpc>
                <a:spcPct val="100000"/>
              </a:lnSpc>
              <a:spcBef>
                <a:spcPts val="10"/>
              </a:spcBef>
            </a:pPr>
            <a:endParaRPr sz="35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461899"/>
            <a:ext cx="385610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07261"/>
            <a:ext cx="7597775" cy="283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solidFill>
                  <a:srgbClr val="FFFFFF"/>
                </a:solidFill>
                <a:latin typeface="Carlito"/>
                <a:cs typeface="Carlito"/>
              </a:rPr>
              <a:t>Here’s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how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run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it: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mp3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2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MP3File(“myfile.mp3”)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 mp3.play()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i="1" spc="-5" dirty="0">
                <a:solidFill>
                  <a:srgbClr val="FFFFFF"/>
                </a:solidFill>
                <a:latin typeface="Courier New"/>
                <a:cs typeface="Courier New"/>
              </a:rPr>
              <a:t>playing myfile.mp3 as</a:t>
            </a:r>
            <a:r>
              <a:rPr sz="3200" i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ourier New"/>
                <a:cs typeface="Courier New"/>
              </a:rPr>
              <a:t>mp3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461899"/>
            <a:ext cx="400850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07261"/>
            <a:ext cx="7599680" cy="283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solidFill>
                  <a:srgbClr val="FFFFFF"/>
                </a:solidFill>
                <a:latin typeface="Carlito"/>
                <a:cs typeface="Carlito"/>
              </a:rPr>
              <a:t>Here’s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another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one: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wav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200" spc="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WAVFile(“myfile.wav”)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 wav.play()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i="1" spc="-5" dirty="0">
                <a:solidFill>
                  <a:srgbClr val="FFFFFF"/>
                </a:solidFill>
                <a:latin typeface="Courier New"/>
                <a:cs typeface="Courier New"/>
              </a:rPr>
              <a:t>playing myfile.wav as</a:t>
            </a:r>
            <a:r>
              <a:rPr sz="3200" i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ourier New"/>
                <a:cs typeface="Courier New"/>
              </a:rPr>
              <a:t>wav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461899"/>
            <a:ext cx="385610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07261"/>
            <a:ext cx="10025380" cy="1522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solidFill>
                  <a:srgbClr val="FFFFFF"/>
                </a:solidFill>
                <a:latin typeface="Carlito"/>
                <a:cs typeface="Carlito"/>
              </a:rPr>
              <a:t>Here’s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</a:t>
            </a:r>
            <a:r>
              <a:rPr sz="32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error: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&gt;&gt;&gt; ogg_declared_as_mp3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MP3File("myfile.ogg")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9936" y="3776471"/>
            <a:ext cx="11619230" cy="2546985"/>
            <a:chOff x="249936" y="3776471"/>
            <a:chExt cx="11619230" cy="2546985"/>
          </a:xfrm>
        </p:grpSpPr>
        <p:sp>
          <p:nvSpPr>
            <p:cNvPr id="5" name="object 5"/>
            <p:cNvSpPr/>
            <p:nvPr/>
          </p:nvSpPr>
          <p:spPr>
            <a:xfrm>
              <a:off x="262890" y="3789425"/>
              <a:ext cx="11593195" cy="2520950"/>
            </a:xfrm>
            <a:custGeom>
              <a:avLst/>
              <a:gdLst/>
              <a:ahLst/>
              <a:cxnLst/>
              <a:rect l="l" t="t" r="r" b="b"/>
              <a:pathLst>
                <a:path w="11593195" h="2520950">
                  <a:moveTo>
                    <a:pt x="11172952" y="0"/>
                  </a:moveTo>
                  <a:lnTo>
                    <a:pt x="420116" y="0"/>
                  </a:lnTo>
                  <a:lnTo>
                    <a:pt x="371122" y="2826"/>
                  </a:lnTo>
                  <a:lnTo>
                    <a:pt x="323789" y="11095"/>
                  </a:lnTo>
                  <a:lnTo>
                    <a:pt x="278431" y="24491"/>
                  </a:lnTo>
                  <a:lnTo>
                    <a:pt x="235362" y="42700"/>
                  </a:lnTo>
                  <a:lnTo>
                    <a:pt x="194900" y="65405"/>
                  </a:lnTo>
                  <a:lnTo>
                    <a:pt x="157357" y="92293"/>
                  </a:lnTo>
                  <a:lnTo>
                    <a:pt x="123051" y="123047"/>
                  </a:lnTo>
                  <a:lnTo>
                    <a:pt x="92297" y="157352"/>
                  </a:lnTo>
                  <a:lnTo>
                    <a:pt x="65408" y="194894"/>
                  </a:lnTo>
                  <a:lnTo>
                    <a:pt x="42702" y="235357"/>
                  </a:lnTo>
                  <a:lnTo>
                    <a:pt x="24492" y="278426"/>
                  </a:lnTo>
                  <a:lnTo>
                    <a:pt x="11095" y="323785"/>
                  </a:lnTo>
                  <a:lnTo>
                    <a:pt x="2826" y="371120"/>
                  </a:lnTo>
                  <a:lnTo>
                    <a:pt x="0" y="420116"/>
                  </a:lnTo>
                  <a:lnTo>
                    <a:pt x="0" y="2100567"/>
                  </a:lnTo>
                  <a:lnTo>
                    <a:pt x="2826" y="2149562"/>
                  </a:lnTo>
                  <a:lnTo>
                    <a:pt x="11095" y="2196898"/>
                  </a:lnTo>
                  <a:lnTo>
                    <a:pt x="24492" y="2242258"/>
                  </a:lnTo>
                  <a:lnTo>
                    <a:pt x="42702" y="2285328"/>
                  </a:lnTo>
                  <a:lnTo>
                    <a:pt x="65408" y="2325792"/>
                  </a:lnTo>
                  <a:lnTo>
                    <a:pt x="92297" y="2363335"/>
                  </a:lnTo>
                  <a:lnTo>
                    <a:pt x="123051" y="2397642"/>
                  </a:lnTo>
                  <a:lnTo>
                    <a:pt x="157357" y="2428397"/>
                  </a:lnTo>
                  <a:lnTo>
                    <a:pt x="194900" y="2455286"/>
                  </a:lnTo>
                  <a:lnTo>
                    <a:pt x="235362" y="2477993"/>
                  </a:lnTo>
                  <a:lnTo>
                    <a:pt x="278431" y="2496202"/>
                  </a:lnTo>
                  <a:lnTo>
                    <a:pt x="323789" y="2509600"/>
                  </a:lnTo>
                  <a:lnTo>
                    <a:pt x="371122" y="2517869"/>
                  </a:lnTo>
                  <a:lnTo>
                    <a:pt x="420116" y="2520696"/>
                  </a:lnTo>
                  <a:lnTo>
                    <a:pt x="11172952" y="2520696"/>
                  </a:lnTo>
                  <a:lnTo>
                    <a:pt x="11221947" y="2517869"/>
                  </a:lnTo>
                  <a:lnTo>
                    <a:pt x="11269282" y="2509600"/>
                  </a:lnTo>
                  <a:lnTo>
                    <a:pt x="11314641" y="2496202"/>
                  </a:lnTo>
                  <a:lnTo>
                    <a:pt x="11357710" y="2477993"/>
                  </a:lnTo>
                  <a:lnTo>
                    <a:pt x="11398173" y="2455286"/>
                  </a:lnTo>
                  <a:lnTo>
                    <a:pt x="11435715" y="2428397"/>
                  </a:lnTo>
                  <a:lnTo>
                    <a:pt x="11470020" y="2397642"/>
                  </a:lnTo>
                  <a:lnTo>
                    <a:pt x="11500774" y="2363335"/>
                  </a:lnTo>
                  <a:lnTo>
                    <a:pt x="11527662" y="2325792"/>
                  </a:lnTo>
                  <a:lnTo>
                    <a:pt x="11550367" y="2285328"/>
                  </a:lnTo>
                  <a:lnTo>
                    <a:pt x="11568576" y="2242258"/>
                  </a:lnTo>
                  <a:lnTo>
                    <a:pt x="11581972" y="2196898"/>
                  </a:lnTo>
                  <a:lnTo>
                    <a:pt x="11590241" y="2149562"/>
                  </a:lnTo>
                  <a:lnTo>
                    <a:pt x="11593067" y="2100567"/>
                  </a:lnTo>
                  <a:lnTo>
                    <a:pt x="11593067" y="420116"/>
                  </a:lnTo>
                  <a:lnTo>
                    <a:pt x="11590241" y="371120"/>
                  </a:lnTo>
                  <a:lnTo>
                    <a:pt x="11581972" y="323785"/>
                  </a:lnTo>
                  <a:lnTo>
                    <a:pt x="11568576" y="278426"/>
                  </a:lnTo>
                  <a:lnTo>
                    <a:pt x="11550367" y="235357"/>
                  </a:lnTo>
                  <a:lnTo>
                    <a:pt x="11527662" y="194894"/>
                  </a:lnTo>
                  <a:lnTo>
                    <a:pt x="11500774" y="157352"/>
                  </a:lnTo>
                  <a:lnTo>
                    <a:pt x="11470020" y="123047"/>
                  </a:lnTo>
                  <a:lnTo>
                    <a:pt x="11435715" y="92293"/>
                  </a:lnTo>
                  <a:lnTo>
                    <a:pt x="11398173" y="65405"/>
                  </a:lnTo>
                  <a:lnTo>
                    <a:pt x="11357710" y="42700"/>
                  </a:lnTo>
                  <a:lnTo>
                    <a:pt x="11314641" y="24491"/>
                  </a:lnTo>
                  <a:lnTo>
                    <a:pt x="11269282" y="11095"/>
                  </a:lnTo>
                  <a:lnTo>
                    <a:pt x="11221947" y="2826"/>
                  </a:lnTo>
                  <a:lnTo>
                    <a:pt x="1117295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2890" y="3789425"/>
              <a:ext cx="11593195" cy="2520950"/>
            </a:xfrm>
            <a:custGeom>
              <a:avLst/>
              <a:gdLst/>
              <a:ahLst/>
              <a:cxnLst/>
              <a:rect l="l" t="t" r="r" b="b"/>
              <a:pathLst>
                <a:path w="11593195" h="2520950">
                  <a:moveTo>
                    <a:pt x="0" y="420116"/>
                  </a:moveTo>
                  <a:lnTo>
                    <a:pt x="2826" y="371120"/>
                  </a:lnTo>
                  <a:lnTo>
                    <a:pt x="11095" y="323785"/>
                  </a:lnTo>
                  <a:lnTo>
                    <a:pt x="24492" y="278426"/>
                  </a:lnTo>
                  <a:lnTo>
                    <a:pt x="42702" y="235357"/>
                  </a:lnTo>
                  <a:lnTo>
                    <a:pt x="65408" y="194894"/>
                  </a:lnTo>
                  <a:lnTo>
                    <a:pt x="92297" y="157352"/>
                  </a:lnTo>
                  <a:lnTo>
                    <a:pt x="123051" y="123047"/>
                  </a:lnTo>
                  <a:lnTo>
                    <a:pt x="157357" y="92293"/>
                  </a:lnTo>
                  <a:lnTo>
                    <a:pt x="194900" y="65405"/>
                  </a:lnTo>
                  <a:lnTo>
                    <a:pt x="235362" y="42700"/>
                  </a:lnTo>
                  <a:lnTo>
                    <a:pt x="278431" y="24491"/>
                  </a:lnTo>
                  <a:lnTo>
                    <a:pt x="323789" y="11095"/>
                  </a:lnTo>
                  <a:lnTo>
                    <a:pt x="371122" y="2826"/>
                  </a:lnTo>
                  <a:lnTo>
                    <a:pt x="420116" y="0"/>
                  </a:lnTo>
                  <a:lnTo>
                    <a:pt x="11172952" y="0"/>
                  </a:lnTo>
                  <a:lnTo>
                    <a:pt x="11221947" y="2826"/>
                  </a:lnTo>
                  <a:lnTo>
                    <a:pt x="11269282" y="11095"/>
                  </a:lnTo>
                  <a:lnTo>
                    <a:pt x="11314641" y="24491"/>
                  </a:lnTo>
                  <a:lnTo>
                    <a:pt x="11357710" y="42700"/>
                  </a:lnTo>
                  <a:lnTo>
                    <a:pt x="11398173" y="65405"/>
                  </a:lnTo>
                  <a:lnTo>
                    <a:pt x="11435715" y="92293"/>
                  </a:lnTo>
                  <a:lnTo>
                    <a:pt x="11470020" y="123047"/>
                  </a:lnTo>
                  <a:lnTo>
                    <a:pt x="11500774" y="157352"/>
                  </a:lnTo>
                  <a:lnTo>
                    <a:pt x="11527662" y="194894"/>
                  </a:lnTo>
                  <a:lnTo>
                    <a:pt x="11550367" y="235357"/>
                  </a:lnTo>
                  <a:lnTo>
                    <a:pt x="11568576" y="278426"/>
                  </a:lnTo>
                  <a:lnTo>
                    <a:pt x="11581972" y="323785"/>
                  </a:lnTo>
                  <a:lnTo>
                    <a:pt x="11590241" y="371120"/>
                  </a:lnTo>
                  <a:lnTo>
                    <a:pt x="11593067" y="420116"/>
                  </a:lnTo>
                  <a:lnTo>
                    <a:pt x="11593067" y="2100567"/>
                  </a:lnTo>
                  <a:lnTo>
                    <a:pt x="11590241" y="2149562"/>
                  </a:lnTo>
                  <a:lnTo>
                    <a:pt x="11581972" y="2196898"/>
                  </a:lnTo>
                  <a:lnTo>
                    <a:pt x="11568576" y="2242258"/>
                  </a:lnTo>
                  <a:lnTo>
                    <a:pt x="11550367" y="2285328"/>
                  </a:lnTo>
                  <a:lnTo>
                    <a:pt x="11527662" y="2325792"/>
                  </a:lnTo>
                  <a:lnTo>
                    <a:pt x="11500774" y="2363335"/>
                  </a:lnTo>
                  <a:lnTo>
                    <a:pt x="11470020" y="2397642"/>
                  </a:lnTo>
                  <a:lnTo>
                    <a:pt x="11435715" y="2428397"/>
                  </a:lnTo>
                  <a:lnTo>
                    <a:pt x="11398173" y="2455286"/>
                  </a:lnTo>
                  <a:lnTo>
                    <a:pt x="11357710" y="2477993"/>
                  </a:lnTo>
                  <a:lnTo>
                    <a:pt x="11314641" y="2496202"/>
                  </a:lnTo>
                  <a:lnTo>
                    <a:pt x="11269282" y="2509600"/>
                  </a:lnTo>
                  <a:lnTo>
                    <a:pt x="11221947" y="2517869"/>
                  </a:lnTo>
                  <a:lnTo>
                    <a:pt x="11172952" y="2520696"/>
                  </a:lnTo>
                  <a:lnTo>
                    <a:pt x="420116" y="2520696"/>
                  </a:lnTo>
                  <a:lnTo>
                    <a:pt x="371122" y="2517869"/>
                  </a:lnTo>
                  <a:lnTo>
                    <a:pt x="323789" y="2509600"/>
                  </a:lnTo>
                  <a:lnTo>
                    <a:pt x="278431" y="2496202"/>
                  </a:lnTo>
                  <a:lnTo>
                    <a:pt x="235362" y="2477993"/>
                  </a:lnTo>
                  <a:lnTo>
                    <a:pt x="194900" y="2455286"/>
                  </a:lnTo>
                  <a:lnTo>
                    <a:pt x="157357" y="2428397"/>
                  </a:lnTo>
                  <a:lnTo>
                    <a:pt x="123051" y="2397642"/>
                  </a:lnTo>
                  <a:lnTo>
                    <a:pt x="92297" y="2363335"/>
                  </a:lnTo>
                  <a:lnTo>
                    <a:pt x="65408" y="2325792"/>
                  </a:lnTo>
                  <a:lnTo>
                    <a:pt x="42702" y="2285328"/>
                  </a:lnTo>
                  <a:lnTo>
                    <a:pt x="24492" y="2242258"/>
                  </a:lnTo>
                  <a:lnTo>
                    <a:pt x="11095" y="2196898"/>
                  </a:lnTo>
                  <a:lnTo>
                    <a:pt x="2826" y="2149562"/>
                  </a:lnTo>
                  <a:lnTo>
                    <a:pt x="0" y="2100567"/>
                  </a:lnTo>
                  <a:lnTo>
                    <a:pt x="0" y="420116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4077" y="4118609"/>
            <a:ext cx="10895330" cy="1903730"/>
          </a:xfrm>
          <a:prstGeom prst="rect">
            <a:avLst/>
          </a:prstGeom>
          <a:solidFill>
            <a:srgbClr val="FFFFFF"/>
          </a:solidFill>
          <a:ln w="25907">
            <a:solidFill>
              <a:srgbClr val="385D8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60"/>
              </a:spcBef>
              <a:tabLst>
                <a:tab pos="1614170" algn="l"/>
              </a:tabLst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Traceback	(most recent call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last):</a:t>
            </a:r>
            <a:endParaRPr sz="20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File "&lt;stdin&gt;", line 1, in &lt;module&gt;</a:t>
            </a:r>
            <a:endParaRPr sz="2000">
              <a:latin typeface="Courier New"/>
              <a:cs typeface="Courier New"/>
            </a:endParaRPr>
          </a:p>
          <a:p>
            <a:pPr marL="89535" marR="3335654">
              <a:lnSpc>
                <a:spcPct val="100000"/>
              </a:lnSpc>
              <a:tabLst>
                <a:tab pos="7550784" algn="l"/>
              </a:tabLst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File "polymorphic_audio.py", line 4,</a:t>
            </a:r>
            <a:r>
              <a:rPr sz="20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in </a:t>
            </a:r>
            <a:r>
              <a:rPr sz="2000" u="sng" spc="-5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0" u="sng" spc="25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init 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Courier New"/>
                <a:cs typeface="Courier New"/>
              </a:rPr>
              <a:t> 	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raise Exception("Invalid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format")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Exception: Invalid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format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746" y="461899"/>
            <a:ext cx="32975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07261"/>
            <a:ext cx="10744835" cy="359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spc="-10" dirty="0">
                <a:solidFill>
                  <a:srgbClr val="FFFFFF"/>
                </a:solidFill>
                <a:latin typeface="Carlito"/>
                <a:cs typeface="Carlito"/>
              </a:rPr>
              <a:t>Polymorphism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simply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means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can call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method 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name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parameters,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depending on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parameters,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it 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do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things.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3200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example: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&gt;&gt;&gt; print(6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5)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print(“Hello”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5)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461899"/>
            <a:ext cx="393230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Polymorphism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0600" y="2286000"/>
            <a:ext cx="10744835" cy="336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spc="-10" dirty="0">
                <a:solidFill>
                  <a:srgbClr val="FFFFFF"/>
                </a:solidFill>
                <a:latin typeface="Carlito"/>
                <a:cs typeface="Carlito"/>
              </a:rPr>
              <a:t>Polymorphism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simply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means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can call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method 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name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parameters,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depending on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parameters,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it 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do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things.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3200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example: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&gt;&gt;&gt; print(6 </a:t>
            </a:r>
            <a:r>
              <a:rPr sz="2800" spc="-5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lang="en-IN" sz="2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5)</a:t>
            </a:r>
            <a:endParaRPr sz="5400" baseline="-3858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</a:t>
            </a:r>
            <a:r>
              <a:rPr sz="2800" spc="-495" dirty="0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sz="2800" spc="-495">
                <a:solidFill>
                  <a:srgbClr val="FFFFFF"/>
                </a:solidFill>
                <a:latin typeface="Courier New"/>
                <a:cs typeface="Courier New"/>
              </a:rPr>
              <a:t>(“</a:t>
            </a:r>
            <a:r>
              <a:rPr sz="2800" spc="-495" smtClean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lang="en-IN" sz="2800" spc="-495" dirty="0" err="1" smtClean="0">
                <a:solidFill>
                  <a:srgbClr val="FFFFFF"/>
                </a:solidFill>
                <a:latin typeface="Courier New"/>
                <a:cs typeface="Courier New"/>
              </a:rPr>
              <a:t>ello</a:t>
            </a:r>
            <a:r>
              <a:rPr lang="en-IN" sz="2800" spc="-495" dirty="0" smtClean="0">
                <a:solidFill>
                  <a:srgbClr val="FFFFFF"/>
                </a:solidFill>
                <a:latin typeface="Courier New"/>
                <a:cs typeface="Courier New"/>
              </a:rPr>
              <a:t>” * 5)</a:t>
            </a:r>
            <a:endParaRPr sz="5400" baseline="2314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461899"/>
            <a:ext cx="385610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07261"/>
            <a:ext cx="1074483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spc="-10" dirty="0">
                <a:solidFill>
                  <a:srgbClr val="FFFFFF"/>
                </a:solidFill>
                <a:latin typeface="Carlito"/>
                <a:cs typeface="Carlito"/>
              </a:rPr>
              <a:t>Polymorphism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simply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means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can call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method 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name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parameters,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depending on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parameters,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it 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do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things.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3200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example: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3624148"/>
            <a:ext cx="55600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&gt;&gt;&gt; </a:t>
            </a:r>
            <a:r>
              <a:rPr sz="2800" spc="-10">
                <a:solidFill>
                  <a:srgbClr val="FFFFFF"/>
                </a:solidFill>
                <a:latin typeface="Courier New"/>
                <a:cs typeface="Courier New"/>
              </a:rPr>
              <a:t>print(6 </a:t>
            </a:r>
            <a:r>
              <a:rPr sz="2800" spc="-5" smtClean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lang="en-IN" sz="2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5)</a:t>
            </a:r>
            <a:endParaRPr sz="5400" baseline="-3858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4648276"/>
            <a:ext cx="55340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 </a:t>
            </a:r>
            <a:r>
              <a:rPr sz="2800" spc="-495" dirty="0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sz="2800" spc="-495">
                <a:solidFill>
                  <a:srgbClr val="FFFFFF"/>
                </a:solidFill>
                <a:latin typeface="Courier New"/>
                <a:cs typeface="Courier New"/>
              </a:rPr>
              <a:t>(“</a:t>
            </a:r>
            <a:r>
              <a:rPr sz="2800" spc="-495" smtClean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lang="en-IN" sz="2800" spc="-495" dirty="0" err="1" smtClean="0">
                <a:solidFill>
                  <a:srgbClr val="FFFFFF"/>
                </a:solidFill>
                <a:latin typeface="Courier New"/>
                <a:cs typeface="Courier New"/>
              </a:rPr>
              <a:t>ello</a:t>
            </a:r>
            <a:r>
              <a:rPr lang="en-IN" sz="2800" spc="-495" dirty="0" smtClean="0">
                <a:solidFill>
                  <a:srgbClr val="FFFFFF"/>
                </a:solidFill>
                <a:latin typeface="Courier New"/>
                <a:cs typeface="Courier New"/>
              </a:rPr>
              <a:t>” * 5)</a:t>
            </a:r>
            <a:endParaRPr sz="5400" baseline="2314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31507" y="3672840"/>
            <a:ext cx="5282565" cy="593090"/>
            <a:chOff x="6731507" y="3672840"/>
            <a:chExt cx="5282565" cy="593090"/>
          </a:xfrm>
        </p:grpSpPr>
        <p:sp>
          <p:nvSpPr>
            <p:cNvPr id="13" name="object 13"/>
            <p:cNvSpPr/>
            <p:nvPr/>
          </p:nvSpPr>
          <p:spPr>
            <a:xfrm>
              <a:off x="6744461" y="3685794"/>
              <a:ext cx="5256530" cy="567055"/>
            </a:xfrm>
            <a:custGeom>
              <a:avLst/>
              <a:gdLst/>
              <a:ahLst/>
              <a:cxnLst/>
              <a:rect l="l" t="t" r="r" b="b"/>
              <a:pathLst>
                <a:path w="5256530" h="567054">
                  <a:moveTo>
                    <a:pt x="5161788" y="0"/>
                  </a:moveTo>
                  <a:lnTo>
                    <a:pt x="94488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7"/>
                  </a:lnTo>
                  <a:lnTo>
                    <a:pt x="0" y="472439"/>
                  </a:lnTo>
                  <a:lnTo>
                    <a:pt x="7423" y="509224"/>
                  </a:lnTo>
                  <a:lnTo>
                    <a:pt x="27670" y="539257"/>
                  </a:lnTo>
                  <a:lnTo>
                    <a:pt x="57703" y="559504"/>
                  </a:lnTo>
                  <a:lnTo>
                    <a:pt x="94488" y="566927"/>
                  </a:lnTo>
                  <a:lnTo>
                    <a:pt x="5161788" y="566927"/>
                  </a:lnTo>
                  <a:lnTo>
                    <a:pt x="5198572" y="559504"/>
                  </a:lnTo>
                  <a:lnTo>
                    <a:pt x="5228605" y="539257"/>
                  </a:lnTo>
                  <a:lnTo>
                    <a:pt x="5248852" y="509224"/>
                  </a:lnTo>
                  <a:lnTo>
                    <a:pt x="5256276" y="472439"/>
                  </a:lnTo>
                  <a:lnTo>
                    <a:pt x="5256276" y="94487"/>
                  </a:lnTo>
                  <a:lnTo>
                    <a:pt x="5248852" y="57703"/>
                  </a:lnTo>
                  <a:lnTo>
                    <a:pt x="5228605" y="27670"/>
                  </a:lnTo>
                  <a:lnTo>
                    <a:pt x="5198572" y="7423"/>
                  </a:lnTo>
                  <a:lnTo>
                    <a:pt x="516178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44461" y="3685794"/>
              <a:ext cx="5256530" cy="567055"/>
            </a:xfrm>
            <a:custGeom>
              <a:avLst/>
              <a:gdLst/>
              <a:ahLst/>
              <a:cxnLst/>
              <a:rect l="l" t="t" r="r" b="b"/>
              <a:pathLst>
                <a:path w="5256530" h="567054">
                  <a:moveTo>
                    <a:pt x="0" y="94487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8" y="0"/>
                  </a:lnTo>
                  <a:lnTo>
                    <a:pt x="5161788" y="0"/>
                  </a:lnTo>
                  <a:lnTo>
                    <a:pt x="5198572" y="7423"/>
                  </a:lnTo>
                  <a:lnTo>
                    <a:pt x="5228605" y="27670"/>
                  </a:lnTo>
                  <a:lnTo>
                    <a:pt x="5248852" y="57703"/>
                  </a:lnTo>
                  <a:lnTo>
                    <a:pt x="5256276" y="94487"/>
                  </a:lnTo>
                  <a:lnTo>
                    <a:pt x="5256276" y="472439"/>
                  </a:lnTo>
                  <a:lnTo>
                    <a:pt x="5248852" y="509224"/>
                  </a:lnTo>
                  <a:lnTo>
                    <a:pt x="5228605" y="539257"/>
                  </a:lnTo>
                  <a:lnTo>
                    <a:pt x="5198572" y="559504"/>
                  </a:lnTo>
                  <a:lnTo>
                    <a:pt x="5161788" y="566927"/>
                  </a:lnTo>
                  <a:lnTo>
                    <a:pt x="94488" y="566927"/>
                  </a:lnTo>
                  <a:lnTo>
                    <a:pt x="57703" y="559504"/>
                  </a:lnTo>
                  <a:lnTo>
                    <a:pt x="27670" y="539257"/>
                  </a:lnTo>
                  <a:lnTo>
                    <a:pt x="7423" y="509224"/>
                  </a:lnTo>
                  <a:lnTo>
                    <a:pt x="0" y="472439"/>
                  </a:lnTo>
                  <a:lnTo>
                    <a:pt x="0" y="9448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127996" y="3653154"/>
            <a:ext cx="93040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36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67401" y="4649723"/>
            <a:ext cx="6146672" cy="593090"/>
            <a:chOff x="6731507" y="4649723"/>
            <a:chExt cx="5282565" cy="593090"/>
          </a:xfrm>
        </p:grpSpPr>
        <p:sp>
          <p:nvSpPr>
            <p:cNvPr id="17" name="object 17"/>
            <p:cNvSpPr/>
            <p:nvPr/>
          </p:nvSpPr>
          <p:spPr>
            <a:xfrm>
              <a:off x="6744461" y="4662677"/>
              <a:ext cx="5256530" cy="567055"/>
            </a:xfrm>
            <a:custGeom>
              <a:avLst/>
              <a:gdLst/>
              <a:ahLst/>
              <a:cxnLst/>
              <a:rect l="l" t="t" r="r" b="b"/>
              <a:pathLst>
                <a:path w="5256530" h="567054">
                  <a:moveTo>
                    <a:pt x="5161788" y="0"/>
                  </a:moveTo>
                  <a:lnTo>
                    <a:pt x="94488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8"/>
                  </a:lnTo>
                  <a:lnTo>
                    <a:pt x="0" y="472440"/>
                  </a:lnTo>
                  <a:lnTo>
                    <a:pt x="7423" y="509224"/>
                  </a:lnTo>
                  <a:lnTo>
                    <a:pt x="27670" y="539257"/>
                  </a:lnTo>
                  <a:lnTo>
                    <a:pt x="57703" y="559504"/>
                  </a:lnTo>
                  <a:lnTo>
                    <a:pt x="94488" y="566928"/>
                  </a:lnTo>
                  <a:lnTo>
                    <a:pt x="5161788" y="566928"/>
                  </a:lnTo>
                  <a:lnTo>
                    <a:pt x="5198572" y="559504"/>
                  </a:lnTo>
                  <a:lnTo>
                    <a:pt x="5228605" y="539257"/>
                  </a:lnTo>
                  <a:lnTo>
                    <a:pt x="5248852" y="509224"/>
                  </a:lnTo>
                  <a:lnTo>
                    <a:pt x="5256276" y="472440"/>
                  </a:lnTo>
                  <a:lnTo>
                    <a:pt x="5256276" y="94488"/>
                  </a:lnTo>
                  <a:lnTo>
                    <a:pt x="5248852" y="57703"/>
                  </a:lnTo>
                  <a:lnTo>
                    <a:pt x="5228605" y="27670"/>
                  </a:lnTo>
                  <a:lnTo>
                    <a:pt x="5198572" y="7423"/>
                  </a:lnTo>
                  <a:lnTo>
                    <a:pt x="516178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44461" y="4662677"/>
              <a:ext cx="5256530" cy="567055"/>
            </a:xfrm>
            <a:custGeom>
              <a:avLst/>
              <a:gdLst/>
              <a:ahLst/>
              <a:cxnLst/>
              <a:rect l="l" t="t" r="r" b="b"/>
              <a:pathLst>
                <a:path w="5256530" h="567054">
                  <a:moveTo>
                    <a:pt x="0" y="94488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8" y="0"/>
                  </a:lnTo>
                  <a:lnTo>
                    <a:pt x="5161788" y="0"/>
                  </a:lnTo>
                  <a:lnTo>
                    <a:pt x="5198572" y="7423"/>
                  </a:lnTo>
                  <a:lnTo>
                    <a:pt x="5228605" y="27670"/>
                  </a:lnTo>
                  <a:lnTo>
                    <a:pt x="5248852" y="57703"/>
                  </a:lnTo>
                  <a:lnTo>
                    <a:pt x="5256276" y="94488"/>
                  </a:lnTo>
                  <a:lnTo>
                    <a:pt x="5256276" y="472440"/>
                  </a:lnTo>
                  <a:lnTo>
                    <a:pt x="5248852" y="509224"/>
                  </a:lnTo>
                  <a:lnTo>
                    <a:pt x="5228605" y="539257"/>
                  </a:lnTo>
                  <a:lnTo>
                    <a:pt x="5198572" y="559504"/>
                  </a:lnTo>
                  <a:lnTo>
                    <a:pt x="5161788" y="566928"/>
                  </a:lnTo>
                  <a:lnTo>
                    <a:pt x="94488" y="566928"/>
                  </a:lnTo>
                  <a:lnTo>
                    <a:pt x="57703" y="559504"/>
                  </a:lnTo>
                  <a:lnTo>
                    <a:pt x="27670" y="539257"/>
                  </a:lnTo>
                  <a:lnTo>
                    <a:pt x="7423" y="509224"/>
                  </a:lnTo>
                  <a:lnTo>
                    <a:pt x="0" y="472440"/>
                  </a:lnTo>
                  <a:lnTo>
                    <a:pt x="0" y="9448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48400" y="4630292"/>
            <a:ext cx="560844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HelloHelloHelloHelloHello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Polymorphism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dirty="0" smtClean="0"/>
              <a:t>1. Override </a:t>
            </a:r>
            <a:r>
              <a:rPr lang="en-US" dirty="0" smtClean="0"/>
              <a:t>Method</a:t>
            </a:r>
          </a:p>
          <a:p>
            <a:pPr algn="just" fontAlgn="base">
              <a:buNone/>
            </a:pPr>
            <a:r>
              <a:rPr lang="en-US" dirty="0" smtClean="0"/>
              <a:t> A </a:t>
            </a:r>
            <a:r>
              <a:rPr lang="en-US" dirty="0" smtClean="0"/>
              <a:t>subclass may change the functionality of a </a:t>
            </a:r>
            <a:r>
              <a:rPr lang="en-US" dirty="0" smtClean="0">
                <a:hlinkClick r:id="rId2"/>
              </a:rPr>
              <a:t>Python method</a:t>
            </a:r>
            <a:r>
              <a:rPr lang="en-US" dirty="0" smtClean="0"/>
              <a:t> in the </a:t>
            </a:r>
            <a:r>
              <a:rPr lang="en-US" dirty="0" err="1" smtClean="0"/>
              <a:t>superclass</a:t>
            </a:r>
            <a:r>
              <a:rPr lang="en-US" dirty="0" smtClean="0"/>
              <a:t>. It does so by redefining it. This is termed python method overriding. Lets see this Python Method Overriding Example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&gt;&gt;&gt; class A:</a:t>
            </a:r>
          </a:p>
          <a:p>
            <a:pPr fontAlgn="base">
              <a:buNone/>
            </a:pPr>
            <a:r>
              <a:rPr lang="en-US" dirty="0" smtClean="0"/>
              <a:t>			def </a:t>
            </a:r>
            <a:r>
              <a:rPr lang="en-US" b="1" dirty="0" err="1" smtClean="0"/>
              <a:t>sayhi</a:t>
            </a:r>
            <a:r>
              <a:rPr lang="en-US" dirty="0" smtClean="0"/>
              <a:t>(self):</a:t>
            </a:r>
          </a:p>
          <a:p>
            <a:pPr fontAlgn="base">
              <a:buNone/>
            </a:pPr>
            <a:r>
              <a:rPr lang="en-US" b="1" dirty="0" smtClean="0"/>
              <a:t>				print</a:t>
            </a:r>
            <a:r>
              <a:rPr lang="en-US" dirty="0" smtClean="0"/>
              <a:t>("I'm in A") </a:t>
            </a:r>
          </a:p>
          <a:p>
            <a:pPr fontAlgn="base"/>
            <a:r>
              <a:rPr lang="en-US" dirty="0" smtClean="0"/>
              <a:t>&gt;&gt;&gt; class </a:t>
            </a:r>
            <a:r>
              <a:rPr lang="en-US" b="1" dirty="0" smtClean="0"/>
              <a:t>B</a:t>
            </a:r>
            <a:r>
              <a:rPr lang="en-US" dirty="0" smtClean="0"/>
              <a:t>(A</a:t>
            </a:r>
            <a:r>
              <a:rPr lang="en-US" dirty="0" smtClean="0"/>
              <a:t>):</a:t>
            </a:r>
          </a:p>
          <a:p>
            <a:pPr fontAlgn="base">
              <a:buNone/>
            </a:pPr>
            <a:r>
              <a:rPr lang="en-US" dirty="0" smtClean="0"/>
              <a:t>	</a:t>
            </a:r>
            <a:r>
              <a:rPr lang="en-US" dirty="0" smtClean="0"/>
              <a:t>		def </a:t>
            </a:r>
            <a:r>
              <a:rPr lang="en-US" b="1" dirty="0" err="1" smtClean="0"/>
              <a:t>sayhi</a:t>
            </a:r>
            <a:r>
              <a:rPr lang="en-US" dirty="0" smtClean="0"/>
              <a:t>(self):</a:t>
            </a:r>
          </a:p>
          <a:p>
            <a:pPr fontAlgn="base">
              <a:buNone/>
            </a:pPr>
            <a:r>
              <a:rPr lang="en-US" b="1" dirty="0" smtClean="0"/>
              <a:t>				print</a:t>
            </a:r>
            <a:r>
              <a:rPr lang="en-US" dirty="0" smtClean="0"/>
              <a:t>("I'm in B") </a:t>
            </a:r>
          </a:p>
          <a:p>
            <a:pPr fontAlgn="base"/>
            <a:r>
              <a:rPr lang="en-US" dirty="0" smtClean="0"/>
              <a:t>&gt;&gt;&gt; </a:t>
            </a:r>
            <a:r>
              <a:rPr lang="en-US" dirty="0" err="1" smtClean="0"/>
              <a:t>bobj</a:t>
            </a:r>
            <a:r>
              <a:rPr lang="en-US" dirty="0" smtClean="0"/>
              <a:t>=</a:t>
            </a:r>
            <a:r>
              <a:rPr lang="en-US" b="1" dirty="0" smtClean="0"/>
              <a:t>B</a:t>
            </a:r>
            <a:r>
              <a:rPr lang="en-US" dirty="0" smtClean="0"/>
              <a:t>()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bobj.</a:t>
            </a:r>
            <a:r>
              <a:rPr lang="en-US" b="1" dirty="0" err="1" smtClean="0"/>
              <a:t>sayhi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461899"/>
            <a:ext cx="416090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58493"/>
            <a:ext cx="10765790" cy="416242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marR="253365" indent="-342900">
              <a:lnSpc>
                <a:spcPts val="3420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complicated example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consider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would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think  about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creating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method called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play()</a:t>
            </a:r>
            <a:r>
              <a:rPr sz="3200" spc="-10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play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 audio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file.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"/>
              <a:buChar char="•"/>
            </a:pPr>
            <a:endParaRPr sz="3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 media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player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be needed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load the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AudioFile</a:t>
            </a:r>
            <a:r>
              <a:rPr sz="3200" spc="-1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object.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The instruction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play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file might be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simple</a:t>
            </a:r>
            <a:r>
              <a:rPr sz="3200" spc="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as: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Carlito"/>
              <a:cs typeface="Carlito"/>
            </a:endParaRPr>
          </a:p>
          <a:p>
            <a:pPr marL="989330">
              <a:lnSpc>
                <a:spcPct val="100000"/>
              </a:lnSpc>
              <a:tabLst>
                <a:tab pos="2211705" algn="l"/>
              </a:tabLst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&gt;&gt;&gt;	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audio_file.play(</a:t>
            </a: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461899"/>
            <a:ext cx="408470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07261"/>
            <a:ext cx="10490200" cy="3619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5" dirty="0">
                <a:solidFill>
                  <a:srgbClr val="FFFFFF"/>
                </a:solidFill>
                <a:latin typeface="Carlito"/>
                <a:cs typeface="Carlito"/>
              </a:rPr>
              <a:t>However,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audio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files use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compression 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algorithms </a:t>
            </a:r>
            <a:r>
              <a:rPr sz="3200" spc="5" dirty="0">
                <a:solidFill>
                  <a:srgbClr val="FFFFFF"/>
                </a:solidFill>
                <a:latin typeface="Carlito"/>
                <a:cs typeface="Carlito"/>
              </a:rPr>
              <a:t>(e.g.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.mp3,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.wma,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.ogg), and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some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aren’t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stored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as 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compressed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3200" spc="5" dirty="0">
                <a:solidFill>
                  <a:srgbClr val="FFFFFF"/>
                </a:solidFill>
                <a:latin typeface="Carlito"/>
                <a:cs typeface="Carlito"/>
              </a:rPr>
              <a:t>(e.g.</a:t>
            </a:r>
            <a:r>
              <a:rPr sz="32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Carlito"/>
                <a:cs typeface="Carlito"/>
              </a:rPr>
              <a:t>.wav).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Char char="•"/>
            </a:pPr>
            <a:endParaRPr sz="4450">
              <a:latin typeface="Carlito"/>
              <a:cs typeface="Carlito"/>
            </a:endParaRPr>
          </a:p>
          <a:p>
            <a:pPr marL="355600" marR="155575" indent="-342900">
              <a:lnSpc>
                <a:spcPct val="98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use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inheritance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polymorphism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simplify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design.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Each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filetype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represented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as a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subclass of 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AudioFile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,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and each of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those has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play(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3200" spc="-1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method.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746" y="461899"/>
            <a:ext cx="32975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Polymorphism</a:t>
            </a:r>
          </a:p>
        </p:txBody>
      </p:sp>
      <p:sp>
        <p:nvSpPr>
          <p:cNvPr id="3" name="object 3"/>
          <p:cNvSpPr/>
          <p:nvPr/>
        </p:nvSpPr>
        <p:spPr>
          <a:xfrm>
            <a:off x="4655058" y="1418082"/>
            <a:ext cx="2737485" cy="1507490"/>
          </a:xfrm>
          <a:custGeom>
            <a:avLst/>
            <a:gdLst/>
            <a:ahLst/>
            <a:cxnLst/>
            <a:rect l="l" t="t" r="r" b="b"/>
            <a:pathLst>
              <a:path w="2737484" h="1507489">
                <a:moveTo>
                  <a:pt x="0" y="859536"/>
                </a:moveTo>
                <a:lnTo>
                  <a:pt x="2737104" y="859536"/>
                </a:lnTo>
                <a:lnTo>
                  <a:pt x="2737104" y="0"/>
                </a:lnTo>
                <a:lnTo>
                  <a:pt x="0" y="0"/>
                </a:lnTo>
                <a:lnTo>
                  <a:pt x="0" y="859536"/>
                </a:lnTo>
                <a:close/>
              </a:path>
              <a:path w="2737484" h="1507489">
                <a:moveTo>
                  <a:pt x="0" y="1507236"/>
                </a:moveTo>
                <a:lnTo>
                  <a:pt x="2737104" y="1507236"/>
                </a:lnTo>
                <a:lnTo>
                  <a:pt x="2737104" y="864108"/>
                </a:lnTo>
                <a:lnTo>
                  <a:pt x="0" y="864108"/>
                </a:lnTo>
                <a:lnTo>
                  <a:pt x="0" y="1507236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19802" y="1598803"/>
            <a:ext cx="2007235" cy="1140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AudioFile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lang="en-IN" sz="20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play</a:t>
            </a:r>
            <a:r>
              <a:rPr sz="2000" spc="-5" smtClean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000" spc="-75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0764" y="2912300"/>
            <a:ext cx="8667115" cy="2615565"/>
            <a:chOff x="1040764" y="2912300"/>
            <a:chExt cx="8667115" cy="2615565"/>
          </a:xfrm>
        </p:grpSpPr>
        <p:sp>
          <p:nvSpPr>
            <p:cNvPr id="6" name="object 6"/>
            <p:cNvSpPr/>
            <p:nvPr/>
          </p:nvSpPr>
          <p:spPr>
            <a:xfrm>
              <a:off x="5951981" y="2925318"/>
              <a:ext cx="216535" cy="433070"/>
            </a:xfrm>
            <a:custGeom>
              <a:avLst/>
              <a:gdLst/>
              <a:ahLst/>
              <a:cxnLst/>
              <a:rect l="l" t="t" r="r" b="b"/>
              <a:pathLst>
                <a:path w="216535" h="433070">
                  <a:moveTo>
                    <a:pt x="0" y="432816"/>
                  </a:moveTo>
                  <a:lnTo>
                    <a:pt x="108203" y="0"/>
                  </a:lnTo>
                  <a:lnTo>
                    <a:pt x="216407" y="432816"/>
                  </a:lnTo>
                  <a:lnTo>
                    <a:pt x="0" y="43281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5369" y="3358134"/>
              <a:ext cx="8637905" cy="2155190"/>
            </a:xfrm>
            <a:custGeom>
              <a:avLst/>
              <a:gdLst/>
              <a:ahLst/>
              <a:cxnLst/>
              <a:rect l="l" t="t" r="r" b="b"/>
              <a:pathLst>
                <a:path w="8637905" h="2155190">
                  <a:moveTo>
                    <a:pt x="5008626" y="0"/>
                  </a:moveTo>
                  <a:lnTo>
                    <a:pt x="5004816" y="341883"/>
                  </a:lnTo>
                </a:path>
                <a:path w="8637905" h="2155190">
                  <a:moveTo>
                    <a:pt x="1368552" y="369823"/>
                  </a:moveTo>
                  <a:lnTo>
                    <a:pt x="8637524" y="359663"/>
                  </a:lnTo>
                </a:path>
                <a:path w="8637905" h="2155190">
                  <a:moveTo>
                    <a:pt x="0" y="2154935"/>
                  </a:moveTo>
                  <a:lnTo>
                    <a:pt x="2737104" y="2154935"/>
                  </a:lnTo>
                  <a:lnTo>
                    <a:pt x="2737104" y="1295399"/>
                  </a:lnTo>
                  <a:lnTo>
                    <a:pt x="0" y="1295399"/>
                  </a:lnTo>
                  <a:lnTo>
                    <a:pt x="0" y="215493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12163" y="4834890"/>
            <a:ext cx="1221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MP3File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5369" y="5517641"/>
            <a:ext cx="2737485" cy="643255"/>
          </a:xfrm>
          <a:custGeom>
            <a:avLst/>
            <a:gdLst/>
            <a:ahLst/>
            <a:cxnLst/>
            <a:rect l="l" t="t" r="r" b="b"/>
            <a:pathLst>
              <a:path w="2737485" h="643254">
                <a:moveTo>
                  <a:pt x="0" y="643127"/>
                </a:moveTo>
                <a:lnTo>
                  <a:pt x="2737104" y="643127"/>
                </a:lnTo>
                <a:lnTo>
                  <a:pt x="2737104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6170" y="5644388"/>
            <a:ext cx="1092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play(</a:t>
            </a:r>
            <a:r>
              <a:rPr sz="20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87873" y="4653534"/>
            <a:ext cx="2735580" cy="859790"/>
          </a:xfrm>
          <a:custGeom>
            <a:avLst/>
            <a:gdLst/>
            <a:ahLst/>
            <a:cxnLst/>
            <a:rect l="l" t="t" r="r" b="b"/>
            <a:pathLst>
              <a:path w="2735579" h="859789">
                <a:moveTo>
                  <a:pt x="0" y="859536"/>
                </a:moveTo>
                <a:lnTo>
                  <a:pt x="2735579" y="859536"/>
                </a:lnTo>
                <a:lnTo>
                  <a:pt x="2735579" y="0"/>
                </a:lnTo>
                <a:lnTo>
                  <a:pt x="0" y="0"/>
                </a:lnTo>
                <a:lnTo>
                  <a:pt x="0" y="859536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30061" y="4834890"/>
            <a:ext cx="1252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WAVFile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87873" y="5517641"/>
            <a:ext cx="2735580" cy="643255"/>
          </a:xfrm>
          <a:custGeom>
            <a:avLst/>
            <a:gdLst/>
            <a:ahLst/>
            <a:cxnLst/>
            <a:rect l="l" t="t" r="r" b="b"/>
            <a:pathLst>
              <a:path w="2735579" h="643254">
                <a:moveTo>
                  <a:pt x="0" y="643127"/>
                </a:moveTo>
                <a:lnTo>
                  <a:pt x="2735579" y="643127"/>
                </a:lnTo>
                <a:lnTo>
                  <a:pt x="2735579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09309" y="5644388"/>
            <a:ext cx="1092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play(</a:t>
            </a:r>
            <a:r>
              <a:rPr sz="20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27897" y="4653534"/>
            <a:ext cx="2737485" cy="859790"/>
          </a:xfrm>
          <a:custGeom>
            <a:avLst/>
            <a:gdLst/>
            <a:ahLst/>
            <a:cxnLst/>
            <a:rect l="l" t="t" r="r" b="b"/>
            <a:pathLst>
              <a:path w="2737484" h="859789">
                <a:moveTo>
                  <a:pt x="0" y="859536"/>
                </a:moveTo>
                <a:lnTo>
                  <a:pt x="2737104" y="859536"/>
                </a:lnTo>
                <a:lnTo>
                  <a:pt x="2737104" y="0"/>
                </a:lnTo>
                <a:lnTo>
                  <a:pt x="0" y="0"/>
                </a:lnTo>
                <a:lnTo>
                  <a:pt x="0" y="859536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79738" y="4834890"/>
            <a:ext cx="1232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OGGFile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27897" y="5517641"/>
            <a:ext cx="2737485" cy="643255"/>
          </a:xfrm>
          <a:custGeom>
            <a:avLst/>
            <a:gdLst/>
            <a:ahLst/>
            <a:cxnLst/>
            <a:rect l="l" t="t" r="r" b="b"/>
            <a:pathLst>
              <a:path w="2737484" h="643254">
                <a:moveTo>
                  <a:pt x="0" y="643127"/>
                </a:moveTo>
                <a:lnTo>
                  <a:pt x="2737104" y="643127"/>
                </a:lnTo>
                <a:lnTo>
                  <a:pt x="2737104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49842" y="5644388"/>
            <a:ext cx="1092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play(</a:t>
            </a:r>
            <a:r>
              <a:rPr sz="20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23922" y="3717797"/>
            <a:ext cx="7272020" cy="936625"/>
          </a:xfrm>
          <a:custGeom>
            <a:avLst/>
            <a:gdLst/>
            <a:ahLst/>
            <a:cxnLst/>
            <a:rect l="l" t="t" r="r" b="b"/>
            <a:pathLst>
              <a:path w="7272020" h="936625">
                <a:moveTo>
                  <a:pt x="3809" y="0"/>
                </a:moveTo>
                <a:lnTo>
                  <a:pt x="0" y="936116"/>
                </a:lnTo>
              </a:path>
              <a:path w="7272020" h="936625">
                <a:moveTo>
                  <a:pt x="4031741" y="0"/>
                </a:moveTo>
                <a:lnTo>
                  <a:pt x="4027931" y="936116"/>
                </a:lnTo>
              </a:path>
              <a:path w="7272020" h="936625">
                <a:moveTo>
                  <a:pt x="7271766" y="0"/>
                </a:moveTo>
                <a:lnTo>
                  <a:pt x="7267956" y="936116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461899"/>
            <a:ext cx="431330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9152" y="1409446"/>
            <a:ext cx="8240395" cy="3173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class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AudioFile: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</a:pPr>
            <a:r>
              <a:rPr sz="2400" spc="-5">
                <a:solidFill>
                  <a:srgbClr val="FFFFFF"/>
                </a:solidFill>
                <a:latin typeface="Courier New"/>
                <a:cs typeface="Courier New"/>
              </a:rPr>
              <a:t>def</a:t>
            </a:r>
            <a:r>
              <a:rPr sz="2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IN" sz="2400" spc="-30" dirty="0" smtClean="0">
                <a:solidFill>
                  <a:srgbClr val="FFFFFF"/>
                </a:solidFill>
                <a:latin typeface="Courier New"/>
                <a:cs typeface="Courier New"/>
              </a:rPr>
              <a:t>play</a:t>
            </a:r>
            <a:r>
              <a:rPr sz="2400" spc="-5" smtClean="0">
                <a:solidFill>
                  <a:srgbClr val="FFFFFF"/>
                </a:solidFill>
                <a:latin typeface="Courier New"/>
                <a:cs typeface="Courier New"/>
              </a:rPr>
              <a:t>(self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filename):</a:t>
            </a:r>
            <a:endParaRPr sz="2400">
              <a:latin typeface="Courier New"/>
              <a:cs typeface="Courier New"/>
            </a:endParaRPr>
          </a:p>
          <a:p>
            <a:pPr marL="2204085" marR="369570" indent="-731520">
              <a:lnSpc>
                <a:spcPct val="12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if not </a:t>
            </a:r>
            <a:r>
              <a:rPr sz="2400" spc="-10">
                <a:solidFill>
                  <a:srgbClr val="FFFFFF"/>
                </a:solidFill>
                <a:latin typeface="Courier New"/>
                <a:cs typeface="Courier New"/>
              </a:rPr>
              <a:t>filename.endswith(self.ext</a:t>
            </a:r>
            <a:r>
              <a:rPr sz="2400" spc="-10" smtClean="0">
                <a:solidFill>
                  <a:srgbClr val="FFFFFF"/>
                </a:solidFill>
                <a:latin typeface="Courier New"/>
                <a:cs typeface="Courier New"/>
              </a:rPr>
              <a:t>): </a:t>
            </a:r>
            <a:r>
              <a:rPr lang="en-IN" sz="2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sz="2400" spc="-10" smtClean="0">
                <a:solidFill>
                  <a:srgbClr val="FFFFFF"/>
                </a:solidFill>
                <a:latin typeface="Courier New"/>
                <a:cs typeface="Courier New"/>
              </a:rPr>
              <a:t>(“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Invalid </a:t>
            </a:r>
            <a:r>
              <a:rPr sz="2400" spc="-10">
                <a:solidFill>
                  <a:srgbClr val="FFFFFF"/>
                </a:solidFill>
                <a:latin typeface="Courier New"/>
                <a:cs typeface="Courier New"/>
              </a:rPr>
              <a:t>format</a:t>
            </a:r>
            <a:r>
              <a:rPr sz="2400" spc="-10" smtClean="0">
                <a:solidFill>
                  <a:srgbClr val="FFFFFF"/>
                </a:solidFill>
                <a:latin typeface="Courier New"/>
                <a:cs typeface="Courier New"/>
              </a:rPr>
              <a:t>”)</a:t>
            </a:r>
            <a:endParaRPr sz="2400">
              <a:latin typeface="Courier New"/>
              <a:cs typeface="Courier New"/>
            </a:endParaRPr>
          </a:p>
          <a:p>
            <a:pPr marL="744220" marR="2376805" indent="728345">
              <a:lnSpc>
                <a:spcPct val="120000"/>
              </a:lnSpc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self.filename </a:t>
            </a:r>
            <a:r>
              <a:rPr sz="240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10" smtClean="0">
                <a:solidFill>
                  <a:srgbClr val="FFFFFF"/>
                </a:solidFill>
                <a:latin typeface="Courier New"/>
                <a:cs typeface="Courier New"/>
              </a:rPr>
              <a:t>filename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</TotalTime>
  <Words>490</Words>
  <Application>Microsoft Office PowerPoint</Application>
  <PresentationFormat>Custom</PresentationFormat>
  <Paragraphs>103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Slide 1</vt:lpstr>
      <vt:lpstr>Polymorphism</vt:lpstr>
      <vt:lpstr>Polymorphism</vt:lpstr>
      <vt:lpstr>Polymorphism</vt:lpstr>
      <vt:lpstr>Polymorphism 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Windows User</cp:lastModifiedBy>
  <cp:revision>1</cp:revision>
  <dcterms:created xsi:type="dcterms:W3CDTF">2020-04-25T13:15:30Z</dcterms:created>
  <dcterms:modified xsi:type="dcterms:W3CDTF">2020-04-25T13:30:01Z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2020-04-25T00:00:00Z</vt:filetime>
  </property>
</Properties>
</file>