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78" r:id="rId27"/>
    <p:sldId id="283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085" y="954024"/>
            <a:ext cx="7493000" cy="893444"/>
            <a:chOff x="915085" y="954024"/>
            <a:chExt cx="7493000" cy="893444"/>
          </a:xfrm>
        </p:grpSpPr>
        <p:sp>
          <p:nvSpPr>
            <p:cNvPr id="3" name="object 3"/>
            <p:cNvSpPr/>
            <p:nvPr/>
          </p:nvSpPr>
          <p:spPr>
            <a:xfrm>
              <a:off x="921435" y="1413764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5085" y="1338707"/>
              <a:ext cx="312445" cy="291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8240" y="954024"/>
              <a:ext cx="7249668" cy="893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553" y="1098930"/>
            <a:ext cx="65424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Exception </a:t>
            </a:r>
            <a:r>
              <a:rPr spc="-210" dirty="0"/>
              <a:t>Handling </a:t>
            </a:r>
            <a:r>
              <a:rPr spc="-250" dirty="0"/>
              <a:t>in</a:t>
            </a:r>
            <a:r>
              <a:rPr spc="90" dirty="0"/>
              <a:t> </a:t>
            </a:r>
            <a:r>
              <a:rPr spc="-180" dirty="0"/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37" y="4063"/>
            <a:ext cx="9140190" cy="6854190"/>
            <a:chOff x="4037" y="4063"/>
            <a:chExt cx="9140190" cy="6854190"/>
          </a:xfrm>
        </p:grpSpPr>
        <p:sp>
          <p:nvSpPr>
            <p:cNvPr id="4" name="object 4"/>
            <p:cNvSpPr/>
            <p:nvPr/>
          </p:nvSpPr>
          <p:spPr>
            <a:xfrm>
              <a:off x="1435100" y="1738858"/>
              <a:ext cx="7499350" cy="4218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7" y="4063"/>
              <a:ext cx="9139936" cy="6853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667000"/>
            <a:ext cx="7772400" cy="1367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3335" rIns="0" bIns="0" rtlCol="0" anchor="t">
            <a:spAutoFit/>
          </a:bodyPr>
          <a:lstStyle/>
          <a:p>
            <a:pPr marL="295910" marR="5080" indent="-283845" algn="l">
              <a:lnSpc>
                <a:spcPct val="100000"/>
              </a:lnSpc>
              <a:spcBef>
                <a:spcPts val="105"/>
              </a:spcBef>
            </a:pPr>
            <a:r>
              <a:rPr lang="en-US" sz="3200" spc="-150" dirty="0" smtClean="0">
                <a:solidFill>
                  <a:srgbClr val="000000"/>
                </a:solidFill>
              </a:rPr>
              <a:t>	</a:t>
            </a:r>
            <a:r>
              <a:rPr lang="en-US" sz="2800" b="0" cap="none" spc="-150" dirty="0" smtClean="0">
                <a:solidFill>
                  <a:srgbClr val="000000"/>
                </a:solidFill>
              </a:rPr>
              <a:t>Multiple </a:t>
            </a:r>
            <a:r>
              <a:rPr lang="en-US" sz="2800" b="0" cap="none" spc="-135" dirty="0" smtClean="0">
                <a:solidFill>
                  <a:srgbClr val="000000"/>
                </a:solidFill>
              </a:rPr>
              <a:t>exceptions </a:t>
            </a:r>
            <a:r>
              <a:rPr lang="en-US" sz="2800" b="0" cap="none" spc="-215" dirty="0" smtClean="0">
                <a:solidFill>
                  <a:srgbClr val="000000"/>
                </a:solidFill>
              </a:rPr>
              <a:t>can </a:t>
            </a:r>
            <a:r>
              <a:rPr lang="en-US" sz="2800" b="0" cap="none" spc="-145" dirty="0" smtClean="0">
                <a:solidFill>
                  <a:srgbClr val="000000"/>
                </a:solidFill>
              </a:rPr>
              <a:t>also </a:t>
            </a:r>
            <a:r>
              <a:rPr lang="en-US" sz="2800" b="0" cap="none" spc="-200" dirty="0" smtClean="0">
                <a:solidFill>
                  <a:srgbClr val="000000"/>
                </a:solidFill>
              </a:rPr>
              <a:t>be </a:t>
            </a:r>
            <a:r>
              <a:rPr lang="en-US" sz="2800" b="0" cap="none" spc="-180" dirty="0" smtClean="0">
                <a:solidFill>
                  <a:srgbClr val="000000"/>
                </a:solidFill>
              </a:rPr>
              <a:t>put </a:t>
            </a:r>
            <a:r>
              <a:rPr lang="en-US" sz="2800" b="0" cap="none" spc="-130" dirty="0" smtClean="0">
                <a:solidFill>
                  <a:srgbClr val="000000"/>
                </a:solidFill>
              </a:rPr>
              <a:t>into </a:t>
            </a:r>
            <a:r>
              <a:rPr lang="en-US" sz="2800" b="0" cap="none" spc="-425" dirty="0" smtClean="0">
                <a:solidFill>
                  <a:srgbClr val="000000"/>
                </a:solidFill>
              </a:rPr>
              <a:t>a  </a:t>
            </a:r>
            <a:r>
              <a:rPr lang="en-US" sz="2800" b="0" cap="none" spc="-185" dirty="0" smtClean="0">
                <a:solidFill>
                  <a:srgbClr val="000000"/>
                </a:solidFill>
              </a:rPr>
              <a:t>single </a:t>
            </a:r>
            <a:r>
              <a:rPr lang="en-US" sz="2800" b="0" cap="none" spc="-20" dirty="0" smtClean="0">
                <a:solidFill>
                  <a:srgbClr val="000000"/>
                </a:solidFill>
                <a:latin typeface="Arial"/>
                <a:cs typeface="Arial"/>
              </a:rPr>
              <a:t>except </a:t>
            </a:r>
            <a:r>
              <a:rPr lang="en-US" sz="2800" b="0" cap="none" spc="-125" dirty="0" smtClean="0">
                <a:solidFill>
                  <a:srgbClr val="000000"/>
                </a:solidFill>
              </a:rPr>
              <a:t>block </a:t>
            </a:r>
            <a:r>
              <a:rPr lang="en-US" sz="2800" b="0" cap="none" spc="-160" dirty="0" smtClean="0">
                <a:solidFill>
                  <a:srgbClr val="000000"/>
                </a:solidFill>
              </a:rPr>
              <a:t>using </a:t>
            </a:r>
            <a:r>
              <a:rPr lang="en-US" sz="2800" b="0" cap="none" spc="-190" dirty="0" smtClean="0">
                <a:solidFill>
                  <a:srgbClr val="000000"/>
                </a:solidFill>
              </a:rPr>
              <a:t>parentheses, </a:t>
            </a:r>
            <a:r>
              <a:rPr lang="en-US" sz="2800" b="0" cap="none" spc="-80" dirty="0" smtClean="0">
                <a:solidFill>
                  <a:srgbClr val="000000"/>
                </a:solidFill>
              </a:rPr>
              <a:t>to  </a:t>
            </a:r>
            <a:r>
              <a:rPr lang="en-US" sz="2800" b="0" cap="none" spc="-254" dirty="0" smtClean="0">
                <a:solidFill>
                  <a:srgbClr val="000000"/>
                </a:solidFill>
              </a:rPr>
              <a:t>have </a:t>
            </a:r>
            <a:r>
              <a:rPr lang="en-US" sz="2800" b="0" cap="none" spc="-190" dirty="0" smtClean="0">
                <a:solidFill>
                  <a:srgbClr val="000000"/>
                </a:solidFill>
              </a:rPr>
              <a:t>the </a:t>
            </a:r>
            <a:r>
              <a:rPr lang="en-US" sz="2800" b="0" cap="none" spc="-20" dirty="0" smtClean="0">
                <a:solidFill>
                  <a:srgbClr val="000000"/>
                </a:solidFill>
                <a:latin typeface="Arial"/>
                <a:cs typeface="Arial"/>
              </a:rPr>
              <a:t>except </a:t>
            </a:r>
            <a:r>
              <a:rPr lang="en-US" sz="2800" b="0" cap="none" spc="-130" dirty="0" smtClean="0">
                <a:solidFill>
                  <a:srgbClr val="000000"/>
                </a:solidFill>
              </a:rPr>
              <a:t>block </a:t>
            </a:r>
            <a:r>
              <a:rPr lang="en-US" sz="2800" b="0" cap="none" spc="-204" dirty="0" smtClean="0">
                <a:solidFill>
                  <a:srgbClr val="000000"/>
                </a:solidFill>
              </a:rPr>
              <a:t>handle </a:t>
            </a:r>
            <a:r>
              <a:rPr lang="en-US" sz="2800" b="0" cap="none" spc="-270" dirty="0" smtClean="0">
                <a:solidFill>
                  <a:srgbClr val="000000"/>
                </a:solidFill>
              </a:rPr>
              <a:t>all </a:t>
            </a:r>
            <a:r>
              <a:rPr lang="en-US" sz="2800" b="0" cap="none" spc="-170" dirty="0" smtClean="0">
                <a:solidFill>
                  <a:srgbClr val="000000"/>
                </a:solidFill>
              </a:rPr>
              <a:t>of</a:t>
            </a:r>
            <a:r>
              <a:rPr lang="en-US" sz="2800" b="0" cap="none" spc="500" dirty="0" smtClean="0">
                <a:solidFill>
                  <a:srgbClr val="000000"/>
                </a:solidFill>
              </a:rPr>
              <a:t> </a:t>
            </a:r>
            <a:r>
              <a:rPr lang="en-US" sz="2800" b="0" cap="none" spc="-245" dirty="0" smtClean="0">
                <a:solidFill>
                  <a:srgbClr val="000000"/>
                </a:solidFill>
              </a:rPr>
              <a:t>them.</a:t>
            </a:r>
            <a:endParaRPr sz="2800" b="0"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001000" cy="1500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MULTIPLE EXCEPTIONS IN ONE EXCEPT BLOCK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0" y="0"/>
            <a:ext cx="914031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3139" y="1619250"/>
            <a:ext cx="7885557" cy="497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547116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485978"/>
            <a:ext cx="529221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latin typeface="Arial"/>
                <a:cs typeface="Arial"/>
              </a:rPr>
              <a:t>Raising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5" dirty="0">
                <a:latin typeface="Arial"/>
                <a:cs typeface="Arial"/>
              </a:rPr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053198" y="1300861"/>
            <a:ext cx="8090789" cy="5252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5938" y="1375789"/>
            <a:ext cx="7851775" cy="540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483" y="387095"/>
            <a:ext cx="8023859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517982"/>
            <a:ext cx="738060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95" dirty="0"/>
              <a:t>Raising </a:t>
            </a:r>
            <a:r>
              <a:rPr sz="3900" spc="-165" dirty="0"/>
              <a:t>Exception </a:t>
            </a:r>
            <a:r>
              <a:rPr sz="3900" spc="-180" dirty="0"/>
              <a:t>from Except</a:t>
            </a:r>
            <a:r>
              <a:rPr sz="3900" spc="55" dirty="0"/>
              <a:t> </a:t>
            </a:r>
            <a:r>
              <a:rPr sz="3900" spc="-120" dirty="0"/>
              <a:t>Block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1169581" y="1356994"/>
            <a:ext cx="7974418" cy="550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2220467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2523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5" dirty="0">
                <a:latin typeface="Arial"/>
                <a:cs typeface="Arial"/>
              </a:rPr>
              <a:t>final</a:t>
            </a:r>
            <a:r>
              <a:rPr b="1" spc="-100" dirty="0">
                <a:latin typeface="Arial"/>
                <a:cs typeface="Arial"/>
              </a:rPr>
              <a:t>l</a:t>
            </a:r>
            <a:r>
              <a:rPr b="1" spc="-204" dirty="0">
                <a:latin typeface="Arial"/>
                <a:cs typeface="Arial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689" y="1464309"/>
            <a:ext cx="6884034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spc="-180" dirty="0">
                <a:latin typeface="Trebuchet MS"/>
                <a:cs typeface="Trebuchet MS"/>
              </a:rPr>
              <a:t>To </a:t>
            </a:r>
            <a:r>
              <a:rPr sz="3200" spc="-135" dirty="0">
                <a:latin typeface="Trebuchet MS"/>
                <a:cs typeface="Trebuchet MS"/>
              </a:rPr>
              <a:t>ensure </a:t>
            </a:r>
            <a:r>
              <a:rPr sz="3200" spc="-105" dirty="0">
                <a:latin typeface="Trebuchet MS"/>
                <a:cs typeface="Trebuchet MS"/>
              </a:rPr>
              <a:t>some </a:t>
            </a:r>
            <a:r>
              <a:rPr sz="3200" spc="-125" dirty="0">
                <a:latin typeface="Trebuchet MS"/>
                <a:cs typeface="Trebuchet MS"/>
              </a:rPr>
              <a:t>code </a:t>
            </a:r>
            <a:r>
              <a:rPr sz="3200" spc="-85" dirty="0">
                <a:latin typeface="Trebuchet MS"/>
                <a:cs typeface="Trebuchet MS"/>
              </a:rPr>
              <a:t>runs </a:t>
            </a:r>
            <a:r>
              <a:rPr sz="3200" spc="-50" dirty="0">
                <a:latin typeface="Trebuchet MS"/>
                <a:cs typeface="Trebuchet MS"/>
              </a:rPr>
              <a:t>no </a:t>
            </a:r>
            <a:r>
              <a:rPr sz="3200" spc="-185" dirty="0">
                <a:latin typeface="Trebuchet MS"/>
                <a:cs typeface="Trebuchet MS"/>
              </a:rPr>
              <a:t>matter  </a:t>
            </a:r>
            <a:r>
              <a:rPr sz="3200" spc="-190" dirty="0">
                <a:latin typeface="Trebuchet MS"/>
                <a:cs typeface="Trebuchet MS"/>
              </a:rPr>
              <a:t>what </a:t>
            </a:r>
            <a:r>
              <a:rPr sz="3200" spc="-45" dirty="0">
                <a:latin typeface="Trebuchet MS"/>
                <a:cs typeface="Trebuchet MS"/>
              </a:rPr>
              <a:t>errors </a:t>
            </a:r>
            <a:r>
              <a:rPr sz="3200" spc="-204" dirty="0">
                <a:latin typeface="Trebuchet MS"/>
                <a:cs typeface="Trebuchet MS"/>
              </a:rPr>
              <a:t>occur, </a:t>
            </a:r>
            <a:r>
              <a:rPr sz="3200" spc="-114" dirty="0">
                <a:latin typeface="Trebuchet MS"/>
                <a:cs typeface="Trebuchet MS"/>
              </a:rPr>
              <a:t>you </a:t>
            </a:r>
            <a:r>
              <a:rPr sz="3200" spc="-215" dirty="0">
                <a:latin typeface="Trebuchet MS"/>
                <a:cs typeface="Trebuchet MS"/>
              </a:rPr>
              <a:t>can </a:t>
            </a:r>
            <a:r>
              <a:rPr sz="3200" spc="-140" dirty="0">
                <a:latin typeface="Trebuchet MS"/>
                <a:cs typeface="Trebuchet MS"/>
              </a:rPr>
              <a:t>use </a:t>
            </a:r>
            <a:r>
              <a:rPr sz="3200" spc="-315" dirty="0">
                <a:latin typeface="Trebuchet MS"/>
                <a:cs typeface="Trebuchet MS"/>
              </a:rPr>
              <a:t>a </a:t>
            </a:r>
            <a:r>
              <a:rPr sz="3200" b="1" spc="-75" dirty="0">
                <a:latin typeface="Arial"/>
                <a:cs typeface="Arial"/>
              </a:rPr>
              <a:t>finally  </a:t>
            </a:r>
            <a:r>
              <a:rPr sz="3200" spc="-220" dirty="0">
                <a:latin typeface="Trebuchet MS"/>
                <a:cs typeface="Trebuchet MS"/>
              </a:rPr>
              <a:t>statement.</a:t>
            </a:r>
            <a:endParaRPr sz="3200">
              <a:latin typeface="Trebuchet MS"/>
              <a:cs typeface="Trebuchet MS"/>
            </a:endParaRPr>
          </a:p>
          <a:p>
            <a:pPr marL="295910" marR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spc="-95" dirty="0">
                <a:latin typeface="Trebuchet MS"/>
                <a:cs typeface="Trebuchet MS"/>
              </a:rPr>
              <a:t>The </a:t>
            </a:r>
            <a:r>
              <a:rPr sz="3200" b="1" spc="-75" dirty="0">
                <a:latin typeface="Arial"/>
                <a:cs typeface="Arial"/>
              </a:rPr>
              <a:t>finally </a:t>
            </a:r>
            <a:r>
              <a:rPr sz="3200" spc="-195" dirty="0">
                <a:latin typeface="Trebuchet MS"/>
                <a:cs typeface="Trebuchet MS"/>
              </a:rPr>
              <a:t>statement </a:t>
            </a:r>
            <a:r>
              <a:rPr sz="3200" spc="-140" dirty="0">
                <a:latin typeface="Trebuchet MS"/>
                <a:cs typeface="Trebuchet MS"/>
              </a:rPr>
              <a:t>is </a:t>
            </a:r>
            <a:r>
              <a:rPr sz="3200" spc="-220" dirty="0">
                <a:latin typeface="Trebuchet MS"/>
                <a:cs typeface="Trebuchet MS"/>
              </a:rPr>
              <a:t>placed </a:t>
            </a:r>
            <a:r>
              <a:rPr sz="3200" spc="-260" dirty="0">
                <a:latin typeface="Trebuchet MS"/>
                <a:cs typeface="Trebuchet MS"/>
              </a:rPr>
              <a:t>at </a:t>
            </a:r>
            <a:r>
              <a:rPr sz="3200" spc="-345" dirty="0">
                <a:latin typeface="Trebuchet MS"/>
                <a:cs typeface="Trebuchet MS"/>
              </a:rPr>
              <a:t>the  </a:t>
            </a:r>
            <a:r>
              <a:rPr sz="3200" spc="-114" dirty="0">
                <a:latin typeface="Trebuchet MS"/>
                <a:cs typeface="Trebuchet MS"/>
              </a:rPr>
              <a:t>bottom </a:t>
            </a:r>
            <a:r>
              <a:rPr sz="3200" spc="-165" dirty="0">
                <a:latin typeface="Trebuchet MS"/>
                <a:cs typeface="Trebuchet MS"/>
              </a:rPr>
              <a:t>of </a:t>
            </a:r>
            <a:r>
              <a:rPr sz="3200" spc="-315" dirty="0">
                <a:latin typeface="Trebuchet MS"/>
                <a:cs typeface="Trebuchet MS"/>
              </a:rPr>
              <a:t>a </a:t>
            </a:r>
            <a:r>
              <a:rPr sz="3200" b="1" spc="25" dirty="0">
                <a:latin typeface="Arial"/>
                <a:cs typeface="Arial"/>
              </a:rPr>
              <a:t>try/except</a:t>
            </a:r>
            <a:r>
              <a:rPr sz="3200" b="1" spc="254" dirty="0">
                <a:latin typeface="Arial"/>
                <a:cs typeface="Arial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statement.</a:t>
            </a:r>
            <a:endParaRPr sz="3200">
              <a:latin typeface="Trebuchet MS"/>
              <a:cs typeface="Trebuchet MS"/>
            </a:endParaRPr>
          </a:p>
          <a:p>
            <a:pPr marL="295910" marR="123825" indent="-283845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spc="5" dirty="0">
                <a:latin typeface="Trebuchet MS"/>
                <a:cs typeface="Trebuchet MS"/>
              </a:rPr>
              <a:t>Code </a:t>
            </a:r>
            <a:r>
              <a:rPr sz="3200" spc="-170" dirty="0">
                <a:latin typeface="Trebuchet MS"/>
                <a:cs typeface="Trebuchet MS"/>
              </a:rPr>
              <a:t>within </a:t>
            </a:r>
            <a:r>
              <a:rPr sz="3200" spc="-315" dirty="0">
                <a:latin typeface="Trebuchet MS"/>
                <a:cs typeface="Trebuchet MS"/>
              </a:rPr>
              <a:t>a </a:t>
            </a:r>
            <a:r>
              <a:rPr sz="3200" b="1" spc="-75" dirty="0">
                <a:latin typeface="Arial"/>
                <a:cs typeface="Arial"/>
              </a:rPr>
              <a:t>finally </a:t>
            </a:r>
            <a:r>
              <a:rPr sz="3200" spc="-195" dirty="0">
                <a:latin typeface="Trebuchet MS"/>
                <a:cs typeface="Trebuchet MS"/>
              </a:rPr>
              <a:t>statement </a:t>
            </a:r>
            <a:r>
              <a:rPr sz="3200" spc="-300" dirty="0">
                <a:latin typeface="Trebuchet MS"/>
                <a:cs typeface="Trebuchet MS"/>
              </a:rPr>
              <a:t>always  </a:t>
            </a:r>
            <a:r>
              <a:rPr sz="3200" spc="-85" dirty="0">
                <a:latin typeface="Trebuchet MS"/>
                <a:cs typeface="Trebuchet MS"/>
              </a:rPr>
              <a:t>runs </a:t>
            </a:r>
            <a:r>
              <a:rPr sz="3200" spc="-220" dirty="0">
                <a:latin typeface="Trebuchet MS"/>
                <a:cs typeface="Trebuchet MS"/>
              </a:rPr>
              <a:t>after </a:t>
            </a:r>
            <a:r>
              <a:rPr sz="3200" spc="-150" dirty="0">
                <a:latin typeface="Trebuchet MS"/>
                <a:cs typeface="Trebuchet MS"/>
              </a:rPr>
              <a:t>execution </a:t>
            </a:r>
            <a:r>
              <a:rPr sz="3200" spc="-170" dirty="0">
                <a:latin typeface="Trebuchet MS"/>
                <a:cs typeface="Trebuchet MS"/>
              </a:rPr>
              <a:t>of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30" dirty="0">
                <a:latin typeface="Trebuchet MS"/>
                <a:cs typeface="Trebuchet MS"/>
              </a:rPr>
              <a:t>code </a:t>
            </a:r>
            <a:r>
              <a:rPr sz="3200" spc="-185" dirty="0">
                <a:latin typeface="Trebuchet MS"/>
                <a:cs typeface="Trebuchet MS"/>
              </a:rPr>
              <a:t>in </a:t>
            </a:r>
            <a:r>
              <a:rPr sz="3200" spc="-195" dirty="0">
                <a:latin typeface="Trebuchet MS"/>
                <a:cs typeface="Trebuchet MS"/>
              </a:rPr>
              <a:t>the  </a:t>
            </a:r>
            <a:r>
              <a:rPr sz="3200" b="1" spc="-30" dirty="0">
                <a:latin typeface="Arial"/>
                <a:cs typeface="Arial"/>
              </a:rPr>
              <a:t>try</a:t>
            </a:r>
            <a:r>
              <a:rPr sz="3200" spc="-30" dirty="0">
                <a:latin typeface="Trebuchet MS"/>
                <a:cs typeface="Trebuchet MS"/>
              </a:rPr>
              <a:t>, </a:t>
            </a:r>
            <a:r>
              <a:rPr sz="3200" spc="-204" dirty="0">
                <a:latin typeface="Trebuchet MS"/>
                <a:cs typeface="Trebuchet MS"/>
              </a:rPr>
              <a:t>and </a:t>
            </a:r>
            <a:r>
              <a:rPr sz="3200" spc="-135" dirty="0">
                <a:latin typeface="Trebuchet MS"/>
                <a:cs typeface="Trebuchet MS"/>
              </a:rPr>
              <a:t>possibly </a:t>
            </a:r>
            <a:r>
              <a:rPr sz="3200" spc="-180" dirty="0">
                <a:latin typeface="Trebuchet MS"/>
                <a:cs typeface="Trebuchet MS"/>
              </a:rPr>
              <a:t>in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b="1" spc="-85" dirty="0">
                <a:latin typeface="Arial"/>
                <a:cs typeface="Arial"/>
              </a:rPr>
              <a:t>except</a:t>
            </a:r>
            <a:r>
              <a:rPr sz="3200" spc="-85" dirty="0">
                <a:latin typeface="Trebuchet MS"/>
                <a:cs typeface="Trebuchet MS"/>
              </a:rPr>
              <a:t>,</a:t>
            </a:r>
            <a:r>
              <a:rPr sz="3200" spc="-51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blocks.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8" y="0"/>
            <a:ext cx="914019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242" y="1619250"/>
            <a:ext cx="8092694" cy="352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2924556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22186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Except</a:t>
            </a:r>
            <a:r>
              <a:rPr spc="-150" dirty="0"/>
              <a:t>i</a:t>
            </a:r>
            <a:r>
              <a:rPr spc="-70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392680"/>
            <a:ext cx="8595867" cy="43954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marR="408305" indent="-283845">
              <a:lnSpc>
                <a:spcPts val="2400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500" spc="15" dirty="0">
                <a:latin typeface="Trebuchet MS"/>
                <a:cs typeface="Trebuchet MS"/>
              </a:rPr>
              <a:t>When </a:t>
            </a:r>
            <a:r>
              <a:rPr sz="2500" spc="-125" dirty="0">
                <a:latin typeface="Trebuchet MS"/>
                <a:cs typeface="Trebuchet MS"/>
              </a:rPr>
              <a:t>writing </a:t>
            </a:r>
            <a:r>
              <a:rPr sz="2500" spc="-250" dirty="0">
                <a:latin typeface="Trebuchet MS"/>
                <a:cs typeface="Trebuchet MS"/>
              </a:rPr>
              <a:t>a </a:t>
            </a:r>
            <a:r>
              <a:rPr sz="2500" spc="-140" dirty="0">
                <a:latin typeface="Trebuchet MS"/>
                <a:cs typeface="Trebuchet MS"/>
              </a:rPr>
              <a:t>program, </a:t>
            </a:r>
            <a:r>
              <a:rPr sz="2500" spc="-204" dirty="0">
                <a:latin typeface="Trebuchet MS"/>
                <a:cs typeface="Trebuchet MS"/>
              </a:rPr>
              <a:t>we, </a:t>
            </a:r>
            <a:r>
              <a:rPr sz="2500" spc="-85" dirty="0">
                <a:latin typeface="Trebuchet MS"/>
                <a:cs typeface="Trebuchet MS"/>
              </a:rPr>
              <a:t>more </a:t>
            </a:r>
            <a:r>
              <a:rPr sz="2500" spc="-145" dirty="0">
                <a:latin typeface="Trebuchet MS"/>
                <a:cs typeface="Trebuchet MS"/>
              </a:rPr>
              <a:t>often </a:t>
            </a:r>
            <a:r>
              <a:rPr sz="2500" spc="-165" dirty="0">
                <a:latin typeface="Trebuchet MS"/>
                <a:cs typeface="Trebuchet MS"/>
              </a:rPr>
              <a:t>than </a:t>
            </a:r>
            <a:r>
              <a:rPr sz="2500" spc="-155" dirty="0">
                <a:latin typeface="Trebuchet MS"/>
                <a:cs typeface="Trebuchet MS"/>
              </a:rPr>
              <a:t>not,  will </a:t>
            </a:r>
            <a:r>
              <a:rPr sz="2500" spc="-105" dirty="0">
                <a:latin typeface="Trebuchet MS"/>
                <a:cs typeface="Trebuchet MS"/>
              </a:rPr>
              <a:t>encounter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Trebuchet MS"/>
                <a:cs typeface="Trebuchet MS"/>
              </a:rPr>
              <a:t>errors.</a:t>
            </a:r>
            <a:endParaRPr sz="2500">
              <a:latin typeface="Trebuchet MS"/>
              <a:cs typeface="Trebuchet MS"/>
            </a:endParaRPr>
          </a:p>
          <a:p>
            <a:pPr marL="295910" marR="355600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500" spc="-20" dirty="0">
                <a:latin typeface="Trebuchet MS"/>
                <a:cs typeface="Trebuchet MS"/>
              </a:rPr>
              <a:t>Error </a:t>
            </a:r>
            <a:r>
              <a:rPr sz="2500" spc="-145" dirty="0">
                <a:latin typeface="Trebuchet MS"/>
                <a:cs typeface="Trebuchet MS"/>
              </a:rPr>
              <a:t>caused </a:t>
            </a:r>
            <a:r>
              <a:rPr sz="2500" spc="-155" dirty="0">
                <a:latin typeface="Trebuchet MS"/>
                <a:cs typeface="Trebuchet MS"/>
              </a:rPr>
              <a:t>by </a:t>
            </a:r>
            <a:r>
              <a:rPr sz="2500" spc="-80" dirty="0">
                <a:latin typeface="Trebuchet MS"/>
                <a:cs typeface="Trebuchet MS"/>
              </a:rPr>
              <a:t>not </a:t>
            </a:r>
            <a:r>
              <a:rPr sz="2500" spc="-135" dirty="0">
                <a:latin typeface="Trebuchet MS"/>
                <a:cs typeface="Trebuchet MS"/>
              </a:rPr>
              <a:t>following </a:t>
            </a:r>
            <a:r>
              <a:rPr sz="2500" spc="-150" dirty="0">
                <a:latin typeface="Trebuchet MS"/>
                <a:cs typeface="Trebuchet MS"/>
              </a:rPr>
              <a:t>the </a:t>
            </a:r>
            <a:r>
              <a:rPr sz="2500" spc="-80" dirty="0">
                <a:latin typeface="Trebuchet MS"/>
                <a:cs typeface="Trebuchet MS"/>
              </a:rPr>
              <a:t>proper </a:t>
            </a:r>
            <a:r>
              <a:rPr sz="2500" spc="-110" dirty="0">
                <a:latin typeface="Trebuchet MS"/>
                <a:cs typeface="Trebuchet MS"/>
              </a:rPr>
              <a:t>structure  </a:t>
            </a:r>
            <a:r>
              <a:rPr sz="2500" spc="-125" dirty="0">
                <a:latin typeface="Trebuchet MS"/>
                <a:cs typeface="Trebuchet MS"/>
              </a:rPr>
              <a:t>(syntax) </a:t>
            </a:r>
            <a:r>
              <a:rPr sz="2500" spc="-135" dirty="0">
                <a:latin typeface="Trebuchet MS"/>
                <a:cs typeface="Trebuchet MS"/>
              </a:rPr>
              <a:t>of </a:t>
            </a:r>
            <a:r>
              <a:rPr sz="2500" spc="-150" dirty="0">
                <a:latin typeface="Trebuchet MS"/>
                <a:cs typeface="Trebuchet MS"/>
              </a:rPr>
              <a:t>the </a:t>
            </a:r>
            <a:r>
              <a:rPr sz="2500" spc="-185" dirty="0">
                <a:latin typeface="Trebuchet MS"/>
                <a:cs typeface="Trebuchet MS"/>
              </a:rPr>
              <a:t>language </a:t>
            </a:r>
            <a:r>
              <a:rPr sz="2500" spc="-114" dirty="0">
                <a:latin typeface="Trebuchet MS"/>
                <a:cs typeface="Trebuchet MS"/>
              </a:rPr>
              <a:t>is </a:t>
            </a:r>
            <a:r>
              <a:rPr sz="2500" spc="-180" dirty="0">
                <a:latin typeface="Trebuchet MS"/>
                <a:cs typeface="Trebuchet MS"/>
              </a:rPr>
              <a:t>called </a:t>
            </a:r>
            <a:r>
              <a:rPr sz="2500" spc="-125" dirty="0">
                <a:latin typeface="Trebuchet MS"/>
                <a:cs typeface="Trebuchet MS"/>
              </a:rPr>
              <a:t>syntax </a:t>
            </a:r>
            <a:r>
              <a:rPr sz="2500" spc="-35" dirty="0">
                <a:latin typeface="Trebuchet MS"/>
                <a:cs typeface="Trebuchet MS"/>
              </a:rPr>
              <a:t>error </a:t>
            </a:r>
            <a:r>
              <a:rPr sz="2500" spc="25" dirty="0">
                <a:latin typeface="Trebuchet MS"/>
                <a:cs typeface="Trebuchet MS"/>
              </a:rPr>
              <a:t>or  </a:t>
            </a:r>
            <a:r>
              <a:rPr sz="2500" spc="-130" dirty="0">
                <a:latin typeface="Trebuchet MS"/>
                <a:cs typeface="Trebuchet MS"/>
              </a:rPr>
              <a:t>parsing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error</a:t>
            </a:r>
            <a:endParaRPr sz="2500">
              <a:latin typeface="Trebuchet MS"/>
              <a:cs typeface="Trebuchet MS"/>
            </a:endParaRPr>
          </a:p>
          <a:p>
            <a:pPr marL="295910" marR="92075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500" spc="-30" dirty="0">
                <a:latin typeface="Trebuchet MS"/>
                <a:cs typeface="Trebuchet MS"/>
              </a:rPr>
              <a:t>Errors </a:t>
            </a:r>
            <a:r>
              <a:rPr sz="2500" spc="-175" dirty="0">
                <a:latin typeface="Trebuchet MS"/>
                <a:cs typeface="Trebuchet MS"/>
              </a:rPr>
              <a:t>can </a:t>
            </a:r>
            <a:r>
              <a:rPr sz="2500" spc="-114" dirty="0">
                <a:latin typeface="Trebuchet MS"/>
                <a:cs typeface="Trebuchet MS"/>
              </a:rPr>
              <a:t>also </a:t>
            </a:r>
            <a:r>
              <a:rPr sz="2500" spc="-75" dirty="0">
                <a:latin typeface="Trebuchet MS"/>
                <a:cs typeface="Trebuchet MS"/>
              </a:rPr>
              <a:t>occur </a:t>
            </a:r>
            <a:r>
              <a:rPr sz="2500" spc="-204" dirty="0">
                <a:latin typeface="Trebuchet MS"/>
                <a:cs typeface="Trebuchet MS"/>
              </a:rPr>
              <a:t>at </a:t>
            </a:r>
            <a:r>
              <a:rPr sz="2500" spc="-130" dirty="0">
                <a:latin typeface="Trebuchet MS"/>
                <a:cs typeface="Trebuchet MS"/>
              </a:rPr>
              <a:t>runtime </a:t>
            </a:r>
            <a:r>
              <a:rPr sz="2500" spc="-165" dirty="0">
                <a:latin typeface="Trebuchet MS"/>
                <a:cs typeface="Trebuchet MS"/>
              </a:rPr>
              <a:t>and </a:t>
            </a:r>
            <a:r>
              <a:rPr sz="2500" spc="-135" dirty="0">
                <a:latin typeface="Trebuchet MS"/>
                <a:cs typeface="Trebuchet MS"/>
              </a:rPr>
              <a:t>these </a:t>
            </a:r>
            <a:r>
              <a:rPr sz="2500" spc="-150" dirty="0">
                <a:latin typeface="Trebuchet MS"/>
                <a:cs typeface="Trebuchet MS"/>
              </a:rPr>
              <a:t>are </a:t>
            </a:r>
            <a:r>
              <a:rPr sz="2500" spc="-180" dirty="0">
                <a:latin typeface="Trebuchet MS"/>
                <a:cs typeface="Trebuchet MS"/>
              </a:rPr>
              <a:t>called  </a:t>
            </a:r>
            <a:r>
              <a:rPr sz="2500" spc="-135" dirty="0">
                <a:latin typeface="Trebuchet MS"/>
                <a:cs typeface="Trebuchet MS"/>
              </a:rPr>
              <a:t>exceptions.</a:t>
            </a:r>
            <a:endParaRPr sz="2500">
              <a:latin typeface="Trebuchet MS"/>
              <a:cs typeface="Trebuchet MS"/>
            </a:endParaRPr>
          </a:p>
          <a:p>
            <a:pPr marL="295910" marR="276225" indent="-283845">
              <a:lnSpc>
                <a:spcPts val="24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500" spc="-100" dirty="0">
                <a:latin typeface="Trebuchet MS"/>
                <a:cs typeface="Trebuchet MS"/>
              </a:rPr>
              <a:t>They </a:t>
            </a:r>
            <a:r>
              <a:rPr sz="2500" spc="-165" dirty="0">
                <a:latin typeface="Trebuchet MS"/>
                <a:cs typeface="Trebuchet MS"/>
              </a:rPr>
              <a:t>occur, </a:t>
            </a:r>
            <a:r>
              <a:rPr sz="2500" spc="-90" dirty="0">
                <a:latin typeface="Trebuchet MS"/>
                <a:cs typeface="Trebuchet MS"/>
              </a:rPr>
              <a:t>for </a:t>
            </a:r>
            <a:r>
              <a:rPr sz="2500" spc="-175" dirty="0">
                <a:latin typeface="Trebuchet MS"/>
                <a:cs typeface="Trebuchet MS"/>
              </a:rPr>
              <a:t>example, </a:t>
            </a:r>
            <a:r>
              <a:rPr sz="2500" spc="-120" dirty="0">
                <a:latin typeface="Trebuchet MS"/>
                <a:cs typeface="Trebuchet MS"/>
              </a:rPr>
              <a:t>when </a:t>
            </a:r>
            <a:r>
              <a:rPr sz="2500" spc="-250" dirty="0">
                <a:latin typeface="Trebuchet MS"/>
                <a:cs typeface="Trebuchet MS"/>
              </a:rPr>
              <a:t>a </a:t>
            </a:r>
            <a:r>
              <a:rPr sz="2500" spc="-204" dirty="0">
                <a:latin typeface="Trebuchet MS"/>
                <a:cs typeface="Trebuchet MS"/>
              </a:rPr>
              <a:t>file </a:t>
            </a:r>
            <a:r>
              <a:rPr sz="2500" spc="-140" dirty="0">
                <a:latin typeface="Trebuchet MS"/>
                <a:cs typeface="Trebuchet MS"/>
              </a:rPr>
              <a:t>we </a:t>
            </a:r>
            <a:r>
              <a:rPr sz="2500" spc="-80" dirty="0">
                <a:latin typeface="Trebuchet MS"/>
                <a:cs typeface="Trebuchet MS"/>
              </a:rPr>
              <a:t>try </a:t>
            </a:r>
            <a:r>
              <a:rPr sz="2500" spc="-65" dirty="0">
                <a:latin typeface="Trebuchet MS"/>
                <a:cs typeface="Trebuchet MS"/>
              </a:rPr>
              <a:t>to </a:t>
            </a:r>
            <a:r>
              <a:rPr sz="2500" spc="-100" dirty="0">
                <a:latin typeface="Trebuchet MS"/>
                <a:cs typeface="Trebuchet MS"/>
              </a:rPr>
              <a:t>open  </a:t>
            </a:r>
            <a:r>
              <a:rPr sz="2500" spc="-80" dirty="0">
                <a:latin typeface="Trebuchet MS"/>
                <a:cs typeface="Trebuchet MS"/>
              </a:rPr>
              <a:t>does </a:t>
            </a:r>
            <a:r>
              <a:rPr sz="2500" spc="-85" dirty="0">
                <a:latin typeface="Trebuchet MS"/>
                <a:cs typeface="Trebuchet MS"/>
              </a:rPr>
              <a:t>not </a:t>
            </a:r>
            <a:r>
              <a:rPr sz="2500" spc="-110" dirty="0">
                <a:latin typeface="Trebuchet MS"/>
                <a:cs typeface="Trebuchet MS"/>
              </a:rPr>
              <a:t>exist </a:t>
            </a:r>
            <a:r>
              <a:rPr sz="2500" spc="-85" dirty="0">
                <a:latin typeface="Trebuchet MS"/>
                <a:cs typeface="Trebuchet MS"/>
              </a:rPr>
              <a:t>(FileNotFoundError), </a:t>
            </a:r>
            <a:r>
              <a:rPr sz="2500" spc="-150" dirty="0">
                <a:latin typeface="Trebuchet MS"/>
                <a:cs typeface="Trebuchet MS"/>
              </a:rPr>
              <a:t>dividing </a:t>
            </a:r>
            <a:r>
              <a:rPr sz="2500" spc="-250" dirty="0">
                <a:latin typeface="Trebuchet MS"/>
                <a:cs typeface="Trebuchet MS"/>
              </a:rPr>
              <a:t>a  </a:t>
            </a:r>
            <a:r>
              <a:rPr sz="2500" spc="-120" dirty="0">
                <a:latin typeface="Trebuchet MS"/>
                <a:cs typeface="Trebuchet MS"/>
              </a:rPr>
              <a:t>number </a:t>
            </a:r>
            <a:r>
              <a:rPr sz="2500" spc="-160" dirty="0">
                <a:latin typeface="Trebuchet MS"/>
                <a:cs typeface="Trebuchet MS"/>
              </a:rPr>
              <a:t>by </a:t>
            </a:r>
            <a:r>
              <a:rPr sz="2500" spc="-85" dirty="0">
                <a:latin typeface="Trebuchet MS"/>
                <a:cs typeface="Trebuchet MS"/>
              </a:rPr>
              <a:t>zero</a:t>
            </a:r>
            <a:r>
              <a:rPr sz="2500" spc="110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(ZeroDivisionError)</a:t>
            </a:r>
            <a:endParaRPr sz="2500">
              <a:latin typeface="Trebuchet MS"/>
              <a:cs typeface="Trebuchet MS"/>
            </a:endParaRPr>
          </a:p>
          <a:p>
            <a:pPr marL="295910" marR="5080" indent="-283845">
              <a:lnSpc>
                <a:spcPct val="80000"/>
              </a:lnSpc>
              <a:spcBef>
                <a:spcPts val="620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500" spc="-60" dirty="0">
                <a:latin typeface="Trebuchet MS"/>
                <a:cs typeface="Trebuchet MS"/>
              </a:rPr>
              <a:t>Whenever </a:t>
            </a:r>
            <a:r>
              <a:rPr sz="2500" spc="-135" dirty="0">
                <a:latin typeface="Trebuchet MS"/>
                <a:cs typeface="Trebuchet MS"/>
              </a:rPr>
              <a:t>these </a:t>
            </a:r>
            <a:r>
              <a:rPr sz="2500" spc="-155" dirty="0">
                <a:latin typeface="Trebuchet MS"/>
                <a:cs typeface="Trebuchet MS"/>
              </a:rPr>
              <a:t>type </a:t>
            </a:r>
            <a:r>
              <a:rPr sz="2500" spc="-135" dirty="0">
                <a:latin typeface="Trebuchet MS"/>
                <a:cs typeface="Trebuchet MS"/>
              </a:rPr>
              <a:t>of </a:t>
            </a:r>
            <a:r>
              <a:rPr sz="2500" spc="-125" dirty="0">
                <a:latin typeface="Trebuchet MS"/>
                <a:cs typeface="Trebuchet MS"/>
              </a:rPr>
              <a:t>runtime </a:t>
            </a:r>
            <a:r>
              <a:rPr sz="2500" spc="-35" dirty="0">
                <a:latin typeface="Trebuchet MS"/>
                <a:cs typeface="Trebuchet MS"/>
              </a:rPr>
              <a:t>error </a:t>
            </a:r>
            <a:r>
              <a:rPr sz="2500" spc="-165" dirty="0">
                <a:latin typeface="Trebuchet MS"/>
                <a:cs typeface="Trebuchet MS"/>
              </a:rPr>
              <a:t>occur, </a:t>
            </a:r>
            <a:r>
              <a:rPr sz="2500" spc="-105" dirty="0">
                <a:latin typeface="Trebuchet MS"/>
                <a:cs typeface="Trebuchet MS"/>
              </a:rPr>
              <a:t>Python  </a:t>
            </a:r>
            <a:r>
              <a:rPr sz="2500" spc="-140" dirty="0">
                <a:latin typeface="Trebuchet MS"/>
                <a:cs typeface="Trebuchet MS"/>
              </a:rPr>
              <a:t>creates </a:t>
            </a:r>
            <a:r>
              <a:rPr sz="2500" spc="-185" dirty="0">
                <a:latin typeface="Trebuchet MS"/>
                <a:cs typeface="Trebuchet MS"/>
              </a:rPr>
              <a:t>an </a:t>
            </a:r>
            <a:r>
              <a:rPr sz="2500" spc="-114" dirty="0">
                <a:latin typeface="Trebuchet MS"/>
                <a:cs typeface="Trebuchet MS"/>
              </a:rPr>
              <a:t>exception </a:t>
            </a:r>
            <a:r>
              <a:rPr sz="2500" spc="-190" dirty="0">
                <a:latin typeface="Trebuchet MS"/>
                <a:cs typeface="Trebuchet MS"/>
              </a:rPr>
              <a:t>object. If </a:t>
            </a:r>
            <a:r>
              <a:rPr sz="2500" spc="-80" dirty="0">
                <a:latin typeface="Trebuchet MS"/>
                <a:cs typeface="Trebuchet MS"/>
              </a:rPr>
              <a:t>not </a:t>
            </a:r>
            <a:r>
              <a:rPr sz="2500" spc="-155" dirty="0">
                <a:latin typeface="Trebuchet MS"/>
                <a:cs typeface="Trebuchet MS"/>
              </a:rPr>
              <a:t>handled properly, </a:t>
            </a:r>
            <a:r>
              <a:rPr sz="2500" spc="-170" dirty="0">
                <a:latin typeface="Trebuchet MS"/>
                <a:cs typeface="Trebuchet MS"/>
              </a:rPr>
              <a:t>it  </a:t>
            </a:r>
            <a:r>
              <a:rPr sz="2500" spc="-105" dirty="0">
                <a:latin typeface="Trebuchet MS"/>
                <a:cs typeface="Trebuchet MS"/>
              </a:rPr>
              <a:t>prints </a:t>
            </a:r>
            <a:r>
              <a:rPr sz="2500" spc="-250" dirty="0">
                <a:latin typeface="Trebuchet MS"/>
                <a:cs typeface="Trebuchet MS"/>
              </a:rPr>
              <a:t>a </a:t>
            </a:r>
            <a:r>
              <a:rPr sz="2500" spc="-150" dirty="0">
                <a:latin typeface="Trebuchet MS"/>
                <a:cs typeface="Trebuchet MS"/>
              </a:rPr>
              <a:t>traceback </a:t>
            </a:r>
            <a:r>
              <a:rPr sz="2500" spc="-65" dirty="0">
                <a:latin typeface="Trebuchet MS"/>
                <a:cs typeface="Trebuchet MS"/>
              </a:rPr>
              <a:t>to </a:t>
            </a:r>
            <a:r>
              <a:rPr sz="2500" spc="-175" dirty="0">
                <a:latin typeface="Trebuchet MS"/>
                <a:cs typeface="Trebuchet MS"/>
              </a:rPr>
              <a:t>that </a:t>
            </a:r>
            <a:r>
              <a:rPr sz="2500" spc="-35" dirty="0">
                <a:latin typeface="Trebuchet MS"/>
                <a:cs typeface="Trebuchet MS"/>
              </a:rPr>
              <a:t>error </a:t>
            </a:r>
            <a:r>
              <a:rPr sz="2500" spc="-145" dirty="0">
                <a:latin typeface="Trebuchet MS"/>
                <a:cs typeface="Trebuchet MS"/>
              </a:rPr>
              <a:t>along </a:t>
            </a:r>
            <a:r>
              <a:rPr sz="2500" spc="-135" dirty="0">
                <a:latin typeface="Trebuchet MS"/>
                <a:cs typeface="Trebuchet MS"/>
              </a:rPr>
              <a:t>with </a:t>
            </a:r>
            <a:r>
              <a:rPr sz="2500" spc="-85" dirty="0">
                <a:latin typeface="Trebuchet MS"/>
                <a:cs typeface="Trebuchet MS"/>
              </a:rPr>
              <a:t>some  </a:t>
            </a:r>
            <a:r>
              <a:rPr sz="2500" spc="-160" dirty="0">
                <a:latin typeface="Trebuchet MS"/>
                <a:cs typeface="Trebuchet MS"/>
              </a:rPr>
              <a:t>details </a:t>
            </a:r>
            <a:r>
              <a:rPr sz="2500" spc="-130" dirty="0">
                <a:latin typeface="Trebuchet MS"/>
                <a:cs typeface="Trebuchet MS"/>
              </a:rPr>
              <a:t>about </a:t>
            </a:r>
            <a:r>
              <a:rPr sz="2500" spc="-140" dirty="0">
                <a:latin typeface="Trebuchet MS"/>
                <a:cs typeface="Trebuchet MS"/>
              </a:rPr>
              <a:t>why </a:t>
            </a:r>
            <a:r>
              <a:rPr sz="2500" spc="-175" dirty="0">
                <a:latin typeface="Trebuchet MS"/>
                <a:cs typeface="Trebuchet MS"/>
              </a:rPr>
              <a:t>that </a:t>
            </a:r>
            <a:r>
              <a:rPr sz="2500" spc="-35" dirty="0">
                <a:latin typeface="Trebuchet MS"/>
                <a:cs typeface="Trebuchet MS"/>
              </a:rPr>
              <a:t>error</a:t>
            </a:r>
            <a:r>
              <a:rPr sz="2500" spc="33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occurred.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897" y="1464309"/>
            <a:ext cx="68961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spc="5" dirty="0">
                <a:solidFill>
                  <a:srgbClr val="000000"/>
                </a:solidFill>
              </a:rPr>
              <a:t>Code </a:t>
            </a:r>
            <a:r>
              <a:rPr sz="3200" spc="-185" dirty="0">
                <a:solidFill>
                  <a:srgbClr val="000000"/>
                </a:solidFill>
              </a:rPr>
              <a:t>in </a:t>
            </a:r>
            <a:r>
              <a:rPr sz="3200" spc="-315" dirty="0">
                <a:solidFill>
                  <a:srgbClr val="000000"/>
                </a:solidFill>
              </a:rPr>
              <a:t>a </a:t>
            </a:r>
            <a:r>
              <a:rPr sz="3200" b="1" spc="-75" dirty="0">
                <a:solidFill>
                  <a:srgbClr val="000000"/>
                </a:solidFill>
                <a:latin typeface="Arial"/>
                <a:cs typeface="Arial"/>
              </a:rPr>
              <a:t>finally </a:t>
            </a:r>
            <a:r>
              <a:rPr sz="3200" spc="-195" dirty="0">
                <a:solidFill>
                  <a:srgbClr val="000000"/>
                </a:solidFill>
              </a:rPr>
              <a:t>statement </a:t>
            </a:r>
            <a:r>
              <a:rPr sz="3200" spc="-215" dirty="0">
                <a:solidFill>
                  <a:srgbClr val="000000"/>
                </a:solidFill>
              </a:rPr>
              <a:t>even </a:t>
            </a:r>
            <a:r>
              <a:rPr sz="3200" spc="-85" dirty="0">
                <a:solidFill>
                  <a:srgbClr val="000000"/>
                </a:solidFill>
              </a:rPr>
              <a:t>runs </a:t>
            </a:r>
            <a:r>
              <a:rPr sz="3200" spc="-525" dirty="0">
                <a:solidFill>
                  <a:srgbClr val="000000"/>
                </a:solidFill>
              </a:rPr>
              <a:t>if  </a:t>
            </a:r>
            <a:r>
              <a:rPr sz="3200" spc="-229" dirty="0">
                <a:solidFill>
                  <a:srgbClr val="000000"/>
                </a:solidFill>
              </a:rPr>
              <a:t>an </a:t>
            </a:r>
            <a:r>
              <a:rPr sz="3200" spc="-190" dirty="0">
                <a:solidFill>
                  <a:srgbClr val="000000"/>
                </a:solidFill>
              </a:rPr>
              <a:t>uncaught </a:t>
            </a:r>
            <a:r>
              <a:rPr sz="3200" spc="-145" dirty="0">
                <a:solidFill>
                  <a:srgbClr val="000000"/>
                </a:solidFill>
              </a:rPr>
              <a:t>exception </a:t>
            </a:r>
            <a:r>
              <a:rPr sz="3200" spc="-85" dirty="0">
                <a:solidFill>
                  <a:srgbClr val="000000"/>
                </a:solidFill>
              </a:rPr>
              <a:t>occurs </a:t>
            </a:r>
            <a:r>
              <a:rPr sz="3200" spc="-180" dirty="0">
                <a:solidFill>
                  <a:srgbClr val="000000"/>
                </a:solidFill>
              </a:rPr>
              <a:t>in </a:t>
            </a:r>
            <a:r>
              <a:rPr sz="3200" spc="-105" dirty="0">
                <a:solidFill>
                  <a:srgbClr val="000000"/>
                </a:solidFill>
              </a:rPr>
              <a:t>one </a:t>
            </a:r>
            <a:r>
              <a:rPr sz="3200" spc="-165" dirty="0">
                <a:solidFill>
                  <a:srgbClr val="000000"/>
                </a:solidFill>
              </a:rPr>
              <a:t>of  </a:t>
            </a:r>
            <a:r>
              <a:rPr sz="3200" spc="-190" dirty="0">
                <a:solidFill>
                  <a:srgbClr val="000000"/>
                </a:solidFill>
              </a:rPr>
              <a:t>the </a:t>
            </a:r>
            <a:r>
              <a:rPr sz="3200" spc="-175" dirty="0">
                <a:solidFill>
                  <a:srgbClr val="000000"/>
                </a:solidFill>
              </a:rPr>
              <a:t>preceding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170" dirty="0">
                <a:solidFill>
                  <a:srgbClr val="000000"/>
                </a:solidFill>
              </a:rPr>
              <a:t>blocks.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2806" y="3813555"/>
            <a:ext cx="5330444" cy="174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4593336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874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Raising</a:t>
            </a:r>
            <a:r>
              <a:rPr spc="-170" dirty="0"/>
              <a:t> </a:t>
            </a:r>
            <a:r>
              <a:rPr spc="-185" dirty="0"/>
              <a:t>Exception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6897" y="1464309"/>
            <a:ext cx="6770370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spc="-160" dirty="0">
                <a:latin typeface="Trebuchet MS"/>
                <a:cs typeface="Trebuchet MS"/>
              </a:rPr>
              <a:t>Raising </a:t>
            </a:r>
            <a:r>
              <a:rPr sz="3200" spc="-145" dirty="0">
                <a:latin typeface="Trebuchet MS"/>
                <a:cs typeface="Trebuchet MS"/>
              </a:rPr>
              <a:t>exception </a:t>
            </a:r>
            <a:r>
              <a:rPr sz="3200" spc="-140" dirty="0">
                <a:latin typeface="Trebuchet MS"/>
                <a:cs typeface="Trebuchet MS"/>
              </a:rPr>
              <a:t>is </a:t>
            </a:r>
            <a:r>
              <a:rPr sz="3200" spc="-170" dirty="0">
                <a:latin typeface="Trebuchet MS"/>
                <a:cs typeface="Trebuchet MS"/>
              </a:rPr>
              <a:t>similar </a:t>
            </a:r>
            <a:r>
              <a:rPr sz="3200" spc="-80" dirty="0">
                <a:latin typeface="Trebuchet MS"/>
                <a:cs typeface="Trebuchet MS"/>
              </a:rPr>
              <a:t>to </a:t>
            </a:r>
            <a:r>
              <a:rPr sz="3200" spc="-190" dirty="0">
                <a:latin typeface="Trebuchet MS"/>
                <a:cs typeface="Trebuchet MS"/>
              </a:rPr>
              <a:t>throwing  </a:t>
            </a:r>
            <a:r>
              <a:rPr sz="3200" spc="-145" dirty="0">
                <a:latin typeface="Trebuchet MS"/>
                <a:cs typeface="Trebuchet MS"/>
              </a:rPr>
              <a:t>exception </a:t>
            </a:r>
            <a:r>
              <a:rPr sz="3200" spc="-180" dirty="0">
                <a:latin typeface="Trebuchet MS"/>
                <a:cs typeface="Trebuchet MS"/>
              </a:rPr>
              <a:t>in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C++/Java.</a:t>
            </a:r>
            <a:endParaRPr sz="3200">
              <a:latin typeface="Trebuchet MS"/>
              <a:cs typeface="Trebuchet MS"/>
            </a:endParaRPr>
          </a:p>
          <a:p>
            <a:pPr marL="295910" marR="97218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spc="-150" dirty="0">
                <a:latin typeface="Trebuchet MS"/>
                <a:cs typeface="Trebuchet MS"/>
              </a:rPr>
              <a:t>You </a:t>
            </a:r>
            <a:r>
              <a:rPr sz="3200" spc="-215" dirty="0">
                <a:latin typeface="Trebuchet MS"/>
                <a:cs typeface="Trebuchet MS"/>
              </a:rPr>
              <a:t>can </a:t>
            </a:r>
            <a:r>
              <a:rPr sz="3200" spc="-155" dirty="0">
                <a:latin typeface="Trebuchet MS"/>
                <a:cs typeface="Trebuchet MS"/>
              </a:rPr>
              <a:t>raise </a:t>
            </a:r>
            <a:r>
              <a:rPr sz="3200" spc="-135" dirty="0">
                <a:latin typeface="Trebuchet MS"/>
                <a:cs typeface="Trebuchet MS"/>
              </a:rPr>
              <a:t>exceptions </a:t>
            </a:r>
            <a:r>
              <a:rPr sz="3200" spc="-195" dirty="0">
                <a:latin typeface="Trebuchet MS"/>
                <a:cs typeface="Trebuchet MS"/>
              </a:rPr>
              <a:t>by </a:t>
            </a:r>
            <a:r>
              <a:rPr sz="3200" spc="-260" dirty="0">
                <a:latin typeface="Trebuchet MS"/>
                <a:cs typeface="Trebuchet MS"/>
              </a:rPr>
              <a:t>using 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b="1" spc="-75" dirty="0">
                <a:latin typeface="Arial"/>
                <a:cs typeface="Arial"/>
              </a:rPr>
              <a:t>raise</a:t>
            </a:r>
            <a:r>
              <a:rPr sz="3200" b="1" spc="80" dirty="0">
                <a:latin typeface="Arial"/>
                <a:cs typeface="Arial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User-Defined </a:t>
            </a:r>
            <a:r>
              <a:rPr lang="en-US" b="1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Like </a:t>
            </a:r>
            <a:r>
              <a:rPr lang="en-US" dirty="0" smtClean="0"/>
              <a:t>the built-in exceptions of python, the programmer can also create his own exceptions which are called „User-defined exceptions‟ or „Custom exceptions‟. </a:t>
            </a:r>
            <a:endParaRPr lang="en-US" dirty="0" smtClean="0"/>
          </a:p>
          <a:p>
            <a:pPr algn="just"/>
            <a:r>
              <a:rPr lang="en-US" dirty="0" smtClean="0"/>
              <a:t>For example the </a:t>
            </a:r>
            <a:r>
              <a:rPr lang="en-US" dirty="0" smtClean="0"/>
              <a:t>programmer wants an exception that is raised when the balance amount in </a:t>
            </a:r>
            <a:r>
              <a:rPr lang="en-US" dirty="0" smtClean="0"/>
              <a:t>a bank </a:t>
            </a:r>
            <a:r>
              <a:rPr lang="en-US" dirty="0" smtClean="0"/>
              <a:t>account is less than Rs. 2000.00. Since there is no such exception available in python, the </a:t>
            </a:r>
            <a:r>
              <a:rPr lang="en-US" dirty="0" err="1" smtClean="0"/>
              <a:t>programme</a:t>
            </a:r>
            <a:r>
              <a:rPr lang="en-US" dirty="0" smtClean="0"/>
              <a:t> has to create his/her own exception.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User has to create a class for their own exception </a:t>
            </a:r>
            <a:r>
              <a:rPr lang="en-US" dirty="0" smtClean="0"/>
              <a:t>as a sub class to the </a:t>
            </a:r>
            <a:r>
              <a:rPr lang="en-US" dirty="0" smtClean="0"/>
              <a:t>in-built “Exception</a:t>
            </a:r>
            <a:r>
              <a:rPr lang="en-US" dirty="0" smtClean="0"/>
              <a:t>‟ class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i="1" dirty="0" smtClean="0"/>
              <a:t>	class </a:t>
            </a:r>
            <a:r>
              <a:rPr lang="en-US" b="1" i="1" dirty="0" err="1" smtClean="0"/>
              <a:t>MyException</a:t>
            </a:r>
            <a:r>
              <a:rPr lang="en-US" b="1" i="1" dirty="0" smtClean="0"/>
              <a:t>(Exception):</a:t>
            </a:r>
          </a:p>
          <a:p>
            <a:pPr>
              <a:buNone/>
            </a:pPr>
            <a:r>
              <a:rPr lang="en-US" b="1" i="1" dirty="0" smtClean="0"/>
              <a:t>		def  </a:t>
            </a:r>
            <a:r>
              <a:rPr lang="en-US" b="1" i="1" u="sng" dirty="0" smtClean="0"/>
              <a:t> </a:t>
            </a:r>
            <a:r>
              <a:rPr lang="en-US" b="1" i="1" dirty="0" smtClean="0"/>
              <a:t>init</a:t>
            </a:r>
            <a:r>
              <a:rPr lang="en-US" b="1" i="1" u="sng" dirty="0" smtClean="0"/>
              <a:t> </a:t>
            </a:r>
            <a:r>
              <a:rPr lang="en-US" b="1" i="1" dirty="0" smtClean="0"/>
              <a:t>(self, </a:t>
            </a:r>
            <a:r>
              <a:rPr lang="en-US" b="1" i="1" dirty="0" err="1" smtClean="0"/>
              <a:t>arg</a:t>
            </a:r>
            <a:r>
              <a:rPr lang="en-US" b="1" i="1" dirty="0" smtClean="0"/>
              <a:t>):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			self.msg </a:t>
            </a:r>
            <a:r>
              <a:rPr lang="en-US" b="1" i="1" dirty="0" smtClean="0"/>
              <a:t>= </a:t>
            </a:r>
            <a:r>
              <a:rPr lang="en-US" b="1" i="1" dirty="0" err="1" smtClean="0"/>
              <a:t>arg</a:t>
            </a:r>
            <a:endParaRPr lang="en-US" b="1" i="1" dirty="0" smtClean="0"/>
          </a:p>
          <a:p>
            <a:pPr marL="514350" lvl="0" indent="-514350" algn="just">
              <a:buNone/>
            </a:pPr>
            <a:r>
              <a:rPr lang="en-US" dirty="0" smtClean="0"/>
              <a:t>2.  When ever the </a:t>
            </a:r>
            <a:r>
              <a:rPr lang="en-US" dirty="0" smtClean="0"/>
              <a:t>programmer suspects the possibility of exception, he should raise his own exception using </a:t>
            </a:r>
            <a:r>
              <a:rPr lang="en-US" dirty="0" smtClean="0"/>
              <a:t>“raise</a:t>
            </a:r>
            <a:r>
              <a:rPr lang="en-US" dirty="0" smtClean="0"/>
              <a:t>‟ statement as:</a:t>
            </a:r>
          </a:p>
          <a:p>
            <a:pPr>
              <a:buNone/>
            </a:pPr>
            <a:r>
              <a:rPr lang="en-US" b="1" i="1" dirty="0" smtClean="0"/>
              <a:t>	raise </a:t>
            </a:r>
            <a:r>
              <a:rPr lang="en-US" b="1" i="1" dirty="0" err="1" smtClean="0"/>
              <a:t>MyException</a:t>
            </a:r>
            <a:r>
              <a:rPr lang="en-US" b="1" i="1" dirty="0" smtClean="0"/>
              <a:t>(‘message’)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3.   The </a:t>
            </a:r>
            <a:r>
              <a:rPr lang="en-US" dirty="0" smtClean="0"/>
              <a:t>programmer can insert the code inside a </a:t>
            </a:r>
            <a:r>
              <a:rPr lang="en-US" dirty="0" smtClean="0"/>
              <a:t>“try</a:t>
            </a:r>
            <a:r>
              <a:rPr lang="en-US" dirty="0" smtClean="0"/>
              <a:t>‟ block and catch the exception using</a:t>
            </a:r>
          </a:p>
          <a:p>
            <a:pPr algn="just">
              <a:buNone/>
            </a:pPr>
            <a:r>
              <a:rPr lang="en-US" dirty="0" smtClean="0"/>
              <a:t>“except</a:t>
            </a:r>
            <a:r>
              <a:rPr lang="en-US" dirty="0" smtClean="0"/>
              <a:t>‟ block as:</a:t>
            </a:r>
          </a:p>
          <a:p>
            <a:pPr>
              <a:buNone/>
            </a:pPr>
            <a:r>
              <a:rPr lang="en-US" b="1" i="1" dirty="0" smtClean="0"/>
              <a:t>	try</a:t>
            </a:r>
            <a:r>
              <a:rPr lang="en-US" b="1" i="1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		code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	except </a:t>
            </a:r>
            <a:r>
              <a:rPr lang="en-US" b="1" i="1" dirty="0" err="1" smtClean="0"/>
              <a:t>MyException</a:t>
            </a:r>
            <a:r>
              <a:rPr lang="en-US" b="1" i="1" dirty="0" smtClean="0"/>
              <a:t> as me</a:t>
            </a:r>
            <a:r>
              <a:rPr lang="en-US" b="1" i="1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/>
              <a:t>	print </a:t>
            </a:r>
            <a:r>
              <a:rPr lang="en-US" b="1" i="1" dirty="0" smtClean="0"/>
              <a:t>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MyException</a:t>
            </a:r>
            <a:r>
              <a:rPr lang="en-US" dirty="0" smtClean="0"/>
              <a:t>(Exception):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def</a:t>
            </a:r>
            <a:r>
              <a:rPr lang="en-US" u="sng" dirty="0" smtClean="0"/>
              <a:t> </a:t>
            </a:r>
            <a:r>
              <a:rPr lang="en-US" dirty="0" smtClean="0"/>
              <a:t>init</a:t>
            </a:r>
            <a:r>
              <a:rPr lang="en-US" u="sng" dirty="0" smtClean="0"/>
              <a:t> </a:t>
            </a:r>
            <a:r>
              <a:rPr lang="en-US" dirty="0" smtClean="0"/>
              <a:t>(self, </a:t>
            </a:r>
            <a:r>
              <a:rPr lang="en-US" dirty="0" err="1" smtClean="0"/>
              <a:t>arg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self.msg </a:t>
            </a:r>
            <a:r>
              <a:rPr lang="en-US" dirty="0" smtClean="0"/>
              <a:t>=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check(</a:t>
            </a:r>
            <a:r>
              <a:rPr lang="en-US" dirty="0" err="1" smtClean="0"/>
              <a:t>dict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k,v</a:t>
            </a:r>
            <a:r>
              <a:rPr lang="en-US" dirty="0" smtClean="0"/>
              <a:t> in </a:t>
            </a:r>
            <a:r>
              <a:rPr lang="en-US" dirty="0" err="1" smtClean="0"/>
              <a:t>dict.items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	print </a:t>
            </a:r>
            <a:r>
              <a:rPr lang="en-US" dirty="0" smtClean="0"/>
              <a:t>"Name=",</a:t>
            </a:r>
            <a:r>
              <a:rPr lang="en-US" dirty="0" err="1" smtClean="0"/>
              <a:t>k,"Balance</a:t>
            </a:r>
            <a:r>
              <a:rPr lang="en-US" dirty="0" smtClean="0"/>
              <a:t>=",v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if </a:t>
            </a:r>
            <a:r>
              <a:rPr lang="en-US" dirty="0" smtClean="0"/>
              <a:t>v&lt;2000.00:</a:t>
            </a:r>
          </a:p>
          <a:p>
            <a:pPr>
              <a:buNone/>
            </a:pPr>
            <a:r>
              <a:rPr lang="en-US" dirty="0" smtClean="0"/>
              <a:t>			raise </a:t>
            </a:r>
            <a:r>
              <a:rPr lang="en-US" dirty="0" err="1" smtClean="0"/>
              <a:t>MyException</a:t>
            </a:r>
            <a:r>
              <a:rPr lang="en-US" dirty="0" smtClean="0"/>
              <a:t>("Balance amount is less </a:t>
            </a:r>
            <a:r>
              <a:rPr lang="en-US" dirty="0" smtClean="0"/>
              <a:t> </a:t>
            </a:r>
            <a:r>
              <a:rPr lang="en-US" dirty="0" smtClean="0"/>
              <a:t>"+k)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bank</a:t>
            </a:r>
            <a:r>
              <a:rPr lang="en-US" dirty="0" smtClean="0"/>
              <a:t>={"</a:t>
            </a:r>
            <a:r>
              <a:rPr lang="en-US" dirty="0" err="1" smtClean="0"/>
              <a:t>ravi</a:t>
            </a:r>
            <a:r>
              <a:rPr lang="en-US" dirty="0" smtClean="0"/>
              <a:t>":5000.00,"ramu":8500.00,"raju":1990.00}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check(bank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MyException</a:t>
            </a:r>
            <a:r>
              <a:rPr lang="en-US" dirty="0" smtClean="0"/>
              <a:t> as 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print me.msg</a:t>
            </a:r>
          </a:p>
          <a:p>
            <a:pPr>
              <a:buNone/>
            </a:pPr>
            <a:r>
              <a:rPr lang="en-US" b="1" dirty="0" smtClean="0"/>
              <a:t> </a:t>
            </a:r>
            <a:r>
              <a:rPr lang="en-US" b="1" dirty="0" smtClean="0"/>
              <a:t>OUTPUT: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Name= </a:t>
            </a:r>
            <a:r>
              <a:rPr lang="en-US" dirty="0" err="1" smtClean="0"/>
              <a:t>ramu</a:t>
            </a:r>
            <a:r>
              <a:rPr lang="en-US" dirty="0" smtClean="0"/>
              <a:t> Balance= 8500.0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 smtClean="0"/>
              <a:t>= </a:t>
            </a:r>
            <a:r>
              <a:rPr lang="en-US" dirty="0" err="1" smtClean="0"/>
              <a:t>ravi</a:t>
            </a:r>
            <a:r>
              <a:rPr lang="en-US" dirty="0" smtClean="0"/>
              <a:t> Balance= 5000.0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 smtClean="0"/>
              <a:t>= </a:t>
            </a:r>
            <a:r>
              <a:rPr lang="en-US" dirty="0" err="1" smtClean="0"/>
              <a:t>raju</a:t>
            </a:r>
            <a:r>
              <a:rPr lang="en-US" dirty="0" smtClean="0"/>
              <a:t> Balance= 1990.0</a:t>
            </a:r>
          </a:p>
          <a:p>
            <a:pPr>
              <a:buNone/>
            </a:pPr>
            <a:r>
              <a:rPr lang="en-US" dirty="0" smtClean="0"/>
              <a:t>Balance amount is less in the account of </a:t>
            </a:r>
            <a:r>
              <a:rPr lang="en-US" dirty="0" err="1" smtClean="0"/>
              <a:t>raju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604266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53365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User </a:t>
            </a:r>
            <a:r>
              <a:rPr spc="-170" dirty="0"/>
              <a:t>Defined</a:t>
            </a:r>
            <a:r>
              <a:rPr spc="-229" dirty="0"/>
              <a:t> </a:t>
            </a:r>
            <a:r>
              <a:rPr spc="-185" dirty="0"/>
              <a:t>Exception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27124" y="1524000"/>
            <a:ext cx="7778623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839200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4" y="0"/>
            <a:ext cx="914019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5727192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6333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5" dirty="0">
                <a:latin typeface="Arial"/>
                <a:cs typeface="Arial"/>
              </a:rPr>
              <a:t>Exception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689" y="1420114"/>
            <a:ext cx="7122159" cy="4415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459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6545" algn="l"/>
              </a:tabLst>
            </a:pPr>
            <a:r>
              <a:rPr sz="3000" spc="-165" dirty="0">
                <a:latin typeface="Trebuchet MS"/>
                <a:cs typeface="Trebuchet MS"/>
              </a:rPr>
              <a:t>To </a:t>
            </a:r>
            <a:r>
              <a:rPr sz="3000" spc="-195" dirty="0">
                <a:latin typeface="Trebuchet MS"/>
                <a:cs typeface="Trebuchet MS"/>
              </a:rPr>
              <a:t>handle </a:t>
            </a:r>
            <a:r>
              <a:rPr sz="3000" spc="-160" dirty="0">
                <a:latin typeface="Trebuchet MS"/>
                <a:cs typeface="Trebuchet MS"/>
              </a:rPr>
              <a:t>exceptions, </a:t>
            </a:r>
            <a:r>
              <a:rPr sz="3000" spc="-195" dirty="0">
                <a:latin typeface="Trebuchet MS"/>
                <a:cs typeface="Trebuchet MS"/>
              </a:rPr>
              <a:t>and </a:t>
            </a:r>
            <a:r>
              <a:rPr sz="3000" spc="-75" dirty="0">
                <a:latin typeface="Trebuchet MS"/>
                <a:cs typeface="Trebuchet MS"/>
              </a:rPr>
              <a:t>to </a:t>
            </a:r>
            <a:r>
              <a:rPr sz="3000" spc="-235" dirty="0">
                <a:latin typeface="Trebuchet MS"/>
                <a:cs typeface="Trebuchet MS"/>
              </a:rPr>
              <a:t>call </a:t>
            </a:r>
            <a:r>
              <a:rPr sz="3000" spc="-125" dirty="0">
                <a:latin typeface="Trebuchet MS"/>
                <a:cs typeface="Trebuchet MS"/>
              </a:rPr>
              <a:t>code </a:t>
            </a:r>
            <a:r>
              <a:rPr sz="3000" spc="-260" dirty="0">
                <a:latin typeface="Trebuchet MS"/>
                <a:cs typeface="Trebuchet MS"/>
              </a:rPr>
              <a:t>when  </a:t>
            </a:r>
            <a:r>
              <a:rPr sz="3000" spc="-220" dirty="0">
                <a:latin typeface="Trebuchet MS"/>
                <a:cs typeface="Trebuchet MS"/>
              </a:rPr>
              <a:t>an </a:t>
            </a:r>
            <a:r>
              <a:rPr sz="3000" spc="-140" dirty="0">
                <a:latin typeface="Trebuchet MS"/>
                <a:cs typeface="Trebuchet MS"/>
              </a:rPr>
              <a:t>exception </a:t>
            </a:r>
            <a:r>
              <a:rPr sz="3000" spc="-135" dirty="0">
                <a:latin typeface="Trebuchet MS"/>
                <a:cs typeface="Trebuchet MS"/>
              </a:rPr>
              <a:t>occurs, </a:t>
            </a:r>
            <a:r>
              <a:rPr sz="3000" spc="-165" dirty="0">
                <a:latin typeface="Trebuchet MS"/>
                <a:cs typeface="Trebuchet MS"/>
              </a:rPr>
              <a:t>we </a:t>
            </a:r>
            <a:r>
              <a:rPr sz="3000" spc="-204" dirty="0">
                <a:latin typeface="Trebuchet MS"/>
                <a:cs typeface="Trebuchet MS"/>
              </a:rPr>
              <a:t>can </a:t>
            </a:r>
            <a:r>
              <a:rPr sz="3000" spc="-140" dirty="0">
                <a:latin typeface="Trebuchet MS"/>
                <a:cs typeface="Trebuchet MS"/>
              </a:rPr>
              <a:t>use </a:t>
            </a:r>
            <a:r>
              <a:rPr sz="3000" spc="-300" dirty="0">
                <a:latin typeface="Trebuchet MS"/>
                <a:cs typeface="Trebuchet MS"/>
              </a:rPr>
              <a:t>a  </a:t>
            </a:r>
            <a:r>
              <a:rPr sz="3000" b="1" spc="20" dirty="0">
                <a:latin typeface="Arial"/>
                <a:cs typeface="Arial"/>
              </a:rPr>
              <a:t>try/except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statement.</a:t>
            </a:r>
            <a:endParaRPr sz="3000">
              <a:latin typeface="Trebuchet MS"/>
              <a:cs typeface="Trebuchet MS"/>
            </a:endParaRPr>
          </a:p>
          <a:p>
            <a:pPr marL="295910" marR="719455" indent="-283845">
              <a:lnSpc>
                <a:spcPts val="3240"/>
              </a:lnSpc>
              <a:spcBef>
                <a:spcPts val="645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6545" algn="l"/>
              </a:tabLst>
            </a:pPr>
            <a:r>
              <a:rPr sz="3000" spc="-90" dirty="0">
                <a:latin typeface="Trebuchet MS"/>
                <a:cs typeface="Trebuchet MS"/>
              </a:rPr>
              <a:t>The </a:t>
            </a:r>
            <a:r>
              <a:rPr sz="3000" b="1" spc="110" dirty="0">
                <a:latin typeface="Arial"/>
                <a:cs typeface="Arial"/>
              </a:rPr>
              <a:t>try </a:t>
            </a:r>
            <a:r>
              <a:rPr sz="3000" spc="-125" dirty="0">
                <a:latin typeface="Trebuchet MS"/>
                <a:cs typeface="Trebuchet MS"/>
              </a:rPr>
              <a:t>block </a:t>
            </a:r>
            <a:r>
              <a:rPr sz="3000" spc="-145" dirty="0">
                <a:latin typeface="Trebuchet MS"/>
                <a:cs typeface="Trebuchet MS"/>
              </a:rPr>
              <a:t>contains </a:t>
            </a:r>
            <a:r>
              <a:rPr sz="3000" spc="-125" dirty="0">
                <a:latin typeface="Trebuchet MS"/>
                <a:cs typeface="Trebuchet MS"/>
              </a:rPr>
              <a:t>code </a:t>
            </a:r>
            <a:r>
              <a:rPr sz="3000" spc="-204" dirty="0">
                <a:latin typeface="Trebuchet MS"/>
                <a:cs typeface="Trebuchet MS"/>
              </a:rPr>
              <a:t>that </a:t>
            </a:r>
            <a:r>
              <a:rPr sz="3000" spc="-280" dirty="0">
                <a:latin typeface="Trebuchet MS"/>
                <a:cs typeface="Trebuchet MS"/>
              </a:rPr>
              <a:t>might  </a:t>
            </a:r>
            <a:r>
              <a:rPr sz="3000" spc="-90" dirty="0">
                <a:latin typeface="Trebuchet MS"/>
                <a:cs typeface="Trebuchet MS"/>
              </a:rPr>
              <a:t>throw </a:t>
            </a:r>
            <a:r>
              <a:rPr sz="3000" spc="-220" dirty="0">
                <a:latin typeface="Trebuchet MS"/>
                <a:cs typeface="Trebuchet MS"/>
              </a:rPr>
              <a:t>an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exception.</a:t>
            </a:r>
            <a:endParaRPr sz="3000">
              <a:latin typeface="Trebuchet MS"/>
              <a:cs typeface="Trebuchet MS"/>
            </a:endParaRPr>
          </a:p>
          <a:p>
            <a:pPr marL="295910" marR="12700" indent="-283845" algn="just">
              <a:lnSpc>
                <a:spcPts val="324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6545" algn="l"/>
              </a:tabLst>
            </a:pPr>
            <a:r>
              <a:rPr sz="3000" spc="-225" dirty="0">
                <a:latin typeface="Trebuchet MS"/>
                <a:cs typeface="Trebuchet MS"/>
              </a:rPr>
              <a:t>If </a:t>
            </a:r>
            <a:r>
              <a:rPr sz="3000" spc="-204" dirty="0">
                <a:latin typeface="Trebuchet MS"/>
                <a:cs typeface="Trebuchet MS"/>
              </a:rPr>
              <a:t>that </a:t>
            </a:r>
            <a:r>
              <a:rPr sz="3000" spc="-140" dirty="0">
                <a:latin typeface="Trebuchet MS"/>
                <a:cs typeface="Trebuchet MS"/>
              </a:rPr>
              <a:t>exception </a:t>
            </a:r>
            <a:r>
              <a:rPr sz="3000" spc="-135" dirty="0">
                <a:latin typeface="Trebuchet MS"/>
                <a:cs typeface="Trebuchet MS"/>
              </a:rPr>
              <a:t>occurs,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spc="-120" dirty="0">
                <a:latin typeface="Trebuchet MS"/>
                <a:cs typeface="Trebuchet MS"/>
              </a:rPr>
              <a:t>code </a:t>
            </a:r>
            <a:r>
              <a:rPr sz="3000" spc="-175" dirty="0">
                <a:latin typeface="Trebuchet MS"/>
                <a:cs typeface="Trebuchet MS"/>
              </a:rPr>
              <a:t>in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b="1" spc="-40" dirty="0">
                <a:latin typeface="Arial"/>
                <a:cs typeface="Arial"/>
              </a:rPr>
              <a:t>try  </a:t>
            </a:r>
            <a:r>
              <a:rPr sz="3000" spc="-125" dirty="0">
                <a:latin typeface="Trebuchet MS"/>
                <a:cs typeface="Trebuchet MS"/>
              </a:rPr>
              <a:t>block </a:t>
            </a:r>
            <a:r>
              <a:rPr sz="3000" spc="-90" dirty="0">
                <a:latin typeface="Trebuchet MS"/>
                <a:cs typeface="Trebuchet MS"/>
              </a:rPr>
              <a:t>stops </a:t>
            </a:r>
            <a:r>
              <a:rPr sz="3000" spc="-190" dirty="0">
                <a:latin typeface="Trebuchet MS"/>
                <a:cs typeface="Trebuchet MS"/>
              </a:rPr>
              <a:t>being </a:t>
            </a:r>
            <a:r>
              <a:rPr sz="3000" spc="-200" dirty="0">
                <a:latin typeface="Trebuchet MS"/>
                <a:cs typeface="Trebuchet MS"/>
              </a:rPr>
              <a:t>executed, </a:t>
            </a:r>
            <a:r>
              <a:rPr sz="3000" spc="-195" dirty="0">
                <a:latin typeface="Trebuchet MS"/>
                <a:cs typeface="Trebuchet MS"/>
              </a:rPr>
              <a:t>and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spc="-120" dirty="0">
                <a:latin typeface="Trebuchet MS"/>
                <a:cs typeface="Trebuchet MS"/>
              </a:rPr>
              <a:t>code </a:t>
            </a:r>
            <a:r>
              <a:rPr sz="3000" spc="-175" dirty="0">
                <a:latin typeface="Trebuchet MS"/>
                <a:cs typeface="Trebuchet MS"/>
              </a:rPr>
              <a:t>in 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b="1" spc="-20" dirty="0">
                <a:latin typeface="Arial"/>
                <a:cs typeface="Arial"/>
              </a:rPr>
              <a:t>except </a:t>
            </a:r>
            <a:r>
              <a:rPr sz="3000" spc="-125" dirty="0">
                <a:latin typeface="Trebuchet MS"/>
                <a:cs typeface="Trebuchet MS"/>
              </a:rPr>
              <a:t>block </a:t>
            </a:r>
            <a:r>
              <a:rPr sz="3000" spc="-135" dirty="0">
                <a:latin typeface="Trebuchet MS"/>
                <a:cs typeface="Trebuchet MS"/>
              </a:rPr>
              <a:t>is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executed.</a:t>
            </a:r>
            <a:endParaRPr sz="3000">
              <a:latin typeface="Trebuchet MS"/>
              <a:cs typeface="Trebuchet MS"/>
            </a:endParaRPr>
          </a:p>
          <a:p>
            <a:pPr marL="295910" indent="-283845" algn="just">
              <a:lnSpc>
                <a:spcPts val="3420"/>
              </a:lnSpc>
              <a:spcBef>
                <a:spcPts val="190"/>
              </a:spcBef>
              <a:buClr>
                <a:srgbClr val="3891A7"/>
              </a:buClr>
              <a:buSzPct val="80000"/>
              <a:buFont typeface="Arial"/>
              <a:buChar char=""/>
              <a:tabLst>
                <a:tab pos="296545" algn="l"/>
              </a:tabLst>
            </a:pPr>
            <a:r>
              <a:rPr sz="3000" spc="-225" dirty="0">
                <a:latin typeface="Trebuchet MS"/>
                <a:cs typeface="Trebuchet MS"/>
              </a:rPr>
              <a:t>If </a:t>
            </a:r>
            <a:r>
              <a:rPr sz="3000" spc="-50" dirty="0">
                <a:latin typeface="Trebuchet MS"/>
                <a:cs typeface="Trebuchet MS"/>
              </a:rPr>
              <a:t>no </a:t>
            </a:r>
            <a:r>
              <a:rPr sz="3000" spc="-40" dirty="0">
                <a:latin typeface="Trebuchet MS"/>
                <a:cs typeface="Trebuchet MS"/>
              </a:rPr>
              <a:t>error </a:t>
            </a:r>
            <a:r>
              <a:rPr sz="3000" spc="-135" dirty="0">
                <a:latin typeface="Trebuchet MS"/>
                <a:cs typeface="Trebuchet MS"/>
              </a:rPr>
              <a:t>occurs, </a:t>
            </a:r>
            <a:r>
              <a:rPr sz="3000" spc="-180" dirty="0">
                <a:latin typeface="Trebuchet MS"/>
                <a:cs typeface="Trebuchet MS"/>
              </a:rPr>
              <a:t>the </a:t>
            </a:r>
            <a:r>
              <a:rPr sz="3000" spc="-125" dirty="0">
                <a:latin typeface="Trebuchet MS"/>
                <a:cs typeface="Trebuchet MS"/>
              </a:rPr>
              <a:t>code </a:t>
            </a:r>
            <a:r>
              <a:rPr sz="3000" spc="-175" dirty="0">
                <a:latin typeface="Trebuchet MS"/>
                <a:cs typeface="Trebuchet MS"/>
              </a:rPr>
              <a:t>in </a:t>
            </a:r>
            <a:r>
              <a:rPr sz="3000" spc="-180" dirty="0">
                <a:latin typeface="Trebuchet MS"/>
                <a:cs typeface="Trebuchet MS"/>
              </a:rPr>
              <a:t>the</a:t>
            </a:r>
            <a:r>
              <a:rPr sz="3000" spc="70" dirty="0">
                <a:latin typeface="Trebuchet MS"/>
                <a:cs typeface="Trebuchet MS"/>
              </a:rPr>
              <a:t> </a:t>
            </a:r>
            <a:r>
              <a:rPr sz="3000" b="1" spc="-20" dirty="0">
                <a:latin typeface="Arial"/>
                <a:cs typeface="Arial"/>
              </a:rPr>
              <a:t>except</a:t>
            </a:r>
            <a:endParaRPr sz="3000">
              <a:latin typeface="Arial"/>
              <a:cs typeface="Arial"/>
            </a:endParaRPr>
          </a:p>
          <a:p>
            <a:pPr marL="295910" algn="just">
              <a:lnSpc>
                <a:spcPts val="3420"/>
              </a:lnSpc>
            </a:pPr>
            <a:r>
              <a:rPr sz="3000" spc="-125" dirty="0">
                <a:latin typeface="Trebuchet MS"/>
                <a:cs typeface="Trebuchet MS"/>
              </a:rPr>
              <a:t>block </a:t>
            </a:r>
            <a:r>
              <a:rPr sz="3000" spc="-90" dirty="0">
                <a:latin typeface="Trebuchet MS"/>
                <a:cs typeface="Trebuchet MS"/>
              </a:rPr>
              <a:t>doesn't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execute.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1" y="0"/>
            <a:ext cx="913853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454914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423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Nested </a:t>
            </a:r>
            <a:r>
              <a:rPr spc="-180" dirty="0"/>
              <a:t>Try</a:t>
            </a:r>
            <a:r>
              <a:rPr spc="-675" dirty="0"/>
              <a:t> </a:t>
            </a:r>
            <a:r>
              <a:rPr spc="-130" dirty="0"/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1093635" y="1466850"/>
            <a:ext cx="7984617" cy="379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4" y="5587"/>
            <a:ext cx="9138365" cy="662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897" y="1464309"/>
            <a:ext cx="59486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</a:pPr>
            <a:r>
              <a:rPr sz="2550" spc="-665" dirty="0">
                <a:solidFill>
                  <a:srgbClr val="3891A7"/>
                </a:solidFill>
                <a:latin typeface="Arial"/>
                <a:cs typeface="Arial"/>
              </a:rPr>
              <a:t> </a:t>
            </a:r>
            <a:r>
              <a:rPr sz="3200" spc="245" dirty="0">
                <a:solidFill>
                  <a:srgbClr val="000000"/>
                </a:solidFill>
              </a:rPr>
              <a:t>A </a:t>
            </a:r>
            <a:r>
              <a:rPr sz="3200" b="1" spc="120" dirty="0">
                <a:solidFill>
                  <a:srgbClr val="000000"/>
                </a:solidFill>
                <a:latin typeface="Arial"/>
                <a:cs typeface="Arial"/>
              </a:rPr>
              <a:t>try </a:t>
            </a:r>
            <a:r>
              <a:rPr sz="3200" spc="-195" dirty="0">
                <a:solidFill>
                  <a:srgbClr val="000000"/>
                </a:solidFill>
              </a:rPr>
              <a:t>statement </a:t>
            </a:r>
            <a:r>
              <a:rPr sz="3200" spc="-215" dirty="0">
                <a:solidFill>
                  <a:srgbClr val="000000"/>
                </a:solidFill>
              </a:rPr>
              <a:t>can </a:t>
            </a:r>
            <a:r>
              <a:rPr sz="3200" spc="-254" dirty="0">
                <a:solidFill>
                  <a:srgbClr val="000000"/>
                </a:solidFill>
              </a:rPr>
              <a:t>have</a:t>
            </a:r>
            <a:r>
              <a:rPr sz="3200" spc="-350" dirty="0">
                <a:solidFill>
                  <a:srgbClr val="000000"/>
                </a:solidFill>
              </a:rPr>
              <a:t> </a:t>
            </a:r>
            <a:r>
              <a:rPr sz="3200" spc="-270" dirty="0">
                <a:solidFill>
                  <a:srgbClr val="000000"/>
                </a:solidFill>
              </a:rPr>
              <a:t>multiple  </a:t>
            </a:r>
            <a:r>
              <a:rPr sz="3200" spc="-220" dirty="0">
                <a:solidFill>
                  <a:srgbClr val="000000"/>
                </a:solidFill>
              </a:rPr>
              <a:t>different </a:t>
            </a: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except </a:t>
            </a:r>
            <a:r>
              <a:rPr sz="3200" spc="-114" dirty="0">
                <a:solidFill>
                  <a:srgbClr val="000000"/>
                </a:solidFill>
              </a:rPr>
              <a:t>blocks </a:t>
            </a:r>
            <a:r>
              <a:rPr sz="3200" spc="-80" dirty="0">
                <a:solidFill>
                  <a:srgbClr val="000000"/>
                </a:solidFill>
              </a:rPr>
              <a:t>to </a:t>
            </a:r>
            <a:r>
              <a:rPr sz="3200" spc="-200" dirty="0">
                <a:solidFill>
                  <a:srgbClr val="000000"/>
                </a:solidFill>
              </a:rPr>
              <a:t>handle  </a:t>
            </a:r>
            <a:r>
              <a:rPr sz="3200" spc="-220" dirty="0">
                <a:solidFill>
                  <a:srgbClr val="000000"/>
                </a:solidFill>
              </a:rPr>
              <a:t>different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-165" dirty="0">
                <a:solidFill>
                  <a:srgbClr val="000000"/>
                </a:solidFill>
              </a:rPr>
              <a:t>exceptions.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34" y="0"/>
            <a:ext cx="908206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454</Words>
  <Application>Microsoft Office PowerPoint</Application>
  <PresentationFormat>On-screen Show (4:3)</PresentationFormat>
  <Paragraphs>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Exception Handling in Python</vt:lpstr>
      <vt:lpstr>Exception</vt:lpstr>
      <vt:lpstr>Slide 3</vt:lpstr>
      <vt:lpstr>Exception Handling</vt:lpstr>
      <vt:lpstr>Slide 5</vt:lpstr>
      <vt:lpstr>Nested Try Block</vt:lpstr>
      <vt:lpstr>Slide 7</vt:lpstr>
      <vt:lpstr> A try statement can have multiple  different except blocks to handle  different exceptions.</vt:lpstr>
      <vt:lpstr>Slide 9</vt:lpstr>
      <vt:lpstr>Slide 10</vt:lpstr>
      <vt:lpstr> Multiple exceptions can also be put into a  single except block using parentheses, to  have the except block handle all of them.</vt:lpstr>
      <vt:lpstr>Slide 12</vt:lpstr>
      <vt:lpstr>Slide 13</vt:lpstr>
      <vt:lpstr>Raising Exceptions</vt:lpstr>
      <vt:lpstr>Slide 15</vt:lpstr>
      <vt:lpstr>Raising Exception from Except Block</vt:lpstr>
      <vt:lpstr>finally</vt:lpstr>
      <vt:lpstr>Slide 18</vt:lpstr>
      <vt:lpstr>Slide 19</vt:lpstr>
      <vt:lpstr> Code in a finally statement even runs if  an uncaught exception occurs in one of  the preceding blocks.</vt:lpstr>
      <vt:lpstr>Raising Exception</vt:lpstr>
      <vt:lpstr>User-Defined Exceptions</vt:lpstr>
      <vt:lpstr>Creating User Defined Exception</vt:lpstr>
      <vt:lpstr>Creating User Defined Exception</vt:lpstr>
      <vt:lpstr>Example</vt:lpstr>
      <vt:lpstr>User Defined Exception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Sikander</dc:creator>
  <cp:lastModifiedBy>Windows User</cp:lastModifiedBy>
  <cp:revision>3</cp:revision>
  <dcterms:created xsi:type="dcterms:W3CDTF">2020-04-28T13:23:12Z</dcterms:created>
  <dcterms:modified xsi:type="dcterms:W3CDTF">2020-04-30T12:34:17Z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2020-04-28T00:00:00Z</vt:filetime>
  </property>
</Properties>
</file>