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72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9826" y="2601544"/>
            <a:ext cx="5324347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09826" y="2601544"/>
            <a:ext cx="5324347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8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21452" y="1071372"/>
            <a:ext cx="2967228" cy="2982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57225"/>
          </a:xfrm>
          <a:custGeom>
            <a:avLst/>
            <a:gdLst/>
            <a:ahLst/>
            <a:cxnLst/>
            <a:rect l="l" t="t" r="r" b="b"/>
            <a:pathLst>
              <a:path w="9144000" h="657225">
                <a:moveTo>
                  <a:pt x="0" y="656844"/>
                </a:moveTo>
                <a:lnTo>
                  <a:pt x="9144000" y="656844"/>
                </a:lnTo>
                <a:lnTo>
                  <a:pt x="9144000" y="0"/>
                </a:lnTo>
                <a:lnTo>
                  <a:pt x="0" y="0"/>
                </a:lnTo>
                <a:lnTo>
                  <a:pt x="0" y="656844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6843"/>
            <a:ext cx="9144000" cy="4486910"/>
          </a:xfrm>
          <a:custGeom>
            <a:avLst/>
            <a:gdLst/>
            <a:ahLst/>
            <a:cxnLst/>
            <a:rect l="l" t="t" r="r" b="b"/>
            <a:pathLst>
              <a:path w="9144000" h="4486910">
                <a:moveTo>
                  <a:pt x="9144000" y="0"/>
                </a:moveTo>
                <a:lnTo>
                  <a:pt x="0" y="0"/>
                </a:lnTo>
                <a:lnTo>
                  <a:pt x="0" y="4486656"/>
                </a:lnTo>
                <a:lnTo>
                  <a:pt x="9144000" y="4486656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287" y="2253233"/>
            <a:ext cx="830742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6600" y="2044375"/>
            <a:ext cx="5440680" cy="258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8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836035"/>
          </a:xfrm>
          <a:custGeom>
            <a:avLst/>
            <a:gdLst/>
            <a:ahLst/>
            <a:cxnLst/>
            <a:rect l="l" t="t" r="r" b="b"/>
            <a:pathLst>
              <a:path w="9144000" h="3836035">
                <a:moveTo>
                  <a:pt x="9144000" y="0"/>
                </a:moveTo>
                <a:lnTo>
                  <a:pt x="0" y="0"/>
                </a:lnTo>
                <a:lnTo>
                  <a:pt x="0" y="3835908"/>
                </a:lnTo>
                <a:lnTo>
                  <a:pt x="9144000" y="3835908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 Unit</a:t>
            </a:r>
            <a:r>
              <a:rPr spc="-35" dirty="0"/>
              <a:t> </a:t>
            </a:r>
            <a:r>
              <a:rPr spc="-5" dirty="0"/>
              <a:t>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101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Test</a:t>
            </a:r>
            <a:r>
              <a:rPr sz="1800" spc="-80" dirty="0"/>
              <a:t> </a:t>
            </a:r>
            <a:r>
              <a:rPr sz="1800" dirty="0"/>
              <a:t>case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18287" y="891237"/>
            <a:ext cx="5340985" cy="322643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120" dirty="0">
                <a:solidFill>
                  <a:srgbClr val="0000FF"/>
                </a:solidFill>
                <a:latin typeface="Arial"/>
                <a:cs typeface="Arial"/>
              </a:rPr>
              <a:t>import</a:t>
            </a:r>
            <a:r>
              <a:rPr sz="1400" spc="3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204" dirty="0">
                <a:latin typeface="Arial"/>
                <a:cs typeface="Arial"/>
              </a:rPr>
              <a:t>unittest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6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1400" spc="20" dirty="0">
                <a:latin typeface="Arial"/>
                <a:cs typeface="Arial"/>
              </a:rPr>
              <a:t>mul </a:t>
            </a:r>
            <a:r>
              <a:rPr sz="1400" spc="120" dirty="0">
                <a:solidFill>
                  <a:srgbClr val="0000FF"/>
                </a:solidFill>
                <a:latin typeface="Arial"/>
                <a:cs typeface="Arial"/>
              </a:rPr>
              <a:t>import</a:t>
            </a:r>
            <a:r>
              <a:rPr sz="1400" spc="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175" dirty="0">
                <a:latin typeface="Arial"/>
                <a:cs typeface="Arial"/>
              </a:rPr>
              <a:t>multiply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35" dirty="0">
                <a:latin typeface="Arial"/>
                <a:cs typeface="Arial"/>
              </a:rPr>
              <a:t>class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spc="135" dirty="0">
                <a:latin typeface="Arial"/>
                <a:cs typeface="Arial"/>
              </a:rPr>
              <a:t>MultiplyTestCase(unittest.TestCase):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798830" marR="5080" indent="-393700">
              <a:lnSpc>
                <a:spcPct val="150000"/>
              </a:lnSpc>
              <a:spcBef>
                <a:spcPts val="915"/>
              </a:spcBef>
            </a:pPr>
            <a:r>
              <a:rPr sz="1400" spc="120" dirty="0">
                <a:latin typeface="Arial"/>
                <a:cs typeface="Arial"/>
              </a:rPr>
              <a:t>def </a:t>
            </a:r>
            <a:r>
              <a:rPr sz="1400" spc="170" dirty="0">
                <a:solidFill>
                  <a:srgbClr val="FF8000"/>
                </a:solidFill>
                <a:latin typeface="Arial"/>
                <a:cs typeface="Arial"/>
              </a:rPr>
              <a:t>test_multiplication_with_correct_values</a:t>
            </a:r>
            <a:r>
              <a:rPr sz="1400" spc="170" dirty="0">
                <a:latin typeface="Arial"/>
                <a:cs typeface="Arial"/>
              </a:rPr>
              <a:t>(</a:t>
            </a:r>
            <a:r>
              <a:rPr sz="1400" i="1" spc="170" dirty="0">
                <a:latin typeface="Arial"/>
                <a:cs typeface="Arial"/>
              </a:rPr>
              <a:t>self</a:t>
            </a:r>
            <a:r>
              <a:rPr sz="1400" spc="170" dirty="0">
                <a:latin typeface="Arial"/>
                <a:cs typeface="Arial"/>
              </a:rPr>
              <a:t>):  self.assertEqual(multiply(</a:t>
            </a:r>
            <a:r>
              <a:rPr sz="1400" spc="170" dirty="0">
                <a:solidFill>
                  <a:srgbClr val="0066FF"/>
                </a:solidFill>
                <a:latin typeface="Arial"/>
                <a:cs typeface="Arial"/>
              </a:rPr>
              <a:t>5</a:t>
            </a:r>
            <a:r>
              <a:rPr sz="1400" spc="170" dirty="0">
                <a:latin typeface="Arial"/>
                <a:cs typeface="Arial"/>
              </a:rPr>
              <a:t>, </a:t>
            </a:r>
            <a:r>
              <a:rPr sz="1400" spc="225" dirty="0">
                <a:solidFill>
                  <a:srgbClr val="0066FF"/>
                </a:solidFill>
                <a:latin typeface="Arial"/>
                <a:cs typeface="Arial"/>
              </a:rPr>
              <a:t>5</a:t>
            </a:r>
            <a:r>
              <a:rPr sz="1400" spc="225" dirty="0">
                <a:latin typeface="Arial"/>
                <a:cs typeface="Arial"/>
              </a:rPr>
              <a:t>),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0066FF"/>
                </a:solidFill>
                <a:latin typeface="Arial"/>
                <a:cs typeface="Arial"/>
              </a:rPr>
              <a:t>25</a:t>
            </a:r>
            <a:r>
              <a:rPr sz="1400" spc="9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184275" algn="l"/>
              </a:tabLst>
            </a:pPr>
            <a:r>
              <a:rPr sz="1400" spc="41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400" u="sng" spc="415" dirty="0">
                <a:solidFill>
                  <a:srgbClr val="0000FF"/>
                </a:solidFill>
                <a:uFill>
                  <a:solidFill>
                    <a:srgbClr val="3232FE"/>
                  </a:solidFill>
                </a:uFill>
                <a:latin typeface="Arial"/>
                <a:cs typeface="Arial"/>
              </a:rPr>
              <a:t> </a:t>
            </a:r>
            <a:r>
              <a:rPr sz="1400" u="sng" spc="1140" dirty="0">
                <a:solidFill>
                  <a:srgbClr val="0000FF"/>
                </a:solidFill>
                <a:uFill>
                  <a:solidFill>
                    <a:srgbClr val="3232FE"/>
                  </a:solidFill>
                </a:uFill>
                <a:latin typeface="Arial"/>
                <a:cs typeface="Arial"/>
              </a:rPr>
              <a:t> </a:t>
            </a:r>
            <a:r>
              <a:rPr sz="1400" spc="-105" dirty="0">
                <a:solidFill>
                  <a:srgbClr val="3333FF"/>
                </a:solidFill>
                <a:latin typeface="Arial"/>
                <a:cs typeface="Arial"/>
              </a:rPr>
              <a:t>name</a:t>
            </a:r>
            <a:r>
              <a:rPr sz="1400" u="sng" spc="-105" dirty="0">
                <a:solidFill>
                  <a:srgbClr val="3333FF"/>
                </a:solidFill>
                <a:uFill>
                  <a:solidFill>
                    <a:srgbClr val="3232FE"/>
                  </a:solidFill>
                </a:uFill>
                <a:latin typeface="Arial"/>
                <a:cs typeface="Arial"/>
              </a:rPr>
              <a:t> 	</a:t>
            </a:r>
            <a:r>
              <a:rPr sz="1400" spc="-50" dirty="0">
                <a:solidFill>
                  <a:srgbClr val="0000FF"/>
                </a:solidFill>
                <a:latin typeface="Arial"/>
                <a:cs typeface="Arial"/>
              </a:rPr>
              <a:t>== </a:t>
            </a:r>
            <a:r>
              <a:rPr sz="1400" spc="495" dirty="0">
                <a:solidFill>
                  <a:srgbClr val="009933"/>
                </a:solidFill>
                <a:latin typeface="Arial"/>
                <a:cs typeface="Arial"/>
              </a:rPr>
              <a:t>'</a:t>
            </a:r>
            <a:r>
              <a:rPr sz="1400" u="sng" spc="495" dirty="0">
                <a:solidFill>
                  <a:srgbClr val="009933"/>
                </a:solidFill>
                <a:uFill>
                  <a:solidFill>
                    <a:srgbClr val="009832"/>
                  </a:solidFill>
                </a:u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009933"/>
                </a:solidFill>
                <a:latin typeface="Arial"/>
                <a:cs typeface="Arial"/>
              </a:rPr>
              <a:t>main</a:t>
            </a:r>
            <a:r>
              <a:rPr sz="1400" u="sng" spc="220" dirty="0">
                <a:solidFill>
                  <a:srgbClr val="009933"/>
                </a:solidFill>
                <a:uFill>
                  <a:solidFill>
                    <a:srgbClr val="009832"/>
                  </a:solidFill>
                </a:uFill>
                <a:latin typeface="Arial"/>
                <a:cs typeface="Arial"/>
              </a:rPr>
              <a:t> </a:t>
            </a:r>
            <a:r>
              <a:rPr sz="1400" spc="445" dirty="0">
                <a:solidFill>
                  <a:srgbClr val="009933"/>
                </a:solidFill>
                <a:latin typeface="Arial"/>
                <a:cs typeface="Arial"/>
              </a:rPr>
              <a:t>'</a:t>
            </a:r>
            <a:r>
              <a:rPr sz="1400" spc="44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840"/>
              </a:spcBef>
            </a:pPr>
            <a:r>
              <a:rPr sz="1400" spc="180" dirty="0">
                <a:latin typeface="Arial"/>
                <a:cs typeface="Arial"/>
              </a:rPr>
              <a:t>unittest.main()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2477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SetUp() </a:t>
            </a:r>
            <a:r>
              <a:rPr sz="1800" dirty="0"/>
              <a:t>and</a:t>
            </a:r>
            <a:r>
              <a:rPr sz="1800" spc="-90" dirty="0"/>
              <a:t> </a:t>
            </a:r>
            <a:r>
              <a:rPr sz="1800" dirty="0"/>
              <a:t>TearDown()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336600" y="870584"/>
            <a:ext cx="36645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35" dirty="0">
                <a:latin typeface="Arial"/>
                <a:cs typeface="Arial"/>
              </a:rPr>
              <a:t>class</a:t>
            </a:r>
            <a:r>
              <a:rPr sz="1400" spc="400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MulTestCase(unittest.TestCase):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0070" y="1190320"/>
            <a:ext cx="30753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10" dirty="0">
                <a:solidFill>
                  <a:srgbClr val="0066FF"/>
                </a:solidFill>
                <a:latin typeface="Arial"/>
                <a:cs typeface="Arial"/>
              </a:rPr>
              <a:t># </a:t>
            </a:r>
            <a:r>
              <a:rPr sz="1400" i="1" spc="-45" dirty="0">
                <a:solidFill>
                  <a:srgbClr val="0066FF"/>
                </a:solidFill>
                <a:latin typeface="Arial"/>
                <a:cs typeface="Arial"/>
              </a:rPr>
              <a:t>Runs </a:t>
            </a:r>
            <a:r>
              <a:rPr sz="1400" i="1" spc="105" dirty="0">
                <a:solidFill>
                  <a:srgbClr val="0066FF"/>
                </a:solidFill>
                <a:latin typeface="Arial"/>
                <a:cs typeface="Arial"/>
              </a:rPr>
              <a:t>before </a:t>
            </a:r>
            <a:r>
              <a:rPr sz="1400" i="1" spc="85" dirty="0">
                <a:solidFill>
                  <a:srgbClr val="0066FF"/>
                </a:solidFill>
                <a:latin typeface="Arial"/>
                <a:cs typeface="Arial"/>
              </a:rPr>
              <a:t>every </a:t>
            </a:r>
            <a:r>
              <a:rPr sz="1400" i="1" spc="204" dirty="0">
                <a:solidFill>
                  <a:srgbClr val="0066FF"/>
                </a:solidFill>
                <a:latin typeface="Arial"/>
                <a:cs typeface="Arial"/>
              </a:rPr>
              <a:t>test</a:t>
            </a:r>
            <a:r>
              <a:rPr sz="1400" i="1" spc="9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0066FF"/>
                </a:solidFill>
                <a:latin typeface="Arial"/>
                <a:cs typeface="Arial"/>
              </a:rPr>
              <a:t>method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792" y="1083748"/>
            <a:ext cx="1600835" cy="98679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spc="120" dirty="0">
                <a:latin typeface="Arial"/>
                <a:cs typeface="Arial"/>
              </a:rPr>
              <a:t>def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sz="1400" spc="175" dirty="0">
                <a:solidFill>
                  <a:srgbClr val="FF8000"/>
                </a:solidFill>
                <a:latin typeface="Arial"/>
                <a:cs typeface="Arial"/>
              </a:rPr>
              <a:t>setUp</a:t>
            </a:r>
            <a:r>
              <a:rPr sz="1400" spc="175" dirty="0">
                <a:latin typeface="Arial"/>
                <a:cs typeface="Arial"/>
              </a:rPr>
              <a:t>(</a:t>
            </a:r>
            <a:r>
              <a:rPr sz="1400" i="1" spc="175" dirty="0">
                <a:latin typeface="Arial"/>
                <a:cs typeface="Arial"/>
              </a:rPr>
              <a:t>self</a:t>
            </a:r>
            <a:r>
              <a:rPr sz="1400" spc="175" dirty="0">
                <a:latin typeface="Arial"/>
                <a:cs typeface="Arial"/>
              </a:rPr>
              <a:t>):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840"/>
              </a:spcBef>
            </a:pPr>
            <a:r>
              <a:rPr sz="1400" spc="215" dirty="0">
                <a:latin typeface="Arial"/>
                <a:cs typeface="Arial"/>
              </a:rPr>
              <a:t>self.a </a:t>
            </a:r>
            <a:r>
              <a:rPr sz="1400" spc="-5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400" spc="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0066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840"/>
              </a:spcBef>
            </a:pPr>
            <a:r>
              <a:rPr sz="1400" spc="215" dirty="0">
                <a:latin typeface="Arial"/>
                <a:cs typeface="Arial"/>
              </a:rPr>
              <a:t>self.b </a:t>
            </a:r>
            <a:r>
              <a:rPr sz="1400" spc="-5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1400" spc="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0066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945"/>
              </a:spcBef>
            </a:pPr>
            <a:r>
              <a:rPr spc="120" dirty="0">
                <a:solidFill>
                  <a:srgbClr val="000000"/>
                </a:solidFill>
              </a:rPr>
              <a:t>def</a:t>
            </a:r>
            <a:r>
              <a:rPr spc="380" dirty="0">
                <a:solidFill>
                  <a:srgbClr val="000000"/>
                </a:solidFill>
              </a:rPr>
              <a:t> </a:t>
            </a:r>
            <a:r>
              <a:rPr spc="150" dirty="0"/>
              <a:t>test_mult_with_correct_values</a:t>
            </a:r>
            <a:r>
              <a:rPr spc="150" dirty="0">
                <a:solidFill>
                  <a:srgbClr val="000000"/>
                </a:solidFill>
              </a:rPr>
              <a:t>(</a:t>
            </a:r>
            <a:r>
              <a:rPr i="1" spc="150" dirty="0">
                <a:solidFill>
                  <a:srgbClr val="000000"/>
                </a:solidFill>
                <a:latin typeface="Arial"/>
                <a:cs typeface="Arial"/>
              </a:rPr>
              <a:t>self</a:t>
            </a:r>
            <a:r>
              <a:rPr spc="150" dirty="0">
                <a:solidFill>
                  <a:srgbClr val="000000"/>
                </a:solidFill>
              </a:rPr>
              <a:t>):</a:t>
            </a:r>
          </a:p>
          <a:p>
            <a:pPr marL="405765" marR="5080" indent="393065">
              <a:lnSpc>
                <a:spcPct val="150000"/>
              </a:lnSpc>
            </a:pPr>
            <a:r>
              <a:rPr spc="185" dirty="0">
                <a:solidFill>
                  <a:srgbClr val="000000"/>
                </a:solidFill>
              </a:rPr>
              <a:t>self.assertEqual(multiply(self.a, </a:t>
            </a:r>
            <a:r>
              <a:rPr spc="245" dirty="0">
                <a:solidFill>
                  <a:srgbClr val="000000"/>
                </a:solidFill>
              </a:rPr>
              <a:t>self.b), </a:t>
            </a:r>
            <a:r>
              <a:rPr spc="70" dirty="0">
                <a:solidFill>
                  <a:srgbClr val="0066FF"/>
                </a:solidFill>
              </a:rPr>
              <a:t>200</a:t>
            </a:r>
            <a:r>
              <a:rPr spc="70" dirty="0">
                <a:solidFill>
                  <a:srgbClr val="000000"/>
                </a:solidFill>
              </a:rPr>
              <a:t>)  </a:t>
            </a:r>
            <a:r>
              <a:rPr spc="120" dirty="0">
                <a:solidFill>
                  <a:srgbClr val="000000"/>
                </a:solidFill>
              </a:rPr>
              <a:t>def </a:t>
            </a:r>
            <a:r>
              <a:rPr spc="140" dirty="0"/>
              <a:t>tearDown</a:t>
            </a:r>
            <a:r>
              <a:rPr spc="140" dirty="0">
                <a:solidFill>
                  <a:srgbClr val="000000"/>
                </a:solidFill>
              </a:rPr>
              <a:t>(</a:t>
            </a:r>
            <a:r>
              <a:rPr i="1" spc="140" dirty="0">
                <a:solidFill>
                  <a:srgbClr val="000000"/>
                </a:solidFill>
                <a:latin typeface="Arial"/>
                <a:cs typeface="Arial"/>
              </a:rPr>
              <a:t>self</a:t>
            </a:r>
            <a:r>
              <a:rPr spc="140" dirty="0">
                <a:solidFill>
                  <a:srgbClr val="000000"/>
                </a:solidFill>
              </a:rPr>
              <a:t>): </a:t>
            </a:r>
            <a:r>
              <a:rPr i="1" spc="-10" dirty="0">
                <a:solidFill>
                  <a:srgbClr val="0066FF"/>
                </a:solidFill>
                <a:latin typeface="Arial"/>
                <a:cs typeface="Arial"/>
              </a:rPr>
              <a:t># </a:t>
            </a:r>
            <a:r>
              <a:rPr i="1" spc="90" dirty="0">
                <a:solidFill>
                  <a:srgbClr val="0066FF"/>
                </a:solidFill>
                <a:latin typeface="Arial"/>
                <a:cs typeface="Arial"/>
              </a:rPr>
              <a:t>runs </a:t>
            </a:r>
            <a:r>
              <a:rPr i="1" spc="210" dirty="0">
                <a:solidFill>
                  <a:srgbClr val="0066FF"/>
                </a:solidFill>
                <a:latin typeface="Arial"/>
                <a:cs typeface="Arial"/>
              </a:rPr>
              <a:t>after </a:t>
            </a:r>
            <a:r>
              <a:rPr i="1" spc="85" dirty="0">
                <a:solidFill>
                  <a:srgbClr val="0066FF"/>
                </a:solidFill>
                <a:latin typeface="Arial"/>
                <a:cs typeface="Arial"/>
              </a:rPr>
              <a:t>every </a:t>
            </a:r>
            <a:r>
              <a:rPr i="1" spc="210" dirty="0">
                <a:solidFill>
                  <a:srgbClr val="0066FF"/>
                </a:solidFill>
                <a:latin typeface="Arial"/>
                <a:cs typeface="Arial"/>
              </a:rPr>
              <a:t>test </a:t>
            </a:r>
            <a:r>
              <a:rPr i="1" spc="-5" dirty="0">
                <a:solidFill>
                  <a:srgbClr val="0066FF"/>
                </a:solidFill>
                <a:latin typeface="Arial"/>
                <a:cs typeface="Arial"/>
              </a:rPr>
              <a:t>method</a:t>
            </a:r>
          </a:p>
          <a:p>
            <a:pPr marL="798830" marR="3648075">
              <a:lnSpc>
                <a:spcPts val="2520"/>
              </a:lnSpc>
              <a:spcBef>
                <a:spcPts val="225"/>
              </a:spcBef>
            </a:pPr>
            <a:r>
              <a:rPr spc="150" dirty="0">
                <a:solidFill>
                  <a:srgbClr val="0000FF"/>
                </a:solidFill>
              </a:rPr>
              <a:t>del </a:t>
            </a:r>
            <a:r>
              <a:rPr spc="215" dirty="0">
                <a:solidFill>
                  <a:srgbClr val="000000"/>
                </a:solidFill>
              </a:rPr>
              <a:t>self.a  </a:t>
            </a:r>
            <a:r>
              <a:rPr spc="150" dirty="0">
                <a:solidFill>
                  <a:srgbClr val="0000FF"/>
                </a:solidFill>
              </a:rPr>
              <a:t>del</a:t>
            </a:r>
            <a:r>
              <a:rPr spc="305" dirty="0">
                <a:solidFill>
                  <a:srgbClr val="0000FF"/>
                </a:solidFill>
              </a:rPr>
              <a:t> </a:t>
            </a:r>
            <a:r>
              <a:rPr spc="215" dirty="0">
                <a:solidFill>
                  <a:srgbClr val="000000"/>
                </a:solidFill>
              </a:rPr>
              <a:t>self.b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84275" algn="l"/>
              </a:tabLst>
            </a:pPr>
            <a:r>
              <a:rPr spc="415" dirty="0">
                <a:solidFill>
                  <a:srgbClr val="0000FF"/>
                </a:solidFill>
              </a:rPr>
              <a:t>if</a:t>
            </a:r>
            <a:r>
              <a:rPr u="sng" spc="415" dirty="0">
                <a:solidFill>
                  <a:srgbClr val="0000FF"/>
                </a:solidFill>
                <a:uFill>
                  <a:solidFill>
                    <a:srgbClr val="3232FE"/>
                  </a:solidFill>
                </a:uFill>
              </a:rPr>
              <a:t> </a:t>
            </a:r>
            <a:r>
              <a:rPr u="sng" spc="1145" dirty="0">
                <a:solidFill>
                  <a:srgbClr val="0000FF"/>
                </a:solidFill>
                <a:uFill>
                  <a:solidFill>
                    <a:srgbClr val="3232FE"/>
                  </a:solidFill>
                </a:uFill>
              </a:rPr>
              <a:t> </a:t>
            </a:r>
            <a:r>
              <a:rPr spc="-105" dirty="0">
                <a:solidFill>
                  <a:srgbClr val="3333FF"/>
                </a:solidFill>
              </a:rPr>
              <a:t>name</a:t>
            </a:r>
            <a:r>
              <a:rPr u="sng" spc="-105" dirty="0">
                <a:solidFill>
                  <a:srgbClr val="3333FF"/>
                </a:solidFill>
                <a:uFill>
                  <a:solidFill>
                    <a:srgbClr val="3232FE"/>
                  </a:solidFill>
                </a:uFill>
              </a:rPr>
              <a:t> 	</a:t>
            </a:r>
            <a:r>
              <a:rPr spc="-50" dirty="0">
                <a:solidFill>
                  <a:srgbClr val="0000FF"/>
                </a:solidFill>
              </a:rPr>
              <a:t>== </a:t>
            </a:r>
            <a:r>
              <a:rPr spc="500" dirty="0">
                <a:solidFill>
                  <a:srgbClr val="009933"/>
                </a:solidFill>
              </a:rPr>
              <a:t>'</a:t>
            </a:r>
            <a:r>
              <a:rPr u="sng" spc="500" dirty="0">
                <a:solidFill>
                  <a:srgbClr val="009933"/>
                </a:solidFill>
                <a:uFill>
                  <a:solidFill>
                    <a:srgbClr val="009832"/>
                  </a:solidFill>
                </a:uFill>
              </a:rPr>
              <a:t> </a:t>
            </a:r>
            <a:r>
              <a:rPr spc="15" dirty="0">
                <a:solidFill>
                  <a:srgbClr val="009933"/>
                </a:solidFill>
              </a:rPr>
              <a:t>main</a:t>
            </a:r>
            <a:r>
              <a:rPr u="sng" spc="204" dirty="0">
                <a:solidFill>
                  <a:srgbClr val="009933"/>
                </a:solidFill>
                <a:uFill>
                  <a:solidFill>
                    <a:srgbClr val="009832"/>
                  </a:solidFill>
                </a:uFill>
              </a:rPr>
              <a:t> </a:t>
            </a:r>
            <a:r>
              <a:rPr spc="440" dirty="0">
                <a:solidFill>
                  <a:srgbClr val="009933"/>
                </a:solidFill>
              </a:rPr>
              <a:t>'</a:t>
            </a:r>
            <a:r>
              <a:rPr spc="440" dirty="0">
                <a:solidFill>
                  <a:srgbClr val="000000"/>
                </a:solidFill>
              </a:rPr>
              <a:t>:</a:t>
            </a:r>
          </a:p>
          <a:p>
            <a:pPr marL="405765">
              <a:lnSpc>
                <a:spcPct val="100000"/>
              </a:lnSpc>
              <a:spcBef>
                <a:spcPts val="840"/>
              </a:spcBef>
            </a:pPr>
            <a:r>
              <a:rPr spc="180" dirty="0">
                <a:solidFill>
                  <a:srgbClr val="000000"/>
                </a:solidFill>
              </a:rPr>
              <a:t>unittest.main()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307425" cy="57403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19150"/>
            <a:ext cx="8991600" cy="430887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Example: </a:t>
            </a:r>
            <a:r>
              <a:rPr lang="en-US" dirty="0" err="1" smtClean="0">
                <a:solidFill>
                  <a:schemeClr val="tx1"/>
                </a:solidFill>
              </a:rPr>
              <a:t>Unittest</a:t>
            </a:r>
            <a:r>
              <a:rPr lang="en-US" dirty="0" smtClean="0">
                <a:solidFill>
                  <a:schemeClr val="tx1"/>
                </a:solidFill>
              </a:rPr>
              <a:t> for addition of two numbers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import </a:t>
            </a:r>
            <a:r>
              <a:rPr lang="en-US" dirty="0" err="1" smtClean="0">
                <a:solidFill>
                  <a:schemeClr val="tx1"/>
                </a:solidFill>
              </a:rPr>
              <a:t>unittest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def add(</a:t>
            </a:r>
            <a:r>
              <a:rPr lang="en-US" dirty="0" err="1" smtClean="0">
                <a:solidFill>
                  <a:schemeClr val="tx1"/>
                </a:solidFill>
              </a:rPr>
              <a:t>a,b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if </a:t>
            </a:r>
            <a:r>
              <a:rPr lang="en-US" dirty="0" err="1" smtClean="0">
                <a:solidFill>
                  <a:schemeClr val="tx1"/>
                </a:solidFill>
              </a:rPr>
              <a:t>isinstance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a,int</a:t>
            </a:r>
            <a:r>
              <a:rPr lang="en-US" dirty="0" smtClean="0">
                <a:solidFill>
                  <a:schemeClr val="tx1"/>
                </a:solidFill>
              </a:rPr>
              <a:t>) and </a:t>
            </a:r>
            <a:r>
              <a:rPr lang="en-US" dirty="0" err="1" smtClean="0">
                <a:solidFill>
                  <a:schemeClr val="tx1"/>
                </a:solidFill>
              </a:rPr>
              <a:t>isinstance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b,int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dirty="0" smtClean="0">
                <a:solidFill>
                  <a:schemeClr val="tx1"/>
                </a:solidFill>
              </a:rPr>
              <a:t>return </a:t>
            </a:r>
            <a:r>
              <a:rPr lang="en-US" dirty="0" err="1" smtClean="0">
                <a:solidFill>
                  <a:schemeClr val="tx1"/>
                </a:solidFill>
              </a:rPr>
              <a:t>a+b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elif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isinstance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a,str</a:t>
            </a:r>
            <a:r>
              <a:rPr lang="en-US" dirty="0" smtClean="0">
                <a:solidFill>
                  <a:schemeClr val="tx1"/>
                </a:solidFill>
              </a:rPr>
              <a:t>) and </a:t>
            </a:r>
            <a:r>
              <a:rPr lang="en-US" dirty="0" err="1" smtClean="0">
                <a:solidFill>
                  <a:schemeClr val="tx1"/>
                </a:solidFill>
              </a:rPr>
              <a:t>isinstance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b,str</a:t>
            </a:r>
            <a:r>
              <a:rPr lang="en-US" dirty="0" smtClean="0">
                <a:solidFill>
                  <a:schemeClr val="tx1"/>
                </a:solidFill>
              </a:rPr>
              <a:t>):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return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(a)+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(b)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else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raise </a:t>
            </a:r>
            <a:r>
              <a:rPr lang="en-US" dirty="0" smtClean="0">
                <a:solidFill>
                  <a:schemeClr val="tx1"/>
                </a:solidFill>
              </a:rPr>
              <a:t>Exception('Invalid arguments')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 err="1" smtClean="0">
                <a:solidFill>
                  <a:schemeClr val="tx1"/>
                </a:solidFill>
              </a:rPr>
              <a:t>TestAdd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unittest.TestCase</a:t>
            </a:r>
            <a:r>
              <a:rPr lang="en-US" dirty="0" smtClean="0">
                <a:solidFill>
                  <a:schemeClr val="tx1"/>
                </a:solidFill>
              </a:rPr>
              <a:t>):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def </a:t>
            </a:r>
            <a:r>
              <a:rPr lang="en-US" dirty="0" err="1" smtClean="0">
                <a:solidFill>
                  <a:schemeClr val="tx1"/>
                </a:solidFill>
              </a:rPr>
              <a:t>test_add</a:t>
            </a:r>
            <a:r>
              <a:rPr lang="en-US" dirty="0" smtClean="0">
                <a:solidFill>
                  <a:schemeClr val="tx1"/>
                </a:solidFill>
              </a:rPr>
              <a:t>(self):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en-US" dirty="0" err="1" smtClean="0">
                <a:solidFill>
                  <a:schemeClr val="tx1"/>
                </a:solidFill>
              </a:rPr>
              <a:t>self.assertEqual</a:t>
            </a:r>
            <a:r>
              <a:rPr lang="en-US" dirty="0" smtClean="0">
                <a:solidFill>
                  <a:schemeClr val="tx1"/>
                </a:solidFill>
              </a:rPr>
              <a:t>(5,add(2,3</a:t>
            </a:r>
            <a:r>
              <a:rPr lang="en-US" dirty="0" smtClean="0">
                <a:solidFill>
                  <a:schemeClr val="tx1"/>
                </a:solidFill>
              </a:rPr>
              <a:t>))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</a:rPr>
              <a:t>self.assertEqual</a:t>
            </a:r>
            <a:r>
              <a:rPr lang="en-US" dirty="0" smtClean="0">
                <a:solidFill>
                  <a:schemeClr val="tx1"/>
                </a:solidFill>
              </a:rPr>
              <a:t>(15,add</a:t>
            </a:r>
            <a:r>
              <a:rPr lang="en-US" dirty="0" smtClean="0">
                <a:solidFill>
                  <a:schemeClr val="tx1"/>
                </a:solidFill>
              </a:rPr>
              <a:t>(-</a:t>
            </a:r>
            <a:r>
              <a:rPr lang="en-US" dirty="0" smtClean="0">
                <a:solidFill>
                  <a:schemeClr val="tx1"/>
                </a:solidFill>
              </a:rPr>
              <a:t>6,21))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</a:rPr>
              <a:t>self.assertRaises</a:t>
            </a:r>
            <a:r>
              <a:rPr lang="en-US" dirty="0" smtClean="0">
                <a:solidFill>
                  <a:schemeClr val="tx1"/>
                </a:solidFill>
              </a:rPr>
              <a:t>(Exception,add,4.0,5.0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unittest.main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.Ran </a:t>
            </a:r>
            <a:r>
              <a:rPr lang="en-US" dirty="0" smtClean="0">
                <a:solidFill>
                  <a:schemeClr val="tx1"/>
                </a:solidFill>
              </a:rPr>
              <a:t>1 test in 0.008s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OK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3525" cy="5153025"/>
            <a:chOff x="-4572" y="0"/>
            <a:chExt cx="9153525" cy="51530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5143500"/>
                  </a:moveTo>
                  <a:lnTo>
                    <a:pt x="9144000" y="51435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1435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356" y="181356"/>
              <a:ext cx="8795385" cy="4780915"/>
            </a:xfrm>
            <a:custGeom>
              <a:avLst/>
              <a:gdLst/>
              <a:ahLst/>
              <a:cxnLst/>
              <a:rect l="l" t="t" r="r" b="b"/>
              <a:pathLst>
                <a:path w="8795385" h="4780915">
                  <a:moveTo>
                    <a:pt x="8795004" y="0"/>
                  </a:moveTo>
                  <a:lnTo>
                    <a:pt x="0" y="0"/>
                  </a:lnTo>
                  <a:lnTo>
                    <a:pt x="0" y="4780788"/>
                  </a:lnTo>
                  <a:lnTo>
                    <a:pt x="8795004" y="4780788"/>
                  </a:lnTo>
                  <a:lnTo>
                    <a:pt x="8795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0422" y="1055878"/>
            <a:ext cx="48920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90" dirty="0">
                <a:solidFill>
                  <a:srgbClr val="4285F4"/>
                </a:solidFill>
                <a:latin typeface="Trebuchet MS"/>
                <a:cs typeface="Trebuchet MS"/>
              </a:rPr>
              <a:t>Why </a:t>
            </a:r>
            <a:r>
              <a:rPr b="1" spc="-55" dirty="0">
                <a:solidFill>
                  <a:srgbClr val="4285F4"/>
                </a:solidFill>
                <a:latin typeface="Trebuchet MS"/>
                <a:cs typeface="Trebuchet MS"/>
              </a:rPr>
              <a:t>Software </a:t>
            </a:r>
            <a:r>
              <a:rPr b="1" spc="-35" dirty="0">
                <a:solidFill>
                  <a:srgbClr val="4285F4"/>
                </a:solidFill>
                <a:latin typeface="Trebuchet MS"/>
                <a:cs typeface="Trebuchet MS"/>
              </a:rPr>
              <a:t>testing</a:t>
            </a:r>
            <a:r>
              <a:rPr b="1" spc="-465" dirty="0">
                <a:solidFill>
                  <a:srgbClr val="4285F4"/>
                </a:solidFill>
                <a:latin typeface="Trebuchet MS"/>
                <a:cs typeface="Trebuchet MS"/>
              </a:rPr>
              <a:t> </a:t>
            </a:r>
            <a:r>
              <a:rPr b="1" spc="85" dirty="0">
                <a:solidFill>
                  <a:srgbClr val="4285F4"/>
                </a:solidFill>
                <a:latin typeface="Trebuchet MS"/>
                <a:cs typeface="Trebuchet MS"/>
              </a:rPr>
              <a:t>is  </a:t>
            </a:r>
            <a:r>
              <a:rPr b="1" spc="-75" dirty="0">
                <a:solidFill>
                  <a:srgbClr val="4285F4"/>
                </a:solidFill>
                <a:latin typeface="Trebuchet MS"/>
                <a:cs typeface="Trebuchet MS"/>
              </a:rPr>
              <a:t>important?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9022" y="2519298"/>
            <a:ext cx="5122545" cy="751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To point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out the defects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during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the development</a:t>
            </a:r>
            <a:r>
              <a:rPr sz="1600" spc="28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phases.</a:t>
            </a:r>
            <a:endParaRPr sz="16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To Ensure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that the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application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works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as</a:t>
            </a:r>
            <a:r>
              <a:rPr sz="1600" spc="20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expected.</a:t>
            </a:r>
            <a:endParaRPr sz="16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600" y="819150"/>
            <a:ext cx="8502600" cy="3724096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Software testing is very important because of the following reasons: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Testing </a:t>
            </a:r>
            <a:r>
              <a:rPr lang="en-US" dirty="0" smtClean="0">
                <a:solidFill>
                  <a:schemeClr val="tx1"/>
                </a:solidFill>
              </a:rPr>
              <a:t>is really required to point out the defects and errors that were made during the development phases.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Testing is essential </a:t>
            </a:r>
            <a:r>
              <a:rPr lang="en-US" dirty="0" smtClean="0">
                <a:solidFill>
                  <a:schemeClr val="tx1"/>
                </a:solidFill>
              </a:rPr>
              <a:t>since  it  makes sure of the </a:t>
            </a:r>
            <a:r>
              <a:rPr lang="en-US" dirty="0" err="1" smtClean="0">
                <a:solidFill>
                  <a:schemeClr val="tx1"/>
                </a:solidFill>
              </a:rPr>
              <a:t>customer‟s</a:t>
            </a:r>
            <a:r>
              <a:rPr lang="en-US" dirty="0" smtClean="0">
                <a:solidFill>
                  <a:schemeClr val="tx1"/>
                </a:solidFill>
              </a:rPr>
              <a:t> reliability and their satisfaction in the application.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Testing </a:t>
            </a:r>
            <a:r>
              <a:rPr lang="en-US" dirty="0" smtClean="0">
                <a:solidFill>
                  <a:schemeClr val="tx1"/>
                </a:solidFill>
              </a:rPr>
              <a:t>is very important to ensure the quality of the product. Quality product delivered to the customers helps in gaining their confidence.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Testing is necessary in order to provide the facilities to the </a:t>
            </a:r>
            <a:r>
              <a:rPr lang="en-US" dirty="0" smtClean="0">
                <a:solidFill>
                  <a:schemeClr val="tx1"/>
                </a:solidFill>
              </a:rPr>
              <a:t>customers.</a:t>
            </a:r>
            <a:endParaRPr lang="en-US" dirty="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Testing is required for an effective performance of software application or product.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Testing is </a:t>
            </a:r>
            <a:r>
              <a:rPr lang="en-US" dirty="0" smtClean="0">
                <a:solidFill>
                  <a:schemeClr val="tx1"/>
                </a:solidFill>
              </a:rPr>
              <a:t>important to ensure that the application should not result into any failures because it can be very expensive in the future or in the later stages of the development.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Testing is </a:t>
            </a:r>
            <a:r>
              <a:rPr lang="en-US" dirty="0" smtClean="0">
                <a:solidFill>
                  <a:schemeClr val="tx1"/>
                </a:solidFill>
              </a:rPr>
              <a:t>required to stay in the business.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307425" cy="553998"/>
          </a:xfrm>
        </p:spPr>
        <p:txBody>
          <a:bodyPr/>
          <a:lstStyle/>
          <a:p>
            <a:r>
              <a:rPr lang="en-US" b="1" dirty="0" smtClean="0"/>
              <a:t>Unit testing in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600" y="819151"/>
            <a:ext cx="8502600" cy="393954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Unit testing is nothing but testing individual „units‟, or functions of a program. It does not have a lot to say about system integration, whether the various parts of a program fit together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The goals of unit testing framework are:</a:t>
            </a:r>
          </a:p>
          <a:p>
            <a:pPr lvl="1"/>
            <a:r>
              <a:rPr lang="en-US" dirty="0" smtClean="0"/>
              <a:t>1. To </a:t>
            </a:r>
            <a:r>
              <a:rPr lang="en-US" dirty="0" smtClean="0"/>
              <a:t>make it easy to write tests. All a „test‟ needs to do is to say that, for this input, the function should give that result. The framework takes care of running the tests.</a:t>
            </a:r>
            <a:endParaRPr lang="en-US" sz="1600" dirty="0" smtClean="0"/>
          </a:p>
          <a:p>
            <a:pPr lvl="1"/>
            <a:r>
              <a:rPr lang="en-US" dirty="0" smtClean="0"/>
              <a:t>2. To </a:t>
            </a:r>
            <a:r>
              <a:rPr lang="en-US" dirty="0" smtClean="0"/>
              <a:t>make it easy to run tests. Usually this is done by clicking a single button or typing a single keystroke (F5 in IDLE). Ideally, you should be comfortable running tests after every change in the program, however minor.</a:t>
            </a:r>
            <a:endParaRPr lang="en-US" sz="1600" dirty="0" smtClean="0"/>
          </a:p>
          <a:p>
            <a:pPr lvl="1"/>
            <a:r>
              <a:rPr lang="en-US" dirty="0" smtClean="0"/>
              <a:t>3. To </a:t>
            </a:r>
            <a:r>
              <a:rPr lang="en-US" dirty="0" smtClean="0"/>
              <a:t>make it easy to tell if the tests passed. The framework takes care of reporting results; it either simply indicates that all tests passed, or it provides a detailed list of failures.</a:t>
            </a:r>
            <a:endParaRPr lang="en-US" sz="1600" dirty="0" smtClean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7425" cy="574039"/>
          </a:xfrm>
        </p:spPr>
        <p:txBody>
          <a:bodyPr/>
          <a:lstStyle/>
          <a:p>
            <a:r>
              <a:rPr lang="en-US" dirty="0" smtClean="0"/>
              <a:t>Test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819148"/>
          <a:ext cx="8229600" cy="4038601"/>
        </p:xfrm>
        <a:graphic>
          <a:graphicData uri="http://schemas.openxmlformats.org/drawingml/2006/table">
            <a:tbl>
              <a:tblPr/>
              <a:tblGrid>
                <a:gridCol w="4647923"/>
                <a:gridCol w="3581677"/>
              </a:tblGrid>
              <a:tr h="323896">
                <a:tc>
                  <a:txBody>
                    <a:bodyPr/>
                    <a:lstStyle/>
                    <a:p>
                      <a:pPr marL="820420" marR="814070" algn="ct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Times New Roman"/>
                          <a:cs typeface="Times New Roman"/>
                        </a:rPr>
                        <a:t>Method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ED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Arial"/>
                          <a:ea typeface="Times New Roman"/>
                          <a:cs typeface="Times New Roman"/>
                        </a:rPr>
                        <a:t>Checks that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ED"/>
                    </a:solidFill>
                  </a:tcPr>
                </a:tc>
              </a:tr>
              <a:tr h="310729">
                <a:tc>
                  <a:txBody>
                    <a:bodyPr/>
                    <a:lstStyle/>
                    <a:p>
                      <a:pPr marL="36195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assertEqual(a, b)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a == b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</a:tr>
              <a:tr h="311607">
                <a:tc>
                  <a:txBody>
                    <a:bodyPr/>
                    <a:lstStyle/>
                    <a:p>
                      <a:pPr marL="36195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assertNotEqual(a, b)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a != b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</a:tr>
              <a:tr h="307218">
                <a:tc>
                  <a:txBody>
                    <a:bodyPr/>
                    <a:lstStyle/>
                    <a:p>
                      <a:pPr marL="36195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assertTrue(x)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bool(x) is True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</a:tr>
              <a:tr h="310729">
                <a:tc>
                  <a:txBody>
                    <a:bodyPr/>
                    <a:lstStyle/>
                    <a:p>
                      <a:pPr marL="36195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assertFalse(x)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bool(x) is False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</a:tr>
              <a:tr h="310729">
                <a:tc>
                  <a:txBody>
                    <a:bodyPr/>
                    <a:lstStyle/>
                    <a:p>
                      <a:pPr marL="36195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assertIs(a, b)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a is b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</a:tr>
              <a:tr h="308974">
                <a:tc>
                  <a:txBody>
                    <a:bodyPr/>
                    <a:lstStyle/>
                    <a:p>
                      <a:pPr marL="36195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assertIsNot(a, b)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a is not b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</a:tr>
              <a:tr h="304585">
                <a:tc>
                  <a:txBody>
                    <a:bodyPr/>
                    <a:lstStyle/>
                    <a:p>
                      <a:pPr marL="36195"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assertIsNone(x)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x is None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</a:tr>
              <a:tr h="310729">
                <a:tc>
                  <a:txBody>
                    <a:bodyPr/>
                    <a:lstStyle/>
                    <a:p>
                      <a:pPr marL="36195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assertIsNotNone(x)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x is not None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</a:tr>
              <a:tr h="310729">
                <a:tc>
                  <a:txBody>
                    <a:bodyPr/>
                    <a:lstStyle/>
                    <a:p>
                      <a:pPr marL="36195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assertIn(a, b)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a in b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</a:tr>
              <a:tr h="310729">
                <a:tc>
                  <a:txBody>
                    <a:bodyPr/>
                    <a:lstStyle/>
                    <a:p>
                      <a:pPr marL="36195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assertNotIn(a, b)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a not in b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</a:tr>
              <a:tr h="307218">
                <a:tc>
                  <a:txBody>
                    <a:bodyPr/>
                    <a:lstStyle/>
                    <a:p>
                      <a:pPr marL="36195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assertIsInstance(a, b)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urier New"/>
                          <a:ea typeface="Times New Roman"/>
                          <a:cs typeface="Times New Roman"/>
                        </a:rPr>
                        <a:t>isinstance(a, b)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</a:tr>
              <a:tr h="310729">
                <a:tc>
                  <a:txBody>
                    <a:bodyPr/>
                    <a:lstStyle/>
                    <a:p>
                      <a:pPr marL="36195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ourier New"/>
                          <a:ea typeface="Times New Roman"/>
                          <a:cs typeface="Times New Roman"/>
                        </a:rPr>
                        <a:t>assertNotIsInstance(a, b)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not </a:t>
                      </a:r>
                      <a:r>
                        <a:rPr lang="en-US" sz="1400" dirty="0" err="1">
                          <a:latin typeface="Courier New"/>
                          <a:ea typeface="Times New Roman"/>
                          <a:cs typeface="Times New Roman"/>
                        </a:rPr>
                        <a:t>isinstance</a:t>
                      </a:r>
                      <a:r>
                        <a:rPr lang="en-US" sz="1400" dirty="0">
                          <a:latin typeface="Courier New"/>
                          <a:ea typeface="Times New Roman"/>
                          <a:cs typeface="Times New Roman"/>
                        </a:rPr>
                        <a:t>(a, b)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262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Test Driven</a:t>
            </a:r>
            <a:r>
              <a:rPr sz="1800" spc="-60" dirty="0"/>
              <a:t> </a:t>
            </a:r>
            <a:r>
              <a:rPr sz="1800" spc="-5" dirty="0"/>
              <a:t>Development.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330200" y="978534"/>
            <a:ext cx="83299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process of implementing code </a:t>
            </a:r>
            <a:r>
              <a:rPr sz="1800" spc="-10" dirty="0">
                <a:latin typeface="Arial"/>
                <a:cs typeface="Arial"/>
              </a:rPr>
              <a:t>by writing your </a:t>
            </a:r>
            <a:r>
              <a:rPr sz="1800" dirty="0">
                <a:latin typeface="Arial"/>
                <a:cs typeface="Arial"/>
              </a:rPr>
              <a:t>tests first, </a:t>
            </a:r>
            <a:r>
              <a:rPr sz="1800" spc="-5" dirty="0">
                <a:latin typeface="Arial"/>
                <a:cs typeface="Arial"/>
              </a:rPr>
              <a:t>seeing them fail, then  </a:t>
            </a:r>
            <a:r>
              <a:rPr sz="1800" spc="-10" dirty="0">
                <a:latin typeface="Arial"/>
                <a:cs typeface="Arial"/>
              </a:rPr>
              <a:t>writing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code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make </a:t>
            </a:r>
            <a:r>
              <a:rPr sz="1800" dirty="0">
                <a:latin typeface="Arial"/>
                <a:cs typeface="Arial"/>
              </a:rPr>
              <a:t>the tests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pass.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buChar char="●"/>
              <a:tabLst>
                <a:tab pos="469900" algn="l"/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Write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buChar char="●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Make </a:t>
            </a:r>
            <a:r>
              <a:rPr sz="1800" dirty="0">
                <a:latin typeface="Arial"/>
                <a:cs typeface="Arial"/>
              </a:rPr>
              <a:t>Them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fail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buChar char="●"/>
              <a:tabLst>
                <a:tab pos="469900" algn="l"/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Write</a:t>
            </a:r>
            <a:r>
              <a:rPr sz="1800" spc="-5" dirty="0">
                <a:latin typeface="Arial"/>
                <a:cs typeface="Arial"/>
              </a:rPr>
              <a:t> code.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Make them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pass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buChar char="●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Repeat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163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Python </a:t>
            </a:r>
            <a:r>
              <a:rPr sz="1800" spc="-5" dirty="0"/>
              <a:t>Unit</a:t>
            </a:r>
            <a:r>
              <a:rPr sz="1800" spc="-100" dirty="0"/>
              <a:t> </a:t>
            </a:r>
            <a:r>
              <a:rPr sz="1800" spc="-5" dirty="0"/>
              <a:t>test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380796" y="1054100"/>
            <a:ext cx="7950834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Some Important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ts val="2135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Every </a:t>
            </a: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class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sub class of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Courier New"/>
                <a:cs typeface="Courier New"/>
              </a:rPr>
              <a:t>unittest.TestCase</a:t>
            </a:r>
            <a:endParaRPr sz="1800">
              <a:latin typeface="Courier New"/>
              <a:cs typeface="Courier New"/>
            </a:endParaRPr>
          </a:p>
          <a:p>
            <a:pPr marL="469900" indent="-342900">
              <a:lnSpc>
                <a:spcPct val="100000"/>
              </a:lnSpc>
              <a:spcBef>
                <a:spcPts val="4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Every </a:t>
            </a: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function should </a:t>
            </a:r>
            <a:r>
              <a:rPr sz="1800" dirty="0">
                <a:latin typeface="Arial"/>
                <a:cs typeface="Arial"/>
              </a:rPr>
              <a:t>start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b="1" spc="-5" dirty="0">
                <a:latin typeface="Arial"/>
                <a:cs typeface="Arial"/>
              </a:rPr>
              <a:t>test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name.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check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an </a:t>
            </a:r>
            <a:r>
              <a:rPr sz="1800" spc="-5" dirty="0">
                <a:latin typeface="Arial"/>
                <a:cs typeface="Arial"/>
              </a:rPr>
              <a:t>expected result use </a:t>
            </a:r>
            <a:r>
              <a:rPr sz="1800" b="1" spc="-5" dirty="0">
                <a:latin typeface="Arial"/>
                <a:cs typeface="Arial"/>
              </a:rPr>
              <a:t>assert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functions.</a:t>
            </a:r>
            <a:endParaRPr sz="1800">
              <a:latin typeface="Arial"/>
              <a:cs typeface="Arial"/>
            </a:endParaRPr>
          </a:p>
          <a:p>
            <a:pPr marL="469265" marR="220979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setUp() </a:t>
            </a:r>
            <a:r>
              <a:rPr sz="1800" spc="-5" dirty="0">
                <a:latin typeface="Arial"/>
                <a:cs typeface="Arial"/>
              </a:rPr>
              <a:t>method define instructions that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executed before </a:t>
            </a:r>
            <a:r>
              <a:rPr sz="1800" dirty="0">
                <a:latin typeface="Arial"/>
                <a:cs typeface="Arial"/>
              </a:rPr>
              <a:t>test  </a:t>
            </a:r>
            <a:r>
              <a:rPr sz="1800" spc="-5" dirty="0">
                <a:latin typeface="Arial"/>
                <a:cs typeface="Arial"/>
              </a:rPr>
              <a:t>case.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tearDown() </a:t>
            </a:r>
            <a:r>
              <a:rPr sz="1800" spc="-5" dirty="0">
                <a:latin typeface="Arial"/>
                <a:cs typeface="Arial"/>
              </a:rPr>
              <a:t>method define instructions that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executed after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case.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Run </a:t>
            </a:r>
            <a:r>
              <a:rPr sz="1800" dirty="0">
                <a:latin typeface="Arial"/>
                <a:cs typeface="Arial"/>
              </a:rPr>
              <a:t>Test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b="1" spc="-5" dirty="0">
                <a:latin typeface="Arial"/>
                <a:cs typeface="Arial"/>
              </a:rPr>
              <a:t>python -m </a:t>
            </a:r>
            <a:r>
              <a:rPr sz="1800" b="1" dirty="0">
                <a:latin typeface="Arial"/>
                <a:cs typeface="Arial"/>
              </a:rPr>
              <a:t>unittest </a:t>
            </a:r>
            <a:r>
              <a:rPr sz="1800" b="1" spc="-5" dirty="0">
                <a:latin typeface="Arial"/>
                <a:cs typeface="Arial"/>
              </a:rPr>
              <a:t>-v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test_module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Only test </a:t>
            </a:r>
            <a:r>
              <a:rPr sz="1800" spc="-5" dirty="0">
                <a:latin typeface="Arial"/>
                <a:cs typeface="Arial"/>
              </a:rPr>
              <a:t>single part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843"/>
            <a:ext cx="9144000" cy="4486910"/>
            <a:chOff x="0" y="656843"/>
            <a:chExt cx="9144000" cy="4486910"/>
          </a:xfrm>
        </p:grpSpPr>
        <p:sp>
          <p:nvSpPr>
            <p:cNvPr id="3" name="object 3"/>
            <p:cNvSpPr/>
            <p:nvPr/>
          </p:nvSpPr>
          <p:spPr>
            <a:xfrm>
              <a:off x="0" y="656844"/>
              <a:ext cx="9144000" cy="1082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4736" y="938783"/>
              <a:ext cx="7671816" cy="3971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885" y="157353"/>
            <a:ext cx="1032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Let’s</a:t>
            </a:r>
            <a:r>
              <a:rPr sz="1800" spc="-7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start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709" y="965962"/>
            <a:ext cx="1894205" cy="2015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#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tests/mul.py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120" dirty="0">
                <a:latin typeface="Arial"/>
                <a:cs typeface="Arial"/>
              </a:rPr>
              <a:t>def </a:t>
            </a:r>
            <a:r>
              <a:rPr sz="1400" spc="190" dirty="0">
                <a:solidFill>
                  <a:srgbClr val="FF8000"/>
                </a:solidFill>
                <a:latin typeface="Arial"/>
                <a:cs typeface="Arial"/>
              </a:rPr>
              <a:t>multiply</a:t>
            </a:r>
            <a:r>
              <a:rPr sz="1400" spc="190" dirty="0">
                <a:latin typeface="Arial"/>
                <a:cs typeface="Arial"/>
              </a:rPr>
              <a:t>(</a:t>
            </a:r>
            <a:r>
              <a:rPr sz="1400" i="1" spc="190" dirty="0">
                <a:latin typeface="Arial"/>
                <a:cs typeface="Arial"/>
              </a:rPr>
              <a:t>a</a:t>
            </a:r>
            <a:r>
              <a:rPr sz="1400" spc="190" dirty="0">
                <a:latin typeface="Arial"/>
                <a:cs typeface="Arial"/>
              </a:rPr>
              <a:t>,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i="1" spc="220" dirty="0">
                <a:latin typeface="Arial"/>
                <a:cs typeface="Arial"/>
              </a:rPr>
              <a:t>b</a:t>
            </a:r>
            <a:r>
              <a:rPr sz="1400" spc="220" dirty="0">
                <a:latin typeface="Arial"/>
                <a:cs typeface="Arial"/>
              </a:rPr>
              <a:t>):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840"/>
              </a:spcBef>
            </a:pP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400" spc="3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a</a:t>
            </a:r>
            <a:r>
              <a:rPr sz="1400" spc="70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1400" spc="7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405765" marR="496570" indent="-393700">
              <a:lnSpc>
                <a:spcPct val="150100"/>
              </a:lnSpc>
              <a:spcBef>
                <a:spcPts val="910"/>
              </a:spcBef>
            </a:pPr>
            <a:r>
              <a:rPr sz="1400" spc="120" dirty="0">
                <a:latin typeface="Arial"/>
                <a:cs typeface="Arial"/>
              </a:rPr>
              <a:t>def </a:t>
            </a:r>
            <a:r>
              <a:rPr sz="1400" spc="110" dirty="0">
                <a:solidFill>
                  <a:srgbClr val="FF8000"/>
                </a:solidFill>
                <a:latin typeface="Arial"/>
                <a:cs typeface="Arial"/>
              </a:rPr>
              <a:t>add</a:t>
            </a:r>
            <a:r>
              <a:rPr sz="1400" spc="110" dirty="0">
                <a:latin typeface="Arial"/>
                <a:cs typeface="Arial"/>
              </a:rPr>
              <a:t>(</a:t>
            </a:r>
            <a:r>
              <a:rPr sz="1400" i="1" spc="110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, </a:t>
            </a:r>
            <a:r>
              <a:rPr sz="1400" i="1" spc="225" dirty="0">
                <a:latin typeface="Arial"/>
                <a:cs typeface="Arial"/>
              </a:rPr>
              <a:t>b</a:t>
            </a:r>
            <a:r>
              <a:rPr sz="1400" spc="225" dirty="0">
                <a:latin typeface="Arial"/>
                <a:cs typeface="Arial"/>
              </a:rPr>
              <a:t>):  </a:t>
            </a:r>
            <a:r>
              <a:rPr sz="1400" spc="16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1400" spc="3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400" spc="-2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690</Words>
  <Application>Microsoft Office PowerPoint</Application>
  <PresentationFormat>On-screen Show (16:9)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Why Software testing is  important?</vt:lpstr>
      <vt:lpstr>Slide 3</vt:lpstr>
      <vt:lpstr>Unit testing in Python</vt:lpstr>
      <vt:lpstr>Test Methods</vt:lpstr>
      <vt:lpstr>Test Driven Development.</vt:lpstr>
      <vt:lpstr>Python Unit test</vt:lpstr>
      <vt:lpstr>Slide 8</vt:lpstr>
      <vt:lpstr>Slide 9</vt:lpstr>
      <vt:lpstr>Test case</vt:lpstr>
      <vt:lpstr>SetUp() and TearDown()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Windows User</cp:lastModifiedBy>
  <cp:revision>1</cp:revision>
  <dcterms:created xsi:type="dcterms:W3CDTF">2020-05-16T14:11:31Z</dcterms:created>
  <dcterms:modified xsi:type="dcterms:W3CDTF">2020-05-16T13:24:35Z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2020-05-16T00:00:00Z</vt:filetime>
  </property>
</Properties>
</file>