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BF09-3C0F-43F9-81C9-E0B87A88785C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D5396-9FB3-44C6-B3C5-422A83D4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3352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 smtClean="0">
                <a:latin typeface="Liberation Sans"/>
                <a:cs typeface="Liberation Sans"/>
              </a:rPr>
              <a:t>Multithreading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" y="786129"/>
            <a:ext cx="29337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0000"/>
                </a:solidFill>
                <a:latin typeface="Liberation Sans"/>
                <a:cs typeface="Liberation Sans"/>
              </a:rPr>
              <a:t>What are</a:t>
            </a:r>
            <a:r>
              <a:rPr sz="2400" spc="-7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Liberation Sans"/>
                <a:cs typeface="Liberation Sans"/>
              </a:rPr>
              <a:t>threads?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17411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1090930"/>
            <a:ext cx="7463155" cy="11785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120"/>
              </a:spcBef>
              <a:buSzPct val="45000"/>
              <a:buFont typeface="OpenSymbol"/>
              <a:buChar char="●"/>
              <a:tabLst>
                <a:tab pos="228600" algn="l"/>
              </a:tabLst>
            </a:pP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thread is </a:t>
            </a: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light-weight</a:t>
            </a:r>
            <a:r>
              <a:rPr sz="2000" spc="-1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process</a:t>
            </a:r>
            <a:endParaRPr sz="2000">
              <a:latin typeface="Liberation Sans"/>
              <a:cs typeface="Liberation Sans"/>
            </a:endParaRPr>
          </a:p>
          <a:p>
            <a:pPr marL="228600" marR="5080">
              <a:lnSpc>
                <a:spcPts val="2240"/>
              </a:lnSpc>
              <a:spcBef>
                <a:spcPts val="1225"/>
              </a:spcBef>
            </a:pP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thread of execution is the </a:t>
            </a:r>
            <a:r>
              <a:rPr sz="2000" dirty="0">
                <a:latin typeface="Liberation Sans"/>
                <a:cs typeface="Liberation Sans"/>
              </a:rPr>
              <a:t>smallest sequence of programmed  </a:t>
            </a:r>
            <a:r>
              <a:rPr sz="2000" spc="-5" dirty="0">
                <a:latin typeface="Liberation Sans"/>
                <a:cs typeface="Liberation Sans"/>
              </a:rPr>
              <a:t>instructions that </a:t>
            </a:r>
            <a:r>
              <a:rPr sz="2000" dirty="0">
                <a:latin typeface="Liberation Sans"/>
                <a:cs typeface="Liberation Sans"/>
              </a:rPr>
              <a:t>can be managed </a:t>
            </a:r>
            <a:r>
              <a:rPr sz="2000" spc="-5" dirty="0">
                <a:latin typeface="Liberation Sans"/>
                <a:cs typeface="Liberation Sans"/>
              </a:rPr>
              <a:t>independently by </a:t>
            </a:r>
            <a:r>
              <a:rPr sz="2000" dirty="0">
                <a:latin typeface="Liberation Sans"/>
                <a:cs typeface="Liberation Sans"/>
              </a:rPr>
              <a:t>an</a:t>
            </a:r>
            <a:r>
              <a:rPr sz="2000" spc="5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operating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2222500"/>
            <a:ext cx="20059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system</a:t>
            </a:r>
            <a:r>
              <a:rPr sz="2000" spc="-8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scheduler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" y="53492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OpenSymbol"/>
                <a:cs typeface="OpenSymbol"/>
              </a:rPr>
              <a:t>●</a:t>
            </a:r>
            <a:endParaRPr sz="9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0" y="5264150"/>
            <a:ext cx="7131684" cy="89661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for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example </a:t>
            </a:r>
            <a:r>
              <a:rPr sz="2000" spc="-5" dirty="0">
                <a:latin typeface="Liberation Sans"/>
                <a:cs typeface="Liberation Sans"/>
              </a:rPr>
              <a:t>copying </a:t>
            </a: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file </a:t>
            </a:r>
            <a:r>
              <a:rPr sz="2000" dirty="0">
                <a:latin typeface="Liberation Sans"/>
                <a:cs typeface="Liberation Sans"/>
              </a:rPr>
              <a:t>and </a:t>
            </a:r>
            <a:r>
              <a:rPr sz="2000" spc="-5" dirty="0">
                <a:latin typeface="Liberation Sans"/>
                <a:cs typeface="Liberation Sans"/>
              </a:rPr>
              <a:t>showing the </a:t>
            </a:r>
            <a:r>
              <a:rPr sz="2000" dirty="0">
                <a:latin typeface="Liberation Sans"/>
                <a:cs typeface="Liberation Sans"/>
              </a:rPr>
              <a:t>progress, </a:t>
            </a:r>
            <a:r>
              <a:rPr sz="2000" spc="-5" dirty="0">
                <a:latin typeface="Liberation Sans"/>
                <a:cs typeface="Liberation Sans"/>
              </a:rPr>
              <a:t>or playing  </a:t>
            </a:r>
            <a:r>
              <a:rPr sz="2000" dirty="0">
                <a:latin typeface="Liberation Sans"/>
                <a:cs typeface="Liberation Sans"/>
              </a:rPr>
              <a:t>a music </a:t>
            </a:r>
            <a:r>
              <a:rPr sz="2000" spc="-5" dirty="0">
                <a:latin typeface="Liberation Sans"/>
                <a:cs typeface="Liberation Sans"/>
              </a:rPr>
              <a:t>while showing </a:t>
            </a:r>
            <a:r>
              <a:rPr sz="2000" dirty="0">
                <a:latin typeface="Liberation Sans"/>
                <a:cs typeface="Liberation Sans"/>
              </a:rPr>
              <a:t>some pictures as a </a:t>
            </a:r>
            <a:r>
              <a:rPr sz="2000" spc="-15" dirty="0">
                <a:latin typeface="Liberation Sans"/>
                <a:cs typeface="Liberation Sans"/>
              </a:rPr>
              <a:t>slideshow, </a:t>
            </a:r>
            <a:r>
              <a:rPr sz="2000" dirty="0">
                <a:latin typeface="Liberation Sans"/>
                <a:cs typeface="Liberation Sans"/>
              </a:rPr>
              <a:t>or a  </a:t>
            </a:r>
            <a:r>
              <a:rPr sz="2000" spc="-5" dirty="0">
                <a:latin typeface="Liberation Sans"/>
                <a:cs typeface="Liberation Sans"/>
              </a:rPr>
              <a:t>listener </a:t>
            </a:r>
            <a:r>
              <a:rPr sz="2000" dirty="0">
                <a:latin typeface="Liberation Sans"/>
                <a:cs typeface="Liberation Sans"/>
              </a:rPr>
              <a:t>handles cancel </a:t>
            </a:r>
            <a:r>
              <a:rPr sz="2000" spc="-5" dirty="0">
                <a:latin typeface="Liberation Sans"/>
                <a:cs typeface="Liberation Sans"/>
              </a:rPr>
              <a:t>event for aborting </a:t>
            </a: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file </a:t>
            </a:r>
            <a:r>
              <a:rPr sz="2000" dirty="0">
                <a:latin typeface="Liberation Sans"/>
                <a:cs typeface="Liberation Sans"/>
              </a:rPr>
              <a:t>copy</a:t>
            </a:r>
            <a:r>
              <a:rPr sz="2000" spc="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operation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2009" y="2303779"/>
            <a:ext cx="3313430" cy="266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69129" y="2350770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pr</a:t>
            </a:r>
            <a:r>
              <a:rPr sz="1800" spc="-15" dirty="0">
                <a:solidFill>
                  <a:srgbClr val="FFFFFF"/>
                </a:solidFill>
                <a:latin typeface="Liberation Sans"/>
                <a:cs typeface="Liberation Sans"/>
              </a:rPr>
              <a:t>o</a:t>
            </a:r>
            <a:r>
              <a:rPr sz="1800" dirty="0">
                <a:solidFill>
                  <a:srgbClr val="FFFFFF"/>
                </a:solidFill>
                <a:latin typeface="Liberation Sans"/>
                <a:cs typeface="Liberation Sans"/>
              </a:rPr>
              <a:t>cess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5020" y="4953000"/>
            <a:ext cx="35077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Liberation Sans"/>
                <a:cs typeface="Liberation Sans"/>
              </a:rPr>
              <a:t>A </a:t>
            </a:r>
            <a:r>
              <a:rPr sz="1000" spc="-5" dirty="0">
                <a:latin typeface="Liberation Sans"/>
                <a:cs typeface="Liberation Sans"/>
              </a:rPr>
              <a:t>process </a:t>
            </a:r>
            <a:r>
              <a:rPr sz="1000" spc="-10" dirty="0">
                <a:latin typeface="Liberation Sans"/>
                <a:cs typeface="Liberation Sans"/>
              </a:rPr>
              <a:t>with </a:t>
            </a:r>
            <a:r>
              <a:rPr sz="1000" spc="-5" dirty="0">
                <a:latin typeface="Liberation Sans"/>
                <a:cs typeface="Liberation Sans"/>
              </a:rPr>
              <a:t>two threads </a:t>
            </a:r>
            <a:r>
              <a:rPr sz="1000" dirty="0">
                <a:latin typeface="Liberation Sans"/>
                <a:cs typeface="Liberation Sans"/>
              </a:rPr>
              <a:t>of </a:t>
            </a:r>
            <a:r>
              <a:rPr sz="1000" spc="-5" dirty="0">
                <a:latin typeface="Liberation Sans"/>
                <a:cs typeface="Liberation Sans"/>
              </a:rPr>
              <a:t>execution on </a:t>
            </a:r>
            <a:r>
              <a:rPr sz="1000" dirty="0">
                <a:latin typeface="Liberation Sans"/>
                <a:cs typeface="Liberation Sans"/>
              </a:rPr>
              <a:t>a </a:t>
            </a:r>
            <a:r>
              <a:rPr sz="1000" spc="-5" dirty="0">
                <a:latin typeface="Liberation Sans"/>
                <a:cs typeface="Liberation Sans"/>
              </a:rPr>
              <a:t>single</a:t>
            </a:r>
            <a:r>
              <a:rPr sz="1000" spc="-140" dirty="0">
                <a:latin typeface="Liberation Sans"/>
                <a:cs typeface="Liberation Sans"/>
              </a:rPr>
              <a:t> </a:t>
            </a:r>
            <a:r>
              <a:rPr sz="1000" spc="-10" dirty="0">
                <a:latin typeface="Liberation Sans"/>
                <a:cs typeface="Liberation Sans"/>
              </a:rPr>
              <a:t>processor.</a:t>
            </a:r>
            <a:endParaRPr sz="100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01509" y="2376170"/>
            <a:ext cx="107950" cy="2592070"/>
            <a:chOff x="7001509" y="2376170"/>
            <a:chExt cx="107950" cy="2592070"/>
          </a:xfrm>
        </p:grpSpPr>
        <p:sp>
          <p:nvSpPr>
            <p:cNvPr id="13" name="object 13"/>
            <p:cNvSpPr/>
            <p:nvPr/>
          </p:nvSpPr>
          <p:spPr>
            <a:xfrm>
              <a:off x="7056119" y="2376170"/>
              <a:ext cx="0" cy="2437130"/>
            </a:xfrm>
            <a:custGeom>
              <a:avLst/>
              <a:gdLst/>
              <a:ahLst/>
              <a:cxnLst/>
              <a:rect l="l" t="t" r="r" b="b"/>
              <a:pathLst>
                <a:path h="2437129">
                  <a:moveTo>
                    <a:pt x="0" y="0"/>
                  </a:moveTo>
                  <a:lnTo>
                    <a:pt x="0" y="24371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1509" y="480568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77100" y="3107690"/>
            <a:ext cx="52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Liberation Sans"/>
                <a:cs typeface="Liberation Sans"/>
              </a:rPr>
              <a:t>T</a:t>
            </a:r>
            <a:r>
              <a:rPr sz="1800" spc="-5" dirty="0">
                <a:latin typeface="Liberation Sans"/>
                <a:cs typeface="Liberation Sans"/>
              </a:rPr>
              <a:t>ime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91440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59" y="515620"/>
            <a:ext cx="4414520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ourier New"/>
              <a:cs typeface="Courier New"/>
            </a:endParaRPr>
          </a:p>
          <a:p>
            <a:pPr marL="86360" marR="1048385">
              <a:lnSpc>
                <a:spcPts val="1780"/>
              </a:lnSpc>
              <a:spcBef>
                <a:spcPts val="5"/>
              </a:spcBef>
            </a:pPr>
            <a:r>
              <a:rPr sz="1600" spc="-5" dirty="0">
                <a:latin typeface="Liberation Sans"/>
                <a:cs typeface="Liberation Sans"/>
              </a:rPr>
              <a:t>When the above code </a:t>
            </a:r>
            <a:r>
              <a:rPr sz="1600" dirty="0">
                <a:latin typeface="Liberation Sans"/>
                <a:cs typeface="Liberation Sans"/>
              </a:rPr>
              <a:t>is </a:t>
            </a:r>
            <a:r>
              <a:rPr sz="1600" spc="-5" dirty="0">
                <a:latin typeface="Liberation Sans"/>
                <a:cs typeface="Liberation Sans"/>
              </a:rPr>
              <a:t>executed, </a:t>
            </a:r>
            <a:r>
              <a:rPr sz="1600" dirty="0">
                <a:latin typeface="Liberation Sans"/>
                <a:cs typeface="Liberation Sans"/>
              </a:rPr>
              <a:t>it  </a:t>
            </a:r>
            <a:r>
              <a:rPr sz="1600" spc="-5" dirty="0">
                <a:latin typeface="Liberation Sans"/>
                <a:cs typeface="Liberation Sans"/>
              </a:rPr>
              <a:t>produces the following</a:t>
            </a:r>
            <a:r>
              <a:rPr sz="1600" spc="-2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result:</a:t>
            </a:r>
            <a:endParaRPr sz="1600">
              <a:latin typeface="Liberation Sans"/>
              <a:cs typeface="Liberation Sans"/>
            </a:endParaRPr>
          </a:p>
          <a:p>
            <a:pPr marL="86360" marR="2292985">
              <a:lnSpc>
                <a:spcPts val="1580"/>
              </a:lnSpc>
              <a:spcBef>
                <a:spcPts val="880"/>
              </a:spcBef>
            </a:pPr>
            <a:r>
              <a:rPr sz="1400" spc="-5" dirty="0">
                <a:latin typeface="Courier New"/>
                <a:cs typeface="Courier New"/>
              </a:rPr>
              <a:t>Starting Thread-1  Starting Thread-2  Exiting Main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Thread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400" y="1981200"/>
          <a:ext cx="3690617" cy="2415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0"/>
                <a:gridCol w="320039"/>
                <a:gridCol w="960119"/>
                <a:gridCol w="511809"/>
              </a:tblGrid>
              <a:tr h="201037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Thread-1: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09:10:03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Thread-1: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09:10:04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Thread-2: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09:10:04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Thread-1: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Thread-1: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09:10:06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Thread-2: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09:10:06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Thread-1: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09:10:07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Exiting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Thread-1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Thread-2: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09:10:08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0660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Thread-2: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Thread-2: Thu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09:10:12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1672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Exiting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Thread-2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009" y="323850"/>
            <a:ext cx="291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7F0000"/>
                </a:solidFill>
                <a:latin typeface="Liberation Sans"/>
                <a:cs typeface="Liberation Sans"/>
              </a:rPr>
              <a:t>Synchronizing</a:t>
            </a:r>
            <a:r>
              <a:rPr sz="2000" b="1" spc="-4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b="1" spc="-5" dirty="0">
                <a:solidFill>
                  <a:srgbClr val="7F0000"/>
                </a:solidFill>
                <a:latin typeface="Liberation Sans"/>
                <a:cs typeface="Liberation Sans"/>
              </a:rPr>
              <a:t>Threads: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79" y="101473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079" y="938529"/>
            <a:ext cx="7256780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10" dirty="0">
                <a:latin typeface="Liberation Sans"/>
                <a:cs typeface="Liberation Sans"/>
              </a:rPr>
              <a:t>threading </a:t>
            </a:r>
            <a:r>
              <a:rPr sz="1800" spc="-5" dirty="0">
                <a:latin typeface="Liberation Sans"/>
                <a:cs typeface="Liberation Sans"/>
              </a:rPr>
              <a:t>module </a:t>
            </a:r>
            <a:r>
              <a:rPr sz="1800" spc="-10" dirty="0">
                <a:latin typeface="Liberation Sans"/>
                <a:cs typeface="Liberation Sans"/>
              </a:rPr>
              <a:t>provided </a:t>
            </a:r>
            <a:r>
              <a:rPr sz="1800" spc="-15" dirty="0">
                <a:latin typeface="Liberation Sans"/>
                <a:cs typeface="Liberation Sans"/>
              </a:rPr>
              <a:t>with </a:t>
            </a:r>
            <a:r>
              <a:rPr sz="1800" spc="-10" dirty="0">
                <a:latin typeface="Liberation Sans"/>
                <a:cs typeface="Liberation Sans"/>
              </a:rPr>
              <a:t>Python includes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latin typeface="Liberation Sans"/>
                <a:cs typeface="Liberation Sans"/>
              </a:rPr>
              <a:t>simple-to-  implement locking </a:t>
            </a:r>
            <a:r>
              <a:rPr sz="1800" spc="-10" dirty="0">
                <a:latin typeface="Liberation Sans"/>
                <a:cs typeface="Liberation Sans"/>
              </a:rPr>
              <a:t>mechanism </a:t>
            </a:r>
            <a:r>
              <a:rPr sz="1800" spc="-5" dirty="0">
                <a:latin typeface="Liberation Sans"/>
                <a:cs typeface="Liberation Sans"/>
              </a:rPr>
              <a:t>that </a:t>
            </a:r>
            <a:r>
              <a:rPr sz="1800" spc="-20" dirty="0">
                <a:latin typeface="Liberation Sans"/>
                <a:cs typeface="Liberation Sans"/>
              </a:rPr>
              <a:t>will </a:t>
            </a:r>
            <a:r>
              <a:rPr sz="1800" spc="-10" dirty="0">
                <a:latin typeface="Liberation Sans"/>
                <a:cs typeface="Liberation Sans"/>
              </a:rPr>
              <a:t>allow you </a:t>
            </a:r>
            <a:r>
              <a:rPr sz="1800" spc="-5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synchronize</a:t>
            </a:r>
            <a:r>
              <a:rPr sz="1800" spc="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threads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179" y="167767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079" y="1601470"/>
            <a:ext cx="7433945" cy="371982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778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10" dirty="0">
                <a:latin typeface="Liberation Sans"/>
                <a:cs typeface="Liberation Sans"/>
              </a:rPr>
              <a:t>new </a:t>
            </a:r>
            <a:r>
              <a:rPr sz="1800" spc="-5" dirty="0">
                <a:latin typeface="Liberation Sans"/>
                <a:cs typeface="Liberation Sans"/>
              </a:rPr>
              <a:t>lock is created by </a:t>
            </a:r>
            <a:r>
              <a:rPr sz="1800" spc="-10" dirty="0">
                <a:latin typeface="Liberation Sans"/>
                <a:cs typeface="Liberation Sans"/>
              </a:rPr>
              <a:t>calling </a:t>
            </a:r>
            <a:r>
              <a:rPr sz="1800" spc="-5" dirty="0"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Lock() </a:t>
            </a:r>
            <a:r>
              <a:rPr sz="1800" spc="-5" dirty="0">
                <a:latin typeface="Liberation Sans"/>
                <a:cs typeface="Liberation Sans"/>
              </a:rPr>
              <a:t>method, </a:t>
            </a:r>
            <a:r>
              <a:rPr sz="1800" spc="-15" dirty="0">
                <a:latin typeface="Liberation Sans"/>
                <a:cs typeface="Liberation Sans"/>
              </a:rPr>
              <a:t>which </a:t>
            </a:r>
            <a:r>
              <a:rPr sz="1800" spc="-5" dirty="0">
                <a:latin typeface="Liberation Sans"/>
                <a:cs typeface="Liberation Sans"/>
              </a:rPr>
              <a:t>returns the new  </a:t>
            </a:r>
            <a:r>
              <a:rPr sz="1800" spc="-10" dirty="0">
                <a:latin typeface="Liberation Sans"/>
                <a:cs typeface="Liberation Sans"/>
              </a:rPr>
              <a:t>lock.</a:t>
            </a:r>
            <a:endParaRPr sz="1800">
              <a:latin typeface="Liberation Sans"/>
              <a:cs typeface="Liberation Sans"/>
            </a:endParaRPr>
          </a:p>
          <a:p>
            <a:pPr marL="12700" marR="360680">
              <a:lnSpc>
                <a:spcPts val="2020"/>
              </a:lnSpc>
              <a:spcBef>
                <a:spcPts val="1180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10" dirty="0">
                <a:solidFill>
                  <a:srgbClr val="7F0000"/>
                </a:solidFill>
                <a:latin typeface="Liberation Sans"/>
                <a:cs typeface="Liberation Sans"/>
              </a:rPr>
              <a:t>acquire(blocking) </a:t>
            </a:r>
            <a:r>
              <a:rPr sz="1800" spc="-5" dirty="0">
                <a:latin typeface="Liberation Sans"/>
                <a:cs typeface="Liberation Sans"/>
              </a:rPr>
              <a:t>method of the </a:t>
            </a:r>
            <a:r>
              <a:rPr sz="1800" spc="-10" dirty="0">
                <a:latin typeface="Liberation Sans"/>
                <a:cs typeface="Liberation Sans"/>
              </a:rPr>
              <a:t>new </a:t>
            </a:r>
            <a:r>
              <a:rPr sz="1800" spc="-5" dirty="0">
                <a:latin typeface="Liberation Sans"/>
                <a:cs typeface="Liberation Sans"/>
              </a:rPr>
              <a:t>lock </a:t>
            </a:r>
            <a:r>
              <a:rPr sz="1800" spc="-10" dirty="0">
                <a:latin typeface="Liberation Sans"/>
                <a:cs typeface="Liberation Sans"/>
              </a:rPr>
              <a:t>object </a:t>
            </a:r>
            <a:r>
              <a:rPr sz="1800" spc="-15" dirty="0">
                <a:latin typeface="Liberation Sans"/>
                <a:cs typeface="Liberation Sans"/>
              </a:rPr>
              <a:t>would </a:t>
            </a:r>
            <a:r>
              <a:rPr sz="1800" spc="-5" dirty="0">
                <a:latin typeface="Liberation Sans"/>
                <a:cs typeface="Liberation Sans"/>
              </a:rPr>
              <a:t>be used to  force </a:t>
            </a:r>
            <a:r>
              <a:rPr sz="1800" spc="-10" dirty="0">
                <a:latin typeface="Liberation Sans"/>
                <a:cs typeface="Liberation Sans"/>
              </a:rPr>
              <a:t>threads </a:t>
            </a:r>
            <a:r>
              <a:rPr sz="1800" dirty="0">
                <a:latin typeface="Liberation Sans"/>
                <a:cs typeface="Liberation Sans"/>
              </a:rPr>
              <a:t>to run</a:t>
            </a:r>
            <a:r>
              <a:rPr sz="1800" spc="-10" dirty="0">
                <a:latin typeface="Liberation Sans"/>
                <a:cs typeface="Liberation Sans"/>
              </a:rPr>
              <a:t> synchronously</a:t>
            </a:r>
            <a:endParaRPr sz="1800">
              <a:latin typeface="Liberation Sans"/>
              <a:cs typeface="Liberation Sans"/>
            </a:endParaRPr>
          </a:p>
          <a:p>
            <a:pPr marL="12700" marR="613410">
              <a:lnSpc>
                <a:spcPts val="2020"/>
              </a:lnSpc>
              <a:spcBef>
                <a:spcPts val="1180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10" dirty="0">
                <a:latin typeface="Liberation Sans"/>
                <a:cs typeface="Liberation Sans"/>
              </a:rPr>
              <a:t>optional blocking </a:t>
            </a:r>
            <a:r>
              <a:rPr sz="1800" spc="-5" dirty="0">
                <a:latin typeface="Liberation Sans"/>
                <a:cs typeface="Liberation Sans"/>
              </a:rPr>
              <a:t>parameter </a:t>
            </a:r>
            <a:r>
              <a:rPr sz="1800" spc="-10" dirty="0">
                <a:latin typeface="Liberation Sans"/>
                <a:cs typeface="Liberation Sans"/>
              </a:rPr>
              <a:t>enables </a:t>
            </a:r>
            <a:r>
              <a:rPr sz="1800" spc="-15" dirty="0">
                <a:latin typeface="Liberation Sans"/>
                <a:cs typeface="Liberation Sans"/>
              </a:rPr>
              <a:t>you </a:t>
            </a:r>
            <a:r>
              <a:rPr sz="1800" spc="-5" dirty="0">
                <a:latin typeface="Liberation Sans"/>
                <a:cs typeface="Liberation Sans"/>
              </a:rPr>
              <a:t>to control </a:t>
            </a:r>
            <a:r>
              <a:rPr sz="1800" spc="-15" dirty="0">
                <a:latin typeface="Liberation Sans"/>
                <a:cs typeface="Liberation Sans"/>
              </a:rPr>
              <a:t>whether </a:t>
            </a:r>
            <a:r>
              <a:rPr sz="1800" spc="-5" dirty="0">
                <a:latin typeface="Liberation Sans"/>
                <a:cs typeface="Liberation Sans"/>
              </a:rPr>
              <a:t>the  </a:t>
            </a:r>
            <a:r>
              <a:rPr sz="1800" spc="-10" dirty="0">
                <a:latin typeface="Liberation Sans"/>
                <a:cs typeface="Liberation Sans"/>
              </a:rPr>
              <a:t>thread </a:t>
            </a:r>
            <a:r>
              <a:rPr sz="1800" spc="-15" dirty="0">
                <a:latin typeface="Liberation Sans"/>
                <a:cs typeface="Liberation Sans"/>
              </a:rPr>
              <a:t>will wait </a:t>
            </a:r>
            <a:r>
              <a:rPr sz="1800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acquire </a:t>
            </a:r>
            <a:r>
              <a:rPr sz="1800" spc="-5" dirty="0">
                <a:latin typeface="Liberation Sans"/>
                <a:cs typeface="Liberation Sans"/>
              </a:rPr>
              <a:t>the</a:t>
            </a:r>
            <a:r>
              <a:rPr sz="1800" spc="2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lock.</a:t>
            </a:r>
            <a:endParaRPr sz="1800">
              <a:latin typeface="Liberation Sans"/>
              <a:cs typeface="Liberation Sans"/>
            </a:endParaRPr>
          </a:p>
          <a:p>
            <a:pPr marL="12700" marR="245110">
              <a:lnSpc>
                <a:spcPct val="93400"/>
              </a:lnSpc>
              <a:spcBef>
                <a:spcPts val="1140"/>
              </a:spcBef>
            </a:pPr>
            <a:r>
              <a:rPr sz="1800" spc="-5" dirty="0">
                <a:latin typeface="Liberation Sans"/>
                <a:cs typeface="Liberation Sans"/>
              </a:rPr>
              <a:t>If </a:t>
            </a:r>
            <a:r>
              <a:rPr sz="1800" spc="-10" dirty="0">
                <a:latin typeface="Liberation Sans"/>
                <a:cs typeface="Liberation Sans"/>
              </a:rPr>
              <a:t>blocking </a:t>
            </a:r>
            <a:r>
              <a:rPr sz="1800" spc="-5" dirty="0">
                <a:latin typeface="Liberation Sans"/>
                <a:cs typeface="Liberation Sans"/>
              </a:rPr>
              <a:t>is </a:t>
            </a:r>
            <a:r>
              <a:rPr sz="1800" dirty="0">
                <a:latin typeface="Liberation Sans"/>
                <a:cs typeface="Liberation Sans"/>
              </a:rPr>
              <a:t>set </a:t>
            </a:r>
            <a:r>
              <a:rPr sz="1800" spc="-5" dirty="0">
                <a:latin typeface="Liberation Sans"/>
                <a:cs typeface="Liberation Sans"/>
              </a:rPr>
              <a:t>to </a:t>
            </a:r>
            <a:r>
              <a:rPr sz="1800" spc="-10" dirty="0">
                <a:solidFill>
                  <a:srgbClr val="7F007F"/>
                </a:solidFill>
                <a:latin typeface="Liberation Sans"/>
                <a:cs typeface="Liberation Sans"/>
              </a:rPr>
              <a:t>0</a:t>
            </a:r>
            <a:r>
              <a:rPr sz="1800" spc="-10" dirty="0">
                <a:latin typeface="Liberation Sans"/>
                <a:cs typeface="Liberation Sans"/>
              </a:rPr>
              <a:t>, </a:t>
            </a:r>
            <a:r>
              <a:rPr sz="1800" spc="-5" dirty="0">
                <a:latin typeface="Liberation Sans"/>
                <a:cs typeface="Liberation Sans"/>
              </a:rPr>
              <a:t>the thread </a:t>
            </a:r>
            <a:r>
              <a:rPr sz="1800" spc="-20" dirty="0">
                <a:latin typeface="Liberation Sans"/>
                <a:cs typeface="Liberation Sans"/>
              </a:rPr>
              <a:t>will </a:t>
            </a:r>
            <a:r>
              <a:rPr sz="1800" spc="-5" dirty="0">
                <a:latin typeface="Liberation Sans"/>
                <a:cs typeface="Liberation Sans"/>
              </a:rPr>
              <a:t>return </a:t>
            </a:r>
            <a:r>
              <a:rPr sz="1800" spc="-10" dirty="0">
                <a:latin typeface="Liberation Sans"/>
                <a:cs typeface="Liberation Sans"/>
              </a:rPr>
              <a:t>immediately </a:t>
            </a:r>
            <a:r>
              <a:rPr sz="1800" spc="-15" dirty="0">
                <a:latin typeface="Liberation Sans"/>
                <a:cs typeface="Liberation Sans"/>
              </a:rPr>
              <a:t>with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dirty="0">
                <a:solidFill>
                  <a:srgbClr val="7F007F"/>
                </a:solidFill>
                <a:latin typeface="Liberation Sans"/>
                <a:cs typeface="Liberation Sans"/>
              </a:rPr>
              <a:t>0 </a:t>
            </a:r>
            <a:r>
              <a:rPr sz="1800" spc="-5" dirty="0">
                <a:latin typeface="Liberation Sans"/>
                <a:cs typeface="Liberation Sans"/>
              </a:rPr>
              <a:t>value if  the lock cannot </a:t>
            </a:r>
            <a:r>
              <a:rPr sz="1800" spc="-10" dirty="0">
                <a:latin typeface="Liberation Sans"/>
                <a:cs typeface="Liberation Sans"/>
              </a:rPr>
              <a:t>be acquired </a:t>
            </a:r>
            <a:r>
              <a:rPr sz="1800" spc="-5" dirty="0">
                <a:latin typeface="Liberation Sans"/>
                <a:cs typeface="Liberation Sans"/>
              </a:rPr>
              <a:t>and </a:t>
            </a:r>
            <a:r>
              <a:rPr sz="1800" spc="-15" dirty="0">
                <a:latin typeface="Liberation Sans"/>
                <a:cs typeface="Liberation Sans"/>
              </a:rPr>
              <a:t>with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dirty="0">
                <a:solidFill>
                  <a:srgbClr val="7F007F"/>
                </a:solidFill>
                <a:latin typeface="Liberation Sans"/>
                <a:cs typeface="Liberation Sans"/>
              </a:rPr>
              <a:t>1 </a:t>
            </a:r>
            <a:r>
              <a:rPr sz="1800" spc="-5" dirty="0">
                <a:latin typeface="Liberation Sans"/>
                <a:cs typeface="Liberation Sans"/>
              </a:rPr>
              <a:t>if the lock </a:t>
            </a:r>
            <a:r>
              <a:rPr sz="1800" spc="-15" dirty="0">
                <a:latin typeface="Liberation Sans"/>
                <a:cs typeface="Liberation Sans"/>
              </a:rPr>
              <a:t>was </a:t>
            </a:r>
            <a:r>
              <a:rPr sz="1800" spc="-10" dirty="0">
                <a:latin typeface="Liberation Sans"/>
                <a:cs typeface="Liberation Sans"/>
              </a:rPr>
              <a:t>acquired. </a:t>
            </a:r>
            <a:r>
              <a:rPr sz="1800" spc="-5" dirty="0">
                <a:latin typeface="Liberation Sans"/>
                <a:cs typeface="Liberation Sans"/>
              </a:rPr>
              <a:t>If  </a:t>
            </a:r>
            <a:r>
              <a:rPr sz="1800" spc="-10" dirty="0">
                <a:latin typeface="Liberation Sans"/>
                <a:cs typeface="Liberation Sans"/>
              </a:rPr>
              <a:t>blocking </a:t>
            </a:r>
            <a:r>
              <a:rPr sz="1800" spc="-5" dirty="0">
                <a:latin typeface="Liberation Sans"/>
                <a:cs typeface="Liberation Sans"/>
              </a:rPr>
              <a:t>is </a:t>
            </a:r>
            <a:r>
              <a:rPr sz="1800" dirty="0">
                <a:latin typeface="Liberation Sans"/>
                <a:cs typeface="Liberation Sans"/>
              </a:rPr>
              <a:t>set to </a:t>
            </a:r>
            <a:r>
              <a:rPr sz="1800" spc="-10" dirty="0">
                <a:solidFill>
                  <a:srgbClr val="7F007F"/>
                </a:solidFill>
                <a:latin typeface="Liberation Sans"/>
                <a:cs typeface="Liberation Sans"/>
              </a:rPr>
              <a:t>1</a:t>
            </a:r>
            <a:r>
              <a:rPr sz="1800" spc="-10" dirty="0">
                <a:latin typeface="Liberation Sans"/>
                <a:cs typeface="Liberation Sans"/>
              </a:rPr>
              <a:t>, </a:t>
            </a:r>
            <a:r>
              <a:rPr sz="1800" spc="-5" dirty="0">
                <a:latin typeface="Liberation Sans"/>
                <a:cs typeface="Liberation Sans"/>
              </a:rPr>
              <a:t>the </a:t>
            </a:r>
            <a:r>
              <a:rPr sz="1800" spc="-10" dirty="0">
                <a:latin typeface="Liberation Sans"/>
                <a:cs typeface="Liberation Sans"/>
              </a:rPr>
              <a:t>thread </a:t>
            </a:r>
            <a:r>
              <a:rPr sz="1800" spc="-15" dirty="0">
                <a:latin typeface="Liberation Sans"/>
                <a:cs typeface="Liberation Sans"/>
              </a:rPr>
              <a:t>will </a:t>
            </a:r>
            <a:r>
              <a:rPr sz="1800" spc="-5" dirty="0">
                <a:latin typeface="Liberation Sans"/>
                <a:cs typeface="Liberation Sans"/>
              </a:rPr>
              <a:t>block and </a:t>
            </a:r>
            <a:r>
              <a:rPr sz="1800" spc="-15" dirty="0">
                <a:latin typeface="Liberation Sans"/>
                <a:cs typeface="Liberation Sans"/>
              </a:rPr>
              <a:t>wait </a:t>
            </a:r>
            <a:r>
              <a:rPr sz="1800" spc="-5" dirty="0">
                <a:latin typeface="Liberation Sans"/>
                <a:cs typeface="Liberation Sans"/>
              </a:rPr>
              <a:t>for the lock to be  </a:t>
            </a:r>
            <a:r>
              <a:rPr sz="1800" spc="-10" dirty="0">
                <a:latin typeface="Liberation Sans"/>
                <a:cs typeface="Liberation Sans"/>
              </a:rPr>
              <a:t>released.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ts val="2010"/>
              </a:lnSpc>
              <a:spcBef>
                <a:spcPts val="1245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release() </a:t>
            </a:r>
            <a:r>
              <a:rPr sz="1800" dirty="0">
                <a:latin typeface="Liberation Sans"/>
                <a:cs typeface="Liberation Sans"/>
              </a:rPr>
              <a:t>method </a:t>
            </a:r>
            <a:r>
              <a:rPr sz="1800" spc="-10" dirty="0">
                <a:latin typeface="Liberation Sans"/>
                <a:cs typeface="Liberation Sans"/>
              </a:rPr>
              <a:t>of </a:t>
            </a:r>
            <a:r>
              <a:rPr sz="1800" spc="-5" dirty="0">
                <a:latin typeface="Liberation Sans"/>
                <a:cs typeface="Liberation Sans"/>
              </a:rPr>
              <a:t>the the </a:t>
            </a:r>
            <a:r>
              <a:rPr sz="1800" spc="-10" dirty="0">
                <a:latin typeface="Liberation Sans"/>
                <a:cs typeface="Liberation Sans"/>
              </a:rPr>
              <a:t>new </a:t>
            </a:r>
            <a:r>
              <a:rPr sz="1800" spc="-5" dirty="0">
                <a:latin typeface="Liberation Sans"/>
                <a:cs typeface="Liberation Sans"/>
              </a:rPr>
              <a:t>lock </a:t>
            </a:r>
            <a:r>
              <a:rPr sz="1800" spc="-10" dirty="0">
                <a:latin typeface="Liberation Sans"/>
                <a:cs typeface="Liberation Sans"/>
              </a:rPr>
              <a:t>object </a:t>
            </a:r>
            <a:r>
              <a:rPr sz="1800" spc="-15" dirty="0">
                <a:latin typeface="Liberation Sans"/>
                <a:cs typeface="Liberation Sans"/>
              </a:rPr>
              <a:t>would </a:t>
            </a:r>
            <a:r>
              <a:rPr sz="1800" spc="-5" dirty="0">
                <a:latin typeface="Liberation Sans"/>
                <a:cs typeface="Liberation Sans"/>
              </a:rPr>
              <a:t>be used to release  the lock </a:t>
            </a:r>
            <a:r>
              <a:rPr sz="1800" spc="-15" dirty="0">
                <a:latin typeface="Liberation Sans"/>
                <a:cs typeface="Liberation Sans"/>
              </a:rPr>
              <a:t>when </a:t>
            </a:r>
            <a:r>
              <a:rPr sz="1800" spc="-5" dirty="0">
                <a:latin typeface="Liberation Sans"/>
                <a:cs typeface="Liberation Sans"/>
              </a:rPr>
              <a:t>it is no </a:t>
            </a:r>
            <a:r>
              <a:rPr sz="1800" spc="-10" dirty="0">
                <a:latin typeface="Liberation Sans"/>
                <a:cs typeface="Liberation Sans"/>
              </a:rPr>
              <a:t>longer</a:t>
            </a:r>
            <a:r>
              <a:rPr sz="1800" spc="1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required.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79" y="234060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79" y="30048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79" y="3667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79" y="484250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275590"/>
            <a:ext cx="5876925" cy="478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85"/>
              </a:spcBef>
            </a:pPr>
            <a:r>
              <a:rPr sz="1600" spc="-5" smtClean="0">
                <a:solidFill>
                  <a:srgbClr val="7F0000"/>
                </a:solidFill>
                <a:latin typeface="Courier New"/>
                <a:cs typeface="Courier New"/>
              </a:rPr>
              <a:t>When </a:t>
            </a:r>
            <a:r>
              <a:rPr sz="1600" spc="-5" dirty="0">
                <a:solidFill>
                  <a:srgbClr val="7F0000"/>
                </a:solidFill>
                <a:latin typeface="Courier New"/>
                <a:cs typeface="Courier New"/>
              </a:rPr>
              <a:t>the above code is executed, it produces the  following</a:t>
            </a:r>
            <a:r>
              <a:rPr sz="1600" spc="-10" dirty="0">
                <a:solidFill>
                  <a:srgbClr val="7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F0000"/>
                </a:solidFill>
                <a:latin typeface="Courier New"/>
                <a:cs typeface="Courier New"/>
              </a:rPr>
              <a:t>result: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990600"/>
          <a:ext cx="4208779" cy="184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0"/>
                <a:gridCol w="2043429"/>
              </a:tblGrid>
              <a:tr h="459898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Starting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Thread-1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Starting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Thread-2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987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Thread-1: Thu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21 09:11:28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2987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Thread-1: Thu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21 09:11:29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29869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Thread-1: Thu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21 09:11:30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0505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Thread-2: Thu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21 09:11:32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0505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Thread-2: Thu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21 09:11:34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30028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Thread-2: Thu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21 09:11:36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00" y="2895600"/>
            <a:ext cx="23418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Exiting Main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Thread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350" y="3759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250" y="166370"/>
            <a:ext cx="619950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Multithreading generally </a:t>
            </a:r>
            <a:r>
              <a:rPr sz="1800" spc="-5" dirty="0">
                <a:latin typeface="Liberation Sans"/>
                <a:cs typeface="Liberation Sans"/>
              </a:rPr>
              <a:t>occurs </a:t>
            </a:r>
            <a:r>
              <a:rPr sz="1800" spc="-10" dirty="0">
                <a:latin typeface="Liberation Sans"/>
                <a:cs typeface="Liberation Sans"/>
              </a:rPr>
              <a:t>by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ti</a:t>
            </a:r>
            <a:r>
              <a:rPr sz="1800" spc="-5" dirty="0">
                <a:latin typeface="Liberation Sans"/>
                <a:cs typeface="Liberation Sans"/>
              </a:rPr>
              <a:t>me- division </a:t>
            </a:r>
            <a:r>
              <a:rPr sz="1800" spc="-10" dirty="0">
                <a:latin typeface="Liberation Sans"/>
                <a:cs typeface="Liberation Sans"/>
              </a:rPr>
              <a:t>multiplexing.  </a:t>
            </a: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10" dirty="0">
                <a:latin typeface="Liberation Sans"/>
                <a:cs typeface="Liberation Sans"/>
              </a:rPr>
              <a:t>processor switches </a:t>
            </a:r>
            <a:r>
              <a:rPr sz="1800" spc="-15" dirty="0">
                <a:latin typeface="Liberation Sans"/>
                <a:cs typeface="Liberation Sans"/>
              </a:rPr>
              <a:t>between </a:t>
            </a:r>
            <a:r>
              <a:rPr sz="1800" spc="-10" dirty="0">
                <a:latin typeface="Liberation Sans"/>
                <a:cs typeface="Liberation Sans"/>
              </a:rPr>
              <a:t>different</a:t>
            </a:r>
            <a:r>
              <a:rPr sz="1800" spc="2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threads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" y="78358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" y="118998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250" y="1113790"/>
            <a:ext cx="7037705" cy="371982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64769">
              <a:lnSpc>
                <a:spcPct val="93300"/>
              </a:lnSpc>
              <a:spcBef>
                <a:spcPts val="244"/>
              </a:spcBef>
            </a:pPr>
            <a:r>
              <a:rPr sz="1800" spc="-5" dirty="0">
                <a:latin typeface="Liberation Sans"/>
                <a:cs typeface="Liberation Sans"/>
              </a:rPr>
              <a:t>On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latin typeface="Liberation Sans"/>
                <a:cs typeface="Liberation Sans"/>
              </a:rPr>
              <a:t>multiprocessor or multi-core system, </a:t>
            </a:r>
            <a:r>
              <a:rPr sz="1800" spc="-10" dirty="0">
                <a:latin typeface="Liberation Sans"/>
                <a:cs typeface="Liberation Sans"/>
              </a:rPr>
              <a:t>threads </a:t>
            </a:r>
            <a:r>
              <a:rPr sz="1800" spc="-5" dirty="0">
                <a:latin typeface="Liberation Sans"/>
                <a:cs typeface="Liberation Sans"/>
              </a:rPr>
              <a:t>can </a:t>
            </a:r>
            <a:r>
              <a:rPr sz="1800" spc="-10" dirty="0">
                <a:latin typeface="Liberation Sans"/>
                <a:cs typeface="Liberation Sans"/>
              </a:rPr>
              <a:t>be </a:t>
            </a:r>
            <a:r>
              <a:rPr sz="1800" spc="-5" dirty="0">
                <a:latin typeface="Liberation Sans"/>
                <a:cs typeface="Liberation Sans"/>
              </a:rPr>
              <a:t>truly  concurrent, </a:t>
            </a:r>
            <a:r>
              <a:rPr sz="1800" spc="-15" dirty="0">
                <a:latin typeface="Liberation Sans"/>
                <a:cs typeface="Liberation Sans"/>
              </a:rPr>
              <a:t>with </a:t>
            </a:r>
            <a:r>
              <a:rPr sz="1800" spc="-5" dirty="0">
                <a:latin typeface="Liberation Sans"/>
                <a:cs typeface="Liberation Sans"/>
              </a:rPr>
              <a:t>every processor or </a:t>
            </a:r>
            <a:r>
              <a:rPr sz="1800" dirty="0">
                <a:latin typeface="Liberation Sans"/>
                <a:cs typeface="Liberation Sans"/>
              </a:rPr>
              <a:t>core </a:t>
            </a:r>
            <a:r>
              <a:rPr sz="1800" spc="-10" dirty="0">
                <a:latin typeface="Liberation Sans"/>
                <a:cs typeface="Liberation Sans"/>
              </a:rPr>
              <a:t>executing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latin typeface="Liberation Sans"/>
                <a:cs typeface="Liberation Sans"/>
              </a:rPr>
              <a:t>separate </a:t>
            </a:r>
            <a:r>
              <a:rPr sz="1800" spc="-10" dirty="0">
                <a:latin typeface="Liberation Sans"/>
                <a:cs typeface="Liberation Sans"/>
              </a:rPr>
              <a:t>thread  </a:t>
            </a:r>
            <a:r>
              <a:rPr sz="1800" spc="-20" dirty="0">
                <a:latin typeface="Liberation Sans"/>
                <a:cs typeface="Liberation Sans"/>
              </a:rPr>
              <a:t>simultaneously.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ts val="2010"/>
              </a:lnSpc>
              <a:spcBef>
                <a:spcPts val="1240"/>
              </a:spcBef>
            </a:pPr>
            <a:r>
              <a:rPr sz="1800" spc="-10" dirty="0">
                <a:latin typeface="Liberation Sans"/>
                <a:cs typeface="Liberation Sans"/>
              </a:rPr>
              <a:t>Many </a:t>
            </a:r>
            <a:r>
              <a:rPr sz="1800" spc="-5" dirty="0">
                <a:latin typeface="Liberation Sans"/>
                <a:cs typeface="Liberation Sans"/>
              </a:rPr>
              <a:t>modern operating </a:t>
            </a:r>
            <a:r>
              <a:rPr sz="1800" spc="-10" dirty="0">
                <a:latin typeface="Liberation Sans"/>
                <a:cs typeface="Liberation Sans"/>
              </a:rPr>
              <a:t>systems directly support both </a:t>
            </a:r>
            <a:r>
              <a:rPr sz="1800" spc="-5" dirty="0">
                <a:latin typeface="Liberation Sans"/>
                <a:cs typeface="Liberation Sans"/>
              </a:rPr>
              <a:t>time-sliced </a:t>
            </a:r>
            <a:r>
              <a:rPr sz="1800" spc="-10" dirty="0">
                <a:latin typeface="Liberation Sans"/>
                <a:cs typeface="Liberation Sans"/>
              </a:rPr>
              <a:t>and  </a:t>
            </a:r>
            <a:r>
              <a:rPr sz="1800" spc="-5" dirty="0">
                <a:latin typeface="Liberation Sans"/>
                <a:cs typeface="Liberation Sans"/>
              </a:rPr>
              <a:t>multiprocessor threading </a:t>
            </a:r>
            <a:r>
              <a:rPr sz="1800" spc="-15" dirty="0">
                <a:latin typeface="Liberation Sans"/>
                <a:cs typeface="Liberation Sans"/>
              </a:rPr>
              <a:t>with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process scheduler</a:t>
            </a:r>
            <a:r>
              <a:rPr sz="1800" spc="-5" dirty="0">
                <a:latin typeface="Liberation Sans"/>
                <a:cs typeface="Liberation Sans"/>
              </a:rPr>
              <a:t>.</a:t>
            </a:r>
            <a:endParaRPr sz="1800">
              <a:latin typeface="Liberation Sans"/>
              <a:cs typeface="Liberation Sans"/>
            </a:endParaRPr>
          </a:p>
          <a:p>
            <a:pPr marL="12700" marR="325755">
              <a:lnSpc>
                <a:spcPts val="2020"/>
              </a:lnSpc>
              <a:spcBef>
                <a:spcPts val="1190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scheduler </a:t>
            </a:r>
            <a:r>
              <a:rPr sz="1800" spc="-5" dirty="0">
                <a:latin typeface="Liberation Sans"/>
                <a:cs typeface="Liberation Sans"/>
              </a:rPr>
              <a:t>is an operating </a:t>
            </a:r>
            <a:r>
              <a:rPr sz="1800" spc="-10" dirty="0">
                <a:latin typeface="Liberation Sans"/>
                <a:cs typeface="Liberation Sans"/>
              </a:rPr>
              <a:t>system module </a:t>
            </a:r>
            <a:r>
              <a:rPr sz="1800" spc="-5" dirty="0">
                <a:latin typeface="Liberation Sans"/>
                <a:cs typeface="Liberation Sans"/>
              </a:rPr>
              <a:t>that selects the </a:t>
            </a:r>
            <a:r>
              <a:rPr sz="1800" spc="-10" dirty="0">
                <a:latin typeface="Liberation Sans"/>
                <a:cs typeface="Liberation Sans"/>
              </a:rPr>
              <a:t>next  jobs </a:t>
            </a:r>
            <a:r>
              <a:rPr sz="1800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be </a:t>
            </a:r>
            <a:r>
              <a:rPr sz="1800" spc="-5" dirty="0">
                <a:latin typeface="Liberation Sans"/>
                <a:cs typeface="Liberation Sans"/>
              </a:rPr>
              <a:t>admitted into the system </a:t>
            </a:r>
            <a:r>
              <a:rPr sz="1800" spc="-10" dirty="0">
                <a:latin typeface="Liberation Sans"/>
                <a:cs typeface="Liberation Sans"/>
              </a:rPr>
              <a:t>and </a:t>
            </a:r>
            <a:r>
              <a:rPr sz="1800" spc="-5" dirty="0">
                <a:latin typeface="Liberation Sans"/>
                <a:cs typeface="Liberation Sans"/>
              </a:rPr>
              <a:t>the </a:t>
            </a:r>
            <a:r>
              <a:rPr sz="1800" spc="-10" dirty="0">
                <a:latin typeface="Liberation Sans"/>
                <a:cs typeface="Liberation Sans"/>
              </a:rPr>
              <a:t>next </a:t>
            </a:r>
            <a:r>
              <a:rPr sz="1800" spc="-5" dirty="0">
                <a:latin typeface="Liberation Sans"/>
                <a:cs typeface="Liberation Sans"/>
              </a:rPr>
              <a:t>process </a:t>
            </a:r>
            <a:r>
              <a:rPr sz="1800" dirty="0">
                <a:latin typeface="Liberation Sans"/>
                <a:cs typeface="Liberation Sans"/>
              </a:rPr>
              <a:t>to</a:t>
            </a:r>
            <a:r>
              <a:rPr sz="1800" spc="2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run.</a:t>
            </a:r>
            <a:endParaRPr sz="1800">
              <a:latin typeface="Liberation Sans"/>
              <a:cs typeface="Liberation Sans"/>
            </a:endParaRPr>
          </a:p>
          <a:p>
            <a:pPr marL="12700" marR="24130">
              <a:lnSpc>
                <a:spcPts val="2020"/>
              </a:lnSpc>
              <a:spcBef>
                <a:spcPts val="1180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kernel </a:t>
            </a:r>
            <a:r>
              <a:rPr sz="1800" spc="-5" dirty="0">
                <a:latin typeface="Liberation Sans"/>
                <a:cs typeface="Liberation Sans"/>
              </a:rPr>
              <a:t>of an </a:t>
            </a:r>
            <a:r>
              <a:rPr sz="1800" spc="-10" dirty="0">
                <a:latin typeface="Liberation Sans"/>
                <a:cs typeface="Liberation Sans"/>
              </a:rPr>
              <a:t>operating </a:t>
            </a:r>
            <a:r>
              <a:rPr sz="1800" spc="-5" dirty="0">
                <a:latin typeface="Liberation Sans"/>
                <a:cs typeface="Liberation Sans"/>
              </a:rPr>
              <a:t>system </a:t>
            </a:r>
            <a:r>
              <a:rPr sz="1800" spc="-15" dirty="0">
                <a:latin typeface="Liberation Sans"/>
                <a:cs typeface="Liberation Sans"/>
              </a:rPr>
              <a:t>allows </a:t>
            </a:r>
            <a:r>
              <a:rPr sz="1800" spc="-5" dirty="0">
                <a:latin typeface="Liberation Sans"/>
                <a:cs typeface="Liberation Sans"/>
              </a:rPr>
              <a:t>programmers </a:t>
            </a:r>
            <a:r>
              <a:rPr sz="1800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manipulate  threads </a:t>
            </a:r>
            <a:r>
              <a:rPr sz="1800" dirty="0">
                <a:latin typeface="Liberation Sans"/>
                <a:cs typeface="Liberation Sans"/>
              </a:rPr>
              <a:t>via </a:t>
            </a:r>
            <a:r>
              <a:rPr sz="1800" spc="-5" dirty="0">
                <a:latin typeface="Liberation Sans"/>
                <a:cs typeface="Liberation Sans"/>
              </a:rPr>
              <a:t>the </a:t>
            </a:r>
            <a:r>
              <a:rPr sz="1800" spc="-10" dirty="0">
                <a:solidFill>
                  <a:srgbClr val="7F0000"/>
                </a:solidFill>
                <a:latin typeface="Liberation Sans"/>
                <a:cs typeface="Liberation Sans"/>
              </a:rPr>
              <a:t>system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call</a:t>
            </a:r>
            <a:r>
              <a:rPr sz="1800" spc="1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interface</a:t>
            </a:r>
            <a:endParaRPr sz="1800">
              <a:latin typeface="Liberation Sans"/>
              <a:cs typeface="Liberation Sans"/>
            </a:endParaRPr>
          </a:p>
          <a:p>
            <a:pPr marL="12700" marR="297180">
              <a:lnSpc>
                <a:spcPct val="93300"/>
              </a:lnSpc>
              <a:spcBef>
                <a:spcPts val="1145"/>
              </a:spcBef>
            </a:pPr>
            <a:r>
              <a:rPr sz="1800" spc="-10" dirty="0">
                <a:solidFill>
                  <a:srgbClr val="7F0000"/>
                </a:solidFill>
                <a:latin typeface="Liberation Sans"/>
                <a:cs typeface="Liberation Sans"/>
              </a:rPr>
              <a:t>Multi-threading </a:t>
            </a:r>
            <a:r>
              <a:rPr sz="1800" spc="-5" dirty="0">
                <a:latin typeface="Liberation Sans"/>
                <a:cs typeface="Liberation Sans"/>
              </a:rPr>
              <a:t>is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10" dirty="0">
                <a:latin typeface="Liberation Sans"/>
                <a:cs typeface="Liberation Sans"/>
              </a:rPr>
              <a:t>widespread </a:t>
            </a:r>
            <a:r>
              <a:rPr sz="1800" spc="-5" dirty="0">
                <a:latin typeface="Liberation Sans"/>
                <a:cs typeface="Liberation Sans"/>
              </a:rPr>
              <a:t>programming </a:t>
            </a:r>
            <a:r>
              <a:rPr sz="1800" spc="-10" dirty="0">
                <a:latin typeface="Liberation Sans"/>
                <a:cs typeface="Liberation Sans"/>
              </a:rPr>
              <a:t>and execution </a:t>
            </a:r>
            <a:r>
              <a:rPr sz="1800" spc="-5" dirty="0">
                <a:latin typeface="Liberation Sans"/>
                <a:cs typeface="Liberation Sans"/>
              </a:rPr>
              <a:t>model  that </a:t>
            </a:r>
            <a:r>
              <a:rPr sz="1800" spc="-15" dirty="0">
                <a:latin typeface="Liberation Sans"/>
                <a:cs typeface="Liberation Sans"/>
              </a:rPr>
              <a:t>allows </a:t>
            </a:r>
            <a:r>
              <a:rPr sz="1800" spc="-5" dirty="0">
                <a:latin typeface="Liberation Sans"/>
                <a:cs typeface="Liberation Sans"/>
              </a:rPr>
              <a:t>multiple </a:t>
            </a:r>
            <a:r>
              <a:rPr sz="1800" spc="-10" dirty="0">
                <a:latin typeface="Liberation Sans"/>
                <a:cs typeface="Liberation Sans"/>
              </a:rPr>
              <a:t>threads </a:t>
            </a:r>
            <a:r>
              <a:rPr sz="1800" spc="-5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exist </a:t>
            </a:r>
            <a:r>
              <a:rPr sz="1800" spc="-15" dirty="0">
                <a:latin typeface="Liberation Sans"/>
                <a:cs typeface="Liberation Sans"/>
              </a:rPr>
              <a:t>within </a:t>
            </a:r>
            <a:r>
              <a:rPr sz="1800" spc="-5" dirty="0">
                <a:latin typeface="Liberation Sans"/>
                <a:cs typeface="Liberation Sans"/>
              </a:rPr>
              <a:t>the </a:t>
            </a:r>
            <a:r>
              <a:rPr sz="1800" spc="-10" dirty="0">
                <a:latin typeface="Liberation Sans"/>
                <a:cs typeface="Liberation Sans"/>
              </a:rPr>
              <a:t>context </a:t>
            </a:r>
            <a:r>
              <a:rPr sz="1800" spc="-5" dirty="0">
                <a:latin typeface="Liberation Sans"/>
                <a:cs typeface="Liberation Sans"/>
              </a:rPr>
              <a:t>of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10" dirty="0">
                <a:latin typeface="Liberation Sans"/>
                <a:cs typeface="Liberation Sans"/>
              </a:rPr>
              <a:t>single  </a:t>
            </a:r>
            <a:r>
              <a:rPr sz="1800" spc="-5" dirty="0">
                <a:latin typeface="Liberation Sans"/>
                <a:cs typeface="Liberation Sans"/>
              </a:rPr>
              <a:t>process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" y="210947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350" y="277240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350" y="343535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350" y="40995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920" y="1245869"/>
            <a:ext cx="8314690" cy="293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6229" y="412750"/>
            <a:ext cx="5384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The following diagram shows how the application does</a:t>
            </a:r>
            <a:r>
              <a:rPr sz="1600" spc="-5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1600" spc="5" dirty="0">
                <a:solidFill>
                  <a:srgbClr val="7F0000"/>
                </a:solidFill>
                <a:latin typeface="Liberation Sans"/>
                <a:cs typeface="Liberation Sans"/>
              </a:rPr>
              <a:t>that</a:t>
            </a:r>
            <a:r>
              <a:rPr sz="1600" spc="5" dirty="0">
                <a:latin typeface="Liberation Sans"/>
                <a:cs typeface="Liberation Sans"/>
              </a:rPr>
              <a:t>.</a:t>
            </a:r>
            <a:endParaRPr sz="160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79" y="152400"/>
            <a:ext cx="2098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Liberation Sans"/>
                <a:cs typeface="Liberation Sans"/>
              </a:rPr>
              <a:t>Python</a:t>
            </a:r>
            <a:r>
              <a:rPr sz="2000" u="heavy" spc="-60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2000" u="heavy" spc="-5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Liberation Sans"/>
                <a:cs typeface="Liberation Sans"/>
              </a:rPr>
              <a:t>Threading: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29" y="801369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230" y="732790"/>
            <a:ext cx="7977505" cy="4953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5"/>
              </a:spcBef>
            </a:pPr>
            <a:r>
              <a:rPr sz="1600" dirty="0">
                <a:latin typeface="Liberation Sans"/>
                <a:cs typeface="Liberation Sans"/>
              </a:rPr>
              <a:t>A </a:t>
            </a:r>
            <a:r>
              <a:rPr sz="1600" spc="-10" dirty="0">
                <a:latin typeface="Liberation Sans"/>
                <a:cs typeface="Liberation Sans"/>
              </a:rPr>
              <a:t>thread </a:t>
            </a:r>
            <a:r>
              <a:rPr sz="1600" spc="-5" dirty="0">
                <a:latin typeface="Liberation Sans"/>
                <a:cs typeface="Liberation Sans"/>
              </a:rPr>
              <a:t>has </a:t>
            </a:r>
            <a:r>
              <a:rPr sz="1600" dirty="0">
                <a:latin typeface="Liberation Sans"/>
                <a:cs typeface="Liberation Sans"/>
              </a:rPr>
              <a:t>a </a:t>
            </a:r>
            <a:r>
              <a:rPr sz="1600" spc="-5" dirty="0">
                <a:latin typeface="Liberation Sans"/>
                <a:cs typeface="Liberation Sans"/>
              </a:rPr>
              <a:t>beginning, an execution sequence, and </a:t>
            </a:r>
            <a:r>
              <a:rPr sz="1600" dirty="0">
                <a:latin typeface="Liberation Sans"/>
                <a:cs typeface="Liberation Sans"/>
              </a:rPr>
              <a:t>a </a:t>
            </a:r>
            <a:r>
              <a:rPr sz="1600" spc="-5" dirty="0">
                <a:latin typeface="Liberation Sans"/>
                <a:cs typeface="Liberation Sans"/>
              </a:rPr>
              <a:t>conclusion. </a:t>
            </a:r>
            <a:r>
              <a:rPr sz="1600" dirty="0">
                <a:latin typeface="Liberation Sans"/>
                <a:cs typeface="Liberation Sans"/>
              </a:rPr>
              <a:t>It </a:t>
            </a:r>
            <a:r>
              <a:rPr sz="1600" spc="-5" dirty="0">
                <a:latin typeface="Liberation Sans"/>
                <a:cs typeface="Liberation Sans"/>
              </a:rPr>
              <a:t>has an instruction  pointer that keeps track of </a:t>
            </a:r>
            <a:r>
              <a:rPr sz="1600" spc="-10" dirty="0">
                <a:latin typeface="Liberation Sans"/>
                <a:cs typeface="Liberation Sans"/>
              </a:rPr>
              <a:t>where </a:t>
            </a:r>
            <a:r>
              <a:rPr sz="1600" spc="-5" dirty="0">
                <a:latin typeface="Liberation Sans"/>
                <a:cs typeface="Liberation Sans"/>
              </a:rPr>
              <a:t>within its context </a:t>
            </a:r>
            <a:r>
              <a:rPr sz="1600" dirty="0">
                <a:latin typeface="Liberation Sans"/>
                <a:cs typeface="Liberation Sans"/>
              </a:rPr>
              <a:t>it is </a:t>
            </a:r>
            <a:r>
              <a:rPr sz="1600" spc="-5" dirty="0">
                <a:latin typeface="Liberation Sans"/>
                <a:cs typeface="Liberation Sans"/>
              </a:rPr>
              <a:t>currently running.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329" y="1403350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886" y="1201420"/>
            <a:ext cx="8116570" cy="100584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50"/>
              </a:spcBef>
            </a:pPr>
            <a:r>
              <a:rPr sz="1600" dirty="0">
                <a:latin typeface="Liberation Sans"/>
                <a:cs typeface="Liberation Sans"/>
              </a:rPr>
              <a:t>it </a:t>
            </a:r>
            <a:r>
              <a:rPr sz="1600" spc="-5" dirty="0">
                <a:latin typeface="Liberation Sans"/>
                <a:cs typeface="Liberation Sans"/>
              </a:rPr>
              <a:t>can be pre-empted (interrupted)</a:t>
            </a:r>
            <a:endParaRPr sz="1600">
              <a:latin typeface="Liberation Sans"/>
              <a:cs typeface="Liberation Sans"/>
            </a:endParaRPr>
          </a:p>
          <a:p>
            <a:pPr marL="12700" marR="5080" indent="55880">
              <a:lnSpc>
                <a:spcPts val="1780"/>
              </a:lnSpc>
              <a:spcBef>
                <a:spcPts val="1225"/>
              </a:spcBef>
            </a:pPr>
            <a:r>
              <a:rPr sz="1600" dirty="0">
                <a:latin typeface="Liberation Sans"/>
                <a:cs typeface="Liberation Sans"/>
              </a:rPr>
              <a:t>It can </a:t>
            </a:r>
            <a:r>
              <a:rPr sz="1600" spc="-5" dirty="0">
                <a:latin typeface="Liberation Sans"/>
                <a:cs typeface="Liberation Sans"/>
              </a:rPr>
              <a:t>temporarily be put on hold (also </a:t>
            </a:r>
            <a:r>
              <a:rPr sz="1600" spc="-10" dirty="0">
                <a:latin typeface="Liberation Sans"/>
                <a:cs typeface="Liberation Sans"/>
              </a:rPr>
              <a:t>known </a:t>
            </a:r>
            <a:r>
              <a:rPr sz="1600" spc="-5" dirty="0">
                <a:latin typeface="Liberation Sans"/>
                <a:cs typeface="Liberation Sans"/>
              </a:rPr>
              <a:t>as sleeping) while other threads are running  this </a:t>
            </a:r>
            <a:r>
              <a:rPr sz="1600" dirty="0">
                <a:latin typeface="Liberation Sans"/>
                <a:cs typeface="Liberation Sans"/>
              </a:rPr>
              <a:t>is </a:t>
            </a:r>
            <a:r>
              <a:rPr sz="1600" spc="-5" dirty="0">
                <a:latin typeface="Liberation Sans"/>
                <a:cs typeface="Liberation Sans"/>
              </a:rPr>
              <a:t>called</a:t>
            </a:r>
            <a:r>
              <a:rPr sz="1600" spc="5" dirty="0">
                <a:latin typeface="Liberation Sans"/>
                <a:cs typeface="Liberation Sans"/>
              </a:rPr>
              <a:t> </a:t>
            </a:r>
            <a:r>
              <a:rPr sz="1600" spc="-10" dirty="0">
                <a:solidFill>
                  <a:srgbClr val="7F0000"/>
                </a:solidFill>
                <a:latin typeface="Liberation Sans"/>
                <a:cs typeface="Liberation Sans"/>
              </a:rPr>
              <a:t>yielding.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329" y="1780539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230" y="2521902"/>
            <a:ext cx="7848600" cy="125031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00" u="heavy" spc="-5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Liberation Sans"/>
                <a:cs typeface="Liberation Sans"/>
              </a:rPr>
              <a:t>Starting </a:t>
            </a:r>
            <a:r>
              <a:rPr sz="2000" u="heavy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Liberation Sans"/>
                <a:cs typeface="Liberation Sans"/>
              </a:rPr>
              <a:t>a </a:t>
            </a:r>
            <a:r>
              <a:rPr sz="2000" u="heavy" spc="-5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Liberation Sans"/>
                <a:cs typeface="Liberation Sans"/>
              </a:rPr>
              <a:t>New</a:t>
            </a:r>
            <a:r>
              <a:rPr sz="2000" u="heavy" spc="-50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2000" u="heavy" dirty="0">
                <a:solidFill>
                  <a:srgbClr val="7F0000"/>
                </a:solidFill>
                <a:uFill>
                  <a:solidFill>
                    <a:srgbClr val="7F0000"/>
                  </a:solidFill>
                </a:uFill>
                <a:latin typeface="Liberation Sans"/>
                <a:cs typeface="Liberation Sans"/>
              </a:rPr>
              <a:t>Thread: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00" spc="-95" dirty="0">
                <a:latin typeface="Liberation Sans"/>
                <a:cs typeface="Liberation Sans"/>
              </a:rPr>
              <a:t>To </a:t>
            </a:r>
            <a:r>
              <a:rPr sz="1600" spc="-5" dirty="0">
                <a:latin typeface="Liberation Sans"/>
                <a:cs typeface="Liberation Sans"/>
              </a:rPr>
              <a:t>spawn another thread, </a:t>
            </a:r>
            <a:r>
              <a:rPr sz="1600" spc="-10" dirty="0">
                <a:latin typeface="Liberation Sans"/>
                <a:cs typeface="Liberation Sans"/>
              </a:rPr>
              <a:t>you </a:t>
            </a:r>
            <a:r>
              <a:rPr sz="1600" spc="-5" dirty="0">
                <a:latin typeface="Liberation Sans"/>
                <a:cs typeface="Liberation Sans"/>
              </a:rPr>
              <a:t>need to call following method available </a:t>
            </a:r>
            <a:r>
              <a:rPr sz="1600" dirty="0">
                <a:latin typeface="Liberation Sans"/>
                <a:cs typeface="Liberation Sans"/>
              </a:rPr>
              <a:t>in </a:t>
            </a:r>
            <a:r>
              <a:rPr sz="1600" spc="-5" dirty="0">
                <a:latin typeface="Liberation Sans"/>
                <a:cs typeface="Liberation Sans"/>
              </a:rPr>
              <a:t>thread</a:t>
            </a:r>
            <a:r>
              <a:rPr sz="1600" spc="9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module:</a:t>
            </a:r>
            <a:endParaRPr sz="1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IN" sz="1600" b="1" spc="-10" dirty="0" smtClean="0">
                <a:latin typeface="Liberation Sans"/>
                <a:cs typeface="Liberation Sans"/>
              </a:rPr>
              <a:t>_</a:t>
            </a:r>
            <a:r>
              <a:rPr sz="1600" b="1" spc="-10" smtClean="0">
                <a:latin typeface="Liberation Sans"/>
                <a:cs typeface="Liberation Sans"/>
              </a:rPr>
              <a:t>thread.start_new_thread </a:t>
            </a:r>
            <a:r>
              <a:rPr sz="1600" b="1" dirty="0">
                <a:latin typeface="Liberation Sans"/>
                <a:cs typeface="Liberation Sans"/>
              </a:rPr>
              <a:t>( </a:t>
            </a:r>
            <a:r>
              <a:rPr sz="1600" b="1" spc="-5" dirty="0">
                <a:solidFill>
                  <a:srgbClr val="00007F"/>
                </a:solidFill>
                <a:latin typeface="Liberation Sans"/>
                <a:cs typeface="Liberation Sans"/>
              </a:rPr>
              <a:t>function</a:t>
            </a:r>
            <a:r>
              <a:rPr sz="1600" b="1" spc="-5" dirty="0">
                <a:latin typeface="Liberation Sans"/>
                <a:cs typeface="Liberation Sans"/>
              </a:rPr>
              <a:t>, args[, kwargs]</a:t>
            </a:r>
            <a:r>
              <a:rPr sz="1600" b="1" spc="-15" dirty="0">
                <a:latin typeface="Liberation Sans"/>
                <a:cs typeface="Liberation Sans"/>
              </a:rPr>
              <a:t> </a:t>
            </a:r>
            <a:r>
              <a:rPr sz="1600" b="1" dirty="0">
                <a:latin typeface="Liberation Sans"/>
                <a:cs typeface="Liberation Sans"/>
              </a:rPr>
              <a:t>)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329" y="3948429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230" y="3879850"/>
            <a:ext cx="8067040" cy="4953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5"/>
              </a:spcBef>
            </a:pPr>
            <a:r>
              <a:rPr sz="1600" spc="-5" dirty="0">
                <a:latin typeface="Liberation Sans"/>
                <a:cs typeface="Liberation Sans"/>
              </a:rPr>
              <a:t>The method call returns immediately and the </a:t>
            </a:r>
            <a:r>
              <a:rPr sz="1600" dirty="0">
                <a:latin typeface="Liberation Sans"/>
                <a:cs typeface="Liberation Sans"/>
              </a:rPr>
              <a:t>child </a:t>
            </a:r>
            <a:r>
              <a:rPr sz="1600" spc="-5" dirty="0">
                <a:latin typeface="Liberation Sans"/>
                <a:cs typeface="Liberation Sans"/>
              </a:rPr>
              <a:t>thread starts and </a:t>
            </a:r>
            <a:r>
              <a:rPr sz="1600" dirty="0">
                <a:latin typeface="Liberation Sans"/>
                <a:cs typeface="Liberation Sans"/>
              </a:rPr>
              <a:t>calls </a:t>
            </a:r>
            <a:r>
              <a:rPr sz="1600" spc="-5" dirty="0">
                <a:latin typeface="Liberation Sans"/>
                <a:cs typeface="Liberation Sans"/>
              </a:rPr>
              <a:t>function </a:t>
            </a:r>
            <a:r>
              <a:rPr sz="1600" spc="-10" dirty="0">
                <a:latin typeface="Liberation Sans"/>
                <a:cs typeface="Liberation Sans"/>
              </a:rPr>
              <a:t>with </a:t>
            </a:r>
            <a:r>
              <a:rPr sz="1600" spc="-5" dirty="0">
                <a:latin typeface="Liberation Sans"/>
                <a:cs typeface="Liberation Sans"/>
              </a:rPr>
              <a:t>the  passed </a:t>
            </a:r>
            <a:r>
              <a:rPr sz="1600" dirty="0">
                <a:latin typeface="Liberation Sans"/>
                <a:cs typeface="Liberation Sans"/>
              </a:rPr>
              <a:t>list </a:t>
            </a:r>
            <a:r>
              <a:rPr sz="1600" spc="-5" dirty="0">
                <a:latin typeface="Liberation Sans"/>
                <a:cs typeface="Liberation Sans"/>
              </a:rPr>
              <a:t>of args. </a:t>
            </a:r>
            <a:r>
              <a:rPr sz="1600" dirty="0">
                <a:latin typeface="Liberation Sans"/>
                <a:cs typeface="Liberation Sans"/>
              </a:rPr>
              <a:t>When </a:t>
            </a:r>
            <a:r>
              <a:rPr sz="1600" spc="-5" dirty="0">
                <a:latin typeface="Liberation Sans"/>
                <a:cs typeface="Liberation Sans"/>
              </a:rPr>
              <a:t>function </a:t>
            </a:r>
            <a:r>
              <a:rPr sz="1600" spc="-10" dirty="0">
                <a:latin typeface="Liberation Sans"/>
                <a:cs typeface="Liberation Sans"/>
              </a:rPr>
              <a:t>returns, </a:t>
            </a:r>
            <a:r>
              <a:rPr sz="1600" spc="-5" dirty="0">
                <a:latin typeface="Liberation Sans"/>
                <a:cs typeface="Liberation Sans"/>
              </a:rPr>
              <a:t>the thread</a:t>
            </a:r>
            <a:r>
              <a:rPr sz="160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terminates.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329" y="4551679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230" y="4483100"/>
            <a:ext cx="8100695" cy="49693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5"/>
              </a:spcBef>
            </a:pPr>
            <a:r>
              <a:rPr sz="1600" spc="-10" dirty="0">
                <a:latin typeface="Liberation Sans"/>
                <a:cs typeface="Liberation Sans"/>
              </a:rPr>
              <a:t>Here, 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args </a:t>
            </a:r>
            <a:r>
              <a:rPr sz="1600" dirty="0">
                <a:latin typeface="Liberation Sans"/>
                <a:cs typeface="Liberation Sans"/>
              </a:rPr>
              <a:t>is a </a:t>
            </a:r>
            <a:r>
              <a:rPr sz="1600" spc="-5" dirty="0">
                <a:latin typeface="Liberation Sans"/>
                <a:cs typeface="Liberation Sans"/>
              </a:rPr>
              <a:t>tuple of arguments; use an empty tuple to </a:t>
            </a:r>
            <a:r>
              <a:rPr sz="1600" dirty="0">
                <a:latin typeface="Liberation Sans"/>
                <a:cs typeface="Liberation Sans"/>
              </a:rPr>
              <a:t>call </a:t>
            </a:r>
            <a:r>
              <a:rPr sz="1600" spc="-5" dirty="0">
                <a:latin typeface="Liberation Sans"/>
                <a:cs typeface="Liberation Sans"/>
              </a:rPr>
              <a:t>function </a:t>
            </a:r>
            <a:r>
              <a:rPr sz="1600" spc="-10" dirty="0">
                <a:latin typeface="Liberation Sans"/>
                <a:cs typeface="Liberation Sans"/>
              </a:rPr>
              <a:t>without </a:t>
            </a:r>
            <a:r>
              <a:rPr sz="1600" spc="-5" dirty="0">
                <a:latin typeface="Liberation Sans"/>
                <a:cs typeface="Liberation Sans"/>
              </a:rPr>
              <a:t>passing any  arguments. </a:t>
            </a:r>
            <a:r>
              <a:rPr sz="1600" spc="-10" dirty="0">
                <a:solidFill>
                  <a:srgbClr val="7F0000"/>
                </a:solidFill>
                <a:latin typeface="Liberation Sans"/>
                <a:cs typeface="Liberation Sans"/>
              </a:rPr>
              <a:t>kwargs </a:t>
            </a:r>
            <a:r>
              <a:rPr sz="1600" dirty="0">
                <a:latin typeface="Liberation Sans"/>
                <a:cs typeface="Liberation Sans"/>
              </a:rPr>
              <a:t>is </a:t>
            </a:r>
            <a:r>
              <a:rPr sz="1600" spc="-5" dirty="0">
                <a:latin typeface="Liberation Sans"/>
                <a:cs typeface="Liberation Sans"/>
              </a:rPr>
              <a:t>an optional dictionary of </a:t>
            </a:r>
            <a:r>
              <a:rPr sz="1600" spc="-10" dirty="0">
                <a:latin typeface="Liberation Sans"/>
                <a:cs typeface="Liberation Sans"/>
              </a:rPr>
              <a:t>keyword</a:t>
            </a:r>
            <a:r>
              <a:rPr sz="1600" dirty="0">
                <a:latin typeface="Liberation Sans"/>
                <a:cs typeface="Liberation Sans"/>
              </a:rPr>
              <a:t> </a:t>
            </a:r>
            <a:r>
              <a:rPr sz="1600" spc="-5">
                <a:latin typeface="Liberation Sans"/>
                <a:cs typeface="Liberation Sans"/>
              </a:rPr>
              <a:t>arguments</a:t>
            </a:r>
            <a:r>
              <a:rPr sz="1600" spc="-5" smtClean="0">
                <a:latin typeface="Liberation Sans"/>
                <a:cs typeface="Liberation Sans"/>
              </a:rPr>
              <a:t>.</a:t>
            </a:r>
            <a:endParaRPr lang="en-IN" sz="1600" spc="-5" dirty="0" smtClean="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609" y="147319"/>
            <a:ext cx="60756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F0000"/>
                </a:solidFill>
                <a:latin typeface="Liberation Sans"/>
                <a:cs typeface="Liberation Sans"/>
              </a:rPr>
              <a:t>When </a:t>
            </a:r>
            <a:r>
              <a:rPr sz="1500" b="1" dirty="0">
                <a:solidFill>
                  <a:srgbClr val="7F0000"/>
                </a:solidFill>
                <a:latin typeface="Liberation Sans"/>
                <a:cs typeface="Liberation Sans"/>
              </a:rPr>
              <a:t>the </a:t>
            </a:r>
            <a:r>
              <a:rPr sz="1500" b="1" spc="-5" dirty="0">
                <a:solidFill>
                  <a:srgbClr val="7F0000"/>
                </a:solidFill>
                <a:latin typeface="Liberation Sans"/>
                <a:cs typeface="Liberation Sans"/>
              </a:rPr>
              <a:t>above code </a:t>
            </a:r>
            <a:r>
              <a:rPr sz="1500" b="1" dirty="0">
                <a:solidFill>
                  <a:srgbClr val="7F0000"/>
                </a:solidFill>
                <a:latin typeface="Liberation Sans"/>
                <a:cs typeface="Liberation Sans"/>
              </a:rPr>
              <a:t>is </a:t>
            </a:r>
            <a:r>
              <a:rPr sz="1500" b="1" spc="-5" dirty="0">
                <a:solidFill>
                  <a:srgbClr val="7F0000"/>
                </a:solidFill>
                <a:latin typeface="Liberation Sans"/>
                <a:cs typeface="Liberation Sans"/>
              </a:rPr>
              <a:t>executed, </a:t>
            </a:r>
            <a:r>
              <a:rPr sz="1500" b="1" dirty="0">
                <a:solidFill>
                  <a:srgbClr val="7F0000"/>
                </a:solidFill>
                <a:latin typeface="Liberation Sans"/>
                <a:cs typeface="Liberation Sans"/>
              </a:rPr>
              <a:t>it </a:t>
            </a:r>
            <a:r>
              <a:rPr sz="1500" b="1" spc="-5" dirty="0">
                <a:solidFill>
                  <a:srgbClr val="7F0000"/>
                </a:solidFill>
                <a:latin typeface="Liberation Sans"/>
                <a:cs typeface="Liberation Sans"/>
              </a:rPr>
              <a:t>produces the following</a:t>
            </a:r>
            <a:r>
              <a:rPr sz="1500" b="1" spc="6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1500" b="1" spc="-5" dirty="0">
                <a:solidFill>
                  <a:srgbClr val="7F0000"/>
                </a:solidFill>
                <a:latin typeface="Liberation Sans"/>
                <a:cs typeface="Liberation Sans"/>
              </a:rPr>
              <a:t>result:</a:t>
            </a:r>
            <a:endParaRPr sz="1500">
              <a:latin typeface="Liberation Sans"/>
              <a:cs typeface="Liberation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9729" y="708724"/>
          <a:ext cx="3743325" cy="2559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0"/>
                <a:gridCol w="1743075"/>
              </a:tblGrid>
              <a:tr h="255964">
                <a:tc>
                  <a:txBody>
                    <a:bodyPr/>
                    <a:lstStyle/>
                    <a:p>
                      <a:pPr marR="23495"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Thread-1: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10:10:38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6539">
                <a:tc>
                  <a:txBody>
                    <a:bodyPr/>
                    <a:lstStyle/>
                    <a:p>
                      <a:pPr marR="23495"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Thread-2: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10:10:40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5905">
                <a:tc>
                  <a:txBody>
                    <a:bodyPr/>
                    <a:lstStyle/>
                    <a:p>
                      <a:pPr marR="23495"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Thread-1: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10:10:40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5905">
                <a:tc>
                  <a:txBody>
                    <a:bodyPr/>
                    <a:lstStyle/>
                    <a:p>
                      <a:pPr marR="23495"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Thread-1: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10:10:42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5904">
                <a:tc>
                  <a:txBody>
                    <a:bodyPr/>
                    <a:lstStyle/>
                    <a:p>
                      <a:pPr marR="23495"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Thread-1: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10:10:44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5904">
                <a:tc>
                  <a:txBody>
                    <a:bodyPr/>
                    <a:lstStyle/>
                    <a:p>
                      <a:pPr marR="23495"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Thread-2: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10:10:44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5904">
                <a:tc>
                  <a:txBody>
                    <a:bodyPr/>
                    <a:lstStyle/>
                    <a:p>
                      <a:pPr marR="23495"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Thread-1: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10:10:46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5904">
                <a:tc>
                  <a:txBody>
                    <a:bodyPr/>
                    <a:lstStyle/>
                    <a:p>
                      <a:pPr marR="23495"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Thread-2: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10:10:48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5905">
                <a:tc>
                  <a:txBody>
                    <a:bodyPr/>
                    <a:lstStyle/>
                    <a:p>
                      <a:pPr marR="23495" algn="ctr">
                        <a:lnSpc>
                          <a:spcPts val="1914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Thread-2: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10:10:52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  <a:tr h="255329">
                <a:tc>
                  <a:txBody>
                    <a:bodyPr/>
                    <a:lstStyle/>
                    <a:p>
                      <a:pPr marR="23495" algn="ctr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Thread-2: </a:t>
                      </a:r>
                      <a:r>
                        <a:rPr sz="1800" spc="-25" dirty="0">
                          <a:latin typeface="Liberation Sans"/>
                          <a:cs typeface="Liberation Sans"/>
                        </a:rPr>
                        <a:t>Tue</a:t>
                      </a:r>
                      <a:r>
                        <a:rPr sz="1800" spc="-9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Sep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10"/>
                        </a:lnSpc>
                      </a:pPr>
                      <a:r>
                        <a:rPr sz="1800" dirty="0">
                          <a:latin typeface="Liberation Sans"/>
                          <a:cs typeface="Liberation Sans"/>
                        </a:rPr>
                        <a:t>3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10:10:56</a:t>
                      </a:r>
                      <a:r>
                        <a:rPr sz="1800" spc="-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2013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28600"/>
            <a:ext cx="4648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smtClean="0">
                <a:solidFill>
                  <a:srgbClr val="7F0000"/>
                </a:solidFill>
                <a:latin typeface="Liberation Sans"/>
                <a:cs typeface="Liberation Sans"/>
              </a:rPr>
              <a:t>Threading</a:t>
            </a:r>
            <a:r>
              <a:rPr sz="3200" b="1" spc="-75" smtClean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3200" b="1" smtClean="0">
                <a:solidFill>
                  <a:srgbClr val="7F0000"/>
                </a:solidFill>
                <a:latin typeface="Liberation Sans"/>
                <a:cs typeface="Liberation Sans"/>
              </a:rPr>
              <a:t>Module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409" y="7620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914400"/>
            <a:ext cx="8288655" cy="14744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224154">
              <a:lnSpc>
                <a:spcPct val="93300"/>
              </a:lnSpc>
              <a:spcBef>
                <a:spcPts val="244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15" dirty="0">
                <a:latin typeface="Liberation Sans"/>
                <a:cs typeface="Liberation Sans"/>
              </a:rPr>
              <a:t>newer </a:t>
            </a:r>
            <a:r>
              <a:rPr sz="1800" spc="-10" dirty="0">
                <a:latin typeface="Liberation Sans"/>
                <a:cs typeface="Liberation Sans"/>
              </a:rPr>
              <a:t>threading module </a:t>
            </a:r>
            <a:r>
              <a:rPr sz="1800" spc="-5" dirty="0">
                <a:latin typeface="Liberation Sans"/>
                <a:cs typeface="Liberation Sans"/>
              </a:rPr>
              <a:t>included </a:t>
            </a:r>
            <a:r>
              <a:rPr sz="1800" spc="-15" dirty="0">
                <a:latin typeface="Liberation Sans"/>
                <a:cs typeface="Liberation Sans"/>
              </a:rPr>
              <a:t>with </a:t>
            </a:r>
            <a:r>
              <a:rPr sz="1800" spc="-10" dirty="0">
                <a:latin typeface="Liberation Sans"/>
                <a:cs typeface="Liberation Sans"/>
              </a:rPr>
              <a:t>Python </a:t>
            </a:r>
            <a:r>
              <a:rPr sz="1800" spc="-5" dirty="0">
                <a:latin typeface="Liberation Sans"/>
                <a:cs typeface="Liberation Sans"/>
              </a:rPr>
              <a:t>2.4 </a:t>
            </a:r>
            <a:r>
              <a:rPr sz="1800" spc="-10" dirty="0">
                <a:latin typeface="Liberation Sans"/>
                <a:cs typeface="Liberation Sans"/>
              </a:rPr>
              <a:t>provides </a:t>
            </a:r>
            <a:r>
              <a:rPr sz="1800" spc="-5" dirty="0">
                <a:latin typeface="Liberation Sans"/>
                <a:cs typeface="Liberation Sans"/>
              </a:rPr>
              <a:t>much </a:t>
            </a:r>
            <a:r>
              <a:rPr sz="1800" dirty="0">
                <a:latin typeface="Liberation Sans"/>
                <a:cs typeface="Liberation Sans"/>
              </a:rPr>
              <a:t>more  </a:t>
            </a:r>
            <a:r>
              <a:rPr sz="1800" spc="-10" dirty="0">
                <a:latin typeface="Liberation Sans"/>
                <a:cs typeface="Liberation Sans"/>
              </a:rPr>
              <a:t>powerful, high-level </a:t>
            </a:r>
            <a:r>
              <a:rPr sz="1800" spc="-5" dirty="0">
                <a:latin typeface="Liberation Sans"/>
                <a:cs typeface="Liberation Sans"/>
              </a:rPr>
              <a:t>support for threads </a:t>
            </a:r>
            <a:r>
              <a:rPr sz="1800" spc="-10" dirty="0">
                <a:latin typeface="Liberation Sans"/>
                <a:cs typeface="Liberation Sans"/>
              </a:rPr>
              <a:t>than </a:t>
            </a:r>
            <a:r>
              <a:rPr sz="1800" spc="-5" dirty="0">
                <a:latin typeface="Liberation Sans"/>
                <a:cs typeface="Liberation Sans"/>
              </a:rPr>
              <a:t>the thread </a:t>
            </a:r>
            <a:r>
              <a:rPr sz="1800" spc="-10" dirty="0">
                <a:latin typeface="Liberation Sans"/>
                <a:cs typeface="Liberation Sans"/>
              </a:rPr>
              <a:t>module discussed </a:t>
            </a:r>
            <a:r>
              <a:rPr sz="1800" spc="-5" dirty="0">
                <a:latin typeface="Liberation Sans"/>
                <a:cs typeface="Liberation Sans"/>
              </a:rPr>
              <a:t>in the  </a:t>
            </a:r>
            <a:r>
              <a:rPr sz="1800" spc="-10" dirty="0">
                <a:latin typeface="Liberation Sans"/>
                <a:cs typeface="Liberation Sans"/>
              </a:rPr>
              <a:t>previous</a:t>
            </a:r>
            <a:r>
              <a:rPr sz="180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section.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ts val="2010"/>
              </a:lnSpc>
              <a:spcBef>
                <a:spcPts val="1240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10" dirty="0">
                <a:latin typeface="Liberation Sans"/>
                <a:cs typeface="Liberation Sans"/>
              </a:rPr>
              <a:t>threading module exposes all </a:t>
            </a:r>
            <a:r>
              <a:rPr sz="1800" spc="-5" dirty="0">
                <a:latin typeface="Liberation Sans"/>
                <a:cs typeface="Liberation Sans"/>
              </a:rPr>
              <a:t>the methods of the thread </a:t>
            </a:r>
            <a:r>
              <a:rPr sz="1800" spc="-10" dirty="0">
                <a:latin typeface="Liberation Sans"/>
                <a:cs typeface="Liberation Sans"/>
              </a:rPr>
              <a:t>module and </a:t>
            </a:r>
            <a:r>
              <a:rPr sz="1800" spc="-5" dirty="0">
                <a:latin typeface="Liberation Sans"/>
                <a:cs typeface="Liberation Sans"/>
              </a:rPr>
              <a:t>provides  some </a:t>
            </a:r>
            <a:r>
              <a:rPr sz="1800" spc="-10" dirty="0">
                <a:latin typeface="Liberation Sans"/>
                <a:cs typeface="Liberation Sans"/>
              </a:rPr>
              <a:t>additional </a:t>
            </a:r>
            <a:r>
              <a:rPr sz="1800" spc="-5" dirty="0">
                <a:latin typeface="Liberation Sans"/>
                <a:cs typeface="Liberation Sans"/>
              </a:rPr>
              <a:t>methods: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409" y="16814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OpenSymbol"/>
                <a:cs typeface="OpenSymbol"/>
              </a:rPr>
              <a:t>●</a:t>
            </a:r>
            <a:endParaRPr sz="8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610" y="2416809"/>
            <a:ext cx="5146040" cy="1700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253365">
              <a:lnSpc>
                <a:spcPts val="1780"/>
              </a:lnSpc>
              <a:spcBef>
                <a:spcPts val="275"/>
              </a:spcBef>
            </a:pP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threading.activeCount()</a:t>
            </a:r>
            <a:r>
              <a:rPr sz="1600" spc="-5" dirty="0">
                <a:latin typeface="Liberation Sans"/>
                <a:cs typeface="Liberation Sans"/>
              </a:rPr>
              <a:t>: Returns the number of </a:t>
            </a:r>
            <a:r>
              <a:rPr sz="1600" spc="-10" dirty="0">
                <a:latin typeface="Liberation Sans"/>
                <a:cs typeface="Liberation Sans"/>
              </a:rPr>
              <a:t>thread  </a:t>
            </a:r>
            <a:r>
              <a:rPr sz="1600" spc="-5" dirty="0">
                <a:latin typeface="Liberation Sans"/>
                <a:cs typeface="Liberation Sans"/>
              </a:rPr>
              <a:t>objects that are</a:t>
            </a:r>
            <a:r>
              <a:rPr sz="1600" spc="-15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active.</a:t>
            </a:r>
            <a:endParaRPr sz="1600">
              <a:latin typeface="Liberation Sans"/>
              <a:cs typeface="Liberation Sans"/>
            </a:endParaRPr>
          </a:p>
          <a:p>
            <a:pPr marL="12700" marR="53975">
              <a:lnSpc>
                <a:spcPts val="1780"/>
              </a:lnSpc>
              <a:spcBef>
                <a:spcPts val="1190"/>
              </a:spcBef>
            </a:pP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threading.currentThread()</a:t>
            </a:r>
            <a:r>
              <a:rPr sz="1600" spc="-5" dirty="0">
                <a:latin typeface="Liberation Sans"/>
                <a:cs typeface="Liberation Sans"/>
              </a:rPr>
              <a:t>: </a:t>
            </a:r>
            <a:r>
              <a:rPr sz="1600" spc="-10" dirty="0">
                <a:latin typeface="Liberation Sans"/>
                <a:cs typeface="Liberation Sans"/>
              </a:rPr>
              <a:t>Returns </a:t>
            </a:r>
            <a:r>
              <a:rPr sz="1600" spc="-5" dirty="0">
                <a:latin typeface="Liberation Sans"/>
                <a:cs typeface="Liberation Sans"/>
              </a:rPr>
              <a:t>the number of </a:t>
            </a:r>
            <a:r>
              <a:rPr sz="1600" spc="-10" dirty="0">
                <a:latin typeface="Liberation Sans"/>
                <a:cs typeface="Liberation Sans"/>
              </a:rPr>
              <a:t>thread  </a:t>
            </a:r>
            <a:r>
              <a:rPr sz="1600" spc="-5" dirty="0">
                <a:latin typeface="Liberation Sans"/>
                <a:cs typeface="Liberation Sans"/>
              </a:rPr>
              <a:t>objects </a:t>
            </a:r>
            <a:r>
              <a:rPr sz="1600" dirty="0">
                <a:latin typeface="Liberation Sans"/>
                <a:cs typeface="Liberation Sans"/>
              </a:rPr>
              <a:t>in </a:t>
            </a:r>
            <a:r>
              <a:rPr sz="1600" spc="-5" dirty="0">
                <a:latin typeface="Liberation Sans"/>
                <a:cs typeface="Liberation Sans"/>
              </a:rPr>
              <a:t>the caller's thread</a:t>
            </a:r>
            <a:r>
              <a:rPr sz="1600" spc="-15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control.</a:t>
            </a:r>
            <a:endParaRPr sz="1600">
              <a:latin typeface="Liberation Sans"/>
              <a:cs typeface="Liberation Sans"/>
            </a:endParaRPr>
          </a:p>
          <a:p>
            <a:pPr marL="12700" marR="5080">
              <a:lnSpc>
                <a:spcPts val="1780"/>
              </a:lnSpc>
              <a:spcBef>
                <a:spcPts val="1180"/>
              </a:spcBef>
            </a:pP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threading.enumerate()</a:t>
            </a:r>
            <a:r>
              <a:rPr sz="1600" spc="-5" dirty="0">
                <a:latin typeface="Liberation Sans"/>
                <a:cs typeface="Liberation Sans"/>
              </a:rPr>
              <a:t>: Returns </a:t>
            </a:r>
            <a:r>
              <a:rPr sz="1600" dirty="0">
                <a:latin typeface="Liberation Sans"/>
                <a:cs typeface="Liberation Sans"/>
              </a:rPr>
              <a:t>a list </a:t>
            </a:r>
            <a:r>
              <a:rPr sz="1600" spc="-5" dirty="0">
                <a:latin typeface="Liberation Sans"/>
                <a:cs typeface="Liberation Sans"/>
              </a:rPr>
              <a:t>of all thread objects  that are currently</a:t>
            </a:r>
            <a:r>
              <a:rPr sz="1600" spc="-35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active.</a:t>
            </a:r>
            <a:endParaRPr sz="160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79" y="281940"/>
            <a:ext cx="7539355" cy="340614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sz="1800" spc="-5" dirty="0">
                <a:latin typeface="Liberation Sans"/>
                <a:cs typeface="Liberation Sans"/>
              </a:rPr>
              <a:t>In </a:t>
            </a:r>
            <a:r>
              <a:rPr sz="1800" spc="-10" dirty="0">
                <a:latin typeface="Liberation Sans"/>
                <a:cs typeface="Liberation Sans"/>
              </a:rPr>
              <a:t>addition </a:t>
            </a:r>
            <a:r>
              <a:rPr sz="1800" dirty="0">
                <a:latin typeface="Liberation Sans"/>
                <a:cs typeface="Liberation Sans"/>
              </a:rPr>
              <a:t>to </a:t>
            </a:r>
            <a:r>
              <a:rPr sz="1800" spc="-5" dirty="0">
                <a:latin typeface="Liberation Sans"/>
                <a:cs typeface="Liberation Sans"/>
              </a:rPr>
              <a:t>the methods, the </a:t>
            </a:r>
            <a:r>
              <a:rPr sz="1800" spc="-10" dirty="0">
                <a:latin typeface="Liberation Sans"/>
                <a:cs typeface="Liberation Sans"/>
              </a:rPr>
              <a:t>threading </a:t>
            </a:r>
            <a:r>
              <a:rPr sz="1800" spc="-5" dirty="0">
                <a:latin typeface="Liberation Sans"/>
                <a:cs typeface="Liberation Sans"/>
              </a:rPr>
              <a:t>module has the Thread class </a:t>
            </a:r>
            <a:r>
              <a:rPr sz="1800" spc="-10" dirty="0">
                <a:latin typeface="Liberation Sans"/>
                <a:cs typeface="Liberation Sans"/>
              </a:rPr>
              <a:t>that  </a:t>
            </a:r>
            <a:r>
              <a:rPr sz="1800" spc="-5" dirty="0">
                <a:latin typeface="Liberation Sans"/>
                <a:cs typeface="Liberation Sans"/>
              </a:rPr>
              <a:t>implements</a:t>
            </a:r>
            <a:r>
              <a:rPr sz="1800" spc="-10" dirty="0">
                <a:latin typeface="Liberation Sans"/>
                <a:cs typeface="Liberation Sans"/>
              </a:rPr>
              <a:t> threading.</a:t>
            </a:r>
            <a:endParaRPr sz="1800">
              <a:latin typeface="Liberation Sans"/>
              <a:cs typeface="Liberation Sans"/>
            </a:endParaRPr>
          </a:p>
          <a:p>
            <a:pPr marL="12700" marR="1681480">
              <a:lnSpc>
                <a:spcPts val="3210"/>
              </a:lnSpc>
              <a:spcBef>
                <a:spcPts val="225"/>
              </a:spcBef>
            </a:pPr>
            <a:r>
              <a:rPr sz="1800" dirty="0">
                <a:latin typeface="Liberation Sans"/>
                <a:cs typeface="Liberation Sans"/>
              </a:rPr>
              <a:t>The </a:t>
            </a:r>
            <a:r>
              <a:rPr sz="1800" spc="-5" dirty="0">
                <a:latin typeface="Liberation Sans"/>
                <a:cs typeface="Liberation Sans"/>
              </a:rPr>
              <a:t>methods provided by the </a:t>
            </a:r>
            <a:r>
              <a:rPr sz="1800" dirty="0">
                <a:latin typeface="Liberation Sans"/>
                <a:cs typeface="Liberation Sans"/>
              </a:rPr>
              <a:t>Thread </a:t>
            </a:r>
            <a:r>
              <a:rPr sz="1800" spc="-10" dirty="0">
                <a:latin typeface="Liberation Sans"/>
                <a:cs typeface="Liberation Sans"/>
              </a:rPr>
              <a:t>class </a:t>
            </a:r>
            <a:r>
              <a:rPr sz="1800" spc="-5" dirty="0">
                <a:latin typeface="Liberation Sans"/>
                <a:cs typeface="Liberation Sans"/>
              </a:rPr>
              <a:t>are </a:t>
            </a:r>
            <a:r>
              <a:rPr sz="1800" spc="-10" dirty="0">
                <a:latin typeface="Liberation Sans"/>
                <a:cs typeface="Liberation Sans"/>
              </a:rPr>
              <a:t>as follows: 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run()</a:t>
            </a:r>
            <a:r>
              <a:rPr sz="1800" spc="-5" dirty="0">
                <a:latin typeface="Liberation Sans"/>
                <a:cs typeface="Liberation Sans"/>
              </a:rPr>
              <a:t>: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run() method is the entry point for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a</a:t>
            </a:r>
            <a:r>
              <a:rPr sz="1800" spc="-35" dirty="0">
                <a:solidFill>
                  <a:srgbClr val="007F00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thread.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7F0000"/>
                </a:solidFill>
                <a:latin typeface="Liberation Sans"/>
                <a:cs typeface="Liberation Sans"/>
              </a:rPr>
              <a:t>start()</a:t>
            </a:r>
            <a:r>
              <a:rPr sz="1800" dirty="0">
                <a:latin typeface="Liberation Sans"/>
                <a:cs typeface="Liberation Sans"/>
              </a:rPr>
              <a:t>: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start() method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starts a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thread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by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calling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the run</a:t>
            </a:r>
            <a:r>
              <a:rPr sz="1800" spc="-15" dirty="0">
                <a:solidFill>
                  <a:srgbClr val="007F00"/>
                </a:solidFill>
                <a:latin typeface="Liberation Sans"/>
                <a:cs typeface="Liberation Sans"/>
              </a:rPr>
              <a:t>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method</a:t>
            </a:r>
            <a:r>
              <a:rPr sz="1800" dirty="0">
                <a:latin typeface="Liberation Sans"/>
                <a:cs typeface="Liberation Sans"/>
              </a:rPr>
              <a:t>.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join([time])</a:t>
            </a:r>
            <a:r>
              <a:rPr sz="1800" spc="-5" dirty="0">
                <a:latin typeface="Liberation Sans"/>
                <a:cs typeface="Liberation Sans"/>
              </a:rPr>
              <a:t>: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The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join() </a:t>
            </a:r>
            <a:r>
              <a:rPr sz="1800" spc="-15" dirty="0">
                <a:solidFill>
                  <a:srgbClr val="007F00"/>
                </a:solidFill>
                <a:latin typeface="Liberation Sans"/>
                <a:cs typeface="Liberation Sans"/>
              </a:rPr>
              <a:t>waits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for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threads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to</a:t>
            </a:r>
            <a:r>
              <a:rPr sz="1800" spc="40" dirty="0">
                <a:solidFill>
                  <a:srgbClr val="007F00"/>
                </a:solidFill>
                <a:latin typeface="Liberation Sans"/>
                <a:cs typeface="Liberation Sans"/>
              </a:rPr>
              <a:t>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terminate.</a:t>
            </a:r>
            <a:endParaRPr sz="1800">
              <a:latin typeface="Liberation Sans"/>
              <a:cs typeface="Liberation Sans"/>
            </a:endParaRPr>
          </a:p>
          <a:p>
            <a:pPr marL="12700" marR="218440">
              <a:lnSpc>
                <a:spcPct val="148400"/>
              </a:lnSpc>
              <a:spcBef>
                <a:spcPts val="5"/>
              </a:spcBef>
            </a:pP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isAlive()</a:t>
            </a:r>
            <a:r>
              <a:rPr sz="1800" spc="-5" dirty="0">
                <a:latin typeface="Liberation Sans"/>
                <a:cs typeface="Liberation Sans"/>
              </a:rPr>
              <a:t>: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isAlive() method checks </a:t>
            </a:r>
            <a:r>
              <a:rPr sz="1800" spc="-15" dirty="0">
                <a:solidFill>
                  <a:srgbClr val="007F00"/>
                </a:solidFill>
                <a:latin typeface="Liberation Sans"/>
                <a:cs typeface="Liberation Sans"/>
              </a:rPr>
              <a:t>whether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a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thread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is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still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executing</a:t>
            </a:r>
            <a:r>
              <a:rPr sz="1800" spc="-10" dirty="0">
                <a:latin typeface="Liberation Sans"/>
                <a:cs typeface="Liberation Sans"/>
              </a:rPr>
              <a:t>. 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getName()</a:t>
            </a:r>
            <a:r>
              <a:rPr sz="1800" spc="-5" dirty="0">
                <a:latin typeface="Liberation Sans"/>
                <a:cs typeface="Liberation Sans"/>
              </a:rPr>
              <a:t>: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getName() method returns the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name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of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a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thread</a:t>
            </a:r>
            <a:r>
              <a:rPr sz="1800" spc="-5" dirty="0">
                <a:latin typeface="Liberation Sans"/>
                <a:cs typeface="Liberation Sans"/>
              </a:rPr>
              <a:t>.  </a:t>
            </a:r>
            <a:r>
              <a:rPr sz="1800" spc="-5" dirty="0">
                <a:solidFill>
                  <a:srgbClr val="7F0000"/>
                </a:solidFill>
                <a:latin typeface="Liberation Sans"/>
                <a:cs typeface="Liberation Sans"/>
              </a:rPr>
              <a:t>setName()</a:t>
            </a:r>
            <a:r>
              <a:rPr sz="1800" spc="-5" dirty="0">
                <a:latin typeface="Liberation Sans"/>
                <a:cs typeface="Liberation Sans"/>
              </a:rPr>
              <a:t>: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The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setName() method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sets the </a:t>
            </a:r>
            <a:r>
              <a:rPr sz="1800" spc="-5" dirty="0">
                <a:solidFill>
                  <a:srgbClr val="007F00"/>
                </a:solidFill>
                <a:latin typeface="Liberation Sans"/>
                <a:cs typeface="Liberation Sans"/>
              </a:rPr>
              <a:t>name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of </a:t>
            </a:r>
            <a:r>
              <a:rPr sz="1800" dirty="0">
                <a:solidFill>
                  <a:srgbClr val="007F00"/>
                </a:solidFill>
                <a:latin typeface="Liberation Sans"/>
                <a:cs typeface="Liberation Sans"/>
              </a:rPr>
              <a:t>a</a:t>
            </a:r>
            <a:r>
              <a:rPr sz="1800" spc="-15" dirty="0">
                <a:solidFill>
                  <a:srgbClr val="007F00"/>
                </a:solidFill>
                <a:latin typeface="Liberation Sans"/>
                <a:cs typeface="Liberation Sans"/>
              </a:rPr>
              <a:t> </a:t>
            </a:r>
            <a:r>
              <a:rPr sz="1800" spc="-10" dirty="0">
                <a:solidFill>
                  <a:srgbClr val="007F00"/>
                </a:solidFill>
                <a:latin typeface="Liberation Sans"/>
                <a:cs typeface="Liberation Sans"/>
              </a:rPr>
              <a:t>thread.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79" y="278129"/>
            <a:ext cx="5065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7F0000"/>
                </a:solidFill>
                <a:latin typeface="Liberation Sans"/>
                <a:cs typeface="Liberation Sans"/>
              </a:rPr>
              <a:t>Creating Thread using Threading</a:t>
            </a:r>
            <a:r>
              <a:rPr sz="2000" b="1" spc="-1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7F0000"/>
                </a:solidFill>
                <a:latin typeface="Liberation Sans"/>
                <a:cs typeface="Liberation Sans"/>
              </a:rPr>
              <a:t>Module: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716279"/>
            <a:ext cx="6744334" cy="4953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5"/>
              </a:spcBef>
            </a:pPr>
            <a:r>
              <a:rPr sz="1600" spc="-95" dirty="0">
                <a:latin typeface="Liberation Sans"/>
                <a:cs typeface="Liberation Sans"/>
              </a:rPr>
              <a:t>To </a:t>
            </a:r>
            <a:r>
              <a:rPr sz="1600" spc="-5" dirty="0">
                <a:latin typeface="Liberation Sans"/>
                <a:cs typeface="Liberation Sans"/>
              </a:rPr>
              <a:t>implement </a:t>
            </a:r>
            <a:r>
              <a:rPr sz="1600" dirty="0">
                <a:latin typeface="Liberation Sans"/>
                <a:cs typeface="Liberation Sans"/>
              </a:rPr>
              <a:t>a </a:t>
            </a:r>
            <a:r>
              <a:rPr sz="1600" spc="-5" dirty="0">
                <a:latin typeface="Liberation Sans"/>
                <a:cs typeface="Liberation Sans"/>
              </a:rPr>
              <a:t>new thread using the threading module, </a:t>
            </a:r>
            <a:r>
              <a:rPr sz="1600" spc="-10" dirty="0">
                <a:latin typeface="Liberation Sans"/>
                <a:cs typeface="Liberation Sans"/>
              </a:rPr>
              <a:t>you </a:t>
            </a:r>
            <a:r>
              <a:rPr sz="1600" spc="-5" dirty="0">
                <a:latin typeface="Liberation Sans"/>
                <a:cs typeface="Liberation Sans"/>
              </a:rPr>
              <a:t>have to do the  following: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79" y="1388110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480" y="1186179"/>
            <a:ext cx="7150100" cy="13817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Define </a:t>
            </a:r>
            <a:r>
              <a:rPr sz="1600" dirty="0">
                <a:solidFill>
                  <a:srgbClr val="7F0000"/>
                </a:solidFill>
                <a:latin typeface="Liberation Sans"/>
                <a:cs typeface="Liberation Sans"/>
              </a:rPr>
              <a:t>a 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new subclass of the </a:t>
            </a:r>
            <a:r>
              <a:rPr sz="1600" spc="-10" dirty="0">
                <a:solidFill>
                  <a:srgbClr val="7F0000"/>
                </a:solidFill>
                <a:latin typeface="Liberation Sans"/>
                <a:cs typeface="Liberation Sans"/>
              </a:rPr>
              <a:t>Thread</a:t>
            </a:r>
            <a:r>
              <a:rPr sz="1600" spc="-4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1600" dirty="0">
                <a:solidFill>
                  <a:srgbClr val="7F0000"/>
                </a:solidFill>
                <a:latin typeface="Liberation Sans"/>
                <a:cs typeface="Liberation Sans"/>
              </a:rPr>
              <a:t>class.</a:t>
            </a:r>
            <a:endParaRPr sz="1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1409700" algn="l"/>
                <a:tab pos="1894205" algn="l"/>
              </a:tabLst>
            </a:pP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Override the</a:t>
            </a:r>
            <a:r>
              <a:rPr sz="1600" u="heavy" spc="-5" dirty="0">
                <a:solidFill>
                  <a:srgbClr val="7F0000"/>
                </a:solidFill>
                <a:uFill>
                  <a:solidFill>
                    <a:srgbClr val="7E0000"/>
                  </a:solidFill>
                </a:uFill>
                <a:latin typeface="Liberation Sans"/>
                <a:cs typeface="Liberation Sans"/>
              </a:rPr>
              <a:t> 	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init</a:t>
            </a:r>
            <a:r>
              <a:rPr sz="1600" u="heavy" spc="-5" dirty="0">
                <a:solidFill>
                  <a:srgbClr val="7F0000"/>
                </a:solidFill>
                <a:uFill>
                  <a:solidFill>
                    <a:srgbClr val="7E0000"/>
                  </a:solidFill>
                </a:uFill>
                <a:latin typeface="Liberation Sans"/>
                <a:cs typeface="Liberation Sans"/>
              </a:rPr>
              <a:t> 	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(self [,args]) method to add additional</a:t>
            </a:r>
            <a:r>
              <a:rPr sz="1600" spc="-2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arguments.</a:t>
            </a:r>
            <a:endParaRPr sz="1600">
              <a:latin typeface="Liberation Sans"/>
              <a:cs typeface="Liberation Sans"/>
            </a:endParaRPr>
          </a:p>
          <a:p>
            <a:pPr marL="12700" marR="5080">
              <a:lnSpc>
                <a:spcPts val="1770"/>
              </a:lnSpc>
              <a:spcBef>
                <a:spcPts val="1235"/>
              </a:spcBef>
            </a:pP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Then, override the run(self [,args]) method to implement </a:t>
            </a:r>
            <a:r>
              <a:rPr sz="1600" spc="-10" dirty="0">
                <a:solidFill>
                  <a:srgbClr val="7F0000"/>
                </a:solidFill>
                <a:latin typeface="Liberation Sans"/>
                <a:cs typeface="Liberation Sans"/>
              </a:rPr>
              <a:t>what 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the thread should  do </a:t>
            </a:r>
            <a:r>
              <a:rPr sz="1600" spc="-10" dirty="0">
                <a:solidFill>
                  <a:srgbClr val="7F0000"/>
                </a:solidFill>
                <a:latin typeface="Liberation Sans"/>
                <a:cs typeface="Liberation Sans"/>
              </a:rPr>
              <a:t>when 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started.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9" y="1765300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579" y="2142489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079" y="3178810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OpenSymbol"/>
                <a:cs typeface="OpenSymbol"/>
              </a:rPr>
              <a:t>●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980" y="3110229"/>
            <a:ext cx="7741284" cy="4940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770"/>
              </a:lnSpc>
              <a:spcBef>
                <a:spcPts val="280"/>
              </a:spcBef>
            </a:pPr>
            <a:r>
              <a:rPr sz="1600" spc="-5" dirty="0">
                <a:latin typeface="Liberation Sans"/>
                <a:cs typeface="Liberation Sans"/>
              </a:rPr>
              <a:t>Once </a:t>
            </a:r>
            <a:r>
              <a:rPr sz="1600" spc="-10" dirty="0">
                <a:latin typeface="Liberation Sans"/>
                <a:cs typeface="Liberation Sans"/>
              </a:rPr>
              <a:t>you </a:t>
            </a:r>
            <a:r>
              <a:rPr sz="1600" spc="-5" dirty="0">
                <a:latin typeface="Liberation Sans"/>
                <a:cs typeface="Liberation Sans"/>
              </a:rPr>
              <a:t>have created the new </a:t>
            </a:r>
            <a:r>
              <a:rPr sz="1600" spc="-10" dirty="0">
                <a:latin typeface="Liberation Sans"/>
                <a:cs typeface="Liberation Sans"/>
              </a:rPr>
              <a:t>Thread </a:t>
            </a:r>
            <a:r>
              <a:rPr sz="1600" spc="-5" dirty="0">
                <a:latin typeface="Liberation Sans"/>
                <a:cs typeface="Liberation Sans"/>
              </a:rPr>
              <a:t>subclass, </a:t>
            </a:r>
            <a:r>
              <a:rPr sz="1600" spc="-10" dirty="0">
                <a:latin typeface="Liberation Sans"/>
                <a:cs typeface="Liberation Sans"/>
              </a:rPr>
              <a:t>you </a:t>
            </a:r>
            <a:r>
              <a:rPr sz="1600" spc="-5" dirty="0">
                <a:latin typeface="Liberation Sans"/>
                <a:cs typeface="Liberation Sans"/>
              </a:rPr>
              <a:t>can create an instance of </a:t>
            </a:r>
            <a:r>
              <a:rPr sz="1600" dirty="0">
                <a:latin typeface="Liberation Sans"/>
                <a:cs typeface="Liberation Sans"/>
              </a:rPr>
              <a:t>it </a:t>
            </a:r>
            <a:r>
              <a:rPr sz="1600" spc="-5" dirty="0">
                <a:latin typeface="Liberation Sans"/>
                <a:cs typeface="Liberation Sans"/>
              </a:rPr>
              <a:t>and  then start </a:t>
            </a:r>
            <a:r>
              <a:rPr sz="1600" dirty="0">
                <a:latin typeface="Liberation Sans"/>
                <a:cs typeface="Liberation Sans"/>
              </a:rPr>
              <a:t>a </a:t>
            </a:r>
            <a:r>
              <a:rPr sz="1600" spc="-5" dirty="0">
                <a:latin typeface="Liberation Sans"/>
                <a:cs typeface="Liberation Sans"/>
              </a:rPr>
              <a:t>new thread by invoking the 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start()</a:t>
            </a:r>
            <a:r>
              <a:rPr sz="1600" spc="-5" dirty="0">
                <a:latin typeface="Liberation Sans"/>
                <a:cs typeface="Liberation Sans"/>
              </a:rPr>
              <a:t>, which will </a:t>
            </a:r>
            <a:r>
              <a:rPr sz="1600" dirty="0">
                <a:latin typeface="Liberation Sans"/>
                <a:cs typeface="Liberation Sans"/>
              </a:rPr>
              <a:t>in </a:t>
            </a:r>
            <a:r>
              <a:rPr sz="1600" spc="-5" dirty="0">
                <a:latin typeface="Liberation Sans"/>
                <a:cs typeface="Liberation Sans"/>
              </a:rPr>
              <a:t>turn </a:t>
            </a:r>
            <a:r>
              <a:rPr sz="1600" dirty="0">
                <a:latin typeface="Liberation Sans"/>
                <a:cs typeface="Liberation Sans"/>
              </a:rPr>
              <a:t>call </a:t>
            </a:r>
            <a:r>
              <a:rPr sz="1600" spc="-5" dirty="0">
                <a:solidFill>
                  <a:srgbClr val="7F0000"/>
                </a:solidFill>
                <a:latin typeface="Liberation Sans"/>
                <a:cs typeface="Liberation Sans"/>
              </a:rPr>
              <a:t>run()</a:t>
            </a:r>
            <a:r>
              <a:rPr sz="1600" spc="-3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method.</a:t>
            </a:r>
            <a:endParaRPr sz="1600">
              <a:latin typeface="Liberation Sans"/>
              <a:cs typeface="Liberatio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1043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Multithreading</vt:lpstr>
      <vt:lpstr>Multithreading generally occurs by time- division multiplexing.  The processor switches between different threads</vt:lpstr>
      <vt:lpstr>Slide 3</vt:lpstr>
      <vt:lpstr>Python Threading:</vt:lpstr>
      <vt:lpstr>Slide 5</vt:lpstr>
      <vt:lpstr>Slide 6</vt:lpstr>
      <vt:lpstr>Threading Module</vt:lpstr>
      <vt:lpstr>Slide 8</vt:lpstr>
      <vt:lpstr>Creating Thread using Threading Module:</vt:lpstr>
      <vt:lpstr>Slide 10</vt:lpstr>
      <vt:lpstr>Slide 11</vt:lpstr>
      <vt:lpstr>Synchronizing Threads: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cp:lastModifiedBy>Windows User</cp:lastModifiedBy>
  <cp:revision>10</cp:revision>
  <dcterms:created xsi:type="dcterms:W3CDTF">2020-05-09T12:15:27Z</dcterms:created>
  <dcterms:modified xsi:type="dcterms:W3CDTF">2020-05-11T14:25:47Z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2020-05-09T00:00:00Z</vt:filetime>
  </property>
</Properties>
</file>