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8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9042400" cy="6788150"/>
  <p:notesSz cx="9042400" cy="6788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7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656" y="2104326"/>
            <a:ext cx="7691437" cy="1425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7312" y="3801364"/>
            <a:ext cx="6334125" cy="1697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6633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6633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437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0106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6633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0985" y="279496"/>
            <a:ext cx="635635" cy="1583055"/>
          </a:xfrm>
          <a:custGeom>
            <a:avLst/>
            <a:gdLst/>
            <a:ahLst/>
            <a:cxnLst/>
            <a:rect l="l" t="t" r="r" b="b"/>
            <a:pathLst>
              <a:path w="635634" h="1583055">
                <a:moveTo>
                  <a:pt x="635092" y="0"/>
                </a:moveTo>
                <a:lnTo>
                  <a:pt x="0" y="0"/>
                </a:lnTo>
                <a:lnTo>
                  <a:pt x="0" y="1582737"/>
                </a:lnTo>
                <a:lnTo>
                  <a:pt x="635092" y="1582737"/>
                </a:lnTo>
                <a:lnTo>
                  <a:pt x="635092" y="0"/>
                </a:lnTo>
                <a:close/>
              </a:path>
            </a:pathLst>
          </a:custGeom>
          <a:solidFill>
            <a:srgbClr val="7A4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650" y="511335"/>
            <a:ext cx="8683449" cy="1108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6633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778" y="1992104"/>
            <a:ext cx="7907192" cy="294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76575" y="6312979"/>
            <a:ext cx="2895600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437" y="6312979"/>
            <a:ext cx="2081212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15100" y="6312979"/>
            <a:ext cx="2081212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1718" y="226113"/>
            <a:ext cx="8111490" cy="6276340"/>
          </a:xfrm>
          <a:custGeom>
            <a:avLst/>
            <a:gdLst/>
            <a:ahLst/>
            <a:cxnLst/>
            <a:rect l="l" t="t" r="r" b="b"/>
            <a:pathLst>
              <a:path w="8111490" h="6276340">
                <a:moveTo>
                  <a:pt x="8111464" y="0"/>
                </a:moveTo>
                <a:lnTo>
                  <a:pt x="0" y="0"/>
                </a:lnTo>
                <a:lnTo>
                  <a:pt x="0" y="6276009"/>
                </a:lnTo>
                <a:lnTo>
                  <a:pt x="8111464" y="6276009"/>
                </a:lnTo>
                <a:lnTo>
                  <a:pt x="8111464" y="0"/>
                </a:lnTo>
                <a:close/>
              </a:path>
            </a:pathLst>
          </a:custGeom>
          <a:solidFill>
            <a:srgbClr val="7A4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9055" y="3064124"/>
            <a:ext cx="3613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325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632" y="226113"/>
            <a:ext cx="210820" cy="6276340"/>
          </a:xfrm>
          <a:custGeom>
            <a:avLst/>
            <a:gdLst/>
            <a:ahLst/>
            <a:cxnLst/>
            <a:rect l="l" t="t" r="r" b="b"/>
            <a:pathLst>
              <a:path w="210820" h="6276340">
                <a:moveTo>
                  <a:pt x="210404" y="0"/>
                </a:moveTo>
                <a:lnTo>
                  <a:pt x="0" y="0"/>
                </a:lnTo>
                <a:lnTo>
                  <a:pt x="0" y="6276009"/>
                </a:lnTo>
                <a:lnTo>
                  <a:pt x="210404" y="6276009"/>
                </a:lnTo>
                <a:lnTo>
                  <a:pt x="210404" y="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8802" y="3897053"/>
            <a:ext cx="449326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dirty="0">
                <a:solidFill>
                  <a:srgbClr val="FFFFFF"/>
                </a:solidFill>
              </a:rPr>
              <a:t>Intro </a:t>
            </a:r>
            <a:r>
              <a:rPr sz="3150" spc="-85" dirty="0">
                <a:solidFill>
                  <a:srgbClr val="FFFFFF"/>
                </a:solidFill>
              </a:rPr>
              <a:t>to </a:t>
            </a:r>
            <a:r>
              <a:rPr sz="3150" spc="45" dirty="0">
                <a:solidFill>
                  <a:srgbClr val="FFFFFF"/>
                </a:solidFill>
              </a:rPr>
              <a:t>Python</a:t>
            </a:r>
            <a:r>
              <a:rPr sz="3150" spc="-465" dirty="0">
                <a:solidFill>
                  <a:srgbClr val="FFFFFF"/>
                </a:solidFill>
              </a:rPr>
              <a:t> </a:t>
            </a:r>
            <a:r>
              <a:rPr sz="3150" spc="130" dirty="0">
                <a:solidFill>
                  <a:srgbClr val="FFFFFF"/>
                </a:solidFill>
              </a:rPr>
              <a:t>Graphics</a:t>
            </a:r>
            <a:endParaRPr sz="31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001" y="0"/>
          <a:ext cx="8534400" cy="678815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0"/>
                <a:gridCol w="2844800"/>
                <a:gridCol w="2844800"/>
              </a:tblGrid>
              <a:tr h="6421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/>
                        <a:t>color()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/>
                        <a:t>Color name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/>
                        <a:t>Changes the color of the turtle’s pen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</a:tr>
              <a:tr h="83786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fillcolor()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Color name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/>
                        <a:t>Changes the color of the turtle will use to fill a polygon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</a:tr>
              <a:tr h="6016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heading()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Returns the current heading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6016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position()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/>
                        <a:t>Returns the current position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</a:tr>
              <a:tr h="6421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goto()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x, y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Move the turtle to position x,y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6421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begin_fill()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Remember the starting point for a filled polygon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6421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end_fill()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/>
                        <a:t>Close the polygon and fill with the current fill color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</a:tr>
              <a:tr h="6421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dot()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/>
                        <a:t>Leave the dot at the current position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</a:tr>
              <a:tr h="89424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stamp()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/>
                        <a:t>Leaves an impression of a turtle shape at the current location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</a:tr>
              <a:tr h="6421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shape()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shapename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/>
                        <a:t>Should be ‘arrow’, ‘classic’, ‘turtle’ or ‘circle’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80" dirty="0"/>
              <a:t> </a:t>
            </a:r>
            <a:r>
              <a:rPr sz="3550" spc="105" dirty="0"/>
              <a:t>Challenge:</a:t>
            </a:r>
            <a:r>
              <a:rPr sz="3550" spc="-470" dirty="0"/>
              <a:t> </a:t>
            </a:r>
            <a:r>
              <a:rPr sz="3550" spc="120" dirty="0"/>
              <a:t>Draw</a:t>
            </a:r>
            <a:r>
              <a:rPr sz="3550" spc="-180" dirty="0"/>
              <a:t> </a:t>
            </a:r>
            <a:r>
              <a:rPr sz="3550" spc="20" dirty="0"/>
              <a:t>a  </a:t>
            </a:r>
            <a:r>
              <a:rPr sz="3550" spc="-5" dirty="0"/>
              <a:t>Box!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70778" y="1992104"/>
            <a:ext cx="3874222" cy="2492990"/>
          </a:xfrm>
        </p:spPr>
        <p:txBody>
          <a:bodyPr/>
          <a:lstStyle/>
          <a:p>
            <a:pPr rtl="0" fontAlgn="base"/>
            <a:r>
              <a:rPr lang="en-US" dirty="0" smtClean="0"/>
              <a:t>import turtle  </a:t>
            </a:r>
          </a:p>
          <a:p>
            <a:pPr rtl="0" fontAlgn="base"/>
            <a:r>
              <a:rPr lang="en-US" dirty="0" err="1" smtClean="0"/>
              <a:t>skk</a:t>
            </a:r>
            <a:r>
              <a:rPr lang="en-US" dirty="0" smtClean="0"/>
              <a:t> = </a:t>
            </a:r>
            <a:r>
              <a:rPr lang="en-US" dirty="0" err="1" smtClean="0"/>
              <a:t>turtle.Turtle</a:t>
            </a:r>
            <a:r>
              <a:rPr lang="en-US" dirty="0" smtClean="0"/>
              <a:t>() </a:t>
            </a:r>
          </a:p>
          <a:p>
            <a:pPr rtl="0" fontAlgn="base"/>
            <a:r>
              <a:rPr lang="en-US" dirty="0" smtClean="0"/>
              <a:t>  </a:t>
            </a:r>
          </a:p>
          <a:p>
            <a:pPr rtl="0" fontAlgn="base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range(4): </a:t>
            </a:r>
          </a:p>
          <a:p>
            <a:pPr rtl="0" fontAlgn="base"/>
            <a:r>
              <a:rPr lang="en-US" dirty="0" smtClean="0"/>
              <a:t>    </a:t>
            </a:r>
            <a:r>
              <a:rPr lang="en-US" dirty="0" err="1" smtClean="0"/>
              <a:t>skk.forward</a:t>
            </a:r>
            <a:r>
              <a:rPr lang="en-US" dirty="0" smtClean="0"/>
              <a:t>(50) </a:t>
            </a:r>
          </a:p>
          <a:p>
            <a:pPr rtl="0" fontAlgn="base"/>
            <a:r>
              <a:rPr lang="en-US" dirty="0" smtClean="0"/>
              <a:t>    </a:t>
            </a:r>
            <a:r>
              <a:rPr lang="en-US" dirty="0" err="1" smtClean="0"/>
              <a:t>skk.right</a:t>
            </a:r>
            <a:r>
              <a:rPr lang="en-US" dirty="0" smtClean="0"/>
              <a:t>(90) </a:t>
            </a:r>
          </a:p>
          <a:p>
            <a:pPr rtl="0" fontAlgn="base"/>
            <a:r>
              <a:rPr lang="en-US" dirty="0" smtClean="0"/>
              <a:t>      </a:t>
            </a:r>
          </a:p>
          <a:p>
            <a:pPr rtl="0" fontAlgn="base"/>
            <a:r>
              <a:rPr lang="en-US" dirty="0" err="1" smtClean="0"/>
              <a:t>turtle.done</a:t>
            </a:r>
            <a:r>
              <a:rPr lang="en-US" dirty="0" smtClean="0"/>
              <a:t>() 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000" y="1641475"/>
            <a:ext cx="3885844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80" dirty="0"/>
              <a:t> </a:t>
            </a:r>
            <a:r>
              <a:rPr sz="3550" spc="105" dirty="0"/>
              <a:t>Challenge:</a:t>
            </a:r>
            <a:r>
              <a:rPr sz="3550" spc="-465" dirty="0"/>
              <a:t> </a:t>
            </a:r>
            <a:r>
              <a:rPr sz="3550" spc="120" dirty="0"/>
              <a:t>Draw</a:t>
            </a:r>
            <a:r>
              <a:rPr sz="3550" spc="-185" dirty="0"/>
              <a:t> </a:t>
            </a:r>
            <a:r>
              <a:rPr sz="3550" spc="60" dirty="0"/>
              <a:t>an  </a:t>
            </a:r>
            <a:r>
              <a:rPr sz="3550" spc="15" dirty="0"/>
              <a:t>Pentagon!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0778" y="1992104"/>
            <a:ext cx="3798022" cy="3600986"/>
          </a:xfrm>
        </p:spPr>
        <p:txBody>
          <a:bodyPr/>
          <a:lstStyle/>
          <a:p>
            <a:pPr rtl="0" fontAlgn="base"/>
            <a:r>
              <a:rPr lang="en-US" dirty="0" smtClean="0"/>
              <a:t>import turtle  </a:t>
            </a:r>
          </a:p>
          <a:p>
            <a:pPr rtl="0" fontAlgn="base"/>
            <a:r>
              <a:rPr lang="en-US" dirty="0" smtClean="0"/>
              <a:t>pentagon = </a:t>
            </a:r>
            <a:r>
              <a:rPr lang="en-US" dirty="0" err="1" smtClean="0"/>
              <a:t>turtle.Turtle</a:t>
            </a:r>
            <a:r>
              <a:rPr lang="en-US" dirty="0" smtClean="0"/>
              <a:t>() </a:t>
            </a:r>
          </a:p>
          <a:p>
            <a:pPr rtl="0" fontAlgn="base"/>
            <a:r>
              <a:rPr lang="en-US" dirty="0" smtClean="0"/>
              <a:t>  </a:t>
            </a:r>
          </a:p>
          <a:p>
            <a:pPr rtl="0" fontAlgn="base"/>
            <a:r>
              <a:rPr lang="en-US" dirty="0" err="1" smtClean="0"/>
              <a:t>num_sides</a:t>
            </a:r>
            <a:r>
              <a:rPr lang="en-US" dirty="0" smtClean="0"/>
              <a:t> = 5</a:t>
            </a:r>
          </a:p>
          <a:p>
            <a:pPr rtl="0" fontAlgn="base"/>
            <a:r>
              <a:rPr lang="en-US" dirty="0" err="1" smtClean="0"/>
              <a:t>side_length</a:t>
            </a:r>
            <a:r>
              <a:rPr lang="en-US" dirty="0" smtClean="0"/>
              <a:t> = 70</a:t>
            </a:r>
          </a:p>
          <a:p>
            <a:pPr rtl="0" fontAlgn="base"/>
            <a:r>
              <a:rPr lang="en-US" dirty="0" smtClean="0"/>
              <a:t>angle = 360.0 / </a:t>
            </a:r>
            <a:r>
              <a:rPr lang="en-US" dirty="0" err="1" smtClean="0"/>
              <a:t>num_sides</a:t>
            </a:r>
            <a:r>
              <a:rPr lang="en-US" dirty="0" smtClean="0"/>
              <a:t>  </a:t>
            </a:r>
          </a:p>
          <a:p>
            <a:pPr rtl="0" fontAlgn="base"/>
            <a:r>
              <a:rPr lang="en-US" dirty="0" smtClean="0"/>
              <a:t>  </a:t>
            </a:r>
          </a:p>
          <a:p>
            <a:pPr rtl="0" fontAlgn="base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num_sides</a:t>
            </a:r>
            <a:r>
              <a:rPr lang="en-US" dirty="0" smtClean="0"/>
              <a:t>): </a:t>
            </a:r>
          </a:p>
          <a:p>
            <a:pPr rtl="0" fontAlgn="base"/>
            <a:r>
              <a:rPr lang="en-US" dirty="0" smtClean="0"/>
              <a:t>    </a:t>
            </a:r>
            <a:r>
              <a:rPr lang="en-US" dirty="0" err="1" smtClean="0"/>
              <a:t>pentagon.forward</a:t>
            </a:r>
            <a:r>
              <a:rPr lang="en-US" dirty="0" smtClean="0"/>
              <a:t>(</a:t>
            </a:r>
            <a:r>
              <a:rPr lang="en-US" dirty="0" err="1" smtClean="0"/>
              <a:t>side_length</a:t>
            </a:r>
            <a:r>
              <a:rPr lang="en-US" dirty="0" smtClean="0"/>
              <a:t>) </a:t>
            </a:r>
          </a:p>
          <a:p>
            <a:pPr rtl="0" fontAlgn="base"/>
            <a:r>
              <a:rPr lang="en-US" dirty="0" smtClean="0"/>
              <a:t>    </a:t>
            </a:r>
            <a:r>
              <a:rPr lang="en-US" dirty="0" err="1" smtClean="0"/>
              <a:t>pentagon.right</a:t>
            </a:r>
            <a:r>
              <a:rPr lang="en-US" dirty="0" smtClean="0"/>
              <a:t>(angle) </a:t>
            </a:r>
          </a:p>
          <a:p>
            <a:pPr rtl="0" fontAlgn="base"/>
            <a:r>
              <a:rPr lang="en-US" dirty="0" smtClean="0"/>
              <a:t>      </a:t>
            </a:r>
          </a:p>
          <a:p>
            <a:pPr rtl="0" fontAlgn="base"/>
            <a:r>
              <a:rPr lang="en-US" dirty="0" err="1" smtClean="0"/>
              <a:t>turtle.done</a:t>
            </a:r>
            <a:r>
              <a:rPr lang="en-US" dirty="0" smtClean="0"/>
              <a:t>() 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7400" y="1946275"/>
            <a:ext cx="3912006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80" dirty="0"/>
              <a:t> </a:t>
            </a:r>
            <a:r>
              <a:rPr sz="3550" spc="105" dirty="0"/>
              <a:t>Challenge:</a:t>
            </a:r>
            <a:r>
              <a:rPr sz="3550" spc="-465" dirty="0"/>
              <a:t> </a:t>
            </a:r>
            <a:r>
              <a:rPr sz="3550" spc="120" dirty="0"/>
              <a:t>Draw</a:t>
            </a:r>
            <a:r>
              <a:rPr sz="3550" spc="-185" dirty="0"/>
              <a:t> </a:t>
            </a:r>
            <a:r>
              <a:rPr sz="3550" spc="60" dirty="0"/>
              <a:t>an  </a:t>
            </a:r>
            <a:r>
              <a:rPr sz="3550" spc="70" dirty="0"/>
              <a:t>Octagon!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0778" y="1992104"/>
            <a:ext cx="3874222" cy="3600986"/>
          </a:xfrm>
        </p:spPr>
        <p:txBody>
          <a:bodyPr/>
          <a:lstStyle/>
          <a:p>
            <a:pPr rtl="0" fontAlgn="base"/>
            <a:r>
              <a:rPr lang="en-US" dirty="0" smtClean="0"/>
              <a:t>import turtle  </a:t>
            </a:r>
          </a:p>
          <a:p>
            <a:pPr rtl="0" fontAlgn="base"/>
            <a:r>
              <a:rPr lang="en-US" dirty="0" smtClean="0"/>
              <a:t>octagon = </a:t>
            </a:r>
            <a:r>
              <a:rPr lang="en-US" dirty="0" err="1" smtClean="0"/>
              <a:t>turtle.Turtle</a:t>
            </a:r>
            <a:r>
              <a:rPr lang="en-US" dirty="0" smtClean="0"/>
              <a:t>() </a:t>
            </a:r>
          </a:p>
          <a:p>
            <a:pPr rtl="0" fontAlgn="base"/>
            <a:r>
              <a:rPr lang="en-US" dirty="0" smtClean="0"/>
              <a:t>  </a:t>
            </a:r>
          </a:p>
          <a:p>
            <a:pPr rtl="0" fontAlgn="base"/>
            <a:r>
              <a:rPr lang="en-US" dirty="0" err="1" smtClean="0"/>
              <a:t>num_sides</a:t>
            </a:r>
            <a:r>
              <a:rPr lang="en-US" dirty="0" smtClean="0"/>
              <a:t> = 8</a:t>
            </a:r>
          </a:p>
          <a:p>
            <a:pPr rtl="0" fontAlgn="base"/>
            <a:r>
              <a:rPr lang="en-US" dirty="0" err="1" smtClean="0"/>
              <a:t>side_length</a:t>
            </a:r>
            <a:r>
              <a:rPr lang="en-US" dirty="0" smtClean="0"/>
              <a:t> = 70</a:t>
            </a:r>
          </a:p>
          <a:p>
            <a:pPr rtl="0" fontAlgn="base"/>
            <a:r>
              <a:rPr lang="en-US" dirty="0" smtClean="0"/>
              <a:t>angle = 360.0 / </a:t>
            </a:r>
            <a:r>
              <a:rPr lang="en-US" dirty="0" err="1" smtClean="0"/>
              <a:t>num_sides</a:t>
            </a:r>
            <a:r>
              <a:rPr lang="en-US" dirty="0" smtClean="0"/>
              <a:t>  </a:t>
            </a:r>
          </a:p>
          <a:p>
            <a:pPr rtl="0" fontAlgn="base"/>
            <a:r>
              <a:rPr lang="en-US" dirty="0" smtClean="0"/>
              <a:t>  </a:t>
            </a:r>
          </a:p>
          <a:p>
            <a:pPr rtl="0" fontAlgn="base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num_sides</a:t>
            </a:r>
            <a:r>
              <a:rPr lang="en-US" dirty="0" smtClean="0"/>
              <a:t>): </a:t>
            </a:r>
          </a:p>
          <a:p>
            <a:pPr rtl="0" fontAlgn="base"/>
            <a:r>
              <a:rPr lang="en-US" dirty="0" smtClean="0"/>
              <a:t>    </a:t>
            </a:r>
            <a:r>
              <a:rPr lang="en-US" dirty="0" err="1" smtClean="0"/>
              <a:t>octagon.forward</a:t>
            </a:r>
            <a:r>
              <a:rPr lang="en-US" dirty="0" smtClean="0"/>
              <a:t>(</a:t>
            </a:r>
            <a:r>
              <a:rPr lang="en-US" dirty="0" err="1" smtClean="0"/>
              <a:t>side_length</a:t>
            </a:r>
            <a:r>
              <a:rPr lang="en-US" dirty="0" smtClean="0"/>
              <a:t>) </a:t>
            </a:r>
          </a:p>
          <a:p>
            <a:pPr rtl="0" fontAlgn="base"/>
            <a:r>
              <a:rPr lang="en-US" dirty="0" smtClean="0"/>
              <a:t>    </a:t>
            </a:r>
            <a:r>
              <a:rPr lang="en-US" dirty="0" err="1" smtClean="0"/>
              <a:t>octagon.right</a:t>
            </a:r>
            <a:r>
              <a:rPr lang="en-US" dirty="0" smtClean="0"/>
              <a:t>(angle) </a:t>
            </a:r>
          </a:p>
          <a:p>
            <a:pPr rtl="0" fontAlgn="base"/>
            <a:r>
              <a:rPr lang="en-US" dirty="0" smtClean="0"/>
              <a:t>      </a:t>
            </a:r>
          </a:p>
          <a:p>
            <a:pPr rtl="0" fontAlgn="base"/>
            <a:r>
              <a:rPr lang="en-US" dirty="0" err="1" smtClean="0"/>
              <a:t>turtle.done</a:t>
            </a:r>
            <a:r>
              <a:rPr lang="en-US" dirty="0" smtClean="0"/>
              <a:t>() 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3600" y="2022475"/>
            <a:ext cx="3940175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177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80" dirty="0"/>
              <a:t> </a:t>
            </a:r>
            <a:r>
              <a:rPr sz="3550" spc="105" dirty="0"/>
              <a:t>Challenge:</a:t>
            </a:r>
            <a:r>
              <a:rPr sz="3550" spc="-465" dirty="0"/>
              <a:t> </a:t>
            </a:r>
            <a:r>
              <a:rPr sz="3550" spc="120" dirty="0"/>
              <a:t>Polygon  </a:t>
            </a:r>
            <a:r>
              <a:rPr sz="3550" spc="35" dirty="0"/>
              <a:t>Function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4000" y="2936875"/>
            <a:ext cx="4572000" cy="3600986"/>
          </a:xfrm>
        </p:spPr>
        <p:txBody>
          <a:bodyPr/>
          <a:lstStyle/>
          <a:p>
            <a:pPr rtl="0" fontAlgn="base"/>
            <a:r>
              <a:rPr lang="en-US" dirty="0" smtClean="0"/>
              <a:t>import turtle  </a:t>
            </a:r>
          </a:p>
          <a:p>
            <a:pPr rtl="0" fontAlgn="base"/>
            <a:r>
              <a:rPr lang="en-US" dirty="0" smtClean="0"/>
              <a:t>polygon = </a:t>
            </a:r>
            <a:r>
              <a:rPr lang="en-US" dirty="0" err="1" smtClean="0"/>
              <a:t>turtle.Turtle</a:t>
            </a:r>
            <a:r>
              <a:rPr lang="en-US" dirty="0" smtClean="0"/>
              <a:t>() </a:t>
            </a:r>
          </a:p>
          <a:p>
            <a:pPr rtl="0" fontAlgn="base"/>
            <a:r>
              <a:rPr lang="en-US" dirty="0" smtClean="0"/>
              <a:t>  </a:t>
            </a:r>
          </a:p>
          <a:p>
            <a:pPr rtl="0" fontAlgn="base"/>
            <a:r>
              <a:rPr lang="en-US" dirty="0" err="1" smtClean="0"/>
              <a:t>num_sides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(input(“Enter no of sides”))</a:t>
            </a:r>
          </a:p>
          <a:p>
            <a:pPr rtl="0" fontAlgn="base"/>
            <a:r>
              <a:rPr lang="en-US" dirty="0" err="1" smtClean="0"/>
              <a:t>side_length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(input(“Enter length of side”))</a:t>
            </a:r>
          </a:p>
          <a:p>
            <a:pPr rtl="0" fontAlgn="base"/>
            <a:r>
              <a:rPr lang="en-US" dirty="0" smtClean="0"/>
              <a:t>angle = 360.0 / </a:t>
            </a:r>
            <a:r>
              <a:rPr lang="en-US" dirty="0" err="1" smtClean="0"/>
              <a:t>num_sides</a:t>
            </a:r>
            <a:r>
              <a:rPr lang="en-US" dirty="0" smtClean="0"/>
              <a:t>  </a:t>
            </a:r>
          </a:p>
          <a:p>
            <a:pPr rtl="0" fontAlgn="base"/>
            <a:r>
              <a:rPr lang="en-US" dirty="0" smtClean="0"/>
              <a:t>  </a:t>
            </a:r>
          </a:p>
          <a:p>
            <a:pPr rtl="0" fontAlgn="base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num_sides</a:t>
            </a:r>
            <a:r>
              <a:rPr lang="en-US" dirty="0" smtClean="0"/>
              <a:t>): </a:t>
            </a:r>
          </a:p>
          <a:p>
            <a:pPr rtl="0" fontAlgn="base"/>
            <a:r>
              <a:rPr lang="en-US" dirty="0" smtClean="0"/>
              <a:t>    </a:t>
            </a:r>
            <a:r>
              <a:rPr lang="en-US" dirty="0" err="1" smtClean="0"/>
              <a:t>polygon.forward</a:t>
            </a:r>
            <a:r>
              <a:rPr lang="en-US" dirty="0" smtClean="0"/>
              <a:t>(</a:t>
            </a:r>
            <a:r>
              <a:rPr lang="en-US" dirty="0" err="1" smtClean="0"/>
              <a:t>side_length</a:t>
            </a:r>
            <a:r>
              <a:rPr lang="en-US" dirty="0" smtClean="0"/>
              <a:t>) </a:t>
            </a:r>
          </a:p>
          <a:p>
            <a:pPr rtl="0" fontAlgn="base"/>
            <a:r>
              <a:rPr lang="en-US" dirty="0" smtClean="0"/>
              <a:t>    </a:t>
            </a:r>
            <a:r>
              <a:rPr lang="en-US" dirty="0" err="1" smtClean="0"/>
              <a:t>polygon.right</a:t>
            </a:r>
            <a:r>
              <a:rPr lang="en-US" dirty="0" smtClean="0"/>
              <a:t>(angle) </a:t>
            </a:r>
          </a:p>
          <a:p>
            <a:pPr rtl="0" fontAlgn="base"/>
            <a:r>
              <a:rPr lang="en-US" dirty="0" smtClean="0"/>
              <a:t>      </a:t>
            </a:r>
          </a:p>
          <a:p>
            <a:pPr rtl="0" fontAlgn="base"/>
            <a:r>
              <a:rPr lang="en-US" dirty="0" err="1" smtClean="0"/>
              <a:t>turtle.done</a:t>
            </a:r>
            <a:r>
              <a:rPr lang="en-US" dirty="0" smtClean="0"/>
              <a:t>() 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92104"/>
            <a:ext cx="6938645" cy="93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5080" indent="-226695">
              <a:lnSpc>
                <a:spcPct val="101400"/>
              </a:lnSpc>
              <a:spcBef>
                <a:spcPts val="9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Write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function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70" dirty="0">
                <a:solidFill>
                  <a:srgbClr val="595959"/>
                </a:solidFill>
                <a:latin typeface="Trebuchet MS"/>
                <a:cs typeface="Trebuchet MS"/>
              </a:rPr>
              <a:t>that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allows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draw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custom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polygon.  </a:t>
            </a:r>
            <a:r>
              <a:rPr sz="1950" spc="3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function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should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take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two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arguments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70" dirty="0">
                <a:solidFill>
                  <a:srgbClr val="595959"/>
                </a:solidFill>
                <a:latin typeface="Trebuchet MS"/>
                <a:cs typeface="Trebuchet MS"/>
              </a:rPr>
              <a:t>–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number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5" dirty="0">
                <a:solidFill>
                  <a:srgbClr val="595959"/>
                </a:solidFill>
                <a:latin typeface="Trebuchet MS"/>
                <a:cs typeface="Trebuchet MS"/>
              </a:rPr>
              <a:t>of  </a:t>
            </a:r>
            <a:r>
              <a:rPr sz="1950" spc="95" dirty="0">
                <a:solidFill>
                  <a:srgbClr val="595959"/>
                </a:solidFill>
                <a:latin typeface="Trebuchet MS"/>
                <a:cs typeface="Trebuchet MS"/>
              </a:rPr>
              <a:t>sides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wish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draw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length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given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side.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400" y="3165475"/>
            <a:ext cx="4191000" cy="334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426974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14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225" dirty="0"/>
              <a:t>Moving</a:t>
            </a:r>
            <a:r>
              <a:rPr sz="3550" spc="-204" dirty="0"/>
              <a:t> </a:t>
            </a:r>
            <a:r>
              <a:rPr sz="3550" spc="90" dirty="0"/>
              <a:t>your</a:t>
            </a:r>
            <a:r>
              <a:rPr sz="3550" spc="-200" dirty="0"/>
              <a:t> </a:t>
            </a:r>
            <a:r>
              <a:rPr sz="3550" spc="-60" dirty="0"/>
              <a:t>turtle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92104"/>
            <a:ext cx="7110730" cy="354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65405" indent="-226695">
              <a:lnSpc>
                <a:spcPct val="101400"/>
              </a:lnSpc>
              <a:spcBef>
                <a:spcPts val="9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cause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move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any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coordinate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 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screen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30" dirty="0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595959"/>
                </a:solidFill>
                <a:latin typeface="Trebuchet MS"/>
                <a:cs typeface="Trebuchet MS"/>
              </a:rPr>
              <a:t>using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595959"/>
                </a:solidFill>
                <a:latin typeface="Trebuchet MS"/>
                <a:cs typeface="Trebuchet MS"/>
              </a:rPr>
              <a:t>turtle.goto()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function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along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x,y 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coordinate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wish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move</a:t>
            </a:r>
            <a:r>
              <a:rPr sz="1950" spc="-2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10" dirty="0">
                <a:solidFill>
                  <a:srgbClr val="595959"/>
                </a:solidFill>
                <a:latin typeface="Trebuchet MS"/>
                <a:cs typeface="Trebuchet MS"/>
              </a:rPr>
              <a:t>to.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Example: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3366"/>
              </a:buClr>
              <a:buFont typeface="Wingdings"/>
              <a:buChar char=""/>
            </a:pPr>
            <a:endParaRPr sz="2050">
              <a:latin typeface="Trebuchet MS"/>
              <a:cs typeface="Trebuchet MS"/>
            </a:endParaRPr>
          </a:p>
          <a:p>
            <a:pPr marL="238760">
              <a:lnSpc>
                <a:spcPct val="100000"/>
              </a:lnSpc>
            </a:pPr>
            <a:r>
              <a:rPr sz="1950" spc="15" dirty="0">
                <a:solidFill>
                  <a:srgbClr val="595959"/>
                </a:solidFill>
                <a:latin typeface="Courier New"/>
                <a:cs typeface="Courier New"/>
              </a:rPr>
              <a:t>turtle.goto(50,50)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238760" marR="221615" indent="-226695">
              <a:lnSpc>
                <a:spcPct val="101400"/>
              </a:lnSpc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Note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70" dirty="0">
                <a:solidFill>
                  <a:srgbClr val="595959"/>
                </a:solidFill>
                <a:latin typeface="Trebuchet MS"/>
                <a:cs typeface="Trebuchet MS"/>
              </a:rPr>
              <a:t>that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595959"/>
                </a:solidFill>
                <a:latin typeface="Trebuchet MS"/>
                <a:cs typeface="Trebuchet MS"/>
              </a:rPr>
              <a:t>pen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will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continue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draw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as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move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 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new</a:t>
            </a:r>
            <a:r>
              <a:rPr sz="1950" spc="-34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position.</a:t>
            </a:r>
            <a:endParaRPr sz="1950">
              <a:latin typeface="Trebuchet MS"/>
              <a:cs typeface="Trebuchet MS"/>
            </a:endParaRPr>
          </a:p>
          <a:p>
            <a:pPr marL="238760" marR="5080" indent="-226695">
              <a:lnSpc>
                <a:spcPct val="101400"/>
              </a:lnSpc>
              <a:spcBef>
                <a:spcPts val="1980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You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can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tell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stop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drawing </a:t>
            </a:r>
            <a:r>
              <a:rPr sz="1950" spc="130" dirty="0">
                <a:solidFill>
                  <a:srgbClr val="595959"/>
                </a:solidFill>
                <a:latin typeface="Trebuchet MS"/>
                <a:cs typeface="Trebuchet MS"/>
              </a:rPr>
              <a:t>by </a:t>
            </a:r>
            <a:r>
              <a:rPr sz="1950" spc="100" dirty="0">
                <a:solidFill>
                  <a:srgbClr val="595959"/>
                </a:solidFill>
                <a:latin typeface="Trebuchet MS"/>
                <a:cs typeface="Trebuchet MS"/>
              </a:rPr>
              <a:t>using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 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turtle.penup()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function.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tell</a:t>
            </a:r>
            <a:r>
              <a:rPr sz="19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start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drawing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again  </a:t>
            </a:r>
            <a:r>
              <a:rPr sz="1950" spc="130" dirty="0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595959"/>
                </a:solidFill>
                <a:latin typeface="Trebuchet MS"/>
                <a:cs typeface="Trebuchet MS"/>
              </a:rPr>
              <a:t>using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turtle.pendown()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function.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6680200" cy="1108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85" dirty="0"/>
              <a:t> </a:t>
            </a:r>
            <a:r>
              <a:rPr sz="3550" spc="105" dirty="0"/>
              <a:t>Challenge:</a:t>
            </a:r>
            <a:r>
              <a:rPr sz="3550" spc="-465" dirty="0"/>
              <a:t> </a:t>
            </a:r>
            <a:r>
              <a:rPr sz="3550" spc="25" dirty="0"/>
              <a:t>Four  </a:t>
            </a:r>
            <a:r>
              <a:rPr sz="3550" spc="95" dirty="0"/>
              <a:t>Squares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8600" y="2098675"/>
            <a:ext cx="3833075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 </a:t>
            </a:r>
            <a:r>
              <a:rPr sz="3550" spc="130" dirty="0"/>
              <a:t>Programming</a:t>
            </a:r>
            <a:r>
              <a:rPr sz="3550" spc="-755" dirty="0"/>
              <a:t> </a:t>
            </a:r>
            <a:r>
              <a:rPr sz="3550" spc="105" dirty="0"/>
              <a:t>Challenge: </a:t>
            </a:r>
            <a:r>
              <a:rPr sz="3550" spc="20" dirty="0"/>
              <a:t>four  </a:t>
            </a:r>
            <a:r>
              <a:rPr sz="3550" spc="100" dirty="0"/>
              <a:t>pentagons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0961" y="1959582"/>
            <a:ext cx="3878021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892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75" dirty="0"/>
              <a:t> </a:t>
            </a:r>
            <a:r>
              <a:rPr sz="3550" spc="105" dirty="0"/>
              <a:t>Challenge:</a:t>
            </a:r>
            <a:r>
              <a:rPr sz="3550" spc="-465" dirty="0"/>
              <a:t> </a:t>
            </a:r>
            <a:r>
              <a:rPr sz="3550" spc="114" dirty="0"/>
              <a:t>Random  </a:t>
            </a:r>
            <a:r>
              <a:rPr sz="3550" spc="95" dirty="0"/>
              <a:t>Squares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2699" y="1959595"/>
            <a:ext cx="3914546" cy="40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249936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1327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50" dirty="0"/>
              <a:t>Pen </a:t>
            </a:r>
            <a:r>
              <a:rPr sz="3550" spc="185" dirty="0"/>
              <a:t>Color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68238"/>
            <a:ext cx="7068820" cy="3904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30"/>
              </a:spcBef>
              <a:buClr>
                <a:srgbClr val="663366"/>
              </a:buClr>
              <a:buSzPct val="75675"/>
              <a:buFont typeface="Wingdings"/>
              <a:buChar char=""/>
              <a:tabLst>
                <a:tab pos="239395" algn="l"/>
              </a:tabLst>
            </a:pPr>
            <a:r>
              <a:rPr sz="1850" spc="95" dirty="0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595959"/>
                </a:solidFill>
                <a:latin typeface="Trebuchet MS"/>
                <a:cs typeface="Trebuchet MS"/>
              </a:rPr>
              <a:t>default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85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595959"/>
                </a:solidFill>
                <a:latin typeface="Trebuchet MS"/>
                <a:cs typeface="Trebuchet MS"/>
              </a:rPr>
              <a:t>turtle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20" dirty="0">
                <a:solidFill>
                  <a:srgbClr val="595959"/>
                </a:solidFill>
                <a:latin typeface="Trebuchet MS"/>
                <a:cs typeface="Trebuchet MS"/>
              </a:rPr>
              <a:t>will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595959"/>
                </a:solidFill>
                <a:latin typeface="Trebuchet MS"/>
                <a:cs typeface="Trebuchet MS"/>
              </a:rPr>
              <a:t>draw</a:t>
            </a:r>
            <a:r>
              <a:rPr sz="185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595959"/>
                </a:solidFill>
                <a:latin typeface="Trebuchet MS"/>
                <a:cs typeface="Trebuchet MS"/>
              </a:rPr>
              <a:t>solid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595959"/>
                </a:solidFill>
                <a:latin typeface="Trebuchet MS"/>
                <a:cs typeface="Trebuchet MS"/>
              </a:rPr>
              <a:t>black</a:t>
            </a:r>
            <a:r>
              <a:rPr sz="185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595959"/>
                </a:solidFill>
                <a:latin typeface="Trebuchet MS"/>
                <a:cs typeface="Trebuchet MS"/>
              </a:rPr>
              <a:t>lines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5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595959"/>
                </a:solidFill>
                <a:latin typeface="Trebuchet MS"/>
                <a:cs typeface="Trebuchet MS"/>
              </a:rPr>
              <a:t>canvas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800">
              <a:latin typeface="Trebuchet MS"/>
              <a:cs typeface="Trebuchet MS"/>
            </a:endParaRPr>
          </a:p>
          <a:p>
            <a:pPr marL="238760" marR="189230" indent="-226695">
              <a:lnSpc>
                <a:spcPts val="1980"/>
              </a:lnSpc>
              <a:buClr>
                <a:srgbClr val="663366"/>
              </a:buClr>
              <a:buSzPct val="75675"/>
              <a:buFont typeface="Wingdings"/>
              <a:buChar char=""/>
              <a:tabLst>
                <a:tab pos="239395" algn="l"/>
              </a:tabLst>
            </a:pPr>
            <a:r>
              <a:rPr sz="1850" spc="15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80" dirty="0">
                <a:solidFill>
                  <a:srgbClr val="595959"/>
                </a:solidFill>
                <a:latin typeface="Trebuchet MS"/>
                <a:cs typeface="Trebuchet MS"/>
              </a:rPr>
              <a:t>change</a:t>
            </a:r>
            <a:r>
              <a:rPr sz="18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5" dirty="0">
                <a:solidFill>
                  <a:srgbClr val="595959"/>
                </a:solidFill>
                <a:latin typeface="Trebuchet MS"/>
                <a:cs typeface="Trebuchet MS"/>
              </a:rPr>
              <a:t>this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595959"/>
                </a:solidFill>
                <a:latin typeface="Trebuchet MS"/>
                <a:cs typeface="Trebuchet MS"/>
              </a:rPr>
              <a:t>behavior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120" dirty="0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595959"/>
                </a:solidFill>
                <a:latin typeface="Trebuchet MS"/>
                <a:cs typeface="Trebuchet MS"/>
              </a:rPr>
              <a:t>calling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15" dirty="0">
                <a:solidFill>
                  <a:srgbClr val="595959"/>
                </a:solidFill>
                <a:latin typeface="Trebuchet MS"/>
                <a:cs typeface="Trebuchet MS"/>
              </a:rPr>
              <a:t>turtle.pencolor()  </a:t>
            </a:r>
            <a:r>
              <a:rPr sz="1850" spc="5" dirty="0">
                <a:solidFill>
                  <a:srgbClr val="595959"/>
                </a:solidFill>
                <a:latin typeface="Trebuchet MS"/>
                <a:cs typeface="Trebuchet MS"/>
              </a:rPr>
              <a:t>function</a:t>
            </a:r>
            <a:endParaRPr sz="1850">
              <a:latin typeface="Trebuchet MS"/>
              <a:cs typeface="Trebuchet MS"/>
            </a:endParaRPr>
          </a:p>
          <a:p>
            <a:pPr marL="238760" indent="-226695">
              <a:lnSpc>
                <a:spcPct val="100000"/>
              </a:lnSpc>
              <a:spcBef>
                <a:spcPts val="1805"/>
              </a:spcBef>
              <a:buClr>
                <a:srgbClr val="663366"/>
              </a:buClr>
              <a:buSzPct val="75675"/>
              <a:buFont typeface="Wingdings"/>
              <a:buChar char=""/>
              <a:tabLst>
                <a:tab pos="239395" algn="l"/>
              </a:tabLst>
            </a:pPr>
            <a:r>
              <a:rPr sz="1850" spc="55" dirty="0">
                <a:solidFill>
                  <a:srgbClr val="595959"/>
                </a:solidFill>
                <a:latin typeface="Trebuchet MS"/>
                <a:cs typeface="Trebuchet MS"/>
              </a:rPr>
              <a:t>This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5" dirty="0">
                <a:solidFill>
                  <a:srgbClr val="595959"/>
                </a:solidFill>
                <a:latin typeface="Trebuchet MS"/>
                <a:cs typeface="Trebuchet MS"/>
              </a:rPr>
              <a:t>function</a:t>
            </a:r>
            <a:r>
              <a:rPr sz="18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20" dirty="0">
                <a:solidFill>
                  <a:srgbClr val="595959"/>
                </a:solidFill>
                <a:latin typeface="Trebuchet MS"/>
                <a:cs typeface="Trebuchet MS"/>
              </a:rPr>
              <a:t>takes</a:t>
            </a:r>
            <a:r>
              <a:rPr sz="18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595959"/>
                </a:solidFill>
                <a:latin typeface="Trebuchet MS"/>
                <a:cs typeface="Trebuchet MS"/>
              </a:rPr>
              <a:t>one</a:t>
            </a:r>
            <a:r>
              <a:rPr sz="18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45" dirty="0">
                <a:solidFill>
                  <a:srgbClr val="595959"/>
                </a:solidFill>
                <a:latin typeface="Trebuchet MS"/>
                <a:cs typeface="Trebuchet MS"/>
              </a:rPr>
              <a:t>argument</a:t>
            </a:r>
            <a:r>
              <a:rPr sz="18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260" dirty="0">
                <a:solidFill>
                  <a:srgbClr val="595959"/>
                </a:solidFill>
                <a:latin typeface="Trebuchet MS"/>
                <a:cs typeface="Trebuchet MS"/>
              </a:rPr>
              <a:t>–</a:t>
            </a:r>
            <a:r>
              <a:rPr sz="18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8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595959"/>
                </a:solidFill>
                <a:latin typeface="Trebuchet MS"/>
                <a:cs typeface="Trebuchet MS"/>
              </a:rPr>
              <a:t>color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5" dirty="0">
                <a:solidFill>
                  <a:srgbClr val="595959"/>
                </a:solidFill>
                <a:latin typeface="Trebuchet MS"/>
                <a:cs typeface="Trebuchet MS"/>
              </a:rPr>
              <a:t>value.</a:t>
            </a:r>
            <a:endParaRPr sz="1850">
              <a:latin typeface="Trebuchet MS"/>
              <a:cs typeface="Trebuchet MS"/>
            </a:endParaRPr>
          </a:p>
          <a:p>
            <a:pPr marL="238760" marR="5080" indent="-226695">
              <a:lnSpc>
                <a:spcPts val="2080"/>
              </a:lnSpc>
              <a:spcBef>
                <a:spcPts val="1925"/>
              </a:spcBef>
              <a:buClr>
                <a:srgbClr val="663366"/>
              </a:buClr>
              <a:buSzPct val="75675"/>
              <a:buFont typeface="Wingdings"/>
              <a:buChar char=""/>
              <a:tabLst>
                <a:tab pos="239395" algn="l"/>
              </a:tabLst>
            </a:pPr>
            <a:r>
              <a:rPr sz="1850" spc="50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595959"/>
                </a:solidFill>
                <a:latin typeface="Trebuchet MS"/>
                <a:cs typeface="Trebuchet MS"/>
              </a:rPr>
              <a:t>color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45" dirty="0">
                <a:solidFill>
                  <a:srgbClr val="595959"/>
                </a:solidFill>
                <a:latin typeface="Trebuchet MS"/>
                <a:cs typeface="Trebuchet MS"/>
              </a:rPr>
              <a:t>value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125" dirty="0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40" dirty="0">
                <a:solidFill>
                  <a:srgbClr val="595959"/>
                </a:solidFill>
                <a:latin typeface="Trebuchet MS"/>
                <a:cs typeface="Trebuchet MS"/>
              </a:rPr>
              <a:t>standard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90" dirty="0">
                <a:solidFill>
                  <a:srgbClr val="595959"/>
                </a:solidFill>
                <a:latin typeface="Trebuchet MS"/>
                <a:cs typeface="Trebuchet MS"/>
              </a:rPr>
              <a:t>Red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80" dirty="0">
                <a:solidFill>
                  <a:srgbClr val="595959"/>
                </a:solidFill>
                <a:latin typeface="Trebuchet MS"/>
                <a:cs typeface="Trebuchet MS"/>
              </a:rPr>
              <a:t>Green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40" dirty="0">
                <a:solidFill>
                  <a:srgbClr val="595959"/>
                </a:solidFill>
                <a:latin typeface="Trebuchet MS"/>
                <a:cs typeface="Trebuchet MS"/>
              </a:rPr>
              <a:t>Blue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80" dirty="0">
                <a:solidFill>
                  <a:srgbClr val="595959"/>
                </a:solidFill>
                <a:latin typeface="Trebuchet MS"/>
                <a:cs typeface="Trebuchet MS"/>
              </a:rPr>
              <a:t>(RGB)</a:t>
            </a:r>
            <a:r>
              <a:rPr sz="18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595959"/>
                </a:solidFill>
                <a:latin typeface="Trebuchet MS"/>
                <a:cs typeface="Trebuchet MS"/>
              </a:rPr>
              <a:t>color  </a:t>
            </a:r>
            <a:r>
              <a:rPr sz="1850" spc="35" dirty="0">
                <a:solidFill>
                  <a:srgbClr val="595959"/>
                </a:solidFill>
                <a:latin typeface="Trebuchet MS"/>
                <a:cs typeface="Trebuchet MS"/>
              </a:rPr>
              <a:t>code. </a:t>
            </a:r>
            <a:r>
              <a:rPr sz="1850" spc="-5" dirty="0">
                <a:solidFill>
                  <a:srgbClr val="595959"/>
                </a:solidFill>
                <a:latin typeface="Trebuchet MS"/>
                <a:cs typeface="Trebuchet MS"/>
              </a:rPr>
              <a:t>Here’s </a:t>
            </a:r>
            <a:r>
              <a:rPr sz="1850" spc="45" dirty="0">
                <a:solidFill>
                  <a:srgbClr val="595959"/>
                </a:solidFill>
                <a:latin typeface="Trebuchet MS"/>
                <a:cs typeface="Trebuchet MS"/>
              </a:rPr>
              <a:t>an</a:t>
            </a:r>
            <a:r>
              <a:rPr sz="1850" spc="1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50" spc="40" dirty="0">
                <a:solidFill>
                  <a:srgbClr val="595959"/>
                </a:solidFill>
                <a:latin typeface="Trebuchet MS"/>
                <a:cs typeface="Trebuchet MS"/>
              </a:rPr>
              <a:t>example: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rebuchet MS"/>
              <a:cs typeface="Trebuchet MS"/>
            </a:endParaRPr>
          </a:p>
          <a:p>
            <a:pPr marL="238760" marR="2954655">
              <a:lnSpc>
                <a:spcPts val="1980"/>
              </a:lnSpc>
            </a:pP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#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sets the pen color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to red  turtle.pencolor(“#FF0000”)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ourier New"/>
              <a:cs typeface="Courier New"/>
            </a:endParaRPr>
          </a:p>
          <a:p>
            <a:pPr marL="238760" marR="2811780">
              <a:lnSpc>
                <a:spcPts val="2080"/>
              </a:lnSpc>
            </a:pP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#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sets the pen color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to blue  turtle.pencolor(#0000FF”)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508952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-5" dirty="0"/>
              <a:t>Hello,</a:t>
            </a:r>
            <a:r>
              <a:rPr sz="3550" spc="-615" dirty="0"/>
              <a:t> </a:t>
            </a:r>
            <a:r>
              <a:rPr sz="3550" spc="-10" dirty="0"/>
              <a:t>Turtle</a:t>
            </a:r>
            <a:r>
              <a:rPr sz="3550" spc="-190" dirty="0"/>
              <a:t> </a:t>
            </a:r>
            <a:r>
              <a:rPr sz="3550" spc="95" dirty="0"/>
              <a:t>Graphics!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6384" y="1959595"/>
            <a:ext cx="6307175" cy="40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263398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3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200" dirty="0"/>
              <a:t>RGB</a:t>
            </a:r>
            <a:r>
              <a:rPr sz="3550" spc="-220" dirty="0"/>
              <a:t> </a:t>
            </a:r>
            <a:r>
              <a:rPr sz="3550" spc="185" dirty="0"/>
              <a:t>Color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92104"/>
            <a:ext cx="6929120" cy="399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408305" indent="-226695">
              <a:lnSpc>
                <a:spcPct val="101400"/>
              </a:lnSpc>
              <a:spcBef>
                <a:spcPts val="9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120" dirty="0">
                <a:solidFill>
                  <a:srgbClr val="595959"/>
                </a:solidFill>
                <a:latin typeface="Trebuchet MS"/>
                <a:cs typeface="Trebuchet MS"/>
              </a:rPr>
              <a:t>RGB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color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595959"/>
                </a:solidFill>
                <a:latin typeface="Trebuchet MS"/>
                <a:cs typeface="Trebuchet MS"/>
              </a:rPr>
              <a:t>codes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define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how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much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red,</a:t>
            </a:r>
            <a:r>
              <a:rPr sz="1950" spc="-2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green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blue 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should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30" dirty="0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mixed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into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given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color</a:t>
            </a:r>
            <a:endParaRPr sz="1950">
              <a:latin typeface="Trebuchet MS"/>
              <a:cs typeface="Trebuchet MS"/>
            </a:endParaRPr>
          </a:p>
          <a:p>
            <a:pPr marL="238760" marR="5080" indent="-226695">
              <a:lnSpc>
                <a:spcPct val="101400"/>
              </a:lnSpc>
              <a:spcBef>
                <a:spcPts val="1980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They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are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divided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into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595959"/>
                </a:solidFill>
                <a:latin typeface="Trebuchet MS"/>
                <a:cs typeface="Trebuchet MS"/>
              </a:rPr>
              <a:t>three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channels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70" dirty="0">
                <a:solidFill>
                  <a:srgbClr val="595959"/>
                </a:solidFill>
                <a:latin typeface="Trebuchet MS"/>
                <a:cs typeface="Trebuchet MS"/>
              </a:rPr>
              <a:t>–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one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red,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one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for 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green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one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blue,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70" dirty="0">
                <a:solidFill>
                  <a:srgbClr val="595959"/>
                </a:solidFill>
                <a:latin typeface="Trebuchet MS"/>
                <a:cs typeface="Trebuchet MS"/>
              </a:rPr>
              <a:t>that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order</a:t>
            </a:r>
            <a:endParaRPr sz="1950">
              <a:latin typeface="Trebuchet MS"/>
              <a:cs typeface="Trebuchet MS"/>
            </a:endParaRPr>
          </a:p>
          <a:p>
            <a:pPr marL="238760" indent="-226695">
              <a:lnSpc>
                <a:spcPct val="100000"/>
              </a:lnSpc>
              <a:spcBef>
                <a:spcPts val="2010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They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usually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start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2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595959"/>
                </a:solidFill>
                <a:latin typeface="Trebuchet MS"/>
                <a:cs typeface="Trebuchet MS"/>
              </a:rPr>
              <a:t>“#”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14" dirty="0">
                <a:solidFill>
                  <a:srgbClr val="595959"/>
                </a:solidFill>
                <a:latin typeface="Trebuchet MS"/>
                <a:cs typeface="Trebuchet MS"/>
              </a:rPr>
              <a:t>sign</a:t>
            </a:r>
            <a:endParaRPr sz="1950">
              <a:latin typeface="Trebuchet MS"/>
              <a:cs typeface="Trebuchet MS"/>
            </a:endParaRPr>
          </a:p>
          <a:p>
            <a:pPr marL="238760" marR="53340" indent="-226695">
              <a:lnSpc>
                <a:spcPct val="101400"/>
              </a:lnSpc>
              <a:spcBef>
                <a:spcPts val="1980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595959"/>
                </a:solidFill>
                <a:latin typeface="Trebuchet MS"/>
                <a:cs typeface="Trebuchet MS"/>
              </a:rPr>
              <a:t>first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two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595959"/>
                </a:solidFill>
                <a:latin typeface="Trebuchet MS"/>
                <a:cs typeface="Trebuchet MS"/>
              </a:rPr>
              <a:t>characters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color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string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signify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how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much 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red </a:t>
            </a:r>
            <a:r>
              <a:rPr sz="1950" spc="120" dirty="0">
                <a:solidFill>
                  <a:srgbClr val="595959"/>
                </a:solidFill>
                <a:latin typeface="Trebuchet MS"/>
                <a:cs typeface="Trebuchet MS"/>
              </a:rPr>
              <a:t>goes</a:t>
            </a:r>
            <a:r>
              <a:rPr sz="1950" spc="-43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into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color</a:t>
            </a:r>
            <a:endParaRPr sz="1950">
              <a:latin typeface="Trebuchet MS"/>
              <a:cs typeface="Trebuchet MS"/>
            </a:endParaRPr>
          </a:p>
          <a:p>
            <a:pPr marL="238760" indent="-226695">
              <a:lnSpc>
                <a:spcPct val="100000"/>
              </a:lnSpc>
              <a:spcBef>
                <a:spcPts val="2010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second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two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signify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how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much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green</a:t>
            </a:r>
            <a:endParaRPr sz="1950">
              <a:latin typeface="Trebuchet MS"/>
              <a:cs typeface="Trebuchet MS"/>
            </a:endParaRPr>
          </a:p>
          <a:p>
            <a:pPr marL="238760" indent="-226695">
              <a:lnSpc>
                <a:spcPct val="100000"/>
              </a:lnSpc>
              <a:spcBef>
                <a:spcPts val="201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145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595959"/>
                </a:solidFill>
                <a:latin typeface="Trebuchet MS"/>
                <a:cs typeface="Trebuchet MS"/>
              </a:rPr>
              <a:t>third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set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signifies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how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much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blue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263398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3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200" dirty="0"/>
              <a:t>RGB</a:t>
            </a:r>
            <a:r>
              <a:rPr sz="3550" spc="-220" dirty="0"/>
              <a:t> </a:t>
            </a:r>
            <a:r>
              <a:rPr sz="3550" spc="185" dirty="0"/>
              <a:t>Color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92104"/>
            <a:ext cx="6896734" cy="2432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120" dirty="0">
                <a:solidFill>
                  <a:srgbClr val="595959"/>
                </a:solidFill>
                <a:latin typeface="Trebuchet MS"/>
                <a:cs typeface="Trebuchet MS"/>
              </a:rPr>
              <a:t>RGB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uses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number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system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called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“hexadecimal”</a:t>
            </a:r>
            <a:endParaRPr sz="1950">
              <a:latin typeface="Trebuchet MS"/>
              <a:cs typeface="Trebuchet MS"/>
            </a:endParaRPr>
          </a:p>
          <a:p>
            <a:pPr marL="238760" marR="5080" indent="-226695">
              <a:lnSpc>
                <a:spcPct val="101400"/>
              </a:lnSpc>
              <a:spcBef>
                <a:spcPts val="1980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Hexadecimal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(or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“hex”)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595959"/>
                </a:solidFill>
                <a:latin typeface="Trebuchet MS"/>
                <a:cs typeface="Trebuchet MS"/>
              </a:rPr>
              <a:t>base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16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number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595959"/>
                </a:solidFill>
                <a:latin typeface="Trebuchet MS"/>
                <a:cs typeface="Trebuchet MS"/>
              </a:rPr>
              <a:t>system.</a:t>
            </a:r>
            <a:r>
              <a:rPr sz="1950" spc="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This 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means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uses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16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“digits”</a:t>
            </a:r>
            <a:r>
              <a:rPr sz="1950" spc="-2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595959"/>
                </a:solidFill>
                <a:latin typeface="Trebuchet MS"/>
                <a:cs typeface="Trebuchet MS"/>
              </a:rPr>
              <a:t>represent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numbers</a:t>
            </a:r>
            <a:endParaRPr sz="1950">
              <a:latin typeface="Trebuchet MS"/>
              <a:cs typeface="Trebuchet MS"/>
            </a:endParaRPr>
          </a:p>
          <a:p>
            <a:pPr marL="238760" indent="-226695">
              <a:lnSpc>
                <a:spcPct val="100000"/>
              </a:lnSpc>
              <a:spcBef>
                <a:spcPts val="201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Counting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950" spc="-2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hex:</a:t>
            </a:r>
            <a:endParaRPr sz="1950">
              <a:latin typeface="Trebuchet MS"/>
              <a:cs typeface="Trebuchet MS"/>
            </a:endParaRPr>
          </a:p>
          <a:p>
            <a:pPr marL="464820" lvl="1" indent="-226695">
              <a:lnSpc>
                <a:spcPct val="100000"/>
              </a:lnSpc>
              <a:spcBef>
                <a:spcPts val="625"/>
              </a:spcBef>
              <a:buClr>
                <a:srgbClr val="B870B8"/>
              </a:buClr>
              <a:buSzPct val="74285"/>
              <a:buFont typeface="Wingdings"/>
              <a:buChar char=""/>
              <a:tabLst>
                <a:tab pos="465455" algn="l"/>
              </a:tabLst>
            </a:pPr>
            <a:r>
              <a:rPr sz="1750" spc="-25" dirty="0">
                <a:solidFill>
                  <a:srgbClr val="595959"/>
                </a:solidFill>
                <a:latin typeface="Trebuchet MS"/>
                <a:cs typeface="Trebuchet MS"/>
              </a:rPr>
              <a:t>0,1,2,3,4,5,6,7,8,9,A,B,C,D,E,F,10</a:t>
            </a:r>
            <a:endParaRPr sz="1750">
              <a:latin typeface="Trebuchet MS"/>
              <a:cs typeface="Trebuchet MS"/>
            </a:endParaRPr>
          </a:p>
          <a:p>
            <a:pPr marL="464820" lvl="1" indent="-226695">
              <a:lnSpc>
                <a:spcPct val="100000"/>
              </a:lnSpc>
              <a:spcBef>
                <a:spcPts val="670"/>
              </a:spcBef>
              <a:buClr>
                <a:srgbClr val="B870B8"/>
              </a:buClr>
              <a:buSzPct val="74285"/>
              <a:buFont typeface="Wingdings"/>
              <a:buChar char=""/>
              <a:tabLst>
                <a:tab pos="465455" algn="l"/>
              </a:tabLst>
            </a:pPr>
            <a:r>
              <a:rPr sz="1750" spc="-5" dirty="0">
                <a:solidFill>
                  <a:srgbClr val="595959"/>
                </a:solidFill>
                <a:latin typeface="Trebuchet MS"/>
                <a:cs typeface="Trebuchet MS"/>
              </a:rPr>
              <a:t>11,12,13,14,15,16,17,18,19,1A,1B,1C,1D,1E,1F,20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263398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3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200" dirty="0"/>
              <a:t>RGB</a:t>
            </a:r>
            <a:r>
              <a:rPr sz="3550" spc="-220" dirty="0"/>
              <a:t> </a:t>
            </a:r>
            <a:r>
              <a:rPr sz="3550" spc="185" dirty="0"/>
              <a:t>Color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92104"/>
            <a:ext cx="12363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#000000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9628" y="1992104"/>
            <a:ext cx="39211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95" dirty="0">
                <a:solidFill>
                  <a:srgbClr val="595959"/>
                </a:solidFill>
                <a:latin typeface="Trebuchet MS"/>
                <a:cs typeface="Trebuchet MS"/>
              </a:rPr>
              <a:t>#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no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red,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green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or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blue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70" dirty="0">
                <a:solidFill>
                  <a:srgbClr val="595959"/>
                </a:solidFill>
                <a:latin typeface="Trebuchet MS"/>
                <a:cs typeface="Trebuchet MS"/>
              </a:rPr>
              <a:t>–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all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black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778" y="2544818"/>
            <a:ext cx="12509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95" dirty="0">
                <a:solidFill>
                  <a:srgbClr val="595959"/>
                </a:solidFill>
                <a:latin typeface="Trebuchet MS"/>
                <a:cs typeface="Trebuchet MS"/>
              </a:rPr>
              <a:t>#FFFFFF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9628" y="2544818"/>
            <a:ext cx="4166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95" dirty="0">
                <a:solidFill>
                  <a:srgbClr val="595959"/>
                </a:solidFill>
                <a:latin typeface="Trebuchet MS"/>
                <a:cs typeface="Trebuchet MS"/>
              </a:rPr>
              <a:t>#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full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red,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green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blue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70" dirty="0">
                <a:solidFill>
                  <a:srgbClr val="595959"/>
                </a:solidFill>
                <a:latin typeface="Trebuchet MS"/>
                <a:cs typeface="Trebuchet MS"/>
              </a:rPr>
              <a:t>–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all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white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778" y="3097523"/>
            <a:ext cx="12414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#FF0000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9628" y="3097523"/>
            <a:ext cx="9925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95" dirty="0">
                <a:solidFill>
                  <a:srgbClr val="595959"/>
                </a:solidFill>
                <a:latin typeface="Trebuchet MS"/>
                <a:cs typeface="Trebuchet MS"/>
              </a:rPr>
              <a:t>#</a:t>
            </a:r>
            <a:r>
              <a:rPr sz="1950" spc="-2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all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red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778" y="3650226"/>
            <a:ext cx="12414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#00FF00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9628" y="3650226"/>
            <a:ext cx="12801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95" dirty="0">
                <a:solidFill>
                  <a:srgbClr val="595959"/>
                </a:solidFill>
                <a:latin typeface="Trebuchet MS"/>
                <a:cs typeface="Trebuchet MS"/>
              </a:rPr>
              <a:t>#</a:t>
            </a:r>
            <a:r>
              <a:rPr sz="1950" spc="-2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all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green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78" y="4202931"/>
            <a:ext cx="12414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#0000FF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9628" y="4202931"/>
            <a:ext cx="11150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95" dirty="0">
                <a:solidFill>
                  <a:srgbClr val="595959"/>
                </a:solidFill>
                <a:latin typeface="Trebuchet MS"/>
                <a:cs typeface="Trebuchet MS"/>
              </a:rPr>
              <a:t>#</a:t>
            </a:r>
            <a:r>
              <a:rPr sz="1950" spc="-2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all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blue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6664325" cy="1108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90" dirty="0"/>
              <a:t> </a:t>
            </a:r>
            <a:r>
              <a:rPr sz="3550" spc="105" dirty="0"/>
              <a:t>Challenge:</a:t>
            </a:r>
            <a:r>
              <a:rPr sz="3550" spc="-470" dirty="0"/>
              <a:t> </a:t>
            </a:r>
            <a:r>
              <a:rPr sz="3550" spc="200" dirty="0"/>
              <a:t>RGB  </a:t>
            </a:r>
            <a:r>
              <a:rPr sz="3550" spc="95" dirty="0"/>
              <a:t>Squares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2200" y="2098675"/>
            <a:ext cx="3903090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30200" y="1641475"/>
            <a:ext cx="45212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turtle  </a:t>
            </a:r>
          </a:p>
          <a:p>
            <a:r>
              <a:rPr lang="en-US" dirty="0" err="1" smtClean="0"/>
              <a:t>tt</a:t>
            </a:r>
            <a:r>
              <a:rPr lang="en-US" dirty="0" smtClean="0"/>
              <a:t> = </a:t>
            </a:r>
            <a:r>
              <a:rPr lang="en-US" dirty="0" err="1" smtClean="0"/>
              <a:t>turtle.Turtle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 </a:t>
            </a:r>
          </a:p>
          <a:p>
            <a:r>
              <a:rPr lang="en-US" dirty="0" err="1" smtClean="0"/>
              <a:t>num_sides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side_length</a:t>
            </a:r>
            <a:r>
              <a:rPr lang="en-US" dirty="0" smtClean="0"/>
              <a:t> = 50</a:t>
            </a:r>
          </a:p>
          <a:p>
            <a:r>
              <a:rPr lang="en-US" dirty="0" smtClean="0"/>
              <a:t>angle = 360.0 / </a:t>
            </a:r>
            <a:r>
              <a:rPr lang="en-US" dirty="0" err="1" smtClean="0"/>
              <a:t>num_sides</a:t>
            </a:r>
            <a:endParaRPr lang="en-US" dirty="0" smtClean="0"/>
          </a:p>
          <a:p>
            <a:r>
              <a:rPr lang="en-US" dirty="0" smtClean="0"/>
              <a:t>r=50</a:t>
            </a:r>
          </a:p>
          <a:p>
            <a:r>
              <a:rPr lang="en-US" dirty="0" smtClean="0"/>
              <a:t>color=["</a:t>
            </a:r>
            <a:r>
              <a:rPr lang="en-US" dirty="0" err="1" smtClean="0"/>
              <a:t>red","green","blue","black</a:t>
            </a:r>
            <a:r>
              <a:rPr lang="en-US" dirty="0" smtClean="0"/>
              <a:t>"]</a:t>
            </a:r>
          </a:p>
          <a:p>
            <a:r>
              <a:rPr lang="en-US" dirty="0" smtClean="0"/>
              <a:t>for j in range(0,4):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range(4):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tt.forward</a:t>
            </a:r>
            <a:r>
              <a:rPr lang="en-US" dirty="0" smtClean="0"/>
              <a:t>(</a:t>
            </a:r>
            <a:r>
              <a:rPr lang="en-US" dirty="0" err="1" smtClean="0"/>
              <a:t>side_length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tt.right</a:t>
            </a:r>
            <a:r>
              <a:rPr lang="en-US" dirty="0" smtClean="0"/>
              <a:t>(angle)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tt.penup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tt.goto</a:t>
            </a:r>
            <a:r>
              <a:rPr lang="en-US" dirty="0" smtClean="0"/>
              <a:t>(r,0)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tt.pendown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tt.pencolor</a:t>
            </a:r>
            <a:r>
              <a:rPr lang="en-US" dirty="0" smtClean="0"/>
              <a:t>(color[j])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r=r+50  </a:t>
            </a:r>
            <a:endParaRPr lang="en-US" dirty="0" smtClean="0"/>
          </a:p>
          <a:p>
            <a:r>
              <a:rPr lang="en-US" dirty="0" err="1" smtClean="0"/>
              <a:t>turtle.done</a:t>
            </a:r>
            <a:r>
              <a:rPr lang="en-US" dirty="0" smtClean="0"/>
              <a:t>()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501459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7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05" dirty="0"/>
              <a:t>Creating</a:t>
            </a:r>
            <a:r>
              <a:rPr sz="3550" spc="-190" dirty="0"/>
              <a:t> </a:t>
            </a:r>
            <a:r>
              <a:rPr sz="3550" spc="20" dirty="0"/>
              <a:t>filled</a:t>
            </a:r>
            <a:r>
              <a:rPr sz="3550" spc="-195" dirty="0"/>
              <a:t> </a:t>
            </a:r>
            <a:r>
              <a:rPr sz="3550" spc="140" dirty="0"/>
              <a:t>shapes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92104"/>
            <a:ext cx="7158990" cy="294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5080" indent="-226695">
              <a:lnSpc>
                <a:spcPct val="101400"/>
              </a:lnSpc>
              <a:spcBef>
                <a:spcPts val="9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-35" dirty="0">
                <a:solidFill>
                  <a:srgbClr val="595959"/>
                </a:solidFill>
                <a:latin typeface="Trebuchet MS"/>
                <a:cs typeface="Trebuchet MS"/>
              </a:rPr>
              <a:t>If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are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drawing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closed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595959"/>
                </a:solidFill>
                <a:latin typeface="Trebuchet MS"/>
                <a:cs typeface="Trebuchet MS"/>
              </a:rPr>
              <a:t>polygons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tell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Python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fill 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them </a:t>
            </a:r>
            <a:r>
              <a:rPr sz="1950" spc="-5" dirty="0">
                <a:solidFill>
                  <a:srgbClr val="595959"/>
                </a:solidFill>
                <a:latin typeface="Trebuchet MS"/>
                <a:cs typeface="Trebuchet MS"/>
              </a:rPr>
              <a:t>with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an </a:t>
            </a:r>
            <a:r>
              <a:rPr sz="1950" spc="120" dirty="0">
                <a:solidFill>
                  <a:srgbClr val="595959"/>
                </a:solidFill>
                <a:latin typeface="Trebuchet MS"/>
                <a:cs typeface="Trebuchet MS"/>
              </a:rPr>
              <a:t>RGB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color </a:t>
            </a:r>
            <a:r>
              <a:rPr sz="1950" spc="130" dirty="0">
                <a:solidFill>
                  <a:srgbClr val="595959"/>
                </a:solidFill>
                <a:latin typeface="Trebuchet MS"/>
                <a:cs typeface="Trebuchet MS"/>
              </a:rPr>
              <a:t>by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calling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1950" spc="-5" dirty="0">
                <a:solidFill>
                  <a:srgbClr val="595959"/>
                </a:solidFill>
                <a:latin typeface="Trebuchet MS"/>
                <a:cs typeface="Trebuchet MS"/>
              </a:rPr>
              <a:t>turtle.fillcolor() 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function.</a:t>
            </a:r>
            <a:r>
              <a:rPr sz="1950" spc="-3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This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function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takes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one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argument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70" dirty="0">
                <a:solidFill>
                  <a:srgbClr val="595959"/>
                </a:solidFill>
                <a:latin typeface="Trebuchet MS"/>
                <a:cs typeface="Trebuchet MS"/>
              </a:rPr>
              <a:t>–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color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595959"/>
                </a:solidFill>
                <a:latin typeface="Trebuchet MS"/>
                <a:cs typeface="Trebuchet MS"/>
              </a:rPr>
              <a:t>value.</a:t>
            </a:r>
            <a:endParaRPr sz="1950">
              <a:latin typeface="Trebuchet MS"/>
              <a:cs typeface="Trebuchet MS"/>
            </a:endParaRPr>
          </a:p>
          <a:p>
            <a:pPr marL="238760" marR="267335" indent="-226695">
              <a:lnSpc>
                <a:spcPct val="101400"/>
              </a:lnSpc>
              <a:spcBef>
                <a:spcPts val="1980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Next,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need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call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turtle.begin_fill()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function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tell 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Python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start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filling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in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shape. </a:t>
            </a: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You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would 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call </a:t>
            </a:r>
            <a:r>
              <a:rPr sz="1950" spc="5" dirty="0">
                <a:solidFill>
                  <a:srgbClr val="595959"/>
                </a:solidFill>
                <a:latin typeface="Trebuchet MS"/>
                <a:cs typeface="Trebuchet MS"/>
              </a:rPr>
              <a:t>this 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function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0" dirty="0">
                <a:solidFill>
                  <a:srgbClr val="595959"/>
                </a:solidFill>
                <a:latin typeface="Trebuchet MS"/>
                <a:cs typeface="Trebuchet MS"/>
              </a:rPr>
              <a:t>just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before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start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drawing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shape.</a:t>
            </a:r>
            <a:endParaRPr sz="1950">
              <a:latin typeface="Trebuchet MS"/>
              <a:cs typeface="Trebuchet MS"/>
            </a:endParaRPr>
          </a:p>
          <a:p>
            <a:pPr marL="238760" marR="182245" indent="-226695">
              <a:lnSpc>
                <a:spcPct val="101400"/>
              </a:lnSpc>
              <a:spcBef>
                <a:spcPts val="197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At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end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shape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use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595959"/>
                </a:solidFill>
                <a:latin typeface="Trebuchet MS"/>
                <a:cs typeface="Trebuchet MS"/>
              </a:rPr>
              <a:t>turtle.end_fill()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 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tell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Python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stop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filling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shape.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6952615" cy="1108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80" dirty="0"/>
              <a:t> </a:t>
            </a:r>
            <a:r>
              <a:rPr sz="3550" spc="105" dirty="0"/>
              <a:t>Challenge:</a:t>
            </a:r>
            <a:r>
              <a:rPr sz="3550" spc="-465" dirty="0"/>
              <a:t> </a:t>
            </a:r>
            <a:r>
              <a:rPr sz="3550" spc="75" dirty="0"/>
              <a:t>Filled  </a:t>
            </a:r>
            <a:r>
              <a:rPr sz="3550" spc="200" dirty="0"/>
              <a:t>RGB</a:t>
            </a:r>
            <a:r>
              <a:rPr sz="3550" spc="-185" dirty="0"/>
              <a:t> </a:t>
            </a:r>
            <a:r>
              <a:rPr sz="3550" spc="95" dirty="0"/>
              <a:t>Squares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2200" y="2022475"/>
            <a:ext cx="3878021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30200" y="1565275"/>
            <a:ext cx="4521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turtle  </a:t>
            </a:r>
          </a:p>
          <a:p>
            <a:r>
              <a:rPr lang="en-US" dirty="0" err="1" smtClean="0"/>
              <a:t>tt</a:t>
            </a:r>
            <a:r>
              <a:rPr lang="en-US" dirty="0" smtClean="0"/>
              <a:t> = </a:t>
            </a:r>
            <a:r>
              <a:rPr lang="en-US" dirty="0" err="1" smtClean="0"/>
              <a:t>turtle.Turtle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num_sides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side_length</a:t>
            </a:r>
            <a:r>
              <a:rPr lang="en-US" dirty="0" smtClean="0"/>
              <a:t> = 50</a:t>
            </a:r>
          </a:p>
          <a:p>
            <a:r>
              <a:rPr lang="en-US" dirty="0" smtClean="0"/>
              <a:t>angle = 360.0 / </a:t>
            </a:r>
            <a:r>
              <a:rPr lang="en-US" dirty="0" err="1" smtClean="0"/>
              <a:t>num_sides</a:t>
            </a:r>
            <a:endParaRPr lang="en-US" dirty="0" smtClean="0"/>
          </a:p>
          <a:p>
            <a:r>
              <a:rPr lang="en-US" dirty="0" smtClean="0"/>
              <a:t>r=50</a:t>
            </a:r>
          </a:p>
          <a:p>
            <a:r>
              <a:rPr lang="en-US" dirty="0" smtClean="0"/>
              <a:t>color=["</a:t>
            </a:r>
            <a:r>
              <a:rPr lang="en-US" dirty="0" err="1" smtClean="0"/>
              <a:t>red","green","blue","black</a:t>
            </a:r>
            <a:r>
              <a:rPr lang="en-US" dirty="0" smtClean="0"/>
              <a:t>"]</a:t>
            </a:r>
          </a:p>
          <a:p>
            <a:r>
              <a:rPr lang="en-US" dirty="0" smtClean="0"/>
              <a:t>for j in range(0,4):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tt.fillcolor</a:t>
            </a:r>
            <a:r>
              <a:rPr lang="en-US" dirty="0" smtClean="0"/>
              <a:t>(color[j])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tt.begin_fill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range(4):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tt.forward</a:t>
            </a:r>
            <a:r>
              <a:rPr lang="en-US" dirty="0" smtClean="0"/>
              <a:t>(</a:t>
            </a:r>
            <a:r>
              <a:rPr lang="en-US" dirty="0" err="1" smtClean="0"/>
              <a:t>side_length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tt.right</a:t>
            </a:r>
            <a:r>
              <a:rPr lang="en-US" dirty="0" smtClean="0"/>
              <a:t>(angle)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tt.end_fill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tt.penup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tt.goto</a:t>
            </a:r>
            <a:r>
              <a:rPr lang="en-US" dirty="0" smtClean="0"/>
              <a:t>(r,0)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tt.pendown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r=r+50</a:t>
            </a:r>
          </a:p>
          <a:p>
            <a:r>
              <a:rPr lang="en-US" dirty="0" err="1" smtClean="0"/>
              <a:t>turtle.done</a:t>
            </a:r>
            <a:r>
              <a:rPr lang="en-US" dirty="0" smtClean="0"/>
              <a:t>()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7155180" cy="1108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892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85" dirty="0"/>
              <a:t> </a:t>
            </a:r>
            <a:r>
              <a:rPr sz="3550" spc="105" dirty="0"/>
              <a:t>Challenge:</a:t>
            </a:r>
            <a:r>
              <a:rPr sz="3550" spc="-465" dirty="0"/>
              <a:t> </a:t>
            </a:r>
            <a:r>
              <a:rPr sz="3550" spc="70" dirty="0"/>
              <a:t>Line</a:t>
            </a:r>
            <a:r>
              <a:rPr sz="3550" spc="-180" dirty="0"/>
              <a:t> </a:t>
            </a:r>
            <a:r>
              <a:rPr sz="3550" spc="-75" dirty="0"/>
              <a:t>of  </a:t>
            </a:r>
            <a:r>
              <a:rPr sz="3550" spc="20" dirty="0"/>
              <a:t>filled</a:t>
            </a:r>
            <a:r>
              <a:rPr sz="3550" spc="-185" dirty="0"/>
              <a:t> </a:t>
            </a:r>
            <a:r>
              <a:rPr sz="3550" spc="100" dirty="0"/>
              <a:t>squares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2200" y="2022475"/>
            <a:ext cx="3921404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30200" y="1489075"/>
            <a:ext cx="4521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turtle  </a:t>
            </a:r>
          </a:p>
          <a:p>
            <a:r>
              <a:rPr lang="en-US" dirty="0" err="1" smtClean="0"/>
              <a:t>tt</a:t>
            </a:r>
            <a:r>
              <a:rPr lang="en-US" dirty="0" smtClean="0"/>
              <a:t> = </a:t>
            </a:r>
            <a:r>
              <a:rPr lang="en-US" dirty="0" err="1" smtClean="0"/>
              <a:t>turtle.Turtle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num_sides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side_length</a:t>
            </a:r>
            <a:r>
              <a:rPr lang="en-US" dirty="0" smtClean="0"/>
              <a:t> = 20</a:t>
            </a:r>
          </a:p>
          <a:p>
            <a:r>
              <a:rPr lang="en-US" dirty="0" smtClean="0"/>
              <a:t>angle = 360.0 / </a:t>
            </a:r>
            <a:r>
              <a:rPr lang="en-US" dirty="0" err="1" smtClean="0"/>
              <a:t>num_sides</a:t>
            </a:r>
            <a:endParaRPr lang="en-US" dirty="0" smtClean="0"/>
          </a:p>
          <a:p>
            <a:r>
              <a:rPr lang="en-US" dirty="0" smtClean="0"/>
              <a:t>r=100</a:t>
            </a:r>
          </a:p>
          <a:p>
            <a:r>
              <a:rPr lang="en-US" dirty="0" err="1" smtClean="0"/>
              <a:t>incr</a:t>
            </a:r>
            <a:r>
              <a:rPr lang="en-US" dirty="0" smtClean="0"/>
              <a:t>=100</a:t>
            </a:r>
          </a:p>
          <a:p>
            <a:r>
              <a:rPr lang="en-US" dirty="0" smtClean="0"/>
              <a:t>for j in range(0,6):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tt.fillcolor</a:t>
            </a:r>
            <a:r>
              <a:rPr lang="en-US" dirty="0" smtClean="0"/>
              <a:t>("blue")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tt.begin_fill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range(4):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tt.forward</a:t>
            </a:r>
            <a:r>
              <a:rPr lang="en-US" dirty="0" smtClean="0"/>
              <a:t>(</a:t>
            </a:r>
            <a:r>
              <a:rPr lang="en-US" dirty="0" err="1" smtClean="0"/>
              <a:t>side_length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tt.right</a:t>
            </a:r>
            <a:r>
              <a:rPr lang="en-US" dirty="0" smtClean="0"/>
              <a:t>(angle)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tt.end_fill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tt.penup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tt.goto</a:t>
            </a:r>
            <a:r>
              <a:rPr lang="en-US" dirty="0" smtClean="0"/>
              <a:t>(r,0)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tt.pendown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r=</a:t>
            </a:r>
            <a:r>
              <a:rPr lang="en-US" dirty="0" err="1" smtClean="0"/>
              <a:t>r+incr</a:t>
            </a:r>
            <a:endParaRPr lang="en-US" dirty="0" smtClean="0"/>
          </a:p>
          <a:p>
            <a:r>
              <a:rPr lang="en-US" dirty="0" err="1" smtClean="0"/>
              <a:t>turtle.done</a:t>
            </a:r>
            <a:r>
              <a:rPr lang="en-US" dirty="0" smtClean="0"/>
              <a:t>()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69875"/>
            <a:ext cx="7155180" cy="1108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892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85" dirty="0"/>
              <a:t> </a:t>
            </a:r>
            <a:r>
              <a:rPr sz="3550" spc="105" dirty="0"/>
              <a:t>Challenge:</a:t>
            </a:r>
            <a:r>
              <a:rPr sz="3550" spc="-465" dirty="0"/>
              <a:t> </a:t>
            </a:r>
            <a:r>
              <a:rPr sz="3550" spc="70" dirty="0"/>
              <a:t>Line</a:t>
            </a:r>
            <a:r>
              <a:rPr sz="3550" spc="-180" dirty="0"/>
              <a:t> </a:t>
            </a:r>
            <a:r>
              <a:rPr sz="3550" spc="-75" dirty="0"/>
              <a:t>of  </a:t>
            </a:r>
            <a:r>
              <a:rPr sz="3550" spc="20" dirty="0"/>
              <a:t>filled </a:t>
            </a:r>
            <a:r>
              <a:rPr sz="3550" spc="100" dirty="0"/>
              <a:t>squares </a:t>
            </a:r>
            <a:r>
              <a:rPr sz="3550" spc="50" dirty="0"/>
              <a:t>getting</a:t>
            </a:r>
            <a:r>
              <a:rPr sz="3550" spc="-675" dirty="0"/>
              <a:t> </a:t>
            </a:r>
            <a:r>
              <a:rPr sz="3550" spc="220" dirty="0"/>
              <a:t>bigger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0" y="1946275"/>
            <a:ext cx="3931551" cy="40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06400" y="1155839"/>
            <a:ext cx="452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turtle  </a:t>
            </a:r>
          </a:p>
          <a:p>
            <a:r>
              <a:rPr lang="en-US" dirty="0" err="1" smtClean="0"/>
              <a:t>tt</a:t>
            </a:r>
            <a:r>
              <a:rPr lang="en-US" dirty="0" smtClean="0"/>
              <a:t> = </a:t>
            </a:r>
            <a:r>
              <a:rPr lang="en-US" dirty="0" err="1" smtClean="0"/>
              <a:t>turtle.Turtle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num_sides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side_length</a:t>
            </a:r>
            <a:r>
              <a:rPr lang="en-US" dirty="0" smtClean="0"/>
              <a:t> = 20</a:t>
            </a:r>
          </a:p>
          <a:p>
            <a:r>
              <a:rPr lang="en-US" dirty="0" smtClean="0"/>
              <a:t>angle = 360.0 / </a:t>
            </a:r>
            <a:r>
              <a:rPr lang="en-US" dirty="0" err="1" smtClean="0"/>
              <a:t>num_sides</a:t>
            </a:r>
            <a:endParaRPr lang="en-US" dirty="0" smtClean="0"/>
          </a:p>
          <a:p>
            <a:r>
              <a:rPr lang="en-US" dirty="0" smtClean="0"/>
              <a:t>r=50</a:t>
            </a:r>
          </a:p>
          <a:p>
            <a:r>
              <a:rPr lang="en-US" dirty="0" err="1" smtClean="0"/>
              <a:t>incr</a:t>
            </a:r>
            <a:r>
              <a:rPr lang="en-US" dirty="0" smtClean="0"/>
              <a:t>=10</a:t>
            </a:r>
          </a:p>
          <a:p>
            <a:r>
              <a:rPr lang="en-US" dirty="0" smtClean="0"/>
              <a:t>for j in range(0,6):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tt.fillcolor</a:t>
            </a:r>
            <a:r>
              <a:rPr lang="en-US" dirty="0" smtClean="0"/>
              <a:t>("blue")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tt.begin_fill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range(4):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tt.forward</a:t>
            </a:r>
            <a:r>
              <a:rPr lang="en-US" dirty="0" smtClean="0"/>
              <a:t>(</a:t>
            </a:r>
            <a:r>
              <a:rPr lang="en-US" dirty="0" err="1" smtClean="0"/>
              <a:t>side_length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tt.right</a:t>
            </a:r>
            <a:r>
              <a:rPr lang="en-US" dirty="0" smtClean="0"/>
              <a:t>(angle)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tt.end_fill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tt.penup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tt.goto</a:t>
            </a:r>
            <a:r>
              <a:rPr lang="en-US" dirty="0" smtClean="0"/>
              <a:t>(r,0)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tt.pendown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r=r+100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side_length</a:t>
            </a:r>
            <a:r>
              <a:rPr lang="en-US" dirty="0" smtClean="0"/>
              <a:t>=</a:t>
            </a:r>
            <a:r>
              <a:rPr lang="en-US" dirty="0" err="1" smtClean="0"/>
              <a:t>side_length+incr</a:t>
            </a:r>
            <a:endParaRPr lang="en-US" dirty="0" smtClean="0"/>
          </a:p>
          <a:p>
            <a:r>
              <a:rPr lang="en-US" dirty="0" err="1" smtClean="0"/>
              <a:t>turtle.done</a:t>
            </a:r>
            <a:r>
              <a:rPr lang="en-US" dirty="0" smtClean="0"/>
              <a:t>()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7352030" cy="1108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685" marR="30480" indent="-36322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892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130" dirty="0"/>
              <a:t>Programming</a:t>
            </a:r>
            <a:r>
              <a:rPr sz="3550" spc="-175" dirty="0"/>
              <a:t> </a:t>
            </a:r>
            <a:r>
              <a:rPr sz="3550" spc="105" dirty="0"/>
              <a:t>Challenge:</a:t>
            </a:r>
            <a:r>
              <a:rPr sz="3550" spc="-459" dirty="0"/>
              <a:t> </a:t>
            </a:r>
            <a:r>
              <a:rPr sz="3550" spc="-15" dirty="0"/>
              <a:t>Rotated  </a:t>
            </a:r>
            <a:r>
              <a:rPr sz="3550" spc="75" dirty="0"/>
              <a:t>Filled</a:t>
            </a:r>
            <a:r>
              <a:rPr sz="3550" spc="-185" dirty="0"/>
              <a:t> </a:t>
            </a:r>
            <a:r>
              <a:rPr sz="3550" spc="95" dirty="0"/>
              <a:t>Squares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2200" y="2098675"/>
            <a:ext cx="3903992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54000" y="1489075"/>
            <a:ext cx="45212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turtle  </a:t>
            </a:r>
          </a:p>
          <a:p>
            <a:r>
              <a:rPr lang="en-US" dirty="0" err="1" smtClean="0"/>
              <a:t>tt</a:t>
            </a:r>
            <a:r>
              <a:rPr lang="en-US" dirty="0" smtClean="0"/>
              <a:t> = </a:t>
            </a:r>
            <a:r>
              <a:rPr lang="en-US" dirty="0" err="1" smtClean="0"/>
              <a:t>turtle.Turtle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num_sides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side_length</a:t>
            </a:r>
            <a:r>
              <a:rPr lang="en-US" dirty="0" smtClean="0"/>
              <a:t> = 50</a:t>
            </a:r>
          </a:p>
          <a:p>
            <a:r>
              <a:rPr lang="en-US" dirty="0" smtClean="0"/>
              <a:t>angle = 360.0 / </a:t>
            </a:r>
            <a:r>
              <a:rPr lang="en-US" dirty="0" err="1" smtClean="0"/>
              <a:t>num_sides</a:t>
            </a:r>
            <a:endParaRPr lang="en-US" dirty="0" smtClean="0"/>
          </a:p>
          <a:p>
            <a:r>
              <a:rPr lang="en-US" dirty="0" smtClean="0"/>
              <a:t>c=20</a:t>
            </a:r>
          </a:p>
          <a:p>
            <a:r>
              <a:rPr lang="en-US" dirty="0" smtClean="0"/>
              <a:t>r=20</a:t>
            </a:r>
          </a:p>
          <a:p>
            <a:r>
              <a:rPr lang="en-US" dirty="0" err="1" smtClean="0"/>
              <a:t>incr</a:t>
            </a:r>
            <a:r>
              <a:rPr lang="en-US" dirty="0" smtClean="0"/>
              <a:t>=10</a:t>
            </a:r>
          </a:p>
          <a:p>
            <a:r>
              <a:rPr lang="en-US" dirty="0" smtClean="0"/>
              <a:t>for j in range(0,15):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tt.fillcolor</a:t>
            </a:r>
            <a:r>
              <a:rPr lang="en-US" dirty="0" smtClean="0"/>
              <a:t>("blue")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tt.begin_fill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range(4):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tt.forward</a:t>
            </a:r>
            <a:r>
              <a:rPr lang="en-US" dirty="0" smtClean="0"/>
              <a:t>(</a:t>
            </a:r>
            <a:r>
              <a:rPr lang="en-US" dirty="0" err="1" smtClean="0"/>
              <a:t>side_length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tt.right</a:t>
            </a:r>
            <a:r>
              <a:rPr lang="en-US" dirty="0" smtClean="0"/>
              <a:t>(angle)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tt.end_fill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tt.right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err="1" smtClean="0"/>
              <a:t>turtle.done</a:t>
            </a:r>
            <a:r>
              <a:rPr lang="en-US" dirty="0" smtClean="0"/>
              <a:t>()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368617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1245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-10" dirty="0"/>
              <a:t>Turtle </a:t>
            </a:r>
            <a:r>
              <a:rPr sz="3550" spc="145" dirty="0"/>
              <a:t>Graphics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92104"/>
            <a:ext cx="7323455" cy="397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708660" indent="-226695">
              <a:lnSpc>
                <a:spcPct val="101400"/>
              </a:lnSpc>
              <a:spcBef>
                <a:spcPts val="9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5" dirty="0">
                <a:solidFill>
                  <a:srgbClr val="595959"/>
                </a:solidFill>
                <a:latin typeface="Trebuchet MS"/>
                <a:cs typeface="Trebuchet MS"/>
              </a:rPr>
              <a:t>Turtle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graphics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is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method </a:t>
            </a:r>
            <a:r>
              <a:rPr sz="1950" spc="-35" dirty="0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programming 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“vector” 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graphics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595959"/>
                </a:solidFill>
                <a:latin typeface="Trebuchet MS"/>
                <a:cs typeface="Trebuchet MS"/>
              </a:rPr>
              <a:t>using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595959"/>
                </a:solidFill>
                <a:latin typeface="Trebuchet MS"/>
                <a:cs typeface="Trebuchet MS"/>
              </a:rPr>
              <a:t>relative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cursor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upon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Cartesian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plane</a:t>
            </a:r>
            <a:endParaRPr sz="1950">
              <a:latin typeface="Trebuchet MS"/>
              <a:cs typeface="Trebuchet MS"/>
            </a:endParaRPr>
          </a:p>
          <a:p>
            <a:pPr marL="238760" marR="199390" indent="-226695">
              <a:lnSpc>
                <a:spcPct val="101400"/>
              </a:lnSpc>
              <a:spcBef>
                <a:spcPts val="1980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Python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has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built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in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module </a:t>
            </a:r>
            <a:r>
              <a:rPr sz="1950" spc="-70" dirty="0">
                <a:solidFill>
                  <a:srgbClr val="595959"/>
                </a:solidFill>
                <a:latin typeface="Trebuchet MS"/>
                <a:cs typeface="Trebuchet MS"/>
              </a:rPr>
              <a:t>that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supports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graphics 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called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595959"/>
                </a:solidFill>
                <a:latin typeface="Trebuchet MS"/>
                <a:cs typeface="Trebuchet MS"/>
              </a:rPr>
              <a:t>“turtle”</a:t>
            </a:r>
            <a:r>
              <a:rPr sz="1950" spc="-2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module.</a:t>
            </a:r>
            <a:r>
              <a:rPr sz="1950" spc="2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Importing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595959"/>
                </a:solidFill>
                <a:latin typeface="Trebuchet MS"/>
                <a:cs typeface="Trebuchet MS"/>
              </a:rPr>
              <a:t>this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module</a:t>
            </a:r>
            <a:r>
              <a:rPr sz="19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595959"/>
                </a:solidFill>
                <a:latin typeface="Trebuchet MS"/>
                <a:cs typeface="Trebuchet MS"/>
              </a:rPr>
              <a:t>gives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 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access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all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graphics </a:t>
            </a: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functions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will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need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 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draw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vector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graphics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screen.</a:t>
            </a:r>
            <a:endParaRPr sz="1950">
              <a:latin typeface="Trebuchet MS"/>
              <a:cs typeface="Trebuchet MS"/>
            </a:endParaRPr>
          </a:p>
          <a:p>
            <a:pPr marL="238760" marR="5080" indent="-226695">
              <a:lnSpc>
                <a:spcPct val="101400"/>
              </a:lnSpc>
              <a:spcBef>
                <a:spcPts val="197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graphics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control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cursor,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also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know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as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95959"/>
                </a:solidFill>
                <a:latin typeface="Trebuchet MS"/>
                <a:cs typeface="Trebuchet MS"/>
              </a:rPr>
              <a:t>“turtle”.  </a:t>
            </a:r>
            <a:r>
              <a:rPr sz="1950" spc="-50" dirty="0">
                <a:solidFill>
                  <a:srgbClr val="595959"/>
                </a:solidFill>
                <a:latin typeface="Trebuchet MS"/>
                <a:cs typeface="Trebuchet MS"/>
              </a:rPr>
              <a:t>It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has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following</a:t>
            </a:r>
            <a:r>
              <a:rPr sz="1950" spc="-3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properties</a:t>
            </a:r>
            <a:endParaRPr sz="1950">
              <a:latin typeface="Trebuchet MS"/>
              <a:cs typeface="Trebuchet MS"/>
            </a:endParaRPr>
          </a:p>
          <a:p>
            <a:pPr marL="464820" lvl="1" indent="-226695">
              <a:lnSpc>
                <a:spcPct val="100000"/>
              </a:lnSpc>
              <a:spcBef>
                <a:spcPts val="630"/>
              </a:spcBef>
              <a:buClr>
                <a:srgbClr val="B870B8"/>
              </a:buClr>
              <a:buSzPct val="74285"/>
              <a:buFont typeface="Wingdings"/>
              <a:buChar char=""/>
              <a:tabLst>
                <a:tab pos="465455" algn="l"/>
              </a:tabLst>
            </a:pPr>
            <a:r>
              <a:rPr sz="1750" spc="210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7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40" dirty="0">
                <a:solidFill>
                  <a:srgbClr val="595959"/>
                </a:solidFill>
                <a:latin typeface="Trebuchet MS"/>
                <a:cs typeface="Trebuchet MS"/>
              </a:rPr>
              <a:t>position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40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135" dirty="0">
                <a:solidFill>
                  <a:srgbClr val="595959"/>
                </a:solidFill>
                <a:latin typeface="Trebuchet MS"/>
                <a:cs typeface="Trebuchet MS"/>
              </a:rPr>
              <a:t>2D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595959"/>
                </a:solidFill>
                <a:latin typeface="Trebuchet MS"/>
                <a:cs typeface="Trebuchet MS"/>
              </a:rPr>
              <a:t>space</a:t>
            </a:r>
            <a:endParaRPr sz="1750">
              <a:latin typeface="Trebuchet MS"/>
              <a:cs typeface="Trebuchet MS"/>
            </a:endParaRPr>
          </a:p>
          <a:p>
            <a:pPr marL="464820" lvl="1" indent="-226695">
              <a:lnSpc>
                <a:spcPct val="100000"/>
              </a:lnSpc>
              <a:spcBef>
                <a:spcPts val="670"/>
              </a:spcBef>
              <a:buClr>
                <a:srgbClr val="B870B8"/>
              </a:buClr>
              <a:buSzPct val="74285"/>
              <a:buFont typeface="Wingdings"/>
              <a:buChar char=""/>
              <a:tabLst>
                <a:tab pos="465455" algn="l"/>
              </a:tabLst>
            </a:pPr>
            <a:r>
              <a:rPr sz="1750" spc="135" dirty="0">
                <a:solidFill>
                  <a:srgbClr val="595959"/>
                </a:solidFill>
                <a:latin typeface="Trebuchet MS"/>
                <a:cs typeface="Trebuchet MS"/>
              </a:rPr>
              <a:t>An</a:t>
            </a:r>
            <a:r>
              <a:rPr sz="17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5" dirty="0">
                <a:solidFill>
                  <a:srgbClr val="595959"/>
                </a:solidFill>
                <a:latin typeface="Trebuchet MS"/>
                <a:cs typeface="Trebuchet MS"/>
              </a:rPr>
              <a:t>orientation,</a:t>
            </a:r>
            <a:r>
              <a:rPr sz="1750" spc="-2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65" dirty="0">
                <a:solidFill>
                  <a:srgbClr val="595959"/>
                </a:solidFill>
                <a:latin typeface="Trebuchet MS"/>
                <a:cs typeface="Trebuchet MS"/>
              </a:rPr>
              <a:t>or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85" dirty="0">
                <a:solidFill>
                  <a:srgbClr val="595959"/>
                </a:solidFill>
                <a:latin typeface="Trebuchet MS"/>
                <a:cs typeface="Trebuchet MS"/>
              </a:rPr>
              <a:t>heading</a:t>
            </a:r>
            <a:endParaRPr sz="1750">
              <a:latin typeface="Trebuchet MS"/>
              <a:cs typeface="Trebuchet MS"/>
            </a:endParaRPr>
          </a:p>
          <a:p>
            <a:pPr marL="464820" lvl="1" indent="-226695">
              <a:lnSpc>
                <a:spcPct val="100000"/>
              </a:lnSpc>
              <a:spcBef>
                <a:spcPts val="570"/>
              </a:spcBef>
              <a:buClr>
                <a:srgbClr val="B870B8"/>
              </a:buClr>
              <a:buSzPct val="74285"/>
              <a:buFont typeface="Wingdings"/>
              <a:buChar char=""/>
              <a:tabLst>
                <a:tab pos="465455" algn="l"/>
              </a:tabLst>
            </a:pPr>
            <a:r>
              <a:rPr sz="1750" spc="210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85" dirty="0">
                <a:solidFill>
                  <a:srgbClr val="595959"/>
                </a:solidFill>
                <a:latin typeface="Trebuchet MS"/>
                <a:cs typeface="Trebuchet MS"/>
              </a:rPr>
              <a:t>pen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-60" dirty="0">
                <a:solidFill>
                  <a:srgbClr val="595959"/>
                </a:solidFill>
                <a:latin typeface="Trebuchet MS"/>
                <a:cs typeface="Trebuchet MS"/>
              </a:rPr>
              <a:t>that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45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40" dirty="0">
                <a:solidFill>
                  <a:srgbClr val="595959"/>
                </a:solidFill>
                <a:latin typeface="Trebuchet MS"/>
                <a:cs typeface="Trebuchet MS"/>
              </a:rPr>
              <a:t>lay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65" dirty="0">
                <a:solidFill>
                  <a:srgbClr val="595959"/>
                </a:solidFill>
                <a:latin typeface="Trebuchet MS"/>
                <a:cs typeface="Trebuchet MS"/>
              </a:rPr>
              <a:t>down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55" dirty="0">
                <a:solidFill>
                  <a:srgbClr val="595959"/>
                </a:solidFill>
                <a:latin typeface="Trebuchet MS"/>
                <a:cs typeface="Trebuchet MS"/>
              </a:rPr>
              <a:t>color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70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75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750" spc="50" dirty="0">
                <a:solidFill>
                  <a:srgbClr val="595959"/>
                </a:solidFill>
                <a:latin typeface="Trebuchet MS"/>
                <a:cs typeface="Trebuchet MS"/>
              </a:rPr>
              <a:t>canvas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754316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25" dirty="0"/>
              <a:t>Setting</a:t>
            </a:r>
            <a:r>
              <a:rPr sz="3550" spc="-190" dirty="0"/>
              <a:t> </a:t>
            </a:r>
            <a:r>
              <a:rPr sz="3550" spc="155" dirty="0"/>
              <a:t>up</a:t>
            </a:r>
            <a:r>
              <a:rPr sz="3550" spc="-185" dirty="0"/>
              <a:t> </a:t>
            </a:r>
            <a:r>
              <a:rPr sz="3550" spc="90" dirty="0"/>
              <a:t>your</a:t>
            </a:r>
            <a:r>
              <a:rPr sz="3550" spc="-190" dirty="0"/>
              <a:t> </a:t>
            </a:r>
            <a:r>
              <a:rPr sz="3550" spc="-60" dirty="0"/>
              <a:t>turtle</a:t>
            </a:r>
            <a:r>
              <a:rPr sz="3550" spc="-190" dirty="0"/>
              <a:t> </a:t>
            </a:r>
            <a:r>
              <a:rPr sz="3550" spc="45" dirty="0"/>
              <a:t>environment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68238"/>
            <a:ext cx="188722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import</a:t>
            </a:r>
            <a:r>
              <a:rPr sz="1850" spc="-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turtle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778" y="2985721"/>
            <a:ext cx="6184265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#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set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a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title for your canvas</a:t>
            </a:r>
            <a:r>
              <a:rPr sz="1850" spc="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window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turtle.title(”My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Awesome Turtle</a:t>
            </a:r>
            <a:r>
              <a:rPr sz="1850" spc="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Animation")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778" y="4518217"/>
            <a:ext cx="6900545" cy="1329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#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set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up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the screen size (in pixels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-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425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x</a:t>
            </a:r>
            <a:r>
              <a:rPr sz="1850" spc="7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425)</a:t>
            </a:r>
            <a:endParaRPr sz="1850">
              <a:latin typeface="Courier New"/>
              <a:cs typeface="Courier New"/>
            </a:endParaRPr>
          </a:p>
          <a:p>
            <a:pPr marL="12700" marR="434975">
              <a:lnSpc>
                <a:spcPts val="4060"/>
              </a:lnSpc>
              <a:spcBef>
                <a:spcPts val="335"/>
              </a:spcBef>
            </a:pP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#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set the starting point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of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the turtle (0,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0)  </a:t>
            </a:r>
            <a:r>
              <a:rPr sz="1850" spc="10" dirty="0">
                <a:solidFill>
                  <a:srgbClr val="595959"/>
                </a:solidFill>
                <a:latin typeface="Courier New"/>
                <a:cs typeface="Courier New"/>
              </a:rPr>
              <a:t>turtle.setup(425, 425,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0,</a:t>
            </a:r>
            <a:r>
              <a:rPr sz="1850" spc="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595959"/>
                </a:solidFill>
                <a:latin typeface="Courier New"/>
                <a:cs typeface="Courier New"/>
              </a:rPr>
              <a:t>0)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424624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14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245" dirty="0"/>
              <a:t>IMPORANT</a:t>
            </a:r>
            <a:r>
              <a:rPr sz="3550" spc="-204" dirty="0"/>
              <a:t> </a:t>
            </a:r>
            <a:r>
              <a:rPr sz="3550" spc="155" dirty="0"/>
              <a:t>NOTE!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92104"/>
            <a:ext cx="7248525" cy="148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165" dirty="0">
                <a:solidFill>
                  <a:srgbClr val="595959"/>
                </a:solidFill>
                <a:latin typeface="Trebuchet MS"/>
                <a:cs typeface="Trebuchet MS"/>
              </a:rPr>
              <a:t>Do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595959"/>
                </a:solidFill>
                <a:latin typeface="Trebuchet MS"/>
                <a:cs typeface="Trebuchet MS"/>
              </a:rPr>
              <a:t>not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name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Python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source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code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595959"/>
                </a:solidFill>
                <a:latin typeface="Trebuchet MS"/>
                <a:cs typeface="Trebuchet MS"/>
              </a:rPr>
              <a:t>file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595959"/>
                </a:solidFill>
                <a:latin typeface="Trebuchet MS"/>
                <a:cs typeface="Trebuchet MS"/>
              </a:rPr>
              <a:t>“turtle.py”</a:t>
            </a:r>
            <a:endParaRPr sz="1950">
              <a:latin typeface="Trebuchet MS"/>
              <a:cs typeface="Trebuchet MS"/>
            </a:endParaRPr>
          </a:p>
          <a:p>
            <a:pPr marL="238760" marR="5080" indent="-226695">
              <a:lnSpc>
                <a:spcPct val="101400"/>
              </a:lnSpc>
              <a:spcBef>
                <a:spcPts val="1980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This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will </a:t>
            </a: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prevent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Python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from 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finding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correct </a:t>
            </a:r>
            <a:r>
              <a:rPr sz="1950" spc="-10" dirty="0">
                <a:solidFill>
                  <a:srgbClr val="595959"/>
                </a:solidFill>
                <a:latin typeface="Trebuchet MS"/>
                <a:cs typeface="Trebuchet MS"/>
              </a:rPr>
              <a:t>“turtle.py”  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module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when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use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“import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595959"/>
                </a:solidFill>
                <a:latin typeface="Trebuchet MS"/>
                <a:cs typeface="Trebuchet MS"/>
              </a:rPr>
              <a:t>turtle”</a:t>
            </a:r>
            <a:r>
              <a:rPr sz="1950" spc="-2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statement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595959"/>
                </a:solidFill>
                <a:latin typeface="Trebuchet MS"/>
                <a:cs typeface="Trebuchet MS"/>
              </a:rPr>
              <a:t>at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top  </a:t>
            </a:r>
            <a:r>
              <a:rPr sz="1950" spc="-35" dirty="0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95959"/>
                </a:solidFill>
                <a:latin typeface="Trebuchet MS"/>
                <a:cs typeface="Trebuchet MS"/>
              </a:rPr>
              <a:t>program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695642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00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65" dirty="0"/>
              <a:t>Getting</a:t>
            </a:r>
            <a:r>
              <a:rPr sz="3550" spc="-190" dirty="0"/>
              <a:t> </a:t>
            </a:r>
            <a:r>
              <a:rPr sz="3550" spc="150" dirty="0"/>
              <a:t>rid</a:t>
            </a:r>
            <a:r>
              <a:rPr sz="3550" spc="-190" dirty="0"/>
              <a:t> </a:t>
            </a:r>
            <a:r>
              <a:rPr sz="3550" spc="-75" dirty="0"/>
              <a:t>of</a:t>
            </a:r>
            <a:r>
              <a:rPr sz="3550" spc="-185" dirty="0"/>
              <a:t> </a:t>
            </a:r>
            <a:r>
              <a:rPr sz="3550" spc="-45" dirty="0"/>
              <a:t>the</a:t>
            </a:r>
            <a:r>
              <a:rPr sz="3550" spc="-190" dirty="0"/>
              <a:t> </a:t>
            </a:r>
            <a:r>
              <a:rPr sz="3550" spc="-60" dirty="0"/>
              <a:t>turtle</a:t>
            </a:r>
            <a:r>
              <a:rPr sz="3550" spc="-185" dirty="0"/>
              <a:t> </a:t>
            </a:r>
            <a:r>
              <a:rPr sz="3550" spc="90" dirty="0"/>
              <a:t>window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92104"/>
            <a:ext cx="7161530" cy="123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5080" indent="-226695">
              <a:lnSpc>
                <a:spcPct val="101400"/>
              </a:lnSpc>
              <a:spcBef>
                <a:spcPts val="9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This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595959"/>
                </a:solidFill>
                <a:latin typeface="Trebuchet MS"/>
                <a:cs typeface="Trebuchet MS"/>
              </a:rPr>
              <a:t>function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call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will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cause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window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deactivate 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when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click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it.</a:t>
            </a:r>
            <a:r>
              <a:rPr sz="1950" spc="24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Place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595959"/>
                </a:solidFill>
                <a:latin typeface="Trebuchet MS"/>
                <a:cs typeface="Trebuchet MS"/>
              </a:rPr>
              <a:t>at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595959"/>
                </a:solidFill>
                <a:latin typeface="Trebuchet MS"/>
                <a:cs typeface="Trebuchet MS"/>
              </a:rPr>
              <a:t>end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3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program.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238760">
              <a:lnSpc>
                <a:spcPct val="100000"/>
              </a:lnSpc>
            </a:pPr>
            <a:r>
              <a:rPr sz="1950" spc="15" dirty="0">
                <a:solidFill>
                  <a:srgbClr val="595959"/>
                </a:solidFill>
                <a:latin typeface="Courier New"/>
                <a:cs typeface="Courier New"/>
              </a:rPr>
              <a:t>turtle.exitonclick()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41859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914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75" dirty="0"/>
              <a:t>The</a:t>
            </a:r>
            <a:r>
              <a:rPr sz="3550" spc="-340" dirty="0"/>
              <a:t> </a:t>
            </a:r>
            <a:r>
              <a:rPr sz="3550" spc="-10" dirty="0"/>
              <a:t>Turtle</a:t>
            </a:r>
            <a:r>
              <a:rPr sz="3550" spc="-200" dirty="0"/>
              <a:t> </a:t>
            </a:r>
            <a:r>
              <a:rPr sz="3550" spc="160" dirty="0"/>
              <a:t>Canvas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0756" y="1959582"/>
            <a:ext cx="4118432" cy="409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0" y="511335"/>
            <a:ext cx="339090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b="1" spc="442" baseline="36776" dirty="0">
                <a:solidFill>
                  <a:srgbClr val="B870B8"/>
                </a:solidFill>
                <a:latin typeface="Trebuchet MS"/>
                <a:cs typeface="Trebuchet MS"/>
              </a:rPr>
              <a:t>+</a:t>
            </a:r>
            <a:r>
              <a:rPr sz="5325" b="1" spc="-1357" baseline="36776" dirty="0">
                <a:solidFill>
                  <a:srgbClr val="B870B8"/>
                </a:solidFill>
                <a:latin typeface="Trebuchet MS"/>
                <a:cs typeface="Trebuchet MS"/>
              </a:rPr>
              <a:t> </a:t>
            </a:r>
            <a:r>
              <a:rPr sz="3550" spc="75" dirty="0"/>
              <a:t>Basic </a:t>
            </a:r>
            <a:r>
              <a:rPr sz="3550" spc="150" dirty="0"/>
              <a:t>Drawing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0219" y="279496"/>
            <a:ext cx="90805" cy="1583055"/>
          </a:xfrm>
          <a:custGeom>
            <a:avLst/>
            <a:gdLst/>
            <a:ahLst/>
            <a:cxnLst/>
            <a:rect l="l" t="t" r="r" b="b"/>
            <a:pathLst>
              <a:path w="90804" h="1583055">
                <a:moveTo>
                  <a:pt x="90442" y="0"/>
                </a:moveTo>
                <a:lnTo>
                  <a:pt x="0" y="0"/>
                </a:lnTo>
                <a:lnTo>
                  <a:pt x="0" y="1582737"/>
                </a:lnTo>
                <a:lnTo>
                  <a:pt x="90442" y="1582737"/>
                </a:lnTo>
                <a:lnTo>
                  <a:pt x="90442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778" y="1966981"/>
            <a:ext cx="6695440" cy="381952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238760" marR="33020" indent="-226695">
              <a:lnSpc>
                <a:spcPts val="2180"/>
              </a:lnSpc>
              <a:spcBef>
                <a:spcPts val="334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595959"/>
                </a:solidFill>
                <a:latin typeface="Trebuchet MS"/>
                <a:cs typeface="Trebuchet MS"/>
              </a:rPr>
              <a:t>move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forward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30" dirty="0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595959"/>
                </a:solidFill>
                <a:latin typeface="Trebuchet MS"/>
                <a:cs typeface="Trebuchet MS"/>
              </a:rPr>
              <a:t>using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following 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command:</a:t>
            </a:r>
            <a:endParaRPr sz="1950">
              <a:latin typeface="Trebuchet MS"/>
              <a:cs typeface="Trebuchet MS"/>
            </a:endParaRPr>
          </a:p>
          <a:p>
            <a:pPr marL="238760">
              <a:lnSpc>
                <a:spcPct val="100000"/>
              </a:lnSpc>
              <a:spcBef>
                <a:spcPts val="1860"/>
              </a:spcBef>
            </a:pP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turtle.forward(pixels)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238760" marR="5080" indent="-226695">
              <a:lnSpc>
                <a:spcPts val="2180"/>
              </a:lnSpc>
              <a:spcBef>
                <a:spcPts val="1425"/>
              </a:spcBef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145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95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have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595959"/>
                </a:solidFill>
                <a:latin typeface="Trebuchet MS"/>
                <a:cs typeface="Trebuchet MS"/>
              </a:rPr>
              <a:t>turn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30" dirty="0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595959"/>
                </a:solidFill>
                <a:latin typeface="Trebuchet MS"/>
                <a:cs typeface="Trebuchet MS"/>
              </a:rPr>
              <a:t>using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following  </a:t>
            </a:r>
            <a:r>
              <a:rPr sz="1950" spc="60" dirty="0">
                <a:solidFill>
                  <a:srgbClr val="595959"/>
                </a:solidFill>
                <a:latin typeface="Trebuchet MS"/>
                <a:cs typeface="Trebuchet MS"/>
              </a:rPr>
              <a:t>commands: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3366"/>
              </a:buClr>
              <a:buFont typeface="Wingdings"/>
              <a:buChar char=""/>
            </a:pPr>
            <a:endParaRPr sz="1850">
              <a:latin typeface="Trebuchet MS"/>
              <a:cs typeface="Trebuchet MS"/>
            </a:endParaRPr>
          </a:p>
          <a:p>
            <a:pPr marL="238760" marR="4058920">
              <a:lnSpc>
                <a:spcPts val="2080"/>
              </a:lnSpc>
            </a:pPr>
            <a:r>
              <a:rPr sz="1950" spc="-18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u</a:t>
            </a:r>
            <a:r>
              <a:rPr sz="1950" spc="70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950" spc="-18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sz="1950" spc="5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950" spc="-35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sz="1950" spc="-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950" spc="114" dirty="0">
                <a:solidFill>
                  <a:srgbClr val="595959"/>
                </a:solidFill>
                <a:latin typeface="Trebuchet MS"/>
                <a:cs typeface="Trebuchet MS"/>
              </a:rPr>
              <a:t>igh</a:t>
            </a:r>
            <a:r>
              <a:rPr sz="1950" spc="-18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950" spc="80" dirty="0">
                <a:solidFill>
                  <a:srgbClr val="595959"/>
                </a:solidFill>
                <a:latin typeface="Trebuchet MS"/>
                <a:cs typeface="Trebuchet MS"/>
              </a:rPr>
              <a:t>(de</a:t>
            </a:r>
            <a:r>
              <a:rPr sz="1950" spc="180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1950" spc="40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950" spc="65" dirty="0">
                <a:solidFill>
                  <a:srgbClr val="595959"/>
                </a:solidFill>
                <a:latin typeface="Trebuchet MS"/>
                <a:cs typeface="Trebuchet MS"/>
              </a:rPr>
              <a:t>ee</a:t>
            </a:r>
            <a:r>
              <a:rPr sz="1950" spc="110" dirty="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sz="1950" spc="20" dirty="0">
                <a:solidFill>
                  <a:srgbClr val="595959"/>
                </a:solidFill>
                <a:latin typeface="Trebuchet MS"/>
                <a:cs typeface="Trebuchet MS"/>
              </a:rPr>
              <a:t>)  </a:t>
            </a:r>
            <a:r>
              <a:rPr sz="1950" spc="5" dirty="0">
                <a:solidFill>
                  <a:srgbClr val="595959"/>
                </a:solidFill>
                <a:latin typeface="Trebuchet MS"/>
                <a:cs typeface="Trebuchet MS"/>
              </a:rPr>
              <a:t>turtle.left(degrees)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rebuchet MS"/>
              <a:cs typeface="Trebuchet MS"/>
            </a:endParaRPr>
          </a:p>
          <a:p>
            <a:pPr marL="238760" indent="-226695">
              <a:lnSpc>
                <a:spcPct val="100000"/>
              </a:lnSpc>
              <a:buClr>
                <a:srgbClr val="663366"/>
              </a:buClr>
              <a:buSzPct val="74358"/>
              <a:buFont typeface="Wingdings"/>
              <a:buChar char=""/>
              <a:tabLst>
                <a:tab pos="239395" algn="l"/>
              </a:tabLst>
            </a:pPr>
            <a:r>
              <a:rPr sz="1950" spc="3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Trebuchet MS"/>
                <a:cs typeface="Trebuchet MS"/>
              </a:rPr>
              <a:t>turtle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will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595959"/>
                </a:solidFill>
                <a:latin typeface="Trebuchet MS"/>
                <a:cs typeface="Trebuchet MS"/>
              </a:rPr>
              <a:t>continually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95959"/>
                </a:solidFill>
                <a:latin typeface="Trebuchet MS"/>
                <a:cs typeface="Trebuchet MS"/>
              </a:rPr>
              <a:t>“paint”</a:t>
            </a:r>
            <a:r>
              <a:rPr sz="195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595959"/>
                </a:solidFill>
                <a:latin typeface="Trebuchet MS"/>
                <a:cs typeface="Trebuchet MS"/>
              </a:rPr>
              <a:t>while</a:t>
            </a:r>
            <a:r>
              <a:rPr sz="195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-105" dirty="0">
                <a:solidFill>
                  <a:srgbClr val="595959"/>
                </a:solidFill>
                <a:latin typeface="Trebuchet MS"/>
                <a:cs typeface="Trebuchet MS"/>
              </a:rPr>
              <a:t>it’s</a:t>
            </a:r>
            <a:r>
              <a:rPr sz="195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595959"/>
                </a:solidFill>
                <a:latin typeface="Trebuchet MS"/>
                <a:cs typeface="Trebuchet MS"/>
              </a:rPr>
              <a:t>moving.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6400" y="1031875"/>
          <a:ext cx="8305800" cy="55447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8600"/>
                <a:gridCol w="2768600"/>
                <a:gridCol w="2768600"/>
              </a:tblGrid>
              <a:tr h="3201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cap="all" dirty="0"/>
                        <a:t>METHOD</a:t>
                      </a:r>
                      <a:endParaRPr lang="en-US" sz="1600" b="1" cap="all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cap="all"/>
                        <a:t>PARAMETER</a:t>
                      </a:r>
                      <a:endParaRPr lang="en-US" sz="1600" b="1" cap="all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cap="all"/>
                        <a:t>DESCRIPTION</a:t>
                      </a:r>
                      <a:endParaRPr lang="en-US" sz="1600" b="1" cap="all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/>
                </a:tc>
              </a:tr>
              <a:tr h="5017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/>
                        <a:t>Turtle()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/>
                        <a:t>None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Creates and returns a new tutrle object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69879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forward()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amount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Moves the turtle forward by the specified amount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69879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backward()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amount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Moves the turtle backward by the specified amount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5017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/>
                        <a:t>right()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angle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Turns the turtle clockwise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5017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left()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angle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Turns the turtle counter clockwise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5017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penup()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Picks up the turtle’s Pen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5017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pendown()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Puts down the turtle’s Pen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5017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up()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/>
                        <a:t>Picks up the turtle’s Pen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</a:tr>
              <a:tr h="5017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down()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/>
                        <a:t>None</a:t>
                      </a:r>
                      <a:endParaRPr lang="en-US" sz="1600" b="0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/>
                        <a:t>Puts down the turtle’s Pen</a:t>
                      </a:r>
                      <a:endParaRPr lang="en-US" sz="1600" b="0" dirty="0"/>
                    </a:p>
                  </a:txBody>
                  <a:tcPr marL="133350" marR="133350" marT="66675" marB="66675" anchor="ctr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8951" y="269875"/>
            <a:ext cx="8683449" cy="546303"/>
          </a:xfrm>
        </p:spPr>
        <p:txBody>
          <a:bodyPr/>
          <a:lstStyle/>
          <a:p>
            <a:r>
              <a:rPr lang="en-US" dirty="0" smtClean="0"/>
              <a:t>Turtle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5F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1354</Words>
  <Application>Microsoft Office PowerPoint</Application>
  <PresentationFormat>Custom</PresentationFormat>
  <Paragraphs>291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Intro to Python Graphics</vt:lpstr>
      <vt:lpstr>+ Hello, Turtle Graphics!</vt:lpstr>
      <vt:lpstr>+ Turtle Graphics</vt:lpstr>
      <vt:lpstr>+ Setting up your turtle environment</vt:lpstr>
      <vt:lpstr>+ IMPORANT NOTE!</vt:lpstr>
      <vt:lpstr>+ Getting rid of the turtle window</vt:lpstr>
      <vt:lpstr>+ The Turtle Canvas</vt:lpstr>
      <vt:lpstr>+ Basic Drawing</vt:lpstr>
      <vt:lpstr>Turtle Methods</vt:lpstr>
      <vt:lpstr>Slide 10</vt:lpstr>
      <vt:lpstr>+ Programming Challenge: Draw a  Box!</vt:lpstr>
      <vt:lpstr>+ Programming Challenge: Draw an  Pentagon!</vt:lpstr>
      <vt:lpstr>+ Programming Challenge: Draw an  Octagon!</vt:lpstr>
      <vt:lpstr>+ Programming Challenge: Polygon  Function</vt:lpstr>
      <vt:lpstr>+ Moving your turtle</vt:lpstr>
      <vt:lpstr>+ Programming Challenge: Four  Squares</vt:lpstr>
      <vt:lpstr>+ Programming Challenge: four  pentagons</vt:lpstr>
      <vt:lpstr>+ Programming Challenge: Random  Squares</vt:lpstr>
      <vt:lpstr>+ Pen Color</vt:lpstr>
      <vt:lpstr>+ RGB Color</vt:lpstr>
      <vt:lpstr>+ RGB Color</vt:lpstr>
      <vt:lpstr>+ RGB Color</vt:lpstr>
      <vt:lpstr>+ Programming Challenge: RGB  Squares</vt:lpstr>
      <vt:lpstr>+ Creating filled shapes</vt:lpstr>
      <vt:lpstr>+ Programming Challenge: Filled  RGB Squares</vt:lpstr>
      <vt:lpstr>+ Programming Challenge: Line of  filled squares</vt:lpstr>
      <vt:lpstr>+ Programming Challenge: Line of  filled squares getting bigger</vt:lpstr>
      <vt:lpstr>+ Programming Challenge: Rotated  Filled Squares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Craig Kapp</dc:creator>
  <cp:lastModifiedBy>Windows User</cp:lastModifiedBy>
  <cp:revision>12</cp:revision>
  <dcterms:created xsi:type="dcterms:W3CDTF">2020-05-14T13:41:36Z</dcterms:created>
  <dcterms:modified xsi:type="dcterms:W3CDTF">2020-05-15T11:48:50Z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2012-11-15T00:00:00Z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2020-05-14T00:00:00Z</vt:filetime>
  </property>
</Properties>
</file>