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8" r:id="rId2"/>
  </p:sldMasterIdLst>
  <p:notesMasterIdLst>
    <p:notesMasterId r:id="rId41"/>
  </p:notesMasterIdLst>
  <p:sldIdLst>
    <p:sldId id="284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73" r:id="rId17"/>
    <p:sldId id="288" r:id="rId18"/>
    <p:sldId id="299" r:id="rId19"/>
    <p:sldId id="298" r:id="rId20"/>
    <p:sldId id="293" r:id="rId21"/>
    <p:sldId id="294" r:id="rId22"/>
    <p:sldId id="295" r:id="rId23"/>
    <p:sldId id="296" r:id="rId24"/>
    <p:sldId id="277" r:id="rId25"/>
    <p:sldId id="297" r:id="rId26"/>
    <p:sldId id="274" r:id="rId27"/>
    <p:sldId id="289" r:id="rId28"/>
    <p:sldId id="300" r:id="rId29"/>
    <p:sldId id="290" r:id="rId30"/>
    <p:sldId id="301" r:id="rId31"/>
    <p:sldId id="302" r:id="rId32"/>
    <p:sldId id="304" r:id="rId33"/>
    <p:sldId id="303" r:id="rId34"/>
    <p:sldId id="305" r:id="rId35"/>
    <p:sldId id="306" r:id="rId36"/>
    <p:sldId id="307" r:id="rId37"/>
    <p:sldId id="308" r:id="rId38"/>
    <p:sldId id="280" r:id="rId39"/>
    <p:sldId id="283" r:id="rId4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7E7E"/>
    <a:srgbClr val="939393"/>
    <a:srgbClr val="597D8B"/>
    <a:srgbClr val="6E8C9B"/>
    <a:srgbClr val="F9F9F9"/>
    <a:srgbClr val="E7E7E7"/>
    <a:srgbClr val="E1E1E1"/>
    <a:srgbClr val="8296A2"/>
    <a:srgbClr val="A9A9A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43" autoAdjust="0"/>
  </p:normalViewPr>
  <p:slideViewPr>
    <p:cSldViewPr>
      <p:cViewPr>
        <p:scale>
          <a:sx n="102" d="100"/>
          <a:sy n="102" d="100"/>
        </p:scale>
        <p:origin x="-456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56720-25B6-4B07-B7C4-AE372D89FB75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B06FD-40CE-4DFE-B5E1-90F99122B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959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642938"/>
            <a:ext cx="3086100" cy="1736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0308D4-634E-4ADF-9807-153D2281D3E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661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7" y="318634"/>
            <a:ext cx="8374549" cy="592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1"/>
            <a:ext cx="640080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0D37D-DC74-4632-B720-0B9A8C8B5949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308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8A8DC2-6359-4F2D-B2CB-078C4CC59BA0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226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DFBE7-4A22-4964-BA5D-220002F01887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9409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EBFA21-C4F0-4A39-AC71-56730DCF7FDD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9216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53121B-CCFA-485F-9979-DC479718ADCF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7758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DE1F9C-37A5-481D-9AA8-E62280A4092F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8101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A2447B-8750-4105-9C41-0BB437CED99C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039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2C4A8-7A74-4BD5-8FB2-8FA371D754E7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6632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B3D210-53D9-4555-9726-5DF770046E07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487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C9B92C-ADA3-4C8E-B400-3AF01CD3F5F2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511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D9175C-A93B-4C6D-A377-3F5302CA6AD1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746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54895" y="3903669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987899"/>
                </a:lnTo>
                <a:lnTo>
                  <a:pt x="0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F06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181162" y="3903669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987899"/>
                </a:lnTo>
                <a:lnTo>
                  <a:pt x="989099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F06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170273" y="3903669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987899"/>
                </a:lnTo>
                <a:lnTo>
                  <a:pt x="0" y="0"/>
                </a:lnTo>
                <a:lnTo>
                  <a:pt x="989099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D133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154757" y="3903683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0"/>
                </a:lnTo>
                <a:lnTo>
                  <a:pt x="989099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9B25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4891595"/>
            <a:ext cx="9144000" cy="252095"/>
          </a:xfrm>
          <a:custGeom>
            <a:avLst/>
            <a:gdLst/>
            <a:ahLst/>
            <a:cxnLst/>
            <a:rect l="l" t="t" r="r" b="b"/>
            <a:pathLst>
              <a:path w="9144000" h="252095">
                <a:moveTo>
                  <a:pt x="9143999" y="251999"/>
                </a:moveTo>
                <a:lnTo>
                  <a:pt x="0" y="251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2519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40499" y="926428"/>
            <a:ext cx="6463000" cy="592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84875" y="1781599"/>
            <a:ext cx="432054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6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6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6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9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5629077" y="4275014"/>
            <a:ext cx="3487620" cy="484749"/>
          </a:xfrm>
          <a:noFill/>
        </p:spPr>
        <p:txBody>
          <a:bodyPr>
            <a:normAutofit fontScale="90000"/>
          </a:bodyPr>
          <a:lstStyle/>
          <a:p>
            <a:pPr algn="r" eaLnBrk="1" hangingPunct="1"/>
            <a:r>
              <a:rPr lang="en-US" sz="1800" b="1" dirty="0">
                <a:solidFill>
                  <a:schemeClr val="bg1"/>
                </a:solidFill>
              </a:rPr>
              <a:t> </a:t>
            </a:r>
            <a:br>
              <a:rPr lang="en-US" sz="1800" b="1" dirty="0">
                <a:solidFill>
                  <a:schemeClr val="bg1"/>
                </a:solidFill>
              </a:rPr>
            </a:br>
            <a:endParaRPr lang="es-ES" sz="1800" b="1" dirty="0">
              <a:solidFill>
                <a:schemeClr val="bg1"/>
              </a:solidFill>
            </a:endParaRPr>
          </a:p>
        </p:txBody>
      </p:sp>
      <p:sp>
        <p:nvSpPr>
          <p:cNvPr id="2051" name="Rectangle 126"/>
          <p:cNvSpPr>
            <a:spLocks noChangeArrowheads="1"/>
          </p:cNvSpPr>
          <p:nvPr/>
        </p:nvSpPr>
        <p:spPr bwMode="auto">
          <a:xfrm>
            <a:off x="1447800" y="770425"/>
            <a:ext cx="5587620" cy="702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FFFF"/>
                </a:solidFill>
                <a:latin typeface="Arial" charset="0"/>
                <a:cs typeface="Arial" charset="0"/>
              </a:rPr>
              <a:t> Portfolio Management System</a:t>
            </a:r>
            <a:endParaRPr lang="es-ES" sz="2400" b="1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C597488-F71B-4880-9765-1E372A32F322}"/>
              </a:ext>
            </a:extLst>
          </p:cNvPr>
          <p:cNvSpPr/>
          <p:nvPr/>
        </p:nvSpPr>
        <p:spPr>
          <a:xfrm>
            <a:off x="3867334" y="296046"/>
            <a:ext cx="2138451" cy="441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IN" sz="135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1BCCE5B3-8153-4EC0-83C9-3CC99196969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2" t="-16677" r="-12113" b="-55082"/>
          <a:stretch/>
        </p:blipFill>
        <p:spPr>
          <a:xfrm>
            <a:off x="3868889" y="318402"/>
            <a:ext cx="2322257" cy="572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1B05F14-AAA9-4E77-B797-D3BC8ED1E3D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20" y="851471"/>
            <a:ext cx="540060" cy="5400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46B7142-4FF2-403E-99DB-CC9C159B6347}"/>
              </a:ext>
            </a:extLst>
          </p:cNvPr>
          <p:cNvSpPr txBox="1"/>
          <p:nvPr/>
        </p:nvSpPr>
        <p:spPr>
          <a:xfrm>
            <a:off x="959912" y="1708046"/>
            <a:ext cx="3078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cs typeface="Arial" charset="0"/>
              </a:rPr>
              <a:t>Developed under the guidance of:-</a:t>
            </a:r>
            <a:endParaRPr lang="en-IN" sz="1400" b="1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C0CB4A7-0AB8-43EF-906D-2D9FC03425C6}"/>
              </a:ext>
            </a:extLst>
          </p:cNvPr>
          <p:cNvSpPr txBox="1"/>
          <p:nvPr/>
        </p:nvSpPr>
        <p:spPr>
          <a:xfrm>
            <a:off x="959912" y="2229841"/>
            <a:ext cx="27003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IN" sz="1350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Mentor: </a:t>
            </a:r>
            <a:r>
              <a:rPr lang="en-IN" sz="1350" b="1" dirty="0" err="1" smtClean="0">
                <a:solidFill>
                  <a:srgbClr val="FFFFFF"/>
                </a:solidFill>
                <a:latin typeface="Arial" charset="0"/>
                <a:cs typeface="Arial" charset="0"/>
              </a:rPr>
              <a:t>Anish</a:t>
            </a:r>
            <a:r>
              <a:rPr lang="en-IN" sz="1350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 Das</a:t>
            </a:r>
            <a:endParaRPr lang="en-IN" sz="1350" b="1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848E2DA-9D6F-4640-BC31-8D14F191A651}"/>
              </a:ext>
            </a:extLst>
          </p:cNvPr>
          <p:cNvSpPr txBox="1"/>
          <p:nvPr/>
        </p:nvSpPr>
        <p:spPr>
          <a:xfrm>
            <a:off x="959912" y="2529923"/>
            <a:ext cx="2240488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IN" sz="1350" b="1" dirty="0">
                <a:solidFill>
                  <a:srgbClr val="FFFFFF"/>
                </a:solidFill>
                <a:latin typeface="Arial" charset="0"/>
                <a:cs typeface="Arial" charset="0"/>
              </a:rPr>
              <a:t>Trainer:	</a:t>
            </a:r>
            <a:r>
              <a:rPr lang="en-IN" sz="1350" b="1" dirty="0" smtClean="0">
                <a:solidFill>
                  <a:srgbClr val="FFFFFF"/>
                </a:solidFill>
                <a:latin typeface="Segoe UI" panose="020B0502040204020203" pitchFamily="34" charset="0"/>
                <a:cs typeface="Arial" charset="0"/>
              </a:rPr>
              <a:t>Anil </a:t>
            </a:r>
            <a:r>
              <a:rPr lang="en-IN" sz="1350" b="1" dirty="0" err="1" smtClean="0">
                <a:solidFill>
                  <a:srgbClr val="FFFFFF"/>
                </a:solidFill>
                <a:latin typeface="Segoe UI" panose="020B0502040204020203" pitchFamily="34" charset="0"/>
                <a:cs typeface="Arial" charset="0"/>
              </a:rPr>
              <a:t>Boppuri</a:t>
            </a:r>
            <a:endParaRPr lang="en-IN" sz="1350" b="1" dirty="0">
              <a:solidFill>
                <a:srgbClr val="FFFFFF"/>
              </a:solidFill>
              <a:latin typeface="Segoe UI" panose="020B0502040204020203" pitchFamily="34" charset="0"/>
              <a:cs typeface="Arial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76D2C30-0CFF-4436-9725-8647E1BC8579}"/>
              </a:ext>
            </a:extLst>
          </p:cNvPr>
          <p:cNvSpPr txBox="1"/>
          <p:nvPr/>
        </p:nvSpPr>
        <p:spPr>
          <a:xfrm>
            <a:off x="959912" y="2858372"/>
            <a:ext cx="264105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IN" sz="1350" b="1" dirty="0">
                <a:solidFill>
                  <a:srgbClr val="FFFFFF"/>
                </a:solidFill>
                <a:latin typeface="Arial" charset="0"/>
                <a:cs typeface="Arial" charset="0"/>
              </a:rPr>
              <a:t>Coach:	</a:t>
            </a:r>
            <a:r>
              <a:rPr lang="en-IN" sz="1350" b="1" dirty="0" err="1" smtClean="0">
                <a:solidFill>
                  <a:srgbClr val="FFFFFF"/>
                </a:solidFill>
                <a:latin typeface="Segoe UI" panose="020B0502040204020203" pitchFamily="34" charset="0"/>
                <a:cs typeface="Arial" charset="0"/>
              </a:rPr>
              <a:t>Kanchan</a:t>
            </a:r>
            <a:r>
              <a:rPr lang="en-IN" sz="1350" b="1" dirty="0" smtClean="0">
                <a:solidFill>
                  <a:srgbClr val="FFFFFF"/>
                </a:solidFill>
                <a:latin typeface="Segoe UI" panose="020B0502040204020203" pitchFamily="34" charset="0"/>
                <a:cs typeface="Arial" charset="0"/>
              </a:rPr>
              <a:t> </a:t>
            </a:r>
            <a:r>
              <a:rPr lang="en-IN" sz="1350" b="1" dirty="0" err="1" smtClean="0">
                <a:solidFill>
                  <a:srgbClr val="FFFFFF"/>
                </a:solidFill>
                <a:latin typeface="Segoe UI" panose="020B0502040204020203" pitchFamily="34" charset="0"/>
                <a:cs typeface="Arial" charset="0"/>
              </a:rPr>
              <a:t>Bhise</a:t>
            </a:r>
            <a:endParaRPr lang="en-IN" sz="1350" b="1" dirty="0">
              <a:solidFill>
                <a:srgbClr val="FFFFFF"/>
              </a:solidFill>
              <a:latin typeface="Segoe UI" panose="020B0502040204020203" pitchFamily="34" charset="0"/>
              <a:cs typeface="Arial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50B0237-F6AE-4DA5-96CF-7A3BBC012D63}"/>
              </a:ext>
            </a:extLst>
          </p:cNvPr>
          <p:cNvSpPr txBox="1"/>
          <p:nvPr/>
        </p:nvSpPr>
        <p:spPr>
          <a:xfrm>
            <a:off x="5782301" y="4128950"/>
            <a:ext cx="13509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s-ES" sz="1200" b="1" dirty="0">
                <a:solidFill>
                  <a:srgbClr val="FFFFFF"/>
                </a:solidFill>
                <a:latin typeface="Arial" charset="0"/>
                <a:cs typeface="Arial" charset="0"/>
              </a:rPr>
              <a:t>MFPE  POD – </a:t>
            </a:r>
            <a:r>
              <a:rPr lang="es-ES" sz="1200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3 </a:t>
            </a:r>
            <a:endParaRPr lang="en-IN" sz="12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CDB08174-1E5B-4CF2-9D4E-C903F5C00535}"/>
              </a:ext>
            </a:extLst>
          </p:cNvPr>
          <p:cNvCxnSpPr>
            <a:cxnSpLocks/>
          </p:cNvCxnSpPr>
          <p:nvPr/>
        </p:nvCxnSpPr>
        <p:spPr>
          <a:xfrm>
            <a:off x="4419600" y="1846545"/>
            <a:ext cx="0" cy="1258606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3638E34-2471-409D-8748-38C745A8B1A6}"/>
              </a:ext>
            </a:extLst>
          </p:cNvPr>
          <p:cNvSpPr txBox="1"/>
          <p:nvPr/>
        </p:nvSpPr>
        <p:spPr>
          <a:xfrm>
            <a:off x="5684279" y="1566867"/>
            <a:ext cx="1769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IN" sz="1400" b="1" dirty="0">
                <a:solidFill>
                  <a:srgbClr val="FFFFFF"/>
                </a:solidFill>
                <a:latin typeface="Arial" charset="0"/>
                <a:cs typeface="Arial" charset="0"/>
              </a:rPr>
              <a:t>Project Team: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1BDF144F-0F52-45CC-98F0-94AF7BB03267}"/>
              </a:ext>
            </a:extLst>
          </p:cNvPr>
          <p:cNvSpPr txBox="1"/>
          <p:nvPr/>
        </p:nvSpPr>
        <p:spPr>
          <a:xfrm>
            <a:off x="4926626" y="1806843"/>
            <a:ext cx="42173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 defTabSz="685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1200" b="1" dirty="0" err="1" smtClean="0">
                <a:solidFill>
                  <a:srgbClr val="FFFFFF"/>
                </a:solidFill>
                <a:latin typeface="Arial" charset="0"/>
                <a:cs typeface="Arial" charset="0"/>
              </a:rPr>
              <a:t>Sayan</a:t>
            </a:r>
            <a:r>
              <a:rPr lang="en-IN" sz="1200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  <a:r>
              <a:rPr lang="en-IN" sz="1200" b="1" dirty="0" err="1" smtClean="0">
                <a:solidFill>
                  <a:srgbClr val="FFFFFF"/>
                </a:solidFill>
                <a:latin typeface="Arial" charset="0"/>
                <a:cs typeface="Arial" charset="0"/>
              </a:rPr>
              <a:t>saha</a:t>
            </a:r>
            <a:r>
              <a:rPr lang="en-IN" sz="1200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  <a:r>
              <a:rPr lang="en-IN" sz="1200" b="1" dirty="0">
                <a:solidFill>
                  <a:srgbClr val="FFFFFF"/>
                </a:solidFill>
                <a:latin typeface="Arial" charset="0"/>
                <a:cs typeface="Arial" charset="0"/>
              </a:rPr>
              <a:t>(</a:t>
            </a:r>
            <a:r>
              <a:rPr lang="en-IN" sz="1200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2153380)</a:t>
            </a:r>
            <a:endParaRPr lang="en-IN" sz="1200" b="1" dirty="0">
              <a:solidFill>
                <a:srgbClr val="FFFFFF"/>
              </a:solidFill>
              <a:latin typeface="Arial" charset="0"/>
              <a:cs typeface="Arial" charset="0"/>
            </a:endParaRPr>
          </a:p>
          <a:p>
            <a:pPr marL="214313" indent="-214313" defTabSz="685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1200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Praveen </a:t>
            </a:r>
            <a:r>
              <a:rPr lang="en-IN" sz="1200" b="1" dirty="0" err="1" smtClean="0">
                <a:solidFill>
                  <a:srgbClr val="FFFFFF"/>
                </a:solidFill>
                <a:latin typeface="Arial" charset="0"/>
                <a:cs typeface="Arial" charset="0"/>
              </a:rPr>
              <a:t>Anand</a:t>
            </a:r>
            <a:r>
              <a:rPr lang="en-IN" sz="1200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 (2153424)</a:t>
            </a:r>
            <a:endParaRPr lang="en-IN" sz="1200" b="1" dirty="0">
              <a:solidFill>
                <a:srgbClr val="FFFFFF"/>
              </a:solidFill>
              <a:latin typeface="Arial" charset="0"/>
              <a:cs typeface="Arial" charset="0"/>
            </a:endParaRPr>
          </a:p>
          <a:p>
            <a:pPr marL="214313" indent="-214313" defTabSz="685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1200" b="1" dirty="0" err="1" smtClean="0">
                <a:solidFill>
                  <a:srgbClr val="FFFFFF"/>
                </a:solidFill>
                <a:latin typeface="Arial" charset="0"/>
                <a:cs typeface="Arial" charset="0"/>
              </a:rPr>
              <a:t>Divya</a:t>
            </a:r>
            <a:r>
              <a:rPr lang="en-IN" sz="1200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  <a:r>
              <a:rPr lang="en-IN" sz="1200" b="1" dirty="0" err="1" smtClean="0">
                <a:solidFill>
                  <a:srgbClr val="FFFFFF"/>
                </a:solidFill>
                <a:latin typeface="Arial" charset="0"/>
                <a:cs typeface="Arial" charset="0"/>
              </a:rPr>
              <a:t>Ravindra</a:t>
            </a:r>
            <a:r>
              <a:rPr lang="en-IN" sz="1200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  <a:r>
              <a:rPr lang="en-IN" sz="1200" b="1" dirty="0" err="1" smtClean="0">
                <a:solidFill>
                  <a:srgbClr val="FFFFFF"/>
                </a:solidFill>
                <a:latin typeface="Arial" charset="0"/>
                <a:cs typeface="Arial" charset="0"/>
              </a:rPr>
              <a:t>Shinde</a:t>
            </a:r>
            <a:r>
              <a:rPr lang="en-IN" sz="1200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 (2152188)</a:t>
            </a:r>
            <a:endParaRPr lang="en-IN" sz="1200" b="1" dirty="0">
              <a:solidFill>
                <a:srgbClr val="FFFFFF"/>
              </a:solidFill>
              <a:latin typeface="Arial" charset="0"/>
              <a:cs typeface="Arial" charset="0"/>
            </a:endParaRPr>
          </a:p>
          <a:p>
            <a:pPr marL="214313" indent="-214313" defTabSz="685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1200" b="1" dirty="0" err="1" smtClean="0">
                <a:solidFill>
                  <a:srgbClr val="FFFFFF"/>
                </a:solidFill>
                <a:latin typeface="Arial" charset="0"/>
                <a:cs typeface="Arial" charset="0"/>
              </a:rPr>
              <a:t>Monalisa</a:t>
            </a:r>
            <a:r>
              <a:rPr lang="en-IN" sz="1200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  <a:r>
              <a:rPr lang="en-IN" sz="1200" b="1" dirty="0" err="1" smtClean="0">
                <a:solidFill>
                  <a:srgbClr val="FFFFFF"/>
                </a:solidFill>
                <a:latin typeface="Arial" charset="0"/>
                <a:cs typeface="Arial" charset="0"/>
              </a:rPr>
              <a:t>Sahoo</a:t>
            </a:r>
            <a:r>
              <a:rPr lang="en-IN" sz="1200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 (2151585)</a:t>
            </a:r>
            <a:endParaRPr lang="en-IN" sz="1200" b="1" dirty="0">
              <a:solidFill>
                <a:srgbClr val="FFFFFF"/>
              </a:solidFill>
              <a:latin typeface="Arial" charset="0"/>
              <a:cs typeface="Arial" charset="0"/>
            </a:endParaRPr>
          </a:p>
          <a:p>
            <a:pPr marL="214313" indent="-214313" defTabSz="685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1200" b="1" dirty="0" err="1" smtClean="0">
                <a:solidFill>
                  <a:srgbClr val="FFFFFF"/>
                </a:solidFill>
                <a:latin typeface="Arial" charset="0"/>
                <a:cs typeface="Arial" charset="0"/>
              </a:rPr>
              <a:t>Tejaswi</a:t>
            </a:r>
            <a:r>
              <a:rPr lang="en-IN" sz="1200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  <a:r>
              <a:rPr lang="en-IN" sz="1200" b="1" dirty="0" err="1" smtClean="0">
                <a:solidFill>
                  <a:srgbClr val="FFFFFF"/>
                </a:solidFill>
                <a:latin typeface="Arial" charset="0"/>
                <a:cs typeface="Arial" charset="0"/>
              </a:rPr>
              <a:t>Boyapalli</a:t>
            </a:r>
            <a:r>
              <a:rPr lang="en-IN" sz="1200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 (2151548)</a:t>
            </a:r>
            <a:endParaRPr lang="en-IN" sz="1200" b="1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4666800A-9F5A-491B-A387-79A11546A02C}"/>
              </a:ext>
            </a:extLst>
          </p:cNvPr>
          <p:cNvSpPr txBox="1"/>
          <p:nvPr/>
        </p:nvSpPr>
        <p:spPr>
          <a:xfrm>
            <a:off x="4248454" y="3482620"/>
            <a:ext cx="464145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s-ES" sz="2700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INTCDE22IJ063(CDE-JAVA)</a:t>
            </a:r>
            <a:endParaRPr lang="en-IN" sz="27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A052379-D2BD-4C0E-8A9A-38F3D6DFA2EC}"/>
              </a:ext>
            </a:extLst>
          </p:cNvPr>
          <p:cNvSpPr/>
          <p:nvPr/>
        </p:nvSpPr>
        <p:spPr>
          <a:xfrm>
            <a:off x="7420816" y="4948014"/>
            <a:ext cx="580184" cy="195486"/>
          </a:xfrm>
          <a:prstGeom prst="rect">
            <a:avLst/>
          </a:prstGeom>
          <a:solidFill>
            <a:srgbClr val="508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IN" sz="135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14BBA9F-889D-4952-950C-E1813088070B}"/>
              </a:ext>
            </a:extLst>
          </p:cNvPr>
          <p:cNvSpPr/>
          <p:nvPr/>
        </p:nvSpPr>
        <p:spPr>
          <a:xfrm>
            <a:off x="8386396" y="4905828"/>
            <a:ext cx="757604" cy="237673"/>
          </a:xfrm>
          <a:prstGeom prst="rect">
            <a:avLst/>
          </a:prstGeom>
          <a:solidFill>
            <a:srgbClr val="508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6" y="469308"/>
            <a:ext cx="472067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700" spc="-15" dirty="0">
                <a:solidFill>
                  <a:srgbClr val="2A3890"/>
                </a:solidFill>
              </a:rPr>
              <a:t>Daily Share Price</a:t>
            </a:r>
            <a:r>
              <a:rPr sz="2700" spc="-40" dirty="0">
                <a:solidFill>
                  <a:srgbClr val="2A3890"/>
                </a:solidFill>
              </a:rPr>
              <a:t> </a:t>
            </a:r>
            <a:r>
              <a:rPr sz="2700" spc="-20" dirty="0">
                <a:solidFill>
                  <a:srgbClr val="2A3890"/>
                </a:solidFill>
              </a:rPr>
              <a:t>Microservice</a:t>
            </a:r>
            <a:endParaRPr sz="2700" dirty="0"/>
          </a:p>
        </p:txBody>
      </p:sp>
      <p:sp>
        <p:nvSpPr>
          <p:cNvPr id="3" name="object 3"/>
          <p:cNvSpPr txBox="1"/>
          <p:nvPr/>
        </p:nvSpPr>
        <p:spPr>
          <a:xfrm>
            <a:off x="391124" y="1160660"/>
            <a:ext cx="8249920" cy="1968488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1150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lang="en-IN" sz="2000" spc="-15" dirty="0">
                <a:latin typeface="Roboto"/>
                <a:cs typeface="Roboto"/>
              </a:rPr>
              <a:t>Daily Share</a:t>
            </a:r>
            <a:r>
              <a:rPr sz="2000" spc="-10" dirty="0">
                <a:latin typeface="Roboto"/>
                <a:cs typeface="Roboto"/>
              </a:rPr>
              <a:t> </a:t>
            </a:r>
            <a:r>
              <a:rPr lang="en-IN" sz="2000" spc="-10" dirty="0">
                <a:latin typeface="Roboto"/>
                <a:cs typeface="Roboto"/>
              </a:rPr>
              <a:t>Price </a:t>
            </a:r>
            <a:r>
              <a:rPr sz="2000" spc="-15" dirty="0">
                <a:latin typeface="Roboto"/>
                <a:cs typeface="Roboto"/>
              </a:rPr>
              <a:t>microservice</a:t>
            </a:r>
            <a:r>
              <a:rPr sz="2000" spc="-5" dirty="0">
                <a:latin typeface="Roboto"/>
                <a:cs typeface="Roboto"/>
              </a:rPr>
              <a:t> </a:t>
            </a:r>
            <a:r>
              <a:rPr sz="2000" spc="-20" dirty="0">
                <a:latin typeface="Roboto"/>
                <a:cs typeface="Roboto"/>
              </a:rPr>
              <a:t>will</a:t>
            </a:r>
            <a:r>
              <a:rPr sz="2000" spc="-5" dirty="0">
                <a:latin typeface="Roboto"/>
                <a:cs typeface="Roboto"/>
              </a:rPr>
              <a:t> perform</a:t>
            </a:r>
            <a:r>
              <a:rPr sz="2000" spc="20" dirty="0">
                <a:latin typeface="Roboto"/>
                <a:cs typeface="Roboto"/>
              </a:rPr>
              <a:t> </a:t>
            </a:r>
            <a:r>
              <a:rPr sz="2000" b="1" spc="-5" dirty="0">
                <a:latin typeface="Roboto"/>
                <a:cs typeface="Roboto"/>
              </a:rPr>
              <a:t>operation</a:t>
            </a:r>
            <a:r>
              <a:rPr lang="en-IN" sz="2000" b="1" spc="-5" dirty="0">
                <a:latin typeface="Roboto"/>
                <a:cs typeface="Roboto"/>
              </a:rPr>
              <a:t>s</a:t>
            </a:r>
            <a:r>
              <a:rPr sz="2000" b="1" spc="-5" dirty="0">
                <a:latin typeface="Roboto"/>
                <a:cs typeface="Roboto"/>
              </a:rPr>
              <a:t> like </a:t>
            </a:r>
            <a:r>
              <a:rPr sz="2000" spc="-20" dirty="0">
                <a:latin typeface="Roboto"/>
                <a:cs typeface="Roboto"/>
              </a:rPr>
              <a:t>:</a:t>
            </a:r>
            <a:endParaRPr lang="en-IN" sz="2000" spc="-20" dirty="0">
              <a:latin typeface="Roboto"/>
              <a:cs typeface="Roboto"/>
            </a:endParaRPr>
          </a:p>
          <a:p>
            <a:pPr marL="462915" indent="-450850">
              <a:lnSpc>
                <a:spcPct val="100000"/>
              </a:lnSpc>
              <a:spcBef>
                <a:spcPts val="1150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endParaRPr lang="en-US" sz="1750" spc="-15" dirty="0">
              <a:latin typeface="Roboto"/>
              <a:cs typeface="Roboto"/>
            </a:endParaRPr>
          </a:p>
          <a:p>
            <a:pPr marL="920115" lvl="1" indent="-363220">
              <a:lnSpc>
                <a:spcPct val="100000"/>
              </a:lnSpc>
              <a:spcBef>
                <a:spcPts val="1050"/>
              </a:spcBef>
              <a:buFont typeface="Microsoft Sans Serif"/>
              <a:buChar char="●"/>
              <a:tabLst>
                <a:tab pos="920115" algn="l"/>
                <a:tab pos="920750" algn="l"/>
              </a:tabLst>
            </a:pPr>
            <a:r>
              <a:rPr lang="en-US" sz="1750" spc="-15" dirty="0">
                <a:latin typeface="Roboto"/>
                <a:cs typeface="Roboto"/>
              </a:rPr>
              <a:t>Retrieve the current stock market price from database </a:t>
            </a:r>
          </a:p>
          <a:p>
            <a:pPr marL="920115" lvl="1" indent="-363220">
              <a:lnSpc>
                <a:spcPct val="100000"/>
              </a:lnSpc>
              <a:spcBef>
                <a:spcPts val="1050"/>
              </a:spcBef>
              <a:buFont typeface="Microsoft Sans Serif"/>
              <a:buChar char="●"/>
              <a:tabLst>
                <a:tab pos="920115" algn="l"/>
                <a:tab pos="920750" algn="l"/>
              </a:tabLst>
            </a:pPr>
            <a:r>
              <a:rPr lang="en-US" sz="1750" spc="-15" dirty="0">
                <a:latin typeface="Roboto"/>
                <a:cs typeface="Roboto"/>
              </a:rPr>
              <a:t>Also, Interacts with </a:t>
            </a:r>
            <a:r>
              <a:rPr lang="en-US" sz="1750" b="1" spc="-15" dirty="0">
                <a:latin typeface="Roboto"/>
                <a:cs typeface="Roboto"/>
              </a:rPr>
              <a:t>Calculate Net worth</a:t>
            </a:r>
            <a:r>
              <a:rPr lang="en-US" sz="1750" spc="-15" dirty="0">
                <a:latin typeface="Roboto"/>
                <a:cs typeface="Roboto"/>
              </a:rPr>
              <a:t> Microservice and it will return the </a:t>
            </a:r>
            <a:r>
              <a:rPr lang="en-US" sz="1750" b="1" spc="-15" dirty="0">
                <a:latin typeface="Roboto"/>
                <a:cs typeface="Roboto"/>
              </a:rPr>
              <a:t>current price </a:t>
            </a:r>
            <a:r>
              <a:rPr lang="en-US" sz="1750" spc="-15" dirty="0">
                <a:latin typeface="Roboto"/>
                <a:cs typeface="Roboto"/>
              </a:rPr>
              <a:t>to Calculate Net worth Microservice.</a:t>
            </a:r>
            <a:endParaRPr sz="26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61950"/>
            <a:ext cx="73114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-15" dirty="0">
                <a:solidFill>
                  <a:srgbClr val="2A3890"/>
                </a:solidFill>
              </a:rPr>
              <a:t>Daily Share Price</a:t>
            </a:r>
            <a:r>
              <a:rPr lang="en-IN" sz="2400" spc="-40" dirty="0">
                <a:solidFill>
                  <a:srgbClr val="2A3890"/>
                </a:solidFill>
              </a:rPr>
              <a:t> </a:t>
            </a:r>
            <a:r>
              <a:rPr lang="en-IN" sz="2400" spc="-20" dirty="0">
                <a:solidFill>
                  <a:srgbClr val="2A3890"/>
                </a:solidFill>
              </a:rPr>
              <a:t>Microservice </a:t>
            </a:r>
            <a:r>
              <a:rPr sz="2400" spc="-475" dirty="0">
                <a:solidFill>
                  <a:srgbClr val="2A3890"/>
                </a:solidFill>
              </a:rPr>
              <a:t>-</a:t>
            </a:r>
            <a:r>
              <a:rPr lang="en-IN" sz="2400" spc="-475" dirty="0">
                <a:solidFill>
                  <a:srgbClr val="2A3890"/>
                </a:solidFill>
              </a:rPr>
              <a:t> </a:t>
            </a:r>
            <a:r>
              <a:rPr sz="2400" spc="-10" dirty="0">
                <a:solidFill>
                  <a:srgbClr val="2A3890"/>
                </a:solidFill>
              </a:rPr>
              <a:t> </a:t>
            </a:r>
            <a:r>
              <a:rPr sz="2400" spc="-20" dirty="0">
                <a:solidFill>
                  <a:srgbClr val="2A3890"/>
                </a:solidFill>
              </a:rPr>
              <a:t>Sample</a:t>
            </a:r>
            <a:r>
              <a:rPr sz="2400" spc="-5" dirty="0">
                <a:solidFill>
                  <a:srgbClr val="2A3890"/>
                </a:solidFill>
              </a:rPr>
              <a:t> </a:t>
            </a:r>
            <a:r>
              <a:rPr lang="en-IN" sz="2400" spc="-25" dirty="0">
                <a:solidFill>
                  <a:srgbClr val="2A3890"/>
                </a:solidFill>
              </a:rPr>
              <a:t>Request</a:t>
            </a:r>
            <a:endParaRPr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2307BCB-D38A-4371-971A-7A4993983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77" y="895350"/>
            <a:ext cx="7790445" cy="412670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7" y="318986"/>
            <a:ext cx="609227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000" spc="-50" dirty="0">
                <a:solidFill>
                  <a:srgbClr val="2A3890"/>
                </a:solidFill>
              </a:rPr>
              <a:t>Daily Mutual Fund Nav</a:t>
            </a:r>
            <a:r>
              <a:rPr sz="3000" spc="-30" dirty="0">
                <a:solidFill>
                  <a:srgbClr val="2A3890"/>
                </a:solidFill>
              </a:rPr>
              <a:t> </a:t>
            </a:r>
            <a:r>
              <a:rPr sz="3000" spc="-20" dirty="0">
                <a:solidFill>
                  <a:srgbClr val="2A3890"/>
                </a:solidFill>
              </a:rPr>
              <a:t>Microservice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397524" y="976574"/>
            <a:ext cx="7832076" cy="2108269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456565" indent="-444500">
              <a:lnSpc>
                <a:spcPct val="100000"/>
              </a:lnSpc>
              <a:spcBef>
                <a:spcPts val="1120"/>
              </a:spcBef>
              <a:buFont typeface="MS PGothic"/>
              <a:buChar char="❖"/>
              <a:tabLst>
                <a:tab pos="456565" algn="l"/>
                <a:tab pos="457200" algn="l"/>
              </a:tabLst>
            </a:pPr>
            <a:r>
              <a:rPr lang="en-IN" sz="1700" spc="-30" dirty="0">
                <a:latin typeface="Roboto"/>
                <a:cs typeface="Roboto"/>
              </a:rPr>
              <a:t>Daily Mutual Fund Nav</a:t>
            </a:r>
            <a:r>
              <a:rPr sz="1700" spc="20" dirty="0">
                <a:latin typeface="Roboto"/>
                <a:cs typeface="Roboto"/>
              </a:rPr>
              <a:t> </a:t>
            </a:r>
            <a:r>
              <a:rPr sz="1700" spc="-15" dirty="0">
                <a:latin typeface="Roboto"/>
                <a:cs typeface="Roboto"/>
              </a:rPr>
              <a:t>Microservices</a:t>
            </a:r>
            <a:r>
              <a:rPr sz="1700" spc="5" dirty="0">
                <a:latin typeface="Roboto"/>
                <a:cs typeface="Roboto"/>
              </a:rPr>
              <a:t> </a:t>
            </a:r>
            <a:r>
              <a:rPr sz="1700" spc="-20" dirty="0">
                <a:latin typeface="Roboto"/>
                <a:cs typeface="Roboto"/>
              </a:rPr>
              <a:t>will</a:t>
            </a:r>
            <a:r>
              <a:rPr sz="1700" dirty="0">
                <a:latin typeface="Roboto"/>
                <a:cs typeface="Roboto"/>
              </a:rPr>
              <a:t> </a:t>
            </a:r>
            <a:r>
              <a:rPr sz="1700" spc="-5" dirty="0">
                <a:latin typeface="Roboto"/>
                <a:cs typeface="Roboto"/>
              </a:rPr>
              <a:t>perform</a:t>
            </a:r>
            <a:r>
              <a:rPr sz="1700" spc="5" dirty="0">
                <a:latin typeface="Roboto"/>
                <a:cs typeface="Roboto"/>
              </a:rPr>
              <a:t> </a:t>
            </a:r>
            <a:r>
              <a:rPr sz="1700" b="1" spc="-5" dirty="0">
                <a:latin typeface="Roboto"/>
                <a:cs typeface="Roboto"/>
              </a:rPr>
              <a:t>operations</a:t>
            </a:r>
            <a:r>
              <a:rPr sz="1700" b="1" dirty="0">
                <a:latin typeface="Roboto"/>
                <a:cs typeface="Roboto"/>
              </a:rPr>
              <a:t> </a:t>
            </a:r>
            <a:r>
              <a:rPr sz="1700" b="1" spc="-10" dirty="0">
                <a:latin typeface="Roboto"/>
                <a:cs typeface="Roboto"/>
              </a:rPr>
              <a:t>like</a:t>
            </a:r>
            <a:r>
              <a:rPr sz="1700" spc="-10" dirty="0">
                <a:solidFill>
                  <a:srgbClr val="434343"/>
                </a:solidFill>
                <a:latin typeface="Roboto"/>
                <a:cs typeface="Roboto"/>
              </a:rPr>
              <a:t>:</a:t>
            </a:r>
            <a:endParaRPr lang="en-IN" sz="1700" spc="-10" dirty="0">
              <a:solidFill>
                <a:srgbClr val="434343"/>
              </a:solidFill>
              <a:latin typeface="Roboto"/>
              <a:cs typeface="Roboto"/>
            </a:endParaRPr>
          </a:p>
          <a:p>
            <a:pPr marL="456565" indent="-444500">
              <a:lnSpc>
                <a:spcPct val="100000"/>
              </a:lnSpc>
              <a:spcBef>
                <a:spcPts val="1120"/>
              </a:spcBef>
              <a:buFont typeface="MS PGothic"/>
              <a:buChar char="❖"/>
              <a:tabLst>
                <a:tab pos="456565" algn="l"/>
                <a:tab pos="457200" algn="l"/>
              </a:tabLst>
            </a:pPr>
            <a:endParaRPr sz="1700" dirty="0">
              <a:latin typeface="Roboto"/>
              <a:cs typeface="Roboto"/>
            </a:endParaRPr>
          </a:p>
          <a:p>
            <a:pPr marL="913765" lvl="1" indent="-359410">
              <a:lnSpc>
                <a:spcPct val="100000"/>
              </a:lnSpc>
              <a:spcBef>
                <a:spcPts val="1020"/>
              </a:spcBef>
              <a:buFont typeface="Microsoft Sans Serif"/>
              <a:buChar char="●"/>
              <a:tabLst>
                <a:tab pos="913765" algn="l"/>
                <a:tab pos="914400" algn="l"/>
              </a:tabLst>
            </a:pPr>
            <a:r>
              <a:rPr lang="en-US" sz="1700" spc="5" dirty="0">
                <a:latin typeface="Roboto"/>
                <a:cs typeface="Roboto"/>
              </a:rPr>
              <a:t>Retrieve the 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market value of the mutual fund NAV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US" sz="1700" spc="5" dirty="0">
                <a:latin typeface="Roboto"/>
                <a:cs typeface="Roboto"/>
              </a:rPr>
              <a:t>Net Asset Value) from the database</a:t>
            </a:r>
            <a:endParaRPr sz="1700" dirty="0">
              <a:latin typeface="Roboto"/>
              <a:cs typeface="Roboto"/>
            </a:endParaRPr>
          </a:p>
          <a:p>
            <a:pPr marL="920115" lvl="1" indent="-363220">
              <a:lnSpc>
                <a:spcPct val="100000"/>
              </a:lnSpc>
              <a:spcBef>
                <a:spcPts val="1050"/>
              </a:spcBef>
              <a:buFont typeface="Microsoft Sans Serif"/>
              <a:buChar char="●"/>
              <a:tabLst>
                <a:tab pos="920115" algn="l"/>
                <a:tab pos="920750" algn="l"/>
              </a:tabLst>
            </a:pPr>
            <a:r>
              <a:rPr lang="en-US" sz="1600" spc="-15" dirty="0">
                <a:latin typeface="Roboto"/>
                <a:cs typeface="Roboto"/>
              </a:rPr>
              <a:t>Also, Interacts with </a:t>
            </a:r>
            <a:r>
              <a:rPr lang="en-US" sz="1600" b="1" spc="-15" dirty="0">
                <a:latin typeface="Roboto"/>
                <a:cs typeface="Roboto"/>
              </a:rPr>
              <a:t>Calculate Net worth</a:t>
            </a:r>
            <a:r>
              <a:rPr lang="en-US" sz="1600" spc="-15" dirty="0">
                <a:latin typeface="Roboto"/>
                <a:cs typeface="Roboto"/>
              </a:rPr>
              <a:t> Microservice and it will return the 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market value of the mutual fund NAV </a:t>
            </a:r>
            <a:r>
              <a:rPr lang="en-US" sz="1600" spc="-15" dirty="0">
                <a:latin typeface="Roboto"/>
                <a:cs typeface="Roboto"/>
              </a:rPr>
              <a:t>to Calculate Net worth Microservice.</a:t>
            </a:r>
            <a:endParaRPr lang="en-US" sz="24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361950"/>
            <a:ext cx="82258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0" dirty="0">
                <a:solidFill>
                  <a:srgbClr val="2A3890"/>
                </a:solidFill>
              </a:rPr>
              <a:t>Daily Mutual Fund Nav</a:t>
            </a:r>
            <a:r>
              <a:rPr lang="en-US" sz="2400" spc="-30" dirty="0">
                <a:solidFill>
                  <a:srgbClr val="2A3890"/>
                </a:solidFill>
              </a:rPr>
              <a:t> </a:t>
            </a:r>
            <a:r>
              <a:rPr lang="en-US" sz="2400" spc="-20" dirty="0">
                <a:solidFill>
                  <a:srgbClr val="2A3890"/>
                </a:solidFill>
              </a:rPr>
              <a:t>Microservice </a:t>
            </a:r>
            <a:r>
              <a:rPr sz="2400" spc="-475" dirty="0">
                <a:solidFill>
                  <a:srgbClr val="2A3890"/>
                </a:solidFill>
              </a:rPr>
              <a:t>-</a:t>
            </a:r>
            <a:r>
              <a:rPr sz="2400" dirty="0">
                <a:solidFill>
                  <a:srgbClr val="2A3890"/>
                </a:solidFill>
              </a:rPr>
              <a:t> </a:t>
            </a:r>
            <a:r>
              <a:rPr sz="2400" spc="-20" dirty="0">
                <a:solidFill>
                  <a:srgbClr val="2A3890"/>
                </a:solidFill>
              </a:rPr>
              <a:t>Sample</a:t>
            </a:r>
            <a:r>
              <a:rPr sz="2400" spc="-5" dirty="0">
                <a:solidFill>
                  <a:srgbClr val="2A3890"/>
                </a:solidFill>
              </a:rPr>
              <a:t> </a:t>
            </a:r>
            <a:r>
              <a:rPr lang="en-IN" sz="2400" spc="-25" dirty="0">
                <a:solidFill>
                  <a:srgbClr val="2A3890"/>
                </a:solidFill>
              </a:rPr>
              <a:t>Request</a:t>
            </a:r>
            <a:endParaRPr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A136EF5-6684-4A31-8439-3FDE42116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07" y="895350"/>
            <a:ext cx="7635986" cy="406241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6" y="469308"/>
            <a:ext cx="517787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700" spc="-30" dirty="0">
                <a:solidFill>
                  <a:srgbClr val="2A3890"/>
                </a:solidFill>
              </a:rPr>
              <a:t>Calculate Net Worth</a:t>
            </a:r>
            <a:r>
              <a:rPr sz="2700" spc="-50" dirty="0">
                <a:solidFill>
                  <a:srgbClr val="2A3890"/>
                </a:solidFill>
              </a:rPr>
              <a:t> </a:t>
            </a:r>
            <a:r>
              <a:rPr sz="2700" spc="-20" dirty="0">
                <a:solidFill>
                  <a:srgbClr val="2A3890"/>
                </a:solidFill>
              </a:rPr>
              <a:t>Microservice</a:t>
            </a:r>
            <a:endParaRPr sz="2700" dirty="0"/>
          </a:p>
        </p:txBody>
      </p:sp>
      <p:sp>
        <p:nvSpPr>
          <p:cNvPr id="3" name="object 3"/>
          <p:cNvSpPr txBox="1"/>
          <p:nvPr/>
        </p:nvSpPr>
        <p:spPr>
          <a:xfrm>
            <a:off x="546549" y="1169186"/>
            <a:ext cx="8028940" cy="20569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lang="en-IN" sz="1750" spc="-25" dirty="0">
                <a:latin typeface="Roboto"/>
                <a:cs typeface="Roboto"/>
              </a:rPr>
              <a:t>Calculate Net worth</a:t>
            </a:r>
            <a:r>
              <a:rPr sz="1750" dirty="0">
                <a:latin typeface="Roboto"/>
                <a:cs typeface="Roboto"/>
              </a:rPr>
              <a:t> </a:t>
            </a:r>
            <a:r>
              <a:rPr lang="en-IN" sz="1750" dirty="0">
                <a:latin typeface="Roboto"/>
                <a:cs typeface="Roboto"/>
              </a:rPr>
              <a:t>Microservice </a:t>
            </a:r>
            <a:r>
              <a:rPr sz="1750" spc="-20" dirty="0">
                <a:latin typeface="Roboto"/>
                <a:cs typeface="Roboto"/>
              </a:rPr>
              <a:t>will</a:t>
            </a:r>
            <a:r>
              <a:rPr sz="1750" dirty="0">
                <a:latin typeface="Roboto"/>
                <a:cs typeface="Roboto"/>
              </a:rPr>
              <a:t> </a:t>
            </a:r>
            <a:r>
              <a:rPr sz="1750" spc="-5" dirty="0">
                <a:latin typeface="Roboto"/>
                <a:cs typeface="Roboto"/>
              </a:rPr>
              <a:t>be</a:t>
            </a:r>
            <a:r>
              <a:rPr sz="1750" dirty="0">
                <a:latin typeface="Roboto"/>
                <a:cs typeface="Roboto"/>
              </a:rPr>
              <a:t> </a:t>
            </a:r>
            <a:r>
              <a:rPr sz="1750" spc="-20" dirty="0">
                <a:latin typeface="Roboto"/>
                <a:cs typeface="Roboto"/>
              </a:rPr>
              <a:t>responsible</a:t>
            </a:r>
            <a:r>
              <a:rPr sz="1750" spc="-5" dirty="0">
                <a:latin typeface="Roboto"/>
                <a:cs typeface="Roboto"/>
              </a:rPr>
              <a:t> </a:t>
            </a:r>
            <a:r>
              <a:rPr sz="1750" dirty="0">
                <a:latin typeface="Roboto"/>
                <a:cs typeface="Roboto"/>
              </a:rPr>
              <a:t>for</a:t>
            </a:r>
            <a:r>
              <a:rPr sz="1750" spc="60" dirty="0">
                <a:latin typeface="Roboto"/>
                <a:cs typeface="Roboto"/>
              </a:rPr>
              <a:t> </a:t>
            </a:r>
            <a:r>
              <a:rPr lang="en-IN" sz="1750" spc="60" dirty="0">
                <a:latin typeface="Roboto"/>
                <a:cs typeface="Roboto"/>
              </a:rPr>
              <a:t>the </a:t>
            </a:r>
            <a:r>
              <a:rPr lang="en-IN" sz="1750" spc="-10" dirty="0">
                <a:latin typeface="Roboto"/>
                <a:cs typeface="Roboto"/>
              </a:rPr>
              <a:t>following</a:t>
            </a:r>
            <a:r>
              <a:rPr lang="en-IN" sz="1750" b="1" spc="-10" dirty="0">
                <a:latin typeface="Roboto"/>
                <a:cs typeface="Roboto"/>
              </a:rPr>
              <a:t> operations</a:t>
            </a:r>
            <a:r>
              <a:rPr sz="1750" b="1" dirty="0">
                <a:latin typeface="Roboto"/>
                <a:cs typeface="Roboto"/>
              </a:rPr>
              <a:t>:</a:t>
            </a:r>
            <a:endParaRPr sz="17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❖"/>
            </a:pPr>
            <a:endParaRPr sz="1700" dirty="0">
              <a:latin typeface="Roboto"/>
              <a:cs typeface="Roboto"/>
            </a:endParaRPr>
          </a:p>
          <a:p>
            <a:pPr marL="920115" lvl="1" indent="-36322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920115" algn="l"/>
                <a:tab pos="920750" algn="l"/>
              </a:tabLst>
            </a:pPr>
            <a:r>
              <a:rPr lang="en-US" sz="1600" spc="-10" dirty="0">
                <a:latin typeface="Roboto"/>
                <a:cs typeface="Roboto"/>
              </a:rPr>
              <a:t>Retrieve the </a:t>
            </a:r>
            <a:r>
              <a:rPr lang="en-US" sz="1600" b="1" spc="-10" dirty="0">
                <a:latin typeface="Roboto"/>
                <a:cs typeface="Roboto"/>
              </a:rPr>
              <a:t>stocks</a:t>
            </a:r>
            <a:r>
              <a:rPr lang="en-US" sz="1600" spc="-10" dirty="0">
                <a:latin typeface="Roboto"/>
                <a:cs typeface="Roboto"/>
              </a:rPr>
              <a:t> and </a:t>
            </a:r>
            <a:r>
              <a:rPr lang="en-US" sz="1600" b="1" spc="-10" dirty="0">
                <a:latin typeface="Roboto"/>
                <a:cs typeface="Roboto"/>
              </a:rPr>
              <a:t>mutual</a:t>
            </a:r>
            <a:r>
              <a:rPr lang="en-US" sz="1600" spc="-10" dirty="0">
                <a:latin typeface="Roboto"/>
                <a:cs typeface="Roboto"/>
              </a:rPr>
              <a:t> </a:t>
            </a:r>
            <a:r>
              <a:rPr lang="en-US" sz="1600" b="1" spc="-10" dirty="0">
                <a:latin typeface="Roboto"/>
                <a:cs typeface="Roboto"/>
              </a:rPr>
              <a:t>funds</a:t>
            </a:r>
            <a:r>
              <a:rPr lang="en-US" sz="1600" spc="-10" dirty="0">
                <a:latin typeface="Roboto"/>
                <a:cs typeface="Roboto"/>
              </a:rPr>
              <a:t> corresponds to the customer portfolio.</a:t>
            </a:r>
          </a:p>
          <a:p>
            <a:pPr marL="920115" lvl="1" indent="-36322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920115" algn="l"/>
                <a:tab pos="920750" algn="l"/>
              </a:tabLst>
            </a:pPr>
            <a:endParaRPr sz="1600" dirty="0">
              <a:latin typeface="Roboto"/>
              <a:cs typeface="Roboto"/>
            </a:endParaRPr>
          </a:p>
          <a:p>
            <a:pPr marL="920115" lvl="1" indent="-36322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920115" algn="l"/>
                <a:tab pos="920750" algn="l"/>
              </a:tabLst>
            </a:pPr>
            <a:r>
              <a:rPr lang="en-US" sz="1600" spc="5" dirty="0">
                <a:latin typeface="Roboto"/>
                <a:cs typeface="Roboto"/>
              </a:rPr>
              <a:t>It will interact with the </a:t>
            </a:r>
            <a:r>
              <a:rPr lang="en-US" sz="1600" b="1" spc="5" dirty="0">
                <a:latin typeface="Roboto"/>
                <a:cs typeface="Roboto"/>
              </a:rPr>
              <a:t>Daily Share Price &amp; Daily Mutual fund NAV Microservices </a:t>
            </a:r>
            <a:r>
              <a:rPr lang="en-US" sz="1600" spc="5" dirty="0">
                <a:latin typeface="Roboto"/>
                <a:cs typeface="Roboto"/>
              </a:rPr>
              <a:t>to get current market price for that stock &amp; mutual fund and calculate the stock value &amp; mutual fund.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AA4FF32-3D46-4C06-8AAA-CB6C8B2FDA99}"/>
              </a:ext>
            </a:extLst>
          </p:cNvPr>
          <p:cNvSpPr txBox="1"/>
          <p:nvPr/>
        </p:nvSpPr>
        <p:spPr>
          <a:xfrm>
            <a:off x="546551" y="3409950"/>
            <a:ext cx="5549451" cy="1133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lang="en-US" sz="1200" b="1" spc="-25" dirty="0">
                <a:latin typeface="Roboto"/>
                <a:cs typeface="Roboto"/>
              </a:rPr>
              <a:t>The net worth is calculated as below:-</a:t>
            </a:r>
          </a:p>
          <a:p>
            <a:pPr marL="462915" indent="-45085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endParaRPr lang="en-US" sz="1200" b="1" spc="-25" dirty="0">
              <a:latin typeface="Roboto"/>
              <a:cs typeface="Roboto"/>
            </a:endParaRPr>
          </a:p>
          <a:p>
            <a:pPr marL="469265" lvl="1">
              <a:spcBef>
                <a:spcPts val="100"/>
              </a:spcBef>
              <a:tabLst>
                <a:tab pos="462915" algn="l"/>
                <a:tab pos="463550" algn="l"/>
              </a:tabLst>
            </a:pPr>
            <a:r>
              <a:rPr lang="en-US" sz="1050" b="1" spc="-25" dirty="0">
                <a:latin typeface="Arial" panose="020B0604020202020204" pitchFamily="34" charset="0"/>
                <a:cs typeface="Arial" panose="020B0604020202020204" pitchFamily="34" charset="0"/>
              </a:rPr>
              <a:t>Net worth </a:t>
            </a:r>
            <a:r>
              <a:rPr lang="en-US" sz="1050" spc="-25" dirty="0">
                <a:latin typeface="Arial" panose="020B0604020202020204" pitchFamily="34" charset="0"/>
                <a:cs typeface="Arial" panose="020B0604020202020204" pitchFamily="34" charset="0"/>
              </a:rPr>
              <a:t>= no. of shares of Stock1 * current price of stock1 +  no. of shares of Stock2 * current price of stock2 + … + no. of shares of stockN * current price of stockN] + [no. of units of Mutual Fund1 *  NAV of Mutual Fund1 +  no. of units of Mutual Fund2 * NAV of Mutual Fund2 + … + no. of units of Mutual FundN * NAV of Mutual FundN]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4762" y="361950"/>
            <a:ext cx="792107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41040" algn="l"/>
              </a:tabLst>
            </a:pPr>
            <a:r>
              <a:rPr lang="en-IN" sz="2700" spc="-30" dirty="0">
                <a:solidFill>
                  <a:srgbClr val="2A3890"/>
                </a:solidFill>
              </a:rPr>
              <a:t>Calculate Net Worth</a:t>
            </a:r>
            <a:r>
              <a:rPr lang="en-IN" sz="2700" spc="-50" dirty="0">
                <a:solidFill>
                  <a:srgbClr val="2A3890"/>
                </a:solidFill>
              </a:rPr>
              <a:t> </a:t>
            </a:r>
            <a:r>
              <a:rPr lang="en-IN" sz="2700" spc="-20" dirty="0">
                <a:solidFill>
                  <a:srgbClr val="2A3890"/>
                </a:solidFill>
              </a:rPr>
              <a:t>Microservice – Sample Request</a:t>
            </a:r>
            <a:endParaRPr sz="2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13656C2-753C-4F57-B331-FA4BB117B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02" y="971550"/>
            <a:ext cx="7465995" cy="394741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3350"/>
            <a:ext cx="8458200" cy="415498"/>
          </a:xfrm>
        </p:spPr>
        <p:txBody>
          <a:bodyPr/>
          <a:lstStyle/>
          <a:p>
            <a:r>
              <a:rPr lang="en-US" sz="2700" spc="-10" dirty="0" smtClean="0">
                <a:solidFill>
                  <a:srgbClr val="2A3890"/>
                </a:solidFill>
              </a:rPr>
              <a:t>Back-end code:</a:t>
            </a:r>
            <a:endParaRPr lang="en-US" sz="27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66750"/>
            <a:ext cx="7619999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16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3350"/>
            <a:ext cx="8458200" cy="415498"/>
          </a:xfrm>
        </p:spPr>
        <p:txBody>
          <a:bodyPr/>
          <a:lstStyle/>
          <a:p>
            <a:r>
              <a:rPr lang="en-US" sz="2700" spc="-10" dirty="0" smtClean="0">
                <a:solidFill>
                  <a:srgbClr val="2A3890"/>
                </a:solidFill>
              </a:rPr>
              <a:t>Front-end code:</a:t>
            </a:r>
            <a:endParaRPr lang="en-US" sz="27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66750"/>
            <a:ext cx="7619999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378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3350"/>
            <a:ext cx="8458200" cy="415498"/>
          </a:xfrm>
        </p:spPr>
        <p:txBody>
          <a:bodyPr/>
          <a:lstStyle/>
          <a:p>
            <a:r>
              <a:rPr lang="en-US" sz="2700" spc="-10" dirty="0" smtClean="0">
                <a:solidFill>
                  <a:srgbClr val="2A3890"/>
                </a:solidFill>
              </a:rPr>
              <a:t>Output </a:t>
            </a:r>
            <a:r>
              <a:rPr lang="en-US" sz="2700" spc="-10" dirty="0">
                <a:solidFill>
                  <a:srgbClr val="2A3890"/>
                </a:solidFill>
              </a:rPr>
              <a:t>of Portfolio Management System:</a:t>
            </a:r>
            <a:endParaRPr lang="en-US" sz="27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66750"/>
            <a:ext cx="77724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99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91" y="438150"/>
            <a:ext cx="7729909" cy="413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9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9308"/>
            <a:ext cx="186817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35" dirty="0">
                <a:solidFill>
                  <a:srgbClr val="2A3890"/>
                </a:solidFill>
              </a:rPr>
              <a:t>Introduction</a:t>
            </a:r>
            <a:endParaRPr sz="2700" dirty="0"/>
          </a:p>
        </p:txBody>
      </p:sp>
      <p:sp>
        <p:nvSpPr>
          <p:cNvPr id="3" name="object 3"/>
          <p:cNvSpPr txBox="1"/>
          <p:nvPr/>
        </p:nvSpPr>
        <p:spPr>
          <a:xfrm>
            <a:off x="482980" y="1207389"/>
            <a:ext cx="6756020" cy="2628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1475" indent="-359410">
              <a:lnSpc>
                <a:spcPct val="100000"/>
              </a:lnSpc>
              <a:spcBef>
                <a:spcPts val="100"/>
              </a:spcBef>
              <a:buFont typeface="Microsoft Sans Serif"/>
              <a:buChar char="●"/>
              <a:tabLst>
                <a:tab pos="371475" algn="l"/>
                <a:tab pos="372110" algn="l"/>
                <a:tab pos="862330" algn="l"/>
                <a:tab pos="1529715" algn="l"/>
                <a:tab pos="2430780" algn="l"/>
                <a:tab pos="3275329" algn="l"/>
                <a:tab pos="4227195" algn="l"/>
                <a:tab pos="5615305" algn="l"/>
              </a:tabLst>
            </a:pPr>
            <a:r>
              <a:rPr sz="1700" spc="-15" dirty="0">
                <a:solidFill>
                  <a:srgbClr val="434343"/>
                </a:solidFill>
                <a:latin typeface="Roboto"/>
                <a:cs typeface="Roboto"/>
              </a:rPr>
              <a:t>The	</a:t>
            </a:r>
            <a:r>
              <a:rPr lang="en-IN" sz="1700" spc="-20" dirty="0">
                <a:solidFill>
                  <a:srgbClr val="434343"/>
                </a:solidFill>
                <a:latin typeface="Roboto"/>
                <a:cs typeface="Roboto"/>
              </a:rPr>
              <a:t>Portfolio Management </a:t>
            </a:r>
            <a:r>
              <a:rPr sz="1700" spc="-25" dirty="0">
                <a:solidFill>
                  <a:srgbClr val="434343"/>
                </a:solidFill>
                <a:latin typeface="Roboto"/>
                <a:cs typeface="Roboto"/>
              </a:rPr>
              <a:t>System</a:t>
            </a:r>
            <a:r>
              <a:rPr lang="en-IN" sz="1700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434343"/>
                </a:solidFill>
                <a:latin typeface="Roboto"/>
                <a:cs typeface="Roboto"/>
              </a:rPr>
              <a:t>provides</a:t>
            </a:r>
            <a:r>
              <a:rPr lang="en-IN" sz="17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dirty="0">
                <a:solidFill>
                  <a:srgbClr val="434343"/>
                </a:solidFill>
                <a:latin typeface="Roboto"/>
                <a:cs typeface="Roboto"/>
              </a:rPr>
              <a:t>Microservice</a:t>
            </a:r>
            <a:r>
              <a:rPr lang="en-IN" sz="1700" b="1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dirty="0">
                <a:solidFill>
                  <a:srgbClr val="434343"/>
                </a:solidFill>
                <a:latin typeface="Roboto"/>
                <a:cs typeface="Roboto"/>
              </a:rPr>
              <a:t>Architecture</a:t>
            </a:r>
            <a:r>
              <a:rPr lang="en-IN" sz="1700" b="1" dirty="0">
                <a:solidFill>
                  <a:srgbClr val="434343"/>
                </a:solidFill>
                <a:latin typeface="Roboto"/>
                <a:cs typeface="Roboto"/>
              </a:rPr>
              <a:t>-</a:t>
            </a:r>
            <a:r>
              <a:rPr sz="1700" b="1" dirty="0">
                <a:solidFill>
                  <a:srgbClr val="434343"/>
                </a:solidFill>
                <a:latin typeface="Roboto"/>
                <a:cs typeface="Roboto"/>
              </a:rPr>
              <a:t>based</a:t>
            </a:r>
            <a:r>
              <a:rPr sz="1700" b="1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5" dirty="0">
                <a:solidFill>
                  <a:srgbClr val="434343"/>
                </a:solidFill>
                <a:latin typeface="Roboto"/>
                <a:cs typeface="Roboto"/>
              </a:rPr>
              <a:t>software</a:t>
            </a:r>
            <a:r>
              <a:rPr sz="17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10" dirty="0">
                <a:solidFill>
                  <a:srgbClr val="434343"/>
                </a:solidFill>
                <a:latin typeface="Roboto"/>
                <a:cs typeface="Roboto"/>
              </a:rPr>
              <a:t>solution.</a:t>
            </a:r>
            <a:endParaRPr sz="1700" dirty="0">
              <a:latin typeface="Roboto"/>
              <a:cs typeface="Roboto"/>
            </a:endParaRPr>
          </a:p>
          <a:p>
            <a:pPr marL="371475" marR="33655" indent="-359410">
              <a:lnSpc>
                <a:spcPct val="200000"/>
              </a:lnSpc>
              <a:buFont typeface="Microsoft Sans Serif"/>
              <a:buChar char="●"/>
              <a:tabLst>
                <a:tab pos="371475" algn="l"/>
                <a:tab pos="372110" algn="l"/>
              </a:tabLst>
            </a:pPr>
            <a:r>
              <a:rPr sz="1700" spc="-25" dirty="0">
                <a:solidFill>
                  <a:srgbClr val="434343"/>
                </a:solidFill>
                <a:latin typeface="Roboto"/>
                <a:cs typeface="Roboto"/>
              </a:rPr>
              <a:t>It</a:t>
            </a:r>
            <a:r>
              <a:rPr sz="1700" spc="1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434343"/>
                </a:solidFill>
                <a:latin typeface="Roboto"/>
                <a:cs typeface="Roboto"/>
              </a:rPr>
              <a:t>provides</a:t>
            </a:r>
            <a:r>
              <a:rPr sz="1700" spc="16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spc="-10" dirty="0">
                <a:solidFill>
                  <a:srgbClr val="434343"/>
                </a:solidFill>
                <a:latin typeface="Roboto"/>
                <a:cs typeface="Roboto"/>
              </a:rPr>
              <a:t>high</a:t>
            </a:r>
            <a:r>
              <a:rPr sz="1700" b="1" spc="1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spc="-10" dirty="0">
                <a:solidFill>
                  <a:srgbClr val="434343"/>
                </a:solidFill>
                <a:latin typeface="Roboto"/>
                <a:cs typeface="Roboto"/>
              </a:rPr>
              <a:t>Availability</a:t>
            </a:r>
            <a:r>
              <a:rPr sz="1700" b="1" spc="14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spc="-5" dirty="0">
                <a:solidFill>
                  <a:srgbClr val="434343"/>
                </a:solidFill>
                <a:latin typeface="Roboto"/>
                <a:cs typeface="Roboto"/>
              </a:rPr>
              <a:t>operations</a:t>
            </a:r>
            <a:r>
              <a:rPr sz="1700" b="1" spc="1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dirty="0">
                <a:solidFill>
                  <a:srgbClr val="434343"/>
                </a:solidFill>
                <a:latin typeface="Roboto"/>
                <a:cs typeface="Roboto"/>
              </a:rPr>
              <a:t>for</a:t>
            </a:r>
            <a:r>
              <a:rPr sz="1700" spc="1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434343"/>
                </a:solidFill>
                <a:latin typeface="Roboto"/>
                <a:cs typeface="Roboto"/>
              </a:rPr>
              <a:t>their</a:t>
            </a:r>
            <a:r>
              <a:rPr sz="1700" spc="16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lang="en-IN" sz="1700" b="1" spc="-5" dirty="0">
                <a:solidFill>
                  <a:srgbClr val="434343"/>
                </a:solidFill>
                <a:latin typeface="Roboto"/>
                <a:cs typeface="Roboto"/>
              </a:rPr>
              <a:t>customers</a:t>
            </a:r>
            <a:r>
              <a:rPr lang="en-IN" sz="1700" b="1" spc="1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25" dirty="0">
                <a:solidFill>
                  <a:srgbClr val="434343"/>
                </a:solidFill>
                <a:latin typeface="Roboto"/>
                <a:cs typeface="Roboto"/>
              </a:rPr>
              <a:t>without</a:t>
            </a:r>
            <a:r>
              <a:rPr sz="17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434343"/>
                </a:solidFill>
                <a:latin typeface="Roboto"/>
                <a:cs typeface="Roboto"/>
              </a:rPr>
              <a:t>disruption.</a:t>
            </a:r>
            <a:endParaRPr sz="1700" dirty="0">
              <a:latin typeface="Roboto"/>
              <a:cs typeface="Roboto"/>
            </a:endParaRPr>
          </a:p>
          <a:p>
            <a:pPr marL="371475" marR="5080" indent="-359410">
              <a:lnSpc>
                <a:spcPct val="200000"/>
              </a:lnSpc>
              <a:buFont typeface="Microsoft Sans Serif"/>
              <a:buChar char="●"/>
              <a:tabLst>
                <a:tab pos="371475" algn="l"/>
                <a:tab pos="372110" algn="l"/>
              </a:tabLst>
            </a:pPr>
            <a:r>
              <a:rPr sz="1700" b="1" spc="-5" dirty="0">
                <a:solidFill>
                  <a:srgbClr val="434343"/>
                </a:solidFill>
                <a:latin typeface="Roboto"/>
                <a:cs typeface="Roboto"/>
              </a:rPr>
              <a:t>Different</a:t>
            </a:r>
            <a:r>
              <a:rPr sz="1700" b="1" spc="1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dirty="0">
                <a:solidFill>
                  <a:srgbClr val="434343"/>
                </a:solidFill>
                <a:latin typeface="Roboto"/>
                <a:cs typeface="Roboto"/>
              </a:rPr>
              <a:t>Microservices</a:t>
            </a:r>
            <a:r>
              <a:rPr sz="1700" b="1" spc="1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spc="-5" dirty="0">
                <a:solidFill>
                  <a:srgbClr val="434343"/>
                </a:solidFill>
                <a:latin typeface="Roboto"/>
                <a:cs typeface="Roboto"/>
              </a:rPr>
              <a:t>combines</a:t>
            </a:r>
            <a:r>
              <a:rPr sz="1700" b="1" spc="1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spc="-5" dirty="0">
                <a:solidFill>
                  <a:srgbClr val="434343"/>
                </a:solidFill>
                <a:latin typeface="Roboto"/>
                <a:cs typeface="Roboto"/>
              </a:rPr>
              <a:t>together</a:t>
            </a:r>
            <a:r>
              <a:rPr sz="1700" b="1" spc="1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sz="1700" spc="1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5" dirty="0">
                <a:solidFill>
                  <a:srgbClr val="434343"/>
                </a:solidFill>
                <a:latin typeface="Roboto"/>
                <a:cs typeface="Roboto"/>
              </a:rPr>
              <a:t>perform</a:t>
            </a:r>
            <a:r>
              <a:rPr sz="1700" spc="1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434343"/>
                </a:solidFill>
                <a:latin typeface="Roboto"/>
                <a:cs typeface="Roboto"/>
              </a:rPr>
              <a:t>together</a:t>
            </a:r>
            <a:r>
              <a:rPr sz="1700" spc="1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434343"/>
                </a:solidFill>
                <a:latin typeface="Roboto"/>
                <a:cs typeface="Roboto"/>
              </a:rPr>
              <a:t>as </a:t>
            </a:r>
            <a:r>
              <a:rPr sz="1700" spc="-40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10" dirty="0">
                <a:solidFill>
                  <a:srgbClr val="434343"/>
                </a:solidFill>
                <a:latin typeface="Roboto"/>
                <a:cs typeface="Roboto"/>
              </a:rPr>
              <a:t>a </a:t>
            </a:r>
            <a:r>
              <a:rPr sz="1700" b="1" spc="-10" dirty="0">
                <a:solidFill>
                  <a:srgbClr val="434343"/>
                </a:solidFill>
                <a:latin typeface="Roboto"/>
                <a:cs typeface="Roboto"/>
              </a:rPr>
              <a:t>Uniﬁed</a:t>
            </a:r>
            <a:r>
              <a:rPr sz="1700" b="1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spc="-10" dirty="0">
                <a:solidFill>
                  <a:srgbClr val="434343"/>
                </a:solidFill>
                <a:latin typeface="Roboto"/>
                <a:cs typeface="Roboto"/>
              </a:rPr>
              <a:t>application.</a:t>
            </a:r>
            <a:endParaRPr sz="1700" dirty="0">
              <a:latin typeface="Roboto"/>
              <a:cs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6290DBA-81C9-44FE-9781-88070458D5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971550"/>
            <a:ext cx="2286000" cy="171215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91" y="541610"/>
            <a:ext cx="7729909" cy="392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8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31" y="541610"/>
            <a:ext cx="7663829" cy="392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876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5" y="438150"/>
            <a:ext cx="7687405" cy="403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91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9A8640E-76E8-4640-A760-91888A1CD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41" y="566835"/>
            <a:ext cx="7109927" cy="2209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35" y="2800350"/>
            <a:ext cx="7050833" cy="2209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15784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>
                <a:solidFill>
                  <a:srgbClr val="2A3890"/>
                </a:solidFill>
                <a:latin typeface="Roboto"/>
                <a:cs typeface="Roboto"/>
              </a:rPr>
              <a:t>AWS</a:t>
            </a:r>
            <a:r>
              <a:rPr lang="en-US" spc="-70" dirty="0">
                <a:solidFill>
                  <a:srgbClr val="2A3890"/>
                </a:solidFill>
                <a:latin typeface="Roboto"/>
                <a:cs typeface="Roboto"/>
              </a:rPr>
              <a:t> </a:t>
            </a:r>
            <a:r>
              <a:rPr lang="en-US" spc="-30" dirty="0">
                <a:solidFill>
                  <a:srgbClr val="2A3890"/>
                </a:solidFill>
                <a:latin typeface="Roboto"/>
                <a:cs typeface="Roboto"/>
              </a:rPr>
              <a:t>Deployment-EC2 Instance Creation:</a:t>
            </a:r>
            <a:endParaRPr lang="en-US" dirty="0">
              <a:solidFill>
                <a:schemeClr val="tx2"/>
              </a:solidFill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9A8640E-76E8-4640-A760-91888A1CD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86" y="561672"/>
            <a:ext cx="7050833" cy="203534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86" y="2719096"/>
            <a:ext cx="7050833" cy="210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210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8419091-9027-4124-ADD6-6157058B7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43" y="361950"/>
            <a:ext cx="7940157" cy="426719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16770" y="57150"/>
            <a:ext cx="5141638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10" dirty="0" smtClean="0">
                <a:solidFill>
                  <a:srgbClr val="2A3890"/>
                </a:solidFill>
                <a:latin typeface="Roboto"/>
                <a:cs typeface="Roboto"/>
              </a:rPr>
              <a:t>Connect EC2 to Instance:</a:t>
            </a:r>
            <a:endParaRPr sz="2700" dirty="0">
              <a:latin typeface="Roboto"/>
              <a:cs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8419091-9027-4124-ADD6-6157058B7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66750"/>
            <a:ext cx="7371184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16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16770" y="57150"/>
            <a:ext cx="5141638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10" dirty="0" smtClean="0">
                <a:solidFill>
                  <a:srgbClr val="2A3890"/>
                </a:solidFill>
                <a:latin typeface="Roboto"/>
                <a:cs typeface="Roboto"/>
              </a:rPr>
              <a:t>Connect EC2 to Instance:</a:t>
            </a:r>
            <a:endParaRPr sz="2700" dirty="0">
              <a:latin typeface="Roboto"/>
              <a:cs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8419091-9027-4124-ADD6-6157058B7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9" y="666750"/>
            <a:ext cx="7044266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097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4762" y="209550"/>
            <a:ext cx="373007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10" dirty="0" smtClean="0">
                <a:solidFill>
                  <a:srgbClr val="2A3890"/>
                </a:solidFill>
                <a:latin typeface="Roboto"/>
                <a:cs typeface="Roboto"/>
              </a:rPr>
              <a:t>S3 Bucket Creation:</a:t>
            </a:r>
            <a:endParaRPr sz="2700" dirty="0">
              <a:latin typeface="Roboto"/>
              <a:cs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8419091-9027-4124-ADD6-6157058B7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80" y="819150"/>
            <a:ext cx="7193619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66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4762" y="209550"/>
            <a:ext cx="373007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10" dirty="0" smtClean="0">
                <a:solidFill>
                  <a:srgbClr val="2A3890"/>
                </a:solidFill>
                <a:latin typeface="Roboto"/>
                <a:cs typeface="Roboto"/>
              </a:rPr>
              <a:t>S3 Bucket Creation:</a:t>
            </a:r>
            <a:endParaRPr sz="2700" dirty="0">
              <a:latin typeface="Roboto"/>
              <a:cs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8419091-9027-4124-ADD6-6157058B7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23" y="819150"/>
            <a:ext cx="6773333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2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082822"/>
            <a:ext cx="4267200" cy="25760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469308"/>
            <a:ext cx="533590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5" dirty="0">
                <a:solidFill>
                  <a:srgbClr val="2A3890"/>
                </a:solidFill>
              </a:rPr>
              <a:t>Architecture </a:t>
            </a:r>
            <a:r>
              <a:rPr sz="2700" spc="-35" dirty="0">
                <a:solidFill>
                  <a:srgbClr val="2A3890"/>
                </a:solidFill>
              </a:rPr>
              <a:t>Diagram</a:t>
            </a:r>
            <a:r>
              <a:rPr sz="2700" spc="-20" dirty="0">
                <a:solidFill>
                  <a:srgbClr val="2A3890"/>
                </a:solidFill>
              </a:rPr>
              <a:t> </a:t>
            </a:r>
            <a:r>
              <a:rPr sz="2700" dirty="0">
                <a:solidFill>
                  <a:srgbClr val="2A3890"/>
                </a:solidFill>
              </a:rPr>
              <a:t>for</a:t>
            </a:r>
            <a:r>
              <a:rPr sz="2700" spc="-20" dirty="0">
                <a:solidFill>
                  <a:srgbClr val="2A3890"/>
                </a:solidFill>
              </a:rPr>
              <a:t> </a:t>
            </a:r>
            <a:r>
              <a:rPr sz="2700" spc="-15" dirty="0">
                <a:solidFill>
                  <a:srgbClr val="2A3890"/>
                </a:solidFill>
              </a:rPr>
              <a:t>Customer</a:t>
            </a:r>
            <a:endParaRPr sz="27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209BB219-4CE0-49BB-B0AE-AEE6AA6DD72F}"/>
              </a:ext>
            </a:extLst>
          </p:cNvPr>
          <p:cNvSpPr/>
          <p:nvPr/>
        </p:nvSpPr>
        <p:spPr>
          <a:xfrm>
            <a:off x="4162647" y="2952750"/>
            <a:ext cx="915548" cy="533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8E1058E2-5452-49D7-A52C-9AFCDF64383E}"/>
              </a:ext>
            </a:extLst>
          </p:cNvPr>
          <p:cNvSpPr/>
          <p:nvPr/>
        </p:nvSpPr>
        <p:spPr>
          <a:xfrm>
            <a:off x="4162647" y="1986383"/>
            <a:ext cx="915548" cy="533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4C900FF4-BBF2-4CFE-9FB7-26753A780418}"/>
              </a:ext>
            </a:extLst>
          </p:cNvPr>
          <p:cNvSpPr/>
          <p:nvPr/>
        </p:nvSpPr>
        <p:spPr>
          <a:xfrm>
            <a:off x="4162647" y="1236500"/>
            <a:ext cx="915548" cy="533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/>
              <a:t>View assets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863BCF83-595D-4CDE-B3ED-48F33A5F7B0A}"/>
              </a:ext>
            </a:extLst>
          </p:cNvPr>
          <p:cNvSpPr txBox="1"/>
          <p:nvPr/>
        </p:nvSpPr>
        <p:spPr>
          <a:xfrm>
            <a:off x="4162647" y="1236500"/>
            <a:ext cx="915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dirty="0">
                <a:solidFill>
                  <a:srgbClr val="818181"/>
                </a:solidFill>
              </a:rPr>
              <a:t>View Assets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347F610E-DB64-436C-8001-AE4CA54E5749}"/>
              </a:ext>
            </a:extLst>
          </p:cNvPr>
          <p:cNvSpPr txBox="1"/>
          <p:nvPr/>
        </p:nvSpPr>
        <p:spPr>
          <a:xfrm>
            <a:off x="4162647" y="2003383"/>
            <a:ext cx="915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dirty="0">
                <a:solidFill>
                  <a:srgbClr val="818181"/>
                </a:solidFill>
              </a:rPr>
              <a:t>Current Price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02F88D83-6FC9-4266-8D56-B7D04F0B6EF3}"/>
              </a:ext>
            </a:extLst>
          </p:cNvPr>
          <p:cNvSpPr txBox="1"/>
          <p:nvPr/>
        </p:nvSpPr>
        <p:spPr>
          <a:xfrm>
            <a:off x="4162648" y="2964660"/>
            <a:ext cx="9155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dirty="0">
                <a:solidFill>
                  <a:srgbClr val="818181"/>
                </a:solidFill>
              </a:rPr>
              <a:t>Sell Assets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4762" y="209550"/>
            <a:ext cx="7351438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10" dirty="0" smtClean="0">
                <a:solidFill>
                  <a:srgbClr val="2A3890"/>
                </a:solidFill>
                <a:latin typeface="Roboto"/>
                <a:cs typeface="Roboto"/>
              </a:rPr>
              <a:t>Upload jar File into S3 Bucket:</a:t>
            </a:r>
            <a:endParaRPr sz="2700" dirty="0">
              <a:latin typeface="Roboto"/>
              <a:cs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8419091-9027-4124-ADD6-6157058B7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23" y="819150"/>
            <a:ext cx="6773333" cy="380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914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4762" y="209550"/>
            <a:ext cx="7351438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10" dirty="0" smtClean="0">
                <a:solidFill>
                  <a:srgbClr val="2A3890"/>
                </a:solidFill>
                <a:latin typeface="Roboto"/>
                <a:cs typeface="Roboto"/>
              </a:rPr>
              <a:t>Make public access to each jar File:</a:t>
            </a:r>
            <a:endParaRPr sz="2700" dirty="0">
              <a:latin typeface="Roboto"/>
              <a:cs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8419091-9027-4124-ADD6-6157058B7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24" y="819150"/>
            <a:ext cx="6773331" cy="380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832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4762" y="209550"/>
            <a:ext cx="7351438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10" dirty="0" smtClean="0">
                <a:solidFill>
                  <a:srgbClr val="2A3890"/>
                </a:solidFill>
                <a:latin typeface="Roboto"/>
                <a:cs typeface="Roboto"/>
              </a:rPr>
              <a:t>S3 Bucket -Objects:</a:t>
            </a:r>
            <a:endParaRPr sz="2700" dirty="0">
              <a:latin typeface="Roboto"/>
              <a:cs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8419091-9027-4124-ADD6-6157058B7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24" y="819150"/>
            <a:ext cx="6773331" cy="380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570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4762" y="209550"/>
            <a:ext cx="7351438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10" dirty="0" smtClean="0">
                <a:solidFill>
                  <a:srgbClr val="2A3890"/>
                </a:solidFill>
                <a:latin typeface="Roboto"/>
                <a:cs typeface="Roboto"/>
              </a:rPr>
              <a:t>Connect Objects into S3 to EC2:</a:t>
            </a:r>
            <a:endParaRPr sz="2700" dirty="0">
              <a:latin typeface="Roboto"/>
              <a:cs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8419091-9027-4124-ADD6-6157058B7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24" y="742950"/>
            <a:ext cx="6773331" cy="380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202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4762" y="209550"/>
            <a:ext cx="7351438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10" dirty="0" smtClean="0">
                <a:solidFill>
                  <a:srgbClr val="2A3890"/>
                </a:solidFill>
                <a:latin typeface="Roboto"/>
                <a:cs typeface="Roboto"/>
              </a:rPr>
              <a:t>Elastic IP Address:</a:t>
            </a:r>
            <a:endParaRPr sz="2700" dirty="0">
              <a:latin typeface="Roboto"/>
              <a:cs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8419091-9027-4124-ADD6-6157058B7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25" y="742950"/>
            <a:ext cx="6773329" cy="380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791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4762" y="209550"/>
            <a:ext cx="7351438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10" dirty="0" smtClean="0">
                <a:solidFill>
                  <a:srgbClr val="2A3890"/>
                </a:solidFill>
                <a:latin typeface="Roboto"/>
                <a:cs typeface="Roboto"/>
              </a:rPr>
              <a:t>Elastic IP Address:</a:t>
            </a:r>
            <a:endParaRPr sz="2700" dirty="0">
              <a:latin typeface="Roboto"/>
              <a:cs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8419091-9027-4124-ADD6-6157058B7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25" y="742950"/>
            <a:ext cx="6773329" cy="380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2904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4762" y="22938"/>
            <a:ext cx="7351438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10" dirty="0" smtClean="0">
                <a:solidFill>
                  <a:srgbClr val="2A3890"/>
                </a:solidFill>
                <a:latin typeface="Roboto"/>
                <a:cs typeface="Roboto"/>
              </a:rPr>
              <a:t>AWS Code Deploy:</a:t>
            </a:r>
            <a:endParaRPr sz="2700" dirty="0">
              <a:latin typeface="Roboto"/>
              <a:cs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8419091-9027-4124-ADD6-6157058B7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92" y="2814572"/>
            <a:ext cx="6773328" cy="22717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92" y="451260"/>
            <a:ext cx="6773328" cy="236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3945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A0A2DF2-1458-4A19-B7A6-147B24E93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54" y="895350"/>
            <a:ext cx="7573246" cy="37338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27" y="318633"/>
            <a:ext cx="488505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0" dirty="0">
                <a:solidFill>
                  <a:srgbClr val="2A3890"/>
                </a:solidFill>
              </a:rPr>
              <a:t>Unit</a:t>
            </a:r>
            <a:r>
              <a:rPr sz="2700" spc="-15" dirty="0">
                <a:solidFill>
                  <a:srgbClr val="2A3890"/>
                </a:solidFill>
              </a:rPr>
              <a:t> </a:t>
            </a:r>
            <a:r>
              <a:rPr sz="2700" spc="-30" dirty="0">
                <a:solidFill>
                  <a:srgbClr val="2A3890"/>
                </a:solidFill>
              </a:rPr>
              <a:t>testing</a:t>
            </a:r>
            <a:r>
              <a:rPr sz="2700" spc="-25" dirty="0">
                <a:solidFill>
                  <a:srgbClr val="2A3890"/>
                </a:solidFill>
              </a:rPr>
              <a:t>:</a:t>
            </a:r>
            <a:endParaRPr sz="27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1777327"/>
            <a:ext cx="3558085" cy="5386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400" spc="-30" dirty="0">
                <a:solidFill>
                  <a:srgbClr val="2A3890"/>
                </a:solidFill>
              </a:rPr>
              <a:t>Thank</a:t>
            </a:r>
            <a:r>
              <a:rPr sz="3400" spc="-35" dirty="0">
                <a:solidFill>
                  <a:srgbClr val="2A3890"/>
                </a:solidFill>
              </a:rPr>
              <a:t> </a:t>
            </a:r>
            <a:r>
              <a:rPr sz="3400" spc="-80" dirty="0">
                <a:solidFill>
                  <a:srgbClr val="2A3890"/>
                </a:solidFill>
              </a:rPr>
              <a:t>You</a:t>
            </a:r>
            <a:r>
              <a:rPr sz="3400" spc="-35" dirty="0">
                <a:solidFill>
                  <a:srgbClr val="2A3890"/>
                </a:solidFill>
              </a:rPr>
              <a:t> </a:t>
            </a:r>
            <a:r>
              <a:rPr sz="3400" spc="-20" dirty="0">
                <a:solidFill>
                  <a:srgbClr val="2A3890"/>
                </a:solidFill>
              </a:rPr>
              <a:t>...!</a:t>
            </a:r>
            <a:endParaRPr sz="3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0252" y="1041962"/>
            <a:ext cx="5925401" cy="29293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352933"/>
            <a:ext cx="161798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5" dirty="0">
                <a:solidFill>
                  <a:srgbClr val="2A3890"/>
                </a:solidFill>
              </a:rPr>
              <a:t>WorkFlow:</a:t>
            </a:r>
            <a:endParaRPr sz="2700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xmlns="" id="{B0AD50C7-66EF-4D0D-A294-13E4AE9A4CD7}"/>
              </a:ext>
            </a:extLst>
          </p:cNvPr>
          <p:cNvSpPr/>
          <p:nvPr/>
        </p:nvSpPr>
        <p:spPr>
          <a:xfrm>
            <a:off x="5181600" y="1172164"/>
            <a:ext cx="838200" cy="561386"/>
          </a:xfrm>
          <a:prstGeom prst="flowChartTerminator">
            <a:avLst/>
          </a:prstGeom>
          <a:solidFill>
            <a:schemeClr val="bg1"/>
          </a:solidFill>
          <a:ln w="1905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xmlns="" id="{0AD09B78-18B8-456C-99A1-848A6313D145}"/>
              </a:ext>
            </a:extLst>
          </p:cNvPr>
          <p:cNvSpPr/>
          <p:nvPr/>
        </p:nvSpPr>
        <p:spPr>
          <a:xfrm>
            <a:off x="5209955" y="2039162"/>
            <a:ext cx="809847" cy="532589"/>
          </a:xfrm>
          <a:prstGeom prst="flowChartTerminator">
            <a:avLst/>
          </a:prstGeom>
          <a:solidFill>
            <a:schemeClr val="bg1"/>
          </a:solidFill>
          <a:ln w="1905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xmlns="" id="{2B5087AB-2DFC-4745-8115-0057399CEE43}"/>
              </a:ext>
            </a:extLst>
          </p:cNvPr>
          <p:cNvSpPr/>
          <p:nvPr/>
        </p:nvSpPr>
        <p:spPr>
          <a:xfrm>
            <a:off x="5212171" y="3215167"/>
            <a:ext cx="807631" cy="561386"/>
          </a:xfrm>
          <a:prstGeom prst="flowChartTerminator">
            <a:avLst/>
          </a:prstGeom>
          <a:solidFill>
            <a:schemeClr val="bg1"/>
          </a:solidFill>
          <a:ln w="1905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ADF816F-4EA4-407A-9939-2516DDB2818A}"/>
              </a:ext>
            </a:extLst>
          </p:cNvPr>
          <p:cNvSpPr/>
          <p:nvPr/>
        </p:nvSpPr>
        <p:spPr>
          <a:xfrm>
            <a:off x="3352800" y="1409903"/>
            <a:ext cx="1447800" cy="2323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A968B2F0-07DA-4F0D-939C-88A6F13D6F9A}"/>
              </a:ext>
            </a:extLst>
          </p:cNvPr>
          <p:cNvSpPr/>
          <p:nvPr/>
        </p:nvSpPr>
        <p:spPr>
          <a:xfrm>
            <a:off x="3352800" y="2754631"/>
            <a:ext cx="1524000" cy="45719"/>
          </a:xfrm>
          <a:prstGeom prst="rect">
            <a:avLst/>
          </a:prstGeom>
          <a:solidFill>
            <a:srgbClr val="A9A9A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Flowchart: Magnetic Disk 40">
            <a:extLst>
              <a:ext uri="{FF2B5EF4-FFF2-40B4-BE49-F238E27FC236}">
                <a16:creationId xmlns:a16="http://schemas.microsoft.com/office/drawing/2014/main" xmlns="" id="{EBAAFFF7-02F2-4873-AD85-373396F8EA26}"/>
              </a:ext>
            </a:extLst>
          </p:cNvPr>
          <p:cNvSpPr/>
          <p:nvPr/>
        </p:nvSpPr>
        <p:spPr>
          <a:xfrm>
            <a:off x="6248400" y="2039162"/>
            <a:ext cx="685800" cy="532589"/>
          </a:xfrm>
          <a:prstGeom prst="flowChartMagneticDisk">
            <a:avLst/>
          </a:prstGeom>
          <a:solidFill>
            <a:srgbClr val="F9F9F9"/>
          </a:solidFill>
          <a:ln w="12700">
            <a:solidFill>
              <a:srgbClr val="597D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Flowchart: Magnetic Disk 41">
            <a:extLst>
              <a:ext uri="{FF2B5EF4-FFF2-40B4-BE49-F238E27FC236}">
                <a16:creationId xmlns:a16="http://schemas.microsoft.com/office/drawing/2014/main" xmlns="" id="{8D9B9F59-52F6-485E-9CFA-9D91842EA3BF}"/>
              </a:ext>
            </a:extLst>
          </p:cNvPr>
          <p:cNvSpPr/>
          <p:nvPr/>
        </p:nvSpPr>
        <p:spPr>
          <a:xfrm>
            <a:off x="6278526" y="3243965"/>
            <a:ext cx="685800" cy="532589"/>
          </a:xfrm>
          <a:prstGeom prst="flowChartMagneticDisk">
            <a:avLst/>
          </a:prstGeom>
          <a:solidFill>
            <a:srgbClr val="F9F9F9"/>
          </a:solidFill>
          <a:ln w="12700">
            <a:solidFill>
              <a:srgbClr val="6E8C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AB7A1AFF-BDC9-453F-B750-3ACD7D9AF0D5}"/>
              </a:ext>
            </a:extLst>
          </p:cNvPr>
          <p:cNvSpPr/>
          <p:nvPr/>
        </p:nvSpPr>
        <p:spPr>
          <a:xfrm>
            <a:off x="1295401" y="3105150"/>
            <a:ext cx="566345" cy="138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C823581F-D33A-4589-BCE8-DD90F6EAF104}"/>
              </a:ext>
            </a:extLst>
          </p:cNvPr>
          <p:cNvSpPr txBox="1"/>
          <p:nvPr/>
        </p:nvSpPr>
        <p:spPr>
          <a:xfrm>
            <a:off x="1193717" y="3028951"/>
            <a:ext cx="7112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solidFill>
                  <a:srgbClr val="7E7E7E"/>
                </a:solidFill>
              </a:rPr>
              <a:t>Customer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1901FEA0-E818-469F-9A1D-B832CAA6BD6B}"/>
              </a:ext>
            </a:extLst>
          </p:cNvPr>
          <p:cNvSpPr txBox="1"/>
          <p:nvPr/>
        </p:nvSpPr>
        <p:spPr>
          <a:xfrm>
            <a:off x="6248400" y="2213494"/>
            <a:ext cx="731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900" dirty="0">
                <a:solidFill>
                  <a:srgbClr val="939393"/>
                </a:solidFill>
              </a:rPr>
              <a:t>Daily Share Database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0B11E6CA-0CBE-4392-8ED7-6C01009432AB}"/>
              </a:ext>
            </a:extLst>
          </p:cNvPr>
          <p:cNvSpPr txBox="1"/>
          <p:nvPr/>
        </p:nvSpPr>
        <p:spPr>
          <a:xfrm>
            <a:off x="6210523" y="3422876"/>
            <a:ext cx="8076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900" dirty="0">
                <a:solidFill>
                  <a:srgbClr val="939393"/>
                </a:solidFill>
              </a:rPr>
              <a:t>Mutual Fund Database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0CF25C22-A014-4A0F-A541-8F80CC1589B3}"/>
              </a:ext>
            </a:extLst>
          </p:cNvPr>
          <p:cNvSpPr txBox="1"/>
          <p:nvPr/>
        </p:nvSpPr>
        <p:spPr>
          <a:xfrm>
            <a:off x="5219702" y="2062485"/>
            <a:ext cx="76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rgbClr val="939393"/>
                </a:solidFill>
              </a:rPr>
              <a:t>Current Price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6B41DFD2-9FFE-4D83-9E41-93DF8C31C95C}"/>
              </a:ext>
            </a:extLst>
          </p:cNvPr>
          <p:cNvSpPr txBox="1"/>
          <p:nvPr/>
        </p:nvSpPr>
        <p:spPr>
          <a:xfrm>
            <a:off x="5171022" y="3295805"/>
            <a:ext cx="8593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000" dirty="0">
                <a:solidFill>
                  <a:srgbClr val="939393"/>
                </a:solidFill>
              </a:rPr>
              <a:t>Mutual Fund Details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DF92E8A2-9249-493A-8276-F89BE4D18C87}"/>
              </a:ext>
            </a:extLst>
          </p:cNvPr>
          <p:cNvSpPr txBox="1"/>
          <p:nvPr/>
        </p:nvSpPr>
        <p:spPr>
          <a:xfrm>
            <a:off x="5310076" y="1220590"/>
            <a:ext cx="60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200" dirty="0">
                <a:solidFill>
                  <a:srgbClr val="939393"/>
                </a:solidFill>
              </a:rPr>
              <a:t>View Assets</a:t>
            </a:r>
          </a:p>
        </p:txBody>
      </p:sp>
      <p:sp>
        <p:nvSpPr>
          <p:cNvPr id="54" name="Flowchart: Terminator 53">
            <a:extLst>
              <a:ext uri="{FF2B5EF4-FFF2-40B4-BE49-F238E27FC236}">
                <a16:creationId xmlns:a16="http://schemas.microsoft.com/office/drawing/2014/main" xmlns="" id="{DE699BBE-993E-4019-87A9-463ACA3F2E8A}"/>
              </a:ext>
            </a:extLst>
          </p:cNvPr>
          <p:cNvSpPr/>
          <p:nvPr/>
        </p:nvSpPr>
        <p:spPr>
          <a:xfrm>
            <a:off x="7619522" y="1170729"/>
            <a:ext cx="838200" cy="561386"/>
          </a:xfrm>
          <a:prstGeom prst="flowChartTerminator">
            <a:avLst/>
          </a:prstGeom>
          <a:solidFill>
            <a:schemeClr val="bg1"/>
          </a:solidFill>
          <a:ln w="1905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939393"/>
                </a:solidFill>
              </a:rPr>
              <a:t>Sell Assets</a:t>
            </a:r>
          </a:p>
        </p:txBody>
      </p:sp>
      <p:sp>
        <p:nvSpPr>
          <p:cNvPr id="55" name="Flowchart: Terminator 54">
            <a:extLst>
              <a:ext uri="{FF2B5EF4-FFF2-40B4-BE49-F238E27FC236}">
                <a16:creationId xmlns:a16="http://schemas.microsoft.com/office/drawing/2014/main" xmlns="" id="{B2EDE77B-F1BE-4175-93C4-98C7CBFED24B}"/>
              </a:ext>
            </a:extLst>
          </p:cNvPr>
          <p:cNvSpPr/>
          <p:nvPr/>
        </p:nvSpPr>
        <p:spPr>
          <a:xfrm>
            <a:off x="7619522" y="2682579"/>
            <a:ext cx="838200" cy="561386"/>
          </a:xfrm>
          <a:prstGeom prst="flowChartTerminator">
            <a:avLst/>
          </a:prstGeom>
          <a:solidFill>
            <a:schemeClr val="bg1"/>
          </a:solidFill>
          <a:ln w="1905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16B8ECE6-CEBE-47EF-A5E1-D74DE5F56D62}"/>
              </a:ext>
            </a:extLst>
          </p:cNvPr>
          <p:cNvCxnSpPr>
            <a:stCxn id="54" idx="2"/>
            <a:endCxn id="55" idx="0"/>
          </p:cNvCxnSpPr>
          <p:nvPr/>
        </p:nvCxnSpPr>
        <p:spPr>
          <a:xfrm>
            <a:off x="8038622" y="1732115"/>
            <a:ext cx="0" cy="950464"/>
          </a:xfrm>
          <a:prstGeom prst="straightConnector1">
            <a:avLst/>
          </a:prstGeom>
          <a:ln w="12700">
            <a:solidFill>
              <a:srgbClr val="7E7E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A3C67362-0E2E-4D06-86F4-67B111ED8449}"/>
              </a:ext>
            </a:extLst>
          </p:cNvPr>
          <p:cNvSpPr txBox="1"/>
          <p:nvPr/>
        </p:nvSpPr>
        <p:spPr>
          <a:xfrm>
            <a:off x="7619522" y="2732439"/>
            <a:ext cx="838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200" dirty="0">
                <a:solidFill>
                  <a:srgbClr val="939393"/>
                </a:solidFill>
              </a:rPr>
              <a:t>Calculate NetWorth</a:t>
            </a:r>
          </a:p>
        </p:txBody>
      </p: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xmlns="" id="{C7795531-8EEC-4B2C-907C-0C2DAB67D0F5}"/>
              </a:ext>
            </a:extLst>
          </p:cNvPr>
          <p:cNvCxnSpPr>
            <a:cxnSpLocks/>
            <a:stCxn id="54" idx="1"/>
            <a:endCxn id="47" idx="3"/>
          </p:cNvCxnSpPr>
          <p:nvPr/>
        </p:nvCxnSpPr>
        <p:spPr>
          <a:xfrm rot="10800000" flipV="1">
            <a:off x="6980274" y="1451422"/>
            <a:ext cx="639248" cy="946738"/>
          </a:xfrm>
          <a:prstGeom prst="curvedConnector3">
            <a:avLst/>
          </a:prstGeom>
          <a:ln w="12700">
            <a:solidFill>
              <a:srgbClr val="7E7E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xmlns="" id="{A457DB27-D00F-40A9-90E8-4077AEF83DBD}"/>
              </a:ext>
            </a:extLst>
          </p:cNvPr>
          <p:cNvCxnSpPr>
            <a:stCxn id="54" idx="1"/>
            <a:endCxn id="48" idx="3"/>
          </p:cNvCxnSpPr>
          <p:nvPr/>
        </p:nvCxnSpPr>
        <p:spPr>
          <a:xfrm rot="10800000" flipV="1">
            <a:off x="7018154" y="1451422"/>
            <a:ext cx="601368" cy="2156120"/>
          </a:xfrm>
          <a:prstGeom prst="curvedConnector3">
            <a:avLst/>
          </a:prstGeom>
          <a:ln w="12700">
            <a:solidFill>
              <a:srgbClr val="7E7E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7" y="469308"/>
            <a:ext cx="406209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0" dirty="0">
                <a:solidFill>
                  <a:srgbClr val="2A3890"/>
                </a:solidFill>
              </a:rPr>
              <a:t>Clien</a:t>
            </a:r>
            <a:r>
              <a:rPr sz="2700" spc="-10" dirty="0">
                <a:solidFill>
                  <a:srgbClr val="2A3890"/>
                </a:solidFill>
              </a:rPr>
              <a:t>t </a:t>
            </a:r>
            <a:r>
              <a:rPr sz="2700" spc="-475" dirty="0">
                <a:solidFill>
                  <a:srgbClr val="2A3890"/>
                </a:solidFill>
              </a:rPr>
              <a:t>-</a:t>
            </a:r>
            <a:r>
              <a:rPr sz="2700" spc="-10" dirty="0">
                <a:solidFill>
                  <a:srgbClr val="2A3890"/>
                </a:solidFill>
              </a:rPr>
              <a:t> </a:t>
            </a:r>
            <a:r>
              <a:rPr sz="2700" spc="-30" dirty="0">
                <a:solidFill>
                  <a:srgbClr val="2A3890"/>
                </a:solidFill>
              </a:rPr>
              <a:t>Se</a:t>
            </a:r>
            <a:r>
              <a:rPr sz="2700" spc="5" dirty="0">
                <a:solidFill>
                  <a:srgbClr val="2A3890"/>
                </a:solidFill>
              </a:rPr>
              <a:t>r</a:t>
            </a:r>
            <a:r>
              <a:rPr sz="2700" spc="-75" dirty="0">
                <a:solidFill>
                  <a:srgbClr val="2A3890"/>
                </a:solidFill>
              </a:rPr>
              <a:t>v</a:t>
            </a:r>
            <a:r>
              <a:rPr sz="2700" spc="-15" dirty="0">
                <a:solidFill>
                  <a:srgbClr val="2A3890"/>
                </a:solidFill>
              </a:rPr>
              <a:t>e</a:t>
            </a:r>
            <a:r>
              <a:rPr sz="2700" spc="-10" dirty="0">
                <a:solidFill>
                  <a:srgbClr val="2A3890"/>
                </a:solidFill>
              </a:rPr>
              <a:t>r </a:t>
            </a:r>
            <a:r>
              <a:rPr sz="2700" spc="5" dirty="0">
                <a:solidFill>
                  <a:srgbClr val="2A3890"/>
                </a:solidFill>
              </a:rPr>
              <a:t>A</a:t>
            </a:r>
            <a:r>
              <a:rPr sz="2700" spc="-25" dirty="0">
                <a:solidFill>
                  <a:srgbClr val="2A3890"/>
                </a:solidFill>
              </a:rPr>
              <a:t>r</a:t>
            </a:r>
            <a:r>
              <a:rPr sz="2700" spc="-30" dirty="0">
                <a:solidFill>
                  <a:srgbClr val="2A3890"/>
                </a:solidFill>
              </a:rPr>
              <a:t>chitectu</a:t>
            </a:r>
            <a:r>
              <a:rPr sz="2700" spc="-50" dirty="0">
                <a:solidFill>
                  <a:srgbClr val="2A3890"/>
                </a:solidFill>
              </a:rPr>
              <a:t>r</a:t>
            </a:r>
            <a:r>
              <a:rPr sz="2700" spc="15" dirty="0">
                <a:solidFill>
                  <a:srgbClr val="2A3890"/>
                </a:solidFill>
              </a:rPr>
              <a:t>e</a:t>
            </a:r>
            <a:endParaRPr sz="27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902" y="1159701"/>
            <a:ext cx="6419849" cy="22955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9308"/>
            <a:ext cx="291338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30" dirty="0">
                <a:solidFill>
                  <a:srgbClr val="2A3890"/>
                </a:solidFill>
              </a:rPr>
              <a:t>Technologies</a:t>
            </a:r>
            <a:r>
              <a:rPr sz="2700" spc="-60" dirty="0">
                <a:solidFill>
                  <a:srgbClr val="2A3890"/>
                </a:solidFill>
              </a:rPr>
              <a:t> </a:t>
            </a:r>
            <a:r>
              <a:rPr sz="2700" spc="-30" dirty="0">
                <a:solidFill>
                  <a:srgbClr val="2A3890"/>
                </a:solidFill>
              </a:rPr>
              <a:t>Used</a:t>
            </a:r>
            <a:endParaRPr sz="2700" dirty="0"/>
          </a:p>
        </p:txBody>
      </p:sp>
      <p:sp>
        <p:nvSpPr>
          <p:cNvPr id="3" name="object 3"/>
          <p:cNvSpPr txBox="1"/>
          <p:nvPr/>
        </p:nvSpPr>
        <p:spPr>
          <a:xfrm>
            <a:off x="590626" y="1301535"/>
            <a:ext cx="6457315" cy="19133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sz="1750" spc="-25" dirty="0">
                <a:solidFill>
                  <a:srgbClr val="434343"/>
                </a:solidFill>
                <a:latin typeface="Roboto"/>
                <a:cs typeface="Roboto"/>
              </a:rPr>
              <a:t>Front</a:t>
            </a:r>
            <a:r>
              <a:rPr sz="175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434343"/>
                </a:solidFill>
                <a:latin typeface="Roboto"/>
                <a:cs typeface="Roboto"/>
              </a:rPr>
              <a:t>End</a:t>
            </a:r>
            <a:r>
              <a:rPr sz="1750" spc="-20" dirty="0">
                <a:solidFill>
                  <a:srgbClr val="434343"/>
                </a:solidFill>
                <a:latin typeface="Roboto"/>
                <a:cs typeface="Roboto"/>
              </a:rPr>
              <a:t> :</a:t>
            </a:r>
            <a:r>
              <a:rPr sz="175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dirty="0">
                <a:solidFill>
                  <a:srgbClr val="434343"/>
                </a:solidFill>
                <a:latin typeface="Roboto"/>
                <a:cs typeface="Roboto"/>
              </a:rPr>
              <a:t>Angular</a:t>
            </a:r>
            <a:r>
              <a:rPr sz="1750" b="1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dirty="0">
                <a:solidFill>
                  <a:srgbClr val="434343"/>
                </a:solidFill>
                <a:latin typeface="Roboto"/>
                <a:cs typeface="Roboto"/>
              </a:rPr>
              <a:t>8</a:t>
            </a:r>
            <a:endParaRPr sz="17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434343"/>
              </a:buClr>
              <a:buFont typeface="MS PGothic"/>
              <a:buChar char="❖"/>
            </a:pPr>
            <a:endParaRPr sz="1700" dirty="0">
              <a:latin typeface="Roboto"/>
              <a:cs typeface="Roboto"/>
            </a:endParaRPr>
          </a:p>
          <a:p>
            <a:pPr marL="462915" indent="-450850">
              <a:lnSpc>
                <a:spcPct val="100000"/>
              </a:lnSpc>
              <a:spcBef>
                <a:spcPts val="5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sz="1750" spc="-20" dirty="0">
                <a:solidFill>
                  <a:srgbClr val="434343"/>
                </a:solidFill>
                <a:latin typeface="Roboto"/>
                <a:cs typeface="Roboto"/>
              </a:rPr>
              <a:t>Backend</a:t>
            </a:r>
            <a:r>
              <a:rPr sz="175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434343"/>
                </a:solidFill>
                <a:latin typeface="Roboto"/>
                <a:cs typeface="Roboto"/>
              </a:rPr>
              <a:t>:</a:t>
            </a:r>
            <a:r>
              <a:rPr sz="175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spc="-15" dirty="0">
                <a:solidFill>
                  <a:srgbClr val="434343"/>
                </a:solidFill>
                <a:latin typeface="Roboto"/>
                <a:cs typeface="Roboto"/>
              </a:rPr>
              <a:t>Java</a:t>
            </a:r>
            <a:r>
              <a:rPr lang="en-IN" sz="1750" b="1" spc="-15" dirty="0">
                <a:solidFill>
                  <a:srgbClr val="434343"/>
                </a:solidFill>
                <a:latin typeface="Roboto"/>
                <a:cs typeface="Roboto"/>
              </a:rPr>
              <a:t> 8</a:t>
            </a:r>
            <a:r>
              <a:rPr sz="1750" b="1" spc="-15" dirty="0">
                <a:solidFill>
                  <a:srgbClr val="434343"/>
                </a:solidFill>
                <a:latin typeface="Roboto"/>
                <a:cs typeface="Roboto"/>
              </a:rPr>
              <a:t>,</a:t>
            </a:r>
            <a:r>
              <a:rPr sz="1750" b="1" spc="-5" dirty="0">
                <a:solidFill>
                  <a:srgbClr val="434343"/>
                </a:solidFill>
                <a:latin typeface="Roboto"/>
                <a:cs typeface="Roboto"/>
              </a:rPr>
              <a:t> Spring</a:t>
            </a:r>
            <a:r>
              <a:rPr sz="1750" b="1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spc="-15" dirty="0">
                <a:solidFill>
                  <a:srgbClr val="434343"/>
                </a:solidFill>
                <a:latin typeface="Roboto"/>
                <a:cs typeface="Roboto"/>
              </a:rPr>
              <a:t>Boot,</a:t>
            </a:r>
            <a:r>
              <a:rPr sz="1750" b="1" spc="-5" dirty="0">
                <a:solidFill>
                  <a:srgbClr val="434343"/>
                </a:solidFill>
                <a:latin typeface="Roboto"/>
                <a:cs typeface="Roboto"/>
              </a:rPr>
              <a:t> Restful-Services</a:t>
            </a:r>
            <a:endParaRPr sz="17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434343"/>
              </a:buClr>
              <a:buFont typeface="MS PGothic"/>
              <a:buChar char="❖"/>
            </a:pPr>
            <a:endParaRPr sz="1700" dirty="0">
              <a:latin typeface="Roboto"/>
              <a:cs typeface="Roboto"/>
            </a:endParaRPr>
          </a:p>
          <a:p>
            <a:pPr marL="462915" indent="-450850">
              <a:lnSpc>
                <a:spcPct val="100000"/>
              </a:lnSpc>
              <a:spcBef>
                <a:spcPts val="5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sz="1750" spc="-20" dirty="0">
                <a:solidFill>
                  <a:srgbClr val="434343"/>
                </a:solidFill>
                <a:latin typeface="Roboto"/>
                <a:cs typeface="Roboto"/>
              </a:rPr>
              <a:t>Database</a:t>
            </a:r>
            <a:r>
              <a:rPr sz="1750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434343"/>
                </a:solidFill>
                <a:latin typeface="Roboto"/>
                <a:cs typeface="Roboto"/>
              </a:rPr>
              <a:t>:</a:t>
            </a:r>
            <a:r>
              <a:rPr sz="175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spc="-5" dirty="0">
                <a:solidFill>
                  <a:srgbClr val="434343"/>
                </a:solidFill>
                <a:latin typeface="Roboto"/>
                <a:cs typeface="Roboto"/>
              </a:rPr>
              <a:t>H2</a:t>
            </a:r>
            <a:r>
              <a:rPr sz="1750" b="1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spc="-85" dirty="0">
                <a:solidFill>
                  <a:srgbClr val="434343"/>
                </a:solidFill>
                <a:latin typeface="Roboto"/>
                <a:cs typeface="Roboto"/>
              </a:rPr>
              <a:t>-</a:t>
            </a:r>
            <a:r>
              <a:rPr sz="1750" b="1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spc="-5" dirty="0">
                <a:solidFill>
                  <a:srgbClr val="434343"/>
                </a:solidFill>
                <a:latin typeface="Roboto"/>
                <a:cs typeface="Roboto"/>
              </a:rPr>
              <a:t>database</a:t>
            </a:r>
            <a:endParaRPr sz="17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434343"/>
              </a:buClr>
              <a:buFont typeface="MS PGothic"/>
              <a:buChar char="❖"/>
            </a:pPr>
            <a:endParaRPr sz="1700" dirty="0">
              <a:latin typeface="Roboto"/>
              <a:cs typeface="Roboto"/>
            </a:endParaRPr>
          </a:p>
          <a:p>
            <a:pPr marL="462915" indent="-450850">
              <a:lnSpc>
                <a:spcPct val="100000"/>
              </a:lnSpc>
              <a:spcBef>
                <a:spcPts val="5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sz="1750" spc="-30" dirty="0">
                <a:solidFill>
                  <a:srgbClr val="434343"/>
                </a:solidFill>
                <a:latin typeface="Roboto"/>
                <a:cs typeface="Roboto"/>
              </a:rPr>
              <a:t>Tools</a:t>
            </a:r>
            <a:r>
              <a:rPr sz="175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434343"/>
                </a:solidFill>
                <a:latin typeface="Roboto"/>
                <a:cs typeface="Roboto"/>
              </a:rPr>
              <a:t>:</a:t>
            </a:r>
            <a:r>
              <a:rPr sz="175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spc="-5" dirty="0">
                <a:solidFill>
                  <a:srgbClr val="434343"/>
                </a:solidFill>
                <a:latin typeface="Roboto"/>
                <a:cs typeface="Roboto"/>
              </a:rPr>
              <a:t>Spring</a:t>
            </a:r>
            <a:r>
              <a:rPr sz="1750" b="1" spc="-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spc="-30" dirty="0">
                <a:solidFill>
                  <a:srgbClr val="434343"/>
                </a:solidFill>
                <a:latin typeface="Roboto"/>
                <a:cs typeface="Roboto"/>
              </a:rPr>
              <a:t>Tool</a:t>
            </a:r>
            <a:r>
              <a:rPr sz="1750" b="1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spc="-10" dirty="0">
                <a:solidFill>
                  <a:srgbClr val="434343"/>
                </a:solidFill>
                <a:latin typeface="Roboto"/>
                <a:cs typeface="Roboto"/>
              </a:rPr>
              <a:t>Suite,</a:t>
            </a:r>
            <a:r>
              <a:rPr sz="1750" b="1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spc="-20" dirty="0">
                <a:solidFill>
                  <a:srgbClr val="434343"/>
                </a:solidFill>
                <a:latin typeface="Roboto"/>
                <a:cs typeface="Roboto"/>
              </a:rPr>
              <a:t>Swagger</a:t>
            </a:r>
            <a:r>
              <a:rPr sz="1750" b="1" spc="-5" dirty="0">
                <a:solidFill>
                  <a:srgbClr val="434343"/>
                </a:solidFill>
                <a:latin typeface="Roboto"/>
                <a:cs typeface="Roboto"/>
              </a:rPr>
              <a:t>,</a:t>
            </a:r>
            <a:r>
              <a:rPr sz="1750" b="1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spc="-15" dirty="0">
                <a:solidFill>
                  <a:srgbClr val="434343"/>
                </a:solidFill>
                <a:latin typeface="Roboto"/>
                <a:cs typeface="Roboto"/>
              </a:rPr>
              <a:t>Postman,</a:t>
            </a:r>
            <a:r>
              <a:rPr sz="1750" b="1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dirty="0">
                <a:solidFill>
                  <a:srgbClr val="434343"/>
                </a:solidFill>
                <a:latin typeface="Roboto"/>
                <a:cs typeface="Roboto"/>
              </a:rPr>
              <a:t>AWS</a:t>
            </a:r>
            <a:endParaRPr sz="175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9308"/>
            <a:ext cx="357505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0" dirty="0">
                <a:solidFill>
                  <a:srgbClr val="2A3890"/>
                </a:solidFill>
              </a:rPr>
              <a:t>Working</a:t>
            </a:r>
            <a:r>
              <a:rPr sz="2700" spc="-55" dirty="0">
                <a:solidFill>
                  <a:srgbClr val="2A3890"/>
                </a:solidFill>
              </a:rPr>
              <a:t> </a:t>
            </a:r>
            <a:r>
              <a:rPr sz="2700" spc="-20" dirty="0">
                <a:solidFill>
                  <a:srgbClr val="2A3890"/>
                </a:solidFill>
              </a:rPr>
              <a:t>Microservices:</a:t>
            </a:r>
            <a:endParaRPr sz="2700" dirty="0"/>
          </a:p>
        </p:txBody>
      </p:sp>
      <p:sp>
        <p:nvSpPr>
          <p:cNvPr id="3" name="object 3"/>
          <p:cNvSpPr txBox="1"/>
          <p:nvPr/>
        </p:nvSpPr>
        <p:spPr>
          <a:xfrm>
            <a:off x="873748" y="1382734"/>
            <a:ext cx="4841252" cy="2174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lang="en-IN" sz="1750" b="1" spc="-5" dirty="0">
                <a:solidFill>
                  <a:srgbClr val="434343"/>
                </a:solidFill>
                <a:latin typeface="Roboto"/>
                <a:cs typeface="Roboto"/>
              </a:rPr>
              <a:t>Authorization Microservice</a:t>
            </a:r>
          </a:p>
          <a:p>
            <a:pPr marL="462915" indent="-45085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endParaRPr sz="1700" dirty="0">
              <a:latin typeface="Roboto"/>
              <a:cs typeface="Roboto"/>
            </a:endParaRPr>
          </a:p>
          <a:p>
            <a:pPr marL="462915" indent="-450850">
              <a:lnSpc>
                <a:spcPct val="100000"/>
              </a:lnSpc>
              <a:spcBef>
                <a:spcPts val="5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lang="en-IN" sz="1750" b="1" dirty="0">
                <a:solidFill>
                  <a:srgbClr val="434343"/>
                </a:solidFill>
                <a:latin typeface="Roboto"/>
                <a:cs typeface="Roboto"/>
              </a:rPr>
              <a:t>Daily Share Price</a:t>
            </a:r>
            <a:r>
              <a:rPr sz="1750" b="1" spc="-7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lang="en-IN" sz="1750" b="1" spc="-5" dirty="0">
                <a:solidFill>
                  <a:srgbClr val="434343"/>
                </a:solidFill>
                <a:latin typeface="Roboto"/>
                <a:cs typeface="Roboto"/>
              </a:rPr>
              <a:t>Microservice</a:t>
            </a:r>
            <a:endParaRPr sz="17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434343"/>
              </a:buClr>
              <a:buFont typeface="MS PGothic"/>
              <a:buChar char="❖"/>
            </a:pPr>
            <a:endParaRPr sz="1700" dirty="0">
              <a:latin typeface="Roboto"/>
              <a:cs typeface="Roboto"/>
            </a:endParaRPr>
          </a:p>
          <a:p>
            <a:pPr marL="462915" indent="-450850">
              <a:lnSpc>
                <a:spcPct val="100000"/>
              </a:lnSpc>
              <a:spcBef>
                <a:spcPts val="5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lang="en-IN" sz="1750" b="1" dirty="0">
                <a:solidFill>
                  <a:srgbClr val="434343"/>
                </a:solidFill>
                <a:latin typeface="Roboto"/>
                <a:cs typeface="Roboto"/>
              </a:rPr>
              <a:t>Daily Mutual Fund Nav</a:t>
            </a:r>
            <a:r>
              <a:rPr sz="1750" b="1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lang="en-IN" sz="1750" b="1" spc="-5" dirty="0">
                <a:solidFill>
                  <a:srgbClr val="434343"/>
                </a:solidFill>
                <a:latin typeface="Roboto"/>
                <a:cs typeface="Roboto"/>
              </a:rPr>
              <a:t>Microservice</a:t>
            </a:r>
            <a:endParaRPr sz="17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434343"/>
              </a:buClr>
              <a:buFont typeface="MS PGothic"/>
              <a:buChar char="❖"/>
            </a:pPr>
            <a:endParaRPr sz="1700" dirty="0">
              <a:latin typeface="Roboto"/>
              <a:cs typeface="Roboto"/>
            </a:endParaRPr>
          </a:p>
          <a:p>
            <a:pPr marL="462915" indent="-450850">
              <a:lnSpc>
                <a:spcPct val="100000"/>
              </a:lnSpc>
              <a:spcBef>
                <a:spcPts val="5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lang="en-IN" sz="1750" b="1" spc="-10" dirty="0">
                <a:solidFill>
                  <a:srgbClr val="434343"/>
                </a:solidFill>
                <a:latin typeface="Roboto"/>
                <a:cs typeface="Roboto"/>
              </a:rPr>
              <a:t>Calculate Net worth Microservice</a:t>
            </a:r>
          </a:p>
          <a:p>
            <a:pPr marL="462915" indent="-450850">
              <a:lnSpc>
                <a:spcPct val="100000"/>
              </a:lnSpc>
              <a:spcBef>
                <a:spcPts val="5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endParaRPr sz="17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9308"/>
            <a:ext cx="428879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700" spc="-25" dirty="0">
                <a:solidFill>
                  <a:srgbClr val="2A3890"/>
                </a:solidFill>
              </a:rPr>
              <a:t>Authorization</a:t>
            </a:r>
            <a:r>
              <a:rPr sz="2700" spc="-35" dirty="0">
                <a:solidFill>
                  <a:srgbClr val="2A3890"/>
                </a:solidFill>
              </a:rPr>
              <a:t> </a:t>
            </a:r>
            <a:r>
              <a:rPr sz="2700" spc="-20" dirty="0">
                <a:solidFill>
                  <a:srgbClr val="2A3890"/>
                </a:solidFill>
              </a:rPr>
              <a:t>Microservice</a:t>
            </a:r>
            <a:endParaRPr sz="2700" dirty="0"/>
          </a:p>
        </p:txBody>
      </p:sp>
      <p:sp>
        <p:nvSpPr>
          <p:cNvPr id="3" name="object 3"/>
          <p:cNvSpPr txBox="1"/>
          <p:nvPr/>
        </p:nvSpPr>
        <p:spPr>
          <a:xfrm>
            <a:off x="456676" y="1442486"/>
            <a:ext cx="6783705" cy="24570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sz="1750" spc="-20" dirty="0">
                <a:solidFill>
                  <a:srgbClr val="08090A"/>
                </a:solidFill>
                <a:latin typeface="Roboto"/>
                <a:cs typeface="Roboto"/>
              </a:rPr>
              <a:t>Auth</a:t>
            </a:r>
            <a:r>
              <a:rPr lang="en-IN" sz="1750" spc="-20" dirty="0">
                <a:solidFill>
                  <a:srgbClr val="08090A"/>
                </a:solidFill>
                <a:latin typeface="Roboto"/>
                <a:cs typeface="Roboto"/>
              </a:rPr>
              <a:t>orization</a:t>
            </a:r>
            <a:r>
              <a:rPr sz="1750" spc="-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15" dirty="0">
                <a:solidFill>
                  <a:srgbClr val="08090A"/>
                </a:solidFill>
                <a:latin typeface="Roboto"/>
                <a:cs typeface="Roboto"/>
              </a:rPr>
              <a:t>Microservice</a:t>
            </a:r>
            <a:r>
              <a:rPr sz="175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08090A"/>
                </a:solidFill>
                <a:latin typeface="Roboto"/>
                <a:cs typeface="Roboto"/>
              </a:rPr>
              <a:t>will</a:t>
            </a:r>
            <a:r>
              <a:rPr sz="175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5" dirty="0">
                <a:solidFill>
                  <a:srgbClr val="08090A"/>
                </a:solidFill>
                <a:latin typeface="Roboto"/>
                <a:cs typeface="Roboto"/>
              </a:rPr>
              <a:t>perform</a:t>
            </a:r>
            <a:r>
              <a:rPr sz="1750" spc="2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spc="-5" dirty="0">
                <a:solidFill>
                  <a:srgbClr val="08090A"/>
                </a:solidFill>
                <a:latin typeface="Roboto"/>
                <a:cs typeface="Roboto"/>
              </a:rPr>
              <a:t>operations</a:t>
            </a:r>
            <a:r>
              <a:rPr sz="1750" b="1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spc="-10" dirty="0">
                <a:solidFill>
                  <a:srgbClr val="08090A"/>
                </a:solidFill>
                <a:latin typeface="Roboto"/>
                <a:cs typeface="Roboto"/>
              </a:rPr>
              <a:t>like</a:t>
            </a:r>
            <a:r>
              <a:rPr sz="1750" spc="-10" dirty="0">
                <a:solidFill>
                  <a:srgbClr val="08090A"/>
                </a:solidFill>
                <a:latin typeface="Roboto"/>
                <a:cs typeface="Roboto"/>
              </a:rPr>
              <a:t>:</a:t>
            </a:r>
            <a:endParaRPr sz="17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8090A"/>
              </a:buClr>
              <a:buFont typeface="MS PGothic"/>
              <a:buChar char="❖"/>
            </a:pPr>
            <a:endParaRPr sz="1700" dirty="0">
              <a:latin typeface="Roboto"/>
              <a:cs typeface="Roboto"/>
            </a:endParaRPr>
          </a:p>
          <a:p>
            <a:pPr marL="920115" lvl="1" indent="-36322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920115" algn="l"/>
                <a:tab pos="920750" algn="l"/>
              </a:tabLst>
            </a:pPr>
            <a:r>
              <a:rPr sz="1750" b="1" spc="-10" dirty="0">
                <a:solidFill>
                  <a:srgbClr val="08090A"/>
                </a:solidFill>
                <a:latin typeface="Roboto"/>
                <a:cs typeface="Roboto"/>
              </a:rPr>
              <a:t>Login</a:t>
            </a:r>
            <a:r>
              <a:rPr sz="1750" b="1" spc="-4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spc="-5" dirty="0">
                <a:solidFill>
                  <a:srgbClr val="08090A"/>
                </a:solidFill>
                <a:latin typeface="Roboto"/>
                <a:cs typeface="Roboto"/>
              </a:rPr>
              <a:t>&amp;</a:t>
            </a:r>
            <a:endParaRPr sz="1750" dirty="0">
              <a:latin typeface="Roboto"/>
              <a:cs typeface="Roboto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08090A"/>
              </a:buClr>
              <a:buFont typeface="Arial"/>
              <a:buChar char="●"/>
            </a:pPr>
            <a:endParaRPr sz="1700" dirty="0">
              <a:latin typeface="Roboto"/>
              <a:cs typeface="Roboto"/>
            </a:endParaRPr>
          </a:p>
          <a:p>
            <a:pPr marL="920115" lvl="1" indent="-36322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920115" algn="l"/>
                <a:tab pos="920750" algn="l"/>
              </a:tabLst>
            </a:pPr>
            <a:r>
              <a:rPr sz="1750" b="1" spc="-15" dirty="0">
                <a:solidFill>
                  <a:srgbClr val="08090A"/>
                </a:solidFill>
                <a:latin typeface="Roboto"/>
                <a:cs typeface="Roboto"/>
              </a:rPr>
              <a:t>Logout</a:t>
            </a:r>
            <a:endParaRPr sz="1750" dirty="0">
              <a:latin typeface="Roboto"/>
              <a:cs typeface="Roboto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08090A"/>
              </a:buClr>
              <a:buFont typeface="Arial"/>
              <a:buChar char="●"/>
            </a:pPr>
            <a:endParaRPr sz="1700" dirty="0">
              <a:latin typeface="Roboto"/>
              <a:cs typeface="Roboto"/>
            </a:endParaRPr>
          </a:p>
          <a:p>
            <a:pPr marL="462915" indent="-450850">
              <a:lnSpc>
                <a:spcPct val="100000"/>
              </a:lnSpc>
              <a:spcBef>
                <a:spcPts val="5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lang="en-IN" sz="1750" spc="-20" dirty="0">
                <a:solidFill>
                  <a:srgbClr val="08090A"/>
                </a:solidFill>
                <a:latin typeface="Roboto"/>
                <a:cs typeface="Roboto"/>
              </a:rPr>
              <a:t>Authorization</a:t>
            </a:r>
            <a:r>
              <a:rPr sz="175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08090A"/>
                </a:solidFill>
                <a:latin typeface="Roboto"/>
                <a:cs typeface="Roboto"/>
              </a:rPr>
              <a:t>will</a:t>
            </a:r>
            <a:r>
              <a:rPr sz="1750" spc="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08090A"/>
                </a:solidFill>
                <a:latin typeface="Roboto"/>
                <a:cs typeface="Roboto"/>
              </a:rPr>
              <a:t>provide</a:t>
            </a:r>
            <a:r>
              <a:rPr sz="1750" spc="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08090A"/>
                </a:solidFill>
                <a:latin typeface="Roboto"/>
                <a:cs typeface="Roboto"/>
              </a:rPr>
              <a:t>the</a:t>
            </a:r>
            <a:r>
              <a:rPr sz="1750" spc="3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spc="20" dirty="0">
                <a:solidFill>
                  <a:srgbClr val="08090A"/>
                </a:solidFill>
                <a:latin typeface="Roboto"/>
                <a:cs typeface="Roboto"/>
              </a:rPr>
              <a:t>JWT</a:t>
            </a:r>
            <a:r>
              <a:rPr sz="1750" b="1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08090A"/>
                </a:solidFill>
                <a:latin typeface="Roboto"/>
                <a:cs typeface="Roboto"/>
              </a:rPr>
              <a:t>token</a:t>
            </a:r>
            <a:r>
              <a:rPr sz="175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08090A"/>
                </a:solidFill>
                <a:latin typeface="Roboto"/>
                <a:cs typeface="Roboto"/>
              </a:rPr>
              <a:t>after</a:t>
            </a:r>
            <a:r>
              <a:rPr sz="175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45" dirty="0">
                <a:solidFill>
                  <a:srgbClr val="08090A"/>
                </a:solidFill>
                <a:latin typeface="Roboto"/>
                <a:cs typeface="Roboto"/>
              </a:rPr>
              <a:t>user’s</a:t>
            </a:r>
            <a:r>
              <a:rPr sz="1750" spc="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25" dirty="0">
                <a:solidFill>
                  <a:srgbClr val="08090A"/>
                </a:solidFill>
                <a:latin typeface="Roboto"/>
                <a:cs typeface="Roboto"/>
              </a:rPr>
              <a:t>validation.</a:t>
            </a:r>
            <a:endParaRPr sz="17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8090A"/>
              </a:buClr>
              <a:buFont typeface="MS PGothic"/>
              <a:buChar char="❖"/>
            </a:pPr>
            <a:endParaRPr sz="1700" dirty="0">
              <a:latin typeface="Roboto"/>
              <a:cs typeface="Roboto"/>
            </a:endParaRPr>
          </a:p>
          <a:p>
            <a:pPr marL="462915" indent="-450850">
              <a:lnSpc>
                <a:spcPct val="100000"/>
              </a:lnSpc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sz="1750" spc="-25" dirty="0">
                <a:solidFill>
                  <a:srgbClr val="08090A"/>
                </a:solidFill>
                <a:latin typeface="Roboto"/>
                <a:cs typeface="Roboto"/>
              </a:rPr>
              <a:t>Providing</a:t>
            </a:r>
            <a:r>
              <a:rPr sz="1750" spc="-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08090A"/>
                </a:solidFill>
                <a:latin typeface="Roboto"/>
                <a:cs typeface="Roboto"/>
              </a:rPr>
              <a:t>the</a:t>
            </a:r>
            <a:r>
              <a:rPr sz="1750" spc="1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lang="en-IN" sz="1750" b="1" spc="-10" dirty="0">
                <a:solidFill>
                  <a:srgbClr val="08090A"/>
                </a:solidFill>
                <a:latin typeface="Roboto"/>
                <a:cs typeface="Roboto"/>
              </a:rPr>
              <a:t>authorization </a:t>
            </a:r>
            <a:r>
              <a:rPr sz="1750" spc="-15" dirty="0">
                <a:solidFill>
                  <a:srgbClr val="08090A"/>
                </a:solidFill>
                <a:latin typeface="Roboto"/>
                <a:cs typeface="Roboto"/>
              </a:rPr>
              <a:t>based</a:t>
            </a:r>
            <a:r>
              <a:rPr sz="175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08090A"/>
                </a:solidFill>
                <a:latin typeface="Roboto"/>
                <a:cs typeface="Roboto"/>
              </a:rPr>
              <a:t>on</a:t>
            </a:r>
            <a:r>
              <a:rPr sz="175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spc="-40" dirty="0">
                <a:solidFill>
                  <a:srgbClr val="08090A"/>
                </a:solidFill>
                <a:latin typeface="Roboto"/>
                <a:cs typeface="Roboto"/>
              </a:rPr>
              <a:t>user’s</a:t>
            </a:r>
            <a:r>
              <a:rPr sz="1750" b="1" spc="-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spc="-10" dirty="0">
                <a:solidFill>
                  <a:srgbClr val="08090A"/>
                </a:solidFill>
                <a:latin typeface="Roboto"/>
                <a:cs typeface="Roboto"/>
              </a:rPr>
              <a:t>login</a:t>
            </a:r>
            <a:endParaRPr sz="175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285750"/>
            <a:ext cx="69304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5" dirty="0">
                <a:solidFill>
                  <a:srgbClr val="2A3890"/>
                </a:solidFill>
              </a:rPr>
              <a:t>Authorization</a:t>
            </a:r>
            <a:r>
              <a:rPr sz="2700" spc="-10" dirty="0">
                <a:solidFill>
                  <a:srgbClr val="2A3890"/>
                </a:solidFill>
              </a:rPr>
              <a:t> </a:t>
            </a:r>
            <a:r>
              <a:rPr sz="2700" spc="-20" dirty="0">
                <a:solidFill>
                  <a:srgbClr val="2A3890"/>
                </a:solidFill>
              </a:rPr>
              <a:t>Microservice</a:t>
            </a:r>
            <a:r>
              <a:rPr sz="2700" spc="-10" dirty="0">
                <a:solidFill>
                  <a:srgbClr val="2A3890"/>
                </a:solidFill>
              </a:rPr>
              <a:t> </a:t>
            </a:r>
            <a:r>
              <a:rPr sz="2700" spc="-475" dirty="0">
                <a:solidFill>
                  <a:srgbClr val="2A3890"/>
                </a:solidFill>
              </a:rPr>
              <a:t>-</a:t>
            </a:r>
            <a:r>
              <a:rPr lang="en-IN" sz="2700" spc="-10" dirty="0">
                <a:solidFill>
                  <a:srgbClr val="2A3890"/>
                </a:solidFill>
              </a:rPr>
              <a:t> </a:t>
            </a:r>
            <a:r>
              <a:rPr sz="2700" spc="-20" dirty="0">
                <a:solidFill>
                  <a:srgbClr val="2A3890"/>
                </a:solidFill>
              </a:rPr>
              <a:t>Sample</a:t>
            </a:r>
            <a:r>
              <a:rPr sz="2700" spc="-10" dirty="0">
                <a:solidFill>
                  <a:srgbClr val="2A3890"/>
                </a:solidFill>
              </a:rPr>
              <a:t> </a:t>
            </a:r>
            <a:r>
              <a:rPr lang="en-IN" sz="2800" spc="-25" dirty="0">
                <a:solidFill>
                  <a:srgbClr val="2A3890"/>
                </a:solidFill>
              </a:rPr>
              <a:t>Request</a:t>
            </a:r>
            <a:endParaRPr sz="2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2343B46-189D-480A-89F4-9A2F24759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36" y="895350"/>
            <a:ext cx="7580726" cy="3962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</TotalTime>
  <Words>535</Words>
  <Application>Microsoft Office PowerPoint</Application>
  <PresentationFormat>On-screen Show (16:9)</PresentationFormat>
  <Paragraphs>100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Office Theme</vt:lpstr>
      <vt:lpstr>1_Office Theme</vt:lpstr>
      <vt:lpstr>  </vt:lpstr>
      <vt:lpstr>Introduction</vt:lpstr>
      <vt:lpstr>Architecture Diagram for Customer</vt:lpstr>
      <vt:lpstr>WorkFlow:</vt:lpstr>
      <vt:lpstr>Client - Server Architecture</vt:lpstr>
      <vt:lpstr>Technologies Used</vt:lpstr>
      <vt:lpstr>Working Microservices:</vt:lpstr>
      <vt:lpstr>Authorization Microservice</vt:lpstr>
      <vt:lpstr>Authorization Microservice - Sample Request</vt:lpstr>
      <vt:lpstr>Daily Share Price Microservice</vt:lpstr>
      <vt:lpstr>Daily Share Price Microservice -  Sample Request</vt:lpstr>
      <vt:lpstr>Daily Mutual Fund Nav Microservice</vt:lpstr>
      <vt:lpstr>Daily Mutual Fund Nav Microservice - Sample Request</vt:lpstr>
      <vt:lpstr>Calculate Net Worth Microservice</vt:lpstr>
      <vt:lpstr>Calculate Net Worth Microservice – Sample Request</vt:lpstr>
      <vt:lpstr>Back-end code:</vt:lpstr>
      <vt:lpstr>Front-end code:</vt:lpstr>
      <vt:lpstr>Output of Portfolio Management System: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Unit testing:</vt:lpstr>
      <vt:lpstr>Thank You ...!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Banking Management</dc:title>
  <dc:creator>Babloo Kumar</dc:creator>
  <cp:lastModifiedBy>Suraj Enterpries</cp:lastModifiedBy>
  <cp:revision>83</cp:revision>
  <dcterms:created xsi:type="dcterms:W3CDTF">2022-07-12T04:40:15Z</dcterms:created>
  <dcterms:modified xsi:type="dcterms:W3CDTF">2022-08-01T17:09:44Z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