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48087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92FEAD-C933-493F-9F14-E3CBF747DE2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66670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356125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7951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159778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361344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451607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71600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04868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3094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195271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92FEAD-C933-493F-9F14-E3CBF747DE2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147570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92FEAD-C933-493F-9F14-E3CBF747DE2F}"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190625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20264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17952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892FEAD-C933-493F-9F14-E3CBF747DE2F}" type="datetimeFigureOut">
              <a:rPr lang="en-US" smtClean="0"/>
              <a:t>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5892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92FEAD-C933-493F-9F14-E3CBF747DE2F}"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E065-D8FE-437E-BE07-66B26B0FCB5A}" type="slidenum">
              <a:rPr lang="en-US" smtClean="0"/>
              <a:t>‹#›</a:t>
            </a:fld>
            <a:endParaRPr lang="en-US"/>
          </a:p>
        </p:txBody>
      </p:sp>
    </p:spTree>
    <p:extLst>
      <p:ext uri="{BB962C8B-B14F-4D97-AF65-F5344CB8AC3E}">
        <p14:creationId xmlns:p14="http://schemas.microsoft.com/office/powerpoint/2010/main" val="67847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92FEAD-C933-493F-9F14-E3CBF747DE2F}" type="datetimeFigureOut">
              <a:rPr lang="en-US" smtClean="0"/>
              <a:t>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57E065-D8FE-437E-BE07-66B26B0FCB5A}" type="slidenum">
              <a:rPr lang="en-US" smtClean="0"/>
              <a:t>‹#›</a:t>
            </a:fld>
            <a:endParaRPr lang="en-US"/>
          </a:p>
        </p:txBody>
      </p:sp>
    </p:spTree>
    <p:extLst>
      <p:ext uri="{BB962C8B-B14F-4D97-AF65-F5344CB8AC3E}">
        <p14:creationId xmlns:p14="http://schemas.microsoft.com/office/powerpoint/2010/main" val="16794500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829" y="352697"/>
            <a:ext cx="11194868" cy="1110343"/>
          </a:xfrm>
        </p:spPr>
        <p:txBody>
          <a:bodyPr>
            <a:normAutofit/>
          </a:bodyPr>
          <a:lstStyle/>
          <a:p>
            <a:r>
              <a:rPr lang="en-IN" sz="4000" b="1" dirty="0" smtClean="0">
                <a:latin typeface="Times New Roman" panose="02020603050405020304" pitchFamily="18" charset="0"/>
                <a:cs typeface="Times New Roman" panose="02020603050405020304" pitchFamily="18" charset="0"/>
              </a:rPr>
              <a:t>Customer Lead Prediction-Presentation</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090057"/>
            <a:ext cx="9144000" cy="2495006"/>
          </a:xfrm>
        </p:spPr>
        <p:txBody>
          <a:bodyPr>
            <a:noAutofit/>
          </a:bodyPr>
          <a:lstStyle/>
          <a:p>
            <a:r>
              <a:rPr lang="en-IN" dirty="0" smtClean="0">
                <a:latin typeface="Times New Roman" panose="02020603050405020304" pitchFamily="18" charset="0"/>
                <a:cs typeface="Times New Roman" panose="02020603050405020304" pitchFamily="18" charset="0"/>
              </a:rPr>
              <a:t>Problem Statement</a:t>
            </a:r>
          </a:p>
          <a:p>
            <a:r>
              <a:rPr lang="en-IN" dirty="0" smtClean="0">
                <a:latin typeface="Times New Roman" panose="02020603050405020304" pitchFamily="18" charset="0"/>
                <a:cs typeface="Times New Roman" panose="02020603050405020304" pitchFamily="18" charset="0"/>
              </a:rPr>
              <a:t>Tools Used</a:t>
            </a:r>
          </a:p>
          <a:p>
            <a:r>
              <a:rPr lang="en-IN" dirty="0" smtClean="0">
                <a:latin typeface="Times New Roman" panose="02020603050405020304" pitchFamily="18" charset="0"/>
                <a:cs typeface="Times New Roman" panose="02020603050405020304" pitchFamily="18" charset="0"/>
              </a:rPr>
              <a:t>Approaches</a:t>
            </a:r>
          </a:p>
          <a:p>
            <a:r>
              <a:rPr lang="en-IN" dirty="0" smtClean="0">
                <a:latin typeface="Times New Roman" panose="02020603050405020304" pitchFamily="18" charset="0"/>
                <a:cs typeface="Times New Roman" panose="02020603050405020304" pitchFamily="18" charset="0"/>
              </a:rPr>
              <a:t>EDA Insights</a:t>
            </a:r>
          </a:p>
          <a:p>
            <a:r>
              <a:rPr lang="en-IN" dirty="0" smtClean="0">
                <a:latin typeface="Times New Roman" panose="02020603050405020304" pitchFamily="18" charset="0"/>
                <a:cs typeface="Times New Roman" panose="02020603050405020304" pitchFamily="18" charset="0"/>
              </a:rPr>
              <a:t>Conclusion/Suggestion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578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Autofit/>
          </a:bodyPr>
          <a:lstStyle/>
          <a:p>
            <a:r>
              <a:rPr lang="en-IN" sz="4000" dirty="0" smtClean="0">
                <a:latin typeface="Times New Roman" panose="02020603050405020304" pitchFamily="18" charset="0"/>
                <a:cs typeface="Times New Roman" panose="02020603050405020304" pitchFamily="18" charset="0"/>
              </a:rPr>
              <a:t>Approaches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6286"/>
            <a:ext cx="10515600" cy="4870677"/>
          </a:xfrm>
        </p:spPr>
        <p:txBody>
          <a:bodyPr>
            <a:normAutofit fontScale="70000" lnSpcReduction="20000"/>
          </a:bodyPr>
          <a:lstStyle/>
          <a:p>
            <a:pPr marL="0" indent="0">
              <a:buNone/>
            </a:pPr>
            <a:r>
              <a:rPr lang="en-IN" dirty="0" smtClean="0"/>
              <a:t>1. </a:t>
            </a:r>
            <a:r>
              <a:rPr lang="en-IN" sz="2700" u="sng" dirty="0" smtClean="0">
                <a:latin typeface="Times New Roman" panose="02020603050405020304" pitchFamily="18" charset="0"/>
                <a:cs typeface="Times New Roman" panose="02020603050405020304" pitchFamily="18" charset="0"/>
              </a:rPr>
              <a:t>Identifying Leads Most Likely to Convert</a:t>
            </a:r>
          </a:p>
          <a:p>
            <a:r>
              <a:rPr lang="en-IN" sz="2400" dirty="0" smtClean="0">
                <a:latin typeface="Times New Roman" panose="02020603050405020304" pitchFamily="18" charset="0"/>
                <a:cs typeface="Times New Roman" panose="02020603050405020304" pitchFamily="18" charset="0"/>
              </a:rPr>
              <a:t>Approach: Utilized filtering based on conversion status and selected  leads with specific characteristics</a:t>
            </a:r>
          </a:p>
          <a:p>
            <a:r>
              <a:rPr lang="en-IN" sz="2400" dirty="0" smtClean="0">
                <a:latin typeface="Times New Roman" panose="02020603050405020304" pitchFamily="18" charset="0"/>
                <a:cs typeface="Times New Roman" panose="02020603050405020304" pitchFamily="18" charset="0"/>
              </a:rPr>
              <a:t>Insights: The query focused on specific  conditions indicative of conversion potential</a:t>
            </a:r>
          </a:p>
          <a:p>
            <a:pPr marL="0" indent="0">
              <a:buNone/>
            </a:pPr>
            <a:r>
              <a:rPr lang="en-IN" sz="2400" dirty="0" smtClean="0">
                <a:latin typeface="Times New Roman" panose="02020603050405020304" pitchFamily="18" charset="0"/>
                <a:cs typeface="Times New Roman" panose="02020603050405020304" pitchFamily="18" charset="0"/>
              </a:rPr>
              <a:t>2. </a:t>
            </a:r>
            <a:r>
              <a:rPr lang="en-IN" sz="2400" u="sng" dirty="0" smtClean="0">
                <a:latin typeface="Times New Roman" panose="02020603050405020304" pitchFamily="18" charset="0"/>
                <a:cs typeface="Times New Roman" panose="02020603050405020304" pitchFamily="18" charset="0"/>
              </a:rPr>
              <a:t>Prioritizing and Allocating Resources</a:t>
            </a:r>
          </a:p>
          <a:p>
            <a:r>
              <a:rPr lang="en-IN" sz="2400" dirty="0" smtClean="0">
                <a:latin typeface="Times New Roman" panose="02020603050405020304" pitchFamily="18" charset="0"/>
                <a:cs typeface="Times New Roman" panose="02020603050405020304" pitchFamily="18" charset="0"/>
              </a:rPr>
              <a:t>Approach: Employed sorting techniques to prioritize leads based on conversion related criteria</a:t>
            </a:r>
          </a:p>
          <a:p>
            <a:r>
              <a:rPr lang="en-IN" sz="2400" dirty="0" smtClean="0">
                <a:latin typeface="Times New Roman" panose="02020603050405020304" pitchFamily="18" charset="0"/>
                <a:cs typeface="Times New Roman" panose="02020603050405020304" pitchFamily="18" charset="0"/>
              </a:rPr>
              <a:t>Insights: Prioritization based on engagement metrics helps allocate resource</a:t>
            </a:r>
          </a:p>
          <a:p>
            <a:pPr marL="0" indent="0">
              <a:buNone/>
            </a:pPr>
            <a:r>
              <a:rPr lang="en-IN" sz="2400" dirty="0" smtClean="0">
                <a:latin typeface="Times New Roman" panose="02020603050405020304" pitchFamily="18" charset="0"/>
                <a:cs typeface="Times New Roman" panose="02020603050405020304" pitchFamily="18" charset="0"/>
              </a:rPr>
              <a:t>3. </a:t>
            </a:r>
            <a:r>
              <a:rPr lang="en-IN" sz="2400" u="sng" dirty="0" smtClean="0">
                <a:latin typeface="Times New Roman" panose="02020603050405020304" pitchFamily="18" charset="0"/>
                <a:cs typeface="Times New Roman" panose="02020603050405020304" pitchFamily="18" charset="0"/>
              </a:rPr>
              <a:t>Tailoring Marketing and Sales Strategies to Segments</a:t>
            </a:r>
          </a:p>
          <a:p>
            <a:r>
              <a:rPr lang="en-IN" sz="2400" dirty="0" smtClean="0">
                <a:latin typeface="Times New Roman" panose="02020603050405020304" pitchFamily="18" charset="0"/>
                <a:cs typeface="Times New Roman" panose="02020603050405020304" pitchFamily="18" charset="0"/>
              </a:rPr>
              <a:t>Approach: Grouped leads by various attributes, providing counts and averages for each segments, helping patterns and strategies accordingly</a:t>
            </a:r>
          </a:p>
          <a:p>
            <a:r>
              <a:rPr lang="en-IN" sz="2400" dirty="0" smtClean="0">
                <a:latin typeface="Times New Roman" panose="02020603050405020304" pitchFamily="18" charset="0"/>
                <a:cs typeface="Times New Roman" panose="02020603050405020304" pitchFamily="18" charset="0"/>
              </a:rPr>
              <a:t>Insights: Segmentation based on attributes like lead source, Origin, quality informs personalized strategies for different lead groups</a:t>
            </a:r>
          </a:p>
          <a:p>
            <a:pPr marL="0" indent="0">
              <a:buNone/>
            </a:pPr>
            <a:r>
              <a:rPr lang="en-IN" sz="2400" dirty="0">
                <a:latin typeface="Times New Roman" panose="02020603050405020304" pitchFamily="18" charset="0"/>
                <a:cs typeface="Times New Roman" panose="02020603050405020304" pitchFamily="18" charset="0"/>
              </a:rPr>
              <a:t>4</a:t>
            </a:r>
            <a:r>
              <a:rPr lang="en-IN" sz="2400" dirty="0" smtClean="0">
                <a:latin typeface="Times New Roman" panose="02020603050405020304" pitchFamily="18" charset="0"/>
                <a:cs typeface="Times New Roman" panose="02020603050405020304" pitchFamily="18" charset="0"/>
              </a:rPr>
              <a:t>. </a:t>
            </a:r>
            <a:r>
              <a:rPr lang="en-IN" sz="2400" u="sng" dirty="0" smtClean="0">
                <a:latin typeface="Times New Roman" panose="02020603050405020304" pitchFamily="18" charset="0"/>
                <a:cs typeface="Times New Roman" panose="02020603050405020304" pitchFamily="18" charset="0"/>
              </a:rPr>
              <a:t>Streamlining and Improving Leads Management Process</a:t>
            </a:r>
          </a:p>
          <a:p>
            <a:r>
              <a:rPr lang="en-IN" sz="2400" dirty="0" smtClean="0">
                <a:latin typeface="Times New Roman" panose="02020603050405020304" pitchFamily="18" charset="0"/>
                <a:cs typeface="Times New Roman" panose="02020603050405020304" pitchFamily="18" charset="0"/>
              </a:rPr>
              <a:t>Approach: Analysed lead statuses and associated metrics to evaluate the efficiency of lead process</a:t>
            </a:r>
          </a:p>
          <a:p>
            <a:r>
              <a:rPr lang="en-IN" sz="2400" dirty="0" smtClean="0">
                <a:latin typeface="Times New Roman" panose="02020603050405020304" pitchFamily="18" charset="0"/>
                <a:cs typeface="Times New Roman" panose="02020603050405020304" pitchFamily="18" charset="0"/>
              </a:rPr>
              <a:t>Insights: Provided insights into areas for improvement, such as reducing follow up durations and enhancing engagement metrics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609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548640"/>
          </a:xfrm>
        </p:spPr>
        <p:txBody>
          <a:bodyPr>
            <a:normAutofit fontScale="90000"/>
          </a:bodyPr>
          <a:lstStyle/>
          <a:p>
            <a:r>
              <a:rPr lang="en-IN" dirty="0" smtClean="0">
                <a:latin typeface="Times New Roman" panose="02020603050405020304" pitchFamily="18" charset="0"/>
                <a:cs typeface="Times New Roman" panose="02020603050405020304" pitchFamily="18" charset="0"/>
              </a:rPr>
              <a:t>EDA Insights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57646"/>
            <a:ext cx="10515600" cy="5995851"/>
          </a:xfrm>
        </p:spPr>
        <p:txBody>
          <a:bodyPr>
            <a:normAutofit fontScale="85000" lnSpcReduction="20000"/>
          </a:bodyPr>
          <a:lstStyle/>
          <a:p>
            <a:pPr marL="0" indent="0">
              <a:buNone/>
            </a:pPr>
            <a:r>
              <a:rPr lang="en-IN" dirty="0" smtClean="0"/>
              <a:t>1. </a:t>
            </a:r>
            <a:r>
              <a:rPr lang="en-IN" sz="2400" u="sng" dirty="0" smtClean="0">
                <a:latin typeface="Times New Roman" panose="02020603050405020304" pitchFamily="18" charset="0"/>
                <a:cs typeface="Times New Roman" panose="02020603050405020304" pitchFamily="18" charset="0"/>
              </a:rPr>
              <a:t>Lead Source Distribution: </a:t>
            </a:r>
            <a:r>
              <a:rPr lang="en-IN" sz="2400" dirty="0">
                <a:latin typeface="Times New Roman" panose="02020603050405020304" pitchFamily="18" charset="0"/>
                <a:cs typeface="Times New Roman" panose="02020603050405020304" pitchFamily="18" charset="0"/>
              </a:rPr>
              <a:t>Visualize the distribution of lead sources to understand which channels contribute the </a:t>
            </a:r>
            <a:r>
              <a:rPr lang="en-IN" sz="2400" dirty="0" smtClean="0">
                <a:latin typeface="Times New Roman" panose="02020603050405020304" pitchFamily="18" charset="0"/>
                <a:cs typeface="Times New Roman" panose="02020603050405020304" pitchFamily="18" charset="0"/>
              </a:rPr>
              <a:t>most</a:t>
            </a:r>
            <a:endParaRPr lang="en-IN" sz="2400" u="sng"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2. </a:t>
            </a:r>
            <a:r>
              <a:rPr lang="en-IN" sz="2400" u="sng" dirty="0" smtClean="0">
                <a:latin typeface="Times New Roman" panose="02020603050405020304" pitchFamily="18" charset="0"/>
                <a:cs typeface="Times New Roman" panose="02020603050405020304" pitchFamily="18" charset="0"/>
              </a:rPr>
              <a:t>Conversion Rate by Lead Origin: </a:t>
            </a:r>
            <a:r>
              <a:rPr lang="en-IN" sz="2400" dirty="0" smtClean="0">
                <a:latin typeface="Times New Roman" panose="02020603050405020304" pitchFamily="18" charset="0"/>
                <a:cs typeface="Times New Roman" panose="02020603050405020304" pitchFamily="18" charset="0"/>
              </a:rPr>
              <a:t>Analyse the conversion rate based on lead origin to identify the most effective sources</a:t>
            </a:r>
          </a:p>
          <a:p>
            <a:pPr marL="0" indent="0">
              <a:buNone/>
            </a:pPr>
            <a:r>
              <a:rPr lang="en-IN" sz="2400" dirty="0" smtClean="0">
                <a:latin typeface="Times New Roman" panose="02020603050405020304" pitchFamily="18" charset="0"/>
                <a:cs typeface="Times New Roman" panose="02020603050405020304" pitchFamily="18" charset="0"/>
              </a:rPr>
              <a:t>3. </a:t>
            </a:r>
            <a:r>
              <a:rPr lang="en-IN" sz="2400" u="sng" dirty="0" smtClean="0">
                <a:latin typeface="Times New Roman" panose="02020603050405020304" pitchFamily="18" charset="0"/>
                <a:cs typeface="Times New Roman" panose="02020603050405020304" pitchFamily="18" charset="0"/>
              </a:rPr>
              <a:t>Total Visits vs. Total Time Spent: </a:t>
            </a:r>
            <a:r>
              <a:rPr lang="en-IN" sz="2400" dirty="0" smtClean="0">
                <a:latin typeface="Times New Roman" panose="02020603050405020304" pitchFamily="18" charset="0"/>
                <a:cs typeface="Times New Roman" panose="02020603050405020304" pitchFamily="18" charset="0"/>
              </a:rPr>
              <a:t>Create a scatter plot to explore the relationship between total visits and total time spent on the website</a:t>
            </a:r>
            <a:endParaRPr lang="en-IN" sz="2400" u="sng"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4. </a:t>
            </a:r>
            <a:r>
              <a:rPr lang="en-IN" sz="2400" u="sng" dirty="0" smtClean="0">
                <a:latin typeface="Times New Roman" panose="02020603050405020304" pitchFamily="18" charset="0"/>
                <a:cs typeface="Times New Roman" panose="02020603050405020304" pitchFamily="18" charset="0"/>
              </a:rPr>
              <a:t>Country-wise Engagement:</a:t>
            </a:r>
            <a:r>
              <a:rPr lang="en-IN" sz="2400" dirty="0" smtClean="0">
                <a:latin typeface="Times New Roman" panose="02020603050405020304" pitchFamily="18" charset="0"/>
                <a:cs typeface="Times New Roman" panose="02020603050405020304" pitchFamily="18" charset="0"/>
              </a:rPr>
              <a:t> Investigate the engagement levels in different countries to identify potential markets</a:t>
            </a:r>
          </a:p>
          <a:p>
            <a:pPr marL="0" indent="0">
              <a:buNone/>
            </a:pPr>
            <a:r>
              <a:rPr lang="en-IN" sz="2400" dirty="0" smtClean="0">
                <a:latin typeface="Times New Roman" panose="02020603050405020304" pitchFamily="18" charset="0"/>
                <a:cs typeface="Times New Roman" panose="02020603050405020304" pitchFamily="18" charset="0"/>
              </a:rPr>
              <a:t>5. </a:t>
            </a:r>
            <a:r>
              <a:rPr lang="en-IN" sz="2400" u="sng" dirty="0" smtClean="0">
                <a:latin typeface="Times New Roman" panose="02020603050405020304" pitchFamily="18" charset="0"/>
                <a:cs typeface="Times New Roman" panose="02020603050405020304" pitchFamily="18" charset="0"/>
              </a:rPr>
              <a:t>specialization and Occupation Trends: </a:t>
            </a:r>
            <a:r>
              <a:rPr lang="en-IN" sz="2400" dirty="0" smtClean="0">
                <a:latin typeface="Times New Roman" panose="02020603050405020304" pitchFamily="18" charset="0"/>
                <a:cs typeface="Times New Roman" panose="02020603050405020304" pitchFamily="18" charset="0"/>
              </a:rPr>
              <a:t>Analyse how the choice of specialization and occupation correlates with lead</a:t>
            </a:r>
            <a:endParaRPr lang="en-IN" sz="2400" u="sng"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6. </a:t>
            </a:r>
            <a:r>
              <a:rPr lang="en-IN" sz="2400" u="sng" dirty="0" smtClean="0">
                <a:latin typeface="Times New Roman" panose="02020603050405020304" pitchFamily="18" charset="0"/>
                <a:cs typeface="Times New Roman" panose="02020603050405020304" pitchFamily="18" charset="0"/>
              </a:rPr>
              <a:t>Effect of Educational Forums and Recommendations: </a:t>
            </a:r>
            <a:r>
              <a:rPr lang="en-IN" sz="2400" dirty="0" smtClean="0">
                <a:latin typeface="Times New Roman" panose="02020603050405020304" pitchFamily="18" charset="0"/>
                <a:cs typeface="Times New Roman" panose="02020603050405020304" pitchFamily="18" charset="0"/>
              </a:rPr>
              <a:t>Examine the impact of education forums and recommendations conversion rates</a:t>
            </a:r>
            <a:endParaRPr lang="en-IN" sz="2400" u="sng"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7. </a:t>
            </a:r>
            <a:r>
              <a:rPr lang="en-IN" sz="2400" u="sng" dirty="0" smtClean="0">
                <a:latin typeface="Times New Roman" panose="02020603050405020304" pitchFamily="18" charset="0"/>
                <a:cs typeface="Times New Roman" panose="02020603050405020304" pitchFamily="18" charset="0"/>
              </a:rPr>
              <a:t>Lead Quality Impact: </a:t>
            </a:r>
            <a:r>
              <a:rPr lang="en-IN" sz="2400" dirty="0" smtClean="0">
                <a:latin typeface="Times New Roman" panose="02020603050405020304" pitchFamily="18" charset="0"/>
                <a:cs typeface="Times New Roman" panose="02020603050405020304" pitchFamily="18" charset="0"/>
              </a:rPr>
              <a:t>Investigate how lead quality influences conversion rates</a:t>
            </a:r>
          </a:p>
          <a:p>
            <a:pPr marL="0" indent="0">
              <a:buNone/>
            </a:pPr>
            <a:r>
              <a:rPr lang="en-IN" sz="2400" dirty="0" smtClean="0">
                <a:latin typeface="Times New Roman" panose="02020603050405020304" pitchFamily="18" charset="0"/>
                <a:cs typeface="Times New Roman" panose="02020603050405020304" pitchFamily="18" charset="0"/>
              </a:rPr>
              <a:t>8. </a:t>
            </a:r>
            <a:r>
              <a:rPr lang="en-IN" sz="2400" u="sng" dirty="0" smtClean="0">
                <a:latin typeface="Times New Roman" panose="02020603050405020304" pitchFamily="18" charset="0"/>
                <a:cs typeface="Times New Roman" panose="02020603050405020304" pitchFamily="18" charset="0"/>
              </a:rPr>
              <a:t>Geographic Insights: </a:t>
            </a:r>
            <a:r>
              <a:rPr lang="en-IN" sz="2400" dirty="0" smtClean="0">
                <a:latin typeface="Times New Roman" panose="02020603050405020304" pitchFamily="18" charset="0"/>
                <a:cs typeface="Times New Roman" panose="02020603050405020304" pitchFamily="18" charset="0"/>
              </a:rPr>
              <a:t>Map the geographical distribution of leads and explore any regional patterns</a:t>
            </a:r>
          </a:p>
          <a:p>
            <a:pPr marL="0" indent="0">
              <a:buNone/>
            </a:pPr>
            <a:r>
              <a:rPr lang="en-IN" sz="2400" dirty="0" smtClean="0">
                <a:latin typeface="Times New Roman" panose="02020603050405020304" pitchFamily="18" charset="0"/>
                <a:cs typeface="Times New Roman" panose="02020603050405020304" pitchFamily="18" charset="0"/>
              </a:rPr>
              <a:t>9. </a:t>
            </a:r>
            <a:r>
              <a:rPr lang="en-IN" sz="2400" u="sng" dirty="0" smtClean="0">
                <a:latin typeface="Times New Roman" panose="02020603050405020304" pitchFamily="18" charset="0"/>
                <a:cs typeface="Times New Roman" panose="02020603050405020304" pitchFamily="18" charset="0"/>
              </a:rPr>
              <a:t>Effect of Engagement Activities:</a:t>
            </a:r>
            <a:r>
              <a:rPr lang="en-IN" sz="2400" dirty="0" smtClean="0">
                <a:latin typeface="Times New Roman" panose="02020603050405020304" pitchFamily="18" charset="0"/>
                <a:cs typeface="Times New Roman" panose="02020603050405020304" pitchFamily="18" charset="0"/>
              </a:rPr>
              <a:t> Analyse how various activities like webinars, media and demos affect conversion</a:t>
            </a:r>
          </a:p>
          <a:p>
            <a:pPr marL="0" indent="0">
              <a:buNone/>
            </a:pPr>
            <a:r>
              <a:rPr lang="en-IN" sz="2400" dirty="0" smtClean="0">
                <a:latin typeface="Times New Roman" panose="02020603050405020304" pitchFamily="18" charset="0"/>
                <a:cs typeface="Times New Roman" panose="02020603050405020304" pitchFamily="18" charset="0"/>
              </a:rPr>
              <a:t>10. </a:t>
            </a:r>
            <a:r>
              <a:rPr lang="en-IN" sz="2400" u="sng" dirty="0" smtClean="0">
                <a:latin typeface="Times New Roman" panose="02020603050405020304" pitchFamily="18" charset="0"/>
                <a:cs typeface="Times New Roman" panose="02020603050405020304" pitchFamily="18" charset="0"/>
              </a:rPr>
              <a:t>Lead Response Time Analysis: </a:t>
            </a:r>
            <a:r>
              <a:rPr lang="en-IN" sz="2400" dirty="0" smtClean="0">
                <a:latin typeface="Times New Roman" panose="02020603050405020304" pitchFamily="18" charset="0"/>
                <a:cs typeface="Times New Roman" panose="02020603050405020304" pitchFamily="18" charset="0"/>
              </a:rPr>
              <a:t>Investigate the time it takes to respond to leads and its impact on conversion</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1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a:bodyPr>
          <a:lstStyle/>
          <a:p>
            <a:r>
              <a:rPr lang="en-IN" sz="4000" dirty="0" smtClean="0">
                <a:latin typeface="Times New Roman" panose="02020603050405020304" pitchFamily="18" charset="0"/>
                <a:cs typeface="Times New Roman" panose="02020603050405020304" pitchFamily="18" charset="0"/>
              </a:rPr>
              <a:t>Conclusion/Suggestion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5474"/>
            <a:ext cx="10515600" cy="5159829"/>
          </a:xfrm>
        </p:spPr>
        <p:txBody>
          <a:bodyPr>
            <a:normAutofit fontScale="92500" lnSpcReduction="10000"/>
          </a:bodyPr>
          <a:lstStyle/>
          <a:p>
            <a:pPr marL="0" indent="0">
              <a:buNone/>
            </a:pPr>
            <a:r>
              <a:rPr lang="en-IN" sz="2400" b="1" u="sng" dirty="0" smtClean="0">
                <a:latin typeface="Times New Roman" panose="02020603050405020304" pitchFamily="18" charset="0"/>
                <a:cs typeface="Times New Roman" panose="02020603050405020304" pitchFamily="18" charset="0"/>
              </a:rPr>
              <a:t>Conclusion:</a:t>
            </a:r>
          </a:p>
          <a:p>
            <a:pPr marL="0" indent="0">
              <a:buNone/>
            </a:pPr>
            <a:r>
              <a:rPr lang="en-IN" sz="2400" dirty="0" smtClean="0">
                <a:latin typeface="Times New Roman" panose="02020603050405020304" pitchFamily="18" charset="0"/>
                <a:cs typeface="Times New Roman" panose="02020603050405020304" pitchFamily="18" charset="0"/>
              </a:rPr>
              <a:t>Based on the exploratory data analysis, lead conversion appears to be influenced by factors such as leads source, origin, engagement activities, and geographic location. </a:t>
            </a:r>
          </a:p>
          <a:p>
            <a:pPr marL="0" indent="0">
              <a:buNone/>
            </a:pPr>
            <a:r>
              <a:rPr lang="en-IN" sz="2400" dirty="0" smtClean="0">
                <a:latin typeface="Times New Roman" panose="02020603050405020304" pitchFamily="18" charset="0"/>
                <a:cs typeface="Times New Roman" panose="02020603050405020304" pitchFamily="18" charset="0"/>
              </a:rPr>
              <a:t>The distribution of leads across different channels and the effectiveness of lead sources vary, emphasizing the need for targeted marketing strategies</a:t>
            </a:r>
          </a:p>
          <a:p>
            <a:pPr marL="0" indent="0">
              <a:buNone/>
            </a:pPr>
            <a:r>
              <a:rPr lang="en-IN" sz="2400" b="1" u="sng" dirty="0" smtClean="0">
                <a:latin typeface="Times New Roman" panose="02020603050405020304" pitchFamily="18" charset="0"/>
                <a:cs typeface="Times New Roman" panose="02020603050405020304" pitchFamily="18" charset="0"/>
              </a:rPr>
              <a:t>Suggestion:</a:t>
            </a:r>
          </a:p>
          <a:p>
            <a:pPr marL="0" indent="0">
              <a:buNone/>
            </a:pPr>
            <a:r>
              <a:rPr lang="en-IN" sz="2400" dirty="0" smtClean="0">
                <a:latin typeface="Times New Roman" panose="02020603050405020304" pitchFamily="18" charset="0"/>
                <a:cs typeface="Times New Roman" panose="02020603050405020304" pitchFamily="18" charset="0"/>
              </a:rPr>
              <a:t>Optimize Lead Sources</a:t>
            </a:r>
          </a:p>
          <a:p>
            <a:pPr marL="0" indent="0">
              <a:buNone/>
            </a:pPr>
            <a:r>
              <a:rPr lang="en-IN" sz="2400" dirty="0" smtClean="0">
                <a:latin typeface="Times New Roman" panose="02020603050405020304" pitchFamily="18" charset="0"/>
                <a:cs typeface="Times New Roman" panose="02020603050405020304" pitchFamily="18" charset="0"/>
              </a:rPr>
              <a:t>Enhance Engagement Strategies</a:t>
            </a:r>
          </a:p>
          <a:p>
            <a:pPr marL="0" indent="0">
              <a:buNone/>
            </a:pPr>
            <a:r>
              <a:rPr lang="en-IN" sz="2400" dirty="0" smtClean="0">
                <a:latin typeface="Times New Roman" panose="02020603050405020304" pitchFamily="18" charset="0"/>
                <a:cs typeface="Times New Roman" panose="02020603050405020304" pitchFamily="18" charset="0"/>
              </a:rPr>
              <a:t>Regional Targeting</a:t>
            </a:r>
          </a:p>
          <a:p>
            <a:pPr marL="0" indent="0">
              <a:buNone/>
            </a:pPr>
            <a:r>
              <a:rPr lang="en-IN" sz="2400" dirty="0" smtClean="0">
                <a:latin typeface="Times New Roman" panose="02020603050405020304" pitchFamily="18" charset="0"/>
                <a:cs typeface="Times New Roman" panose="02020603050405020304" pitchFamily="18" charset="0"/>
              </a:rPr>
              <a:t>Lead Quality Assessment</a:t>
            </a:r>
          </a:p>
          <a:p>
            <a:pPr marL="0" indent="0">
              <a:buNone/>
            </a:pPr>
            <a:r>
              <a:rPr lang="en-IN" sz="2400" dirty="0" smtClean="0">
                <a:latin typeface="Times New Roman" panose="02020603050405020304" pitchFamily="18" charset="0"/>
                <a:cs typeface="Times New Roman" panose="02020603050405020304" pitchFamily="18" charset="0"/>
              </a:rPr>
              <a:t>Response Time Improvement</a:t>
            </a:r>
          </a:p>
          <a:p>
            <a:pPr marL="0" indent="0">
              <a:buNone/>
            </a:pPr>
            <a:r>
              <a:rPr lang="en-IN" sz="2400" dirty="0" smtClean="0">
                <a:latin typeface="Times New Roman" panose="02020603050405020304" pitchFamily="18" charset="0"/>
                <a:cs typeface="Times New Roman" panose="02020603050405020304" pitchFamily="18" charset="0"/>
              </a:rPr>
              <a:t>Diversify Specializations</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444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85"/>
            <a:ext cx="10515600" cy="3041877"/>
          </a:xfrm>
        </p:spPr>
        <p:txBody>
          <a:bodyPr>
            <a:normAutofit/>
          </a:bodyPr>
          <a:lstStyle/>
          <a:p>
            <a:pPr marL="0" indent="0">
              <a:buNone/>
            </a:pPr>
            <a:r>
              <a:rPr lang="en-IN" sz="5400" dirty="0" smtClean="0"/>
              <a:t>			        </a:t>
            </a:r>
            <a:r>
              <a:rPr lang="en-IN" sz="6000" dirty="0" smtClean="0">
                <a:solidFill>
                  <a:srgbClr val="00B050"/>
                </a:solidFill>
                <a:latin typeface="Algerian" panose="04020705040A02060702" pitchFamily="82" charset="0"/>
              </a:rPr>
              <a:t>Thank You</a:t>
            </a:r>
            <a:endParaRPr lang="en-US" sz="6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132485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11831"/>
          </a:xfrm>
        </p:spPr>
        <p:txBody>
          <a:bodyPr>
            <a:normAutofit/>
          </a:bodyPr>
          <a:lstStyle/>
          <a:p>
            <a:r>
              <a:rPr lang="en-IN" sz="4000" b="1" dirty="0" smtClean="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952206"/>
            <a:ext cx="9144000" cy="2090057"/>
          </a:xfrm>
        </p:spPr>
        <p:txBody>
          <a:bodyPr>
            <a:normAutofit fontScale="92500" lnSpcReduction="10000"/>
          </a:bodyPr>
          <a:lstStyle/>
          <a:p>
            <a:r>
              <a:rPr lang="en-IN" dirty="0" smtClean="0"/>
              <a:t>Certainly! The overall problem addressed by the SQL queries is to analyse and optimize the lead management process for a business. The queries aim to provide insights into</a:t>
            </a:r>
          </a:p>
          <a:p>
            <a:r>
              <a:rPr lang="en-IN" dirty="0" smtClean="0"/>
              <a:t>The lead management process requires comprehensive visualization and analysis to facilitate informed decision-making. Utilizing Power BI, we aim to create interactive and insightful dashboards that provide holistic view of lead data</a:t>
            </a:r>
            <a:endParaRPr lang="en-US" dirty="0"/>
          </a:p>
        </p:txBody>
      </p:sp>
    </p:spTree>
    <p:extLst>
      <p:ext uri="{BB962C8B-B14F-4D97-AF65-F5344CB8AC3E}">
        <p14:creationId xmlns:p14="http://schemas.microsoft.com/office/powerpoint/2010/main" val="379991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Identifying Leads Most Likely to convert:</a:t>
            </a:r>
          </a:p>
          <a:p>
            <a:r>
              <a:rPr lang="en-IN" sz="2400" dirty="0" smtClean="0">
                <a:latin typeface="Times New Roman" panose="02020603050405020304" pitchFamily="18" charset="0"/>
                <a:cs typeface="Times New Roman" panose="02020603050405020304" pitchFamily="18" charset="0"/>
              </a:rPr>
              <a:t>Prioritizing and Allocating Resources</a:t>
            </a:r>
          </a:p>
          <a:p>
            <a:r>
              <a:rPr lang="en-IN" sz="2400" dirty="0" smtClean="0">
                <a:latin typeface="Times New Roman" panose="02020603050405020304" pitchFamily="18" charset="0"/>
                <a:cs typeface="Times New Roman" panose="02020603050405020304" pitchFamily="18" charset="0"/>
              </a:rPr>
              <a:t>Tailoring Marketing and Sales Strategies to Segments</a:t>
            </a:r>
          </a:p>
          <a:p>
            <a:r>
              <a:rPr lang="en-IN" sz="2400" dirty="0" smtClean="0">
                <a:latin typeface="Times New Roman" panose="02020603050405020304" pitchFamily="18" charset="0"/>
                <a:cs typeface="Times New Roman" panose="02020603050405020304" pitchFamily="18" charset="0"/>
              </a:rPr>
              <a:t>Streamlining and Improving the Lead Management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447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063"/>
            <a:ext cx="10515600" cy="1325563"/>
          </a:xfrm>
        </p:spPr>
        <p:txBody>
          <a:bodyPr>
            <a:normAutofit/>
          </a:bodyPr>
          <a:lstStyle/>
          <a:p>
            <a:r>
              <a:rPr lang="en-IN" sz="4000" dirty="0" smtClean="0">
                <a:latin typeface="Times New Roman" panose="02020603050405020304" pitchFamily="18" charset="0"/>
                <a:cs typeface="Times New Roman" panose="02020603050405020304" pitchFamily="18" charset="0"/>
              </a:rPr>
              <a:t>Identifying Leads Most Likely to Convert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Problem: Determine which leads are most likely to convert into paying customers</a:t>
            </a:r>
          </a:p>
          <a:p>
            <a:r>
              <a:rPr lang="en-IN" sz="2400" dirty="0" smtClean="0">
                <a:latin typeface="Times New Roman" panose="02020603050405020304" pitchFamily="18" charset="0"/>
                <a:cs typeface="Times New Roman" panose="02020603050405020304" pitchFamily="18" charset="0"/>
              </a:rPr>
              <a:t>Solution: Use criteria like conversion status, interaction history, and engagement metrics to identify promising leads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542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Prioritizing and Allocating Resources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Problem: Efficiently prioritize and allocate resources to leads with the highest conversation likelihood</a:t>
            </a:r>
          </a:p>
          <a:p>
            <a:r>
              <a:rPr lang="en-IN" sz="2400" dirty="0" smtClean="0">
                <a:latin typeface="Times New Roman" panose="02020603050405020304" pitchFamily="18" charset="0"/>
                <a:cs typeface="Times New Roman" panose="02020603050405020304" pitchFamily="18" charset="0"/>
              </a:rPr>
              <a:t>Solution: Order leads based on conversion-related criteria to prioritize resource allocation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01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Tailoring Marketing and Sales Strategies to Segments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Problem: Tailor marketing and sales strategies based on lead segments</a:t>
            </a:r>
          </a:p>
          <a:p>
            <a:r>
              <a:rPr lang="en-IN" sz="2400" dirty="0" smtClean="0">
                <a:latin typeface="Times New Roman" panose="02020603050405020304" pitchFamily="18" charset="0"/>
                <a:cs typeface="Times New Roman" panose="02020603050405020304" pitchFamily="18" charset="0"/>
              </a:rPr>
              <a:t>Solution: Analyse lead status segments using various attributes and metrics to inform personalized strategies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3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Streamlining and Improving the Lead Management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Problem: Streamline and enhance the effectiveness of the lead management process</a:t>
            </a:r>
          </a:p>
          <a:p>
            <a:r>
              <a:rPr lang="en-IN" sz="2400" dirty="0" smtClean="0">
                <a:latin typeface="Times New Roman" panose="02020603050405020304" pitchFamily="18" charset="0"/>
                <a:cs typeface="Times New Roman" panose="02020603050405020304" pitchFamily="18" charset="0"/>
              </a:rPr>
              <a:t>Solution: Analyse lead statuses and associated metrics to identify areas for improvement in engagement, conversion rates, and follow-up efficiency.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881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2400" dirty="0" smtClean="0">
                <a:latin typeface="Times New Roman" panose="02020603050405020304" pitchFamily="18" charset="0"/>
                <a:cs typeface="Times New Roman" panose="02020603050405020304" pitchFamily="18" charset="0"/>
              </a:rPr>
              <a:t>In summary, the queries aim to provide actionable insights for optimizing the lead management process, from identifying potential customers to efficiently allocating resources and tailoring strategies for different lead segments and the Power BI solution should empower stakeholders to track performance, tailor strategies based on lead segments, and ultimately enhance the overall effectiveness of the lead conversion journey.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48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Tools Used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1. </a:t>
            </a:r>
            <a:r>
              <a:rPr lang="en-IN" u="sng" dirty="0" smtClean="0">
                <a:latin typeface="Times New Roman" panose="02020603050405020304" pitchFamily="18" charset="0"/>
                <a:cs typeface="Times New Roman" panose="02020603050405020304" pitchFamily="18" charset="0"/>
              </a:rPr>
              <a:t>Database Management System (DBMS)</a:t>
            </a:r>
          </a:p>
          <a:p>
            <a:r>
              <a:rPr lang="en-IN" sz="2400" dirty="0" smtClean="0">
                <a:latin typeface="Times New Roman" panose="02020603050405020304" pitchFamily="18" charset="0"/>
                <a:cs typeface="Times New Roman" panose="02020603050405020304" pitchFamily="18" charset="0"/>
              </a:rPr>
              <a:t>Tool: SQL Server or any other relational database system</a:t>
            </a:r>
          </a:p>
          <a:p>
            <a:r>
              <a:rPr lang="en-IN" sz="2400" dirty="0" smtClean="0">
                <a:latin typeface="Times New Roman" panose="02020603050405020304" pitchFamily="18" charset="0"/>
                <a:cs typeface="Times New Roman" panose="02020603050405020304" pitchFamily="18" charset="0"/>
              </a:rPr>
              <a:t>Purpose: Storing and managing lead data in a structured manner</a:t>
            </a:r>
          </a:p>
          <a:p>
            <a:pPr marL="0" indent="0">
              <a:buNone/>
            </a:pPr>
            <a:r>
              <a:rPr lang="en-IN" sz="2400" dirty="0" smtClean="0">
                <a:latin typeface="Times New Roman" panose="02020603050405020304" pitchFamily="18" charset="0"/>
                <a:cs typeface="Times New Roman" panose="02020603050405020304" pitchFamily="18" charset="0"/>
              </a:rPr>
              <a:t>2. </a:t>
            </a:r>
            <a:r>
              <a:rPr lang="en-IN" u="sng" dirty="0" smtClean="0">
                <a:latin typeface="Times New Roman" panose="02020603050405020304" pitchFamily="18" charset="0"/>
                <a:cs typeface="Times New Roman" panose="02020603050405020304" pitchFamily="18" charset="0"/>
              </a:rPr>
              <a:t>SQL (Structured Query Language)</a:t>
            </a:r>
          </a:p>
          <a:p>
            <a:r>
              <a:rPr lang="en-IN" sz="2400" dirty="0" smtClean="0">
                <a:latin typeface="Times New Roman" panose="02020603050405020304" pitchFamily="18" charset="0"/>
                <a:cs typeface="Times New Roman" panose="02020603050405020304" pitchFamily="18" charset="0"/>
              </a:rPr>
              <a:t>Tool: SQL queries</a:t>
            </a:r>
          </a:p>
          <a:p>
            <a:r>
              <a:rPr lang="en-IN" sz="2400" dirty="0" smtClean="0">
                <a:latin typeface="Times New Roman" panose="02020603050405020304" pitchFamily="18" charset="0"/>
                <a:cs typeface="Times New Roman" panose="02020603050405020304" pitchFamily="18" charset="0"/>
              </a:rPr>
              <a:t>Purpose: Extracting, transforming, and analysing data from the relational database</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3. </a:t>
            </a:r>
            <a:r>
              <a:rPr lang="en-IN" u="sng" dirty="0" smtClean="0">
                <a:latin typeface="Times New Roman" panose="02020603050405020304" pitchFamily="18" charset="0"/>
                <a:cs typeface="Times New Roman" panose="02020603050405020304" pitchFamily="18" charset="0"/>
              </a:rPr>
              <a:t>Power BI</a:t>
            </a:r>
          </a:p>
          <a:p>
            <a:r>
              <a:rPr lang="en-IN" sz="2400" dirty="0" smtClean="0">
                <a:latin typeface="Times New Roman" panose="02020603050405020304" pitchFamily="18" charset="0"/>
                <a:cs typeface="Times New Roman" panose="02020603050405020304" pitchFamily="18" charset="0"/>
              </a:rPr>
              <a:t>Tool: Microsoft Power BI</a:t>
            </a:r>
          </a:p>
          <a:p>
            <a:r>
              <a:rPr lang="en-IN" sz="2400" dirty="0" smtClean="0">
                <a:latin typeface="Times New Roman" panose="02020603050405020304" pitchFamily="18" charset="0"/>
                <a:cs typeface="Times New Roman" panose="02020603050405020304" pitchFamily="18" charset="0"/>
              </a:rPr>
              <a:t>Purpose: Creating interactive and visually appealing dashboards and reports based on the lead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4974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807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Century Gothic</vt:lpstr>
      <vt:lpstr>Times New Roman</vt:lpstr>
      <vt:lpstr>Wingdings 3</vt:lpstr>
      <vt:lpstr>Ion</vt:lpstr>
      <vt:lpstr>Customer Lead Prediction-Presentation</vt:lpstr>
      <vt:lpstr>Problem Statement</vt:lpstr>
      <vt:lpstr>PowerPoint Presentation</vt:lpstr>
      <vt:lpstr>Identifying Leads Most Likely to Convert</vt:lpstr>
      <vt:lpstr>Prioritizing and Allocating Resources</vt:lpstr>
      <vt:lpstr>Tailoring Marketing and Sales Strategies to Segments</vt:lpstr>
      <vt:lpstr>Streamlining and Improving the Lead Management Process</vt:lpstr>
      <vt:lpstr>PowerPoint Presentation</vt:lpstr>
      <vt:lpstr>Tools Used</vt:lpstr>
      <vt:lpstr>Approaches</vt:lpstr>
      <vt:lpstr>EDA Insights</vt:lpstr>
      <vt:lpstr>Conclusion/Suggestion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Praveena Pushpam</dc:creator>
  <cp:lastModifiedBy>VIJAY</cp:lastModifiedBy>
  <cp:revision>12</cp:revision>
  <dcterms:created xsi:type="dcterms:W3CDTF">2024-01-06T04:09:37Z</dcterms:created>
  <dcterms:modified xsi:type="dcterms:W3CDTF">2024-01-06T07:43:59Z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{0144A1D0-BD0F-44F4-BEA1-74F69FE4F736}</vt:lpwstr>
  </property>
  <property fmtid="{D5CDD505-2E9C-101B-9397-08002B2CF9AE}" pid="3" name="DLPManualFileClassificationLastModifiedBy">
    <vt:lpwstr>TECHMAHINDRA\PP00873864</vt:lpwstr>
  </property>
  <property fmtid="{D5CDD505-2E9C-101B-9397-08002B2CF9AE}" pid="4" name="DLPManualFileClassificationLastModificationDate">
    <vt:lpwstr>1704518668</vt:lpwstr>
  </property>
  <property fmtid="{D5CDD505-2E9C-101B-9397-08002B2CF9AE}" pid="5" name="DLPManualFileClassificationVersion">
    <vt:lpwstr>11.10.100.17</vt:lpwstr>
  </property>
</Properties>
</file>