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1" r:id="rId4"/>
    <p:sldId id="354" r:id="rId5"/>
    <p:sldId id="355" r:id="rId6"/>
    <p:sldId id="356" r:id="rId7"/>
    <p:sldId id="357" r:id="rId8"/>
    <p:sldId id="358" r:id="rId9"/>
    <p:sldId id="326" r:id="rId10"/>
    <p:sldId id="360" r:id="rId11"/>
    <p:sldId id="359" r:id="rId12"/>
    <p:sldId id="274" r:id="rId13"/>
    <p:sldId id="275" r:id="rId14"/>
    <p:sldId id="271" r:id="rId15"/>
    <p:sldId id="330" r:id="rId16"/>
    <p:sldId id="369" r:id="rId17"/>
    <p:sldId id="276" r:id="rId18"/>
    <p:sldId id="277" r:id="rId19"/>
    <p:sldId id="307" r:id="rId20"/>
    <p:sldId id="315" r:id="rId21"/>
    <p:sldId id="361" r:id="rId22"/>
    <p:sldId id="302" r:id="rId23"/>
    <p:sldId id="278" r:id="rId24"/>
    <p:sldId id="331" r:id="rId25"/>
    <p:sldId id="335" r:id="rId26"/>
    <p:sldId id="336" r:id="rId27"/>
    <p:sldId id="339" r:id="rId28"/>
    <p:sldId id="343" r:id="rId29"/>
    <p:sldId id="344" r:id="rId30"/>
    <p:sldId id="346" r:id="rId31"/>
    <p:sldId id="347" r:id="rId32"/>
    <p:sldId id="368" r:id="rId33"/>
    <p:sldId id="364" r:id="rId34"/>
    <p:sldId id="362" r:id="rId35"/>
    <p:sldId id="365" r:id="rId36"/>
    <p:sldId id="348" r:id="rId37"/>
    <p:sldId id="349" r:id="rId38"/>
    <p:sldId id="366" r:id="rId39"/>
    <p:sldId id="350" r:id="rId40"/>
    <p:sldId id="352" r:id="rId41"/>
    <p:sldId id="353" r:id="rId42"/>
    <p:sldId id="367" r:id="rId43"/>
    <p:sldId id="370" r:id="rId44"/>
    <p:sldId id="371" r:id="rId45"/>
    <p:sldId id="314" r:id="rId4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89952" autoAdjust="0"/>
  </p:normalViewPr>
  <p:slideViewPr>
    <p:cSldViewPr>
      <p:cViewPr varScale="1">
        <p:scale>
          <a:sx n="67" d="100"/>
          <a:sy n="67" d="100"/>
        </p:scale>
        <p:origin x="12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62C7F7-B3C2-43CF-8E56-BEF65DC6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4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9D4D96-EF30-4636-AD63-460AF14B7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1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0EAB-A4F9-48C4-AF82-409273BFC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DF7CA-1C2A-4D23-84F9-879769DB4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DBA2F-E444-4A6D-8935-5FECF1744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2EB6E-B871-4C3A-8808-D6E8F9C7E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03084-1790-469F-8CBA-85E412ACF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B041-9165-4FB0-BE61-6B8DA1B98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91DCA-6EA9-4B95-975C-3F24414F1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FEF2-E347-4CF9-9249-8A02ABB80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D556-87BE-4C1D-862D-1C4999441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5BF1-9A52-4D57-95BE-88DB5BEB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72606-F957-4408-84DA-9C0BCFD87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A7D9AF5-B311-4ABC-B466-604FDA22F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© 2017 by Greg Ozbirn, UT-Dallas, for use with Data Structures book by Mark Allen Weiss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870DBF-D7BF-4504-8B5D-740FA60447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1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Fall 2017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78FF62-0F7B-4076-AF03-E5842870113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 smtClean="0">
                <a:latin typeface="+mn-lt"/>
              </a:rPr>
              <a:t>If </a:t>
            </a:r>
            <a:r>
              <a:rPr lang="en-US" sz="3200" kern="0" dirty="0">
                <a:latin typeface="+mn-lt"/>
              </a:rPr>
              <a:t>0&lt;A&lt;1: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+mn-lt"/>
                <a:cs typeface="Times New Roman" pitchFamily="18" charset="0"/>
              </a:rPr>
              <a:t> </a:t>
            </a:r>
            <a:r>
              <a:rPr lang="en-US" sz="1800" kern="0" dirty="0">
                <a:latin typeface="+mn-lt"/>
                <a:cs typeface="Times New Roman" pitchFamily="18" charset="0"/>
              </a:rPr>
              <a:t>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cs typeface="Times New Roman" pitchFamily="18" charset="0"/>
              </a:rPr>
              <a:t>∑  A</a:t>
            </a:r>
            <a:r>
              <a:rPr lang="en-US" sz="2800" kern="0" baseline="30000" dirty="0">
                <a:latin typeface="+mn-lt"/>
                <a:cs typeface="Times New Roman" pitchFamily="18" charset="0"/>
              </a:rPr>
              <a:t>i</a:t>
            </a:r>
            <a:r>
              <a:rPr lang="en-US" sz="2800" kern="0" dirty="0">
                <a:latin typeface="+mn-lt"/>
                <a:cs typeface="Times New Roman" pitchFamily="18" charset="0"/>
              </a:rPr>
              <a:t>   ≤  1 / (1-A)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+mn-lt"/>
                <a:cs typeface="Times New Roman" pitchFamily="18" charset="0"/>
              </a:rPr>
              <a:t> </a:t>
            </a:r>
            <a:r>
              <a:rPr lang="en-US" sz="1800" kern="0" dirty="0" err="1">
                <a:latin typeface="+mn-lt"/>
                <a:cs typeface="Times New Roman" pitchFamily="18" charset="0"/>
              </a:rPr>
              <a:t>i</a:t>
            </a:r>
            <a:r>
              <a:rPr lang="en-US" sz="1800" kern="0" dirty="0">
                <a:latin typeface="+mn-lt"/>
                <a:cs typeface="Times New Roman" pitchFamily="18" charset="0"/>
              </a:rPr>
              <a:t>=0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endParaRPr lang="en-US" sz="1800" kern="0" dirty="0">
              <a:latin typeface="+mn-lt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  <a:cs typeface="Times New Roman" pitchFamily="18" charset="0"/>
              </a:rPr>
              <a:t>As N →∞, the sum approaches 1/(1-A).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  <a:cs typeface="Times New Roman" pitchFamily="18" charset="0"/>
              </a:rPr>
              <a:t>Proof: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</a:rPr>
              <a:t>   </a:t>
            </a:r>
            <a:r>
              <a:rPr lang="en-US" sz="2800" kern="0" dirty="0">
                <a:latin typeface="+mn-lt"/>
              </a:rPr>
              <a:t> S = 1 + A + A</a:t>
            </a:r>
            <a:r>
              <a:rPr lang="en-US" sz="2800" kern="0" baseline="30000" dirty="0">
                <a:latin typeface="+mn-lt"/>
              </a:rPr>
              <a:t>2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3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4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5</a:t>
            </a:r>
            <a:r>
              <a:rPr lang="en-US" sz="2800" kern="0" dirty="0">
                <a:latin typeface="+mn-lt"/>
              </a:rPr>
              <a:t> + …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Multiply through by A: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AS = </a:t>
            </a:r>
            <a:r>
              <a:rPr lang="en-US" sz="2800" kern="0" dirty="0"/>
              <a:t>A + A</a:t>
            </a:r>
            <a:r>
              <a:rPr lang="en-US" sz="2800" kern="0" baseline="30000" dirty="0"/>
              <a:t>2</a:t>
            </a:r>
            <a:r>
              <a:rPr lang="en-US" sz="2800" kern="0" dirty="0"/>
              <a:t> + A</a:t>
            </a:r>
            <a:r>
              <a:rPr lang="en-US" sz="2800" kern="0" baseline="30000" dirty="0"/>
              <a:t>3</a:t>
            </a:r>
            <a:r>
              <a:rPr lang="en-US" sz="2800" kern="0" dirty="0"/>
              <a:t> + A</a:t>
            </a:r>
            <a:r>
              <a:rPr lang="en-US" sz="2800" kern="0" baseline="30000" dirty="0"/>
              <a:t>4</a:t>
            </a:r>
            <a:r>
              <a:rPr lang="en-US" sz="2800" kern="0" dirty="0"/>
              <a:t> + A</a:t>
            </a:r>
            <a:r>
              <a:rPr lang="en-US" sz="2800" kern="0" baseline="30000" dirty="0"/>
              <a:t>5</a:t>
            </a:r>
            <a:r>
              <a:rPr lang="en-US" sz="2800" kern="0" dirty="0"/>
              <a:t> + …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Subtract AS from S (permitted if convergent):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 – AS = 1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So  S = 1/(1-A)</a:t>
            </a:r>
            <a:r>
              <a:rPr lang="en-US" sz="3200" kern="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9E3379-08CB-4C84-A7F0-1DEC60991DE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Series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Arithmetic series - </a:t>
            </a:r>
            <a:r>
              <a:rPr lang="en-US" dirty="0" smtClean="0"/>
              <a:t>the </a:t>
            </a:r>
            <a:r>
              <a:rPr lang="en-US" dirty="0"/>
              <a:t>difference between </a:t>
            </a:r>
            <a:r>
              <a:rPr lang="en-US" dirty="0" smtClean="0"/>
              <a:t>successive </a:t>
            </a:r>
            <a:r>
              <a:rPr lang="en-US" dirty="0"/>
              <a:t>terms is </a:t>
            </a:r>
            <a:r>
              <a:rPr lang="en-US" dirty="0" smtClean="0"/>
              <a:t>constant.</a:t>
            </a: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sz="1800" dirty="0" smtClean="0">
                <a:cs typeface="Times New Roman" pitchFamily="18" charset="0"/>
              </a:rPr>
              <a:t>        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∑  i     =   N(N+1)/2   ≈  N</a:t>
            </a:r>
            <a:r>
              <a:rPr lang="en-US" altLang="en-US" baseline="30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/2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itchFamily="18" charset="0"/>
              </a:rPr>
              <a:t> i=1</a:t>
            </a:r>
          </a:p>
          <a:p>
            <a:pPr eaLnBrk="1" hangingPunct="1"/>
            <a:endParaRPr lang="en-US" altLang="en-US" sz="1600" dirty="0" smtClean="0"/>
          </a:p>
          <a:p>
            <a:pPr eaLnBrk="1" hangingPunct="1"/>
            <a:r>
              <a:rPr lang="en-US" altLang="en-US" dirty="0" smtClean="0"/>
              <a:t>To find the sum of 2 + 5 + 8 + … + 3k-1</a:t>
            </a:r>
          </a:p>
          <a:p>
            <a:pPr eaLnBrk="1" hangingPunct="1"/>
            <a:r>
              <a:rPr lang="en-US" altLang="en-US" dirty="0" smtClean="0"/>
              <a:t>Write as:  3(1+2+3+…+k) – (1+1+1+…+1)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            = 3(k(k+1)/2) – k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26CF16-7474-4016-B676-733A4BB5E76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Proof by Counterexample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For proving a statement is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Simply show a case where it isn’t true.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For example, consider the Fibonacci numbers.  Suppose it was stated that F(k) &lt;= k</a:t>
            </a:r>
            <a:r>
              <a:rPr lang="en-US" altLang="en-US" sz="2800" baseline="30000" smtClean="0"/>
              <a:t>2 </a:t>
            </a:r>
            <a:r>
              <a:rPr lang="en-US" altLang="en-US" sz="2800" smtClean="0"/>
              <a:t>.  To prove this is false, we need only consider one case, such as F(11), which is 144, which is &gt; 11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 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Here, we demonstrate the original statement  is false by giving an example where it is false (a counterexample).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One such example is all that is needed to prove this statement is false.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2BC6DF-0291-4476-A39D-E2C8D2E4B7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Proof by Contradiction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Assume theorem is false, then show how this assumption leads to a conclusion that something which is known to be true is false, hence the original false assumption cannot be true, proving the theorem is true.</a:t>
            </a:r>
          </a:p>
          <a:p>
            <a:pPr eaLnBrk="1" hangingPunct="1"/>
            <a:r>
              <a:rPr lang="en-US" altLang="en-US" sz="2400" smtClean="0"/>
              <a:t>For example, prove that the sum of two even numbers is always even.</a:t>
            </a:r>
          </a:p>
          <a:p>
            <a:pPr eaLnBrk="1" hangingPunct="1"/>
            <a:r>
              <a:rPr lang="en-US" altLang="en-US" sz="2400" smtClean="0"/>
              <a:t>Assume it is false:  given even x and y, then x+y is odd.</a:t>
            </a:r>
          </a:p>
          <a:p>
            <a:pPr eaLnBrk="1" hangingPunct="1"/>
            <a:r>
              <a:rPr lang="en-US" altLang="en-US" sz="2400" smtClean="0"/>
              <a:t>If x+y is odd, then x+y = 2c+1.</a:t>
            </a:r>
          </a:p>
          <a:p>
            <a:pPr eaLnBrk="1" hangingPunct="1"/>
            <a:r>
              <a:rPr lang="en-US" altLang="en-US" sz="2400" smtClean="0"/>
              <a:t>But x=2a and y=2b means 2a+2b = 2c+1</a:t>
            </a:r>
          </a:p>
          <a:p>
            <a:pPr eaLnBrk="1" hangingPunct="1"/>
            <a:r>
              <a:rPr lang="en-US" altLang="en-US" sz="2400" smtClean="0"/>
              <a:t>So 2(a+b) = 2c + 1,  but this says an even number equals an odd number, which is impossible.</a:t>
            </a:r>
          </a:p>
          <a:p>
            <a:pPr eaLnBrk="1" hangingPunct="1"/>
            <a:r>
              <a:rPr lang="en-US" altLang="en-US" sz="2400" smtClean="0"/>
              <a:t>Therefore, the sum of two even numbers is even.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251350-4DF6-4B7B-80D3-F5351BD3C8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Induction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Steps:</a:t>
            </a:r>
          </a:p>
          <a:p>
            <a:pPr marL="463550" indent="-4635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smtClean="0"/>
              <a:t>Base case</a:t>
            </a:r>
            <a:r>
              <a:rPr lang="en-US" altLang="en-US" sz="2800" smtClean="0"/>
              <a:t>: Prove for the minimal case. </a:t>
            </a:r>
          </a:p>
          <a:p>
            <a:pPr marL="463550" indent="-4635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smtClean="0"/>
              <a:t>Inductive step:</a:t>
            </a:r>
          </a:p>
          <a:p>
            <a:pPr marL="1023938" lvl="1" indent="-446088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b="1" i="1" smtClean="0"/>
              <a:t>Inductive hypothesis:</a:t>
            </a:r>
            <a:r>
              <a:rPr lang="en-US" altLang="en-US" smtClean="0"/>
              <a:t> Assume the theorem holds for all cases up to some limit k.</a:t>
            </a:r>
          </a:p>
          <a:p>
            <a:pPr marL="1023938" lvl="1" indent="-446088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b="1" i="1" smtClean="0"/>
              <a:t>Prove the next case: </a:t>
            </a:r>
            <a:r>
              <a:rPr lang="en-US" altLang="en-US" smtClean="0"/>
              <a:t>for example, k+1</a:t>
            </a:r>
          </a:p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3.  </a:t>
            </a:r>
            <a:r>
              <a:rPr lang="en-US" altLang="en-US" sz="2800" b="1" i="1" smtClean="0"/>
              <a:t>Conclusion</a:t>
            </a:r>
            <a:r>
              <a:rPr lang="en-US" altLang="en-US" sz="2800" smtClean="0"/>
              <a:t>: by induction, the theorem holds for all cases, i.e., the minimal case and all its successors.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80C98C-CE77-4EA8-A89C-4F730AD3575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001000" cy="61722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1800" dirty="0" smtClean="0"/>
              <a:t>             </a:t>
            </a:r>
            <a:r>
              <a:rPr lang="en-US" sz="1600" dirty="0" smtClean="0"/>
              <a:t>n</a:t>
            </a:r>
          </a:p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1800" dirty="0" smtClean="0"/>
              <a:t>Prove  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n-US" sz="1800" dirty="0" smtClean="0">
                <a:cs typeface="Times New Roman" pitchFamily="18" charset="0"/>
              </a:rPr>
              <a:t>  </a:t>
            </a:r>
            <a:r>
              <a:rPr lang="en-US" sz="1800" dirty="0" err="1" smtClean="0">
                <a:cs typeface="Times New Roman" pitchFamily="18" charset="0"/>
              </a:rPr>
              <a:t>i</a:t>
            </a:r>
            <a:r>
              <a:rPr lang="en-US" sz="1800" dirty="0" smtClean="0">
                <a:cs typeface="Times New Roman" pitchFamily="18" charset="0"/>
              </a:rPr>
              <a:t> = </a:t>
            </a:r>
            <a:r>
              <a:rPr lang="en-US" sz="1800" dirty="0" smtClean="0"/>
              <a:t>1+2+3+…+n  = n(n+1)/2  for all n &gt;= 1</a:t>
            </a:r>
            <a:endParaRPr lang="en-US" sz="1800" baseline="30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aseline="30000" dirty="0" smtClean="0"/>
              <a:t>                  </a:t>
            </a:r>
            <a:r>
              <a:rPr lang="en-US" sz="1800" baseline="30000" dirty="0" err="1" smtClean="0"/>
              <a:t>i</a:t>
            </a:r>
            <a:r>
              <a:rPr lang="en-US" sz="1800" baseline="30000" dirty="0" smtClean="0"/>
              <a:t>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Base case:  n=1,  the sum is 1,  and 1(1+1)/2 = 1(2)/2 =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	So it is true for n=1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Inductive Step: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	Assume true for k.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 </a:t>
            </a:r>
            <a:r>
              <a:rPr lang="en-US" sz="1050" dirty="0" smtClean="0"/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	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k(k+1)/2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</a:t>
            </a:r>
            <a:r>
              <a:rPr lang="en-US" sz="1050" dirty="0" err="1" smtClean="0"/>
              <a:t>i</a:t>
            </a:r>
            <a:r>
              <a:rPr lang="en-US" sz="1050" dirty="0" smtClean="0"/>
              <a:t>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Show true for k+1: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</a:t>
            </a:r>
            <a:r>
              <a:rPr lang="en-US" sz="1050" dirty="0" smtClean="0"/>
              <a:t>k+1        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  + (k+1)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</a:t>
            </a:r>
            <a:r>
              <a:rPr lang="en-US" sz="1050" dirty="0" err="1" smtClean="0"/>
              <a:t>i</a:t>
            </a:r>
            <a:r>
              <a:rPr lang="en-US" sz="1050" dirty="0" smtClean="0"/>
              <a:t>=1        </a:t>
            </a:r>
            <a:r>
              <a:rPr lang="en-US" sz="1050" dirty="0" err="1" smtClean="0"/>
              <a:t>i</a:t>
            </a:r>
            <a:r>
              <a:rPr lang="en-US" sz="1050" dirty="0" smtClean="0"/>
              <a:t>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    =  k(k+1)/2 + k+1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    =  k(k+1)/2 + 2(k+1)/2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    =  (k(k+1)+2(k+1))/2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    =  (k+1)(k+2)/2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    =  (k+1)(k+1 + 1) /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Conclusion: by induction the statement holds true for all n &gt;=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/>
              <a:t>Prove: for Fibonacci numbers, F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 &lt; (5/3)</a:t>
            </a:r>
            <a:r>
              <a:rPr lang="en-US" altLang="en-US" sz="2800" baseline="30000" dirty="0" smtClean="0"/>
              <a:t>i</a:t>
            </a:r>
            <a:r>
              <a:rPr lang="en-US" altLang="en-US" sz="2800" dirty="0" smtClean="0"/>
              <a:t>, i&gt;=1</a:t>
            </a:r>
          </a:p>
          <a:p>
            <a:pPr>
              <a:buFontTx/>
              <a:buNone/>
            </a:pPr>
            <a:r>
              <a:rPr lang="en-US" altLang="en-US" sz="2800" dirty="0" smtClean="0"/>
              <a:t>Base case:  F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= 1 &lt; (5/3)</a:t>
            </a:r>
            <a:r>
              <a:rPr lang="en-US" altLang="en-US" sz="2800" baseline="30000" dirty="0" smtClean="0"/>
              <a:t>1</a:t>
            </a:r>
            <a:r>
              <a:rPr lang="en-US" altLang="en-US" sz="2800" dirty="0" smtClean="0"/>
              <a:t>, F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= 2 &lt; (5/3)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</a:t>
            </a:r>
            <a:endParaRPr lang="en-US" altLang="en-US" sz="2800" baseline="30000" dirty="0" smtClean="0"/>
          </a:p>
          <a:p>
            <a:pPr>
              <a:buFontTx/>
              <a:buNone/>
            </a:pPr>
            <a:r>
              <a:rPr lang="en-US" altLang="en-US" sz="2800" dirty="0" smtClean="0"/>
              <a:t>Inductive step:  assume true for i=1, 2, …, k</a:t>
            </a:r>
          </a:p>
          <a:p>
            <a:pPr>
              <a:buFontTx/>
              <a:buNone/>
            </a:pPr>
            <a:r>
              <a:rPr lang="en-US" altLang="en-US" sz="2800" dirty="0" smtClean="0"/>
              <a:t>Show F</a:t>
            </a:r>
            <a:r>
              <a:rPr lang="en-US" altLang="en-US" sz="2800" baseline="-25000" dirty="0" smtClean="0"/>
              <a:t>k+1</a:t>
            </a:r>
            <a:r>
              <a:rPr lang="en-US" altLang="en-US" sz="2800" dirty="0" smtClean="0"/>
              <a:t> &lt; (5/3)</a:t>
            </a:r>
            <a:r>
              <a:rPr lang="en-US" altLang="en-US" sz="2800" baseline="30000" dirty="0" smtClean="0"/>
              <a:t>k+1</a:t>
            </a:r>
          </a:p>
          <a:p>
            <a:pPr>
              <a:buFontTx/>
              <a:buNone/>
            </a:pPr>
            <a:r>
              <a:rPr lang="en-US" altLang="en-US" sz="2800" dirty="0" smtClean="0"/>
              <a:t>F</a:t>
            </a:r>
            <a:r>
              <a:rPr lang="en-US" altLang="en-US" sz="2800" baseline="-25000" dirty="0" smtClean="0"/>
              <a:t>k+1 </a:t>
            </a:r>
            <a:r>
              <a:rPr lang="en-US" altLang="en-US" sz="2800" dirty="0" smtClean="0"/>
              <a:t>= </a:t>
            </a:r>
            <a:r>
              <a:rPr lang="en-US" altLang="en-US" sz="2800" dirty="0" err="1" smtClean="0"/>
              <a:t>F</a:t>
            </a:r>
            <a:r>
              <a:rPr lang="en-US" altLang="en-US" sz="2800" baseline="-25000" dirty="0" err="1" smtClean="0"/>
              <a:t>k</a:t>
            </a:r>
            <a:r>
              <a:rPr lang="en-US" altLang="en-US" sz="2800" baseline="-25000" dirty="0" smtClean="0"/>
              <a:t> + </a:t>
            </a:r>
            <a:r>
              <a:rPr lang="en-US" altLang="en-US" sz="2800" dirty="0" smtClean="0"/>
              <a:t>F</a:t>
            </a:r>
            <a:r>
              <a:rPr lang="en-US" altLang="en-US" sz="2800" baseline="-25000" dirty="0" smtClean="0"/>
              <a:t>k-1</a:t>
            </a:r>
            <a:endParaRPr lang="en-US" altLang="en-US" sz="2800" baseline="30000" dirty="0" smtClean="0"/>
          </a:p>
          <a:p>
            <a:pPr>
              <a:buFontTx/>
              <a:buNone/>
            </a:pPr>
            <a:r>
              <a:rPr lang="en-US" altLang="en-US" sz="2800" dirty="0" smtClean="0"/>
              <a:t>F</a:t>
            </a:r>
            <a:r>
              <a:rPr lang="en-US" altLang="en-US" sz="2800" baseline="-25000" dirty="0" smtClean="0"/>
              <a:t>k+1</a:t>
            </a:r>
            <a:r>
              <a:rPr lang="en-US" altLang="en-US" sz="2800" dirty="0" smtClean="0"/>
              <a:t> &lt; (5/3)</a:t>
            </a:r>
            <a:r>
              <a:rPr lang="en-US" altLang="en-US" sz="2800" baseline="30000" dirty="0" smtClean="0"/>
              <a:t>k</a:t>
            </a:r>
            <a:r>
              <a:rPr lang="en-US" altLang="en-US" sz="2800" dirty="0" smtClean="0"/>
              <a:t> + (5/3)</a:t>
            </a:r>
            <a:r>
              <a:rPr lang="en-US" altLang="en-US" sz="2800" baseline="30000" dirty="0" smtClean="0"/>
              <a:t>k-1</a:t>
            </a:r>
          </a:p>
          <a:p>
            <a:pPr>
              <a:buFontTx/>
              <a:buNone/>
            </a:pPr>
            <a:r>
              <a:rPr lang="en-US" altLang="en-US" sz="2800" baseline="30000" dirty="0" smtClean="0"/>
              <a:t>            </a:t>
            </a:r>
            <a:r>
              <a:rPr lang="en-US" altLang="en-US" sz="2800" dirty="0" smtClean="0"/>
              <a:t>&lt; (3/5)(5/3)</a:t>
            </a:r>
            <a:r>
              <a:rPr lang="en-US" altLang="en-US" sz="2800" baseline="30000" dirty="0" smtClean="0"/>
              <a:t>k+1</a:t>
            </a:r>
            <a:r>
              <a:rPr lang="en-US" altLang="en-US" sz="2800" dirty="0" smtClean="0"/>
              <a:t> + (3/5)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(5/3)</a:t>
            </a:r>
            <a:r>
              <a:rPr lang="en-US" altLang="en-US" sz="2800" baseline="30000" dirty="0" smtClean="0"/>
              <a:t>k+1</a:t>
            </a:r>
          </a:p>
          <a:p>
            <a:pPr>
              <a:buFontTx/>
              <a:buNone/>
            </a:pPr>
            <a:r>
              <a:rPr lang="en-US" altLang="en-US" sz="2800" dirty="0" smtClean="0"/>
              <a:t>        &lt; (3/5 + (3/5)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) (5/3)</a:t>
            </a:r>
            <a:r>
              <a:rPr lang="en-US" altLang="en-US" sz="2800" baseline="30000" dirty="0" smtClean="0"/>
              <a:t>k+1</a:t>
            </a:r>
          </a:p>
          <a:p>
            <a:pPr>
              <a:buFontTx/>
              <a:buNone/>
            </a:pPr>
            <a:r>
              <a:rPr lang="en-US" altLang="en-US" sz="2800" baseline="30000" dirty="0" smtClean="0"/>
              <a:t>            </a:t>
            </a:r>
            <a:r>
              <a:rPr lang="en-US" altLang="en-US" sz="2800" dirty="0" smtClean="0"/>
              <a:t>&lt; (24/25) (5/3)</a:t>
            </a:r>
            <a:r>
              <a:rPr lang="en-US" altLang="en-US" sz="2800" baseline="30000" dirty="0" smtClean="0"/>
              <a:t>k+1</a:t>
            </a:r>
          </a:p>
          <a:p>
            <a:pPr>
              <a:buFontTx/>
              <a:buNone/>
            </a:pPr>
            <a:r>
              <a:rPr lang="en-US" altLang="en-US" sz="2800" dirty="0" smtClean="0"/>
              <a:t>        &lt;  (5/3)</a:t>
            </a:r>
            <a:r>
              <a:rPr lang="en-US" altLang="en-US" sz="2800" baseline="30000" dirty="0" smtClean="0"/>
              <a:t>k+1</a:t>
            </a:r>
          </a:p>
          <a:p>
            <a:pPr>
              <a:buFontTx/>
              <a:buNone/>
            </a:pPr>
            <a:r>
              <a:rPr lang="en-US" altLang="en-US" sz="2800" dirty="0" smtClean="0"/>
              <a:t>Conclusion:  by induction, it is proved</a:t>
            </a:r>
            <a:r>
              <a:rPr lang="en-US" altLang="en-US" sz="2800" baseline="30000" dirty="0" smtClean="0"/>
              <a:t>        </a:t>
            </a:r>
            <a:endParaRPr lang="en-US" altLang="en-US" sz="2800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2F7A8C-558A-48D3-BA0B-753AAD6E44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643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EAA9D1-80D7-4066-8B6F-6B53BE643E2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function defined in terms of itself is recursive.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Many math problems can be expressed this way.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example:    x</a:t>
            </a:r>
            <a:r>
              <a:rPr lang="en-US" altLang="en-US" baseline="30000" smtClean="0"/>
              <a:t>n</a:t>
            </a:r>
            <a:r>
              <a:rPr lang="en-US" altLang="en-US" smtClean="0"/>
              <a:t> = x * x</a:t>
            </a:r>
            <a:r>
              <a:rPr lang="en-US" altLang="en-US" baseline="30000" smtClean="0"/>
              <a:t>n-1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aseline="30000" smtClean="0"/>
              <a:t>                                           </a:t>
            </a:r>
            <a:r>
              <a:rPr lang="en-US" altLang="en-US" smtClean="0"/>
              <a:t>x! = x * (x-1)!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can see that these examples are naturally recursive.</a:t>
            </a:r>
            <a:endParaRPr lang="en-US" altLang="en-US" baseline="300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984263-0998-4083-BA46-E4EB4D7ED0C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Write a recursive function to compute powers of x.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public static int power(int x, 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if (n = = 0)                		   // base case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    return x * power(x, n-1);   // recursive call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72398F-EA06-4C65-98BA-D445539DAFA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80010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public static int power(int x, 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if (n = 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    return x * power(x, n-1);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9461" name="Text Box 1029"/>
          <p:cNvSpPr txBox="1">
            <a:spLocks noChangeArrowheads="1"/>
          </p:cNvSpPr>
          <p:nvPr/>
        </p:nvSpPr>
        <p:spPr bwMode="auto">
          <a:xfrm>
            <a:off x="609600" y="4876800"/>
            <a:ext cx="7239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power(5,3) = 5*power(5,2)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    = 5 * (5 * power(5,1))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    = 5 * (5 * (5 * power(5,0)))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    = 5 * 5 * 5 * 1 = 125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7D44EA-DD6F-4ACA-A202-34F3D13646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chapter reviews some pre-requisite material we will need.</a:t>
            </a:r>
          </a:p>
          <a:p>
            <a:pPr eaLnBrk="1" hangingPunct="1"/>
            <a:r>
              <a:rPr lang="en-US" altLang="en-US" smtClean="0"/>
              <a:t>It is assumed you have already learned much of this material in previous courses.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D514DA-9635-4640-B36C-BBEBD544B5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Consider this recursive function: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public static void print(int n)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if (n &gt;= 10)                	print( n / 10);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printDigit( n % 10);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}</a:t>
            </a:r>
            <a:endParaRPr lang="en-US" altLang="en-US" smtClean="0"/>
          </a:p>
        </p:txBody>
      </p:sp>
      <p:sp>
        <p:nvSpPr>
          <p:cNvPr id="20485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print(6371);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print(637)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print(63)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   print(6)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   printDigit(6%10);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printDigit(63%10);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printDigit(637%10);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printDigit(6371%10);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Induction proof of previous function for n&gt;=0: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Base case:  if n is one digit, it is printed correctly.</a:t>
            </a:r>
          </a:p>
          <a:p>
            <a:pPr eaLnBrk="1" hangingPunct="1"/>
            <a:r>
              <a:rPr lang="en-US" altLang="en-US" sz="2400" dirty="0" smtClean="0"/>
              <a:t>Inductive hypothesis:  assume function prints correctly for numbers of k or fewer digits.</a:t>
            </a:r>
          </a:p>
          <a:p>
            <a:pPr eaLnBrk="1" hangingPunct="1"/>
            <a:r>
              <a:rPr lang="en-US" altLang="en-US" sz="2400" dirty="0" smtClean="0"/>
              <a:t>For k+1 digits, there are k digits and the least significant digit.  The first k digits are exactly</a:t>
            </a:r>
            <a:r>
              <a:rPr lang="en-US" altLang="en-US" sz="2400" baseline="-25000" dirty="0" smtClean="0"/>
              <a:t>└ </a:t>
            </a:r>
            <a:r>
              <a:rPr lang="en-US" altLang="en-US" sz="2400" dirty="0" smtClean="0"/>
              <a:t>n/10</a:t>
            </a:r>
            <a:r>
              <a:rPr lang="en-US" altLang="en-US" sz="2400" baseline="-25000" dirty="0" smtClean="0"/>
              <a:t>┘ </a:t>
            </a:r>
            <a:r>
              <a:rPr lang="en-US" altLang="en-US" sz="2400" dirty="0" smtClean="0"/>
              <a:t> which are correctly printed according to the inductive hypothesis, and the least significant digit is n%10, which is one digit that would print correctly, so any k+1 digit number prints correctly.</a:t>
            </a:r>
          </a:p>
          <a:p>
            <a:pPr eaLnBrk="1" hangingPunct="1"/>
            <a:r>
              <a:rPr lang="en-US" altLang="en-US" sz="2400" dirty="0" smtClean="0"/>
              <a:t>Therefore, by induction, all numbers are printed correctly.</a:t>
            </a:r>
            <a:endParaRPr lang="en-US" altLang="en-US" sz="2400" baseline="-25000" dirty="0" smtClean="0"/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58E2CA-B675-4B0A-8946-55957CDA98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87FE91-F704-438B-A7CA-4A24253E1DA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Four basic rules when writing recursive routines:</a:t>
            </a:r>
          </a:p>
          <a:p>
            <a:pPr eaLnBrk="1" hangingPunct="1"/>
            <a:r>
              <a:rPr lang="en-US" altLang="en-US" sz="2800" smtClean="0"/>
              <a:t>Base case:  which can be solved without recursion.</a:t>
            </a:r>
          </a:p>
          <a:p>
            <a:pPr eaLnBrk="1" hangingPunct="1"/>
            <a:r>
              <a:rPr lang="en-US" altLang="en-US" sz="2800" smtClean="0"/>
              <a:t>Making progress:  each recursive call makes progress towards the base case.</a:t>
            </a:r>
          </a:p>
          <a:p>
            <a:pPr eaLnBrk="1" hangingPunct="1"/>
            <a:r>
              <a:rPr lang="en-US" altLang="en-US" sz="2800" smtClean="0"/>
              <a:t>Design rule:  assume recursive calls work without tracing it all out.</a:t>
            </a:r>
          </a:p>
          <a:p>
            <a:pPr eaLnBrk="1" hangingPunct="1"/>
            <a:r>
              <a:rPr lang="en-US" altLang="en-US" sz="2800" smtClean="0"/>
              <a:t>Compound interest rule:  don’t duplicate work already performed in a previous call.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5AC96C-A93C-4AD8-A2B9-EC5D3111F40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Review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Most students already know how to program in Java.</a:t>
            </a:r>
          </a:p>
          <a:p>
            <a:pPr eaLnBrk="1" hangingPunct="1"/>
            <a:r>
              <a:rPr lang="en-US" altLang="en-US" smtClean="0"/>
              <a:t>Prior to Java version 5, generic objects simply used type Object, using casts as appropriate.</a:t>
            </a:r>
          </a:p>
          <a:p>
            <a:pPr eaLnBrk="1" hangingPunct="1"/>
            <a:r>
              <a:rPr lang="en-US" altLang="en-US" smtClean="0"/>
              <a:t>Java 5 introduced “Java Generics” which allows a type to be a parameter.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A2717B-71C4-416F-BCDC-1098B7E9FE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 Objects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we want to write a class that can store some data, but we may wish to use it with different types.</a:t>
            </a:r>
          </a:p>
          <a:p>
            <a:pPr eaLnBrk="1" hangingPunct="1"/>
            <a:r>
              <a:rPr lang="en-US" altLang="en-US" smtClean="0"/>
              <a:t>Prior to Java 5, we might do something like the following slide shows: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BA349F-27CF-4865-8E50-D383E4C8C11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33400" y="381000"/>
            <a:ext cx="5638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Object read()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 return storedValue;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void write(Object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 storedValue = x;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private Object storedValue;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CB97E9-50C1-4265-BC7E-5BDA0781690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746125" y="346075"/>
            <a:ext cx="74072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TestMemoryCell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static void main(String 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MemoryCell m = new MemoryCell 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m.write(new Integer(5));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Integer wval = (Integer) m.read();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 val = wval.intValue();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System.out.println(“Cell contents: “ + val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57A886-B701-4F7C-896C-7B1C716B4E2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 Objects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retrieving an object from type Object, it is necessary to use casting before using the object’s methods.</a:t>
            </a:r>
          </a:p>
          <a:p>
            <a:pPr eaLnBrk="1" hangingPunct="1"/>
            <a:r>
              <a:rPr lang="en-US" altLang="en-US" smtClean="0"/>
              <a:t>However, the compiler can’t know whether the cast is valid until runtime.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271EF5-E7A3-4871-8EFB-1D78392E273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Java Generics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5 added support for Generic types.</a:t>
            </a:r>
          </a:p>
          <a:p>
            <a:pPr eaLnBrk="1" hangingPunct="1"/>
            <a:r>
              <a:rPr lang="en-US" altLang="en-US" smtClean="0"/>
              <a:t>This allows the compiler to perform type-checking at compile time.</a:t>
            </a:r>
          </a:p>
          <a:p>
            <a:pPr eaLnBrk="1" hangingPunct="1"/>
            <a:r>
              <a:rPr lang="en-US" altLang="en-US" smtClean="0"/>
              <a:t>Consider the new MemoryCell class using Java Generics: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658E40-C8E2-4BE0-AC29-A521082286E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public class GenericMemoryCell&lt;AnyType&gt;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public AnyType read()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{ return storedValue;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public void write(AnyType 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{ storedValue = x;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private AnyType storedValue;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24145F-C163-4DB0-A10C-673885BED35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Mathematics Review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Mathematics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Logarithms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Proof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92514C-8F4A-4C6B-BF94-086073BA4F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46125" y="346075"/>
            <a:ext cx="6797675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TestGenericMemoryCell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static void main(String 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GenericMemoryCell&lt;Integer&gt; m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new GenericMemoryCell&lt;Integer&gt; 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m.write( 37 );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 val = m.read();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System.out.println(“Cell contents: “ + val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Note:  the cast on the value read() returns is not needed since the compiler knows it is an Integer.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E94F4B-9FAF-475C-8D3F-DE5849D503D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Autoboxing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 in the previous example, wrapper types (like Integer for int) were not required.</a:t>
            </a:r>
          </a:p>
          <a:p>
            <a:pPr eaLnBrk="1" hangingPunct="1"/>
            <a:r>
              <a:rPr lang="en-US" altLang="en-US" smtClean="0"/>
              <a:t>This is a feature of Java 5 called “autoboxing” which automatically inserts a wrapper.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Diamond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Java 7, the declaration: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err="1" smtClean="0"/>
              <a:t>GenericMemoryCell</a:t>
            </a:r>
            <a:r>
              <a:rPr lang="en-US" sz="2400" dirty="0" smtClean="0"/>
              <a:t>&lt;Integer&gt; m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             new </a:t>
            </a:r>
            <a:r>
              <a:rPr lang="en-US" sz="2400" dirty="0" err="1" smtClean="0"/>
              <a:t>GenericMemoryCell</a:t>
            </a:r>
            <a:r>
              <a:rPr lang="en-US" sz="2400" dirty="0" smtClean="0"/>
              <a:t>&lt;Integer&gt; ( );</a:t>
            </a:r>
          </a:p>
          <a:p>
            <a:pPr eaLnBrk="1" hangingPunct="1">
              <a:defRPr/>
            </a:pPr>
            <a:r>
              <a:rPr lang="en-US" dirty="0" smtClean="0"/>
              <a:t>can be written as: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err="1" smtClean="0"/>
              <a:t>GenericMemoryCell</a:t>
            </a:r>
            <a:r>
              <a:rPr lang="en-US" sz="2400" dirty="0" smtClean="0"/>
              <a:t>&lt;Integer&gt; m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             new </a:t>
            </a:r>
            <a:r>
              <a:rPr lang="en-US" sz="2400" dirty="0" err="1" smtClean="0"/>
              <a:t>GenericMemoryCell</a:t>
            </a:r>
            <a:r>
              <a:rPr lang="en-US" sz="2400" dirty="0" smtClean="0"/>
              <a:t>&lt; &gt; ( );</a:t>
            </a:r>
          </a:p>
          <a:p>
            <a:pPr eaLnBrk="1" hangingPunct="1">
              <a:defRPr/>
            </a:pPr>
            <a:r>
              <a:rPr lang="en-US" sz="2800" dirty="0" smtClean="0"/>
              <a:t>This is convenient since “Integer” has already been specified, so it does not need typing again.</a:t>
            </a:r>
          </a:p>
          <a:p>
            <a:pPr eaLnBrk="1" hangingPunct="1">
              <a:defRPr/>
            </a:pPr>
            <a:r>
              <a:rPr lang="en-US" sz="2800" dirty="0" smtClean="0"/>
              <a:t>Note that it is not the same as omitting the &lt; &gt;.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358035-B2CA-48BB-8ACD-E5C5F90788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Types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a Person class has a subclass of Employee, then it is possible to write: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Person x = new Employee();</a:t>
            </a:r>
          </a:p>
          <a:p>
            <a:pPr eaLnBrk="1" hangingPunct="1"/>
            <a:r>
              <a:rPr lang="en-US" altLang="en-US" smtClean="0"/>
              <a:t>But what about arrays?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Person x[] = new Employee[5];</a:t>
            </a:r>
          </a:p>
          <a:p>
            <a:pPr eaLnBrk="1" hangingPunct="1"/>
            <a:r>
              <a:rPr lang="en-US" altLang="en-US" smtClean="0"/>
              <a:t>Arrays in Java are “covariant”, so the above assignment works.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73F479-80A4-4E6A-BE14-00B96B2BD82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Types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Now consider this code if both Employee and Student are subclasses of Person: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   Person[] arr = new Employee[5];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   arr[0] = new Student();</a:t>
            </a:r>
          </a:p>
          <a:p>
            <a:pPr eaLnBrk="1" hangingPunct="1"/>
            <a:r>
              <a:rPr lang="en-US" altLang="en-US" smtClean="0"/>
              <a:t>The compiler doesn’t catch this since arr’s type is Person and Student is a Person.</a:t>
            </a:r>
          </a:p>
          <a:p>
            <a:pPr eaLnBrk="1" hangingPunct="1"/>
            <a:r>
              <a:rPr lang="en-US" altLang="en-US" smtClean="0"/>
              <a:t>But at runtime, this is an error since Student is not an Employee.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F7144B-0737-4A33-8E74-04393C5B5B3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about a generic Collection, is it also covariant?</a:t>
            </a:r>
          </a:p>
          <a:p>
            <a:pPr eaLnBrk="1" hangingPunct="1"/>
            <a:r>
              <a:rPr lang="en-US" altLang="en-US" dirty="0" smtClean="0"/>
              <a:t>For example, if a method has a parameter which accepts collections of type Person, could you pass it a collection of type Student?</a:t>
            </a:r>
            <a:endParaRPr lang="en-US" altLang="en-US" sz="2000" dirty="0" smtClean="0"/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No, because collections are not covariant.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The solution is to use wildcards.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47DD07-D8ED-444D-BE10-1452DCC77E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93F540-B04C-4929-90B1-E737CE7154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Wildcards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Consider the following method header which accepts collections of type Shape: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 public static double area(Collection&lt;Shape&gt; </a:t>
            </a:r>
            <a:r>
              <a:rPr lang="en-US" altLang="en-US" sz="2400" dirty="0" err="1" smtClean="0"/>
              <a:t>arr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This will only accept arguments that are collections of Shape, but not Collections of subclasses of Shape.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Consider this method header: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     public static double area(Collection&lt;? extends Shape&gt;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arr</a:t>
            </a:r>
            <a:r>
              <a:rPr lang="en-US" altLang="en-US" sz="24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This accepts arguments that are collections of Shape or collections of any subclass of Shape.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For example, it would accept Collection&lt;Circle&gt; and Collection&lt;Square&gt; if Circle and Square are subclasses of Shape.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8F85CC-9A06-4C20-BF9A-06D0F3957EF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 Methods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Methods can have their own type parameters: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    public static &lt;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AnyType</a:t>
            </a:r>
            <a:r>
              <a:rPr lang="en-US" altLang="en-US" sz="2800" dirty="0" smtClean="0">
                <a:solidFill>
                  <a:srgbClr val="FF0000"/>
                </a:solidFill>
              </a:rPr>
              <a:t>&gt;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boolean</a:t>
            </a:r>
            <a:r>
              <a:rPr lang="en-US" altLang="en-US" sz="2800" dirty="0" smtClean="0">
                <a:solidFill>
                  <a:srgbClr val="FF0000"/>
                </a:solidFill>
              </a:rPr>
              <a:t> contains(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AnyType</a:t>
            </a:r>
            <a:r>
              <a:rPr lang="en-US" altLang="en-US" sz="2800" dirty="0" smtClean="0">
                <a:solidFill>
                  <a:srgbClr val="FF0000"/>
                </a:solidFill>
              </a:rPr>
              <a:t> []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arr</a:t>
            </a:r>
            <a:r>
              <a:rPr lang="en-US" altLang="en-US" sz="2800" dirty="0" smtClean="0">
                <a:solidFill>
                  <a:srgbClr val="FF0000"/>
                </a:solidFill>
              </a:rPr>
              <a:t>,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AnyType</a:t>
            </a:r>
            <a:r>
              <a:rPr lang="en-US" altLang="en-US" sz="2800" dirty="0" smtClean="0">
                <a:solidFill>
                  <a:srgbClr val="FF0000"/>
                </a:solidFill>
              </a:rPr>
              <a:t> x )</a:t>
            </a:r>
          </a:p>
          <a:p>
            <a:pPr eaLnBrk="1" hangingPunct="1"/>
            <a:r>
              <a:rPr lang="en-US" altLang="en-US" sz="2800" dirty="0" smtClean="0"/>
              <a:t>This says that a method named “contains” has a type parameter of </a:t>
            </a:r>
            <a:r>
              <a:rPr lang="en-US" altLang="en-US" sz="2800" dirty="0" err="1" smtClean="0"/>
              <a:t>AnyType</a:t>
            </a:r>
            <a:r>
              <a:rPr lang="en-US" altLang="en-US" sz="2800" dirty="0" smtClean="0"/>
              <a:t>.  Its two parameters use this type.</a:t>
            </a:r>
          </a:p>
          <a:p>
            <a:pPr eaLnBrk="1" hangingPunct="1"/>
            <a:r>
              <a:rPr lang="en-US" altLang="en-US" sz="2800" dirty="0" smtClean="0"/>
              <a:t>The data type for </a:t>
            </a:r>
            <a:r>
              <a:rPr lang="en-US" altLang="en-US" sz="2800" dirty="0" err="1" smtClean="0"/>
              <a:t>AnyType</a:t>
            </a:r>
            <a:r>
              <a:rPr lang="en-US" altLang="en-US" sz="2800" dirty="0" smtClean="0"/>
              <a:t> is inferred from the arguments passed to it.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Bounds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In Java 5, the Comparable interface is now generic: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	public interface Comparable&lt;T&gt;</a:t>
            </a:r>
          </a:p>
          <a:p>
            <a:pPr eaLnBrk="1" hangingPunct="1"/>
            <a:r>
              <a:rPr lang="en-US" altLang="en-US" sz="2800" dirty="0" smtClean="0"/>
              <a:t>Consider this method header: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400" dirty="0" smtClean="0">
                <a:solidFill>
                  <a:srgbClr val="FF0000"/>
                </a:solidFill>
              </a:rPr>
              <a:t>public static &lt;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AnyType</a:t>
            </a:r>
            <a:r>
              <a:rPr lang="en-US" altLang="en-US" sz="2400" dirty="0" smtClean="0">
                <a:solidFill>
                  <a:srgbClr val="FF0000"/>
                </a:solidFill>
              </a:rPr>
              <a:t> extends  Comparable&lt;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AnyType</a:t>
            </a:r>
            <a:r>
              <a:rPr lang="en-US" altLang="en-US" sz="2400" dirty="0" smtClean="0">
                <a:solidFill>
                  <a:srgbClr val="FF0000"/>
                </a:solidFill>
              </a:rPr>
              <a:t>&gt;&gt;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AnyType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findMax</a:t>
            </a:r>
            <a:r>
              <a:rPr lang="en-US" altLang="en-US" sz="2400" dirty="0" smtClean="0">
                <a:solidFill>
                  <a:srgbClr val="FF0000"/>
                </a:solidFill>
              </a:rPr>
              <a:t>(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AnyType</a:t>
            </a:r>
            <a:r>
              <a:rPr lang="en-US" altLang="en-US" sz="2400" dirty="0" smtClean="0">
                <a:solidFill>
                  <a:srgbClr val="FF0000"/>
                </a:solidFill>
              </a:rPr>
              <a:t> []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arr</a:t>
            </a:r>
            <a:r>
              <a:rPr lang="en-US" altLang="en-US" sz="2400" dirty="0" smtClean="0">
                <a:solidFill>
                  <a:srgbClr val="FF0000"/>
                </a:solidFill>
              </a:rPr>
              <a:t>)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 smtClean="0"/>
              <a:t>If Shape implements Comparable&lt;Shape&gt;, it is accepted, but if Square extends Shape and implements Comparable&lt;Shape&gt;, it is not.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12B391-FA3D-463C-BD3E-391688F1283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A430A4-DCE6-41E8-82D0-D23A4D9F3A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Bounds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this method header: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000" dirty="0" smtClean="0"/>
              <a:t>public static &lt;</a:t>
            </a:r>
            <a:r>
              <a:rPr lang="en-US" altLang="en-US" sz="2000" dirty="0" err="1" smtClean="0"/>
              <a:t>AnyType</a:t>
            </a:r>
            <a:r>
              <a:rPr lang="en-US" altLang="en-US" sz="2000" dirty="0" smtClean="0"/>
              <a:t> extends Comparable&lt;? super </a:t>
            </a:r>
            <a:r>
              <a:rPr lang="en-US" altLang="en-US" sz="2000" dirty="0" err="1" smtClean="0"/>
              <a:t>AnyType</a:t>
            </a:r>
            <a:r>
              <a:rPr lang="en-US" altLang="en-US" sz="2000" dirty="0" smtClean="0"/>
              <a:t>&gt;&gt; </a:t>
            </a:r>
            <a:r>
              <a:rPr lang="en-US" altLang="en-US" sz="2000" dirty="0" err="1" smtClean="0"/>
              <a:t>AnyType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findMax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AnyType</a:t>
            </a:r>
            <a:r>
              <a:rPr lang="en-US" altLang="en-US" sz="2000" dirty="0" smtClean="0"/>
              <a:t> [] </a:t>
            </a:r>
            <a:r>
              <a:rPr lang="en-US" altLang="en-US" sz="2000" dirty="0" err="1" smtClean="0"/>
              <a:t>arr</a:t>
            </a:r>
            <a:r>
              <a:rPr lang="en-US" altLang="en-US" sz="2000" dirty="0" smtClean="0"/>
              <a:t>)</a:t>
            </a:r>
          </a:p>
          <a:p>
            <a:pPr eaLnBrk="1" hangingPunct="1"/>
            <a:r>
              <a:rPr lang="en-US" altLang="en-US" dirty="0" smtClean="0"/>
              <a:t>Now if Square extends Shape and implements Comparable&lt;Shape&gt;, it is accepted, since Shape is a superclass of Square.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5301EE-79DA-4C63-BFA1-8B816A76D84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Rule	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aseline="30000" smtClean="0"/>
              <a:t>A</a:t>
            </a:r>
            <a:r>
              <a:rPr lang="en-US" altLang="en-US" smtClean="0"/>
              <a:t>X</a:t>
            </a:r>
            <a:r>
              <a:rPr lang="en-US" altLang="en-US" baseline="30000" smtClean="0"/>
              <a:t>B</a:t>
            </a:r>
            <a:r>
              <a:rPr lang="en-US" altLang="en-US" smtClean="0"/>
              <a:t> = X</a:t>
            </a:r>
            <a:r>
              <a:rPr lang="en-US" altLang="en-US" baseline="30000" smtClean="0"/>
              <a:t>A+B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aseline="30000" smtClean="0"/>
              <a:t>A</a:t>
            </a:r>
            <a:r>
              <a:rPr lang="en-US" altLang="en-US" smtClean="0"/>
              <a:t> / X</a:t>
            </a:r>
            <a:r>
              <a:rPr lang="en-US" altLang="en-US" baseline="30000" smtClean="0"/>
              <a:t>B</a:t>
            </a:r>
            <a:r>
              <a:rPr lang="en-US" altLang="en-US" smtClean="0"/>
              <a:t> = X</a:t>
            </a:r>
            <a:r>
              <a:rPr lang="en-US" altLang="en-US" baseline="30000" smtClean="0"/>
              <a:t>A-B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(X</a:t>
            </a:r>
            <a:r>
              <a:rPr lang="en-US" altLang="en-US" baseline="30000" smtClean="0"/>
              <a:t>A</a:t>
            </a:r>
            <a:r>
              <a:rPr lang="en-US" altLang="en-US" smtClean="0"/>
              <a:t>)</a:t>
            </a:r>
            <a:r>
              <a:rPr lang="en-US" altLang="en-US" baseline="30000" smtClean="0"/>
              <a:t>B = </a:t>
            </a:r>
            <a:r>
              <a:rPr lang="en-US" altLang="en-US" smtClean="0"/>
              <a:t>X</a:t>
            </a:r>
            <a:r>
              <a:rPr lang="en-US" altLang="en-US" baseline="30000" smtClean="0"/>
              <a:t>AB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aseline="30000" smtClean="0"/>
              <a:t>N</a:t>
            </a:r>
            <a:r>
              <a:rPr lang="en-US" altLang="en-US" smtClean="0"/>
              <a:t> + X</a:t>
            </a:r>
            <a:r>
              <a:rPr lang="en-US" altLang="en-US" baseline="30000" smtClean="0"/>
              <a:t>N </a:t>
            </a:r>
            <a:r>
              <a:rPr lang="en-US" altLang="en-US" smtClean="0"/>
              <a:t> =  2X</a:t>
            </a:r>
            <a:r>
              <a:rPr lang="en-US" altLang="en-US" baseline="30000" smtClean="0"/>
              <a:t>N  </a:t>
            </a:r>
          </a:p>
          <a:p>
            <a:pPr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N </a:t>
            </a:r>
            <a:r>
              <a:rPr lang="en-US" altLang="en-US" smtClean="0"/>
              <a:t> + 2</a:t>
            </a:r>
            <a:r>
              <a:rPr lang="en-US" altLang="en-US" baseline="30000" smtClean="0"/>
              <a:t>N</a:t>
            </a:r>
            <a:r>
              <a:rPr lang="en-US" altLang="en-US" smtClean="0"/>
              <a:t> = 2</a:t>
            </a:r>
            <a:r>
              <a:rPr lang="en-US" altLang="en-US" baseline="30000" smtClean="0"/>
              <a:t>N+1</a:t>
            </a:r>
            <a:endParaRPr lang="en-US" altLang="en-US" smtClean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Example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2</a:t>
            </a:r>
            <a:r>
              <a:rPr lang="en-US" altLang="en-US" smtClean="0"/>
              <a:t> * 2</a:t>
            </a:r>
            <a:r>
              <a:rPr lang="en-US" altLang="en-US" baseline="30000" smtClean="0"/>
              <a:t>3</a:t>
            </a:r>
            <a:r>
              <a:rPr lang="en-US" altLang="en-US" smtClean="0"/>
              <a:t> = 2</a:t>
            </a:r>
            <a:r>
              <a:rPr lang="en-US" altLang="en-US" baseline="30000" smtClean="0"/>
              <a:t>2+3</a:t>
            </a:r>
            <a:r>
              <a:rPr lang="en-US" altLang="en-US" smtClean="0"/>
              <a:t> = 2</a:t>
            </a:r>
            <a:r>
              <a:rPr lang="en-US" altLang="en-US" baseline="30000" smtClean="0"/>
              <a:t>5</a:t>
            </a:r>
          </a:p>
          <a:p>
            <a:pPr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5</a:t>
            </a:r>
            <a:r>
              <a:rPr lang="en-US" altLang="en-US" smtClean="0"/>
              <a:t> / 2</a:t>
            </a:r>
            <a:r>
              <a:rPr lang="en-US" altLang="en-US" baseline="30000" smtClean="0"/>
              <a:t>3</a:t>
            </a:r>
            <a:r>
              <a:rPr lang="en-US" altLang="en-US" smtClean="0"/>
              <a:t> = 2</a:t>
            </a:r>
            <a:r>
              <a:rPr lang="en-US" altLang="en-US" baseline="30000" smtClean="0"/>
              <a:t>5 – 3</a:t>
            </a:r>
            <a:r>
              <a:rPr lang="en-US" altLang="en-US" smtClean="0"/>
              <a:t> = 2</a:t>
            </a:r>
            <a:r>
              <a:rPr lang="en-US" altLang="en-US" baseline="30000" smtClean="0"/>
              <a:t>2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(2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  <a:r>
              <a:rPr lang="en-US" altLang="en-US" baseline="30000" smtClean="0"/>
              <a:t>3</a:t>
            </a:r>
            <a:r>
              <a:rPr lang="en-US" altLang="en-US" smtClean="0"/>
              <a:t> = 2</a:t>
            </a:r>
            <a:r>
              <a:rPr lang="en-US" altLang="en-US" baseline="30000" smtClean="0"/>
              <a:t>6</a:t>
            </a:r>
          </a:p>
          <a:p>
            <a:pPr eaLnBrk="1" hangingPunct="1"/>
            <a:r>
              <a:rPr lang="en-US" altLang="en-US" smtClean="0"/>
              <a:t>3</a:t>
            </a:r>
            <a:r>
              <a:rPr lang="en-US" altLang="en-US" baseline="30000" smtClean="0"/>
              <a:t>2</a:t>
            </a:r>
            <a:r>
              <a:rPr lang="en-US" altLang="en-US" smtClean="0"/>
              <a:t> + 3</a:t>
            </a:r>
            <a:r>
              <a:rPr lang="en-US" altLang="en-US" baseline="30000" smtClean="0"/>
              <a:t>2 </a:t>
            </a:r>
            <a:r>
              <a:rPr lang="en-US" altLang="en-US" smtClean="0"/>
              <a:t> =  2(3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2</a:t>
            </a:r>
            <a:r>
              <a:rPr lang="en-US" altLang="en-US" smtClean="0"/>
              <a:t> + 2</a:t>
            </a:r>
            <a:r>
              <a:rPr lang="en-US" altLang="en-US" baseline="30000" smtClean="0"/>
              <a:t>2</a:t>
            </a:r>
            <a:r>
              <a:rPr lang="en-US" altLang="en-US" smtClean="0"/>
              <a:t> = 2</a:t>
            </a:r>
            <a:r>
              <a:rPr lang="en-US" altLang="en-US" baseline="30000" smtClean="0"/>
              <a:t>3</a:t>
            </a:r>
            <a:endParaRPr lang="en-US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E4B59C-F476-415D-B553-ADE267D257E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Erasure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Generic classes are seen by the compiler but are converted to regular classes (called raw classes) during compilation.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process is known as </a:t>
            </a:r>
            <a:r>
              <a:rPr lang="en-US" altLang="en-US" dirty="0" smtClean="0">
                <a:solidFill>
                  <a:srgbClr val="FF0000"/>
                </a:solidFill>
              </a:rPr>
              <a:t>type erasure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There will only be one class for all generic invocations.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One consequence of this is that static variables of a generic class are shared by all instances, regardless of the type parameter.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9AF0CD-FA8C-4D5F-A279-1B0FD408513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Restrictions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GenericMemoryCell</a:t>
            </a:r>
            <a:r>
              <a:rPr lang="en-US" altLang="en-US" sz="2800" dirty="0" smtClean="0"/>
              <a:t>&lt;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&gt; is illegal.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instanceof</a:t>
            </a:r>
            <a:r>
              <a:rPr lang="en-US" altLang="en-US" sz="2800" dirty="0" smtClean="0"/>
              <a:t> and typecasts work only with raw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Cannot use class’s type variable in static fields or methods.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 </a:t>
            </a:r>
            <a:r>
              <a:rPr lang="en-US" altLang="en-US" sz="2800" dirty="0" err="1" smtClean="0"/>
              <a:t>obj</a:t>
            </a:r>
            <a:r>
              <a:rPr lang="en-US" altLang="en-US" sz="2800" dirty="0" smtClean="0"/>
              <a:t> = new T();  // illegal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 </a:t>
            </a:r>
            <a:r>
              <a:rPr lang="en-US" altLang="en-US" sz="2800" dirty="0" err="1" smtClean="0"/>
              <a:t>obj</a:t>
            </a:r>
            <a:r>
              <a:rPr lang="en-US" altLang="en-US" sz="2800" dirty="0" smtClean="0"/>
              <a:t>[] = new T[];  // also illegal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err="1" smtClean="0">
                <a:solidFill>
                  <a:srgbClr val="FF0000"/>
                </a:solidFill>
              </a:rPr>
              <a:t>GenericMemoryCell</a:t>
            </a:r>
            <a:r>
              <a:rPr lang="en-US" altLang="en-US" sz="1800" dirty="0" smtClean="0">
                <a:solidFill>
                  <a:srgbClr val="FF0000"/>
                </a:solidFill>
              </a:rPr>
              <a:t>&lt;String&gt; 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arr</a:t>
            </a:r>
            <a:r>
              <a:rPr lang="en-US" altLang="en-US" sz="1800" dirty="0" smtClean="0">
                <a:solidFill>
                  <a:srgbClr val="FF0000"/>
                </a:solidFill>
              </a:rPr>
              <a:t>[] = new 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GenericMemoryCell</a:t>
            </a:r>
            <a:r>
              <a:rPr lang="en-US" altLang="en-US" sz="1800" dirty="0" smtClean="0">
                <a:solidFill>
                  <a:srgbClr val="FF0000"/>
                </a:solidFill>
              </a:rPr>
              <a:t>&lt;String&gt;[10];  </a:t>
            </a:r>
            <a:r>
              <a:rPr lang="en-US" altLang="en-US" sz="2800" dirty="0" smtClean="0"/>
              <a:t>// illegal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err="1" smtClean="0">
                <a:solidFill>
                  <a:srgbClr val="FF0000"/>
                </a:solidFill>
              </a:rPr>
              <a:t>GenericMemoryCell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[] </a:t>
            </a:r>
            <a:r>
              <a:rPr lang="en-US" altLang="en-US" sz="1800" b="1" dirty="0" err="1">
                <a:solidFill>
                  <a:srgbClr val="FF0000"/>
                </a:solidFill>
              </a:rPr>
              <a:t>arr</a:t>
            </a:r>
            <a:r>
              <a:rPr lang="en-US" altLang="en-US" sz="1800" b="1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>
                <a:solidFill>
                  <a:srgbClr val="FF0000"/>
                </a:solidFill>
              </a:rPr>
              <a:t>arr</a:t>
            </a:r>
            <a:r>
              <a:rPr lang="en-US" altLang="en-US" sz="1800" b="1" smtClean="0">
                <a:solidFill>
                  <a:srgbClr val="FF0000"/>
                </a:solidFill>
              </a:rPr>
              <a:t>=(</a:t>
            </a:r>
            <a:r>
              <a:rPr lang="en-US" altLang="en-US" sz="1800" b="1" dirty="0" err="1">
                <a:solidFill>
                  <a:srgbClr val="FF0000"/>
                </a:solidFill>
              </a:rPr>
              <a:t>GenericMemoryCell</a:t>
            </a:r>
            <a:r>
              <a:rPr lang="en-US" altLang="en-US" sz="1800" b="1" dirty="0">
                <a:solidFill>
                  <a:srgbClr val="FF0000"/>
                </a:solidFill>
              </a:rPr>
              <a:t>[]) new Object(size);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Comparators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Comparator allows the comparison rule to be separate from the object.</a:t>
            </a:r>
          </a:p>
          <a:p>
            <a:pPr eaLnBrk="1" hangingPunct="1"/>
            <a:r>
              <a:rPr lang="en-US" altLang="en-US" smtClean="0"/>
              <a:t>For example, rectangles can be compared in many different ways.</a:t>
            </a:r>
          </a:p>
          <a:p>
            <a:pPr eaLnBrk="1" hangingPunct="1"/>
            <a:r>
              <a:rPr lang="en-US" altLang="en-US" smtClean="0"/>
              <a:t>Different comparators can be defined and passed as arguments to routines that need to compare them.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CA7421-98D3-45C3-9058-61CC7063303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SomeClass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// </a:t>
            </a:r>
            <a:r>
              <a:rPr lang="en-US" sz="1600" dirty="0"/>
              <a:t>Precondition: </a:t>
            </a:r>
            <a:r>
              <a:rPr lang="en-US" sz="1600" dirty="0" err="1"/>
              <a:t>arr.length</a:t>
            </a:r>
            <a:r>
              <a:rPr lang="en-US" sz="1600" dirty="0"/>
              <a:t> </a:t>
            </a:r>
            <a:r>
              <a:rPr lang="en-US" sz="1600" dirty="0" smtClean="0"/>
              <a:t>&gt; </a:t>
            </a:r>
            <a:r>
              <a:rPr lang="en-US" sz="1600" dirty="0"/>
              <a:t>0.</a:t>
            </a:r>
          </a:p>
          <a:p>
            <a:pPr marL="0" indent="0">
              <a:buNone/>
            </a:pPr>
            <a:r>
              <a:rPr lang="en-US" sz="1600" dirty="0" smtClean="0"/>
              <a:t>   public </a:t>
            </a:r>
            <a:r>
              <a:rPr lang="en-US" sz="1600" dirty="0"/>
              <a:t>static &lt;</a:t>
            </a:r>
            <a:r>
              <a:rPr lang="en-US" sz="1600" dirty="0" err="1"/>
              <a:t>AnyType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AnyType</a:t>
            </a:r>
            <a:r>
              <a:rPr lang="en-US" sz="1600" dirty="0" smtClean="0"/>
              <a:t> </a:t>
            </a:r>
            <a:r>
              <a:rPr lang="en-US" sz="1600" dirty="0" err="1"/>
              <a:t>findMax</a:t>
            </a:r>
            <a:r>
              <a:rPr lang="en-US" sz="1600" dirty="0"/>
              <a:t>( </a:t>
            </a:r>
            <a:r>
              <a:rPr lang="en-US" sz="1600" dirty="0" err="1"/>
              <a:t>AnyType</a:t>
            </a:r>
            <a:r>
              <a:rPr lang="en-US" sz="1600" dirty="0"/>
              <a:t> [ ] </a:t>
            </a:r>
            <a:r>
              <a:rPr lang="en-US" sz="1600" dirty="0" err="1"/>
              <a:t>arr</a:t>
            </a:r>
            <a:r>
              <a:rPr lang="en-US" sz="1600" dirty="0"/>
              <a:t>, Comparator&lt;? super </a:t>
            </a:r>
            <a:r>
              <a:rPr lang="en-US" sz="1600" dirty="0" err="1"/>
              <a:t>AnyType</a:t>
            </a:r>
            <a:r>
              <a:rPr lang="en-US" sz="1600" dirty="0"/>
              <a:t>&gt; </a:t>
            </a:r>
            <a:r>
              <a:rPr lang="en-US" sz="1600" dirty="0" err="1"/>
              <a:t>cmp</a:t>
            </a:r>
            <a:r>
              <a:rPr lang="en-US" sz="1600" dirty="0"/>
              <a:t> )</a:t>
            </a:r>
          </a:p>
          <a:p>
            <a:pPr marL="0" indent="0">
              <a:buNone/>
            </a:pPr>
            <a:r>
              <a:rPr lang="en-US" sz="1600" dirty="0" smtClean="0"/>
              <a:t> 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maxIndex</a:t>
            </a:r>
            <a:r>
              <a:rPr lang="en-US" sz="1600" dirty="0"/>
              <a:t> = 0 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for </a:t>
            </a:r>
            <a:r>
              <a:rPr lang="en-US" sz="1600" dirty="0"/>
              <a:t>( </a:t>
            </a:r>
            <a:r>
              <a:rPr lang="en-US" sz="1600" dirty="0" err="1"/>
              <a:t>int</a:t>
            </a:r>
            <a:r>
              <a:rPr lang="en-US" sz="1600" dirty="0"/>
              <a:t> i = 1; i &lt; </a:t>
            </a:r>
            <a:r>
              <a:rPr lang="en-US" sz="1600" dirty="0" err="1"/>
              <a:t>arr.length</a:t>
            </a:r>
            <a:r>
              <a:rPr lang="en-US" sz="1600" dirty="0"/>
              <a:t> ; i++ )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   if</a:t>
            </a:r>
            <a:r>
              <a:rPr lang="en-US" sz="1600" dirty="0"/>
              <a:t>( </a:t>
            </a:r>
            <a:r>
              <a:rPr lang="en-US" sz="1600" dirty="0" err="1"/>
              <a:t>cmp.compare</a:t>
            </a:r>
            <a:r>
              <a:rPr lang="en-US" sz="1600" dirty="0"/>
              <a:t>( </a:t>
            </a:r>
            <a:r>
              <a:rPr lang="en-US" sz="1600" dirty="0" err="1"/>
              <a:t>arr</a:t>
            </a:r>
            <a:r>
              <a:rPr lang="en-US" sz="1600" dirty="0"/>
              <a:t>[ i ], </a:t>
            </a:r>
            <a:r>
              <a:rPr lang="en-US" sz="1600" dirty="0" err="1"/>
              <a:t>arr</a:t>
            </a:r>
            <a:r>
              <a:rPr lang="en-US" sz="1600" dirty="0"/>
              <a:t>[ </a:t>
            </a:r>
            <a:r>
              <a:rPr lang="en-US" sz="1600" dirty="0" err="1"/>
              <a:t>maxIndex</a:t>
            </a:r>
            <a:r>
              <a:rPr lang="en-US" sz="1600" dirty="0"/>
              <a:t> ] ) &gt; 0 )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smtClean="0"/>
              <a:t>   </a:t>
            </a:r>
            <a:r>
              <a:rPr lang="en-US" sz="1600" dirty="0" err="1" smtClean="0"/>
              <a:t>maxIndex</a:t>
            </a:r>
            <a:r>
              <a:rPr lang="en-US" sz="1600" dirty="0" smtClean="0"/>
              <a:t> </a:t>
            </a:r>
            <a:r>
              <a:rPr lang="en-US" sz="1600" dirty="0"/>
              <a:t>= i;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return </a:t>
            </a:r>
            <a:r>
              <a:rPr lang="en-US" sz="1600" dirty="0" err="1"/>
              <a:t>arr</a:t>
            </a:r>
            <a:r>
              <a:rPr lang="en-US" sz="1600" dirty="0"/>
              <a:t>[ </a:t>
            </a:r>
            <a:r>
              <a:rPr lang="en-US" sz="1600" dirty="0" err="1"/>
              <a:t>maxIndex</a:t>
            </a:r>
            <a:r>
              <a:rPr lang="en-US" sz="1600" dirty="0"/>
              <a:t> ];</a:t>
            </a:r>
          </a:p>
          <a:p>
            <a:pPr marL="0" indent="0">
              <a:buNone/>
            </a:pPr>
            <a:r>
              <a:rPr lang="en-US" sz="1600" dirty="0" smtClean="0"/>
              <a:t>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 smtClean="0"/>
              <a:t>CaseInsensitiveCompare</a:t>
            </a:r>
            <a:r>
              <a:rPr lang="en-US" sz="1600" dirty="0" smtClean="0"/>
              <a:t> </a:t>
            </a:r>
            <a:r>
              <a:rPr lang="en-US" sz="1600" dirty="0"/>
              <a:t>implements Comparator&lt;String&gt;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public </a:t>
            </a:r>
            <a:r>
              <a:rPr lang="en-US" sz="1600" dirty="0" err="1"/>
              <a:t>int</a:t>
            </a:r>
            <a:r>
              <a:rPr lang="en-US" sz="1600" dirty="0"/>
              <a:t> compare( String lhs, String </a:t>
            </a:r>
            <a:r>
              <a:rPr lang="en-US" sz="1600" dirty="0" err="1"/>
              <a:t>rhs</a:t>
            </a:r>
            <a:r>
              <a:rPr lang="en-US" sz="1600" dirty="0"/>
              <a:t> )</a:t>
            </a:r>
          </a:p>
          <a:p>
            <a:pPr marL="0" indent="0">
              <a:buNone/>
            </a:pPr>
            <a:r>
              <a:rPr lang="en-US" sz="1600" dirty="0"/>
              <a:t>   { return </a:t>
            </a:r>
            <a:r>
              <a:rPr lang="en-US" sz="1600" dirty="0" err="1"/>
              <a:t>lhs.compareToIgnoreCase</a:t>
            </a:r>
            <a:r>
              <a:rPr lang="en-US" sz="1600" dirty="0"/>
              <a:t>( </a:t>
            </a:r>
            <a:r>
              <a:rPr lang="en-US" sz="1600" dirty="0" err="1"/>
              <a:t>rhs</a:t>
            </a:r>
            <a:r>
              <a:rPr lang="en-US" sz="1600" dirty="0"/>
              <a:t> ) ;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2EB6E-B871-4C3A-8808-D6E8F9C7E9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8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TestProgram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public static void main( String [ ] </a:t>
            </a:r>
            <a:r>
              <a:rPr lang="en-US" sz="2400" dirty="0" err="1"/>
              <a:t>args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      String [ ] </a:t>
            </a:r>
            <a:r>
              <a:rPr lang="en-US" sz="2400" dirty="0" err="1"/>
              <a:t>arr</a:t>
            </a:r>
            <a:r>
              <a:rPr lang="en-US" sz="2400" dirty="0"/>
              <a:t> = { "ZEBRA", "alligator", "crocodile" } ;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 </a:t>
            </a:r>
            <a:r>
              <a:rPr lang="en-US" sz="2400" dirty="0" err="1"/>
              <a:t>SomeClass.findMax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new </a:t>
            </a:r>
            <a:r>
              <a:rPr lang="en-US" sz="2400" dirty="0" err="1" smtClean="0"/>
              <a:t>CaseInsensitiveCompare</a:t>
            </a:r>
            <a:r>
              <a:rPr lang="en-US" sz="2400" dirty="0"/>
              <a:t>( ) ) ) 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2EB6E-B871-4C3A-8808-D6E8F9C7E9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72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BFC840-B23D-426E-90B3-FA18AE0F96F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End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5A9EAF-3A21-45C5-9D9D-259C4D78B8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Logarithms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</a:t>
            </a:r>
            <a:r>
              <a:rPr lang="en-US" altLang="en-US" baseline="30000" smtClean="0"/>
              <a:t>A</a:t>
            </a:r>
            <a:r>
              <a:rPr lang="en-US" altLang="en-US" smtClean="0"/>
              <a:t> = B   if and only if log</a:t>
            </a:r>
            <a:r>
              <a:rPr lang="en-US" altLang="en-US" baseline="-25000" smtClean="0"/>
              <a:t>X</a:t>
            </a:r>
            <a:r>
              <a:rPr lang="en-US" altLang="en-US" smtClean="0"/>
              <a:t>B = A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2</a:t>
            </a:r>
            <a:r>
              <a:rPr lang="en-US" altLang="en-US" baseline="30000" smtClean="0"/>
              <a:t>3</a:t>
            </a:r>
            <a:r>
              <a:rPr lang="en-US" altLang="en-US" smtClean="0"/>
              <a:t> = 8     so    log</a:t>
            </a:r>
            <a:r>
              <a:rPr lang="en-US" altLang="en-US" baseline="-25000" smtClean="0"/>
              <a:t>2</a:t>
            </a:r>
            <a:r>
              <a:rPr lang="en-US" altLang="en-US" smtClean="0"/>
              <a:t>8 = 3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log</a:t>
            </a:r>
            <a:r>
              <a:rPr lang="en-US" altLang="en-US" baseline="-25000" smtClean="0"/>
              <a:t>A</a:t>
            </a:r>
            <a:r>
              <a:rPr lang="en-US" altLang="en-US" smtClean="0"/>
              <a:t>B = log</a:t>
            </a:r>
            <a:r>
              <a:rPr lang="en-US" altLang="en-US" baseline="-25000" smtClean="0"/>
              <a:t>C</a:t>
            </a:r>
            <a:r>
              <a:rPr lang="en-US" altLang="en-US" smtClean="0"/>
              <a:t>B / log</a:t>
            </a:r>
            <a:r>
              <a:rPr lang="en-US" altLang="en-US" baseline="-25000" smtClean="0"/>
              <a:t>C</a:t>
            </a:r>
            <a:r>
              <a:rPr lang="en-US" altLang="en-US" smtClean="0"/>
              <a:t>A;   A,B,C &gt; 0, A </a:t>
            </a:r>
            <a:r>
              <a:rPr lang="en-US" altLang="en-US" smtClean="0">
                <a:cs typeface="Times New Roman" pitchFamily="18" charset="0"/>
              </a:rPr>
              <a:t>≠ 1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  log</a:t>
            </a:r>
            <a:r>
              <a:rPr lang="en-US" altLang="en-US" baseline="-25000" smtClean="0">
                <a:cs typeface="Times New Roman" pitchFamily="18" charset="0"/>
              </a:rPr>
              <a:t>2</a:t>
            </a:r>
            <a:r>
              <a:rPr lang="en-US" altLang="en-US" smtClean="0">
                <a:cs typeface="Times New Roman" pitchFamily="18" charset="0"/>
              </a:rPr>
              <a:t>16 = log</a:t>
            </a:r>
            <a:r>
              <a:rPr lang="en-US" altLang="en-US" baseline="-25000" smtClean="0">
                <a:cs typeface="Times New Roman" pitchFamily="18" charset="0"/>
              </a:rPr>
              <a:t>10</a:t>
            </a:r>
            <a:r>
              <a:rPr lang="en-US" altLang="en-US" smtClean="0">
                <a:cs typeface="Times New Roman" pitchFamily="18" charset="0"/>
              </a:rPr>
              <a:t>16 / log</a:t>
            </a:r>
            <a:r>
              <a:rPr lang="en-US" altLang="en-US" baseline="-25000" smtClean="0">
                <a:cs typeface="Times New Roman" pitchFamily="18" charset="0"/>
              </a:rPr>
              <a:t>10</a:t>
            </a:r>
            <a:r>
              <a:rPr lang="en-US" altLang="en-US" smtClean="0">
                <a:cs typeface="Times New Roman" pitchFamily="18" charset="0"/>
              </a:rPr>
              <a:t>2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             = 1.204 / .301 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             =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704DAE-008D-498F-A78F-8404B9782E4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Logarithms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AB = 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A + 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B;   A,B &gt; 0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(3*4) =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3 +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4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                  = .477 + .602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                  = 1.079</a:t>
            </a:r>
          </a:p>
          <a:p>
            <a:pPr lvl="1" eaLnBrk="1" hangingPunct="1">
              <a:buFontTx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800" smtClean="0"/>
              <a:t>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A/B = 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A – 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B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4/3  = 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4 –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3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                =  .602 - .477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                =  .125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369FAE-42F5-4C34-AA5A-50E6BA1E10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Logarithms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</a:t>
            </a:r>
            <a:r>
              <a:rPr lang="en-US" altLang="en-US" baseline="-25000" smtClean="0"/>
              <a:t>X</a:t>
            </a:r>
            <a:r>
              <a:rPr lang="en-US" altLang="en-US" smtClean="0"/>
              <a:t> A</a:t>
            </a:r>
            <a:r>
              <a:rPr lang="en-US" altLang="en-US" baseline="30000" smtClean="0"/>
              <a:t>B</a:t>
            </a:r>
            <a:r>
              <a:rPr lang="en-US" altLang="en-US" smtClean="0"/>
              <a:t> = B log</a:t>
            </a:r>
            <a:r>
              <a:rPr lang="en-US" altLang="en-US" baseline="-25000" smtClean="0"/>
              <a:t>X</a:t>
            </a:r>
            <a:r>
              <a:rPr lang="en-US" altLang="en-US" smtClean="0"/>
              <a:t> A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log</a:t>
            </a:r>
            <a:r>
              <a:rPr lang="en-US" altLang="en-US" baseline="-25000" smtClean="0"/>
              <a:t>10</a:t>
            </a:r>
            <a:r>
              <a:rPr lang="en-US" altLang="en-US" smtClean="0"/>
              <a:t> 3</a:t>
            </a:r>
            <a:r>
              <a:rPr lang="en-US" altLang="en-US" baseline="30000" smtClean="0"/>
              <a:t>4</a:t>
            </a:r>
            <a:r>
              <a:rPr lang="en-US" altLang="en-US" smtClean="0"/>
              <a:t>  =  4 log</a:t>
            </a:r>
            <a:r>
              <a:rPr lang="en-US" altLang="en-US" baseline="-25000" smtClean="0"/>
              <a:t>10</a:t>
            </a:r>
            <a:r>
              <a:rPr lang="en-US" altLang="en-US" smtClean="0"/>
              <a:t> 3  =  4(.477) = 1.908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log</a:t>
            </a:r>
            <a:r>
              <a:rPr lang="en-US" altLang="en-US" baseline="-25000" smtClean="0"/>
              <a:t>2</a:t>
            </a:r>
            <a:r>
              <a:rPr lang="en-US" altLang="en-US" smtClean="0"/>
              <a:t> X &lt; X   for all X &gt; 0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04DA2A-28E8-41F3-A85E-E665DEBD56A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Logarithms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Normally ln is base e, and log is base 10.</a:t>
            </a:r>
          </a:p>
          <a:p>
            <a:pPr eaLnBrk="1" hangingPunct="1"/>
            <a:r>
              <a:rPr lang="en-US" altLang="en-US" smtClean="0"/>
              <a:t>In our textbook, log is always base 2.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log 1 = 0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log 2 = 1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log 1024 = 10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log 1048576 = 20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log 1073741824 = 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D64A5A-F00A-4552-BAAD-FA2F75029C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Geometric series – a series with a common ratio between successive terms.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cs typeface="Times New Roman" pitchFamily="18" charset="0"/>
              </a:rPr>
              <a:t> </a:t>
            </a:r>
            <a:r>
              <a:rPr lang="en-US" altLang="en-US" sz="1800" dirty="0" smtClean="0">
                <a:cs typeface="Times New Roman" pitchFamily="18" charset="0"/>
              </a:rPr>
              <a:t>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∑  2</a:t>
            </a:r>
            <a:r>
              <a:rPr lang="en-US" altLang="en-US" baseline="30000" dirty="0" smtClean="0">
                <a:cs typeface="Times New Roman" pitchFamily="18" charset="0"/>
              </a:rPr>
              <a:t>i</a:t>
            </a:r>
            <a:r>
              <a:rPr lang="en-US" altLang="en-US" dirty="0" smtClean="0">
                <a:cs typeface="Times New Roman" pitchFamily="18" charset="0"/>
              </a:rPr>
              <a:t>     =   2</a:t>
            </a:r>
            <a:r>
              <a:rPr lang="en-US" altLang="en-US" baseline="30000" dirty="0" smtClean="0">
                <a:cs typeface="Times New Roman" pitchFamily="18" charset="0"/>
              </a:rPr>
              <a:t>N+1 </a:t>
            </a:r>
            <a:r>
              <a:rPr lang="en-US" altLang="en-US" dirty="0" smtClean="0">
                <a:cs typeface="Times New Roman" pitchFamily="18" charset="0"/>
              </a:rPr>
              <a:t>- 1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itchFamily="18" charset="0"/>
              </a:rPr>
              <a:t> i=0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cs typeface="Times New Roman" pitchFamily="18" charset="0"/>
              </a:rPr>
              <a:t> </a:t>
            </a:r>
            <a:r>
              <a:rPr lang="en-US" altLang="en-US" sz="1800" dirty="0" smtClean="0">
                <a:cs typeface="Times New Roman" pitchFamily="18" charset="0"/>
              </a:rPr>
              <a:t>       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∑  A</a:t>
            </a:r>
            <a:r>
              <a:rPr lang="en-US" altLang="en-US" baseline="30000" dirty="0" smtClean="0">
                <a:cs typeface="Times New Roman" pitchFamily="18" charset="0"/>
              </a:rPr>
              <a:t>i</a:t>
            </a:r>
            <a:r>
              <a:rPr lang="en-US" altLang="en-US" dirty="0" smtClean="0">
                <a:cs typeface="Times New Roman" pitchFamily="18" charset="0"/>
              </a:rPr>
              <a:t>     =   (A</a:t>
            </a:r>
            <a:r>
              <a:rPr lang="en-US" altLang="en-US" baseline="30000" dirty="0" smtClean="0">
                <a:cs typeface="Times New Roman" pitchFamily="18" charset="0"/>
              </a:rPr>
              <a:t>N+1 </a:t>
            </a:r>
            <a:r>
              <a:rPr lang="en-US" altLang="en-US" dirty="0" smtClean="0">
                <a:cs typeface="Times New Roman" pitchFamily="18" charset="0"/>
              </a:rPr>
              <a:t>- 1) / A-1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itchFamily="18" charset="0"/>
              </a:rPr>
              <a:t> i=0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12436</TotalTime>
  <Words>2271</Words>
  <Application>Microsoft Office PowerPoint</Application>
  <PresentationFormat>On-screen Show (4:3)</PresentationFormat>
  <Paragraphs>410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Times New Roman</vt:lpstr>
      <vt:lpstr>Default Design</vt:lpstr>
      <vt:lpstr>Chapter 1</vt:lpstr>
      <vt:lpstr>Objectives</vt:lpstr>
      <vt:lpstr>Mathematics Review</vt:lpstr>
      <vt:lpstr>Exponents</vt:lpstr>
      <vt:lpstr>Logarithms</vt:lpstr>
      <vt:lpstr>Logarithms</vt:lpstr>
      <vt:lpstr>Logarithms</vt:lpstr>
      <vt:lpstr>Logarithms</vt:lpstr>
      <vt:lpstr>Series</vt:lpstr>
      <vt:lpstr>PowerPoint Presentation</vt:lpstr>
      <vt:lpstr>Series</vt:lpstr>
      <vt:lpstr>Proof by Counterexample</vt:lpstr>
      <vt:lpstr>Proof by Contradiction</vt:lpstr>
      <vt:lpstr>Induction</vt:lpstr>
      <vt:lpstr>PowerPoint Presentation</vt:lpstr>
      <vt:lpstr>PowerPoint Presentation</vt:lpstr>
      <vt:lpstr>Recursion</vt:lpstr>
      <vt:lpstr>Recursion</vt:lpstr>
      <vt:lpstr>Recursion</vt:lpstr>
      <vt:lpstr>Recursion</vt:lpstr>
      <vt:lpstr>PowerPoint Presentation</vt:lpstr>
      <vt:lpstr>Recursion</vt:lpstr>
      <vt:lpstr>Java Review</vt:lpstr>
      <vt:lpstr>Generic Objects</vt:lpstr>
      <vt:lpstr>PowerPoint Presentation</vt:lpstr>
      <vt:lpstr>PowerPoint Presentation</vt:lpstr>
      <vt:lpstr>Generic Objects</vt:lpstr>
      <vt:lpstr>Using Java Generics</vt:lpstr>
      <vt:lpstr>PowerPoint Presentation</vt:lpstr>
      <vt:lpstr>PowerPoint Presentation</vt:lpstr>
      <vt:lpstr>Autoboxing</vt:lpstr>
      <vt:lpstr>Diamond Operator</vt:lpstr>
      <vt:lpstr>Array Types</vt:lpstr>
      <vt:lpstr>Array Types</vt:lpstr>
      <vt:lpstr>Collections</vt:lpstr>
      <vt:lpstr>Wildcards</vt:lpstr>
      <vt:lpstr>Generic Methods</vt:lpstr>
      <vt:lpstr>Type Bounds</vt:lpstr>
      <vt:lpstr>Type Bounds</vt:lpstr>
      <vt:lpstr>Type Erasure</vt:lpstr>
      <vt:lpstr>Restrictions</vt:lpstr>
      <vt:lpstr>Comparators</vt:lpstr>
      <vt:lpstr>PowerPoint Presentation</vt:lpstr>
      <vt:lpstr>PowerPoint Presentation</vt:lpstr>
      <vt:lpstr>End of Slides</vt:lpstr>
    </vt:vector>
  </TitlesOfParts>
  <Company>University of Texas at Dallas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ozbirn</dc:creator>
  <cp:lastModifiedBy>Praveena Rangavajhula</cp:lastModifiedBy>
  <cp:revision>899</cp:revision>
  <dcterms:created xsi:type="dcterms:W3CDTF">2001-08-26T22:38:57Z</dcterms:created>
  <dcterms:modified xsi:type="dcterms:W3CDTF">2017-09-25T15:38:59Z</dcterms:modified>
</cp:coreProperties>
</file>