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92" r:id="rId12"/>
    <p:sldId id="293" r:id="rId13"/>
    <p:sldId id="286" r:id="rId14"/>
    <p:sldId id="266" r:id="rId15"/>
    <p:sldId id="267" r:id="rId16"/>
    <p:sldId id="268" r:id="rId17"/>
    <p:sldId id="269" r:id="rId18"/>
    <p:sldId id="270" r:id="rId19"/>
    <p:sldId id="282" r:id="rId20"/>
    <p:sldId id="274" r:id="rId21"/>
    <p:sldId id="288" r:id="rId22"/>
    <p:sldId id="290" r:id="rId23"/>
    <p:sldId id="283" r:id="rId24"/>
    <p:sldId id="287" r:id="rId25"/>
    <p:sldId id="278" r:id="rId26"/>
    <p:sldId id="289" r:id="rId27"/>
    <p:sldId id="291" r:id="rId28"/>
    <p:sldId id="275" r:id="rId29"/>
    <p:sldId id="279" r:id="rId30"/>
    <p:sldId id="276" r:id="rId31"/>
    <p:sldId id="294" r:id="rId32"/>
    <p:sldId id="295" r:id="rId33"/>
    <p:sldId id="280" r:id="rId34"/>
    <p:sldId id="284" r:id="rId35"/>
    <p:sldId id="277" r:id="rId36"/>
    <p:sldId id="28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99" d="100"/>
          <a:sy n="99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CF369-1F42-4594-A67B-1FCE7962B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1D41B-6E2C-43AE-A60A-F7B89AE30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91B2-AE7D-465E-9EB0-A9D723C05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962F3-F495-4925-9011-0CB5AA068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7823-F351-4129-A32A-F88FC4E8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03676-55C9-4E5C-A872-84F3369F3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0824-F119-44C9-80BE-90233979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13A8-296E-43D8-9AC4-4B9906FD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C3F43-0C47-4B0E-82C5-88FA7F97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83462-1230-4CE1-932E-775F9B355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237A1-64F9-49DB-A901-2A6B1D08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ABF91-AFBE-4FEE-95F4-CD35C7764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2D1981-242D-409B-B440-738038CC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6675A0-3795-44FB-9323-213D0BDED5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Disjoint Set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8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Fall 2017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09800" y="6248400"/>
            <a:ext cx="469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</a:t>
            </a:r>
            <a:r>
              <a:rPr lang="en-US" altLang="en-US" sz="1400" smtClean="0">
                <a:latin typeface="Arial" charset="0"/>
              </a:rPr>
              <a:t>2017 </a:t>
            </a:r>
            <a:r>
              <a:rPr lang="en-US" altLang="en-US" sz="1400" dirty="0">
                <a:latin typeface="Arial" charset="0"/>
              </a:rPr>
              <a:t>by Greg </a:t>
            </a:r>
            <a:r>
              <a:rPr lang="en-US" altLang="en-US" sz="1400" dirty="0" err="1">
                <a:latin typeface="Arial" charset="0"/>
              </a:rPr>
              <a:t>Ozbirn</a:t>
            </a:r>
            <a:r>
              <a:rPr lang="en-US" altLang="en-US" sz="1400" dirty="0">
                <a:latin typeface="Arial" charset="0"/>
              </a:rPr>
              <a:t>, UT-Dallas, for use with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charset="0"/>
              </a:rPr>
              <a:t>Data Structures book by Mark Allen Weiss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6FEF5F-3BBE-4C7B-818E-59A47864E6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start with a list of N sets, each with one element, and no relation between the elements.</a:t>
            </a:r>
          </a:p>
          <a:p>
            <a:pPr eaLnBrk="1" hangingPunct="1"/>
            <a:r>
              <a:rPr lang="en-US" altLang="en-US" smtClean="0"/>
              <a:t>Since all sets are unique, they are disjoint.</a:t>
            </a:r>
          </a:p>
          <a:p>
            <a:pPr eaLnBrk="1" hangingPunct="1"/>
            <a:r>
              <a:rPr lang="en-US" altLang="en-US" smtClean="0"/>
              <a:t>We then define two operations:</a:t>
            </a:r>
          </a:p>
          <a:p>
            <a:pPr lvl="1" eaLnBrk="1" hangingPunct="1"/>
            <a:r>
              <a:rPr lang="en-US" altLang="en-US" smtClean="0"/>
              <a:t>Find:    returns the name of the set containing a given element.</a:t>
            </a:r>
          </a:p>
          <a:p>
            <a:pPr lvl="1" eaLnBrk="1" hangingPunct="1"/>
            <a:r>
              <a:rPr lang="en-US" altLang="en-US" smtClean="0"/>
              <a:t>Union:  merges two equivalence classes into 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operations on the sets do not involve comparing their relative values.</a:t>
            </a:r>
          </a:p>
          <a:p>
            <a:pPr eaLnBrk="1" hangingPunct="1"/>
            <a:r>
              <a:rPr lang="en-US" altLang="en-US" smtClean="0"/>
              <a:t>For this reason, the values of the elements in the sets are simply representative values and can be number 0 to N-1.</a:t>
            </a:r>
          </a:p>
          <a:p>
            <a:pPr eaLnBrk="1" hangingPunct="1"/>
            <a:r>
              <a:rPr lang="en-US" altLang="en-US" smtClean="0"/>
              <a:t>Actual data items would need to be mapped to these values for an application to use them.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7FC3B2-091C-4DDE-8F25-8DF0DB5E3D1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find operation returns the name of a set, but the name is somewhat arbitrary since we merely wish to know if find(a) == find(b).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2EEA5-E30D-410D-805B-217B8DED81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9BFD1E-B41B-4334-B0F4-5E1F55DFE7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array could be used by letting the index represent the element, and the value represent the set it belongs to (its name).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find could then be done in O(1)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However, a union would take O(N) time, since a union would need to scan the list changing all elements of the sets to the merged set’s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F70E1F-FE16-410D-A987-2A862B6E65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Data Structure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use a tree to represent a set. </a:t>
            </a:r>
          </a:p>
          <a:p>
            <a:pPr eaLnBrk="1" hangingPunct="1"/>
            <a:r>
              <a:rPr lang="en-US" altLang="en-US" smtClean="0"/>
              <a:t>The root node can act as the name of the set.</a:t>
            </a:r>
          </a:p>
          <a:p>
            <a:pPr eaLnBrk="1" hangingPunct="1"/>
            <a:r>
              <a:rPr lang="en-US" altLang="en-US" smtClean="0"/>
              <a:t>Other members of the set will be children of the root.</a:t>
            </a:r>
          </a:p>
          <a:p>
            <a:pPr eaLnBrk="1" hangingPunct="1"/>
            <a:r>
              <a:rPr lang="en-US" altLang="en-US" smtClean="0"/>
              <a:t>We can store the tree in an array in the following way:</a:t>
            </a:r>
          </a:p>
          <a:p>
            <a:pPr lvl="1" eaLnBrk="1" hangingPunct="1"/>
            <a:r>
              <a:rPr lang="en-US" altLang="en-US" smtClean="0"/>
              <a:t>If i is a root, then let s[i] = -1.</a:t>
            </a:r>
          </a:p>
          <a:p>
            <a:pPr lvl="1" eaLnBrk="1" hangingPunct="1"/>
            <a:r>
              <a:rPr lang="en-US" altLang="en-US" smtClean="0"/>
              <a:t>If i is not a root, then let s[i] = parent of 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BA5DF5-A324-45B3-91C3-A7FC056483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1676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Trees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766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48768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477000" y="1524000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133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733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5334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934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6002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200400" y="43465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800600" y="44227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562600" y="5718175"/>
            <a:ext cx="84137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0574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36576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5257800" y="36607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5486400" y="51085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384925" y="3775075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Union(2,3)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2667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10668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2286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517525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11620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17716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2381250" y="2743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3" name="Rectangle 32"/>
          <p:cNvSpPr>
            <a:spLocks noChangeArrowheads="1"/>
          </p:cNvSpPr>
          <p:nvPr/>
        </p:nvSpPr>
        <p:spPr bwMode="auto">
          <a:xfrm>
            <a:off x="457200" y="5562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10668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1676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2286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36"/>
          <p:cNvSpPr txBox="1">
            <a:spLocks noChangeArrowheads="1"/>
          </p:cNvSpPr>
          <p:nvPr/>
        </p:nvSpPr>
        <p:spPr bwMode="auto">
          <a:xfrm>
            <a:off x="517525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8" name="Text Box 37"/>
          <p:cNvSpPr txBox="1">
            <a:spLocks noChangeArrowheads="1"/>
          </p:cNvSpPr>
          <p:nvPr/>
        </p:nvSpPr>
        <p:spPr bwMode="auto">
          <a:xfrm>
            <a:off x="11620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19" name="Text Box 38"/>
          <p:cNvSpPr txBox="1">
            <a:spLocks noChangeArrowheads="1"/>
          </p:cNvSpPr>
          <p:nvPr/>
        </p:nvSpPr>
        <p:spPr bwMode="auto">
          <a:xfrm>
            <a:off x="1771650" y="5638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23812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16421" name="Text Box 40"/>
          <p:cNvSpPr txBox="1">
            <a:spLocks noChangeArrowheads="1"/>
          </p:cNvSpPr>
          <p:nvPr/>
        </p:nvSpPr>
        <p:spPr bwMode="auto">
          <a:xfrm>
            <a:off x="517525" y="3165475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</a:t>
            </a:r>
          </a:p>
        </p:txBody>
      </p:sp>
      <p:sp>
        <p:nvSpPr>
          <p:cNvPr id="16422" name="Text Box 41"/>
          <p:cNvSpPr txBox="1">
            <a:spLocks noChangeArrowheads="1"/>
          </p:cNvSpPr>
          <p:nvPr/>
        </p:nvSpPr>
        <p:spPr bwMode="auto">
          <a:xfrm>
            <a:off x="533400" y="6172200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0     1       2    3</a:t>
            </a:r>
          </a:p>
        </p:txBody>
      </p:sp>
      <p:sp>
        <p:nvSpPr>
          <p:cNvPr id="16423" name="Text Box 42"/>
          <p:cNvSpPr txBox="1">
            <a:spLocks noChangeArrowheads="1"/>
          </p:cNvSpPr>
          <p:nvPr/>
        </p:nvSpPr>
        <p:spPr bwMode="auto">
          <a:xfrm>
            <a:off x="3124200" y="26670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(0,1,2,3 are all roots)</a:t>
            </a:r>
          </a:p>
        </p:txBody>
      </p:sp>
      <p:sp>
        <p:nvSpPr>
          <p:cNvPr id="16424" name="Text Box 43"/>
          <p:cNvSpPr txBox="1">
            <a:spLocks noChangeArrowheads="1"/>
          </p:cNvSpPr>
          <p:nvPr/>
        </p:nvSpPr>
        <p:spPr bwMode="auto">
          <a:xfrm>
            <a:off x="3124200" y="5638800"/>
            <a:ext cx="1485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(3 has 2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its parent)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B1675-46FD-4384-BFC3-2D0F7F83C0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Trees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So, to perform a union of two sets, we merge two trees in the array, by making one tree’s root a child of the other tree’s root.</a:t>
            </a:r>
          </a:p>
          <a:p>
            <a:pPr eaLnBrk="1" hangingPunct="1"/>
            <a:r>
              <a:rPr lang="en-US" altLang="en-US" smtClean="0"/>
              <a:t>This takes O(1) time (constant time).</a:t>
            </a:r>
          </a:p>
          <a:p>
            <a:pPr eaLnBrk="1" hangingPunct="1"/>
            <a:r>
              <a:rPr lang="en-US" altLang="en-US" smtClean="0"/>
              <a:t>Each set is stored as a separate tree.</a:t>
            </a:r>
          </a:p>
          <a:p>
            <a:pPr eaLnBrk="1" hangingPunct="1"/>
            <a:r>
              <a:rPr lang="en-US" altLang="en-US" smtClean="0"/>
              <a:t>A collection of trees is called a forest.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5FA111-3C14-4964-A484-5A847465F7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Find(x)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find(x) command can return the root of the tree containing x.</a:t>
            </a:r>
          </a:p>
          <a:p>
            <a:pPr eaLnBrk="1" hangingPunct="1"/>
            <a:r>
              <a:rPr lang="en-US" altLang="en-US" smtClean="0"/>
              <a:t>Because a tree may be N-1 elements deep, the running time of find is O(N).</a:t>
            </a:r>
          </a:p>
          <a:p>
            <a:pPr eaLnBrk="1" hangingPunct="1"/>
            <a:r>
              <a:rPr lang="en-US" altLang="en-US" smtClean="0"/>
              <a:t>So, a series of M operations could take O(MN).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25DC7D-31C5-4504-A5A2-76E3EF11BF7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public class DisjSets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/** Construct the disjoint sets object.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@param numElements the initial number of disjoint sets.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public DisjSets( int numElements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s = new int [ numElements 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for( int i = 0; i &lt; s.length; i++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s[ i ]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/**   Union two disjoint sets.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    Assume root1 and root2 are distinct and represent set names.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@param root1 the root of set 1.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@param root2 the root of set 2. 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public void union( int root1, int root2 )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s[ root2 ] = root1;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8A1C98-3F14-426F-98D6-751652087F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/** Perform a find.   Error checks omitted again for simplicity.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@param x the element being searched for.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* @return the set containing x.      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public int find( int x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if( s[ x ] &lt;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        return find( s[ x ]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        private int [ ]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8DE71E-304C-4739-AA2D-5A24C3F0AE0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Disjoint Set ADT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This chapter introduces the disjoint set ADT.</a:t>
            </a:r>
          </a:p>
          <a:p>
            <a:pPr eaLnBrk="1" hangingPunct="1"/>
            <a:r>
              <a:rPr lang="en-US" altLang="en-US" sz="2800" smtClean="0"/>
              <a:t>The disjoint set involves two basic operations, union and find, and so its algorithm is often called the union/find algorithm.</a:t>
            </a:r>
          </a:p>
          <a:p>
            <a:pPr eaLnBrk="1" hangingPunct="1"/>
            <a:r>
              <a:rPr lang="en-US" altLang="en-US" sz="2800" smtClean="0"/>
              <a:t>The author introduces the disjoint set ADT with a discussion of equivalence relations and the dynamic equivalence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BBED43-A63F-4E7D-B62B-CC868074427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Smart Union Algorithms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improve the union operation by making the tree with fewer nodes be a child of the tree having more nodes.</a:t>
            </a:r>
          </a:p>
          <a:p>
            <a:pPr eaLnBrk="1" hangingPunct="1"/>
            <a:r>
              <a:rPr lang="en-US" altLang="en-US" smtClean="0"/>
              <a:t>This is called union-by-size.</a:t>
            </a:r>
          </a:p>
          <a:p>
            <a:pPr eaLnBrk="1" hangingPunct="1"/>
            <a:r>
              <a:rPr lang="en-US" altLang="en-US" smtClean="0"/>
              <a:t>To make tree size comparisons easy, the array entry for a root can store the negative of the tree size rather than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8EAAF-B0BC-4128-91DD-98F227A9387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44" name="Oval 18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8" name="Text Box 24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2550" name="Line 28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Oval 30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2552" name="Oval 31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53" name="Oval 32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54" name="Oval 33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55" name="Line 34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Oval 38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60" name="Oval 39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41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42"/>
          <p:cNvSpPr txBox="1">
            <a:spLocks noChangeArrowheads="1"/>
          </p:cNvSpPr>
          <p:nvPr/>
        </p:nvSpPr>
        <p:spPr bwMode="auto">
          <a:xfrm>
            <a:off x="1447800" y="5562600"/>
            <a:ext cx="683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fewer nodes into tree with more nodes</a:t>
            </a:r>
          </a:p>
        </p:txBody>
      </p:sp>
      <p:sp>
        <p:nvSpPr>
          <p:cNvPr id="22564" name="Oval 43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65" name="Oval 44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866C04-A5BA-4CAD-90DB-89AA7B5CBA8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 flipH="1" flipV="1">
            <a:off x="5943600" y="2057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5632450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60134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6470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6931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V="1">
            <a:off x="5861050" y="1600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 flipV="1">
            <a:off x="5937250" y="2133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 flipV="1">
            <a:off x="6778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 flipH="1" flipV="1">
            <a:off x="586105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1895475" y="1905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2279650" y="2286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 flipV="1">
            <a:off x="2200275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V="1">
            <a:off x="2047875" y="1524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720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-6 indicate 2 nodes and 6 nodes.</a:t>
            </a: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723265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93025" y="3048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3571" name="Line 20"/>
          <p:cNvSpPr>
            <a:spLocks noChangeShapeType="1"/>
          </p:cNvSpPr>
          <p:nvPr/>
        </p:nvSpPr>
        <p:spPr bwMode="auto">
          <a:xfrm flipH="1" flipV="1">
            <a:off x="7540625" y="2743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4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-6</a:t>
            </a:r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3587" name="Text Box 37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88" name="Line 39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40"/>
          <p:cNvSpPr txBox="1">
            <a:spLocks noChangeArrowheads="1"/>
          </p:cNvSpPr>
          <p:nvPr/>
        </p:nvSpPr>
        <p:spPr bwMode="auto">
          <a:xfrm>
            <a:off x="365125" y="346075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Union-by-size: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4F670-0CDF-4D81-B144-934B94A724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Smart Union Algorithms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Union by size will cause the depth of a node to be no more than log 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see this, consider that every node is initially a tree of depth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 union causes its depth to grow, it is because it has been placed into a tree that has at least twice as many nodes.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can only be done log N times.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76554-CD18-4B6B-9FAB-C65B97274F5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Oval 5"/>
          <p:cNvSpPr>
            <a:spLocks noChangeArrowheads="1"/>
          </p:cNvSpPr>
          <p:nvPr/>
        </p:nvSpPr>
        <p:spPr bwMode="auto">
          <a:xfrm>
            <a:off x="685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16764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05" name="Oval 7"/>
          <p:cNvSpPr>
            <a:spLocks noChangeArrowheads="1"/>
          </p:cNvSpPr>
          <p:nvPr/>
        </p:nvSpPr>
        <p:spPr bwMode="auto">
          <a:xfrm>
            <a:off x="26670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36576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V="1">
            <a:off x="838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18288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V="1">
            <a:off x="28194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V="1">
            <a:off x="38100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Oval 13"/>
          <p:cNvSpPr>
            <a:spLocks noChangeArrowheads="1"/>
          </p:cNvSpPr>
          <p:nvPr/>
        </p:nvSpPr>
        <p:spPr bwMode="auto">
          <a:xfrm>
            <a:off x="4648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5791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67818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4800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5943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V="1">
            <a:off x="69342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Oval 19"/>
          <p:cNvSpPr>
            <a:spLocks noChangeArrowheads="1"/>
          </p:cNvSpPr>
          <p:nvPr/>
        </p:nvSpPr>
        <p:spPr bwMode="auto">
          <a:xfrm>
            <a:off x="7696200" y="762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V="1">
            <a:off x="7848600" y="487363"/>
            <a:ext cx="1588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365125" y="14288"/>
            <a:ext cx="575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Watch the depth of element 7 as unions are performed:</a:t>
            </a: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365125" y="1371600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union(0,1);      union(2,3);    union(4,5);   union(6,7);</a:t>
            </a:r>
          </a:p>
        </p:txBody>
      </p:sp>
      <p:sp>
        <p:nvSpPr>
          <p:cNvPr id="25621" name="Oval 23"/>
          <p:cNvSpPr>
            <a:spLocks noChangeArrowheads="1"/>
          </p:cNvSpPr>
          <p:nvPr/>
        </p:nvSpPr>
        <p:spPr bwMode="auto">
          <a:xfrm>
            <a:off x="685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22" name="Oval 24"/>
          <p:cNvSpPr>
            <a:spLocks noChangeArrowheads="1"/>
          </p:cNvSpPr>
          <p:nvPr/>
        </p:nvSpPr>
        <p:spPr bwMode="auto">
          <a:xfrm>
            <a:off x="1069975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23" name="Oval 25"/>
          <p:cNvSpPr>
            <a:spLocks noChangeArrowheads="1"/>
          </p:cNvSpPr>
          <p:nvPr/>
        </p:nvSpPr>
        <p:spPr bwMode="auto">
          <a:xfrm>
            <a:off x="26670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24" name="Oval 26"/>
          <p:cNvSpPr>
            <a:spLocks noChangeArrowheads="1"/>
          </p:cNvSpPr>
          <p:nvPr/>
        </p:nvSpPr>
        <p:spPr bwMode="auto">
          <a:xfrm>
            <a:off x="30480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 flipV="1">
            <a:off x="914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 flipV="1">
            <a:off x="28956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Oval 31"/>
          <p:cNvSpPr>
            <a:spLocks noChangeArrowheads="1"/>
          </p:cNvSpPr>
          <p:nvPr/>
        </p:nvSpPr>
        <p:spPr bwMode="auto">
          <a:xfrm>
            <a:off x="46482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28" name="Oval 32"/>
          <p:cNvSpPr>
            <a:spLocks noChangeArrowheads="1"/>
          </p:cNvSpPr>
          <p:nvPr/>
        </p:nvSpPr>
        <p:spPr bwMode="auto">
          <a:xfrm>
            <a:off x="50292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29" name="Oval 33"/>
          <p:cNvSpPr>
            <a:spLocks noChangeArrowheads="1"/>
          </p:cNvSpPr>
          <p:nvPr/>
        </p:nvSpPr>
        <p:spPr bwMode="auto">
          <a:xfrm>
            <a:off x="6781800" y="2209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30" name="Line 34"/>
          <p:cNvSpPr>
            <a:spLocks noChangeShapeType="1"/>
          </p:cNvSpPr>
          <p:nvPr/>
        </p:nvSpPr>
        <p:spPr bwMode="auto">
          <a:xfrm flipV="1">
            <a:off x="48768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6"/>
          <p:cNvSpPr>
            <a:spLocks noChangeShapeType="1"/>
          </p:cNvSpPr>
          <p:nvPr/>
        </p:nvSpPr>
        <p:spPr bwMode="auto">
          <a:xfrm flipV="1">
            <a:off x="7010400" y="1828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Oval 37"/>
          <p:cNvSpPr>
            <a:spLocks noChangeArrowheads="1"/>
          </p:cNvSpPr>
          <p:nvPr/>
        </p:nvSpPr>
        <p:spPr bwMode="auto">
          <a:xfrm>
            <a:off x="7162800" y="2590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33" name="Line 39"/>
          <p:cNvSpPr>
            <a:spLocks noChangeShapeType="1"/>
          </p:cNvSpPr>
          <p:nvPr/>
        </p:nvSpPr>
        <p:spPr bwMode="auto">
          <a:xfrm flipH="1" flipV="1">
            <a:off x="990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Oval 42"/>
          <p:cNvSpPr>
            <a:spLocks noChangeArrowheads="1"/>
          </p:cNvSpPr>
          <p:nvPr/>
        </p:nvSpPr>
        <p:spPr bwMode="auto">
          <a:xfrm>
            <a:off x="5334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35" name="Oval 43"/>
          <p:cNvSpPr>
            <a:spLocks noChangeArrowheads="1"/>
          </p:cNvSpPr>
          <p:nvPr/>
        </p:nvSpPr>
        <p:spPr bwMode="auto">
          <a:xfrm>
            <a:off x="9144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36" name="Oval 44"/>
          <p:cNvSpPr>
            <a:spLocks noChangeArrowheads="1"/>
          </p:cNvSpPr>
          <p:nvPr/>
        </p:nvSpPr>
        <p:spPr bwMode="auto">
          <a:xfrm>
            <a:off x="137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37" name="Oval 45"/>
          <p:cNvSpPr>
            <a:spLocks noChangeArrowheads="1"/>
          </p:cNvSpPr>
          <p:nvPr/>
        </p:nvSpPr>
        <p:spPr bwMode="auto">
          <a:xfrm>
            <a:off x="18319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38" name="Line 46"/>
          <p:cNvSpPr>
            <a:spLocks noChangeShapeType="1"/>
          </p:cNvSpPr>
          <p:nvPr/>
        </p:nvSpPr>
        <p:spPr bwMode="auto">
          <a:xfrm flipV="1">
            <a:off x="7620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Line 47"/>
          <p:cNvSpPr>
            <a:spLocks noChangeShapeType="1"/>
          </p:cNvSpPr>
          <p:nvPr/>
        </p:nvSpPr>
        <p:spPr bwMode="auto">
          <a:xfrm flipH="1" flipV="1">
            <a:off x="8382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8"/>
          <p:cNvSpPr>
            <a:spLocks noChangeShapeType="1"/>
          </p:cNvSpPr>
          <p:nvPr/>
        </p:nvSpPr>
        <p:spPr bwMode="auto">
          <a:xfrm flipH="1" flipV="1">
            <a:off x="16795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55"/>
          <p:cNvSpPr>
            <a:spLocks noChangeShapeType="1"/>
          </p:cNvSpPr>
          <p:nvPr/>
        </p:nvSpPr>
        <p:spPr bwMode="auto">
          <a:xfrm flipH="1" flipV="1">
            <a:off x="7620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58"/>
          <p:cNvSpPr txBox="1">
            <a:spLocks noChangeArrowheads="1"/>
          </p:cNvSpPr>
          <p:nvPr/>
        </p:nvSpPr>
        <p:spPr bwMode="auto">
          <a:xfrm>
            <a:off x="533400" y="3276600"/>
            <a:ext cx="308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union(0,2);      union(4,6);    </a:t>
            </a:r>
          </a:p>
        </p:txBody>
      </p:sp>
      <p:sp>
        <p:nvSpPr>
          <p:cNvPr id="25643" name="Line 59"/>
          <p:cNvSpPr>
            <a:spLocks noChangeShapeType="1"/>
          </p:cNvSpPr>
          <p:nvPr/>
        </p:nvSpPr>
        <p:spPr bwMode="auto">
          <a:xfrm flipH="1" flipV="1">
            <a:off x="29718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60"/>
          <p:cNvSpPr>
            <a:spLocks noChangeShapeType="1"/>
          </p:cNvSpPr>
          <p:nvPr/>
        </p:nvSpPr>
        <p:spPr bwMode="auto">
          <a:xfrm flipH="1" flipV="1">
            <a:off x="49530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61"/>
          <p:cNvSpPr>
            <a:spLocks noChangeShapeType="1"/>
          </p:cNvSpPr>
          <p:nvPr/>
        </p:nvSpPr>
        <p:spPr bwMode="auto">
          <a:xfrm flipH="1" flipV="1">
            <a:off x="70866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Oval 62"/>
          <p:cNvSpPr>
            <a:spLocks noChangeArrowheads="1"/>
          </p:cNvSpPr>
          <p:nvPr/>
        </p:nvSpPr>
        <p:spPr bwMode="auto">
          <a:xfrm>
            <a:off x="2206625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47" name="Oval 63"/>
          <p:cNvSpPr>
            <a:spLocks noChangeArrowheads="1"/>
          </p:cNvSpPr>
          <p:nvPr/>
        </p:nvSpPr>
        <p:spPr bwMode="auto">
          <a:xfrm>
            <a:off x="25876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48" name="Oval 64"/>
          <p:cNvSpPr>
            <a:spLocks noChangeArrowheads="1"/>
          </p:cNvSpPr>
          <p:nvPr/>
        </p:nvSpPr>
        <p:spPr bwMode="auto">
          <a:xfrm>
            <a:off x="3044825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49" name="Oval 65"/>
          <p:cNvSpPr>
            <a:spLocks noChangeArrowheads="1"/>
          </p:cNvSpPr>
          <p:nvPr/>
        </p:nvSpPr>
        <p:spPr bwMode="auto">
          <a:xfrm>
            <a:off x="3505200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50" name="Line 66"/>
          <p:cNvSpPr>
            <a:spLocks noChangeShapeType="1"/>
          </p:cNvSpPr>
          <p:nvPr/>
        </p:nvSpPr>
        <p:spPr bwMode="auto">
          <a:xfrm flipV="1">
            <a:off x="2435225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67"/>
          <p:cNvSpPr>
            <a:spLocks noChangeShapeType="1"/>
          </p:cNvSpPr>
          <p:nvPr/>
        </p:nvSpPr>
        <p:spPr bwMode="auto">
          <a:xfrm flipH="1" flipV="1">
            <a:off x="2511425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68"/>
          <p:cNvSpPr>
            <a:spLocks noChangeShapeType="1"/>
          </p:cNvSpPr>
          <p:nvPr/>
        </p:nvSpPr>
        <p:spPr bwMode="auto">
          <a:xfrm flipH="1" flipV="1">
            <a:off x="3352800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69"/>
          <p:cNvSpPr>
            <a:spLocks noChangeShapeType="1"/>
          </p:cNvSpPr>
          <p:nvPr/>
        </p:nvSpPr>
        <p:spPr bwMode="auto">
          <a:xfrm flipH="1" flipV="1">
            <a:off x="2435225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Oval 70"/>
          <p:cNvSpPr>
            <a:spLocks noChangeArrowheads="1"/>
          </p:cNvSpPr>
          <p:nvPr/>
        </p:nvSpPr>
        <p:spPr bwMode="auto">
          <a:xfrm>
            <a:off x="4800600" y="4114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55" name="Oval 71"/>
          <p:cNvSpPr>
            <a:spLocks noChangeArrowheads="1"/>
          </p:cNvSpPr>
          <p:nvPr/>
        </p:nvSpPr>
        <p:spPr bwMode="auto">
          <a:xfrm>
            <a:off x="51816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56" name="Oval 72"/>
          <p:cNvSpPr>
            <a:spLocks noChangeArrowheads="1"/>
          </p:cNvSpPr>
          <p:nvPr/>
        </p:nvSpPr>
        <p:spPr bwMode="auto">
          <a:xfrm>
            <a:off x="5638800" y="4648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57" name="Oval 73"/>
          <p:cNvSpPr>
            <a:spLocks noChangeArrowheads="1"/>
          </p:cNvSpPr>
          <p:nvPr/>
        </p:nvSpPr>
        <p:spPr bwMode="auto">
          <a:xfrm>
            <a:off x="6099175" y="518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58" name="Line 74"/>
          <p:cNvSpPr>
            <a:spLocks noChangeShapeType="1"/>
          </p:cNvSpPr>
          <p:nvPr/>
        </p:nvSpPr>
        <p:spPr bwMode="auto">
          <a:xfrm flipV="1">
            <a:off x="5029200" y="3733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75"/>
          <p:cNvSpPr>
            <a:spLocks noChangeShapeType="1"/>
          </p:cNvSpPr>
          <p:nvPr/>
        </p:nvSpPr>
        <p:spPr bwMode="auto">
          <a:xfrm flipH="1" flipV="1">
            <a:off x="51054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76"/>
          <p:cNvSpPr>
            <a:spLocks noChangeShapeType="1"/>
          </p:cNvSpPr>
          <p:nvPr/>
        </p:nvSpPr>
        <p:spPr bwMode="auto">
          <a:xfrm flipH="1" flipV="1">
            <a:off x="5946775" y="4876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77"/>
          <p:cNvSpPr>
            <a:spLocks noChangeShapeType="1"/>
          </p:cNvSpPr>
          <p:nvPr/>
        </p:nvSpPr>
        <p:spPr bwMode="auto">
          <a:xfrm flipH="1" flipV="1">
            <a:off x="5029200" y="4343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Text Box 78"/>
          <p:cNvSpPr txBox="1">
            <a:spLocks noChangeArrowheads="1"/>
          </p:cNvSpPr>
          <p:nvPr/>
        </p:nvSpPr>
        <p:spPr bwMode="auto">
          <a:xfrm>
            <a:off x="4724400" y="327660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union(0,4);      </a:t>
            </a:r>
          </a:p>
        </p:txBody>
      </p:sp>
      <p:sp>
        <p:nvSpPr>
          <p:cNvPr id="25663" name="Oval 79"/>
          <p:cNvSpPr>
            <a:spLocks noChangeArrowheads="1"/>
          </p:cNvSpPr>
          <p:nvPr/>
        </p:nvSpPr>
        <p:spPr bwMode="auto">
          <a:xfrm>
            <a:off x="6473825" y="46513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5664" name="Oval 80"/>
          <p:cNvSpPr>
            <a:spLocks noChangeArrowheads="1"/>
          </p:cNvSpPr>
          <p:nvPr/>
        </p:nvSpPr>
        <p:spPr bwMode="auto">
          <a:xfrm>
            <a:off x="68548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65" name="Oval 81"/>
          <p:cNvSpPr>
            <a:spLocks noChangeArrowheads="1"/>
          </p:cNvSpPr>
          <p:nvPr/>
        </p:nvSpPr>
        <p:spPr bwMode="auto">
          <a:xfrm>
            <a:off x="7312025" y="51847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66" name="Oval 82"/>
          <p:cNvSpPr>
            <a:spLocks noChangeArrowheads="1"/>
          </p:cNvSpPr>
          <p:nvPr/>
        </p:nvSpPr>
        <p:spPr bwMode="auto">
          <a:xfrm>
            <a:off x="7772400" y="5718175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67" name="Line 83"/>
          <p:cNvSpPr>
            <a:spLocks noChangeShapeType="1"/>
          </p:cNvSpPr>
          <p:nvPr/>
        </p:nvSpPr>
        <p:spPr bwMode="auto">
          <a:xfrm flipH="1" flipV="1">
            <a:off x="5105400" y="4191000"/>
            <a:ext cx="144780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Line 84"/>
          <p:cNvSpPr>
            <a:spLocks noChangeShapeType="1"/>
          </p:cNvSpPr>
          <p:nvPr/>
        </p:nvSpPr>
        <p:spPr bwMode="auto">
          <a:xfrm flipH="1" flipV="1">
            <a:off x="6778625" y="48037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85"/>
          <p:cNvSpPr>
            <a:spLocks noChangeShapeType="1"/>
          </p:cNvSpPr>
          <p:nvPr/>
        </p:nvSpPr>
        <p:spPr bwMode="auto">
          <a:xfrm flipH="1" flipV="1">
            <a:off x="7620000" y="54133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86"/>
          <p:cNvSpPr>
            <a:spLocks noChangeShapeType="1"/>
          </p:cNvSpPr>
          <p:nvPr/>
        </p:nvSpPr>
        <p:spPr bwMode="auto">
          <a:xfrm flipH="1" flipV="1">
            <a:off x="6702425" y="4879975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Text Box 87"/>
          <p:cNvSpPr txBox="1">
            <a:spLocks noChangeArrowheads="1"/>
          </p:cNvSpPr>
          <p:nvPr/>
        </p:nvSpPr>
        <p:spPr bwMode="auto">
          <a:xfrm>
            <a:off x="544513" y="6221413"/>
            <a:ext cx="6243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There are 8 elements, and element 7 has depth 3:   log 8 =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409E85-9695-4DB8-A7BA-2070ED16E0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Smart Union Algorithms</a:t>
            </a:r>
          </a:p>
        </p:txBody>
      </p:sp>
      <p:sp>
        <p:nvSpPr>
          <p:cNvPr id="2662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smart way to do the union is by height, which means merging the shorter tree with the taller tree.</a:t>
            </a:r>
          </a:p>
          <a:p>
            <a:pPr eaLnBrk="1" hangingPunct="1"/>
            <a:r>
              <a:rPr lang="en-US" altLang="en-US" smtClean="0"/>
              <a:t>This also results in tree depth of at most O(log N), and thus the find operation will be O(log N).</a:t>
            </a:r>
          </a:p>
          <a:p>
            <a:pPr eaLnBrk="1" hangingPunct="1"/>
            <a:r>
              <a:rPr lang="en-US" altLang="en-US" smtClean="0"/>
              <a:t>Therefore, a series of M operations would take O(M log N) with either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2A89F4-4FD6-405F-9E2F-A1100DC545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1" name="Oval 4"/>
          <p:cNvSpPr>
            <a:spLocks noChangeArrowheads="1"/>
          </p:cNvSpPr>
          <p:nvPr/>
        </p:nvSpPr>
        <p:spPr bwMode="auto">
          <a:xfrm>
            <a:off x="3810000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419100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4038600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H="1" flipV="1">
            <a:off x="41148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5864225" y="1447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62452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6702425" y="1981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7162800" y="2514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6092825" y="1066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 flipV="1">
            <a:off x="6169025" y="160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 flipV="1">
            <a:off x="7010400" y="2209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H="1" flipV="1">
            <a:off x="6092825" y="1676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Oval 16"/>
          <p:cNvSpPr>
            <a:spLocks noChangeArrowheads="1"/>
          </p:cNvSpPr>
          <p:nvPr/>
        </p:nvSpPr>
        <p:spPr bwMode="auto">
          <a:xfrm>
            <a:off x="1905000" y="1371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22891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 flipV="1">
            <a:off x="2209800" y="1600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2057400" y="990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365125" y="26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1447800" y="25908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union(2,4)</a:t>
            </a:r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 flipH="1" flipV="1">
            <a:off x="6178550" y="39624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5867400" y="3886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7672" name="Oval 25"/>
          <p:cNvSpPr>
            <a:spLocks noChangeArrowheads="1"/>
          </p:cNvSpPr>
          <p:nvPr/>
        </p:nvSpPr>
        <p:spPr bwMode="auto">
          <a:xfrm>
            <a:off x="62484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705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74" name="Oval 27"/>
          <p:cNvSpPr>
            <a:spLocks noChangeArrowheads="1"/>
          </p:cNvSpPr>
          <p:nvPr/>
        </p:nvSpPr>
        <p:spPr bwMode="auto">
          <a:xfrm>
            <a:off x="7165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 flipV="1">
            <a:off x="6096000" y="35052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9"/>
          <p:cNvSpPr>
            <a:spLocks noChangeShapeType="1"/>
          </p:cNvSpPr>
          <p:nvPr/>
        </p:nvSpPr>
        <p:spPr bwMode="auto">
          <a:xfrm flipH="1" flipV="1">
            <a:off x="6172200" y="4038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30"/>
          <p:cNvSpPr>
            <a:spLocks noChangeShapeType="1"/>
          </p:cNvSpPr>
          <p:nvPr/>
        </p:nvSpPr>
        <p:spPr bwMode="auto">
          <a:xfrm flipH="1" flipV="1">
            <a:off x="7013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1"/>
          <p:cNvSpPr>
            <a:spLocks noChangeShapeType="1"/>
          </p:cNvSpPr>
          <p:nvPr/>
        </p:nvSpPr>
        <p:spPr bwMode="auto">
          <a:xfrm flipH="1" flipV="1">
            <a:off x="6096000" y="4114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Oval 32"/>
          <p:cNvSpPr>
            <a:spLocks noChangeArrowheads="1"/>
          </p:cNvSpPr>
          <p:nvPr/>
        </p:nvSpPr>
        <p:spPr bwMode="auto">
          <a:xfrm>
            <a:off x="2130425" y="3810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7680" name="Oval 33"/>
          <p:cNvSpPr>
            <a:spLocks noChangeArrowheads="1"/>
          </p:cNvSpPr>
          <p:nvPr/>
        </p:nvSpPr>
        <p:spPr bwMode="auto">
          <a:xfrm>
            <a:off x="2514600" y="4191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 flipH="1" flipV="1">
            <a:off x="2435225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5"/>
          <p:cNvSpPr>
            <a:spLocks noChangeShapeType="1"/>
          </p:cNvSpPr>
          <p:nvPr/>
        </p:nvSpPr>
        <p:spPr bwMode="auto">
          <a:xfrm flipV="1">
            <a:off x="2282825" y="34290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1447800" y="5562600"/>
            <a:ext cx="715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merge tree with lesser height into tree with greater height</a:t>
            </a:r>
          </a:p>
        </p:txBody>
      </p:sp>
      <p:sp>
        <p:nvSpPr>
          <p:cNvPr id="27684" name="Oval 37"/>
          <p:cNvSpPr>
            <a:spLocks noChangeArrowheads="1"/>
          </p:cNvSpPr>
          <p:nvPr/>
        </p:nvSpPr>
        <p:spPr bwMode="auto">
          <a:xfrm>
            <a:off x="7467600" y="4419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85" name="Oval 38"/>
          <p:cNvSpPr>
            <a:spLocks noChangeArrowheads="1"/>
          </p:cNvSpPr>
          <p:nvPr/>
        </p:nvSpPr>
        <p:spPr bwMode="auto">
          <a:xfrm>
            <a:off x="7927975" y="49530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86" name="Line 39"/>
          <p:cNvSpPr>
            <a:spLocks noChangeShapeType="1"/>
          </p:cNvSpPr>
          <p:nvPr/>
        </p:nvSpPr>
        <p:spPr bwMode="auto">
          <a:xfrm flipH="1" flipV="1">
            <a:off x="7775575" y="46482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3C8EB-C347-481C-9BEB-EABBF38B340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 flipH="1" flipV="1">
            <a:off x="5943600" y="1905000"/>
            <a:ext cx="1289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5632450" y="18288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60134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6470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6931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5861050" y="14478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5937250" y="1981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6778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 flipV="1">
            <a:off x="5861050" y="20574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1895475" y="1752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2279650" y="2133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2200275" y="1981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 flipV="1">
            <a:off x="2047875" y="1371600"/>
            <a:ext cx="15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19200" y="4724400"/>
            <a:ext cx="6924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 and 4 are roots.  -2 and -3 indicate heights 1 and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is one less since a 1-node tree would be height 0,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since 0 is not negative, -1 is used.</a:t>
            </a:r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7232650" y="23622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>
            <a:off x="7693025" y="2895600"/>
            <a:ext cx="30162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 flipV="1">
            <a:off x="7540625" y="2590800"/>
            <a:ext cx="22860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2209800" y="3540125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28194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34290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3860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227012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-2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29146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35242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413385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2270125" y="403860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0     1       2     3      4     5       6      7</a:t>
            </a:r>
          </a:p>
        </p:txBody>
      </p:sp>
      <p:sp>
        <p:nvSpPr>
          <p:cNvPr id="28701" name="Line 30"/>
          <p:cNvSpPr>
            <a:spLocks noChangeShapeType="1"/>
          </p:cNvSpPr>
          <p:nvPr/>
        </p:nvSpPr>
        <p:spPr bwMode="auto">
          <a:xfrm>
            <a:off x="52387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>
            <a:off x="58483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6457950" y="3540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Text Box 33"/>
          <p:cNvSpPr txBox="1">
            <a:spLocks noChangeArrowheads="1"/>
          </p:cNvSpPr>
          <p:nvPr/>
        </p:nvSpPr>
        <p:spPr bwMode="auto">
          <a:xfrm>
            <a:off x="4689475" y="3616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-3</a:t>
            </a:r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53340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6" name="Text Box 35"/>
          <p:cNvSpPr txBox="1">
            <a:spLocks noChangeArrowheads="1"/>
          </p:cNvSpPr>
          <p:nvPr/>
        </p:nvSpPr>
        <p:spPr bwMode="auto">
          <a:xfrm>
            <a:off x="59436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28707" name="Text Box 36"/>
          <p:cNvSpPr txBox="1">
            <a:spLocks noChangeArrowheads="1"/>
          </p:cNvSpPr>
          <p:nvPr/>
        </p:nvSpPr>
        <p:spPr bwMode="auto">
          <a:xfrm>
            <a:off x="6553200" y="361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>
            <a:off x="4648200" y="353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Text Box 38"/>
          <p:cNvSpPr txBox="1">
            <a:spLocks noChangeArrowheads="1"/>
          </p:cNvSpPr>
          <p:nvPr/>
        </p:nvSpPr>
        <p:spPr bwMode="auto">
          <a:xfrm>
            <a:off x="365125" y="346075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Union-by-height: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ED3B59-09EF-4010-8133-99DD5C96FB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Compression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Path compression is done to make finds faster.</a:t>
            </a:r>
          </a:p>
          <a:p>
            <a:pPr eaLnBrk="1" hangingPunct="1"/>
            <a:r>
              <a:rPr lang="en-US" altLang="en-US" sz="2800" smtClean="0"/>
              <a:t>When a find(x) is performed, every node on the path to x is made a child of the root.</a:t>
            </a:r>
          </a:p>
          <a:p>
            <a:pPr eaLnBrk="1" hangingPunct="1"/>
            <a:r>
              <a:rPr lang="en-US" altLang="en-US" sz="2800" smtClean="0"/>
              <a:t>Future finds on these nodes is thus faster.</a:t>
            </a:r>
          </a:p>
          <a:p>
            <a:pPr eaLnBrk="1" hangingPunct="1"/>
            <a:r>
              <a:rPr lang="en-US" altLang="en-US" sz="2800" smtClean="0"/>
              <a:t>This turns out to be quite easy to do.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4B4875-11BA-4071-82A3-AFFC3B9E49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1143000" y="15240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685800" y="2438400"/>
            <a:ext cx="61277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0725" name="Oval 6"/>
          <p:cNvSpPr>
            <a:spLocks noChangeArrowheads="1"/>
          </p:cNvSpPr>
          <p:nvPr/>
        </p:nvSpPr>
        <p:spPr bwMode="auto">
          <a:xfrm>
            <a:off x="1905000" y="25908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2438400" y="36576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160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V="1">
            <a:off x="1066800" y="205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H="1" flipV="1">
            <a:off x="16764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2362200" y="3200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3429000" y="5791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 flipV="1">
            <a:off x="3429000" y="5257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4724400" y="228600"/>
            <a:ext cx="0" cy="632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953000" y="2286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After Find(4)</a:t>
            </a:r>
          </a:p>
        </p:txBody>
      </p:sp>
      <p:sp>
        <p:nvSpPr>
          <p:cNvPr id="30735" name="Oval 28"/>
          <p:cNvSpPr>
            <a:spLocks noChangeArrowheads="1"/>
          </p:cNvSpPr>
          <p:nvPr/>
        </p:nvSpPr>
        <p:spPr bwMode="auto">
          <a:xfrm>
            <a:off x="2971800" y="4648200"/>
            <a:ext cx="612775" cy="612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0736" name="Line 29"/>
          <p:cNvSpPr>
            <a:spLocks noChangeShapeType="1"/>
          </p:cNvSpPr>
          <p:nvPr/>
        </p:nvSpPr>
        <p:spPr bwMode="auto">
          <a:xfrm flipH="1" flipV="1">
            <a:off x="2895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05400" y="838200"/>
            <a:ext cx="3584575" cy="3432175"/>
            <a:chOff x="3216" y="528"/>
            <a:chExt cx="2258" cy="2162"/>
          </a:xfrm>
        </p:grpSpPr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3598" y="960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3216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0740" name="Oval 19"/>
            <p:cNvSpPr>
              <a:spLocks noChangeArrowheads="1"/>
            </p:cNvSpPr>
            <p:nvPr/>
          </p:nvSpPr>
          <p:spPr bwMode="auto">
            <a:xfrm>
              <a:off x="374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0741" name="Oval 20"/>
            <p:cNvSpPr>
              <a:spLocks noChangeArrowheads="1"/>
            </p:cNvSpPr>
            <p:nvPr/>
          </p:nvSpPr>
          <p:spPr bwMode="auto">
            <a:xfrm>
              <a:off x="4224" y="1536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 flipV="1">
              <a:off x="3886" y="5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 flipV="1">
              <a:off x="3504" y="12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 flipH="1" flipV="1">
              <a:off x="3840" y="134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 flipH="1" flipV="1">
              <a:off x="3936" y="12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Oval 25"/>
            <p:cNvSpPr>
              <a:spLocks noChangeArrowheads="1"/>
            </p:cNvSpPr>
            <p:nvPr/>
          </p:nvSpPr>
          <p:spPr bwMode="auto">
            <a:xfrm>
              <a:off x="4800" y="158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4</a:t>
              </a:r>
            </a:p>
          </p:txBody>
        </p:sp>
        <p:sp>
          <p:nvSpPr>
            <p:cNvPr id="30747" name="Line 26"/>
            <p:cNvSpPr>
              <a:spLocks noChangeShapeType="1"/>
            </p:cNvSpPr>
            <p:nvPr/>
          </p:nvSpPr>
          <p:spPr bwMode="auto">
            <a:xfrm flipH="1" flipV="1">
              <a:off x="3984" y="1200"/>
              <a:ext cx="96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Oval 30"/>
            <p:cNvSpPr>
              <a:spLocks noChangeArrowheads="1"/>
            </p:cNvSpPr>
            <p:nvPr/>
          </p:nvSpPr>
          <p:spPr bwMode="auto">
            <a:xfrm>
              <a:off x="5088" y="2304"/>
              <a:ext cx="386" cy="3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30749" name="Line 31"/>
            <p:cNvSpPr>
              <a:spLocks noChangeShapeType="1"/>
            </p:cNvSpPr>
            <p:nvPr/>
          </p:nvSpPr>
          <p:spPr bwMode="auto">
            <a:xfrm flipH="1" flipV="1">
              <a:off x="508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DD7ED3-5340-4E1E-AE15-3FDDDEB3457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Equivalence Relations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relation R is defined for a set if for every a,b in the set, aRb is either true or false.</a:t>
            </a:r>
          </a:p>
          <a:p>
            <a:pPr eaLnBrk="1" hangingPunct="1"/>
            <a:r>
              <a:rPr lang="en-US" altLang="en-US" smtClean="0"/>
              <a:t>An equivalence relation has 3 properties:</a:t>
            </a:r>
          </a:p>
          <a:p>
            <a:pPr lvl="1" eaLnBrk="1" hangingPunct="1"/>
            <a:r>
              <a:rPr lang="en-US" altLang="en-US" smtClean="0"/>
              <a:t>Reflexive:    a R a  for all a in S</a:t>
            </a:r>
          </a:p>
          <a:p>
            <a:pPr lvl="1" eaLnBrk="1" hangingPunct="1"/>
            <a:r>
              <a:rPr lang="en-US" altLang="en-US" smtClean="0"/>
              <a:t>Symmetric:  a R b  if and only if  b R a</a:t>
            </a:r>
          </a:p>
          <a:p>
            <a:pPr lvl="1" eaLnBrk="1" hangingPunct="1"/>
            <a:r>
              <a:rPr lang="en-US" altLang="en-US" smtClean="0"/>
              <a:t>Transitive:   a R b  and  b R c  =&gt; a R c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275CDC-9C1F-4772-A0E7-DA87F16EA1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public int find(int x)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if (s[x] &lt; 0)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x;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else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        return s[x] = find(s[x]);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715000" y="381000"/>
            <a:ext cx="31242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find(4)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find(3)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find(2)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find(1)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find(0)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s[1]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s[2]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s[3]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s[4] = 0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49275" y="5216525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11588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7684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3780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9876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597275" y="52165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381000" y="59436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0607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3657600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2465388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870075" y="5368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306513" y="53689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609600" y="53689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5029200" y="51816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56388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62484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6858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74676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80772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4860925" y="5908675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0      1      2      3      4      5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75406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8137525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945313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635000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5786438" y="5334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5089525" y="5334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-1</a:t>
            </a:r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>
            <a:off x="4572000" y="4876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path compression is used with a smart union algorithm, any sequence of M union/find operations takes O(M log*N) time, where M=</a:t>
            </a:r>
            <a:r>
              <a:rPr lang="el-GR" altLang="en-US" smtClean="0"/>
              <a:t>Ω</a:t>
            </a:r>
            <a:r>
              <a:rPr lang="en-US" altLang="en-US" smtClean="0"/>
              <a:t>(N).</a:t>
            </a:r>
          </a:p>
          <a:p>
            <a:r>
              <a:rPr lang="en-US" altLang="en-US" smtClean="0"/>
              <a:t>log*N is the number of times the log must be applied until the result is &lt;= 1.</a:t>
            </a:r>
          </a:p>
          <a:p>
            <a:r>
              <a:rPr lang="en-US" altLang="en-US" smtClean="0"/>
              <a:t>Example:   log* 65536 = 4, because log 65536=16, log 16 = 4, log 4 = 2, log 2 = 1.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E59202-CCAD-4266-84CC-FB63B71539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log* 2</a:t>
            </a:r>
            <a:r>
              <a:rPr lang="en-US" altLang="en-US" baseline="30000" smtClean="0"/>
              <a:t>65536 </a:t>
            </a:r>
            <a:r>
              <a:rPr lang="en-US" altLang="en-US" smtClean="0"/>
              <a:t>= 5, and 2</a:t>
            </a:r>
            <a:r>
              <a:rPr lang="en-US" altLang="en-US" baseline="30000" smtClean="0"/>
              <a:t>65536 </a:t>
            </a:r>
            <a:r>
              <a:rPr lang="en-US" altLang="en-US" smtClean="0"/>
              <a:t>is a 20000-digit number.</a:t>
            </a:r>
          </a:p>
          <a:p>
            <a:r>
              <a:rPr lang="en-US" altLang="en-US" smtClean="0"/>
              <a:t>So, log* N grows extremely slow.</a:t>
            </a:r>
          </a:p>
          <a:p>
            <a:r>
              <a:rPr lang="en-US" altLang="en-US" smtClean="0"/>
              <a:t>Because log* N grows so slow, the performance is almost linear across a series of operations.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088426-B769-423C-97B3-D11450C9649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613D0-2975-45E0-892D-96EE37530C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Maze Generation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Union/find operations can aid in the construction of a maze.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Suppose the maze is to be created so that there is a path from the upper left cell to the lower right cell.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Further suppose that there is a path to any cell, meaning all cells are connected (this results in many false paths).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E97F5B-A737-447E-90FB-9AF4478EEA2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Maze Generation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We could begin with each cell in a different set.</a:t>
            </a:r>
          </a:p>
          <a:p>
            <a:pPr eaLnBrk="1" hangingPunct="1"/>
            <a:r>
              <a:rPr lang="en-US" altLang="en-US" sz="2800" smtClean="0"/>
              <a:t>We then randomly pick a cell and wall.</a:t>
            </a:r>
          </a:p>
          <a:p>
            <a:pPr eaLnBrk="1" hangingPunct="1"/>
            <a:r>
              <a:rPr lang="en-US" altLang="en-US" sz="2800" smtClean="0"/>
              <a:t>If this cell is not yet connected, we knock down the wall and union it to the set containing the first cell.</a:t>
            </a:r>
          </a:p>
          <a:p>
            <a:pPr eaLnBrk="1" hangingPunct="1"/>
            <a:r>
              <a:rPr lang="en-US" altLang="en-US" sz="2800" smtClean="0"/>
              <a:t>We continue until all cells are connected, implying a path from the upper left to lower right cells.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1246BE-8D19-4F07-A1B9-03C91130C8D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1143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1725613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2860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2819400" y="7207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609600" y="11779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609600" y="16351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609600" y="20923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>
            <a:off x="609600" y="254952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609600" y="1177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609600" y="3006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1143000" y="7207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>
            <a:off x="3352800" y="7207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6699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1127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17367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22701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2803525" y="68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6858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143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7526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117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6858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1143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17526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22860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2819400" y="163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6858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1143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17526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22860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2819400" y="2092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6858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00" name="Text Box 37"/>
          <p:cNvSpPr txBox="1">
            <a:spLocks noChangeArrowheads="1"/>
          </p:cNvSpPr>
          <p:nvPr/>
        </p:nvSpPr>
        <p:spPr bwMode="auto">
          <a:xfrm>
            <a:off x="1143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01" name="Text Box 38"/>
          <p:cNvSpPr txBox="1">
            <a:spLocks noChangeArrowheads="1"/>
          </p:cNvSpPr>
          <p:nvPr/>
        </p:nvSpPr>
        <p:spPr bwMode="auto">
          <a:xfrm>
            <a:off x="17526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02" name="Text Box 39"/>
          <p:cNvSpPr txBox="1">
            <a:spLocks noChangeArrowheads="1"/>
          </p:cNvSpPr>
          <p:nvPr/>
        </p:nvSpPr>
        <p:spPr bwMode="auto">
          <a:xfrm>
            <a:off x="22860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03" name="Text Box 40"/>
          <p:cNvSpPr txBox="1">
            <a:spLocks noChangeArrowheads="1"/>
          </p:cNvSpPr>
          <p:nvPr/>
        </p:nvSpPr>
        <p:spPr bwMode="auto">
          <a:xfrm>
            <a:off x="2819400" y="2549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04" name="Line 49"/>
          <p:cNvSpPr>
            <a:spLocks noChangeShapeType="1"/>
          </p:cNvSpPr>
          <p:nvPr/>
        </p:nvSpPr>
        <p:spPr bwMode="auto">
          <a:xfrm>
            <a:off x="3063875" y="43783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50"/>
          <p:cNvSpPr>
            <a:spLocks noChangeShapeType="1"/>
          </p:cNvSpPr>
          <p:nvPr/>
        </p:nvSpPr>
        <p:spPr bwMode="auto">
          <a:xfrm>
            <a:off x="3063875" y="6207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51"/>
          <p:cNvSpPr>
            <a:spLocks noChangeShapeType="1"/>
          </p:cNvSpPr>
          <p:nvPr/>
        </p:nvSpPr>
        <p:spPr bwMode="auto">
          <a:xfrm>
            <a:off x="3597275" y="3921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52"/>
          <p:cNvSpPr>
            <a:spLocks noChangeShapeType="1"/>
          </p:cNvSpPr>
          <p:nvPr/>
        </p:nvSpPr>
        <p:spPr bwMode="auto">
          <a:xfrm>
            <a:off x="5807075" y="3921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Text Box 53"/>
          <p:cNvSpPr txBox="1">
            <a:spLocks noChangeArrowheads="1"/>
          </p:cNvSpPr>
          <p:nvPr/>
        </p:nvSpPr>
        <p:spPr bwMode="auto">
          <a:xfrm>
            <a:off x="3124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09" name="Text Box 54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10" name="Text Box 55"/>
          <p:cNvSpPr txBox="1">
            <a:spLocks noChangeArrowheads="1"/>
          </p:cNvSpPr>
          <p:nvPr/>
        </p:nvSpPr>
        <p:spPr bwMode="auto">
          <a:xfrm>
            <a:off x="4191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11" name="Text Box 56"/>
          <p:cNvSpPr txBox="1">
            <a:spLocks noChangeArrowheads="1"/>
          </p:cNvSpPr>
          <p:nvPr/>
        </p:nvSpPr>
        <p:spPr bwMode="auto">
          <a:xfrm>
            <a:off x="4724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12" name="Text Box 57"/>
          <p:cNvSpPr txBox="1">
            <a:spLocks noChangeArrowheads="1"/>
          </p:cNvSpPr>
          <p:nvPr/>
        </p:nvSpPr>
        <p:spPr bwMode="auto">
          <a:xfrm>
            <a:off x="5257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13" name="Text Box 58"/>
          <p:cNvSpPr txBox="1">
            <a:spLocks noChangeArrowheads="1"/>
          </p:cNvSpPr>
          <p:nvPr/>
        </p:nvSpPr>
        <p:spPr bwMode="auto">
          <a:xfrm>
            <a:off x="31400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14" name="Text Box 59"/>
          <p:cNvSpPr txBox="1">
            <a:spLocks noChangeArrowheads="1"/>
          </p:cNvSpPr>
          <p:nvPr/>
        </p:nvSpPr>
        <p:spPr bwMode="auto">
          <a:xfrm>
            <a:off x="3597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15" name="Text Box 60"/>
          <p:cNvSpPr txBox="1">
            <a:spLocks noChangeArrowheads="1"/>
          </p:cNvSpPr>
          <p:nvPr/>
        </p:nvSpPr>
        <p:spPr bwMode="auto">
          <a:xfrm>
            <a:off x="42068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16" name="Text Box 61"/>
          <p:cNvSpPr txBox="1">
            <a:spLocks noChangeArrowheads="1"/>
          </p:cNvSpPr>
          <p:nvPr/>
        </p:nvSpPr>
        <p:spPr bwMode="auto">
          <a:xfrm>
            <a:off x="47402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17" name="Text Box 62"/>
          <p:cNvSpPr txBox="1">
            <a:spLocks noChangeArrowheads="1"/>
          </p:cNvSpPr>
          <p:nvPr/>
        </p:nvSpPr>
        <p:spPr bwMode="auto">
          <a:xfrm>
            <a:off x="5273675" y="437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18" name="Text Box 63"/>
          <p:cNvSpPr txBox="1">
            <a:spLocks noChangeArrowheads="1"/>
          </p:cNvSpPr>
          <p:nvPr/>
        </p:nvSpPr>
        <p:spPr bwMode="auto">
          <a:xfrm>
            <a:off x="31400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19" name="Text Box 64"/>
          <p:cNvSpPr txBox="1">
            <a:spLocks noChangeArrowheads="1"/>
          </p:cNvSpPr>
          <p:nvPr/>
        </p:nvSpPr>
        <p:spPr bwMode="auto">
          <a:xfrm>
            <a:off x="3597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20" name="Text Box 65"/>
          <p:cNvSpPr txBox="1">
            <a:spLocks noChangeArrowheads="1"/>
          </p:cNvSpPr>
          <p:nvPr/>
        </p:nvSpPr>
        <p:spPr bwMode="auto">
          <a:xfrm>
            <a:off x="42068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21" name="Text Box 66"/>
          <p:cNvSpPr txBox="1">
            <a:spLocks noChangeArrowheads="1"/>
          </p:cNvSpPr>
          <p:nvPr/>
        </p:nvSpPr>
        <p:spPr bwMode="auto">
          <a:xfrm>
            <a:off x="47402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22" name="Text Box 67"/>
          <p:cNvSpPr txBox="1">
            <a:spLocks noChangeArrowheads="1"/>
          </p:cNvSpPr>
          <p:nvPr/>
        </p:nvSpPr>
        <p:spPr bwMode="auto">
          <a:xfrm>
            <a:off x="5273675" y="4835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23" name="Text Box 68"/>
          <p:cNvSpPr txBox="1">
            <a:spLocks noChangeArrowheads="1"/>
          </p:cNvSpPr>
          <p:nvPr/>
        </p:nvSpPr>
        <p:spPr bwMode="auto">
          <a:xfrm>
            <a:off x="31400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24" name="Text Box 69"/>
          <p:cNvSpPr txBox="1">
            <a:spLocks noChangeArrowheads="1"/>
          </p:cNvSpPr>
          <p:nvPr/>
        </p:nvSpPr>
        <p:spPr bwMode="auto">
          <a:xfrm>
            <a:off x="3597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25" name="Text Box 70"/>
          <p:cNvSpPr txBox="1">
            <a:spLocks noChangeArrowheads="1"/>
          </p:cNvSpPr>
          <p:nvPr/>
        </p:nvSpPr>
        <p:spPr bwMode="auto">
          <a:xfrm>
            <a:off x="42068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26" name="Text Box 71"/>
          <p:cNvSpPr txBox="1">
            <a:spLocks noChangeArrowheads="1"/>
          </p:cNvSpPr>
          <p:nvPr/>
        </p:nvSpPr>
        <p:spPr bwMode="auto">
          <a:xfrm>
            <a:off x="47402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27" name="Text Box 72"/>
          <p:cNvSpPr txBox="1">
            <a:spLocks noChangeArrowheads="1"/>
          </p:cNvSpPr>
          <p:nvPr/>
        </p:nvSpPr>
        <p:spPr bwMode="auto">
          <a:xfrm>
            <a:off x="5273675" y="529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28" name="Text Box 73"/>
          <p:cNvSpPr txBox="1">
            <a:spLocks noChangeArrowheads="1"/>
          </p:cNvSpPr>
          <p:nvPr/>
        </p:nvSpPr>
        <p:spPr bwMode="auto">
          <a:xfrm>
            <a:off x="31400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29" name="Text Box 74"/>
          <p:cNvSpPr txBox="1">
            <a:spLocks noChangeArrowheads="1"/>
          </p:cNvSpPr>
          <p:nvPr/>
        </p:nvSpPr>
        <p:spPr bwMode="auto">
          <a:xfrm>
            <a:off x="3597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30" name="Text Box 75"/>
          <p:cNvSpPr txBox="1">
            <a:spLocks noChangeArrowheads="1"/>
          </p:cNvSpPr>
          <p:nvPr/>
        </p:nvSpPr>
        <p:spPr bwMode="auto">
          <a:xfrm>
            <a:off x="42068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31" name="Text Box 76"/>
          <p:cNvSpPr txBox="1">
            <a:spLocks noChangeArrowheads="1"/>
          </p:cNvSpPr>
          <p:nvPr/>
        </p:nvSpPr>
        <p:spPr bwMode="auto">
          <a:xfrm>
            <a:off x="47402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32" name="Text Box 77"/>
          <p:cNvSpPr txBox="1">
            <a:spLocks noChangeArrowheads="1"/>
          </p:cNvSpPr>
          <p:nvPr/>
        </p:nvSpPr>
        <p:spPr bwMode="auto">
          <a:xfrm>
            <a:off x="5273675" y="5749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3597275" y="4378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9"/>
          <p:cNvSpPr>
            <a:spLocks noChangeShapeType="1"/>
          </p:cNvSpPr>
          <p:nvPr/>
        </p:nvSpPr>
        <p:spPr bwMode="auto">
          <a:xfrm flipV="1">
            <a:off x="4130675" y="5749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80"/>
          <p:cNvSpPr>
            <a:spLocks noChangeShapeType="1"/>
          </p:cNvSpPr>
          <p:nvPr/>
        </p:nvSpPr>
        <p:spPr bwMode="auto">
          <a:xfrm flipV="1">
            <a:off x="41306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82"/>
          <p:cNvSpPr>
            <a:spLocks noChangeShapeType="1"/>
          </p:cNvSpPr>
          <p:nvPr/>
        </p:nvSpPr>
        <p:spPr bwMode="auto">
          <a:xfrm flipV="1">
            <a:off x="4664075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86"/>
          <p:cNvSpPr>
            <a:spLocks noChangeShapeType="1"/>
          </p:cNvSpPr>
          <p:nvPr/>
        </p:nvSpPr>
        <p:spPr bwMode="auto">
          <a:xfrm flipV="1">
            <a:off x="52736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88"/>
          <p:cNvSpPr>
            <a:spLocks noChangeShapeType="1"/>
          </p:cNvSpPr>
          <p:nvPr/>
        </p:nvSpPr>
        <p:spPr bwMode="auto">
          <a:xfrm>
            <a:off x="4664075" y="5749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89"/>
          <p:cNvSpPr>
            <a:spLocks noChangeShapeType="1"/>
          </p:cNvSpPr>
          <p:nvPr/>
        </p:nvSpPr>
        <p:spPr bwMode="auto">
          <a:xfrm>
            <a:off x="57912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90"/>
          <p:cNvSpPr>
            <a:spLocks noChangeShapeType="1"/>
          </p:cNvSpPr>
          <p:nvPr/>
        </p:nvSpPr>
        <p:spPr bwMode="auto">
          <a:xfrm>
            <a:off x="5257800" y="12541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91"/>
          <p:cNvSpPr>
            <a:spLocks noChangeShapeType="1"/>
          </p:cNvSpPr>
          <p:nvPr/>
        </p:nvSpPr>
        <p:spPr bwMode="auto">
          <a:xfrm>
            <a:off x="5257800" y="1711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92"/>
          <p:cNvSpPr>
            <a:spLocks noChangeShapeType="1"/>
          </p:cNvSpPr>
          <p:nvPr/>
        </p:nvSpPr>
        <p:spPr bwMode="auto">
          <a:xfrm>
            <a:off x="5791200" y="21685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Line 93"/>
          <p:cNvSpPr>
            <a:spLocks noChangeShapeType="1"/>
          </p:cNvSpPr>
          <p:nvPr/>
        </p:nvSpPr>
        <p:spPr bwMode="auto">
          <a:xfrm>
            <a:off x="5257800" y="12541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94"/>
          <p:cNvSpPr>
            <a:spLocks noChangeShapeType="1"/>
          </p:cNvSpPr>
          <p:nvPr/>
        </p:nvSpPr>
        <p:spPr bwMode="auto">
          <a:xfrm>
            <a:off x="5257800" y="3082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95"/>
          <p:cNvSpPr>
            <a:spLocks noChangeShapeType="1"/>
          </p:cNvSpPr>
          <p:nvPr/>
        </p:nvSpPr>
        <p:spPr bwMode="auto">
          <a:xfrm>
            <a:off x="5791200" y="7969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96"/>
          <p:cNvSpPr>
            <a:spLocks noChangeShapeType="1"/>
          </p:cNvSpPr>
          <p:nvPr/>
        </p:nvSpPr>
        <p:spPr bwMode="auto">
          <a:xfrm>
            <a:off x="8001000" y="796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Text Box 97"/>
          <p:cNvSpPr txBox="1">
            <a:spLocks noChangeArrowheads="1"/>
          </p:cNvSpPr>
          <p:nvPr/>
        </p:nvSpPr>
        <p:spPr bwMode="auto">
          <a:xfrm>
            <a:off x="53181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36948" name="Text Box 98"/>
          <p:cNvSpPr txBox="1">
            <a:spLocks noChangeArrowheads="1"/>
          </p:cNvSpPr>
          <p:nvPr/>
        </p:nvSpPr>
        <p:spPr bwMode="auto">
          <a:xfrm>
            <a:off x="5775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6949" name="Text Box 99"/>
          <p:cNvSpPr txBox="1">
            <a:spLocks noChangeArrowheads="1"/>
          </p:cNvSpPr>
          <p:nvPr/>
        </p:nvSpPr>
        <p:spPr bwMode="auto">
          <a:xfrm>
            <a:off x="63849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6950" name="Text Box 100"/>
          <p:cNvSpPr txBox="1">
            <a:spLocks noChangeArrowheads="1"/>
          </p:cNvSpPr>
          <p:nvPr/>
        </p:nvSpPr>
        <p:spPr bwMode="auto">
          <a:xfrm>
            <a:off x="69183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6951" name="Text Box 101"/>
          <p:cNvSpPr txBox="1">
            <a:spLocks noChangeArrowheads="1"/>
          </p:cNvSpPr>
          <p:nvPr/>
        </p:nvSpPr>
        <p:spPr bwMode="auto">
          <a:xfrm>
            <a:off x="7451725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6952" name="Text Box 102"/>
          <p:cNvSpPr txBox="1">
            <a:spLocks noChangeArrowheads="1"/>
          </p:cNvSpPr>
          <p:nvPr/>
        </p:nvSpPr>
        <p:spPr bwMode="auto">
          <a:xfrm>
            <a:off x="53340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36953" name="Text Box 103"/>
          <p:cNvSpPr txBox="1">
            <a:spLocks noChangeArrowheads="1"/>
          </p:cNvSpPr>
          <p:nvPr/>
        </p:nvSpPr>
        <p:spPr bwMode="auto">
          <a:xfrm>
            <a:off x="5791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36954" name="Text Box 104"/>
          <p:cNvSpPr txBox="1">
            <a:spLocks noChangeArrowheads="1"/>
          </p:cNvSpPr>
          <p:nvPr/>
        </p:nvSpPr>
        <p:spPr bwMode="auto">
          <a:xfrm>
            <a:off x="64008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36955" name="Text Box 105"/>
          <p:cNvSpPr txBox="1">
            <a:spLocks noChangeArrowheads="1"/>
          </p:cNvSpPr>
          <p:nvPr/>
        </p:nvSpPr>
        <p:spPr bwMode="auto">
          <a:xfrm>
            <a:off x="69342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36956" name="Text Box 106"/>
          <p:cNvSpPr txBox="1">
            <a:spLocks noChangeArrowheads="1"/>
          </p:cNvSpPr>
          <p:nvPr/>
        </p:nvSpPr>
        <p:spPr bwMode="auto">
          <a:xfrm>
            <a:off x="7467600" y="1254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36957" name="Text Box 107"/>
          <p:cNvSpPr txBox="1">
            <a:spLocks noChangeArrowheads="1"/>
          </p:cNvSpPr>
          <p:nvPr/>
        </p:nvSpPr>
        <p:spPr bwMode="auto">
          <a:xfrm>
            <a:off x="53340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36958" name="Text Box 108"/>
          <p:cNvSpPr txBox="1">
            <a:spLocks noChangeArrowheads="1"/>
          </p:cNvSpPr>
          <p:nvPr/>
        </p:nvSpPr>
        <p:spPr bwMode="auto">
          <a:xfrm>
            <a:off x="5791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36959" name="Text Box 109"/>
          <p:cNvSpPr txBox="1">
            <a:spLocks noChangeArrowheads="1"/>
          </p:cNvSpPr>
          <p:nvPr/>
        </p:nvSpPr>
        <p:spPr bwMode="auto">
          <a:xfrm>
            <a:off x="64008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36960" name="Text Box 110"/>
          <p:cNvSpPr txBox="1">
            <a:spLocks noChangeArrowheads="1"/>
          </p:cNvSpPr>
          <p:nvPr/>
        </p:nvSpPr>
        <p:spPr bwMode="auto">
          <a:xfrm>
            <a:off x="69342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</a:t>
            </a:r>
          </a:p>
        </p:txBody>
      </p:sp>
      <p:sp>
        <p:nvSpPr>
          <p:cNvPr id="36961" name="Text Box 111"/>
          <p:cNvSpPr txBox="1">
            <a:spLocks noChangeArrowheads="1"/>
          </p:cNvSpPr>
          <p:nvPr/>
        </p:nvSpPr>
        <p:spPr bwMode="auto">
          <a:xfrm>
            <a:off x="7467600" y="171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</a:t>
            </a:r>
          </a:p>
        </p:txBody>
      </p:sp>
      <p:sp>
        <p:nvSpPr>
          <p:cNvPr id="36962" name="Text Box 112"/>
          <p:cNvSpPr txBox="1">
            <a:spLocks noChangeArrowheads="1"/>
          </p:cNvSpPr>
          <p:nvPr/>
        </p:nvSpPr>
        <p:spPr bwMode="auto">
          <a:xfrm>
            <a:off x="53340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</a:t>
            </a:r>
          </a:p>
        </p:txBody>
      </p:sp>
      <p:sp>
        <p:nvSpPr>
          <p:cNvPr id="36963" name="Text Box 113"/>
          <p:cNvSpPr txBox="1">
            <a:spLocks noChangeArrowheads="1"/>
          </p:cNvSpPr>
          <p:nvPr/>
        </p:nvSpPr>
        <p:spPr bwMode="auto">
          <a:xfrm>
            <a:off x="5791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36964" name="Text Box 114"/>
          <p:cNvSpPr txBox="1">
            <a:spLocks noChangeArrowheads="1"/>
          </p:cNvSpPr>
          <p:nvPr/>
        </p:nvSpPr>
        <p:spPr bwMode="auto">
          <a:xfrm>
            <a:off x="64008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36965" name="Text Box 115"/>
          <p:cNvSpPr txBox="1">
            <a:spLocks noChangeArrowheads="1"/>
          </p:cNvSpPr>
          <p:nvPr/>
        </p:nvSpPr>
        <p:spPr bwMode="auto">
          <a:xfrm>
            <a:off x="69342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</a:t>
            </a:r>
          </a:p>
        </p:txBody>
      </p:sp>
      <p:sp>
        <p:nvSpPr>
          <p:cNvPr id="36966" name="Text Box 116"/>
          <p:cNvSpPr txBox="1">
            <a:spLocks noChangeArrowheads="1"/>
          </p:cNvSpPr>
          <p:nvPr/>
        </p:nvSpPr>
        <p:spPr bwMode="auto">
          <a:xfrm>
            <a:off x="746760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19</a:t>
            </a:r>
          </a:p>
        </p:txBody>
      </p:sp>
      <p:sp>
        <p:nvSpPr>
          <p:cNvPr id="36967" name="Text Box 117"/>
          <p:cNvSpPr txBox="1">
            <a:spLocks noChangeArrowheads="1"/>
          </p:cNvSpPr>
          <p:nvPr/>
        </p:nvSpPr>
        <p:spPr bwMode="auto">
          <a:xfrm>
            <a:off x="53340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36968" name="Text Box 118"/>
          <p:cNvSpPr txBox="1">
            <a:spLocks noChangeArrowheads="1"/>
          </p:cNvSpPr>
          <p:nvPr/>
        </p:nvSpPr>
        <p:spPr bwMode="auto">
          <a:xfrm>
            <a:off x="5791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21</a:t>
            </a:r>
          </a:p>
        </p:txBody>
      </p:sp>
      <p:sp>
        <p:nvSpPr>
          <p:cNvPr id="36969" name="Text Box 119"/>
          <p:cNvSpPr txBox="1">
            <a:spLocks noChangeArrowheads="1"/>
          </p:cNvSpPr>
          <p:nvPr/>
        </p:nvSpPr>
        <p:spPr bwMode="auto">
          <a:xfrm>
            <a:off x="64008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22</a:t>
            </a:r>
          </a:p>
        </p:txBody>
      </p:sp>
      <p:sp>
        <p:nvSpPr>
          <p:cNvPr id="36970" name="Text Box 120"/>
          <p:cNvSpPr txBox="1">
            <a:spLocks noChangeArrowheads="1"/>
          </p:cNvSpPr>
          <p:nvPr/>
        </p:nvSpPr>
        <p:spPr bwMode="auto">
          <a:xfrm>
            <a:off x="69342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23</a:t>
            </a:r>
          </a:p>
        </p:txBody>
      </p:sp>
      <p:sp>
        <p:nvSpPr>
          <p:cNvPr id="36971" name="Text Box 121"/>
          <p:cNvSpPr txBox="1">
            <a:spLocks noChangeArrowheads="1"/>
          </p:cNvSpPr>
          <p:nvPr/>
        </p:nvSpPr>
        <p:spPr bwMode="auto">
          <a:xfrm>
            <a:off x="7467600" y="2625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24</a:t>
            </a:r>
          </a:p>
        </p:txBody>
      </p:sp>
      <p:sp>
        <p:nvSpPr>
          <p:cNvPr id="36972" name="Line 122"/>
          <p:cNvSpPr>
            <a:spLocks noChangeShapeType="1"/>
          </p:cNvSpPr>
          <p:nvPr/>
        </p:nvSpPr>
        <p:spPr bwMode="auto">
          <a:xfrm>
            <a:off x="5791200" y="1254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Line 123"/>
          <p:cNvSpPr>
            <a:spLocks noChangeShapeType="1"/>
          </p:cNvSpPr>
          <p:nvPr/>
        </p:nvSpPr>
        <p:spPr bwMode="auto">
          <a:xfrm flipV="1">
            <a:off x="63246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Line 124"/>
          <p:cNvSpPr>
            <a:spLocks noChangeShapeType="1"/>
          </p:cNvSpPr>
          <p:nvPr/>
        </p:nvSpPr>
        <p:spPr bwMode="auto">
          <a:xfrm flipV="1">
            <a:off x="63246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Line 125"/>
          <p:cNvSpPr>
            <a:spLocks noChangeShapeType="1"/>
          </p:cNvSpPr>
          <p:nvPr/>
        </p:nvSpPr>
        <p:spPr bwMode="auto">
          <a:xfrm flipV="1">
            <a:off x="6324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Line 126"/>
          <p:cNvSpPr>
            <a:spLocks noChangeShapeType="1"/>
          </p:cNvSpPr>
          <p:nvPr/>
        </p:nvSpPr>
        <p:spPr bwMode="auto">
          <a:xfrm flipV="1">
            <a:off x="6858000" y="1711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Line 127"/>
          <p:cNvSpPr>
            <a:spLocks noChangeShapeType="1"/>
          </p:cNvSpPr>
          <p:nvPr/>
        </p:nvSpPr>
        <p:spPr bwMode="auto">
          <a:xfrm flipV="1">
            <a:off x="6858000" y="262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Line 128"/>
          <p:cNvSpPr>
            <a:spLocks noChangeShapeType="1"/>
          </p:cNvSpPr>
          <p:nvPr/>
        </p:nvSpPr>
        <p:spPr bwMode="auto">
          <a:xfrm flipV="1">
            <a:off x="68580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Line 129"/>
          <p:cNvSpPr>
            <a:spLocks noChangeShapeType="1"/>
          </p:cNvSpPr>
          <p:nvPr/>
        </p:nvSpPr>
        <p:spPr bwMode="auto">
          <a:xfrm>
            <a:off x="7467600" y="21685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Line 130"/>
          <p:cNvSpPr>
            <a:spLocks noChangeShapeType="1"/>
          </p:cNvSpPr>
          <p:nvPr/>
        </p:nvSpPr>
        <p:spPr bwMode="auto">
          <a:xfrm flipV="1">
            <a:off x="7467600" y="796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Line 131"/>
          <p:cNvSpPr>
            <a:spLocks noChangeShapeType="1"/>
          </p:cNvSpPr>
          <p:nvPr/>
        </p:nvSpPr>
        <p:spPr bwMode="auto">
          <a:xfrm>
            <a:off x="5257800" y="2625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Line 132"/>
          <p:cNvSpPr>
            <a:spLocks noChangeShapeType="1"/>
          </p:cNvSpPr>
          <p:nvPr/>
        </p:nvSpPr>
        <p:spPr bwMode="auto">
          <a:xfrm>
            <a:off x="6858000" y="262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Line 133"/>
          <p:cNvSpPr>
            <a:spLocks noChangeShapeType="1"/>
          </p:cNvSpPr>
          <p:nvPr/>
        </p:nvSpPr>
        <p:spPr bwMode="auto">
          <a:xfrm flipH="1">
            <a:off x="41148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Line 134"/>
          <p:cNvSpPr>
            <a:spLocks noChangeShapeType="1"/>
          </p:cNvSpPr>
          <p:nvPr/>
        </p:nvSpPr>
        <p:spPr bwMode="auto">
          <a:xfrm flipH="1">
            <a:off x="3048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Line 135"/>
          <p:cNvSpPr>
            <a:spLocks noChangeShapeType="1"/>
          </p:cNvSpPr>
          <p:nvPr/>
        </p:nvSpPr>
        <p:spPr bwMode="auto">
          <a:xfrm>
            <a:off x="41910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Line 136"/>
          <p:cNvSpPr>
            <a:spLocks noChangeShapeType="1"/>
          </p:cNvSpPr>
          <p:nvPr/>
        </p:nvSpPr>
        <p:spPr bwMode="auto">
          <a:xfrm>
            <a:off x="35814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Line 137"/>
          <p:cNvSpPr>
            <a:spLocks noChangeShapeType="1"/>
          </p:cNvSpPr>
          <p:nvPr/>
        </p:nvSpPr>
        <p:spPr bwMode="auto">
          <a:xfrm>
            <a:off x="3048000" y="579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Line 138"/>
          <p:cNvSpPr>
            <a:spLocks noChangeShapeType="1"/>
          </p:cNvSpPr>
          <p:nvPr/>
        </p:nvSpPr>
        <p:spPr bwMode="auto">
          <a:xfrm flipV="1">
            <a:off x="35814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Line 139"/>
          <p:cNvSpPr>
            <a:spLocks noChangeShapeType="1"/>
          </p:cNvSpPr>
          <p:nvPr/>
        </p:nvSpPr>
        <p:spPr bwMode="auto">
          <a:xfrm>
            <a:off x="4724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Line 140"/>
          <p:cNvSpPr>
            <a:spLocks noChangeShapeType="1"/>
          </p:cNvSpPr>
          <p:nvPr/>
        </p:nvSpPr>
        <p:spPr bwMode="auto">
          <a:xfrm flipV="1">
            <a:off x="52578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44B12-B947-43AE-8DC8-46D9584DB8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F1D2A8-A5BA-4594-82BB-35EC50FFDB9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Equivalence Relations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the &lt;= operator an equivalence relation?</a:t>
            </a:r>
          </a:p>
          <a:p>
            <a:pPr lvl="1" eaLnBrk="1" hangingPunct="1"/>
            <a:r>
              <a:rPr lang="en-US" altLang="en-US" smtClean="0"/>
              <a:t>It is reflexive (a&lt;=a)</a:t>
            </a:r>
          </a:p>
          <a:p>
            <a:pPr lvl="1" eaLnBrk="1" hangingPunct="1"/>
            <a:r>
              <a:rPr lang="en-US" altLang="en-US" smtClean="0"/>
              <a:t>It is transitive (a&lt;=b and b&lt;=c  means a&lt;=c)</a:t>
            </a:r>
          </a:p>
          <a:p>
            <a:pPr lvl="1" eaLnBrk="1" hangingPunct="1"/>
            <a:r>
              <a:rPr lang="en-US" altLang="en-US" smtClean="0"/>
              <a:t>But it is not symmetric (a&lt;=b  does not mean b&lt;=a).</a:t>
            </a:r>
          </a:p>
          <a:p>
            <a:pPr eaLnBrk="1" hangingPunct="1"/>
            <a:r>
              <a:rPr lang="en-US" altLang="en-US" smtClean="0"/>
              <a:t>So &lt;= is not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597D1-31BC-4883-92A2-EF9C1811A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Is electrical connectivity between components an equivalence relation? </a:t>
            </a:r>
          </a:p>
          <a:p>
            <a:pPr lvl="1" eaLnBrk="1" hangingPunct="1"/>
            <a:r>
              <a:rPr lang="en-US" altLang="en-US" sz="2400" smtClean="0"/>
              <a:t>It is reflexive since a component is connected to itself.</a:t>
            </a:r>
          </a:p>
          <a:p>
            <a:pPr lvl="1" eaLnBrk="1" hangingPunct="1"/>
            <a:r>
              <a:rPr lang="en-US" altLang="en-US" sz="2400" smtClean="0"/>
              <a:t>It is symmetric since if a is connected to b then b is connected to a.</a:t>
            </a:r>
          </a:p>
          <a:p>
            <a:pPr lvl="1" eaLnBrk="1" hangingPunct="1"/>
            <a:r>
              <a:rPr lang="en-US" altLang="en-US" sz="2400" smtClean="0"/>
              <a:t>It is transitive since if a connects to b and b connects to c then a has connectivity to c.</a:t>
            </a:r>
          </a:p>
          <a:p>
            <a:pPr eaLnBrk="1" hangingPunct="1"/>
            <a:r>
              <a:rPr lang="en-US" altLang="en-US" sz="2800" smtClean="0"/>
              <a:t>So, electrical connectivity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CA2E8E-343F-4655-9C25-8D04B5BABE1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Is travel between cities in a country an equivalence relation?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is reflexive because you may travel from the city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is symmetric because traveling from a to b implies travel is possible from b to 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is transitive because traveling from a to b and from b to c implies travel from a to 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So, travel between cities in a country is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965903-3349-4B0D-B174-6EF470B08B6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use ~ to mean an equivalence relation.</a:t>
            </a:r>
          </a:p>
          <a:p>
            <a:pPr eaLnBrk="1" hangingPunct="1"/>
            <a:r>
              <a:rPr lang="en-US" altLang="en-US" smtClean="0"/>
              <a:t>We would like to decide if a~b for any a,b.</a:t>
            </a:r>
          </a:p>
          <a:p>
            <a:pPr eaLnBrk="1" hangingPunct="1"/>
            <a:r>
              <a:rPr lang="en-US" altLang="en-US" smtClean="0"/>
              <a:t>This could be done in constant time with a 2D array of Boolean values. </a:t>
            </a:r>
          </a:p>
          <a:p>
            <a:pPr eaLnBrk="1" hangingPunct="1"/>
            <a:r>
              <a:rPr lang="en-US" altLang="en-US" smtClean="0"/>
              <a:t>For example, if for any a,b we inspect the array, we would find either true or false, telling us if a~b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1F9936-1E6C-4708-A31F-3A7A0CFD78B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 2D array would contain all of the relation information explicitly.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However, the data may not come to us in this form, it may come implicitly.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 a1~a2, a3~a4, a5~a1, a4~a2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implies that all pairs in {a1, a2, a3, a4, a5} are related.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We would like to be able to determine this quickly.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33EDB1-F2D5-4B80-91CD-2788BE37154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Equivalence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equivalence class of an element, </a:t>
            </a:r>
            <a:r>
              <a:rPr lang="en-US" altLang="en-US" i="1" smtClean="0"/>
              <a:t>a</a:t>
            </a:r>
            <a:r>
              <a:rPr lang="en-US" altLang="en-US" smtClean="0"/>
              <a:t>, is the subset of S that relates to </a:t>
            </a:r>
            <a:r>
              <a:rPr lang="en-US" altLang="en-US" i="1" smtClean="0"/>
              <a:t>a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equivalence class of </a:t>
            </a:r>
            <a:r>
              <a:rPr lang="en-US" altLang="en-US" i="1" smtClean="0"/>
              <a:t>a</a:t>
            </a:r>
            <a:r>
              <a:rPr lang="en-US" altLang="en-US" smtClean="0"/>
              <a:t> partitions S into two sets, the set that relates to </a:t>
            </a:r>
            <a:r>
              <a:rPr lang="en-US" altLang="en-US" i="1" smtClean="0"/>
              <a:t>a</a:t>
            </a:r>
            <a:r>
              <a:rPr lang="en-US" altLang="en-US" smtClean="0"/>
              <a:t> and the set that does not.</a:t>
            </a:r>
          </a:p>
          <a:p>
            <a:pPr eaLnBrk="1" hangingPunct="1"/>
            <a:r>
              <a:rPr lang="en-US" altLang="en-US" smtClean="0"/>
              <a:t>So, to know if </a:t>
            </a:r>
            <a:r>
              <a:rPr lang="en-US" altLang="en-US" i="1" smtClean="0"/>
              <a:t>a</a:t>
            </a:r>
            <a:r>
              <a:rPr lang="en-US" altLang="en-US" smtClean="0"/>
              <a:t>~</a:t>
            </a:r>
            <a:r>
              <a:rPr lang="en-US" altLang="en-US" i="1" smtClean="0"/>
              <a:t>b</a:t>
            </a:r>
            <a:r>
              <a:rPr lang="en-US" altLang="en-US" smtClean="0"/>
              <a:t>, we need to know if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 belong to the same equivalence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2152</Words>
  <Application>Microsoft Office PowerPoint</Application>
  <PresentationFormat>On-screen Show (4:3)</PresentationFormat>
  <Paragraphs>444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Default Design</vt:lpstr>
      <vt:lpstr>The Disjoint Set ADT</vt:lpstr>
      <vt:lpstr>Disjoint Set ADT</vt:lpstr>
      <vt:lpstr>Equivalence Relations</vt:lpstr>
      <vt:lpstr>Equivalence Relations</vt:lpstr>
      <vt:lpstr>Examples</vt:lpstr>
      <vt:lpstr>Examples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Dynamic Equivalence</vt:lpstr>
      <vt:lpstr>Basic Data Structure</vt:lpstr>
      <vt:lpstr>Trees</vt:lpstr>
      <vt:lpstr>Trees</vt:lpstr>
      <vt:lpstr>Find(x)</vt:lpstr>
      <vt:lpstr>PowerPoint Presentation</vt:lpstr>
      <vt:lpstr>PowerPoint Presentation</vt:lpstr>
      <vt:lpstr>Smart Union Algorithms</vt:lpstr>
      <vt:lpstr>PowerPoint Presentation</vt:lpstr>
      <vt:lpstr>PowerPoint Presentation</vt:lpstr>
      <vt:lpstr>Smart Union Algorithms</vt:lpstr>
      <vt:lpstr>PowerPoint Presentation</vt:lpstr>
      <vt:lpstr>Smart Union Algorithms</vt:lpstr>
      <vt:lpstr>PowerPoint Presentation</vt:lpstr>
      <vt:lpstr>PowerPoint Presentation</vt:lpstr>
      <vt:lpstr>Path Compression</vt:lpstr>
      <vt:lpstr>PowerPoint Presentation</vt:lpstr>
      <vt:lpstr>PowerPoint Presentation</vt:lpstr>
      <vt:lpstr>Performance</vt:lpstr>
      <vt:lpstr>Performance</vt:lpstr>
      <vt:lpstr>Maze Generation</vt:lpstr>
      <vt:lpstr>Maze Generation</vt:lpstr>
      <vt:lpstr>PowerPoint Presentation</vt:lpstr>
      <vt:lpstr>End of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Disjoint Set ADT</dc:title>
  <dc:creator>Greg Ozbirn</dc:creator>
  <cp:lastModifiedBy>Ozbirn, Greg</cp:lastModifiedBy>
  <cp:revision>903</cp:revision>
  <dcterms:created xsi:type="dcterms:W3CDTF">2001-10-31T04:11:45Z</dcterms:created>
  <dcterms:modified xsi:type="dcterms:W3CDTF">2017-08-19T22:13:12Z</dcterms:modified>
</cp:coreProperties>
</file>