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9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3" r:id="rId29"/>
    <p:sldId id="284" r:id="rId30"/>
    <p:sldId id="287" r:id="rId31"/>
    <p:sldId id="28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02BB"/>
    <a:srgbClr val="CC0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775" autoAdjust="0"/>
  </p:normalViewPr>
  <p:slideViewPr>
    <p:cSldViewPr>
      <p:cViewPr varScale="1">
        <p:scale>
          <a:sx n="105" d="100"/>
          <a:sy n="105" d="100"/>
        </p:scale>
        <p:origin x="184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BDB52-9AA9-46B2-BBB7-C5131A1621B0}" type="datetimeFigureOut">
              <a:rPr lang="en-US" smtClean="0"/>
              <a:t>10/6/18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81AF84-495A-44B8-B099-5B87EFEDD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76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AF84-495A-44B8-B099-5B87EFEDDB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28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&lt;!DOCTYPE html PUBLIC "-//W3C//DTD XHTML 1.1//EN"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"http://www.w3.org/TR/xhtml11/DTD/xhtml11.dtd"&gt;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&lt;html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xmlns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="http://www.w3.org/1999/xhtml"&gt;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&lt;head&gt;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information about the page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&lt;/head&gt;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&lt;body&gt;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page contents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&lt;/body&gt;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&lt;/html&gt;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AF84-495A-44B8-B099-5B87EFEDDB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11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(“I don't want ALL paragraphs to be yellow, just these three...”)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AF84-495A-44B8-B099-5B87EFEDDB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7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(“I don't want ALL paragraphs to be yellow, just these </a:t>
            </a:r>
            <a:r>
              <a:rPr lang="en-US" sz="1200"/>
              <a:t>three...”)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AF84-495A-44B8-B099-5B87EFEDDB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7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element can be a member of multiple classes (separated by spaces)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AF84-495A-44B8-B099-5B87EFEDDB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7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(selector2 tag is immediately inside selector1 with no tags in between)</a:t>
            </a:r>
          </a:p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81AF84-495A-44B8-B099-5B87EFEDDB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7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419E222-5630-4A70-BA62-E1004359D749}" type="datetime1">
              <a:rPr lang="en-US" smtClean="0"/>
              <a:t>10/6/18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43B4F0-C954-4204-9E58-D6FE1905073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295FEA-9A80-4A6A-9762-39B5E931AE40}" type="datetime1">
              <a:rPr lang="en-US" smtClean="0"/>
              <a:t>10/6/18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43B4F0-C954-4204-9E58-D6FE190507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1B0652A5-BE64-44C1-B5C4-0AF5513C7BC8}" type="datetime1">
              <a:rPr lang="en-US" smtClean="0"/>
              <a:t>10/6/18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E143B4F0-C954-4204-9E58-D6FE1905073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6376C1-D5B2-47D4-AD11-45FE86A2BB96}" type="datetime1">
              <a:rPr lang="en-US" smtClean="0"/>
              <a:t>10/6/18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43B4F0-C954-4204-9E58-D6FE190507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1DB708-F68E-41D1-8A32-13AFE8B9AFEF}" type="datetime1">
              <a:rPr lang="en-US" smtClean="0"/>
              <a:t>10/6/18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143B4F0-C954-4204-9E58-D6FE190507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B5E4F5-B28B-41B2-AEE7-9C9E36738288}" type="datetime1">
              <a:rPr lang="en-US" smtClean="0"/>
              <a:t>10/6/18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E143B4F0-C954-4204-9E58-D6FE190507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CE4BEA-044D-4E89-B803-5E1C0247FA35}" type="datetime1">
              <a:rPr lang="en-US" smtClean="0"/>
              <a:t>10/6/18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E143B4F0-C954-4204-9E58-D6FE190507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D3B38B-B040-44A7-BCFE-A502CAB48735}" type="datetime1">
              <a:rPr lang="en-US" smtClean="0"/>
              <a:t>10/6/18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43B4F0-C954-4204-9E58-D6FE190507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1F909D-3BB7-4159-81E8-41BF805F7314}" type="datetime1">
              <a:rPr lang="en-US" smtClean="0"/>
              <a:t>10/6/18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43B4F0-C954-4204-9E58-D6FE190507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D28C70-2D5F-4F50-9934-7C83EC01925B}" type="datetime1">
              <a:rPr lang="en-US" smtClean="0"/>
              <a:t>10/6/18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43B4F0-C954-4204-9E58-D6FE190507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8DB42354-3A7E-4CB8-B94A-B1F622521593}" type="datetime1">
              <a:rPr lang="en-US" smtClean="0"/>
              <a:t>10/6/18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E143B4F0-C954-4204-9E58-D6FE1905073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9632986C-CFEE-4911-BFA5-9F9EA5CE6486}" type="datetime1">
              <a:rPr lang="en-US" smtClean="0"/>
              <a:t>10/6/18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E143B4F0-C954-4204-9E58-D6FE190507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/css_float.as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pr_border.asp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pr_padding.asp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pr_margin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Visit%20textpad.com%20to%20get%20the%20TextPad%20editor." TargetMode="External"/><Relationship Id="rId2" Type="http://schemas.openxmlformats.org/officeDocument/2006/relationships/hyperlink" Target="textpad.co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inghorror.com/blo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css_link.asp" TargetMode="External"/><Relationship Id="rId2" Type="http://schemas.openxmlformats.org/officeDocument/2006/relationships/hyperlink" Target="http://www.codinghorror.com/blo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 type="text/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CSS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43B4F0-C954-4204-9E58-D6FE190507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66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/>
            </a:br>
            <a:r>
              <a:rPr lang="en-US" dirty="0"/>
              <a:t>Styling Page Sections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43B4F0-C954-4204-9E58-D6FE19050732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375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page sections?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Style individual elements, groups of elements, sections of text or of the page</a:t>
            </a:r>
          </a:p>
          <a:p>
            <a:r>
              <a:rPr lang="en-US" dirty="0"/>
              <a:t>Create complex page layouts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143B4F0-C954-4204-9E58-D6FE19050732}" type="slidenum">
              <a:rPr lang="en-US" smtClean="0"/>
              <a:t>11</a:t>
            </a:fld>
            <a:endParaRPr 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067171"/>
            <a:ext cx="7107382" cy="381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729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 of a page &lt;div&gt;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203138"/>
            <a:ext cx="8153400" cy="16004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Garamond" pitchFamily="18" charset="0"/>
              </a:rPr>
              <a:t>Coding Horror! Coding Horror!</a:t>
            </a:r>
          </a:p>
          <a:p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Garamond" pitchFamily="18" charset="0"/>
              <a:cs typeface="Consolas" pitchFamily="49" charset="0"/>
            </a:endParaRPr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We’ll beat any advertised price!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      	             					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800600"/>
            <a:ext cx="8153400" cy="1524000"/>
          </a:xfrm>
        </p:spPr>
        <p:txBody>
          <a:bodyPr/>
          <a:lstStyle/>
          <a:p>
            <a:r>
              <a:rPr lang="en-US" sz="2400" dirty="0"/>
              <a:t>Tag used to indicate a logical section or area of a page</a:t>
            </a:r>
          </a:p>
          <a:p>
            <a:r>
              <a:rPr lang="en-US" sz="2400" dirty="0"/>
              <a:t>Has no appearance by default, but you can apply styles to 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391" y="5715000"/>
            <a:ext cx="1119973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&lt;div class="shout"&gt;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&lt;h2&gt;Coding Horror! Coding Horror!&lt;/h2&gt;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class="special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"&gt;See our special deal on Droids!&lt;/p&gt; &lt;p&gt;We'll beat any advertised price!&lt;/p&gt;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&lt;/div&gt;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3697069"/>
            <a:ext cx="8153400" cy="3415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See our special deal on Droids!</a:t>
            </a:r>
          </a:p>
        </p:txBody>
      </p:sp>
    </p:spTree>
    <p:extLst>
      <p:ext uri="{BB962C8B-B14F-4D97-AF65-F5344CB8AC3E}">
        <p14:creationId xmlns:p14="http://schemas.microsoft.com/office/powerpoint/2010/main" val="141362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layouts and float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http://www.w3schools.com/css/css_float.asp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143B4F0-C954-4204-9E58-D6FE190507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70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Sections &lt;span&gt;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428762"/>
            <a:ext cx="8153400" cy="19389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Garamond" pitchFamily="18" charset="0"/>
              </a:rPr>
              <a:t>Coding Horror! Coding Horror!</a:t>
            </a:r>
          </a:p>
          <a:p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Garamond" pitchFamily="18" charset="0"/>
              <a:cs typeface="Consolas" pitchFamily="49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See our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spectacular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deal on Droids!</a:t>
            </a:r>
          </a:p>
          <a:p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We’ll beat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any advertised price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!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      	             					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5334000"/>
            <a:ext cx="8153400" cy="1524000"/>
          </a:xfrm>
        </p:spPr>
        <p:txBody>
          <a:bodyPr/>
          <a:lstStyle/>
          <a:p>
            <a:r>
              <a:rPr lang="en-US" sz="2400" dirty="0"/>
              <a:t>has no onscreen appearance, but you can apply a style or ID to it, which will be applied to the text inside the span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391" y="5715000"/>
            <a:ext cx="1119973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24000" y="4114800"/>
            <a:ext cx="1219200" cy="391391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1600200"/>
            <a:ext cx="8153400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&lt;h2&gt;Coding Horror! Coding Horror!&lt;/h2&gt;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&lt;p&gt;See our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&lt;span class="special“&gt;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spectacular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&lt;/span&gt;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deal on Droids!&lt;/p&gt;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&lt;p&gt;We'll beat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&lt;span class="shout“&gt;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any advertised price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&lt;/span&gt;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!&lt;/p&gt;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      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603490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context selectors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1524000"/>
            <a:ext cx="8153400" cy="92333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selector1 selector2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properties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                   CSS</a:t>
            </a:r>
          </a:p>
        </p:txBody>
      </p:sp>
      <p:sp>
        <p:nvSpPr>
          <p:cNvPr id="12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2438400"/>
            <a:ext cx="8153400" cy="1524000"/>
          </a:xfrm>
        </p:spPr>
        <p:txBody>
          <a:bodyPr/>
          <a:lstStyle/>
          <a:p>
            <a:r>
              <a:rPr lang="en-US" sz="2400" dirty="0"/>
              <a:t>applies the given properties to selector2 only if it is inside a selector1 on the page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" y="3505200"/>
            <a:ext cx="8153400" cy="92333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selector1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selector2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properties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                   CSS</a:t>
            </a:r>
          </a:p>
        </p:txBody>
      </p:sp>
      <p:sp>
        <p:nvSpPr>
          <p:cNvPr id="14" name="Content Placeholder 7"/>
          <p:cNvSpPr txBox="1">
            <a:spLocks/>
          </p:cNvSpPr>
          <p:nvPr/>
        </p:nvSpPr>
        <p:spPr bwMode="auto">
          <a:xfrm>
            <a:off x="685800" y="4495800"/>
            <a:ext cx="8153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applies the given properties to selector2 only if it is </a:t>
            </a:r>
            <a:r>
              <a:rPr lang="en-US" sz="2400" i="1" dirty="0"/>
              <a:t>directly</a:t>
            </a:r>
            <a:r>
              <a:rPr lang="en-US" sz="2400" dirty="0"/>
              <a:t> inside a selector1 on the page</a:t>
            </a:r>
          </a:p>
        </p:txBody>
      </p:sp>
    </p:spTree>
    <p:extLst>
      <p:ext uri="{BB962C8B-B14F-4D97-AF65-F5344CB8AC3E}">
        <p14:creationId xmlns:p14="http://schemas.microsoft.com/office/powerpoint/2010/main" val="665658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selector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4114800"/>
            <a:ext cx="8153400" cy="1569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Eat at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Greasy’s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Burger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greasiest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burgers in town!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Yummy and greasy at the same time!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      	                                          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&lt;p&gt;Eat at &lt;strong&gt;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Greasy's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Burger&lt;/strong&gt;...&lt;/p&gt;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&lt;li&gt;The &lt;strong&gt;greasiest&lt;/strong&gt; burgers in town!&lt;/li&gt;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&lt;li&gt;Yummy and greasy at the same time!&lt;/li&gt;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	       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3239869"/>
            <a:ext cx="8153400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li strong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 text-decoration: underline; }	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                   								  CSS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791200"/>
            <a:ext cx="1295400" cy="103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489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4754940"/>
            <a:ext cx="8153400" cy="1569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Eat at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Greasy’s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Burger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greasiest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burgers in town!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Yummy and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greasy at the same time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!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      	                                          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1600200"/>
            <a:ext cx="8153400" cy="2585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&lt;div id="ad"&gt;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&lt;p&gt;Eat at &lt;strong&gt;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Greasy's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Burger&lt;/strong&gt;...&lt;/p&gt;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&lt;li class="important"&gt;The &lt;strong&gt;greasiest&lt;/strong&gt; burgers in town!&lt;/li&gt;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&lt;li&gt;Yummy and &lt;strong&gt;greasy at the same time &lt;/strong&gt;!&lt;/li&gt;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&lt;/div&gt;	       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4154269"/>
            <a:ext cx="8153400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#ad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li.important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strong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 text-decoration: underline; }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                   								  CSS</a:t>
            </a:r>
          </a:p>
        </p:txBody>
      </p:sp>
    </p:spTree>
    <p:extLst>
      <p:ext uri="{BB962C8B-B14F-4D97-AF65-F5344CB8AC3E}">
        <p14:creationId xmlns:p14="http://schemas.microsoft.com/office/powerpoint/2010/main" val="186031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4187952" cy="4495800"/>
          </a:xfrm>
        </p:spPr>
        <p:txBody>
          <a:bodyPr/>
          <a:lstStyle/>
          <a:p>
            <a:r>
              <a:rPr lang="en-US" dirty="0"/>
              <a:t>Every element composed of:</a:t>
            </a:r>
          </a:p>
          <a:p>
            <a:pPr lvl="1"/>
            <a:r>
              <a:rPr lang="en-US" dirty="0"/>
              <a:t>content</a:t>
            </a:r>
          </a:p>
          <a:p>
            <a:pPr lvl="1"/>
            <a:r>
              <a:rPr lang="en-US" dirty="0"/>
              <a:t>a border around the element</a:t>
            </a:r>
          </a:p>
          <a:p>
            <a:pPr lvl="1"/>
            <a:r>
              <a:rPr lang="en-US" dirty="0"/>
              <a:t>padding between the content and the border</a:t>
            </a:r>
          </a:p>
          <a:p>
            <a:pPr lvl="1"/>
            <a:r>
              <a:rPr lang="en-US" dirty="0"/>
              <a:t>a margin between the border and other content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143B4F0-C954-4204-9E58-D6FE19050732}" type="slidenum">
              <a:rPr lang="en-US" smtClean="0"/>
              <a:t>18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133600"/>
            <a:ext cx="510540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7219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Box Model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4187952" cy="4495800"/>
          </a:xfrm>
        </p:spPr>
        <p:txBody>
          <a:bodyPr/>
          <a:lstStyle/>
          <a:p>
            <a:r>
              <a:rPr lang="en-US" dirty="0"/>
              <a:t>width = content width + L/R padding + L/R border + L/R margin</a:t>
            </a:r>
          </a:p>
          <a:p>
            <a:r>
              <a:rPr lang="en-US" dirty="0"/>
              <a:t>height = content height + T/B padding + T/B border + T/B margin</a:t>
            </a:r>
          </a:p>
          <a:p>
            <a:r>
              <a:rPr lang="en-US" dirty="0"/>
              <a:t>IE6 doesn't do this </a:t>
            </a:r>
            <a:br>
              <a:rPr lang="en-US" dirty="0"/>
            </a:br>
            <a:r>
              <a:rPr lang="en-US" dirty="0"/>
              <a:t>right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143B4F0-C954-4204-9E58-D6FE19050732}" type="slidenum">
              <a:rPr lang="en-US" smtClean="0"/>
              <a:t>19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962400"/>
            <a:ext cx="510540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0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id attribute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203138"/>
            <a:ext cx="8153400" cy="12926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itchFamily="18" charset="0"/>
              </a:rPr>
              <a:t>Coding Horror! Coding Horror!</a:t>
            </a:r>
          </a:p>
          <a:p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Garamond" pitchFamily="18" charset="0"/>
              <a:cs typeface="Consolas" pitchFamily="49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Our mission is to combine programming and “human” factors with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geekiness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!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      	       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724400"/>
            <a:ext cx="8153400" cy="1524000"/>
          </a:xfrm>
        </p:spPr>
        <p:txBody>
          <a:bodyPr/>
          <a:lstStyle/>
          <a:p>
            <a:r>
              <a:rPr lang="en-US" sz="2400" dirty="0"/>
              <a:t>A unique ID for an element on a page</a:t>
            </a:r>
          </a:p>
          <a:p>
            <a:r>
              <a:rPr lang="en-US" sz="2400" dirty="0"/>
              <a:t>E</a:t>
            </a:r>
            <a:r>
              <a:rPr lang="en-US" sz="2400"/>
              <a:t>ach </a:t>
            </a:r>
            <a:r>
              <a:rPr lang="en-US" sz="2400" dirty="0"/>
              <a:t>ID must be unique; can only be used once in the page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&lt;p&gt;Coding Horror! Coding Horror!&lt;/p&gt;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id="mission"&gt;Our mission is to combine programming and &lt;q&gt;human&lt;/q&gt; factors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geekiness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!&lt;/p&gt;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4203941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Flow – block elements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143B4F0-C954-4204-9E58-D6FE19050732}" type="slidenum">
              <a:rPr lang="en-US" smtClean="0"/>
              <a:t>20</a:t>
            </a:fld>
            <a:endParaRPr lang="en-US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00200"/>
            <a:ext cx="91440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6249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/>
            </a:br>
            <a:r>
              <a:rPr lang="en-US" dirty="0"/>
              <a:t>Document flow - inline elements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143B4F0-C954-4204-9E58-D6FE19050732}" type="slidenum">
              <a:rPr lang="en-US" smtClean="0"/>
              <a:t>21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90678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41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dirty="0"/>
            </a:br>
            <a:r>
              <a:rPr lang="en-US" dirty="0"/>
              <a:t>Document flow - a larger example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143B4F0-C954-4204-9E58-D6FE19050732}" type="slidenum">
              <a:rPr lang="en-US" smtClean="0"/>
              <a:t>22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0200"/>
            <a:ext cx="90678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40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 for borders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2590800"/>
            <a:ext cx="8153400" cy="9848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	                                                  output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1752600"/>
            <a:ext cx="8153400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border: 5px solid red; }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	  			         CSS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9600" y="2667000"/>
            <a:ext cx="8153400" cy="533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09600" y="2743200"/>
            <a:ext cx="247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This is a heading.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994689"/>
              </p:ext>
            </p:extLst>
          </p:nvPr>
        </p:nvGraphicFramePr>
        <p:xfrm>
          <a:off x="612775" y="3703320"/>
          <a:ext cx="8153400" cy="10972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property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border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thickness/style/size of border on all 4 sides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Content Placeholder 7"/>
          <p:cNvSpPr txBox="1">
            <a:spLocks/>
          </p:cNvSpPr>
          <p:nvPr/>
        </p:nvSpPr>
        <p:spPr bwMode="auto">
          <a:xfrm>
            <a:off x="609600" y="4953000"/>
            <a:ext cx="8153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Thickness: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px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em</a:t>
            </a:r>
            <a:r>
              <a:rPr lang="en-US" sz="2400" dirty="0"/>
              <a:t>, or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thin, medium, thick </a:t>
            </a:r>
          </a:p>
          <a:p>
            <a:r>
              <a:rPr lang="en-US" sz="2400" dirty="0"/>
              <a:t>Style: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none, hidden, dotted, dashed, double, groove, inset, outset, ridge, solid </a:t>
            </a:r>
          </a:p>
          <a:p>
            <a:r>
              <a:rPr lang="en-US" sz="2400" dirty="0"/>
              <a:t>color</a:t>
            </a:r>
          </a:p>
        </p:txBody>
      </p:sp>
    </p:spTree>
    <p:extLst>
      <p:ext uri="{BB962C8B-B14F-4D97-AF65-F5344CB8AC3E}">
        <p14:creationId xmlns:p14="http://schemas.microsoft.com/office/powerpoint/2010/main" val="3191005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border properties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99418218"/>
              </p:ext>
            </p:extLst>
          </p:nvPr>
        </p:nvGraphicFramePr>
        <p:xfrm>
          <a:off x="612775" y="1676400"/>
          <a:ext cx="8153400" cy="5029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property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border-color, border-width, 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border-style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specific properties of border on all 4 sides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border-bottom, border-left, 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border-right, border-top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all properties of border on a particular side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border-bottom-color, border-bottom-style, 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border-bottom-width, border-left-color, 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border-left-style, border-left-width, 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border-right-color, border-right-style, 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border-right-width, border-top-color, 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dirty="0">
                          <a:effectLst/>
                        </a:rPr>
                        <a:t>border-top-style, border-top-width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properties of border on a particular side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2000" dirty="0">
                          <a:hlinkClick r:id="rId2"/>
                        </a:rPr>
                        <a:t>Complete list of border properties</a:t>
                      </a:r>
                      <a:r>
                        <a:rPr lang="en-US" sz="2000" dirty="0"/>
                        <a:t> http://www.w3schools.com/cssref/pr_border.asp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143B4F0-C954-4204-9E58-D6FE190507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18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border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739515"/>
            <a:ext cx="8153400" cy="9848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	                                                  output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1676400"/>
            <a:ext cx="8153400" cy="175432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border-left: thick dotted #CC0088;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border-bottom-color: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rgb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(0, 128, 128);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border-bottom-style: double;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	  			         CSS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0" y="3881735"/>
            <a:ext cx="247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This is a heading.</a:t>
            </a:r>
          </a:p>
        </p:txBody>
      </p:sp>
      <p:sp>
        <p:nvSpPr>
          <p:cNvPr id="19" name="Content Placeholder 7"/>
          <p:cNvSpPr txBox="1">
            <a:spLocks/>
          </p:cNvSpPr>
          <p:nvPr/>
        </p:nvSpPr>
        <p:spPr bwMode="auto">
          <a:xfrm>
            <a:off x="609600" y="4953000"/>
            <a:ext cx="8153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each side's border properties can be set individually</a:t>
            </a:r>
          </a:p>
          <a:p>
            <a:r>
              <a:rPr lang="en-US" sz="2400" dirty="0"/>
              <a:t>if you omit some properties, they receive default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85800" y="3810000"/>
            <a:ext cx="0" cy="537865"/>
          </a:xfrm>
          <a:prstGeom prst="line">
            <a:avLst/>
          </a:prstGeom>
          <a:ln w="63500" cap="rnd">
            <a:solidFill>
              <a:srgbClr val="CC0A8B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5800" y="4267200"/>
            <a:ext cx="7772400" cy="44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85800" y="4343400"/>
            <a:ext cx="7772400" cy="44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98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 for padding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69894403"/>
              </p:ext>
            </p:extLst>
          </p:nvPr>
        </p:nvGraphicFramePr>
        <p:xfrm>
          <a:off x="609600" y="1828800"/>
          <a:ext cx="8153400" cy="35661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/>
                        <a:t>property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description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padding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padding on all 4 sides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padding-bottom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padding on bottom side only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padding-left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padding on left side only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padding-right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padding on right side only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padding-top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padding on top side only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hlinkClick r:id="rId2"/>
                        </a:rPr>
                        <a:t>Complete list of padding properties</a:t>
                      </a:r>
                      <a:endParaRPr lang="en-US" sz="2400" dirty="0"/>
                    </a:p>
                    <a:p>
                      <a:r>
                        <a:rPr lang="en-US" sz="2400" dirty="0"/>
                        <a:t>http://www.w3schools.com/cssref/pr_padding.asp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143B4F0-C954-4204-9E58-D6FE190507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40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 example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048000"/>
            <a:ext cx="8153400" cy="28315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This is a first paragraph.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is a second paragraph.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	                                                  output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1676400"/>
            <a:ext cx="8153400" cy="120032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padding: 20px;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border: 3px solid black;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padding: 0px;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background-color: yellow; }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	  			         						CSS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9600" y="5029200"/>
            <a:ext cx="81534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is a heading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3200400"/>
            <a:ext cx="8077200" cy="6858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9600" y="4114800"/>
            <a:ext cx="8077200" cy="6858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89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 example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048000"/>
            <a:ext cx="8153400" cy="25237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			This is a first paragraph.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	                                                  output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padding-left: 200px; padding-top: 30px;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background-color: fuchsia;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	CSS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3200400"/>
            <a:ext cx="8077200" cy="685800"/>
          </a:xfrm>
          <a:prstGeom prst="rect">
            <a:avLst/>
          </a:prstGeom>
          <a:solidFill>
            <a:srgbClr val="D402BB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is a first paragraph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" y="4114800"/>
            <a:ext cx="8077200" cy="685800"/>
          </a:xfrm>
          <a:prstGeom prst="rect">
            <a:avLst/>
          </a:prstGeom>
          <a:solidFill>
            <a:srgbClr val="D402BB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This is a second paragraph</a:t>
            </a:r>
          </a:p>
        </p:txBody>
      </p:sp>
      <p:sp>
        <p:nvSpPr>
          <p:cNvPr id="13" name="Content Placeholder 7"/>
          <p:cNvSpPr txBox="1">
            <a:spLocks/>
          </p:cNvSpPr>
          <p:nvPr/>
        </p:nvSpPr>
        <p:spPr bwMode="auto">
          <a:xfrm>
            <a:off x="609600" y="5638800"/>
            <a:ext cx="8153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each side's padding can be set individually</a:t>
            </a:r>
          </a:p>
          <a:p>
            <a:r>
              <a:rPr lang="en-US" sz="2400" dirty="0"/>
              <a:t>notice that padding shares the background color of the element</a:t>
            </a:r>
          </a:p>
        </p:txBody>
      </p:sp>
    </p:spTree>
    <p:extLst>
      <p:ext uri="{BB962C8B-B14F-4D97-AF65-F5344CB8AC3E}">
        <p14:creationId xmlns:p14="http://schemas.microsoft.com/office/powerpoint/2010/main" val="1657245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 for margins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26894900"/>
              </p:ext>
            </p:extLst>
          </p:nvPr>
        </p:nvGraphicFramePr>
        <p:xfrm>
          <a:off x="457200" y="1828800"/>
          <a:ext cx="8153400" cy="35661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/>
                        <a:t>property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description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margin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margin on all 4 sides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margin-bottom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margin on bottom side only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margin-left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margin on left side only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margin-right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margin on right side only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margin-top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margin on top side only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hlinkClick r:id="rId2"/>
                        </a:rPr>
                        <a:t>Complete list of margin properties</a:t>
                      </a:r>
                      <a:endParaRPr lang="en-US" sz="2400" dirty="0"/>
                    </a:p>
                    <a:p>
                      <a:r>
                        <a:rPr lang="en-US" sz="2400" dirty="0"/>
                        <a:t>http://www.w3schools.com/cssref/pr_margin.asp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143B4F0-C954-4204-9E58-D6FE190507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68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sections of a web page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7188" y="3203138"/>
            <a:ext cx="8153400" cy="12926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Visit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textpad.com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get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TextPad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editor.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View our Mission Statement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      	            					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724400"/>
            <a:ext cx="8153400" cy="1524000"/>
          </a:xfrm>
        </p:spPr>
        <p:txBody>
          <a:bodyPr/>
          <a:lstStyle/>
          <a:p>
            <a:r>
              <a:rPr lang="en-US" sz="2400" dirty="0"/>
              <a:t>Link target can include an ID at the end, preceded by a #</a:t>
            </a:r>
          </a:p>
          <a:p>
            <a:r>
              <a:rPr lang="en-US" sz="2400" dirty="0"/>
              <a:t>Browser will load that page and scroll to element with given ID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&lt;p&gt;Visit &lt;a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"http://www.textpad.com/download/index.html#downloads"&gt;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textpad.com&lt;/a&gt; to get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TextPad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editor.&lt;/p&gt;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&lt;p&gt;&lt;a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="#mission"&gt;View our Mission Statement&lt;/a&gt;&lt;/p&gt; 				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017237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 for dimensions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2667000"/>
            <a:ext cx="8153400" cy="19082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	                                                  output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width: 350px;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background-color: yellow;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h2 {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width: 50%;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background-color: aqua; }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 			 CSS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3505200"/>
            <a:ext cx="4076700" cy="533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h2 heading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9600" y="2819400"/>
            <a:ext cx="5562600" cy="533400"/>
          </a:xfrm>
          <a:prstGeom prst="rect">
            <a:avLst/>
          </a:prstGeom>
          <a:solidFill>
            <a:srgbClr val="FFFF0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paragraph uses the first style above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370610"/>
              </p:ext>
            </p:extLst>
          </p:nvPr>
        </p:nvGraphicFramePr>
        <p:xfrm>
          <a:off x="612775" y="4800600"/>
          <a:ext cx="8153400" cy="17983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property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width, height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how wide or tall to make this element </a:t>
                      </a:r>
                      <a:br>
                        <a:rPr lang="en-US" sz="2000"/>
                      </a:br>
                      <a:r>
                        <a:rPr lang="en-US" sz="2000"/>
                        <a:t>(block elements only)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max-width, max-height, 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min-width, min-height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max/min size of this element in given dimension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239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Centering a block element: auto margins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206115"/>
            <a:ext cx="8153400" cy="9848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Lorem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ipsum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dolor sit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amet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consectetur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adipisicing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elit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eiusmod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tempor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incididunt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labore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dolore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magna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aliqua</a:t>
            </a:r>
            <a:r>
              <a:rPr lang="en-US" sz="2000" dirty="0"/>
              <a:t>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	                                                  output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margin-left: auto;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margin-right: auto;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width: 750px;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		 	 CSS</a:t>
            </a:r>
          </a:p>
        </p:txBody>
      </p:sp>
      <p:sp>
        <p:nvSpPr>
          <p:cNvPr id="10" name="Content Placeholder 7"/>
          <p:cNvSpPr txBox="1">
            <a:spLocks/>
          </p:cNvSpPr>
          <p:nvPr/>
        </p:nvSpPr>
        <p:spPr bwMode="auto">
          <a:xfrm>
            <a:off x="609600" y="4495800"/>
            <a:ext cx="8153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works best if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width</a:t>
            </a:r>
            <a:r>
              <a:rPr lang="en-US" sz="2400" dirty="0"/>
              <a:t> is set (otherwise, may occupy entire width of page)</a:t>
            </a:r>
          </a:p>
          <a:p>
            <a:r>
              <a:rPr lang="en-US" sz="2400" dirty="0"/>
              <a:t>to center inline elements within a block element, use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text-align: center;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79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ID selectors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#mission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font-style: italic;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font-family: "Garamond", "Century Gothic", serif;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	 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724400"/>
            <a:ext cx="8153400" cy="1524000"/>
          </a:xfrm>
        </p:spPr>
        <p:txBody>
          <a:bodyPr/>
          <a:lstStyle/>
          <a:p>
            <a:r>
              <a:rPr lang="en-US" sz="2400" dirty="0"/>
              <a:t>Applies style only to the paragraph that has the ID of mission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7188" y="3048000"/>
            <a:ext cx="8153400" cy="13542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itchFamily="18" charset="0"/>
              </a:rPr>
              <a:t>Coding Horror! </a:t>
            </a:r>
            <a:r>
              <a:rPr lang="en-US" sz="2000" dirty="0">
                <a:latin typeface="Garamond" pitchFamily="18" charset="0"/>
                <a:hlinkClick r:id="rId2"/>
              </a:rPr>
              <a:t>Coding Horror</a:t>
            </a:r>
            <a:r>
              <a:rPr lang="en-US" sz="2000" dirty="0">
                <a:latin typeface="Garamond" pitchFamily="18" charset="0"/>
              </a:rPr>
              <a:t>!</a:t>
            </a:r>
          </a:p>
          <a:p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Garamond" pitchFamily="18" charset="0"/>
              <a:cs typeface="Consolas" pitchFamily="49" charset="0"/>
            </a:endParaRPr>
          </a:p>
          <a:p>
            <a:r>
              <a:rPr lang="en-US" sz="2400" i="1" dirty="0">
                <a:latin typeface="Garamond" pitchFamily="18" charset="0"/>
                <a:cs typeface="Times New Roman" pitchFamily="18" charset="0"/>
              </a:rPr>
              <a:t>Our mission is to combine programming and “human” factors with </a:t>
            </a:r>
            <a:r>
              <a:rPr lang="en-US" sz="2400" i="1" dirty="0" err="1">
                <a:latin typeface="Garamond" pitchFamily="18" charset="0"/>
                <a:cs typeface="Times New Roman" pitchFamily="18" charset="0"/>
              </a:rPr>
              <a:t>geekiness</a:t>
            </a:r>
            <a:r>
              <a:rPr lang="en-US" sz="2400" i="1" dirty="0">
                <a:latin typeface="Garamond" pitchFamily="18" charset="0"/>
                <a:cs typeface="Times New Roman" pitchFamily="18" charset="0"/>
              </a:rPr>
              <a:t>!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	      	             output</a:t>
            </a:r>
          </a:p>
        </p:txBody>
      </p:sp>
    </p:spTree>
    <p:extLst>
      <p:ext uri="{BB962C8B-B14F-4D97-AF65-F5344CB8AC3E}">
        <p14:creationId xmlns:p14="http://schemas.microsoft.com/office/powerpoint/2010/main" val="93161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class attribute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2971800"/>
            <a:ext cx="8153400" cy="1631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itchFamily="18" charset="0"/>
              </a:rPr>
              <a:t>Coding Horror! Coding Horror!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See our special deal on Droids!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Today only!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      	            output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40976" y="4648200"/>
            <a:ext cx="8153400" cy="1524000"/>
          </a:xfrm>
        </p:spPr>
        <p:txBody>
          <a:bodyPr/>
          <a:lstStyle/>
          <a:p>
            <a:r>
              <a:rPr lang="en-US" sz="2400" dirty="0"/>
              <a:t>A way to group some elements and give a style to only that group</a:t>
            </a:r>
          </a:p>
          <a:p>
            <a:r>
              <a:rPr lang="en-US" sz="2400" dirty="0"/>
              <a:t>Unlike an id, a class can be reused as much as you like </a:t>
            </a:r>
          </a:p>
          <a:p>
            <a:pPr marL="0" indent="0">
              <a:buNone/>
            </a:pPr>
            <a:r>
              <a:rPr lang="en-US" sz="2400" dirty="0"/>
              <a:t>    on the page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flipV="1">
            <a:off x="609601" y="6613525"/>
            <a:ext cx="5105400" cy="12065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391" y="5715000"/>
            <a:ext cx="1119973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class="shout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"&gt;Coding Horror! Coding Horror!&lt;/p&gt;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class="special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"&gt;See our special deal on Droids!&lt;/p&gt;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class="special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"&gt;Today only!&lt;/p&gt;    	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387753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class selectors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931384"/>
            <a:ext cx="8153400" cy="19389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Coding Horror! Coding Horror!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      	            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391" y="5791200"/>
            <a:ext cx="1119973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9600" y="1524000"/>
            <a:ext cx="8153400" cy="230832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.special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background-color: yellow;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font-weight: bold;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p.shout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color: red;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font-family: cursive;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                   CSS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4343400"/>
            <a:ext cx="81534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See our special deal on Droids!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" y="5105400"/>
            <a:ext cx="81534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Today only!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205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class selectors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3931384"/>
            <a:ext cx="8153400" cy="19389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Coding Horror! Coding Horror!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				      	            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391" y="5791200"/>
            <a:ext cx="1119973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609600" y="4343400"/>
            <a:ext cx="81534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See our special deal on Droids!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" y="5105400"/>
            <a:ext cx="81534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Today only!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class="shout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"&gt;Coding Horror! Coding Horror!&lt;/p&gt;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class="special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"&gt;See our special deal on Droids!&lt;/p&gt;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class="special shout"&gt;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Today </a:t>
            </a:r>
            <a:r>
              <a:rPr lang="en-US">
                <a:latin typeface="Courier New" pitchFamily="49" charset="0"/>
                <a:cs typeface="Courier New" pitchFamily="49" charset="0"/>
              </a:rPr>
              <a:t>only!&lt;/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p&gt;    	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637910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ID selectors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a:link { color: #FF0000; } /* unvisited link */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a:visited { color: #00FF00; } /* visited link */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a:hover { color: #FF00FF; } /* mouse over link */		                                      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7188" y="3048000"/>
            <a:ext cx="8153400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itchFamily="18" charset="0"/>
                <a:hlinkClick r:id="rId2"/>
              </a:rPr>
              <a:t>Buy Early Buy Often</a:t>
            </a:r>
            <a:r>
              <a:rPr lang="en-US" sz="2000" dirty="0">
                <a:latin typeface="Garamond" pitchFamily="18" charset="0"/>
              </a:rPr>
              <a:t>!</a:t>
            </a:r>
          </a:p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Garamond" pitchFamily="18" charset="0"/>
                <a:cs typeface="Consolas" pitchFamily="49" charset="0"/>
              </a:rPr>
              <a:t>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	             output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962400"/>
            <a:ext cx="76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3"/>
              </a:rPr>
              <a:t>http://www.w3schools.com/css/css_link.asp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1061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ID selectors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58523"/>
              </p:ext>
            </p:extLst>
          </p:nvPr>
        </p:nvGraphicFramePr>
        <p:xfrm>
          <a:off x="609600" y="1600200"/>
          <a:ext cx="8153400" cy="4480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class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:active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an activated or selected element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:focus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an element that has the keyboard focus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:hover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an element that has the mouse over it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:link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 link that has not been visited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:visited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 link that has already been visited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:first-letter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the first letter of text inside an element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:first-line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the first line of text inside an element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:first-child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an element that is the first one to appear inside another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685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3081</TotalTime>
  <Words>1784</Words>
  <Application>Microsoft Macintosh PowerPoint</Application>
  <PresentationFormat>On-screen Show (4:3)</PresentationFormat>
  <Paragraphs>352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Calibri</vt:lpstr>
      <vt:lpstr>Consolas</vt:lpstr>
      <vt:lpstr>Courier New</vt:lpstr>
      <vt:lpstr>Garamond</vt:lpstr>
      <vt:lpstr>Times New Roman</vt:lpstr>
      <vt:lpstr>Tw Cen MT</vt:lpstr>
      <vt:lpstr>Wingdings</vt:lpstr>
      <vt:lpstr>Wingdings 2</vt:lpstr>
      <vt:lpstr>Theme2</vt:lpstr>
      <vt:lpstr>More CSS</vt:lpstr>
      <vt:lpstr>HTML id attribute</vt:lpstr>
      <vt:lpstr>Linking to sections of a web page</vt:lpstr>
      <vt:lpstr>CSS ID selectors</vt:lpstr>
      <vt:lpstr>HTML class attribute</vt:lpstr>
      <vt:lpstr>CSS class selectors</vt:lpstr>
      <vt:lpstr>CSS class selectors</vt:lpstr>
      <vt:lpstr>CSS ID selectors</vt:lpstr>
      <vt:lpstr>CSS ID selectors</vt:lpstr>
      <vt:lpstr> Styling Page Sections </vt:lpstr>
      <vt:lpstr>Why do we need page sections?</vt:lpstr>
      <vt:lpstr>Sections of a page &lt;div&gt;</vt:lpstr>
      <vt:lpstr>Page layouts and float</vt:lpstr>
      <vt:lpstr>Inline Sections &lt;span&gt;</vt:lpstr>
      <vt:lpstr>CSS context selectors</vt:lpstr>
      <vt:lpstr>Context selector example</vt:lpstr>
      <vt:lpstr>More complex example</vt:lpstr>
      <vt:lpstr>The CSS Box Model</vt:lpstr>
      <vt:lpstr>The CSS Box Model (cont.)</vt:lpstr>
      <vt:lpstr>Document Flow – block elements</vt:lpstr>
      <vt:lpstr> Document flow - inline elements </vt:lpstr>
      <vt:lpstr> Document flow - a larger example </vt:lpstr>
      <vt:lpstr>CSS properties for borders</vt:lpstr>
      <vt:lpstr>More border properties</vt:lpstr>
      <vt:lpstr>Another border example</vt:lpstr>
      <vt:lpstr>CSS properties for padding</vt:lpstr>
      <vt:lpstr>Padding example 1</vt:lpstr>
      <vt:lpstr>Padding example 2</vt:lpstr>
      <vt:lpstr>CSS properties for margins</vt:lpstr>
      <vt:lpstr>CSS properties for dimensions</vt:lpstr>
      <vt:lpstr>Centering a block element: auto margins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CSS</dc:title>
  <dc:creator>Xenia Mountrouidou</dc:creator>
  <cp:lastModifiedBy>Rangavajhula, Lakshmi Praveena</cp:lastModifiedBy>
  <cp:revision>102</cp:revision>
  <dcterms:created xsi:type="dcterms:W3CDTF">2011-07-19T20:50:18Z</dcterms:created>
  <dcterms:modified xsi:type="dcterms:W3CDTF">2018-10-06T22:17:54Z</dcterms:modified>
</cp:coreProperties>
</file>