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9.xml" ContentType="application/vnd.openxmlformats-officedocument.presentationml.notesSlide+xml"/>
  <Override PartName="/ppt/slides/slide18.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141" d="100"/>
          <a:sy n="141" d="100"/>
        </p:scale>
        <p:origin x="126" y="1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customXml" Target="../customXml/item1.xml"/><Relationship Id="rId25" Type="http://schemas.openxmlformats.org/officeDocument/2006/relationships/customXmlProps" Target="../customXml/itemProps1.xml"/><Relationship Id="rId2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682"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65" name="Slide Image Placeholder 1"/>
          <p:cNvSpPr>
            <a:spLocks noChangeAspect="1" noRot="1" noGrp="1"/>
          </p:cNvSpPr>
          <p:nvPr>
            <p:ph type="sldImg"/>
          </p:nvPr>
        </p:nvSpPr>
        <p:spPr>
          <a:xfrm>
            <a:off x="381000" y="685800"/>
            <a:ext cx="6096000" cy="3429000"/>
          </a:xfrm>
        </p:spPr>
      </p:sp>
      <p:sp>
        <p:nvSpPr>
          <p:cNvPr id="1048666"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1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57"/>
        <p:cNvGrpSpPr/>
        <p:nvPr/>
      </p:nvGrpSpPr>
      <p:grpSpPr>
        <a:xfrm>
          <a:off x="0" y="0"/>
          <a:ext cx="0" cy="0"/>
          <a:chOff x="0" y="0"/>
          <a:chExt cx="0" cy="0"/>
        </a:xfrm>
      </p:grpSpPr>
      <p:sp>
        <p:nvSpPr>
          <p:cNvPr id="104862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104863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57"/>
        <p:cNvGrpSpPr/>
        <p:nvPr/>
      </p:nvGrpSpPr>
      <p:grpSpPr>
        <a:xfrm>
          <a:off x="0" y="0"/>
          <a:ext cx="0" cy="0"/>
          <a:chOff x="0" y="0"/>
          <a:chExt cx="0" cy="0"/>
        </a:xfrm>
      </p:grpSpPr>
      <p:sp>
        <p:nvSpPr>
          <p:cNvPr id="104865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6"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4/12/2024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72" name=""/>
        <p:cNvGrpSpPr/>
        <p:nvPr/>
      </p:nvGrpSpPr>
      <p:grpSpPr>
        <a:xfrm>
          <a:off x="0" y="0"/>
          <a:ext cx="0" cy="0"/>
          <a:chOff x="0" y="0"/>
          <a:chExt cx="0" cy="0"/>
        </a:xfrm>
      </p:grpSpPr>
      <p:sp>
        <p:nvSpPr>
          <p:cNvPr id="1048659"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0" name="Holder 3"/>
          <p:cNvSpPr>
            <a:spLocks noGrp="1"/>
          </p:cNvSpPr>
          <p:nvPr>
            <p:ph type="body" idx="1"/>
          </p:nvPr>
        </p:nvSpPr>
        <p:spPr/>
        <p:txBody>
          <a:bodyPr bIns="0" lIns="0" rIns="0" tIns="0"/>
          <a:lstStyle>
            <a:lvl1pPr>
              <a:defRPr b="0" i="0">
                <a:solidFill>
                  <a:schemeClr val="tx1"/>
                </a:solidFill>
              </a:defRPr>
            </a:lvl1pPr>
          </a:lstStyle>
          <a:p/>
        </p:txBody>
      </p:sp>
      <p:sp>
        <p:nvSpPr>
          <p:cNvPr id="1048661"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2"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4/12/2024</a:t>
            </a:fld>
            <a:endParaRPr lang="en-US"/>
          </a:p>
        </p:txBody>
      </p:sp>
      <p:sp>
        <p:nvSpPr>
          <p:cNvPr id="1048663"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1"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5"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6"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7" name="Shape 20"/>
        <p:cNvGrpSpPr/>
        <p:nvPr/>
      </p:nvGrpSpPr>
      <p:grpSpPr>
        <a:xfrm>
          <a:off x="0" y="0"/>
          <a:ext cx="0" cy="0"/>
          <a:chOff x="0" y="0"/>
          <a:chExt cx="0" cy="0"/>
        </a:xfrm>
      </p:grpSpPr>
      <p:sp>
        <p:nvSpPr>
          <p:cNvPr id="1048672"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3"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4"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5"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8" name="Shape 28"/>
        <p:cNvGrpSpPr/>
        <p:nvPr/>
      </p:nvGrpSpPr>
      <p:grpSpPr>
        <a:xfrm>
          <a:off x="0" y="0"/>
          <a:ext cx="0" cy="0"/>
          <a:chOff x="0" y="0"/>
          <a:chExt cx="0" cy="0"/>
        </a:xfrm>
      </p:grpSpPr>
      <p:sp>
        <p:nvSpPr>
          <p:cNvPr id="1048676"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7"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8"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0" name="Shape 32"/>
        <p:cNvGrpSpPr/>
        <p:nvPr/>
      </p:nvGrpSpPr>
      <p:grpSpPr>
        <a:xfrm>
          <a:off x="0" y="0"/>
          <a:ext cx="0" cy="0"/>
          <a:chOff x="0" y="0"/>
          <a:chExt cx="0" cy="0"/>
        </a:xfrm>
      </p:grpSpPr>
      <p:sp>
        <p:nvSpPr>
          <p:cNvPr id="1048608"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09"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6" name="Shape 35"/>
        <p:cNvGrpSpPr/>
        <p:nvPr/>
      </p:nvGrpSpPr>
      <p:grpSpPr>
        <a:xfrm>
          <a:off x="0" y="0"/>
          <a:ext cx="0" cy="0"/>
          <a:chOff x="0" y="0"/>
          <a:chExt cx="0" cy="0"/>
        </a:xfrm>
      </p:grpSpPr>
      <p:sp>
        <p:nvSpPr>
          <p:cNvPr id="1048667"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68"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9"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0"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1"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0"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0"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3"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2635932" y="-21102"/>
            <a:ext cx="9130937" cy="5143501"/>
          </a:xfrm>
          <a:prstGeom prst="rect"/>
          <a:effectLst/>
        </p:spPr>
      </p:pic>
      <p:sp>
        <p:nvSpPr>
          <p:cNvPr id="1048588" name="Rectangle 21"/>
          <p:cNvSpPr/>
          <p:nvPr/>
        </p:nvSpPr>
        <p:spPr>
          <a:xfrm>
            <a:off x="1854177" y="567413"/>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400110"/>
          </a:xfrm>
          <a:prstGeom prst="rect"/>
          <a:noFill/>
        </p:spPr>
        <p:txBody>
          <a:bodyPr rtlCol="0" wrap="square">
            <a:spAutoFit/>
          </a:bodyPr>
          <a:p>
            <a:r>
              <a:rPr dirty="0" sz="2000" lang="en-US">
                <a:solidFill>
                  <a:srgbClr val="161D23"/>
                </a:solidFill>
              </a:rPr>
              <a:t>Creating a future-ready workforce</a:t>
            </a: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095094" y="3956068"/>
            <a:ext cx="2314271" cy="447039"/>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a:t>
            </a:r>
            <a:r>
              <a:rPr b="0" cap="none" dirty="0" sz="1100" i="0" lang="en-US" strike="noStrike" u="none">
                <a:solidFill>
                  <a:schemeClr val="tx1"/>
                </a:solidFill>
                <a:latin typeface="Arial"/>
                <a:ea typeface="Arial"/>
                <a:cs typeface="Arial"/>
                <a:sym typeface="Arial"/>
              </a:rPr>
              <a:t>t</a:t>
            </a:r>
            <a:r>
              <a:rPr b="0" cap="none" dirty="0" sz="1100" i="0" lang="en-US" strike="noStrike" u="none">
                <a:solidFill>
                  <a:schemeClr val="tx1"/>
                </a:solidFill>
                <a:latin typeface="Arial"/>
                <a:ea typeface="Arial"/>
                <a:cs typeface="Arial"/>
                <a:sym typeface="Arial"/>
              </a:rPr>
              <a:t>u</a:t>
            </a:r>
            <a:r>
              <a:rPr b="0" cap="none" dirty="0" sz="1100" i="0" lang="en-US" strike="noStrike" u="none">
                <a:solidFill>
                  <a:schemeClr val="tx1"/>
                </a:solidFill>
                <a:latin typeface="Arial"/>
                <a:ea typeface="Arial"/>
                <a:cs typeface="Arial"/>
                <a:sym typeface="Arial"/>
              </a:rPr>
              <a:t>dent Name : </a:t>
            </a:r>
            <a:r>
              <a:rPr b="0" cap="none" dirty="0" sz="1100" i="0" lang="en-US" strike="noStrike" u="none">
                <a:solidFill>
                  <a:schemeClr val="tx1"/>
                </a:solidFill>
                <a:latin typeface="Arial"/>
                <a:ea typeface="Arial"/>
                <a:cs typeface="Arial"/>
                <a:sym typeface="Arial"/>
              </a:rPr>
              <a:t>S</a:t>
            </a:r>
            <a:r>
              <a:rPr b="0" cap="none" dirty="0" sz="1100" i="0" lang="en-US" strike="noStrike" u="none">
                <a:solidFill>
                  <a:schemeClr val="tx1"/>
                </a:solidFill>
                <a:latin typeface="Arial"/>
                <a:ea typeface="Arial"/>
                <a:cs typeface="Arial"/>
                <a:sym typeface="Arial"/>
              </a:rPr>
              <a:t>.</a:t>
            </a:r>
            <a:r>
              <a:rPr b="0" cap="none" dirty="0" sz="1100" i="0" lang="en-US" strike="noStrike" u="none">
                <a:solidFill>
                  <a:schemeClr val="tx1"/>
                </a:solidFill>
                <a:latin typeface="Arial"/>
                <a:ea typeface="Arial"/>
                <a:cs typeface="Arial"/>
                <a:sym typeface="Arial"/>
              </a:rPr>
              <a:t>P</a:t>
            </a:r>
            <a:r>
              <a:rPr b="0" cap="none" dirty="0" sz="1100" i="0" lang="en-US" strike="noStrike" u="none">
                <a:solidFill>
                  <a:schemeClr val="tx1"/>
                </a:solidFill>
                <a:latin typeface="Arial"/>
                <a:ea typeface="Arial"/>
                <a:cs typeface="Arial"/>
                <a:sym typeface="Arial"/>
              </a:rPr>
              <a:t>r</a:t>
            </a:r>
            <a:r>
              <a:rPr b="0" cap="none" dirty="0" sz="1100" i="0" lang="en-US" strike="noStrike" u="none">
                <a:solidFill>
                  <a:schemeClr val="tx1"/>
                </a:solidFill>
                <a:latin typeface="Arial"/>
                <a:ea typeface="Arial"/>
                <a:cs typeface="Arial"/>
                <a:sym typeface="Arial"/>
              </a:rPr>
              <a:t>a</a:t>
            </a:r>
            <a:r>
              <a:rPr b="0" cap="none" dirty="0" sz="1100" i="0" lang="en-US" strike="noStrike" u="none">
                <a:solidFill>
                  <a:schemeClr val="tx1"/>
                </a:solidFill>
                <a:latin typeface="Arial"/>
                <a:ea typeface="Arial"/>
                <a:cs typeface="Arial"/>
                <a:sym typeface="Arial"/>
              </a:rPr>
              <a:t>v</a:t>
            </a:r>
            <a:r>
              <a:rPr b="0" cap="none" dirty="0" sz="1100" i="0" lang="en-US" strike="noStrike" u="none">
                <a:solidFill>
                  <a:schemeClr val="tx1"/>
                </a:solidFill>
                <a:latin typeface="Arial"/>
                <a:ea typeface="Arial"/>
                <a:cs typeface="Arial"/>
                <a:sym typeface="Arial"/>
              </a:rPr>
              <a:t>e</a:t>
            </a:r>
            <a:r>
              <a:rPr b="0" cap="none" dirty="0" sz="1100" i="0" lang="en-US" strike="noStrike" u="none">
                <a:solidFill>
                  <a:schemeClr val="tx1"/>
                </a:solidFill>
                <a:latin typeface="Arial"/>
                <a:ea typeface="Arial"/>
                <a:cs typeface="Arial"/>
                <a:sym typeface="Arial"/>
              </a:rPr>
              <a:t>e</a:t>
            </a:r>
            <a:r>
              <a:rPr b="0" cap="none" dirty="0" sz="1100" i="0" lang="en-US" strike="noStrike" u="none">
                <a:solidFill>
                  <a:schemeClr val="tx1"/>
                </a:solidFill>
                <a:latin typeface="Arial"/>
                <a:ea typeface="Arial"/>
                <a:cs typeface="Arial"/>
                <a:sym typeface="Arial"/>
              </a:rPr>
              <a:t>n</a:t>
            </a:r>
            <a:r>
              <a:rPr b="0" cap="none" dirty="0" sz="1100" i="0" lang="en-US" strike="noStrike" u="none">
                <a:solidFill>
                  <a:schemeClr val="tx1"/>
                </a:solidFill>
                <a:latin typeface="Arial"/>
                <a:ea typeface="Arial"/>
                <a:cs typeface="Arial"/>
                <a:sym typeface="Arial"/>
              </a:rPr>
              <a:t>a</a:t>
            </a:r>
            <a:endParaRPr b="0" cap="none" dirty="0" sz="1100" i="0" lang="en-US" strike="noStrike" u="none">
              <a:solidFill>
                <a:schemeClr val="tx1"/>
              </a:solidFill>
              <a:latin typeface="Arial"/>
              <a:ea typeface="Arial"/>
              <a:cs typeface="Arial"/>
              <a:sym typeface="Arial"/>
            </a:endParaRPr>
          </a:p>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ID : au</a:t>
            </a:r>
            <a:r>
              <a:rPr altLang="en-IN" b="0" cap="none" dirty="0" sz="1100" i="0" lang="en-US" strike="noStrike" u="none">
                <a:solidFill>
                  <a:schemeClr val="tx1"/>
                </a:solidFill>
                <a:latin typeface="Arial"/>
                <a:ea typeface="Arial"/>
                <a:cs typeface="Arial"/>
                <a:sym typeface="Arial"/>
              </a:rPr>
              <a:t>813121</a:t>
            </a:r>
            <a:r>
              <a:rPr altLang="en-IN" b="0" cap="none" dirty="0" sz="1100" i="0" lang="en-IN" strike="noStrike" u="none">
                <a:solidFill>
                  <a:schemeClr val="tx1"/>
                </a:solidFill>
                <a:latin typeface="Arial"/>
                <a:ea typeface="Arial"/>
                <a:cs typeface="Arial"/>
                <a:sym typeface="Arial"/>
              </a:rPr>
              <a:t>1040</a:t>
            </a:r>
            <a:r>
              <a:rPr altLang="en-IN" b="0" cap="none" dirty="0" sz="1100" i="0" lang="en-US" strike="noStrike" u="none">
                <a:solidFill>
                  <a:schemeClr val="tx1"/>
                </a:solidFill>
                <a:latin typeface="Arial"/>
                <a:ea typeface="Arial"/>
                <a:cs typeface="Arial"/>
                <a:sym typeface="Arial"/>
              </a:rPr>
              <a:t>3</a:t>
            </a:r>
            <a:r>
              <a:rPr altLang="en-IN" b="0" cap="none" dirty="0" sz="1100" i="0" lang="en-US" strike="noStrike" u="none">
                <a:solidFill>
                  <a:schemeClr val="tx1"/>
                </a:solidFill>
                <a:latin typeface="Arial"/>
                <a:ea typeface="Arial"/>
                <a:cs typeface="Arial"/>
                <a:sym typeface="Arial"/>
              </a:rPr>
              <a:t>7</a:t>
            </a:r>
            <a:endParaRPr b="0" cap="none" dirty="0" sz="1100" i="0" lang="en-US" strike="noStrike" u="none">
              <a:solidFill>
                <a:schemeClr val="tx1"/>
              </a:solidFill>
              <a:latin typeface="Arial"/>
              <a:ea typeface="Arial"/>
              <a:cs typeface="Arial"/>
              <a:sym typeface="Arial"/>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644771" y="3654875"/>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dirty="0" sz="1200" i="0" lang="en-US" strike="noStrike" u="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829643" y="3882612"/>
            <a:ext cx="2095554" cy="600164"/>
          </a:xfrm>
          <a:prstGeom prst="rect"/>
          <a:noFill/>
        </p:spPr>
        <p:txBody>
          <a:bodyPr wrap="square">
            <a:spAutoFit/>
          </a:bodyPr>
          <a:p>
            <a:pPr lvl="0" marR="0" rtl="0">
              <a:lnSpc>
                <a:spcPct val="100000"/>
              </a:lnSpc>
              <a:spcBef>
                <a:spcPts val="0"/>
              </a:spcBef>
              <a:spcAft>
                <a:spcPts val="200"/>
              </a:spcAft>
              <a:buClr>
                <a:schemeClr val="bg1"/>
              </a:buClr>
            </a:pPr>
            <a:r>
              <a:rPr dirty="0" sz="1100" lang="en-US" err="1">
                <a:solidFill>
                  <a:schemeClr val="tx1"/>
                </a:solidFill>
              </a:rPr>
              <a:t>Pavendar</a:t>
            </a:r>
            <a:r>
              <a:rPr dirty="0" sz="1100" lang="en-US">
                <a:solidFill>
                  <a:schemeClr val="tx1"/>
                </a:solidFill>
              </a:rPr>
              <a:t> </a:t>
            </a:r>
            <a:r>
              <a:rPr dirty="0" sz="1100" lang="en-US" err="1">
                <a:solidFill>
                  <a:schemeClr val="tx1"/>
                </a:solidFill>
              </a:rPr>
              <a:t>Bharathidasan</a:t>
            </a:r>
            <a:r>
              <a:rPr dirty="0" sz="1100" lang="en-US">
                <a:solidFill>
                  <a:schemeClr val="tx1"/>
                </a:solidFill>
              </a:rPr>
              <a:t> College of Engineering and Technology</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40" name="Google Shape;61;g5fab984687_2_0"/>
          <p:cNvSpPr txBox="1">
            <a:spLocks noGrp="1"/>
          </p:cNvSpPr>
          <p:nvPr>
            <p:ph type="title"/>
          </p:nvPr>
        </p:nvSpPr>
        <p:spPr>
          <a:xfrm>
            <a:off x="490249" y="650240"/>
            <a:ext cx="8118658" cy="3890709"/>
          </a:xfrm>
          <a:prstGeom prst="rect"/>
          <a:noFill/>
          <a:ln>
            <a:noFill/>
          </a:ln>
        </p:spPr>
        <p:txBody>
          <a:bodyPr anchor="t" anchorCtr="0" bIns="91425" lIns="91425" rIns="91425" spcFirstLastPara="1" tIns="91425" wrap="square">
            <a:noAutofit/>
          </a:bodyPr>
          <a:p>
            <a:r>
              <a:rPr b="1" dirty="0" sz="1600" lang="en-IN">
                <a:solidFill>
                  <a:srgbClr val="213163"/>
                </a:solidFill>
              </a:rPr>
              <a:t>Modelling &amp; Results</a:t>
            </a:r>
            <a:br>
              <a:rPr b="1" dirty="0" sz="1600" lang="en-IN">
                <a:solidFill>
                  <a:srgbClr val="213163"/>
                </a:solidFill>
              </a:rPr>
            </a:br>
            <a:br>
              <a:rPr b="1" dirty="0" sz="1600" lang="en-IN">
                <a:solidFill>
                  <a:srgbClr val="213163"/>
                </a:solidFill>
              </a:rPr>
            </a:br>
            <a:r>
              <a:rPr dirty="0" sz="1600" lang="en-US"/>
              <a:t>This project traverses a lot of areas ranging from business concept to computing field,</a:t>
            </a:r>
            <a:br>
              <a:rPr dirty="0" sz="1600" lang="en-US"/>
            </a:br>
            <a:r>
              <a:rPr dirty="0" sz="1600" lang="en-US"/>
              <a:t>and required to perform several researches to be able to achieve the project objectives.</a:t>
            </a:r>
            <a:br>
              <a:rPr dirty="0" sz="1600" lang="en-US"/>
            </a:br>
            <a:r>
              <a:rPr dirty="0" sz="1600" lang="en-US"/>
              <a:t>The area covers include:</a:t>
            </a:r>
            <a:br>
              <a:rPr dirty="0" sz="1600" lang="en-US"/>
            </a:br>
            <a:r>
              <a:rPr dirty="0" sz="1600" lang="en-US"/>
              <a:t>Car rental industry: This includes study on how the car rental business is being done,</a:t>
            </a:r>
            <a:br>
              <a:rPr dirty="0" sz="1600" lang="en-US"/>
            </a:br>
            <a:r>
              <a:rPr dirty="0" sz="1600" lang="en-US"/>
              <a:t>process involved and opportunity that exist for improvement.</a:t>
            </a:r>
            <a:br>
              <a:rPr dirty="0" sz="1600" lang="en-US"/>
            </a:br>
            <a:r>
              <a:rPr dirty="0" sz="1600" lang="en-US"/>
              <a:t>General customers as well as the company’s staff will be able to use the system</a:t>
            </a:r>
            <a:br>
              <a:rPr dirty="0" sz="1600" lang="en-US"/>
            </a:br>
            <a:r>
              <a:rPr dirty="0" sz="1600" lang="en-US"/>
              <a:t>effectively. Web-platform means that the system will be available for access 24/7 except when there is a temporary server issue which is expected to be minimal.</a:t>
            </a:r>
            <a:br>
              <a:rPr dirty="0" sz="1600" lang="en-US"/>
            </a:br>
            <a:r>
              <a:rPr dirty="0" sz="1600" lang="en-US"/>
              <a:t>The system </a:t>
            </a:r>
            <a:r>
              <a:rPr dirty="0" sz="1600" lang="en-US" err="1"/>
              <a:t>hasre</a:t>
            </a:r>
            <a:r>
              <a:rPr dirty="0" sz="1600" lang="en-US"/>
              <a:t> </a:t>
            </a:r>
            <a:r>
              <a:rPr dirty="0" sz="1600" lang="en-US" err="1"/>
              <a:t>acheda</a:t>
            </a:r>
            <a:r>
              <a:rPr dirty="0" sz="1600" lang="en-US"/>
              <a:t>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a:t>
            </a:r>
            <a:br>
              <a:rPr dirty="0" sz="1600" lang="en-US"/>
            </a:br>
            <a:endParaRPr dirty="0"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p>
            <a:pPr algn="ctr"/>
            <a:r>
              <a:rPr lang="en-US"/>
              <a:t>Homepage</a:t>
            </a:r>
          </a:p>
        </p:txBody>
      </p:sp>
      <p:pic>
        <p:nvPicPr>
          <p:cNvPr id="2097160" name="Picture 5"/>
          <p:cNvPicPr>
            <a:picLocks noChangeAspect="1"/>
          </p:cNvPicPr>
          <p:nvPr/>
        </p:nvPicPr>
        <p:blipFill>
          <a:blip xmlns:r="http://schemas.openxmlformats.org/officeDocument/2006/relationships" r:embed="rId1"/>
          <a:stretch>
            <a:fillRect/>
          </a:stretch>
        </p:blipFill>
        <p:spPr>
          <a:xfrm>
            <a:off x="572067" y="1065075"/>
            <a:ext cx="7708318" cy="365263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p>
            <a:pPr algn="ctr"/>
            <a:r>
              <a:rPr b="1" dirty="0" lang="en-US"/>
              <a:t>About-Us-Page</a:t>
            </a:r>
          </a:p>
        </p:txBody>
      </p:sp>
      <p:pic>
        <p:nvPicPr>
          <p:cNvPr id="2097161" name="Picture 2"/>
          <p:cNvPicPr>
            <a:picLocks noChangeAspect="1"/>
          </p:cNvPicPr>
          <p:nvPr/>
        </p:nvPicPr>
        <p:blipFill>
          <a:blip xmlns:r="http://schemas.openxmlformats.org/officeDocument/2006/relationships" r:embed="rId1"/>
          <a:stretch>
            <a:fillRect/>
          </a:stretch>
        </p:blipFill>
        <p:spPr>
          <a:xfrm>
            <a:off x="910788" y="1186369"/>
            <a:ext cx="7321974" cy="342703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p>
            <a:pPr algn="ctr"/>
            <a:r>
              <a:rPr b="1" dirty="0" lang="en-US"/>
              <a:t>Service-Page</a:t>
            </a:r>
          </a:p>
        </p:txBody>
      </p:sp>
      <p:pic>
        <p:nvPicPr>
          <p:cNvPr id="2097162" name="Picture 2"/>
          <p:cNvPicPr>
            <a:picLocks noChangeAspect="1"/>
          </p:cNvPicPr>
          <p:nvPr/>
        </p:nvPicPr>
        <p:blipFill>
          <a:blip xmlns:r="http://schemas.openxmlformats.org/officeDocument/2006/relationships" r:embed="rId1"/>
          <a:stretch>
            <a:fillRect/>
          </a:stretch>
        </p:blipFill>
        <p:spPr>
          <a:xfrm>
            <a:off x="860214" y="1165013"/>
            <a:ext cx="7267788" cy="3382433"/>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p>
            <a:pPr algn="ctr"/>
            <a:r>
              <a:rPr b="1" lang="en-US"/>
              <a:t>Departments-Page</a:t>
            </a:r>
          </a:p>
        </p:txBody>
      </p:sp>
      <p:pic>
        <p:nvPicPr>
          <p:cNvPr id="2097163" name="Picture 2"/>
          <p:cNvPicPr>
            <a:picLocks noChangeAspect="1"/>
          </p:cNvPicPr>
          <p:nvPr/>
        </p:nvPicPr>
        <p:blipFill>
          <a:blip xmlns:r="http://schemas.openxmlformats.org/officeDocument/2006/relationships" r:embed="rId1"/>
          <a:stretch>
            <a:fillRect/>
          </a:stretch>
        </p:blipFill>
        <p:spPr>
          <a:xfrm>
            <a:off x="724747" y="1205653"/>
            <a:ext cx="7193280" cy="338666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3" name="Title 1"/>
          <p:cNvSpPr>
            <a:spLocks noGrp="1"/>
          </p:cNvSpPr>
          <p:nvPr>
            <p:ph type="title"/>
          </p:nvPr>
        </p:nvSpPr>
        <p:spPr>
          <a:xfrm>
            <a:off x="486320" y="326813"/>
            <a:ext cx="7886430" cy="649583"/>
          </a:xfrm>
        </p:spPr>
        <p:txBody>
          <a:bodyPr/>
          <a:p>
            <a:pPr algn="ctr"/>
            <a:r>
              <a:rPr b="1" dirty="0" lang="en-US"/>
              <a:t>Blog-Page</a:t>
            </a:r>
          </a:p>
        </p:txBody>
      </p:sp>
      <p:pic>
        <p:nvPicPr>
          <p:cNvPr id="2097164" name="Picture 2"/>
          <p:cNvPicPr>
            <a:picLocks noChangeAspect="1"/>
          </p:cNvPicPr>
          <p:nvPr/>
        </p:nvPicPr>
        <p:blipFill>
          <a:blip xmlns:r="http://schemas.openxmlformats.org/officeDocument/2006/relationships" r:embed="rId1"/>
          <a:stretch>
            <a:fillRect/>
          </a:stretch>
        </p:blipFill>
        <p:spPr>
          <a:xfrm>
            <a:off x="2050149" y="814164"/>
            <a:ext cx="5122811" cy="3875851"/>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54" name="Title 1"/>
          <p:cNvSpPr>
            <a:spLocks noGrp="1"/>
          </p:cNvSpPr>
          <p:nvPr>
            <p:ph type="title"/>
          </p:nvPr>
        </p:nvSpPr>
        <p:spPr>
          <a:xfrm>
            <a:off x="152400" y="762000"/>
            <a:ext cx="7938052" cy="3778950"/>
          </a:xfrm>
        </p:spPr>
        <p:txBody>
          <a:bodyPr/>
          <a:p>
            <a:r>
              <a:rPr b="1" dirty="0" sz="1600" lang="en-IN">
                <a:solidFill>
                  <a:srgbClr val="213163"/>
                </a:solidFill>
                <a:latin typeface="+mj-lt"/>
              </a:rPr>
              <a:t>Future </a:t>
            </a:r>
            <a:r>
              <a:rPr b="1" dirty="0" sz="1600" lang="en-US">
                <a:solidFill>
                  <a:srgbClr val="213163"/>
                </a:solidFill>
                <a:latin typeface="+mj-lt"/>
              </a:rPr>
              <a:t>Enhancements</a:t>
            </a:r>
            <a:r>
              <a:rPr b="1" dirty="0" sz="1600" lang="en-US">
                <a:solidFill>
                  <a:srgbClr val="374151"/>
                </a:solidFill>
                <a:latin typeface="+mj-lt"/>
                <a:cs typeface="Times New Roman" panose="02020603050405020304" pitchFamily="18" charset="0"/>
              </a:rPr>
              <a:t>:</a:t>
            </a:r>
            <a:br>
              <a:rPr b="1" dirty="0" sz="1600" lang="en-US">
                <a:solidFill>
                  <a:srgbClr val="374151"/>
                </a:solidFill>
                <a:latin typeface="+mj-lt"/>
                <a:cs typeface="Times New Roman" panose="02020603050405020304" pitchFamily="18" charset="0"/>
              </a:rPr>
            </a:br>
            <a:br>
              <a:rPr b="1" dirty="0" sz="2000" lang="en-US">
                <a:solidFill>
                  <a:srgbClr val="374151"/>
                </a:solidFill>
                <a:latin typeface="+mj-lt"/>
                <a:cs typeface="Times New Roman" panose="02020603050405020304" pitchFamily="18" charset="0"/>
              </a:rPr>
            </a:br>
            <a:r>
              <a:rPr dirty="0" sz="2000" lang="en-US"/>
              <a:t>This order cars online system project aimed at developing an online car rental system which can be used in small places, and medium cities firstly and then on a large scale. </a:t>
            </a:r>
            <a:br>
              <a:rPr dirty="0" sz="2000" lang="en-US"/>
            </a:br>
            <a:r>
              <a:rPr dirty="0" sz="2000" lang="en-US"/>
              <a:t>▪ It is developed to help car rental to simplify their daily operational and managerial task as well as improve the dining experience of customers. </a:t>
            </a:r>
            <a:br>
              <a:rPr dirty="0" sz="6000" lang="en-US"/>
            </a:br>
            <a:r>
              <a:rPr dirty="0" sz="2000" lang="en-US"/>
              <a:t>▪ And also helps restaurant develop healthy customer relationships by providing good services. The system enables staff to let update and make changes to their cars and beverage list information based on the orders placed and the orders completed</a:t>
            </a:r>
            <a:r>
              <a:rPr dirty="0" sz="1600" lang="en-US"/>
              <a:t>.</a:t>
            </a:r>
            <a:br>
              <a:rPr b="0" dirty="0" sz="1600" i="0" lang="en-US">
                <a:solidFill>
                  <a:srgbClr val="374151"/>
                </a:solidFill>
                <a:effectLst/>
                <a:latin typeface="Söhne"/>
              </a:rPr>
            </a:br>
            <a:endParaRPr dirty="0" sz="160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Shape 60"/>
        <p:cNvGrpSpPr/>
        <p:nvPr/>
      </p:nvGrpSpPr>
      <p:grpSpPr>
        <a:xfrm>
          <a:off x="0" y="0"/>
          <a:ext cx="0" cy="0"/>
          <a:chOff x="0" y="0"/>
          <a:chExt cx="0" cy="0"/>
        </a:xfrm>
      </p:grpSpPr>
      <p:sp>
        <p:nvSpPr>
          <p:cNvPr id="1048655" name="Google Shape;61;g5fab984687_2_0"/>
          <p:cNvSpPr txBox="1">
            <a:spLocks noGrp="1"/>
          </p:cNvSpPr>
          <p:nvPr>
            <p:ph type="title"/>
          </p:nvPr>
        </p:nvSpPr>
        <p:spPr>
          <a:xfrm>
            <a:off x="490249" y="609600"/>
            <a:ext cx="8321857" cy="393135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Conclusion</a:t>
            </a:r>
            <a:br>
              <a:rPr b="1" dirty="0" sz="1600" lang="en-IN">
                <a:solidFill>
                  <a:srgbClr val="213163"/>
                </a:solidFill>
              </a:rPr>
            </a:br>
            <a:br>
              <a:rPr b="1" dirty="0" sz="1600" lang="en-IN">
                <a:solidFill>
                  <a:srgbClr val="213163"/>
                </a:solidFill>
              </a:rPr>
            </a:br>
            <a:r>
              <a:rPr dirty="0" sz="1400" lang="en-US"/>
              <a:t>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dirty="0" sz="1400" lang="en-US" err="1"/>
              <a:t>waiter.The</a:t>
            </a:r>
            <a:r>
              <a:rPr dirty="0" sz="1400" lang="en-US"/>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dirty="0" sz="1400" lang="en-US" err="1"/>
              <a:t>rentalto</a:t>
            </a:r>
            <a:r>
              <a:rPr dirty="0" sz="1400" lang="en-US"/>
              <a:t> simplify their routine managerial and operational task and to improve the dining experience of the </a:t>
            </a:r>
            <a:r>
              <a:rPr dirty="0" sz="1400" lang="en-US" err="1"/>
              <a:t>clients.This</a:t>
            </a:r>
            <a:r>
              <a:rPr dirty="0" sz="1400" lang="en-US"/>
              <a:t>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a:t>
            </a:r>
            <a:endParaRPr dirty="0" sz="1400" lang="en-IN"/>
          </a:p>
        </p:txBody>
      </p:sp>
      <p:cxnSp>
        <p:nvCxnSpPr>
          <p:cNvPr id="314573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6" name="Google Shape;61;g5fab984687_2_0"/>
          <p:cNvSpPr txBox="1"/>
          <p:nvPr/>
        </p:nvSpPr>
        <p:spPr>
          <a:xfrm>
            <a:off x="138651" y="4649739"/>
            <a:ext cx="3180281"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64"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2129473" y="3183633"/>
            <a:ext cx="4881245"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t>Car Rentals Application with Django Framework</a:t>
            </a:r>
            <a:r>
              <a:rPr b="1" dirty="0" sz="1600" lang="en-US">
                <a:latin typeface="+mj-lt"/>
              </a:rPr>
              <a:t> </a:t>
            </a:r>
            <a:endParaRPr b="1"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610" name="Google Shape;61;g5fab984687_2_0"/>
          <p:cNvSpPr txBox="1">
            <a:spLocks noGrp="1"/>
          </p:cNvSpPr>
          <p:nvPr>
            <p:ph type="title"/>
          </p:nvPr>
        </p:nvSpPr>
        <p:spPr>
          <a:xfrm>
            <a:off x="85642" y="547911"/>
            <a:ext cx="7700010"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Abstract </a:t>
            </a:r>
            <a:br>
              <a:rPr b="1" dirty="0" sz="1600" lang="en-IN">
                <a:solidFill>
                  <a:srgbClr val="213163"/>
                </a:solidFill>
              </a:rPr>
            </a:br>
            <a:br>
              <a:rPr b="1" dirty="0" sz="1600" lang="en-IN">
                <a:solidFill>
                  <a:srgbClr val="213163"/>
                </a:solidFill>
              </a:rPr>
            </a:br>
            <a:r>
              <a:rPr dirty="0" sz="1600" lang="en-US"/>
              <a:t>“</a:t>
            </a:r>
            <a:r>
              <a:rPr dirty="0" sz="1400" lang="en-US"/>
              <a:t>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a:t>
            </a:r>
            <a:endParaRPr dirty="0" sz="14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1" name="Google Shape;61;g5fab984687_2_0"/>
          <p:cNvSpPr txBox="1"/>
          <p:nvPr/>
        </p:nvSpPr>
        <p:spPr>
          <a:xfrm>
            <a:off x="145277" y="4713110"/>
            <a:ext cx="46718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a:t> arkajainuniversity.ac.in</a:t>
            </a:r>
            <a:endParaRPr dirty="0" sz="1000" lang="en-IN">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14" name="Google Shape;61;g5fab984687_2_0"/>
          <p:cNvSpPr txBox="1">
            <a:spLocks noGrp="1"/>
          </p:cNvSpPr>
          <p:nvPr>
            <p:ph type="title"/>
          </p:nvPr>
        </p:nvSpPr>
        <p:spPr>
          <a:xfrm>
            <a:off x="136665" y="585109"/>
            <a:ext cx="7348411"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Problem Statement</a:t>
            </a:r>
            <a:br>
              <a:rPr b="1" dirty="0" sz="1600" lang="en-IN">
                <a:solidFill>
                  <a:srgbClr val="213163"/>
                </a:solidFill>
              </a:rPr>
            </a:br>
            <a:br>
              <a:rPr b="1" dirty="0" sz="1600" lang="en-IN">
                <a:solidFill>
                  <a:srgbClr val="213163"/>
                </a:solidFill>
              </a:rPr>
            </a:br>
            <a:r>
              <a:rPr dirty="0" sz="1400" lang="en-US"/>
              <a:t>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br>
              <a:rPr dirty="0" sz="1400" lang="en-US"/>
            </a:br>
            <a:br>
              <a:rPr dirty="0" sz="1400" lang="en-US"/>
            </a:br>
            <a:r>
              <a:rPr dirty="0" sz="1400" lang="en-US"/>
              <a:t>1. To rent a car a prospective renter must first go to the nearest office to register as a client. </a:t>
            </a:r>
            <a:br>
              <a:rPr dirty="0" sz="1400" lang="en-US"/>
            </a:br>
            <a:br>
              <a:rPr dirty="0" sz="1400" lang="en-US"/>
            </a:br>
            <a:r>
              <a:rPr dirty="0" sz="1400" lang="en-US"/>
              <a:t>2. Cars that provide difficulties to rent out are normally advertised in local or national newspaper. it involves a lot of paper work and consumes time.</a:t>
            </a:r>
            <a:endParaRPr dirty="0" sz="14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5" name="Google Shape;61;g5fab984687_2_0"/>
          <p:cNvSpPr txBox="1"/>
          <p:nvPr/>
        </p:nvSpPr>
        <p:spPr>
          <a:xfrm>
            <a:off x="136665" y="4675910"/>
            <a:ext cx="3766099"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www.coursehero.com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Shape 60"/>
        <p:cNvGrpSpPr/>
        <p:nvPr/>
      </p:nvGrpSpPr>
      <p:grpSpPr>
        <a:xfrm>
          <a:off x="0" y="0"/>
          <a:ext cx="0" cy="0"/>
          <a:chOff x="0" y="0"/>
          <a:chExt cx="0" cy="0"/>
        </a:xfrm>
      </p:grpSpPr>
      <p:sp>
        <p:nvSpPr>
          <p:cNvPr id="1048618" name="Google Shape;61;g5fab984687_2_0"/>
          <p:cNvSpPr txBox="1">
            <a:spLocks noGrp="1"/>
          </p:cNvSpPr>
          <p:nvPr>
            <p:ph type="title"/>
          </p:nvPr>
        </p:nvSpPr>
        <p:spPr>
          <a:xfrm>
            <a:off x="52512" y="607024"/>
            <a:ext cx="8342740"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Project Overview</a:t>
            </a:r>
            <a:br>
              <a:rPr b="1" dirty="0" sz="1600" lang="en-IN">
                <a:solidFill>
                  <a:srgbClr val="213163"/>
                </a:solidFill>
              </a:rPr>
            </a:br>
            <a:br>
              <a:rPr b="1" dirty="0" sz="1800" lang="en-IN">
                <a:solidFill>
                  <a:srgbClr val="213163"/>
                </a:solidFill>
              </a:rPr>
            </a:br>
            <a:r>
              <a:rPr dirty="0" sz="1600" lang="en-US"/>
              <a:t>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a:t>
            </a:r>
            <a:r>
              <a:rPr dirty="0" sz="1600" lang="en-US" err="1"/>
              <a:t>favourite</a:t>
            </a:r>
            <a:r>
              <a:rPr dirty="0" sz="1600" lang="en-US"/>
              <a:t>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235392" y="4697824"/>
            <a:ext cx="26906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Shape 60"/>
        <p:cNvGrpSpPr/>
        <p:nvPr/>
      </p:nvGrpSpPr>
      <p:grpSpPr>
        <a:xfrm>
          <a:off x="0" y="0"/>
          <a:ext cx="0" cy="0"/>
          <a:chOff x="0" y="0"/>
          <a:chExt cx="0" cy="0"/>
        </a:xfrm>
      </p:grpSpPr>
      <p:sp>
        <p:nvSpPr>
          <p:cNvPr id="1048622" name="Google Shape;61;g5fab984687_2_0"/>
          <p:cNvSpPr txBox="1">
            <a:spLocks noGrp="1"/>
          </p:cNvSpPr>
          <p:nvPr>
            <p:ph type="title"/>
          </p:nvPr>
        </p:nvSpPr>
        <p:spPr>
          <a:xfrm>
            <a:off x="138533" y="477078"/>
            <a:ext cx="8866934" cy="4063872"/>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sp>
        <p:nvSpPr>
          <p:cNvPr id="1048623" name="TextBox 10"/>
          <p:cNvSpPr txBox="1"/>
          <p:nvPr/>
        </p:nvSpPr>
        <p:spPr>
          <a:xfrm>
            <a:off x="138533" y="1102220"/>
            <a:ext cx="8866934" cy="3139440"/>
          </a:xfrm>
          <a:prstGeom prst="rect"/>
          <a:noFill/>
        </p:spPr>
        <p:txBody>
          <a:bodyPr wrap="square">
            <a:spAutoFit/>
          </a:bodyPr>
          <a:p>
            <a:pPr>
              <a:lnSpc>
                <a:spcPct val="150000"/>
              </a:lnSpc>
            </a:pPr>
            <a:r>
              <a:rPr dirty="0" lang="en-US"/>
              <a:t>The existing system is a manual one. After studying the problems of the existing system, the following requirements have been identified. </a:t>
            </a:r>
          </a:p>
          <a:p>
            <a:pPr indent="-342900" marL="342900">
              <a:lnSpc>
                <a:spcPct val="150000"/>
              </a:lnSpc>
              <a:buAutoNum type="arabicPeriod"/>
            </a:pPr>
            <a:r>
              <a:rPr dirty="0" lang="en-US"/>
              <a:t>Develop a new system that will reduce the manual effort of creating reports</a:t>
            </a:r>
          </a:p>
          <a:p>
            <a:pPr indent="-342900" marL="342900">
              <a:lnSpc>
                <a:spcPct val="150000"/>
              </a:lnSpc>
              <a:buAutoNum type="arabicPeriod"/>
            </a:pPr>
            <a:r>
              <a:rPr dirty="0" lang="en-US"/>
              <a:t>Develop a system that will built-up the database to facilitate future information and retrieval for analysis and other statements.</a:t>
            </a:r>
          </a:p>
          <a:p>
            <a:pPr indent="-342900" marL="342900">
              <a:lnSpc>
                <a:spcPct val="150000"/>
              </a:lnSpc>
              <a:buAutoNum type="arabicPeriod"/>
            </a:pPr>
            <a:r>
              <a:rPr dirty="0" lang="en-US"/>
              <a:t>Develop a system that will automate the monitoring of any problem During Analysis. </a:t>
            </a:r>
          </a:p>
          <a:p>
            <a:pPr indent="-342900" marL="342900">
              <a:lnSpc>
                <a:spcPct val="150000"/>
              </a:lnSpc>
              <a:buAutoNum type="arabicPeriod"/>
            </a:pPr>
            <a:r>
              <a:rPr dirty="0" lang="en-US"/>
              <a:t>Develop a system that has a flexible form design.</a:t>
            </a:r>
          </a:p>
          <a:p>
            <a:pPr indent="-342900" marL="342900">
              <a:lnSpc>
                <a:spcPct val="150000"/>
              </a:lnSpc>
              <a:buAutoNum type="arabicPeriod"/>
            </a:pPr>
            <a:r>
              <a:rPr dirty="0" lang="en-US"/>
              <a:t>The system should have provision to view performance during working with system After completing the requirement determination and doing re analysis a new system is designed which could solve the problem of existing system and fulfill the requirement of the users. </a:t>
            </a: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7" name="TextBox 2"/>
          <p:cNvSpPr txBox="1"/>
          <p:nvPr/>
        </p:nvSpPr>
        <p:spPr>
          <a:xfrm>
            <a:off x="492236" y="594573"/>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9" name="Title 4"/>
          <p:cNvSpPr>
            <a:spLocks noGrp="1"/>
          </p:cNvSpPr>
          <p:nvPr>
            <p:ph type="title"/>
          </p:nvPr>
        </p:nvSpPr>
        <p:spPr>
          <a:xfrm>
            <a:off x="492236" y="783441"/>
            <a:ext cx="7551834" cy="3855270"/>
          </a:xfrm>
        </p:spPr>
        <p:txBody>
          <a:bodyPr/>
          <a:p>
            <a:r>
              <a:rPr dirty="0" sz="1600" lang="en-US"/>
              <a:t>The benefits of the “Designing Training Database &amp; Effectiveness” are as follows:- </a:t>
            </a:r>
            <a:br>
              <a:rPr dirty="0" sz="1600" lang="en-US"/>
            </a:br>
            <a:br>
              <a:rPr dirty="0" sz="1600" lang="en-US"/>
            </a:br>
            <a:r>
              <a:rPr dirty="0" sz="1600" lang="en-US"/>
              <a:t>• Quick and easy retrieval of information</a:t>
            </a:r>
            <a:br>
              <a:rPr dirty="0" sz="1600" lang="en-US"/>
            </a:br>
            <a:br>
              <a:rPr dirty="0" sz="1600" lang="en-US"/>
            </a:br>
            <a:r>
              <a:rPr dirty="0" sz="1600" lang="en-US"/>
              <a:t> • Low cost maintenance. </a:t>
            </a:r>
            <a:br>
              <a:rPr dirty="0" sz="1600" lang="en-US"/>
            </a:br>
            <a:br>
              <a:rPr dirty="0" sz="1600" lang="en-US"/>
            </a:br>
            <a:r>
              <a:rPr dirty="0" sz="1600" lang="en-US"/>
              <a:t>• The system is not person dependent.</a:t>
            </a:r>
            <a:br>
              <a:rPr dirty="0" sz="1600" lang="en-US"/>
            </a:br>
            <a:r>
              <a:rPr dirty="0" sz="1600" lang="en-US"/>
              <a:t> </a:t>
            </a:r>
            <a:br>
              <a:rPr dirty="0" sz="1600" lang="en-US"/>
            </a:br>
            <a:r>
              <a:rPr dirty="0" sz="1600" lang="en-US"/>
              <a:t>• Knowledge of computer skill required is minimum.</a:t>
            </a:r>
            <a:br>
              <a:rPr dirty="0" sz="1600" lang="en-US"/>
            </a:br>
            <a:br>
              <a:rPr dirty="0" sz="1600" lang="en-US"/>
            </a:br>
            <a:r>
              <a:rPr dirty="0" sz="1600" lang="en-US"/>
              <a:t> • Use of this system will automate the function.</a:t>
            </a:r>
            <a:br>
              <a:rPr dirty="0" sz="1600" lang="en-US"/>
            </a:br>
            <a:br>
              <a:rPr dirty="0" sz="1600" lang="en-US"/>
            </a:br>
            <a:r>
              <a:rPr dirty="0" sz="1600" lang="en-US"/>
              <a:t>• It will also lead this system to improve the quality</a:t>
            </a:r>
            <a:endParaRPr dirty="0" sz="16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0" name="TextBox 2"/>
          <p:cNvSpPr txBox="1"/>
          <p:nvPr/>
        </p:nvSpPr>
        <p:spPr>
          <a:xfrm>
            <a:off x="138652" y="805841"/>
            <a:ext cx="8017933" cy="700000"/>
          </a:xfrm>
          <a:prstGeom prst="rect"/>
          <a:noFill/>
        </p:spPr>
        <p:txBody>
          <a:bodyPr wrap="square">
            <a:spAutoFit/>
          </a:bodyPr>
          <a:p>
            <a:pPr algn="l" lvl="1" marL="457200">
              <a:lnSpc>
                <a:spcPct val="150000"/>
              </a:lnSpc>
            </a:pPr>
            <a:endParaRPr b="0" dirty="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32" name="Title 4"/>
          <p:cNvSpPr>
            <a:spLocks noGrp="1"/>
          </p:cNvSpPr>
          <p:nvPr>
            <p:ph type="title"/>
          </p:nvPr>
        </p:nvSpPr>
        <p:spPr>
          <a:xfrm>
            <a:off x="490249" y="682486"/>
            <a:ext cx="7666335" cy="3858463"/>
          </a:xfrm>
        </p:spPr>
        <p:txBody>
          <a:bodyPr/>
          <a:p>
            <a:r>
              <a:rPr dirty="0" sz="1800" lang="en-US"/>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br>
              <a:rPr dirty="0" sz="1800" lang="en-US">
                <a:solidFill>
                  <a:srgbClr val="374151"/>
                </a:solidFill>
                <a:latin typeface="Times New Roman" panose="02020603050405020304" pitchFamily="18" charset="0"/>
                <a:cs typeface="Times New Roman" panose="02020603050405020304" pitchFamily="18" charset="0"/>
              </a:rPr>
            </a:br>
            <a:endParaRPr dirty="0" sz="18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60"/>
        <p:cNvGrpSpPr/>
        <p:nvPr/>
      </p:nvGrpSpPr>
      <p:grpSpPr>
        <a:xfrm>
          <a:off x="0" y="0"/>
          <a:ext cx="0" cy="0"/>
          <a:chOff x="0" y="0"/>
          <a:chExt cx="0" cy="0"/>
        </a:xfrm>
      </p:grpSpPr>
      <p:sp>
        <p:nvSpPr>
          <p:cNvPr id="104863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4"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5"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6"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6"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C8AE9E-D236-9E40-8357-85D7426EC24F}">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Deva Baskaran</cp:lastModifiedBy>
  <dcterms:created xsi:type="dcterms:W3CDTF">2024-04-06T08:37:02Z</dcterms:created>
  <dcterms:modified xsi:type="dcterms:W3CDTF">2024-04-12T06:37:09Z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55f4cb5d8240489ca16e6ea94bb45868</vt:lpwstr>
  </property>
</Properties>
</file>