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gopu\Downloads\nm%20project\employee_data%20Praveena.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opu\Downloads\nm%20project\employee_data%20Praveena.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Praveena.xlsm]Sheet 1!PivotTable3</c:name>
    <c:fmtId val="26"/>
  </c:pivotSource>
  <c:chart>
    <c:autoTitleDeleted val="0"/>
    <c:pivotFmts>
      <c:pivotFmt>
        <c:idx val="0"/>
      </c:pivotFmt>
      <c:pivotFmt>
        <c:idx val="1"/>
      </c:pivotFmt>
      <c:pivotFmt>
        <c:idx val="2"/>
      </c:pivotFmt>
      <c:pivotFmt>
        <c:idx val="3"/>
      </c:pivotFmt>
      <c:pivotFmt>
        <c:idx val="4"/>
      </c:pivotFmt>
      <c:pivotFmt>
        <c:idx val="5"/>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6"/>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7"/>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8"/>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9"/>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5"/>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6"/>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7"/>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8"/>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9"/>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s>
    <c:view3D>
      <c:rotX val="15"/>
      <c:rotY val="20"/>
      <c:depthPercent val="100"/>
      <c:rAngAx val="1"/>
    </c:view3D>
    <c:floor>
      <c:thickness val="0"/>
      <c:spPr>
        <a:noFill/>
        <a:ln w="19050" cap="flat" cmpd="sng" algn="ctr">
          <a:solidFill>
            <a:schemeClr val="tx1">
              <a:lumMod val="25000"/>
              <a:lumOff val="75000"/>
            </a:schemeClr>
          </a:solidFill>
          <a:round/>
        </a:ln>
        <a:effectLst/>
        <a:sp3d contourW="19050">
          <a:contourClr>
            <a:schemeClr val="tx1">
              <a:lumMod val="25000"/>
              <a:lumOff val="75000"/>
            </a:schemeClr>
          </a:contourClr>
        </a:sp3d>
      </c:spPr>
    </c:floor>
    <c:sideWall>
      <c:thickness val="0"/>
      <c:spPr>
        <a:noFill/>
        <a:ln>
          <a:noFill/>
        </a:ln>
        <a:effectLst/>
        <a:sp3d/>
      </c:spPr>
    </c:sideWall>
    <c:backWall>
      <c:thickness val="0"/>
      <c:spPr>
        <a:noFill/>
        <a:ln>
          <a:noFill/>
        </a:ln>
        <a:effectLst/>
        <a:sp3d/>
      </c:spPr>
    </c:backWall>
    <c:plotArea>
      <c:layout/>
      <c:bar3DChart>
        <c:barDir val="bar"/>
        <c:grouping val="percentStacked"/>
        <c:varyColors val="0"/>
        <c:ser>
          <c:idx val="0"/>
          <c:order val="0"/>
          <c:tx>
            <c:strRef>
              <c:f>'Sheet 1'!$B$3:$B$4</c:f>
              <c:strCache>
                <c:ptCount val="1"/>
                <c:pt idx="0">
                  <c:v>HIGH</c:v>
                </c:pt>
              </c:strCache>
            </c:strRef>
          </c:tx>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C60-4CE9-83B3-C725D6A21BCF}"/>
            </c:ext>
          </c:extLst>
        </c:ser>
        <c:ser>
          <c:idx val="1"/>
          <c:order val="1"/>
          <c:tx>
            <c:strRef>
              <c:f>'Sheet 1'!$C$3:$C$4</c:f>
              <c:strCache>
                <c:ptCount val="1"/>
                <c:pt idx="0">
                  <c:v>LOW</c:v>
                </c:pt>
              </c:strCache>
            </c:strRef>
          </c:tx>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4C60-4CE9-83B3-C725D6A21BCF}"/>
            </c:ext>
          </c:extLst>
        </c:ser>
        <c:ser>
          <c:idx val="2"/>
          <c:order val="2"/>
          <c:tx>
            <c:strRef>
              <c:f>'Sheet 1'!$D$3:$D$4</c:f>
              <c:strCache>
                <c:ptCount val="1"/>
                <c:pt idx="0">
                  <c:v>MED</c:v>
                </c:pt>
              </c:strCache>
            </c:strRef>
          </c:tx>
          <c:spPr>
            <a:pattFill prst="ltDnDiag">
              <a:fgClr>
                <a:schemeClr val="accent3"/>
              </a:fgClr>
              <a:bgClr>
                <a:schemeClr val="accent3">
                  <a:lumMod val="20000"/>
                  <a:lumOff val="80000"/>
                </a:schemeClr>
              </a:bgClr>
            </a:pattFill>
            <a:ln>
              <a:solidFill>
                <a:schemeClr val="accent3"/>
              </a:solidFill>
            </a:ln>
            <a:effectLst/>
            <a:sp3d>
              <a:contourClr>
                <a:schemeClr val="accent3"/>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4C60-4CE9-83B3-C725D6A21BCF}"/>
            </c:ext>
          </c:extLst>
        </c:ser>
        <c:ser>
          <c:idx val="3"/>
          <c:order val="3"/>
          <c:tx>
            <c:strRef>
              <c:f>'Sheet 1'!$E$3:$E$4</c:f>
              <c:strCache>
                <c:ptCount val="1"/>
                <c:pt idx="0">
                  <c:v>VERY HIGH</c:v>
                </c:pt>
              </c:strCache>
            </c:strRef>
          </c:tx>
          <c:spPr>
            <a:pattFill prst="ltDnDiag">
              <a:fgClr>
                <a:schemeClr val="accent4"/>
              </a:fgClr>
              <a:bgClr>
                <a:schemeClr val="accent4">
                  <a:lumMod val="20000"/>
                  <a:lumOff val="80000"/>
                </a:schemeClr>
              </a:bgClr>
            </a:pattFill>
            <a:ln>
              <a:solidFill>
                <a:schemeClr val="accent4"/>
              </a:solidFill>
            </a:ln>
            <a:effectLst/>
            <a:sp3d>
              <a:contourClr>
                <a:schemeClr val="accent4"/>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4C60-4CE9-83B3-C725D6A21BCF}"/>
            </c:ext>
          </c:extLst>
        </c:ser>
        <c:ser>
          <c:idx val="4"/>
          <c:order val="4"/>
          <c:tx>
            <c:strRef>
              <c:f>'Sheet 1'!$F$3:$F$4</c:f>
              <c:strCache>
                <c:ptCount val="1"/>
                <c:pt idx="0">
                  <c:v>(blank)</c:v>
                </c:pt>
              </c:strCache>
            </c:strRef>
          </c:tx>
          <c:spPr>
            <a:pattFill prst="ltDnDiag">
              <a:fgClr>
                <a:schemeClr val="accent5"/>
              </a:fgClr>
              <a:bgClr>
                <a:schemeClr val="accent5">
                  <a:lumMod val="20000"/>
                  <a:lumOff val="80000"/>
                </a:schemeClr>
              </a:bgClr>
            </a:pattFill>
            <a:ln>
              <a:solidFill>
                <a:schemeClr val="accent5"/>
              </a:solidFill>
            </a:ln>
            <a:effectLst/>
            <a:sp3d>
              <a:contourClr>
                <a:schemeClr val="accent5"/>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4C60-4CE9-83B3-C725D6A21BCF}"/>
            </c:ext>
          </c:extLst>
        </c:ser>
        <c:dLbls>
          <c:showLegendKey val="0"/>
          <c:showVal val="0"/>
          <c:showCatName val="0"/>
          <c:showSerName val="0"/>
          <c:showPercent val="0"/>
          <c:showBubbleSize val="0"/>
        </c:dLbls>
        <c:gapWidth val="150"/>
        <c:shape val="box"/>
        <c:axId val="939082031"/>
        <c:axId val="939082447"/>
        <c:axId val="0"/>
      </c:bar3DChart>
      <c:catAx>
        <c:axId val="939082031"/>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9082447"/>
        <c:crosses val="autoZero"/>
        <c:auto val="1"/>
        <c:lblAlgn val="ctr"/>
        <c:lblOffset val="100"/>
        <c:noMultiLvlLbl val="0"/>
      </c:catAx>
      <c:valAx>
        <c:axId val="939082447"/>
        <c:scaling>
          <c:orientation val="minMax"/>
        </c:scaling>
        <c:delete val="0"/>
        <c:axPos val="b"/>
        <c:majorGridlines>
          <c:spPr>
            <a:ln>
              <a:solidFill>
                <a:schemeClr val="tx1">
                  <a:lumMod val="15000"/>
                  <a:lumOff val="85000"/>
                </a:schemeClr>
              </a:solidFill>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9082031"/>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Praveena.xlsm]Sheet 1!PivotTable3</c:name>
    <c:fmtId val="29"/>
  </c:pivotSource>
  <c:chart>
    <c:title>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pivotFmt>
      <c:pivotFmt>
        <c:idx val="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pivotFmt>
      <c:pivotFmt>
        <c:idx val="1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pivotFmt>
      <c:pivotFmt>
        <c:idx val="3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4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4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pivotFmt>
      <c:pivotFmt>
        <c:idx val="4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4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4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4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4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4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4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4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pivotFmt>
      <c:pivotFmt>
        <c:idx val="5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pivotFmt>
      <c:pivotFmt>
        <c:idx val="6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pivotFmt>
      <c:pivotFmt>
        <c:idx val="7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pivotFmt>
      <c:pivotFmt>
        <c:idx val="9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9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9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9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9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9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9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9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9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9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0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0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pivotFmt>
      <c:pivotFmt>
        <c:idx val="10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0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0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0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0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0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0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0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1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1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1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1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pivotFmt>
      <c:pivotFmt>
        <c:idx val="11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1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1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1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1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1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2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2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2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2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2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2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pivotFmt>
      <c:pivotFmt>
        <c:idx val="12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2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2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2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3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3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3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3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3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3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3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3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pivotFmt>
      <c:pivotFmt>
        <c:idx val="13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3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4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4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4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4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4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4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4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4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4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4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pivotFmt>
      <c:pivotFmt>
        <c:idx val="15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5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5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5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5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5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5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5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5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5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6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6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pivotFmt>
      <c:pivotFmt>
        <c:idx val="16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6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6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6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6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6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6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6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7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7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7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7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pivotFmt>
      <c:pivotFmt>
        <c:idx val="17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7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7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7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7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7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8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8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8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8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8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s>
    <c:plotArea>
      <c:layout>
        <c:manualLayout>
          <c:layoutTarget val="inner"/>
          <c:xMode val="edge"/>
          <c:yMode val="edge"/>
          <c:x val="3.3333333333333333E-2"/>
          <c:y val="0.19432888597258677"/>
          <c:w val="0.80757895888013997"/>
          <c:h val="0.75474518810148727"/>
        </c:manualLayout>
      </c:layout>
      <c:ofPieChart>
        <c:ofPieType val="bar"/>
        <c:varyColors val="1"/>
        <c:ser>
          <c:idx val="0"/>
          <c:order val="0"/>
          <c:tx>
            <c:strRef>
              <c:f>'Sheet 1'!$B$3:$B$4</c:f>
              <c:strCache>
                <c:ptCount val="1"/>
                <c:pt idx="0">
                  <c:v>HIGH</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87A0-4C15-BBF0-B7E44846ADFF}"/>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87A0-4C15-BBF0-B7E44846ADFF}"/>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5-87A0-4C15-BBF0-B7E44846ADFF}"/>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07-87A0-4C15-BBF0-B7E44846ADFF}"/>
              </c:ext>
            </c:extLst>
          </c:dPt>
          <c:dPt>
            <c:idx val="4"/>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9-87A0-4C15-BBF0-B7E44846ADFF}"/>
              </c:ext>
            </c:extLst>
          </c:dPt>
          <c:dPt>
            <c:idx val="5"/>
            <c:bubble3D val="0"/>
            <c:spPr>
              <a:pattFill prst="ltUpDiag">
                <a:fgClr>
                  <a:schemeClr val="accent6"/>
                </a:fgClr>
                <a:bgClr>
                  <a:schemeClr val="accent6">
                    <a:lumMod val="20000"/>
                    <a:lumOff val="80000"/>
                  </a:schemeClr>
                </a:bgClr>
              </a:pattFill>
              <a:ln w="19050">
                <a:solidFill>
                  <a:schemeClr val="lt1"/>
                </a:solidFill>
              </a:ln>
              <a:effectLst>
                <a:innerShdw blurRad="114300">
                  <a:schemeClr val="accent6"/>
                </a:innerShdw>
              </a:effectLst>
            </c:spPr>
            <c:extLst>
              <c:ext xmlns:c16="http://schemas.microsoft.com/office/drawing/2014/chart" uri="{C3380CC4-5D6E-409C-BE32-E72D297353CC}">
                <c16:uniqueId val="{0000000B-87A0-4C15-BBF0-B7E44846ADFF}"/>
              </c:ext>
            </c:extLst>
          </c:dPt>
          <c:dPt>
            <c:idx val="6"/>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0D-87A0-4C15-BBF0-B7E44846ADFF}"/>
              </c:ext>
            </c:extLst>
          </c:dPt>
          <c:dPt>
            <c:idx val="7"/>
            <c:bubble3D val="0"/>
            <c:spPr>
              <a:pattFill prst="ltUpDiag">
                <a:fgClr>
                  <a:schemeClr val="accent2">
                    <a:lumMod val="60000"/>
                  </a:schemeClr>
                </a:fgClr>
                <a:bgClr>
                  <a:schemeClr val="accent2">
                    <a:lumMod val="60000"/>
                    <a:lumMod val="20000"/>
                    <a:lumOff val="80000"/>
                  </a:schemeClr>
                </a:bgClr>
              </a:pattFill>
              <a:ln w="19050">
                <a:solidFill>
                  <a:schemeClr val="lt1"/>
                </a:solidFill>
              </a:ln>
              <a:effectLst>
                <a:innerShdw blurRad="114300">
                  <a:schemeClr val="accent2">
                    <a:lumMod val="60000"/>
                  </a:schemeClr>
                </a:innerShdw>
              </a:effectLst>
            </c:spPr>
            <c:extLst>
              <c:ext xmlns:c16="http://schemas.microsoft.com/office/drawing/2014/chart" uri="{C3380CC4-5D6E-409C-BE32-E72D297353CC}">
                <c16:uniqueId val="{0000000F-87A0-4C15-BBF0-B7E44846ADFF}"/>
              </c:ext>
            </c:extLst>
          </c:dPt>
          <c:dPt>
            <c:idx val="8"/>
            <c:bubble3D val="0"/>
            <c:spPr>
              <a:pattFill prst="ltUpDiag">
                <a:fgClr>
                  <a:schemeClr val="accent3">
                    <a:lumMod val="60000"/>
                  </a:schemeClr>
                </a:fgClr>
                <a:bgClr>
                  <a:schemeClr val="accent3">
                    <a:lumMod val="60000"/>
                    <a:lumMod val="20000"/>
                    <a:lumOff val="80000"/>
                  </a:schemeClr>
                </a:bgClr>
              </a:pattFill>
              <a:ln w="19050">
                <a:solidFill>
                  <a:schemeClr val="lt1"/>
                </a:solidFill>
              </a:ln>
              <a:effectLst>
                <a:innerShdw blurRad="114300">
                  <a:schemeClr val="accent3">
                    <a:lumMod val="60000"/>
                  </a:schemeClr>
                </a:innerShdw>
              </a:effectLst>
            </c:spPr>
            <c:extLst>
              <c:ext xmlns:c16="http://schemas.microsoft.com/office/drawing/2014/chart" uri="{C3380CC4-5D6E-409C-BE32-E72D297353CC}">
                <c16:uniqueId val="{00000011-87A0-4C15-BBF0-B7E44846ADFF}"/>
              </c:ext>
            </c:extLst>
          </c:dPt>
          <c:dPt>
            <c:idx val="9"/>
            <c:bubble3D val="0"/>
            <c:spPr>
              <a:pattFill prst="ltUpDiag">
                <a:fgClr>
                  <a:schemeClr val="accent4">
                    <a:lumMod val="60000"/>
                  </a:schemeClr>
                </a:fgClr>
                <a:bgClr>
                  <a:schemeClr val="accent4">
                    <a:lumMod val="60000"/>
                    <a:lumMod val="20000"/>
                    <a:lumOff val="80000"/>
                  </a:schemeClr>
                </a:bgClr>
              </a:pattFill>
              <a:ln w="19050">
                <a:solidFill>
                  <a:schemeClr val="lt1"/>
                </a:solidFill>
              </a:ln>
              <a:effectLst>
                <a:innerShdw blurRad="114300">
                  <a:schemeClr val="accent4">
                    <a:lumMod val="60000"/>
                  </a:schemeClr>
                </a:innerShdw>
              </a:effectLst>
            </c:spPr>
            <c:extLst>
              <c:ext xmlns:c16="http://schemas.microsoft.com/office/drawing/2014/chart" uri="{C3380CC4-5D6E-409C-BE32-E72D297353CC}">
                <c16:uniqueId val="{00000013-87A0-4C15-BBF0-B7E44846ADFF}"/>
              </c:ext>
            </c:extLst>
          </c:dPt>
          <c:dPt>
            <c:idx val="10"/>
            <c:bubble3D val="0"/>
            <c:spPr>
              <a:pattFill prst="ltUpDiag">
                <a:fgClr>
                  <a:schemeClr val="accent5">
                    <a:lumMod val="60000"/>
                  </a:schemeClr>
                </a:fgClr>
                <a:bgClr>
                  <a:schemeClr val="accent5">
                    <a:lumMod val="60000"/>
                    <a:lumMod val="20000"/>
                    <a:lumOff val="80000"/>
                  </a:schemeClr>
                </a:bgClr>
              </a:pattFill>
              <a:ln w="19050">
                <a:solidFill>
                  <a:schemeClr val="lt1"/>
                </a:solidFill>
              </a:ln>
              <a:effectLst>
                <a:innerShdw blurRad="114300">
                  <a:schemeClr val="accent5">
                    <a:lumMod val="60000"/>
                  </a:schemeClr>
                </a:innerShdw>
              </a:effectLst>
            </c:spPr>
            <c:extLst>
              <c:ext xmlns:c16="http://schemas.microsoft.com/office/drawing/2014/chart" uri="{C3380CC4-5D6E-409C-BE32-E72D297353CC}">
                <c16:uniqueId val="{00000015-87A0-4C15-BBF0-B7E44846ADFF}"/>
              </c:ext>
            </c:extLst>
          </c:dPt>
          <c:dPt>
            <c:idx val="11"/>
            <c:bubble3D val="0"/>
            <c:spPr>
              <a:pattFill prst="ltUpDiag">
                <a:fgClr>
                  <a:schemeClr val="accent6">
                    <a:lumMod val="60000"/>
                  </a:schemeClr>
                </a:fgClr>
                <a:bgClr>
                  <a:schemeClr val="accent6">
                    <a:lumMod val="60000"/>
                    <a:lumMod val="20000"/>
                    <a:lumOff val="80000"/>
                  </a:schemeClr>
                </a:bgClr>
              </a:pattFill>
              <a:ln w="19050">
                <a:solidFill>
                  <a:schemeClr val="lt1"/>
                </a:solidFill>
              </a:ln>
              <a:effectLst>
                <a:innerShdw blurRad="114300">
                  <a:schemeClr val="accent6">
                    <a:lumMod val="60000"/>
                  </a:schemeClr>
                </a:innerShdw>
              </a:effectLst>
            </c:spPr>
            <c:extLst>
              <c:ext xmlns:c16="http://schemas.microsoft.com/office/drawing/2014/chart" uri="{C3380CC4-5D6E-409C-BE32-E72D297353CC}">
                <c16:uniqueId val="{00000017-87A0-4C15-BBF0-B7E44846ADFF}"/>
              </c:ext>
            </c:extLst>
          </c:dPt>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8-87A0-4C15-BBF0-B7E44846ADFF}"/>
            </c:ext>
          </c:extLst>
        </c:ser>
        <c:ser>
          <c:idx val="1"/>
          <c:order val="1"/>
          <c:tx>
            <c:strRef>
              <c:f>'Sheet 1'!$C$3:$C$4</c:f>
              <c:strCache>
                <c:ptCount val="1"/>
                <c:pt idx="0">
                  <c:v>LOW</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1A-87A0-4C15-BBF0-B7E44846ADFF}"/>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1C-87A0-4C15-BBF0-B7E44846ADFF}"/>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1E-87A0-4C15-BBF0-B7E44846ADFF}"/>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20-87A0-4C15-BBF0-B7E44846ADFF}"/>
              </c:ext>
            </c:extLst>
          </c:dPt>
          <c:dPt>
            <c:idx val="4"/>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22-87A0-4C15-BBF0-B7E44846ADFF}"/>
              </c:ext>
            </c:extLst>
          </c:dPt>
          <c:dPt>
            <c:idx val="5"/>
            <c:bubble3D val="0"/>
            <c:spPr>
              <a:pattFill prst="ltUpDiag">
                <a:fgClr>
                  <a:schemeClr val="accent6"/>
                </a:fgClr>
                <a:bgClr>
                  <a:schemeClr val="accent6">
                    <a:lumMod val="20000"/>
                    <a:lumOff val="80000"/>
                  </a:schemeClr>
                </a:bgClr>
              </a:pattFill>
              <a:ln w="19050">
                <a:solidFill>
                  <a:schemeClr val="lt1"/>
                </a:solidFill>
              </a:ln>
              <a:effectLst>
                <a:innerShdw blurRad="114300">
                  <a:schemeClr val="accent6"/>
                </a:innerShdw>
              </a:effectLst>
            </c:spPr>
            <c:extLst>
              <c:ext xmlns:c16="http://schemas.microsoft.com/office/drawing/2014/chart" uri="{C3380CC4-5D6E-409C-BE32-E72D297353CC}">
                <c16:uniqueId val="{00000024-87A0-4C15-BBF0-B7E44846ADFF}"/>
              </c:ext>
            </c:extLst>
          </c:dPt>
          <c:dPt>
            <c:idx val="6"/>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26-87A0-4C15-BBF0-B7E44846ADFF}"/>
              </c:ext>
            </c:extLst>
          </c:dPt>
          <c:dPt>
            <c:idx val="7"/>
            <c:bubble3D val="0"/>
            <c:spPr>
              <a:pattFill prst="ltUpDiag">
                <a:fgClr>
                  <a:schemeClr val="accent2">
                    <a:lumMod val="60000"/>
                  </a:schemeClr>
                </a:fgClr>
                <a:bgClr>
                  <a:schemeClr val="accent2">
                    <a:lumMod val="60000"/>
                    <a:lumMod val="20000"/>
                    <a:lumOff val="80000"/>
                  </a:schemeClr>
                </a:bgClr>
              </a:pattFill>
              <a:ln w="19050">
                <a:solidFill>
                  <a:schemeClr val="lt1"/>
                </a:solidFill>
              </a:ln>
              <a:effectLst>
                <a:innerShdw blurRad="114300">
                  <a:schemeClr val="accent2">
                    <a:lumMod val="60000"/>
                  </a:schemeClr>
                </a:innerShdw>
              </a:effectLst>
            </c:spPr>
            <c:extLst>
              <c:ext xmlns:c16="http://schemas.microsoft.com/office/drawing/2014/chart" uri="{C3380CC4-5D6E-409C-BE32-E72D297353CC}">
                <c16:uniqueId val="{00000028-87A0-4C15-BBF0-B7E44846ADFF}"/>
              </c:ext>
            </c:extLst>
          </c:dPt>
          <c:dPt>
            <c:idx val="8"/>
            <c:bubble3D val="0"/>
            <c:spPr>
              <a:pattFill prst="ltUpDiag">
                <a:fgClr>
                  <a:schemeClr val="accent3">
                    <a:lumMod val="60000"/>
                  </a:schemeClr>
                </a:fgClr>
                <a:bgClr>
                  <a:schemeClr val="accent3">
                    <a:lumMod val="60000"/>
                    <a:lumMod val="20000"/>
                    <a:lumOff val="80000"/>
                  </a:schemeClr>
                </a:bgClr>
              </a:pattFill>
              <a:ln w="19050">
                <a:solidFill>
                  <a:schemeClr val="lt1"/>
                </a:solidFill>
              </a:ln>
              <a:effectLst>
                <a:innerShdw blurRad="114300">
                  <a:schemeClr val="accent3">
                    <a:lumMod val="60000"/>
                  </a:schemeClr>
                </a:innerShdw>
              </a:effectLst>
            </c:spPr>
            <c:extLst>
              <c:ext xmlns:c16="http://schemas.microsoft.com/office/drawing/2014/chart" uri="{C3380CC4-5D6E-409C-BE32-E72D297353CC}">
                <c16:uniqueId val="{0000002A-87A0-4C15-BBF0-B7E44846ADFF}"/>
              </c:ext>
            </c:extLst>
          </c:dPt>
          <c:dPt>
            <c:idx val="9"/>
            <c:bubble3D val="0"/>
            <c:spPr>
              <a:pattFill prst="ltUpDiag">
                <a:fgClr>
                  <a:schemeClr val="accent4">
                    <a:lumMod val="60000"/>
                  </a:schemeClr>
                </a:fgClr>
                <a:bgClr>
                  <a:schemeClr val="accent4">
                    <a:lumMod val="60000"/>
                    <a:lumMod val="20000"/>
                    <a:lumOff val="80000"/>
                  </a:schemeClr>
                </a:bgClr>
              </a:pattFill>
              <a:ln w="19050">
                <a:solidFill>
                  <a:schemeClr val="lt1"/>
                </a:solidFill>
              </a:ln>
              <a:effectLst>
                <a:innerShdw blurRad="114300">
                  <a:schemeClr val="accent4">
                    <a:lumMod val="60000"/>
                  </a:schemeClr>
                </a:innerShdw>
              </a:effectLst>
            </c:spPr>
            <c:extLst>
              <c:ext xmlns:c16="http://schemas.microsoft.com/office/drawing/2014/chart" uri="{C3380CC4-5D6E-409C-BE32-E72D297353CC}">
                <c16:uniqueId val="{0000002C-87A0-4C15-BBF0-B7E44846ADFF}"/>
              </c:ext>
            </c:extLst>
          </c:dPt>
          <c:dPt>
            <c:idx val="10"/>
            <c:bubble3D val="0"/>
            <c:spPr>
              <a:pattFill prst="ltUpDiag">
                <a:fgClr>
                  <a:schemeClr val="accent5">
                    <a:lumMod val="60000"/>
                  </a:schemeClr>
                </a:fgClr>
                <a:bgClr>
                  <a:schemeClr val="accent5">
                    <a:lumMod val="60000"/>
                    <a:lumMod val="20000"/>
                    <a:lumOff val="80000"/>
                  </a:schemeClr>
                </a:bgClr>
              </a:pattFill>
              <a:ln w="19050">
                <a:solidFill>
                  <a:schemeClr val="lt1"/>
                </a:solidFill>
              </a:ln>
              <a:effectLst>
                <a:innerShdw blurRad="114300">
                  <a:schemeClr val="accent5">
                    <a:lumMod val="60000"/>
                  </a:schemeClr>
                </a:innerShdw>
              </a:effectLst>
            </c:spPr>
            <c:extLst>
              <c:ext xmlns:c16="http://schemas.microsoft.com/office/drawing/2014/chart" uri="{C3380CC4-5D6E-409C-BE32-E72D297353CC}">
                <c16:uniqueId val="{0000002E-87A0-4C15-BBF0-B7E44846ADFF}"/>
              </c:ext>
            </c:extLst>
          </c:dPt>
          <c:dPt>
            <c:idx val="11"/>
            <c:bubble3D val="0"/>
            <c:spPr>
              <a:pattFill prst="ltUpDiag">
                <a:fgClr>
                  <a:schemeClr val="accent6">
                    <a:lumMod val="60000"/>
                  </a:schemeClr>
                </a:fgClr>
                <a:bgClr>
                  <a:schemeClr val="accent6">
                    <a:lumMod val="60000"/>
                    <a:lumMod val="20000"/>
                    <a:lumOff val="80000"/>
                  </a:schemeClr>
                </a:bgClr>
              </a:pattFill>
              <a:ln w="19050">
                <a:solidFill>
                  <a:schemeClr val="lt1"/>
                </a:solidFill>
              </a:ln>
              <a:effectLst>
                <a:innerShdw blurRad="114300">
                  <a:schemeClr val="accent6">
                    <a:lumMod val="60000"/>
                  </a:schemeClr>
                </a:innerShdw>
              </a:effectLst>
            </c:spPr>
            <c:extLst>
              <c:ext xmlns:c16="http://schemas.microsoft.com/office/drawing/2014/chart" uri="{C3380CC4-5D6E-409C-BE32-E72D297353CC}">
                <c16:uniqueId val="{00000030-87A0-4C15-BBF0-B7E44846ADFF}"/>
              </c:ext>
            </c:extLst>
          </c:dPt>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31-87A0-4C15-BBF0-B7E44846ADFF}"/>
            </c:ext>
          </c:extLst>
        </c:ser>
        <c:ser>
          <c:idx val="2"/>
          <c:order val="2"/>
          <c:tx>
            <c:strRef>
              <c:f>'Sheet 1'!$D$3:$D$4</c:f>
              <c:strCache>
                <c:ptCount val="1"/>
                <c:pt idx="0">
                  <c:v>MED</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33-87A0-4C15-BBF0-B7E44846ADFF}"/>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35-87A0-4C15-BBF0-B7E44846ADFF}"/>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37-87A0-4C15-BBF0-B7E44846ADFF}"/>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39-87A0-4C15-BBF0-B7E44846ADFF}"/>
              </c:ext>
            </c:extLst>
          </c:dPt>
          <c:dPt>
            <c:idx val="4"/>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3B-87A0-4C15-BBF0-B7E44846ADFF}"/>
              </c:ext>
            </c:extLst>
          </c:dPt>
          <c:dPt>
            <c:idx val="5"/>
            <c:bubble3D val="0"/>
            <c:spPr>
              <a:pattFill prst="ltUpDiag">
                <a:fgClr>
                  <a:schemeClr val="accent6"/>
                </a:fgClr>
                <a:bgClr>
                  <a:schemeClr val="accent6">
                    <a:lumMod val="20000"/>
                    <a:lumOff val="80000"/>
                  </a:schemeClr>
                </a:bgClr>
              </a:pattFill>
              <a:ln w="19050">
                <a:solidFill>
                  <a:schemeClr val="lt1"/>
                </a:solidFill>
              </a:ln>
              <a:effectLst>
                <a:innerShdw blurRad="114300">
                  <a:schemeClr val="accent6"/>
                </a:innerShdw>
              </a:effectLst>
            </c:spPr>
            <c:extLst>
              <c:ext xmlns:c16="http://schemas.microsoft.com/office/drawing/2014/chart" uri="{C3380CC4-5D6E-409C-BE32-E72D297353CC}">
                <c16:uniqueId val="{0000003D-87A0-4C15-BBF0-B7E44846ADFF}"/>
              </c:ext>
            </c:extLst>
          </c:dPt>
          <c:dPt>
            <c:idx val="6"/>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3F-87A0-4C15-BBF0-B7E44846ADFF}"/>
              </c:ext>
            </c:extLst>
          </c:dPt>
          <c:dPt>
            <c:idx val="7"/>
            <c:bubble3D val="0"/>
            <c:spPr>
              <a:pattFill prst="ltUpDiag">
                <a:fgClr>
                  <a:schemeClr val="accent2">
                    <a:lumMod val="60000"/>
                  </a:schemeClr>
                </a:fgClr>
                <a:bgClr>
                  <a:schemeClr val="accent2">
                    <a:lumMod val="60000"/>
                    <a:lumMod val="20000"/>
                    <a:lumOff val="80000"/>
                  </a:schemeClr>
                </a:bgClr>
              </a:pattFill>
              <a:ln w="19050">
                <a:solidFill>
                  <a:schemeClr val="lt1"/>
                </a:solidFill>
              </a:ln>
              <a:effectLst>
                <a:innerShdw blurRad="114300">
                  <a:schemeClr val="accent2">
                    <a:lumMod val="60000"/>
                  </a:schemeClr>
                </a:innerShdw>
              </a:effectLst>
            </c:spPr>
            <c:extLst>
              <c:ext xmlns:c16="http://schemas.microsoft.com/office/drawing/2014/chart" uri="{C3380CC4-5D6E-409C-BE32-E72D297353CC}">
                <c16:uniqueId val="{00000041-87A0-4C15-BBF0-B7E44846ADFF}"/>
              </c:ext>
            </c:extLst>
          </c:dPt>
          <c:dPt>
            <c:idx val="8"/>
            <c:bubble3D val="0"/>
            <c:spPr>
              <a:pattFill prst="ltUpDiag">
                <a:fgClr>
                  <a:schemeClr val="accent3">
                    <a:lumMod val="60000"/>
                  </a:schemeClr>
                </a:fgClr>
                <a:bgClr>
                  <a:schemeClr val="accent3">
                    <a:lumMod val="60000"/>
                    <a:lumMod val="20000"/>
                    <a:lumOff val="80000"/>
                  </a:schemeClr>
                </a:bgClr>
              </a:pattFill>
              <a:ln w="19050">
                <a:solidFill>
                  <a:schemeClr val="lt1"/>
                </a:solidFill>
              </a:ln>
              <a:effectLst>
                <a:innerShdw blurRad="114300">
                  <a:schemeClr val="accent3">
                    <a:lumMod val="60000"/>
                  </a:schemeClr>
                </a:innerShdw>
              </a:effectLst>
            </c:spPr>
            <c:extLst>
              <c:ext xmlns:c16="http://schemas.microsoft.com/office/drawing/2014/chart" uri="{C3380CC4-5D6E-409C-BE32-E72D297353CC}">
                <c16:uniqueId val="{00000043-87A0-4C15-BBF0-B7E44846ADFF}"/>
              </c:ext>
            </c:extLst>
          </c:dPt>
          <c:dPt>
            <c:idx val="9"/>
            <c:bubble3D val="0"/>
            <c:spPr>
              <a:pattFill prst="ltUpDiag">
                <a:fgClr>
                  <a:schemeClr val="accent4">
                    <a:lumMod val="60000"/>
                  </a:schemeClr>
                </a:fgClr>
                <a:bgClr>
                  <a:schemeClr val="accent4">
                    <a:lumMod val="60000"/>
                    <a:lumMod val="20000"/>
                    <a:lumOff val="80000"/>
                  </a:schemeClr>
                </a:bgClr>
              </a:pattFill>
              <a:ln w="19050">
                <a:solidFill>
                  <a:schemeClr val="lt1"/>
                </a:solidFill>
              </a:ln>
              <a:effectLst>
                <a:innerShdw blurRad="114300">
                  <a:schemeClr val="accent4">
                    <a:lumMod val="60000"/>
                  </a:schemeClr>
                </a:innerShdw>
              </a:effectLst>
            </c:spPr>
            <c:extLst>
              <c:ext xmlns:c16="http://schemas.microsoft.com/office/drawing/2014/chart" uri="{C3380CC4-5D6E-409C-BE32-E72D297353CC}">
                <c16:uniqueId val="{00000045-87A0-4C15-BBF0-B7E44846ADFF}"/>
              </c:ext>
            </c:extLst>
          </c:dPt>
          <c:dPt>
            <c:idx val="10"/>
            <c:bubble3D val="0"/>
            <c:spPr>
              <a:pattFill prst="ltUpDiag">
                <a:fgClr>
                  <a:schemeClr val="accent5">
                    <a:lumMod val="60000"/>
                  </a:schemeClr>
                </a:fgClr>
                <a:bgClr>
                  <a:schemeClr val="accent5">
                    <a:lumMod val="60000"/>
                    <a:lumMod val="20000"/>
                    <a:lumOff val="80000"/>
                  </a:schemeClr>
                </a:bgClr>
              </a:pattFill>
              <a:ln w="19050">
                <a:solidFill>
                  <a:schemeClr val="lt1"/>
                </a:solidFill>
              </a:ln>
              <a:effectLst>
                <a:innerShdw blurRad="114300">
                  <a:schemeClr val="accent5">
                    <a:lumMod val="60000"/>
                  </a:schemeClr>
                </a:innerShdw>
              </a:effectLst>
            </c:spPr>
            <c:extLst>
              <c:ext xmlns:c16="http://schemas.microsoft.com/office/drawing/2014/chart" uri="{C3380CC4-5D6E-409C-BE32-E72D297353CC}">
                <c16:uniqueId val="{00000047-87A0-4C15-BBF0-B7E44846ADFF}"/>
              </c:ext>
            </c:extLst>
          </c:dPt>
          <c:dPt>
            <c:idx val="11"/>
            <c:bubble3D val="0"/>
            <c:spPr>
              <a:pattFill prst="ltUpDiag">
                <a:fgClr>
                  <a:schemeClr val="accent6">
                    <a:lumMod val="60000"/>
                  </a:schemeClr>
                </a:fgClr>
                <a:bgClr>
                  <a:schemeClr val="accent6">
                    <a:lumMod val="60000"/>
                    <a:lumMod val="20000"/>
                    <a:lumOff val="80000"/>
                  </a:schemeClr>
                </a:bgClr>
              </a:pattFill>
              <a:ln w="19050">
                <a:solidFill>
                  <a:schemeClr val="lt1"/>
                </a:solidFill>
              </a:ln>
              <a:effectLst>
                <a:innerShdw blurRad="114300">
                  <a:schemeClr val="accent6">
                    <a:lumMod val="60000"/>
                  </a:schemeClr>
                </a:innerShdw>
              </a:effectLst>
            </c:spPr>
            <c:extLst>
              <c:ext xmlns:c16="http://schemas.microsoft.com/office/drawing/2014/chart" uri="{C3380CC4-5D6E-409C-BE32-E72D297353CC}">
                <c16:uniqueId val="{00000049-87A0-4C15-BBF0-B7E44846ADFF}"/>
              </c:ext>
            </c:extLst>
          </c:dPt>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4A-87A0-4C15-BBF0-B7E44846ADFF}"/>
            </c:ext>
          </c:extLst>
        </c:ser>
        <c:ser>
          <c:idx val="3"/>
          <c:order val="3"/>
          <c:tx>
            <c:strRef>
              <c:f>'Sheet 1'!$E$3:$E$4</c:f>
              <c:strCache>
                <c:ptCount val="1"/>
                <c:pt idx="0">
                  <c:v>VERY HIGH</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4C-87A0-4C15-BBF0-B7E44846ADFF}"/>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4E-87A0-4C15-BBF0-B7E44846ADFF}"/>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50-87A0-4C15-BBF0-B7E44846ADFF}"/>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52-87A0-4C15-BBF0-B7E44846ADFF}"/>
              </c:ext>
            </c:extLst>
          </c:dPt>
          <c:dPt>
            <c:idx val="4"/>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54-87A0-4C15-BBF0-B7E44846ADFF}"/>
              </c:ext>
            </c:extLst>
          </c:dPt>
          <c:dPt>
            <c:idx val="5"/>
            <c:bubble3D val="0"/>
            <c:spPr>
              <a:pattFill prst="ltUpDiag">
                <a:fgClr>
                  <a:schemeClr val="accent6"/>
                </a:fgClr>
                <a:bgClr>
                  <a:schemeClr val="accent6">
                    <a:lumMod val="20000"/>
                    <a:lumOff val="80000"/>
                  </a:schemeClr>
                </a:bgClr>
              </a:pattFill>
              <a:ln w="19050">
                <a:solidFill>
                  <a:schemeClr val="lt1"/>
                </a:solidFill>
              </a:ln>
              <a:effectLst>
                <a:innerShdw blurRad="114300">
                  <a:schemeClr val="accent6"/>
                </a:innerShdw>
              </a:effectLst>
            </c:spPr>
            <c:extLst>
              <c:ext xmlns:c16="http://schemas.microsoft.com/office/drawing/2014/chart" uri="{C3380CC4-5D6E-409C-BE32-E72D297353CC}">
                <c16:uniqueId val="{00000056-87A0-4C15-BBF0-B7E44846ADFF}"/>
              </c:ext>
            </c:extLst>
          </c:dPt>
          <c:dPt>
            <c:idx val="6"/>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58-87A0-4C15-BBF0-B7E44846ADFF}"/>
              </c:ext>
            </c:extLst>
          </c:dPt>
          <c:dPt>
            <c:idx val="7"/>
            <c:bubble3D val="0"/>
            <c:spPr>
              <a:pattFill prst="ltUpDiag">
                <a:fgClr>
                  <a:schemeClr val="accent2">
                    <a:lumMod val="60000"/>
                  </a:schemeClr>
                </a:fgClr>
                <a:bgClr>
                  <a:schemeClr val="accent2">
                    <a:lumMod val="60000"/>
                    <a:lumMod val="20000"/>
                    <a:lumOff val="80000"/>
                  </a:schemeClr>
                </a:bgClr>
              </a:pattFill>
              <a:ln w="19050">
                <a:solidFill>
                  <a:schemeClr val="lt1"/>
                </a:solidFill>
              </a:ln>
              <a:effectLst>
                <a:innerShdw blurRad="114300">
                  <a:schemeClr val="accent2">
                    <a:lumMod val="60000"/>
                  </a:schemeClr>
                </a:innerShdw>
              </a:effectLst>
            </c:spPr>
            <c:extLst>
              <c:ext xmlns:c16="http://schemas.microsoft.com/office/drawing/2014/chart" uri="{C3380CC4-5D6E-409C-BE32-E72D297353CC}">
                <c16:uniqueId val="{0000005A-87A0-4C15-BBF0-B7E44846ADFF}"/>
              </c:ext>
            </c:extLst>
          </c:dPt>
          <c:dPt>
            <c:idx val="8"/>
            <c:bubble3D val="0"/>
            <c:spPr>
              <a:pattFill prst="ltUpDiag">
                <a:fgClr>
                  <a:schemeClr val="accent3">
                    <a:lumMod val="60000"/>
                  </a:schemeClr>
                </a:fgClr>
                <a:bgClr>
                  <a:schemeClr val="accent3">
                    <a:lumMod val="60000"/>
                    <a:lumMod val="20000"/>
                    <a:lumOff val="80000"/>
                  </a:schemeClr>
                </a:bgClr>
              </a:pattFill>
              <a:ln w="19050">
                <a:solidFill>
                  <a:schemeClr val="lt1"/>
                </a:solidFill>
              </a:ln>
              <a:effectLst>
                <a:innerShdw blurRad="114300">
                  <a:schemeClr val="accent3">
                    <a:lumMod val="60000"/>
                  </a:schemeClr>
                </a:innerShdw>
              </a:effectLst>
            </c:spPr>
            <c:extLst>
              <c:ext xmlns:c16="http://schemas.microsoft.com/office/drawing/2014/chart" uri="{C3380CC4-5D6E-409C-BE32-E72D297353CC}">
                <c16:uniqueId val="{0000005C-87A0-4C15-BBF0-B7E44846ADFF}"/>
              </c:ext>
            </c:extLst>
          </c:dPt>
          <c:dPt>
            <c:idx val="9"/>
            <c:bubble3D val="0"/>
            <c:spPr>
              <a:pattFill prst="ltUpDiag">
                <a:fgClr>
                  <a:schemeClr val="accent4">
                    <a:lumMod val="60000"/>
                  </a:schemeClr>
                </a:fgClr>
                <a:bgClr>
                  <a:schemeClr val="accent4">
                    <a:lumMod val="60000"/>
                    <a:lumMod val="20000"/>
                    <a:lumOff val="80000"/>
                  </a:schemeClr>
                </a:bgClr>
              </a:pattFill>
              <a:ln w="19050">
                <a:solidFill>
                  <a:schemeClr val="lt1"/>
                </a:solidFill>
              </a:ln>
              <a:effectLst>
                <a:innerShdw blurRad="114300">
                  <a:schemeClr val="accent4">
                    <a:lumMod val="60000"/>
                  </a:schemeClr>
                </a:innerShdw>
              </a:effectLst>
            </c:spPr>
            <c:extLst>
              <c:ext xmlns:c16="http://schemas.microsoft.com/office/drawing/2014/chart" uri="{C3380CC4-5D6E-409C-BE32-E72D297353CC}">
                <c16:uniqueId val="{0000005E-87A0-4C15-BBF0-B7E44846ADFF}"/>
              </c:ext>
            </c:extLst>
          </c:dPt>
          <c:dPt>
            <c:idx val="10"/>
            <c:bubble3D val="0"/>
            <c:spPr>
              <a:pattFill prst="ltUpDiag">
                <a:fgClr>
                  <a:schemeClr val="accent5">
                    <a:lumMod val="60000"/>
                  </a:schemeClr>
                </a:fgClr>
                <a:bgClr>
                  <a:schemeClr val="accent5">
                    <a:lumMod val="60000"/>
                    <a:lumMod val="20000"/>
                    <a:lumOff val="80000"/>
                  </a:schemeClr>
                </a:bgClr>
              </a:pattFill>
              <a:ln w="19050">
                <a:solidFill>
                  <a:schemeClr val="lt1"/>
                </a:solidFill>
              </a:ln>
              <a:effectLst>
                <a:innerShdw blurRad="114300">
                  <a:schemeClr val="accent5">
                    <a:lumMod val="60000"/>
                  </a:schemeClr>
                </a:innerShdw>
              </a:effectLst>
            </c:spPr>
            <c:extLst>
              <c:ext xmlns:c16="http://schemas.microsoft.com/office/drawing/2014/chart" uri="{C3380CC4-5D6E-409C-BE32-E72D297353CC}">
                <c16:uniqueId val="{00000060-87A0-4C15-BBF0-B7E44846ADFF}"/>
              </c:ext>
            </c:extLst>
          </c:dPt>
          <c:dPt>
            <c:idx val="11"/>
            <c:bubble3D val="0"/>
            <c:spPr>
              <a:pattFill prst="ltUpDiag">
                <a:fgClr>
                  <a:schemeClr val="accent6">
                    <a:lumMod val="60000"/>
                  </a:schemeClr>
                </a:fgClr>
                <a:bgClr>
                  <a:schemeClr val="accent6">
                    <a:lumMod val="60000"/>
                    <a:lumMod val="20000"/>
                    <a:lumOff val="80000"/>
                  </a:schemeClr>
                </a:bgClr>
              </a:pattFill>
              <a:ln w="19050">
                <a:solidFill>
                  <a:schemeClr val="lt1"/>
                </a:solidFill>
              </a:ln>
              <a:effectLst>
                <a:innerShdw blurRad="114300">
                  <a:schemeClr val="accent6">
                    <a:lumMod val="60000"/>
                  </a:schemeClr>
                </a:innerShdw>
              </a:effectLst>
            </c:spPr>
            <c:extLst>
              <c:ext xmlns:c16="http://schemas.microsoft.com/office/drawing/2014/chart" uri="{C3380CC4-5D6E-409C-BE32-E72D297353CC}">
                <c16:uniqueId val="{00000062-87A0-4C15-BBF0-B7E44846ADFF}"/>
              </c:ext>
            </c:extLst>
          </c:dPt>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63-87A0-4C15-BBF0-B7E44846ADFF}"/>
            </c:ext>
          </c:extLst>
        </c:ser>
        <c:ser>
          <c:idx val="4"/>
          <c:order val="4"/>
          <c:tx>
            <c:strRef>
              <c:f>'Sheet 1'!$F$3:$F$4</c:f>
              <c:strCache>
                <c:ptCount val="1"/>
                <c:pt idx="0">
                  <c:v>(blank)</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65-87A0-4C15-BBF0-B7E44846ADFF}"/>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67-87A0-4C15-BBF0-B7E44846ADFF}"/>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69-87A0-4C15-BBF0-B7E44846ADFF}"/>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6B-87A0-4C15-BBF0-B7E44846ADFF}"/>
              </c:ext>
            </c:extLst>
          </c:dPt>
          <c:dPt>
            <c:idx val="4"/>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6D-87A0-4C15-BBF0-B7E44846ADFF}"/>
              </c:ext>
            </c:extLst>
          </c:dPt>
          <c:dPt>
            <c:idx val="5"/>
            <c:bubble3D val="0"/>
            <c:spPr>
              <a:pattFill prst="ltUpDiag">
                <a:fgClr>
                  <a:schemeClr val="accent6"/>
                </a:fgClr>
                <a:bgClr>
                  <a:schemeClr val="accent6">
                    <a:lumMod val="20000"/>
                    <a:lumOff val="80000"/>
                  </a:schemeClr>
                </a:bgClr>
              </a:pattFill>
              <a:ln w="19050">
                <a:solidFill>
                  <a:schemeClr val="lt1"/>
                </a:solidFill>
              </a:ln>
              <a:effectLst>
                <a:innerShdw blurRad="114300">
                  <a:schemeClr val="accent6"/>
                </a:innerShdw>
              </a:effectLst>
            </c:spPr>
            <c:extLst>
              <c:ext xmlns:c16="http://schemas.microsoft.com/office/drawing/2014/chart" uri="{C3380CC4-5D6E-409C-BE32-E72D297353CC}">
                <c16:uniqueId val="{0000006F-87A0-4C15-BBF0-B7E44846ADFF}"/>
              </c:ext>
            </c:extLst>
          </c:dPt>
          <c:dPt>
            <c:idx val="6"/>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71-87A0-4C15-BBF0-B7E44846ADFF}"/>
              </c:ext>
            </c:extLst>
          </c:dPt>
          <c:dPt>
            <c:idx val="7"/>
            <c:bubble3D val="0"/>
            <c:spPr>
              <a:pattFill prst="ltUpDiag">
                <a:fgClr>
                  <a:schemeClr val="accent2">
                    <a:lumMod val="60000"/>
                  </a:schemeClr>
                </a:fgClr>
                <a:bgClr>
                  <a:schemeClr val="accent2">
                    <a:lumMod val="60000"/>
                    <a:lumMod val="20000"/>
                    <a:lumOff val="80000"/>
                  </a:schemeClr>
                </a:bgClr>
              </a:pattFill>
              <a:ln w="19050">
                <a:solidFill>
                  <a:schemeClr val="lt1"/>
                </a:solidFill>
              </a:ln>
              <a:effectLst>
                <a:innerShdw blurRad="114300">
                  <a:schemeClr val="accent2">
                    <a:lumMod val="60000"/>
                  </a:schemeClr>
                </a:innerShdw>
              </a:effectLst>
            </c:spPr>
            <c:extLst>
              <c:ext xmlns:c16="http://schemas.microsoft.com/office/drawing/2014/chart" uri="{C3380CC4-5D6E-409C-BE32-E72D297353CC}">
                <c16:uniqueId val="{00000073-87A0-4C15-BBF0-B7E44846ADFF}"/>
              </c:ext>
            </c:extLst>
          </c:dPt>
          <c:dPt>
            <c:idx val="8"/>
            <c:bubble3D val="0"/>
            <c:spPr>
              <a:pattFill prst="ltUpDiag">
                <a:fgClr>
                  <a:schemeClr val="accent3">
                    <a:lumMod val="60000"/>
                  </a:schemeClr>
                </a:fgClr>
                <a:bgClr>
                  <a:schemeClr val="accent3">
                    <a:lumMod val="60000"/>
                    <a:lumMod val="20000"/>
                    <a:lumOff val="80000"/>
                  </a:schemeClr>
                </a:bgClr>
              </a:pattFill>
              <a:ln w="19050">
                <a:solidFill>
                  <a:schemeClr val="lt1"/>
                </a:solidFill>
              </a:ln>
              <a:effectLst>
                <a:innerShdw blurRad="114300">
                  <a:schemeClr val="accent3">
                    <a:lumMod val="60000"/>
                  </a:schemeClr>
                </a:innerShdw>
              </a:effectLst>
            </c:spPr>
            <c:extLst>
              <c:ext xmlns:c16="http://schemas.microsoft.com/office/drawing/2014/chart" uri="{C3380CC4-5D6E-409C-BE32-E72D297353CC}">
                <c16:uniqueId val="{00000075-87A0-4C15-BBF0-B7E44846ADFF}"/>
              </c:ext>
            </c:extLst>
          </c:dPt>
          <c:dPt>
            <c:idx val="9"/>
            <c:bubble3D val="0"/>
            <c:spPr>
              <a:pattFill prst="ltUpDiag">
                <a:fgClr>
                  <a:schemeClr val="accent4">
                    <a:lumMod val="60000"/>
                  </a:schemeClr>
                </a:fgClr>
                <a:bgClr>
                  <a:schemeClr val="accent4">
                    <a:lumMod val="60000"/>
                    <a:lumMod val="20000"/>
                    <a:lumOff val="80000"/>
                  </a:schemeClr>
                </a:bgClr>
              </a:pattFill>
              <a:ln w="19050">
                <a:solidFill>
                  <a:schemeClr val="lt1"/>
                </a:solidFill>
              </a:ln>
              <a:effectLst>
                <a:innerShdw blurRad="114300">
                  <a:schemeClr val="accent4">
                    <a:lumMod val="60000"/>
                  </a:schemeClr>
                </a:innerShdw>
              </a:effectLst>
            </c:spPr>
            <c:extLst>
              <c:ext xmlns:c16="http://schemas.microsoft.com/office/drawing/2014/chart" uri="{C3380CC4-5D6E-409C-BE32-E72D297353CC}">
                <c16:uniqueId val="{00000077-87A0-4C15-BBF0-B7E44846ADFF}"/>
              </c:ext>
            </c:extLst>
          </c:dPt>
          <c:dPt>
            <c:idx val="10"/>
            <c:bubble3D val="0"/>
            <c:spPr>
              <a:pattFill prst="ltUpDiag">
                <a:fgClr>
                  <a:schemeClr val="accent5">
                    <a:lumMod val="60000"/>
                  </a:schemeClr>
                </a:fgClr>
                <a:bgClr>
                  <a:schemeClr val="accent5">
                    <a:lumMod val="60000"/>
                    <a:lumMod val="20000"/>
                    <a:lumOff val="80000"/>
                  </a:schemeClr>
                </a:bgClr>
              </a:pattFill>
              <a:ln w="19050">
                <a:solidFill>
                  <a:schemeClr val="lt1"/>
                </a:solidFill>
              </a:ln>
              <a:effectLst>
                <a:innerShdw blurRad="114300">
                  <a:schemeClr val="accent5">
                    <a:lumMod val="60000"/>
                  </a:schemeClr>
                </a:innerShdw>
              </a:effectLst>
            </c:spPr>
            <c:extLst>
              <c:ext xmlns:c16="http://schemas.microsoft.com/office/drawing/2014/chart" uri="{C3380CC4-5D6E-409C-BE32-E72D297353CC}">
                <c16:uniqueId val="{00000079-87A0-4C15-BBF0-B7E44846ADFF}"/>
              </c:ext>
            </c:extLst>
          </c:dPt>
          <c:dPt>
            <c:idx val="11"/>
            <c:bubble3D val="0"/>
            <c:spPr>
              <a:pattFill prst="ltUpDiag">
                <a:fgClr>
                  <a:schemeClr val="accent6">
                    <a:lumMod val="60000"/>
                  </a:schemeClr>
                </a:fgClr>
                <a:bgClr>
                  <a:schemeClr val="accent6">
                    <a:lumMod val="60000"/>
                    <a:lumMod val="20000"/>
                    <a:lumOff val="80000"/>
                  </a:schemeClr>
                </a:bgClr>
              </a:pattFill>
              <a:ln w="19050">
                <a:solidFill>
                  <a:schemeClr val="lt1"/>
                </a:solidFill>
              </a:ln>
              <a:effectLst>
                <a:innerShdw blurRad="114300">
                  <a:schemeClr val="accent6">
                    <a:lumMod val="60000"/>
                  </a:schemeClr>
                </a:innerShdw>
              </a:effectLst>
            </c:spPr>
            <c:extLst>
              <c:ext xmlns:c16="http://schemas.microsoft.com/office/drawing/2014/chart" uri="{C3380CC4-5D6E-409C-BE32-E72D297353CC}">
                <c16:uniqueId val="{0000007B-87A0-4C15-BBF0-B7E44846ADFF}"/>
              </c:ext>
            </c:extLst>
          </c:dPt>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7C-87A0-4C15-BBF0-B7E44846ADFF}"/>
            </c:ext>
          </c:extLst>
        </c:ser>
        <c:dLbls>
          <c:showLegendKey val="0"/>
          <c:showVal val="0"/>
          <c:showCatName val="0"/>
          <c:showSerName val="0"/>
          <c:showPercent val="0"/>
          <c:showBubbleSize val="0"/>
          <c:showLeaderLines val="1"/>
        </c:dLbls>
        <c:gapWidth val="100"/>
        <c:secondPieSize val="75"/>
        <c:serLines>
          <c:spPr>
            <a:ln w="9525">
              <a:solidFill>
                <a:schemeClr val="tx1">
                  <a:lumMod val="35000"/>
                  <a:lumOff val="65000"/>
                </a:schemeClr>
              </a:solidFill>
              <a:round/>
            </a:ln>
            <a:effectLst/>
          </c:spPr>
        </c:serLines>
      </c:of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357608"/>
            <a:ext cx="8610600" cy="2308324"/>
          </a:xfrm>
          <a:prstGeom prst="rect">
            <a:avLst/>
          </a:prstGeom>
          <a:noFill/>
        </p:spPr>
        <p:txBody>
          <a:bodyPr wrap="square" rtlCol="0">
            <a:spAutoFit/>
          </a:bodyPr>
          <a:lstStyle/>
          <a:p>
            <a:r>
              <a:rPr lang="en-US" sz="2400" dirty="0"/>
              <a:t>STUDENT </a:t>
            </a:r>
            <a:r>
              <a:rPr lang="en-US" sz="2400" dirty="0" smtClean="0"/>
              <a:t>NAME</a:t>
            </a:r>
            <a:r>
              <a:rPr lang="en-US" sz="2400" dirty="0" smtClean="0"/>
              <a:t>: </a:t>
            </a:r>
            <a:r>
              <a:rPr lang="en-US" sz="2400" dirty="0" smtClean="0">
                <a:solidFill>
                  <a:srgbClr val="FF0000"/>
                </a:solidFill>
              </a:rPr>
              <a:t>PRAVEENA S</a:t>
            </a:r>
            <a:endParaRPr lang="en-US" sz="2400" dirty="0">
              <a:solidFill>
                <a:srgbClr val="FF0000"/>
              </a:solidFill>
            </a:endParaRPr>
          </a:p>
          <a:p>
            <a:r>
              <a:rPr lang="en-US" sz="2400" dirty="0"/>
              <a:t>REGISTER NO</a:t>
            </a:r>
            <a:r>
              <a:rPr lang="en-US" sz="2400" dirty="0" smtClean="0"/>
              <a:t>: </a:t>
            </a:r>
            <a:r>
              <a:rPr lang="en-US" sz="2400" dirty="0" smtClean="0">
                <a:solidFill>
                  <a:srgbClr val="FF0000"/>
                </a:solidFill>
              </a:rPr>
              <a:t>312215856</a:t>
            </a:r>
            <a:endParaRPr lang="en-US" sz="2400" dirty="0">
              <a:solidFill>
                <a:srgbClr val="FF0000"/>
              </a:solidFill>
            </a:endParaRPr>
          </a:p>
          <a:p>
            <a:r>
              <a:rPr lang="en-US" sz="2400" dirty="0"/>
              <a:t>DEPARTMENT</a:t>
            </a:r>
            <a:r>
              <a:rPr lang="en-US" sz="2400" dirty="0" smtClean="0"/>
              <a:t>: </a:t>
            </a:r>
            <a:r>
              <a:rPr lang="en-US" sz="2400" dirty="0" smtClean="0">
                <a:solidFill>
                  <a:srgbClr val="FF0000"/>
                </a:solidFill>
              </a:rPr>
              <a:t>B.COM ACCOUNTING AND FINANCE </a:t>
            </a:r>
            <a:endParaRPr lang="en-US" sz="2400" dirty="0">
              <a:solidFill>
                <a:srgbClr val="FF0000"/>
              </a:solidFill>
            </a:endParaRPr>
          </a:p>
          <a:p>
            <a:r>
              <a:rPr lang="en-US" sz="2400" dirty="0" smtClean="0"/>
              <a:t>COLLEGE: </a:t>
            </a:r>
            <a:r>
              <a:rPr lang="en-US" sz="2400" dirty="0" smtClean="0">
                <a:solidFill>
                  <a:srgbClr val="FF0000"/>
                </a:solidFill>
              </a:rPr>
              <a:t>SHRI SHANKARLAL SUNDARBAI SHASUN JAIN COLLEGE FOR WOMEN </a:t>
            </a:r>
            <a:endParaRPr lang="en-US" sz="2400" dirty="0">
              <a:solidFill>
                <a:srgbClr val="FF0000"/>
              </a:solidFill>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p:cNvSpPr>
            <a:spLocks noGrp="1"/>
          </p:cNvSpPr>
          <p:nvPr>
            <p:ph type="body" idx="1"/>
          </p:nvPr>
        </p:nvSpPr>
        <p:spPr>
          <a:xfrm>
            <a:off x="533018" y="1204496"/>
            <a:ext cx="10972800" cy="5262979"/>
          </a:xfrm>
        </p:spPr>
        <p:txBody>
          <a:bodyPr/>
          <a:lstStyle/>
          <a:p>
            <a:pPr marL="285750" indent="-285750">
              <a:buFont typeface="Wingdings" panose="05000000000000000000" pitchFamily="2" charset="2"/>
              <a:buChar char="Ø"/>
            </a:pPr>
            <a:r>
              <a:rPr lang="en-US" dirty="0">
                <a:solidFill>
                  <a:srgbClr val="C00000"/>
                </a:solidFill>
              </a:rPr>
              <a:t>1) DATA COLLECTION</a:t>
            </a:r>
          </a:p>
          <a:p>
            <a:pPr marL="285750" indent="-285750">
              <a:buFont typeface="Arial" panose="020B0604020202020204" pitchFamily="34" charset="0"/>
              <a:buChar char="•"/>
            </a:pPr>
            <a:r>
              <a:rPr lang="en-US" dirty="0">
                <a:solidFill>
                  <a:schemeClr val="tx1"/>
                </a:solidFill>
              </a:rPr>
              <a:t>The data has been collected through </a:t>
            </a:r>
            <a:r>
              <a:rPr lang="en-US" dirty="0" err="1">
                <a:solidFill>
                  <a:schemeClr val="tx1"/>
                </a:solidFill>
              </a:rPr>
              <a:t>Edunet</a:t>
            </a:r>
            <a:r>
              <a:rPr lang="en-US" dirty="0">
                <a:solidFill>
                  <a:schemeClr val="tx1"/>
                </a:solidFill>
              </a:rPr>
              <a:t> dash board.</a:t>
            </a:r>
          </a:p>
          <a:p>
            <a:pPr marL="285750" indent="-285750">
              <a:buFont typeface="Wingdings" panose="05000000000000000000" pitchFamily="2" charset="2"/>
              <a:buChar char="Ø"/>
            </a:pPr>
            <a:endParaRPr lang="en-US" dirty="0">
              <a:solidFill>
                <a:schemeClr val="tx1"/>
              </a:solidFill>
            </a:endParaRPr>
          </a:p>
          <a:p>
            <a:pPr marL="285750" indent="-285750">
              <a:buFont typeface="Wingdings" panose="05000000000000000000" pitchFamily="2" charset="2"/>
              <a:buChar char="Ø"/>
            </a:pPr>
            <a:r>
              <a:rPr lang="en-US" dirty="0">
                <a:solidFill>
                  <a:srgbClr val="C00000"/>
                </a:solidFill>
              </a:rPr>
              <a:t>2) FEATURE COLLECTION</a:t>
            </a:r>
          </a:p>
          <a:p>
            <a:pPr marL="285750" indent="-285750">
              <a:buFont typeface="Arial" panose="020B0604020202020204" pitchFamily="34" charset="0"/>
              <a:buChar char="•"/>
            </a:pPr>
            <a:r>
              <a:rPr lang="en-US" dirty="0">
                <a:solidFill>
                  <a:schemeClr val="tx1"/>
                </a:solidFill>
              </a:rPr>
              <a:t>The listed 10 features were taken for the analyses of data.</a:t>
            </a:r>
          </a:p>
          <a:p>
            <a:endParaRPr lang="en-US" dirty="0">
              <a:solidFill>
                <a:schemeClr val="tx1"/>
              </a:solidFill>
            </a:endParaRPr>
          </a:p>
          <a:p>
            <a:pPr marL="285750" indent="-285750">
              <a:buFont typeface="Wingdings" panose="05000000000000000000" pitchFamily="2" charset="2"/>
              <a:buChar char="Ø"/>
            </a:pPr>
            <a:r>
              <a:rPr lang="en-US" dirty="0">
                <a:solidFill>
                  <a:srgbClr val="C00000"/>
                </a:solidFill>
              </a:rPr>
              <a:t>3) DATA CLEANING</a:t>
            </a:r>
          </a:p>
          <a:p>
            <a:pPr marL="285750" indent="-285750">
              <a:buFont typeface="Arial" panose="020B0604020202020204" pitchFamily="34" charset="0"/>
              <a:buChar char="•"/>
            </a:pPr>
            <a:r>
              <a:rPr lang="en-US" dirty="0">
                <a:solidFill>
                  <a:schemeClr val="tx1"/>
                </a:solidFill>
              </a:rPr>
              <a:t>Identifying the missing values.</a:t>
            </a:r>
          </a:p>
          <a:p>
            <a:pPr marL="285750" indent="-285750">
              <a:buFont typeface="Arial" panose="020B0604020202020204" pitchFamily="34" charset="0"/>
              <a:buChar char="•"/>
            </a:pPr>
            <a:r>
              <a:rPr lang="en-US" dirty="0">
                <a:solidFill>
                  <a:schemeClr val="tx1"/>
                </a:solidFill>
              </a:rPr>
              <a:t>Filtering of those missing values.</a:t>
            </a:r>
          </a:p>
          <a:p>
            <a:endParaRPr lang="en-US" dirty="0">
              <a:solidFill>
                <a:schemeClr val="tx1"/>
              </a:solidFill>
            </a:endParaRPr>
          </a:p>
          <a:p>
            <a:pPr marL="285750" indent="-285750">
              <a:buFont typeface="Wingdings" panose="05000000000000000000" pitchFamily="2" charset="2"/>
              <a:buChar char="Ø"/>
            </a:pPr>
            <a:r>
              <a:rPr lang="en-US" dirty="0">
                <a:solidFill>
                  <a:srgbClr val="C00000"/>
                </a:solidFill>
              </a:rPr>
              <a:t>4)CALCULATION OF PERFORMANCE LEVEL</a:t>
            </a:r>
          </a:p>
          <a:p>
            <a:pPr marL="285750" indent="-285750">
              <a:buFont typeface="Arial" panose="020B0604020202020204" pitchFamily="34" charset="0"/>
              <a:buChar char="•"/>
            </a:pPr>
            <a:r>
              <a:rPr lang="en-US" dirty="0">
                <a:solidFill>
                  <a:schemeClr val="tx1"/>
                </a:solidFill>
              </a:rPr>
              <a:t>By considering the current employee rating, I found the performance level using the formula.</a:t>
            </a:r>
          </a:p>
          <a:p>
            <a:endParaRPr lang="en-US" dirty="0">
              <a:solidFill>
                <a:schemeClr val="tx1"/>
              </a:solidFill>
            </a:endParaRPr>
          </a:p>
          <a:p>
            <a:pPr marL="285750" indent="-285750">
              <a:buFont typeface="Wingdings" panose="05000000000000000000" pitchFamily="2" charset="2"/>
              <a:buChar char="Ø"/>
            </a:pPr>
            <a:r>
              <a:rPr lang="en-US" dirty="0">
                <a:solidFill>
                  <a:srgbClr val="C00000"/>
                </a:solidFill>
              </a:rPr>
              <a:t>5)SUMMARY OF PIVOT LEVEL</a:t>
            </a:r>
          </a:p>
          <a:p>
            <a:pPr marL="285750" indent="-285750">
              <a:buFont typeface="Arial" panose="020B0604020202020204" pitchFamily="34" charset="0"/>
              <a:buChar char="•"/>
            </a:pPr>
            <a:r>
              <a:rPr lang="en-US" dirty="0">
                <a:solidFill>
                  <a:schemeClr val="tx1"/>
                </a:solidFill>
              </a:rPr>
              <a:t>Segregating od certain features to rows, columns, heading and so on.</a:t>
            </a:r>
          </a:p>
          <a:p>
            <a:endParaRPr lang="en-US" dirty="0">
              <a:solidFill>
                <a:schemeClr val="tx1"/>
              </a:solidFill>
            </a:endParaRPr>
          </a:p>
          <a:p>
            <a:pPr marL="285750" indent="-285750">
              <a:buFont typeface="Wingdings" panose="05000000000000000000" pitchFamily="2" charset="2"/>
              <a:buChar char="Ø"/>
            </a:pPr>
            <a:r>
              <a:rPr lang="en-US" dirty="0">
                <a:solidFill>
                  <a:srgbClr val="C00000"/>
                </a:solidFill>
              </a:rPr>
              <a:t>6)VISUALIZATION:</a:t>
            </a:r>
          </a:p>
          <a:p>
            <a:pPr marL="285750" indent="-285750">
              <a:buFont typeface="Arial" panose="020B0604020202020204" pitchFamily="34" charset="0"/>
              <a:buChar char="•"/>
            </a:pPr>
            <a:r>
              <a:rPr lang="en-US" dirty="0">
                <a:solidFill>
                  <a:schemeClr val="tx1"/>
                </a:solidFill>
              </a:rPr>
              <a:t>Once completed with pivot table, created the graph for precise visualization.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p:cNvSpPr>
            <a:spLocks noGrp="1"/>
          </p:cNvSpPr>
          <p:nvPr>
            <p:ph type="body" idx="1"/>
          </p:nvPr>
        </p:nvSpPr>
        <p:spPr>
          <a:xfrm>
            <a:off x="609600" y="1577340"/>
            <a:ext cx="10972800" cy="1107996"/>
          </a:xfrm>
        </p:spPr>
        <p:txBody>
          <a:bodyPr/>
          <a:lstStyle/>
          <a:p>
            <a:r>
              <a:rPr lang="en-US" dirty="0">
                <a:latin typeface="Times New Roman" panose="02020603050405020304" pitchFamily="18" charset="0"/>
                <a:cs typeface="Times New Roman" panose="02020603050405020304" pitchFamily="18" charset="0"/>
              </a:rPr>
              <a:t>FORMULAS: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=IF(AND(Z8&gt;=5),"VERY HIGH",IF(AND(Z8&gt;=4),"HIGH",IF(AND(Z8&gt;=3),"MED","LOW")))</a:t>
            </a:r>
          </a:p>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2247923514"/>
              </p:ext>
            </p:extLst>
          </p:nvPr>
        </p:nvGraphicFramePr>
        <p:xfrm>
          <a:off x="755332" y="257998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577628946"/>
              </p:ext>
            </p:extLst>
          </p:nvPr>
        </p:nvGraphicFramePr>
        <p:xfrm>
          <a:off x="5227205" y="2449273"/>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9067800" cy="4431983"/>
          </a:xfrm>
        </p:spPr>
        <p:txBody>
          <a:bodyPr/>
          <a:lstStyle/>
          <a:p>
            <a:r>
              <a:rPr lang="en-US" sz="2400" dirty="0">
                <a:latin typeface="Times New Roman" panose="02020603050405020304" pitchFamily="18" charset="0"/>
                <a:cs typeface="Times New Roman" panose="02020603050405020304" pitchFamily="18" charset="0"/>
              </a:rPr>
              <a:t>In conclusion, our employee performance analysis solution is designed to go beyond traditional methods by offering a personalized, data-driven, and engaging experience that empowers both employees and managers. With real-time insights, predictive analytics, and a holistic approach that includes 360-degree feedback and wellness integration, our solution drives meaningful improvements in productivity and engagement. By aligning individual growth with organizational goals, it not only enhances performance but also fosters sustainable business success. Our innovative approach delivers the "WOW" factor, transforming how organizations and employees achieve excellence together.</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676275" y="1143634"/>
            <a:ext cx="7162800" cy="5323841"/>
          </a:xfrm>
        </p:spPr>
        <p:txBody>
          <a:bodyPr/>
          <a:lstStyle/>
          <a:p>
            <a:r>
              <a:rPr lang="en-US" sz="2400" dirty="0">
                <a:latin typeface="Times New Roman" panose="02020603050405020304" pitchFamily="18" charset="0"/>
                <a:cs typeface="Times New Roman" panose="02020603050405020304" pitchFamily="18" charset="0"/>
              </a:rPr>
              <a:t>The current challenges in employee performance analysis stem from inconsistent evaluation metrics, leading to biased and inaccurate assessments. Feedback is often delayed, preventing timely improvements and growth. Additionally, organizations frequently underutilize available performance data, missing out on opportunities for optimization. Traditional systems also struggle to engage employees, resulting in lower motivation and productivity. Moreover, the lack of personalization in these approaches fails to address individual strengths, weaknesses, and career aspirations, making it difficult to fully unlock employee potential and align it with organizational goals.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98789" y="1605909"/>
            <a:ext cx="7924800" cy="4154984"/>
          </a:xfrm>
          <a:prstGeom prst="rect">
            <a:avLst/>
          </a:prstGeom>
          <a:noFill/>
        </p:spPr>
        <p:txBody>
          <a:bodyPr wrap="square" rtlCol="0">
            <a:spAutoFit/>
          </a:bodyPr>
          <a:lstStyle/>
          <a:p>
            <a:r>
              <a:rPr lang="en-US" sz="2400" dirty="0">
                <a:solidFill>
                  <a:srgbClr val="0D0D0D"/>
                </a:solidFill>
                <a:latin typeface="Times New Roman" panose="02020603050405020304" pitchFamily="18" charset="0"/>
                <a:cs typeface="Times New Roman" panose="02020603050405020304" pitchFamily="18" charset="0"/>
              </a:rPr>
              <a:t>Our project transforms employee performance analysis by introducing a real-time, data-driven solution that overcomes traditional limitations. It delivers personalized feedback, utilizes predictive analytics, and incorporates engaging features like gamification to boost motivation and productivity. By adopting a holistic approach with 360-degree feedback and wellness metrics, the system ensures comprehensive evaluations. Ultimately, this innovative solution aligns individual growth with organizational goals, fostering both personal development and business success..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3693319"/>
          </a:xfrm>
        </p:spPr>
        <p:txBody>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Executives/Senior Leadership</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HR Department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Managers/Supervisors </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Training and Development Teams</a:t>
            </a:r>
          </a:p>
          <a:p>
            <a:endParaRPr lang="en-US" sz="24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Rectangle 1"/>
          <p:cNvSpPr>
            <a:spLocks noGrp="1" noChangeArrowheads="1"/>
          </p:cNvSpPr>
          <p:nvPr>
            <p:ph type="body" idx="1"/>
          </p:nvPr>
        </p:nvSpPr>
        <p:spPr bwMode="auto">
          <a:xfrm>
            <a:off x="3008345" y="1857375"/>
            <a:ext cx="800411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Personalized, Real-Time Performance Analysis:</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Delivers instant, data-driven insights tailored to individual strengths and areas for growth, enabling timely improvements.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Holistic, Engaging Approach:</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Combines 360-degree feedback, wellness integration, and gamification to create a comprehensive and motivating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Employee data set taken from the KAGGLE.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dataset, out of 26 data I took only 9 features out of it.</a:t>
            </a:r>
          </a:p>
          <a:p>
            <a:pPr marL="285750" indent="-285750">
              <a:buFont typeface="Arial" panose="020B0604020202020204" pitchFamily="34" charset="0"/>
              <a:buChar char="•"/>
            </a:pPr>
            <a:r>
              <a:rPr lang="en-US" dirty="0">
                <a:solidFill>
                  <a:srgbClr val="FF0000"/>
                </a:solidFill>
                <a:latin typeface="Times New Roman" panose="02020603050405020304" pitchFamily="18" charset="0"/>
                <a:cs typeface="Times New Roman" panose="02020603050405020304" pitchFamily="18" charset="0"/>
              </a:rPr>
              <a:t>The selected 10 features are listed below:</a:t>
            </a:r>
          </a:p>
          <a:p>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ID</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First name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Last name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Business unit</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Type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Status</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Gender Code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Performance Score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Current employee rating</a:t>
            </a:r>
          </a:p>
          <a:p>
            <a:endParaRPr lang="en-US" dirty="0"/>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2401073" y="1219834"/>
            <a:ext cx="8839200" cy="5028566"/>
          </a:xfrm>
        </p:spPr>
        <p:txBody>
          <a:bodyPr/>
          <a:lstStyle/>
          <a:p>
            <a:r>
              <a:rPr lang="en-US" sz="2400" dirty="0">
                <a:latin typeface="Times New Roman" panose="02020603050405020304" pitchFamily="18" charset="0"/>
                <a:cs typeface="Times New Roman" panose="02020603050405020304" pitchFamily="18" charset="0"/>
              </a:rPr>
              <a:t>The "WOW" in our solution comes from its ability to deliver a truly personalized and engaging employee performance analysis experience. We combine real-time data insights with predictive analytics, allowing employees and managers to make informed decisions and take immediate action. The integration of gamification, mobile accessibility, and 360-degree feedback ensures that the process is not only comprehensive but also motivating and user-friendly. Additionally, our focus on individual strengths and career aspirations, coupled with wellness integration, creates a holistic approach that goes beyond traditional methods. This innovative blend of features sets our solution apart, driving exceptional results and leaving a lasting impact on both employees and the organization.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TotalTime>
  <Words>735</Words>
  <Application>Microsoft Office PowerPoint</Application>
  <PresentationFormat>Widescreen</PresentationFormat>
  <Paragraphs>93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gopu</cp:lastModifiedBy>
  <cp:revision>15</cp:revision>
  <dcterms:created xsi:type="dcterms:W3CDTF">2024-03-29T15:07:22Z</dcterms:created>
  <dcterms:modified xsi:type="dcterms:W3CDTF">2024-08-31T09:05:09Z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