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207010" cy="677545"/>
          </a:xfrm>
          <a:custGeom>
            <a:avLst/>
            <a:gdLst/>
            <a:ahLst/>
            <a:cxnLst/>
            <a:rect l="l" t="t" r="r" b="b"/>
            <a:pathLst>
              <a:path w="207010" h="677545">
                <a:moveTo>
                  <a:pt x="206502" y="0"/>
                </a:moveTo>
                <a:lnTo>
                  <a:pt x="0" y="0"/>
                </a:lnTo>
                <a:lnTo>
                  <a:pt x="0" y="677417"/>
                </a:lnTo>
                <a:lnTo>
                  <a:pt x="206502" y="677417"/>
                </a:lnTo>
                <a:lnTo>
                  <a:pt x="206502" y="0"/>
                </a:lnTo>
                <a:close/>
              </a:path>
            </a:pathLst>
          </a:custGeom>
          <a:solidFill>
            <a:srgbClr val="0F3E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72845"/>
            <a:ext cx="207010" cy="674370"/>
          </a:xfrm>
          <a:custGeom>
            <a:avLst/>
            <a:gdLst/>
            <a:ahLst/>
            <a:cxnLst/>
            <a:rect l="l" t="t" r="r" b="b"/>
            <a:pathLst>
              <a:path w="207010" h="674369">
                <a:moveTo>
                  <a:pt x="206502" y="0"/>
                </a:moveTo>
                <a:lnTo>
                  <a:pt x="0" y="0"/>
                </a:lnTo>
                <a:lnTo>
                  <a:pt x="0" y="674370"/>
                </a:lnTo>
                <a:lnTo>
                  <a:pt x="206502" y="674370"/>
                </a:lnTo>
                <a:lnTo>
                  <a:pt x="206502" y="0"/>
                </a:lnTo>
                <a:close/>
              </a:path>
            </a:pathLst>
          </a:custGeom>
          <a:solidFill>
            <a:srgbClr val="498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6796" y="1927098"/>
            <a:ext cx="8566404" cy="1742693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944623" y="2007871"/>
            <a:ext cx="8270875" cy="1581150"/>
          </a:xfrm>
          <a:custGeom>
            <a:avLst/>
            <a:gdLst/>
            <a:ahLst/>
            <a:cxnLst/>
            <a:rect l="l" t="t" r="r" b="b"/>
            <a:pathLst>
              <a:path w="8270875" h="1581150">
                <a:moveTo>
                  <a:pt x="8007223" y="0"/>
                </a:moveTo>
                <a:lnTo>
                  <a:pt x="263525" y="0"/>
                </a:lnTo>
                <a:lnTo>
                  <a:pt x="216155" y="4245"/>
                </a:lnTo>
                <a:lnTo>
                  <a:pt x="171572" y="16486"/>
                </a:lnTo>
                <a:lnTo>
                  <a:pt x="130518" y="35978"/>
                </a:lnTo>
                <a:lnTo>
                  <a:pt x="93738" y="61977"/>
                </a:lnTo>
                <a:lnTo>
                  <a:pt x="61977" y="93738"/>
                </a:lnTo>
                <a:lnTo>
                  <a:pt x="35978" y="130518"/>
                </a:lnTo>
                <a:lnTo>
                  <a:pt x="16486" y="171572"/>
                </a:lnTo>
                <a:lnTo>
                  <a:pt x="4245" y="216155"/>
                </a:lnTo>
                <a:lnTo>
                  <a:pt x="0" y="263525"/>
                </a:lnTo>
                <a:lnTo>
                  <a:pt x="0" y="1317625"/>
                </a:lnTo>
                <a:lnTo>
                  <a:pt x="4245" y="1364994"/>
                </a:lnTo>
                <a:lnTo>
                  <a:pt x="16486" y="1409577"/>
                </a:lnTo>
                <a:lnTo>
                  <a:pt x="35978" y="1450631"/>
                </a:lnTo>
                <a:lnTo>
                  <a:pt x="61977" y="1487411"/>
                </a:lnTo>
                <a:lnTo>
                  <a:pt x="93738" y="1519172"/>
                </a:lnTo>
                <a:lnTo>
                  <a:pt x="130518" y="1545171"/>
                </a:lnTo>
                <a:lnTo>
                  <a:pt x="171572" y="1564663"/>
                </a:lnTo>
                <a:lnTo>
                  <a:pt x="216155" y="1576904"/>
                </a:lnTo>
                <a:lnTo>
                  <a:pt x="263525" y="1581150"/>
                </a:lnTo>
                <a:lnTo>
                  <a:pt x="8007223" y="1581150"/>
                </a:lnTo>
                <a:lnTo>
                  <a:pt x="8054592" y="1576904"/>
                </a:lnTo>
                <a:lnTo>
                  <a:pt x="8099175" y="1564663"/>
                </a:lnTo>
                <a:lnTo>
                  <a:pt x="8140229" y="1545171"/>
                </a:lnTo>
                <a:lnTo>
                  <a:pt x="8177009" y="1519172"/>
                </a:lnTo>
                <a:lnTo>
                  <a:pt x="8208770" y="1487411"/>
                </a:lnTo>
                <a:lnTo>
                  <a:pt x="8234769" y="1450631"/>
                </a:lnTo>
                <a:lnTo>
                  <a:pt x="8254261" y="1409577"/>
                </a:lnTo>
                <a:lnTo>
                  <a:pt x="8266502" y="1364994"/>
                </a:lnTo>
                <a:lnTo>
                  <a:pt x="8270748" y="1317625"/>
                </a:lnTo>
                <a:lnTo>
                  <a:pt x="8270748" y="263525"/>
                </a:lnTo>
                <a:lnTo>
                  <a:pt x="8266502" y="216155"/>
                </a:lnTo>
                <a:lnTo>
                  <a:pt x="8254261" y="171572"/>
                </a:lnTo>
                <a:lnTo>
                  <a:pt x="8234769" y="130518"/>
                </a:lnTo>
                <a:lnTo>
                  <a:pt x="8208770" y="93738"/>
                </a:lnTo>
                <a:lnTo>
                  <a:pt x="8177009" y="61977"/>
                </a:lnTo>
                <a:lnTo>
                  <a:pt x="8140229" y="35978"/>
                </a:lnTo>
                <a:lnTo>
                  <a:pt x="8099175" y="16486"/>
                </a:lnTo>
                <a:lnTo>
                  <a:pt x="8054592" y="4245"/>
                </a:lnTo>
                <a:lnTo>
                  <a:pt x="80072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63874" y="2414824"/>
            <a:ext cx="466425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85A8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Proprietary</a:t>
            </a:r>
            <a:r>
              <a:rPr spc="-20" dirty="0"/>
              <a:t> </a:t>
            </a:r>
            <a:r>
              <a:rPr dirty="0"/>
              <a:t>content.</a:t>
            </a:r>
            <a:r>
              <a:rPr spc="-1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5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  <a:r>
              <a:rPr spc="-15" dirty="0"/>
              <a:t> </a:t>
            </a:r>
            <a:r>
              <a:rPr spc="-10" dirty="0"/>
              <a:t>Unauthorized</a:t>
            </a:r>
            <a:r>
              <a:rPr spc="-15" dirty="0"/>
              <a:t> </a:t>
            </a:r>
            <a:r>
              <a:rPr dirty="0"/>
              <a:t>use</a:t>
            </a:r>
            <a:r>
              <a:rPr spc="-20" dirty="0"/>
              <a:t> </a:t>
            </a:r>
            <a:r>
              <a:rPr dirty="0"/>
              <a:t>or</a:t>
            </a:r>
            <a:r>
              <a:rPr spc="-15" dirty="0"/>
              <a:t> </a:t>
            </a:r>
            <a:r>
              <a:rPr spc="-10" dirty="0"/>
              <a:t>distribution</a:t>
            </a:r>
            <a:r>
              <a:rPr spc="-15" dirty="0"/>
              <a:t> </a:t>
            </a:r>
            <a:r>
              <a:rPr spc="-10" dirty="0"/>
              <a:t>prohibited.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207010" cy="653415"/>
          </a:xfrm>
          <a:custGeom>
            <a:avLst/>
            <a:gdLst/>
            <a:ahLst/>
            <a:cxnLst/>
            <a:rect l="l" t="t" r="r" b="b"/>
            <a:pathLst>
              <a:path w="207010" h="653415">
                <a:moveTo>
                  <a:pt x="206502" y="0"/>
                </a:moveTo>
                <a:lnTo>
                  <a:pt x="0" y="0"/>
                </a:lnTo>
                <a:lnTo>
                  <a:pt x="0" y="653034"/>
                </a:lnTo>
                <a:lnTo>
                  <a:pt x="206502" y="653034"/>
                </a:lnTo>
                <a:lnTo>
                  <a:pt x="206502" y="0"/>
                </a:lnTo>
                <a:close/>
              </a:path>
            </a:pathLst>
          </a:custGeom>
          <a:solidFill>
            <a:srgbClr val="0F3E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48462"/>
            <a:ext cx="207010" cy="674370"/>
          </a:xfrm>
          <a:custGeom>
            <a:avLst/>
            <a:gdLst/>
            <a:ahLst/>
            <a:cxnLst/>
            <a:rect l="l" t="t" r="r" b="b"/>
            <a:pathLst>
              <a:path w="207010" h="674369">
                <a:moveTo>
                  <a:pt x="206502" y="0"/>
                </a:moveTo>
                <a:lnTo>
                  <a:pt x="0" y="0"/>
                </a:lnTo>
                <a:lnTo>
                  <a:pt x="0" y="674370"/>
                </a:lnTo>
                <a:lnTo>
                  <a:pt x="206502" y="674370"/>
                </a:lnTo>
                <a:lnTo>
                  <a:pt x="206502" y="0"/>
                </a:lnTo>
                <a:close/>
              </a:path>
            </a:pathLst>
          </a:custGeom>
          <a:solidFill>
            <a:srgbClr val="498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19100" y="1281683"/>
            <a:ext cx="11302365" cy="0"/>
          </a:xfrm>
          <a:custGeom>
            <a:avLst/>
            <a:gdLst/>
            <a:ahLst/>
            <a:cxnLst/>
            <a:rect l="l" t="t" r="r" b="b"/>
            <a:pathLst>
              <a:path w="11302365">
                <a:moveTo>
                  <a:pt x="0" y="0"/>
                </a:moveTo>
                <a:lnTo>
                  <a:pt x="11301844" y="0"/>
                </a:lnTo>
              </a:path>
            </a:pathLst>
          </a:custGeom>
          <a:ln w="28575">
            <a:solidFill>
              <a:srgbClr val="08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85A8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Proprietary</a:t>
            </a:r>
            <a:r>
              <a:rPr spc="-20" dirty="0"/>
              <a:t> </a:t>
            </a:r>
            <a:r>
              <a:rPr dirty="0"/>
              <a:t>content.</a:t>
            </a:r>
            <a:r>
              <a:rPr spc="-1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5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  <a:r>
              <a:rPr spc="-15" dirty="0"/>
              <a:t> </a:t>
            </a:r>
            <a:r>
              <a:rPr spc="-10" dirty="0"/>
              <a:t>Unauthorized</a:t>
            </a:r>
            <a:r>
              <a:rPr spc="-15" dirty="0"/>
              <a:t> </a:t>
            </a:r>
            <a:r>
              <a:rPr dirty="0"/>
              <a:t>use</a:t>
            </a:r>
            <a:r>
              <a:rPr spc="-20" dirty="0"/>
              <a:t> </a:t>
            </a:r>
            <a:r>
              <a:rPr dirty="0"/>
              <a:t>or</a:t>
            </a:r>
            <a:r>
              <a:rPr spc="-15" dirty="0"/>
              <a:t> </a:t>
            </a:r>
            <a:r>
              <a:rPr spc="-10" dirty="0"/>
              <a:t>distribution</a:t>
            </a:r>
            <a:r>
              <a:rPr spc="-15" dirty="0"/>
              <a:t> </a:t>
            </a:r>
            <a:r>
              <a:rPr spc="-10" dirty="0"/>
              <a:t>prohibited.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207645" cy="654050"/>
          </a:xfrm>
          <a:custGeom>
            <a:avLst/>
            <a:gdLst/>
            <a:ahLst/>
            <a:cxnLst/>
            <a:rect l="l" t="t" r="r" b="b"/>
            <a:pathLst>
              <a:path w="207645" h="654050">
                <a:moveTo>
                  <a:pt x="207264" y="0"/>
                </a:moveTo>
                <a:lnTo>
                  <a:pt x="0" y="0"/>
                </a:lnTo>
                <a:lnTo>
                  <a:pt x="0" y="653796"/>
                </a:lnTo>
                <a:lnTo>
                  <a:pt x="207264" y="653796"/>
                </a:lnTo>
                <a:lnTo>
                  <a:pt x="207264" y="0"/>
                </a:lnTo>
                <a:close/>
              </a:path>
            </a:pathLst>
          </a:custGeom>
          <a:solidFill>
            <a:srgbClr val="0F3E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48462"/>
            <a:ext cx="207645" cy="674370"/>
          </a:xfrm>
          <a:custGeom>
            <a:avLst/>
            <a:gdLst/>
            <a:ahLst/>
            <a:cxnLst/>
            <a:rect l="l" t="t" r="r" b="b"/>
            <a:pathLst>
              <a:path w="207645" h="674369">
                <a:moveTo>
                  <a:pt x="207264" y="0"/>
                </a:moveTo>
                <a:lnTo>
                  <a:pt x="0" y="0"/>
                </a:lnTo>
                <a:lnTo>
                  <a:pt x="0" y="674370"/>
                </a:lnTo>
                <a:lnTo>
                  <a:pt x="207264" y="674370"/>
                </a:lnTo>
                <a:lnTo>
                  <a:pt x="207264" y="0"/>
                </a:lnTo>
                <a:close/>
              </a:path>
            </a:pathLst>
          </a:custGeom>
          <a:solidFill>
            <a:srgbClr val="498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19100" y="1281683"/>
            <a:ext cx="11302365" cy="0"/>
          </a:xfrm>
          <a:custGeom>
            <a:avLst/>
            <a:gdLst/>
            <a:ahLst/>
            <a:cxnLst/>
            <a:rect l="l" t="t" r="r" b="b"/>
            <a:pathLst>
              <a:path w="11302365">
                <a:moveTo>
                  <a:pt x="0" y="0"/>
                </a:moveTo>
                <a:lnTo>
                  <a:pt x="11301895" y="0"/>
                </a:lnTo>
              </a:path>
            </a:pathLst>
          </a:custGeom>
          <a:ln w="28575">
            <a:solidFill>
              <a:srgbClr val="08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85A8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Proprietary</a:t>
            </a:r>
            <a:r>
              <a:rPr spc="-20" dirty="0"/>
              <a:t> </a:t>
            </a:r>
            <a:r>
              <a:rPr dirty="0"/>
              <a:t>content.</a:t>
            </a:r>
            <a:r>
              <a:rPr spc="-1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5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  <a:r>
              <a:rPr spc="-15" dirty="0"/>
              <a:t> </a:t>
            </a:r>
            <a:r>
              <a:rPr spc="-10" dirty="0"/>
              <a:t>Unauthorized</a:t>
            </a:r>
            <a:r>
              <a:rPr spc="-15" dirty="0"/>
              <a:t> </a:t>
            </a:r>
            <a:r>
              <a:rPr dirty="0"/>
              <a:t>use</a:t>
            </a:r>
            <a:r>
              <a:rPr spc="-20" dirty="0"/>
              <a:t> </a:t>
            </a:r>
            <a:r>
              <a:rPr dirty="0"/>
              <a:t>or</a:t>
            </a:r>
            <a:r>
              <a:rPr spc="-15" dirty="0"/>
              <a:t> </a:t>
            </a:r>
            <a:r>
              <a:rPr spc="-10" dirty="0"/>
              <a:t>distribution</a:t>
            </a:r>
            <a:r>
              <a:rPr spc="-15" dirty="0"/>
              <a:t> </a:t>
            </a:r>
            <a:r>
              <a:rPr spc="-10" dirty="0"/>
              <a:t>prohibited.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85A8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Proprietary</a:t>
            </a:r>
            <a:r>
              <a:rPr spc="-20" dirty="0"/>
              <a:t> </a:t>
            </a:r>
            <a:r>
              <a:rPr dirty="0"/>
              <a:t>content.</a:t>
            </a:r>
            <a:r>
              <a:rPr spc="-1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5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  <a:r>
              <a:rPr spc="-15" dirty="0"/>
              <a:t> </a:t>
            </a:r>
            <a:r>
              <a:rPr spc="-10" dirty="0"/>
              <a:t>Unauthorized</a:t>
            </a:r>
            <a:r>
              <a:rPr spc="-15" dirty="0"/>
              <a:t> </a:t>
            </a:r>
            <a:r>
              <a:rPr dirty="0"/>
              <a:t>use</a:t>
            </a:r>
            <a:r>
              <a:rPr spc="-20" dirty="0"/>
              <a:t> </a:t>
            </a:r>
            <a:r>
              <a:rPr dirty="0"/>
              <a:t>or</a:t>
            </a:r>
            <a:r>
              <a:rPr spc="-15" dirty="0"/>
              <a:t> </a:t>
            </a:r>
            <a:r>
              <a:rPr spc="-10" dirty="0"/>
              <a:t>distribution</a:t>
            </a:r>
            <a:r>
              <a:rPr spc="-15" dirty="0"/>
              <a:t> </a:t>
            </a:r>
            <a:r>
              <a:rPr spc="-10" dirty="0"/>
              <a:t>prohibited.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Proprietary</a:t>
            </a:r>
            <a:r>
              <a:rPr spc="-20" dirty="0"/>
              <a:t> </a:t>
            </a:r>
            <a:r>
              <a:rPr dirty="0"/>
              <a:t>content.</a:t>
            </a:r>
            <a:r>
              <a:rPr spc="-1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5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  <a:r>
              <a:rPr spc="-15" dirty="0"/>
              <a:t> </a:t>
            </a:r>
            <a:r>
              <a:rPr spc="-10" dirty="0"/>
              <a:t>Unauthorized</a:t>
            </a:r>
            <a:r>
              <a:rPr spc="-15" dirty="0"/>
              <a:t> </a:t>
            </a:r>
            <a:r>
              <a:rPr dirty="0"/>
              <a:t>use</a:t>
            </a:r>
            <a:r>
              <a:rPr spc="-20" dirty="0"/>
              <a:t> </a:t>
            </a:r>
            <a:r>
              <a:rPr dirty="0"/>
              <a:t>or</a:t>
            </a:r>
            <a:r>
              <a:rPr spc="-15" dirty="0"/>
              <a:t> </a:t>
            </a:r>
            <a:r>
              <a:rPr spc="-10" dirty="0"/>
              <a:t>distribution</a:t>
            </a:r>
            <a:r>
              <a:rPr spc="-15" dirty="0"/>
              <a:t> </a:t>
            </a:r>
            <a:r>
              <a:rPr spc="-10" dirty="0"/>
              <a:t>prohibited.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3324" y="686720"/>
            <a:ext cx="7841616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85A8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3175" y="2511612"/>
            <a:ext cx="4935855" cy="1427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78421" y="6386498"/>
            <a:ext cx="4636134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Proprietary</a:t>
            </a:r>
            <a:r>
              <a:rPr spc="-20" dirty="0"/>
              <a:t> </a:t>
            </a:r>
            <a:r>
              <a:rPr dirty="0"/>
              <a:t>content.</a:t>
            </a:r>
            <a:r>
              <a:rPr spc="-15" dirty="0"/>
              <a:t> </a:t>
            </a:r>
            <a:r>
              <a:rPr dirty="0"/>
              <a:t>©Great</a:t>
            </a:r>
            <a:r>
              <a:rPr spc="-20" dirty="0"/>
              <a:t> </a:t>
            </a:r>
            <a:r>
              <a:rPr dirty="0"/>
              <a:t>Learning.</a:t>
            </a:r>
            <a:r>
              <a:rPr spc="-15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dirty="0"/>
              <a:t>Rights</a:t>
            </a:r>
            <a:r>
              <a:rPr spc="-20" dirty="0"/>
              <a:t> </a:t>
            </a:r>
            <a:r>
              <a:rPr dirty="0"/>
              <a:t>Reserved.</a:t>
            </a:r>
            <a:r>
              <a:rPr spc="-15" dirty="0"/>
              <a:t> </a:t>
            </a:r>
            <a:r>
              <a:rPr spc="-10" dirty="0"/>
              <a:t>Unauthorized</a:t>
            </a:r>
            <a:r>
              <a:rPr spc="-15" dirty="0"/>
              <a:t> </a:t>
            </a:r>
            <a:r>
              <a:rPr dirty="0"/>
              <a:t>use</a:t>
            </a:r>
            <a:r>
              <a:rPr spc="-20" dirty="0"/>
              <a:t> </a:t>
            </a:r>
            <a:r>
              <a:rPr dirty="0"/>
              <a:t>or</a:t>
            </a:r>
            <a:r>
              <a:rPr spc="-15" dirty="0"/>
              <a:t> </a:t>
            </a:r>
            <a:r>
              <a:rPr spc="-10" dirty="0"/>
              <a:t>distribution</a:t>
            </a:r>
            <a:r>
              <a:rPr spc="-15" dirty="0"/>
              <a:t> </a:t>
            </a:r>
            <a:r>
              <a:rPr spc="-10" dirty="0"/>
              <a:t>prohibited.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10108" y="3969491"/>
            <a:ext cx="53962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dirty="0">
                <a:solidFill>
                  <a:srgbClr val="878787"/>
                </a:solidFill>
                <a:latin typeface="Calibri"/>
                <a:cs typeface="Calibri"/>
              </a:rPr>
              <a:t>Unleashing</a:t>
            </a:r>
            <a:r>
              <a:rPr sz="3200" b="1" spc="-55" dirty="0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878787"/>
                </a:solidFill>
                <a:latin typeface="Calibri"/>
                <a:cs typeface="Calibri"/>
              </a:rPr>
              <a:t>the</a:t>
            </a:r>
            <a:r>
              <a:rPr sz="3200" b="1" spc="-35" dirty="0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878787"/>
                </a:solidFill>
                <a:latin typeface="Calibri"/>
                <a:cs typeface="Calibri"/>
              </a:rPr>
              <a:t>Power</a:t>
            </a:r>
            <a:r>
              <a:rPr sz="3200" b="1" spc="-25" dirty="0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878787"/>
                </a:solidFill>
                <a:latin typeface="Calibri"/>
                <a:cs typeface="Calibri"/>
              </a:rPr>
              <a:t>of</a:t>
            </a:r>
            <a:r>
              <a:rPr sz="3200" b="1" spc="-40" dirty="0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878787"/>
                </a:solidFill>
                <a:latin typeface="Calibri"/>
                <a:cs typeface="Calibri"/>
              </a:rPr>
              <a:t>Gen</a:t>
            </a:r>
            <a:r>
              <a:rPr sz="3200" b="1" spc="-45" dirty="0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878787"/>
                </a:solidFill>
                <a:latin typeface="Calibri"/>
                <a:cs typeface="Calibri"/>
              </a:rPr>
              <a:t>AI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dirty="0">
                <a:solidFill>
                  <a:srgbClr val="000000"/>
                </a:solidFill>
              </a:rPr>
              <a:t>Prompt</a:t>
            </a:r>
            <a:r>
              <a:rPr sz="4400" spc="-35" dirty="0">
                <a:solidFill>
                  <a:srgbClr val="000000"/>
                </a:solidFill>
              </a:rPr>
              <a:t> </a:t>
            </a:r>
            <a:r>
              <a:rPr sz="4400" spc="-10" dirty="0">
                <a:solidFill>
                  <a:srgbClr val="000000"/>
                </a:solidFill>
              </a:rPr>
              <a:t>Engineering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31775" cy="1347470"/>
            <a:chOff x="0" y="0"/>
            <a:chExt cx="231775" cy="134747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07645" cy="654050"/>
            </a:xfrm>
            <a:custGeom>
              <a:avLst/>
              <a:gdLst/>
              <a:ahLst/>
              <a:cxnLst/>
              <a:rect l="l" t="t" r="r" b="b"/>
              <a:pathLst>
                <a:path w="207645" h="654050">
                  <a:moveTo>
                    <a:pt x="207264" y="0"/>
                  </a:moveTo>
                  <a:lnTo>
                    <a:pt x="0" y="0"/>
                  </a:lnTo>
                  <a:lnTo>
                    <a:pt x="0" y="653796"/>
                  </a:lnTo>
                  <a:lnTo>
                    <a:pt x="207264" y="653796"/>
                  </a:lnTo>
                  <a:lnTo>
                    <a:pt x="207264" y="0"/>
                  </a:lnTo>
                  <a:close/>
                </a:path>
              </a:pathLst>
            </a:custGeom>
            <a:solidFill>
              <a:srgbClr val="0F3E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48462"/>
              <a:ext cx="207645" cy="674370"/>
            </a:xfrm>
            <a:custGeom>
              <a:avLst/>
              <a:gdLst/>
              <a:ahLst/>
              <a:cxnLst/>
              <a:rect l="l" t="t" r="r" b="b"/>
              <a:pathLst>
                <a:path w="207645" h="674369">
                  <a:moveTo>
                    <a:pt x="207264" y="0"/>
                  </a:moveTo>
                  <a:lnTo>
                    <a:pt x="0" y="0"/>
                  </a:lnTo>
                  <a:lnTo>
                    <a:pt x="0" y="674370"/>
                  </a:lnTo>
                  <a:lnTo>
                    <a:pt x="207264" y="674370"/>
                  </a:lnTo>
                  <a:lnTo>
                    <a:pt x="207264" y="0"/>
                  </a:lnTo>
                  <a:close/>
                </a:path>
              </a:pathLst>
            </a:custGeom>
            <a:solidFill>
              <a:srgbClr val="498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231775" cy="677545"/>
            </a:xfrm>
            <a:custGeom>
              <a:avLst/>
              <a:gdLst/>
              <a:ahLst/>
              <a:cxnLst/>
              <a:rect l="l" t="t" r="r" b="b"/>
              <a:pathLst>
                <a:path w="231775" h="677545">
                  <a:moveTo>
                    <a:pt x="231647" y="0"/>
                  </a:moveTo>
                  <a:lnTo>
                    <a:pt x="0" y="0"/>
                  </a:lnTo>
                  <a:lnTo>
                    <a:pt x="0" y="677417"/>
                  </a:lnTo>
                  <a:lnTo>
                    <a:pt x="231647" y="677417"/>
                  </a:lnTo>
                  <a:lnTo>
                    <a:pt x="231647" y="0"/>
                  </a:lnTo>
                  <a:close/>
                </a:path>
              </a:pathLst>
            </a:custGeom>
            <a:solidFill>
              <a:srgbClr val="0F3E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72845"/>
              <a:ext cx="231775" cy="674370"/>
            </a:xfrm>
            <a:custGeom>
              <a:avLst/>
              <a:gdLst/>
              <a:ahLst/>
              <a:cxnLst/>
              <a:rect l="l" t="t" r="r" b="b"/>
              <a:pathLst>
                <a:path w="231775" h="674369">
                  <a:moveTo>
                    <a:pt x="231647" y="0"/>
                  </a:moveTo>
                  <a:lnTo>
                    <a:pt x="0" y="0"/>
                  </a:lnTo>
                  <a:lnTo>
                    <a:pt x="0" y="674370"/>
                  </a:lnTo>
                  <a:lnTo>
                    <a:pt x="231647" y="674370"/>
                  </a:lnTo>
                  <a:lnTo>
                    <a:pt x="231647" y="0"/>
                  </a:lnTo>
                  <a:close/>
                </a:path>
              </a:pathLst>
            </a:custGeom>
            <a:solidFill>
              <a:srgbClr val="498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36332" y="2980136"/>
            <a:ext cx="63201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dirty="0">
                <a:solidFill>
                  <a:srgbClr val="000000"/>
                </a:solidFill>
              </a:rPr>
              <a:t>Let’s</a:t>
            </a:r>
            <a:r>
              <a:rPr sz="4400" spc="-2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write</a:t>
            </a:r>
            <a:r>
              <a:rPr sz="4400" spc="-3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a</a:t>
            </a:r>
            <a:r>
              <a:rPr sz="4400" spc="-20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few</a:t>
            </a:r>
            <a:r>
              <a:rPr sz="4400" spc="-25" dirty="0">
                <a:solidFill>
                  <a:srgbClr val="000000"/>
                </a:solidFill>
              </a:rPr>
              <a:t> </a:t>
            </a:r>
            <a:r>
              <a:rPr sz="4400" spc="-10" dirty="0">
                <a:solidFill>
                  <a:srgbClr val="000000"/>
                </a:solidFill>
              </a:rPr>
              <a:t>prompts!!</a:t>
            </a:r>
            <a:endParaRPr sz="4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207645" cy="1323340"/>
            <a:chOff x="0" y="0"/>
            <a:chExt cx="207645" cy="1323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07645" cy="654050"/>
            </a:xfrm>
            <a:custGeom>
              <a:avLst/>
              <a:gdLst/>
              <a:ahLst/>
              <a:cxnLst/>
              <a:rect l="l" t="t" r="r" b="b"/>
              <a:pathLst>
                <a:path w="207645" h="654050">
                  <a:moveTo>
                    <a:pt x="207264" y="0"/>
                  </a:moveTo>
                  <a:lnTo>
                    <a:pt x="0" y="0"/>
                  </a:lnTo>
                  <a:lnTo>
                    <a:pt x="0" y="653796"/>
                  </a:lnTo>
                  <a:lnTo>
                    <a:pt x="207264" y="653796"/>
                  </a:lnTo>
                  <a:lnTo>
                    <a:pt x="207264" y="0"/>
                  </a:lnTo>
                  <a:close/>
                </a:path>
              </a:pathLst>
            </a:custGeom>
            <a:solidFill>
              <a:srgbClr val="0F3E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8462"/>
              <a:ext cx="207645" cy="674370"/>
            </a:xfrm>
            <a:custGeom>
              <a:avLst/>
              <a:gdLst/>
              <a:ahLst/>
              <a:cxnLst/>
              <a:rect l="l" t="t" r="r" b="b"/>
              <a:pathLst>
                <a:path w="207645" h="674369">
                  <a:moveTo>
                    <a:pt x="207264" y="0"/>
                  </a:moveTo>
                  <a:lnTo>
                    <a:pt x="0" y="0"/>
                  </a:lnTo>
                  <a:lnTo>
                    <a:pt x="0" y="674370"/>
                  </a:lnTo>
                  <a:lnTo>
                    <a:pt x="207264" y="674370"/>
                  </a:lnTo>
                  <a:lnTo>
                    <a:pt x="207264" y="0"/>
                  </a:lnTo>
                  <a:close/>
                </a:path>
              </a:pathLst>
            </a:custGeom>
            <a:solidFill>
              <a:srgbClr val="498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419100" y="1281683"/>
            <a:ext cx="11302365" cy="0"/>
          </a:xfrm>
          <a:custGeom>
            <a:avLst/>
            <a:gdLst/>
            <a:ahLst/>
            <a:cxnLst/>
            <a:rect l="l" t="t" r="r" b="b"/>
            <a:pathLst>
              <a:path w="11302365">
                <a:moveTo>
                  <a:pt x="0" y="0"/>
                </a:moveTo>
                <a:lnTo>
                  <a:pt x="11301895" y="0"/>
                </a:lnTo>
              </a:path>
            </a:pathLst>
          </a:custGeom>
          <a:ln w="28575">
            <a:solidFill>
              <a:srgbClr val="08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Components</a:t>
            </a:r>
            <a:r>
              <a:rPr spc="-4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dirty="0"/>
              <a:t>Good</a:t>
            </a:r>
            <a:r>
              <a:rPr spc="-50" dirty="0"/>
              <a:t> </a:t>
            </a:r>
            <a:r>
              <a:rPr spc="-10" dirty="0"/>
              <a:t>Prompt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7825" y="1702636"/>
            <a:ext cx="2293620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5"/>
              </a:lnSpc>
            </a:pPr>
            <a:r>
              <a:rPr sz="1900" dirty="0">
                <a:latin typeface="Calibri"/>
                <a:cs typeface="Calibri"/>
              </a:rPr>
              <a:t>external</a:t>
            </a:r>
            <a:r>
              <a:rPr sz="1900" spc="-7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information</a:t>
            </a:r>
            <a:r>
              <a:rPr sz="1900" spc="-9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or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9480" y="2099691"/>
            <a:ext cx="2872105" cy="1700530"/>
          </a:xfrm>
          <a:prstGeom prst="rect">
            <a:avLst/>
          </a:prstGeom>
          <a:solidFill>
            <a:srgbClr val="DCE6F1"/>
          </a:solidFill>
          <a:ln w="9525">
            <a:solidFill>
              <a:srgbClr val="006FC0"/>
            </a:solidFill>
          </a:ln>
        </p:spPr>
        <p:txBody>
          <a:bodyPr vert="horz" wrap="square" lIns="0" tIns="180975" rIns="0" bIns="0" rtlCol="0">
            <a:spAutoFit/>
          </a:bodyPr>
          <a:lstStyle/>
          <a:p>
            <a:pPr marL="240665" marR="236220" algn="ctr">
              <a:lnSpc>
                <a:spcPct val="114999"/>
              </a:lnSpc>
              <a:spcBef>
                <a:spcPts val="1425"/>
              </a:spcBef>
            </a:pPr>
            <a:r>
              <a:rPr sz="2000" dirty="0">
                <a:latin typeface="Calibri"/>
                <a:cs typeface="Calibri"/>
              </a:rPr>
              <a:t>Additional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context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that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steer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better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responses.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480" y="1536572"/>
            <a:ext cx="2872105" cy="563245"/>
          </a:xfrm>
          <a:prstGeom prst="rect">
            <a:avLst/>
          </a:prstGeom>
          <a:solidFill>
            <a:srgbClr val="006FC0"/>
          </a:solidFill>
          <a:ln w="9525">
            <a:solidFill>
              <a:srgbClr val="006FC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Context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9480" y="4614290"/>
            <a:ext cx="2872105" cy="1700530"/>
          </a:xfrm>
          <a:prstGeom prst="rect">
            <a:avLst/>
          </a:prstGeom>
          <a:solidFill>
            <a:srgbClr val="DCE6F1"/>
          </a:solidFill>
          <a:ln w="9525">
            <a:solidFill>
              <a:srgbClr val="006FC0"/>
            </a:solidFill>
          </a:ln>
        </p:spPr>
        <p:txBody>
          <a:bodyPr vert="horz" wrap="square" lIns="0" tIns="180975" rIns="0" bIns="0" rtlCol="0">
            <a:spAutoFit/>
          </a:bodyPr>
          <a:lstStyle/>
          <a:p>
            <a:pPr marL="155575" marR="149225" indent="-635" algn="ctr">
              <a:lnSpc>
                <a:spcPct val="114999"/>
              </a:lnSpc>
              <a:spcBef>
                <a:spcPts val="1425"/>
              </a:spcBef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question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interested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finding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response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for.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480" y="4051172"/>
            <a:ext cx="2872105" cy="563245"/>
          </a:xfrm>
          <a:prstGeom prst="rect">
            <a:avLst/>
          </a:prstGeom>
          <a:solidFill>
            <a:srgbClr val="006FC0"/>
          </a:solidFill>
          <a:ln w="9525">
            <a:solidFill>
              <a:srgbClr val="006FC0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807085">
              <a:lnSpc>
                <a:spcPct val="100000"/>
              </a:lnSpc>
              <a:spcBef>
                <a:spcPts val="690"/>
              </a:spcBef>
            </a:pP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Input</a:t>
            </a:r>
            <a:r>
              <a:rPr sz="23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67125" y="2099691"/>
            <a:ext cx="2872105" cy="1700530"/>
          </a:xfrm>
          <a:prstGeom prst="rect">
            <a:avLst/>
          </a:prstGeom>
          <a:solidFill>
            <a:srgbClr val="DCE6F1"/>
          </a:solidFill>
          <a:ln w="9525">
            <a:solidFill>
              <a:srgbClr val="006FC0"/>
            </a:solidFill>
          </a:ln>
        </p:spPr>
        <p:txBody>
          <a:bodyPr vert="horz" wrap="square" lIns="0" tIns="180975" rIns="0" bIns="0" rtlCol="0">
            <a:spAutoFit/>
          </a:bodyPr>
          <a:lstStyle/>
          <a:p>
            <a:pPr marL="165100" marR="160020" indent="635" algn="ctr">
              <a:lnSpc>
                <a:spcPct val="114999"/>
              </a:lnSpc>
              <a:spcBef>
                <a:spcPts val="1425"/>
              </a:spcBef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specific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task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instruction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want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perform.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67125" y="1536572"/>
            <a:ext cx="2872105" cy="563245"/>
          </a:xfrm>
          <a:prstGeom prst="rect">
            <a:avLst/>
          </a:prstGeom>
          <a:solidFill>
            <a:srgbClr val="006FC0"/>
          </a:solidFill>
          <a:ln w="9525">
            <a:solidFill>
              <a:srgbClr val="006FC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790575">
              <a:lnSpc>
                <a:spcPct val="100000"/>
              </a:lnSpc>
              <a:spcBef>
                <a:spcPts val="705"/>
              </a:spcBef>
            </a:pP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Instruction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67125" y="4598289"/>
            <a:ext cx="2872105" cy="1700530"/>
          </a:xfrm>
          <a:prstGeom prst="rect">
            <a:avLst/>
          </a:prstGeom>
          <a:solidFill>
            <a:srgbClr val="DCE6F1"/>
          </a:solidFill>
          <a:ln w="9525">
            <a:solidFill>
              <a:srgbClr val="006FC0"/>
            </a:solidFill>
          </a:ln>
        </p:spPr>
        <p:txBody>
          <a:bodyPr vert="horz" wrap="square" lIns="0" tIns="180340" rIns="0" bIns="0" rtlCol="0">
            <a:spAutoFit/>
          </a:bodyPr>
          <a:lstStyle/>
          <a:p>
            <a:pPr marL="1050925" marR="119380" indent="-926465">
              <a:lnSpc>
                <a:spcPct val="114999"/>
              </a:lnSpc>
              <a:spcBef>
                <a:spcPts val="1420"/>
              </a:spcBef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format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output.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67125" y="4035171"/>
            <a:ext cx="2872105" cy="563245"/>
          </a:xfrm>
          <a:prstGeom prst="rect">
            <a:avLst/>
          </a:prstGeom>
          <a:solidFill>
            <a:srgbClr val="006FC0"/>
          </a:solidFill>
          <a:ln w="9525">
            <a:solidFill>
              <a:srgbClr val="006FC0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443865">
              <a:lnSpc>
                <a:spcPct val="100000"/>
              </a:lnSpc>
              <a:spcBef>
                <a:spcPts val="685"/>
              </a:spcBef>
            </a:pP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r>
              <a:rPr sz="23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Indicator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207645" cy="1323340"/>
            <a:chOff x="0" y="0"/>
            <a:chExt cx="207645" cy="1323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07645" cy="654050"/>
            </a:xfrm>
            <a:custGeom>
              <a:avLst/>
              <a:gdLst/>
              <a:ahLst/>
              <a:cxnLst/>
              <a:rect l="l" t="t" r="r" b="b"/>
              <a:pathLst>
                <a:path w="207645" h="654050">
                  <a:moveTo>
                    <a:pt x="207264" y="0"/>
                  </a:moveTo>
                  <a:lnTo>
                    <a:pt x="0" y="0"/>
                  </a:lnTo>
                  <a:lnTo>
                    <a:pt x="0" y="653796"/>
                  </a:lnTo>
                  <a:lnTo>
                    <a:pt x="207264" y="653796"/>
                  </a:lnTo>
                  <a:lnTo>
                    <a:pt x="207264" y="0"/>
                  </a:lnTo>
                  <a:close/>
                </a:path>
              </a:pathLst>
            </a:custGeom>
            <a:solidFill>
              <a:srgbClr val="0F3E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8462"/>
              <a:ext cx="207645" cy="674370"/>
            </a:xfrm>
            <a:custGeom>
              <a:avLst/>
              <a:gdLst/>
              <a:ahLst/>
              <a:cxnLst/>
              <a:rect l="l" t="t" r="r" b="b"/>
              <a:pathLst>
                <a:path w="207645" h="674369">
                  <a:moveTo>
                    <a:pt x="207264" y="0"/>
                  </a:moveTo>
                  <a:lnTo>
                    <a:pt x="0" y="0"/>
                  </a:lnTo>
                  <a:lnTo>
                    <a:pt x="0" y="674370"/>
                  </a:lnTo>
                  <a:lnTo>
                    <a:pt x="207264" y="674370"/>
                  </a:lnTo>
                  <a:lnTo>
                    <a:pt x="207264" y="0"/>
                  </a:lnTo>
                  <a:close/>
                </a:path>
              </a:pathLst>
            </a:custGeom>
            <a:solidFill>
              <a:srgbClr val="498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419100" y="1281683"/>
            <a:ext cx="11302365" cy="0"/>
          </a:xfrm>
          <a:custGeom>
            <a:avLst/>
            <a:gdLst/>
            <a:ahLst/>
            <a:cxnLst/>
            <a:rect l="l" t="t" r="r" b="b"/>
            <a:pathLst>
              <a:path w="11302365">
                <a:moveTo>
                  <a:pt x="0" y="0"/>
                </a:moveTo>
                <a:lnTo>
                  <a:pt x="11301895" y="0"/>
                </a:lnTo>
              </a:path>
            </a:pathLst>
          </a:custGeom>
          <a:ln w="28575">
            <a:solidFill>
              <a:srgbClr val="08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Components</a:t>
            </a:r>
            <a:r>
              <a:rPr spc="-4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dirty="0"/>
              <a:t>Good</a:t>
            </a:r>
            <a:r>
              <a:rPr spc="-50" dirty="0"/>
              <a:t> </a:t>
            </a:r>
            <a:r>
              <a:rPr spc="-10" dirty="0"/>
              <a:t>Prompt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12264" y="1826704"/>
            <a:ext cx="97853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Context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12264" y="2484310"/>
            <a:ext cx="7543800" cy="9417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2000" dirty="0">
                <a:latin typeface="Calibri"/>
                <a:cs typeface="Calibri"/>
              </a:rPr>
              <a:t>Act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analyst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working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OTT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platform.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perform </a:t>
            </a:r>
            <a:r>
              <a:rPr sz="2000" dirty="0">
                <a:latin typeface="Calibri"/>
                <a:cs typeface="Calibri"/>
              </a:rPr>
              <a:t>sentiment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analysis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based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feedback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provided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consumers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movies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series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put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OTT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platform.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7825" y="1702636"/>
            <a:ext cx="2293620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5"/>
              </a:lnSpc>
            </a:pPr>
            <a:r>
              <a:rPr sz="1900" dirty="0">
                <a:latin typeface="Calibri"/>
                <a:cs typeface="Calibri"/>
              </a:rPr>
              <a:t>external</a:t>
            </a:r>
            <a:r>
              <a:rPr sz="1900" spc="-7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information</a:t>
            </a:r>
            <a:r>
              <a:rPr sz="1900" spc="-9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or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9480" y="2099691"/>
            <a:ext cx="2872105" cy="1700530"/>
          </a:xfrm>
          <a:prstGeom prst="rect">
            <a:avLst/>
          </a:prstGeom>
          <a:solidFill>
            <a:srgbClr val="DCE6F1"/>
          </a:solidFill>
          <a:ln w="9525">
            <a:solidFill>
              <a:srgbClr val="006FC0"/>
            </a:solidFill>
          </a:ln>
        </p:spPr>
        <p:txBody>
          <a:bodyPr vert="horz" wrap="square" lIns="0" tIns="180975" rIns="0" bIns="0" rtlCol="0">
            <a:spAutoFit/>
          </a:bodyPr>
          <a:lstStyle/>
          <a:p>
            <a:pPr marL="240665" marR="236220" algn="ctr">
              <a:lnSpc>
                <a:spcPct val="114999"/>
              </a:lnSpc>
              <a:spcBef>
                <a:spcPts val="1425"/>
              </a:spcBef>
            </a:pPr>
            <a:r>
              <a:rPr sz="2000" dirty="0">
                <a:latin typeface="Calibri"/>
                <a:cs typeface="Calibri"/>
              </a:rPr>
              <a:t>Additional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context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that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steer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better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responses.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480" y="1536572"/>
            <a:ext cx="2872105" cy="563245"/>
          </a:xfrm>
          <a:prstGeom prst="rect">
            <a:avLst/>
          </a:prstGeom>
          <a:solidFill>
            <a:srgbClr val="006FC0"/>
          </a:solidFill>
          <a:ln w="9525">
            <a:solidFill>
              <a:srgbClr val="006FC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Context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207645" cy="1323340"/>
            <a:chOff x="0" y="0"/>
            <a:chExt cx="207645" cy="1323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07645" cy="654050"/>
            </a:xfrm>
            <a:custGeom>
              <a:avLst/>
              <a:gdLst/>
              <a:ahLst/>
              <a:cxnLst/>
              <a:rect l="l" t="t" r="r" b="b"/>
              <a:pathLst>
                <a:path w="207645" h="654050">
                  <a:moveTo>
                    <a:pt x="207264" y="0"/>
                  </a:moveTo>
                  <a:lnTo>
                    <a:pt x="0" y="0"/>
                  </a:lnTo>
                  <a:lnTo>
                    <a:pt x="0" y="653796"/>
                  </a:lnTo>
                  <a:lnTo>
                    <a:pt x="207264" y="653796"/>
                  </a:lnTo>
                  <a:lnTo>
                    <a:pt x="207264" y="0"/>
                  </a:lnTo>
                  <a:close/>
                </a:path>
              </a:pathLst>
            </a:custGeom>
            <a:solidFill>
              <a:srgbClr val="0F3E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8462"/>
              <a:ext cx="207645" cy="674370"/>
            </a:xfrm>
            <a:custGeom>
              <a:avLst/>
              <a:gdLst/>
              <a:ahLst/>
              <a:cxnLst/>
              <a:rect l="l" t="t" r="r" b="b"/>
              <a:pathLst>
                <a:path w="207645" h="674369">
                  <a:moveTo>
                    <a:pt x="207264" y="0"/>
                  </a:moveTo>
                  <a:lnTo>
                    <a:pt x="0" y="0"/>
                  </a:lnTo>
                  <a:lnTo>
                    <a:pt x="0" y="674370"/>
                  </a:lnTo>
                  <a:lnTo>
                    <a:pt x="207264" y="674370"/>
                  </a:lnTo>
                  <a:lnTo>
                    <a:pt x="207264" y="0"/>
                  </a:lnTo>
                  <a:close/>
                </a:path>
              </a:pathLst>
            </a:custGeom>
            <a:solidFill>
              <a:srgbClr val="498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419100" y="1281683"/>
            <a:ext cx="11302365" cy="0"/>
          </a:xfrm>
          <a:custGeom>
            <a:avLst/>
            <a:gdLst/>
            <a:ahLst/>
            <a:cxnLst/>
            <a:rect l="l" t="t" r="r" b="b"/>
            <a:pathLst>
              <a:path w="11302365">
                <a:moveTo>
                  <a:pt x="0" y="0"/>
                </a:moveTo>
                <a:lnTo>
                  <a:pt x="11301895" y="0"/>
                </a:lnTo>
              </a:path>
            </a:pathLst>
          </a:custGeom>
          <a:ln w="28575">
            <a:solidFill>
              <a:srgbClr val="08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Components</a:t>
            </a:r>
            <a:r>
              <a:rPr spc="-4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dirty="0"/>
              <a:t>Good</a:t>
            </a:r>
            <a:r>
              <a:rPr spc="-50" dirty="0"/>
              <a:t> </a:t>
            </a:r>
            <a:r>
              <a:rPr spc="-10" dirty="0"/>
              <a:t>Prompt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765387" y="1599173"/>
            <a:ext cx="134747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Instruction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65387" y="2300214"/>
            <a:ext cx="4765675" cy="12465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0"/>
              </a:spcBef>
            </a:pPr>
            <a:r>
              <a:rPr sz="2000" dirty="0">
                <a:latin typeface="Calibri"/>
                <a:cs typeface="Calibri"/>
              </a:rPr>
              <a:t>Classify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feedback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neutral,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negative,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positive,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positive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promotor;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negative </a:t>
            </a:r>
            <a:r>
              <a:rPr sz="2000" dirty="0">
                <a:latin typeface="Calibri"/>
                <a:cs typeface="Calibri"/>
              </a:rPr>
              <a:t>means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demoter,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neutral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means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neither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promote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demote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content.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7825" y="1702636"/>
            <a:ext cx="2293620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5"/>
              </a:lnSpc>
            </a:pPr>
            <a:r>
              <a:rPr sz="1900" dirty="0">
                <a:latin typeface="Calibri"/>
                <a:cs typeface="Calibri"/>
              </a:rPr>
              <a:t>external</a:t>
            </a:r>
            <a:r>
              <a:rPr sz="1900" spc="-7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information</a:t>
            </a:r>
            <a:r>
              <a:rPr sz="1900" spc="-9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or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9480" y="2099691"/>
            <a:ext cx="2872105" cy="1700530"/>
          </a:xfrm>
          <a:prstGeom prst="rect">
            <a:avLst/>
          </a:prstGeom>
          <a:solidFill>
            <a:srgbClr val="DCE6F1"/>
          </a:solidFill>
          <a:ln w="9525">
            <a:solidFill>
              <a:srgbClr val="006FC0"/>
            </a:solidFill>
          </a:ln>
        </p:spPr>
        <p:txBody>
          <a:bodyPr vert="horz" wrap="square" lIns="0" tIns="180975" rIns="0" bIns="0" rtlCol="0">
            <a:spAutoFit/>
          </a:bodyPr>
          <a:lstStyle/>
          <a:p>
            <a:pPr marL="240665" marR="236220" algn="ctr">
              <a:lnSpc>
                <a:spcPct val="114999"/>
              </a:lnSpc>
              <a:spcBef>
                <a:spcPts val="1425"/>
              </a:spcBef>
            </a:pPr>
            <a:r>
              <a:rPr sz="2000" dirty="0">
                <a:latin typeface="Calibri"/>
                <a:cs typeface="Calibri"/>
              </a:rPr>
              <a:t>Additional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context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that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steer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better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responses.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480" y="1536572"/>
            <a:ext cx="2872105" cy="563245"/>
          </a:xfrm>
          <a:prstGeom prst="rect">
            <a:avLst/>
          </a:prstGeom>
          <a:solidFill>
            <a:srgbClr val="006FC0"/>
          </a:solidFill>
          <a:ln w="9525">
            <a:solidFill>
              <a:srgbClr val="006FC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Context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67125" y="2099691"/>
            <a:ext cx="2872105" cy="1700530"/>
          </a:xfrm>
          <a:prstGeom prst="rect">
            <a:avLst/>
          </a:prstGeom>
          <a:solidFill>
            <a:srgbClr val="DCE6F1"/>
          </a:solidFill>
          <a:ln w="9525">
            <a:solidFill>
              <a:srgbClr val="006FC0"/>
            </a:solidFill>
          </a:ln>
        </p:spPr>
        <p:txBody>
          <a:bodyPr vert="horz" wrap="square" lIns="0" tIns="180975" rIns="0" bIns="0" rtlCol="0">
            <a:spAutoFit/>
          </a:bodyPr>
          <a:lstStyle/>
          <a:p>
            <a:pPr marL="165100" marR="160020" indent="635" algn="ctr">
              <a:lnSpc>
                <a:spcPct val="114999"/>
              </a:lnSpc>
              <a:spcBef>
                <a:spcPts val="1425"/>
              </a:spcBef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specific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task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instruction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want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perform.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67125" y="1536572"/>
            <a:ext cx="2872105" cy="563245"/>
          </a:xfrm>
          <a:prstGeom prst="rect">
            <a:avLst/>
          </a:prstGeom>
          <a:solidFill>
            <a:srgbClr val="006FC0"/>
          </a:solidFill>
          <a:ln w="9525">
            <a:solidFill>
              <a:srgbClr val="006FC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790575">
              <a:lnSpc>
                <a:spcPct val="100000"/>
              </a:lnSpc>
              <a:spcBef>
                <a:spcPts val="705"/>
              </a:spcBef>
            </a:pP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Instruction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207645" cy="1323340"/>
            <a:chOff x="0" y="0"/>
            <a:chExt cx="207645" cy="1323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07645" cy="654050"/>
            </a:xfrm>
            <a:custGeom>
              <a:avLst/>
              <a:gdLst/>
              <a:ahLst/>
              <a:cxnLst/>
              <a:rect l="l" t="t" r="r" b="b"/>
              <a:pathLst>
                <a:path w="207645" h="654050">
                  <a:moveTo>
                    <a:pt x="207264" y="0"/>
                  </a:moveTo>
                  <a:lnTo>
                    <a:pt x="0" y="0"/>
                  </a:lnTo>
                  <a:lnTo>
                    <a:pt x="0" y="653796"/>
                  </a:lnTo>
                  <a:lnTo>
                    <a:pt x="207264" y="653796"/>
                  </a:lnTo>
                  <a:lnTo>
                    <a:pt x="207264" y="0"/>
                  </a:lnTo>
                  <a:close/>
                </a:path>
              </a:pathLst>
            </a:custGeom>
            <a:solidFill>
              <a:srgbClr val="0F3E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8462"/>
              <a:ext cx="207645" cy="674370"/>
            </a:xfrm>
            <a:custGeom>
              <a:avLst/>
              <a:gdLst/>
              <a:ahLst/>
              <a:cxnLst/>
              <a:rect l="l" t="t" r="r" b="b"/>
              <a:pathLst>
                <a:path w="207645" h="674369">
                  <a:moveTo>
                    <a:pt x="207264" y="0"/>
                  </a:moveTo>
                  <a:lnTo>
                    <a:pt x="0" y="0"/>
                  </a:lnTo>
                  <a:lnTo>
                    <a:pt x="0" y="674370"/>
                  </a:lnTo>
                  <a:lnTo>
                    <a:pt x="207264" y="674370"/>
                  </a:lnTo>
                  <a:lnTo>
                    <a:pt x="207264" y="0"/>
                  </a:lnTo>
                  <a:close/>
                </a:path>
              </a:pathLst>
            </a:custGeom>
            <a:solidFill>
              <a:srgbClr val="498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419100" y="1281683"/>
            <a:ext cx="11302365" cy="0"/>
          </a:xfrm>
          <a:custGeom>
            <a:avLst/>
            <a:gdLst/>
            <a:ahLst/>
            <a:cxnLst/>
            <a:rect l="l" t="t" r="r" b="b"/>
            <a:pathLst>
              <a:path w="11302365">
                <a:moveTo>
                  <a:pt x="0" y="0"/>
                </a:moveTo>
                <a:lnTo>
                  <a:pt x="11301895" y="0"/>
                </a:lnTo>
              </a:path>
            </a:pathLst>
          </a:custGeom>
          <a:ln w="28575">
            <a:solidFill>
              <a:srgbClr val="08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Components</a:t>
            </a:r>
            <a:r>
              <a:rPr spc="-4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dirty="0"/>
              <a:t>Good</a:t>
            </a:r>
            <a:r>
              <a:rPr spc="-50" dirty="0"/>
              <a:t> </a:t>
            </a:r>
            <a:r>
              <a:rPr spc="-10" dirty="0"/>
              <a:t>Prompt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713212" y="1545088"/>
            <a:ext cx="4711700" cy="19043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Example</a:t>
            </a:r>
            <a:endParaRPr sz="2300">
              <a:latin typeface="Calibri"/>
              <a:cs typeface="Calibri"/>
            </a:endParaRPr>
          </a:p>
          <a:p>
            <a:pPr marL="12700" marR="805815">
              <a:lnSpc>
                <a:spcPts val="2380"/>
              </a:lnSpc>
              <a:spcBef>
                <a:spcPts val="135"/>
              </a:spcBef>
            </a:pPr>
            <a:r>
              <a:rPr sz="2000" dirty="0">
                <a:latin typeface="Calibri"/>
                <a:cs typeface="Calibri"/>
              </a:rPr>
              <a:t>Feedback: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think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series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okay. </a:t>
            </a:r>
            <a:r>
              <a:rPr sz="2000" dirty="0">
                <a:latin typeface="Calibri"/>
                <a:cs typeface="Calibri"/>
              </a:rPr>
              <a:t>Sentiment: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Neutral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25"/>
              </a:lnSpc>
            </a:pPr>
            <a:r>
              <a:rPr sz="2000" dirty="0">
                <a:latin typeface="Calibri"/>
                <a:cs typeface="Calibri"/>
              </a:rPr>
              <a:t>Feedback: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character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12700" marR="2515870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latin typeface="Calibri"/>
                <a:cs typeface="Calibri"/>
              </a:rPr>
              <a:t>series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awesome. </a:t>
            </a:r>
            <a:r>
              <a:rPr sz="2000" dirty="0">
                <a:latin typeface="Calibri"/>
                <a:cs typeface="Calibri"/>
              </a:rPr>
              <a:t>Sentiment: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Positive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13212" y="3726390"/>
            <a:ext cx="4355465" cy="12471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Input</a:t>
            </a:r>
            <a:r>
              <a:rPr sz="2000" b="1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Data</a:t>
            </a:r>
            <a:r>
              <a:rPr sz="2000" b="1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sz="2000" b="1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Output</a:t>
            </a:r>
            <a:r>
              <a:rPr sz="2000" b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Indicator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Feedback: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storyline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series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was </a:t>
            </a:r>
            <a:r>
              <a:rPr sz="2000" dirty="0">
                <a:latin typeface="Calibri"/>
                <a:cs typeface="Calibri"/>
              </a:rPr>
              <a:t>repetitive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abysmal.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Sentiment: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7825" y="1702636"/>
            <a:ext cx="2293620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5"/>
              </a:lnSpc>
            </a:pPr>
            <a:r>
              <a:rPr sz="1900" dirty="0">
                <a:latin typeface="Calibri"/>
                <a:cs typeface="Calibri"/>
              </a:rPr>
              <a:t>external</a:t>
            </a:r>
            <a:r>
              <a:rPr sz="1900" spc="-7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information</a:t>
            </a:r>
            <a:r>
              <a:rPr sz="1900" spc="-9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or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9480" y="2099691"/>
            <a:ext cx="2872105" cy="1700530"/>
          </a:xfrm>
          <a:prstGeom prst="rect">
            <a:avLst/>
          </a:prstGeom>
          <a:solidFill>
            <a:srgbClr val="DCE6F1"/>
          </a:solidFill>
          <a:ln w="9525">
            <a:solidFill>
              <a:srgbClr val="006FC0"/>
            </a:solidFill>
          </a:ln>
        </p:spPr>
        <p:txBody>
          <a:bodyPr vert="horz" wrap="square" lIns="0" tIns="180975" rIns="0" bIns="0" rtlCol="0">
            <a:spAutoFit/>
          </a:bodyPr>
          <a:lstStyle/>
          <a:p>
            <a:pPr marL="240665" marR="236220" algn="ctr">
              <a:lnSpc>
                <a:spcPct val="114999"/>
              </a:lnSpc>
              <a:spcBef>
                <a:spcPts val="1425"/>
              </a:spcBef>
            </a:pPr>
            <a:r>
              <a:rPr sz="2000" dirty="0">
                <a:latin typeface="Calibri"/>
                <a:cs typeface="Calibri"/>
              </a:rPr>
              <a:t>Additional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context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that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steer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better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responses.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480" y="1536572"/>
            <a:ext cx="2872105" cy="563245"/>
          </a:xfrm>
          <a:prstGeom prst="rect">
            <a:avLst/>
          </a:prstGeom>
          <a:solidFill>
            <a:srgbClr val="006FC0"/>
          </a:solidFill>
          <a:ln w="9525">
            <a:solidFill>
              <a:srgbClr val="006FC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Context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9480" y="4614290"/>
            <a:ext cx="2872105" cy="1700530"/>
          </a:xfrm>
          <a:prstGeom prst="rect">
            <a:avLst/>
          </a:prstGeom>
          <a:solidFill>
            <a:srgbClr val="DCE6F1"/>
          </a:solidFill>
          <a:ln w="9525">
            <a:solidFill>
              <a:srgbClr val="006FC0"/>
            </a:solidFill>
          </a:ln>
        </p:spPr>
        <p:txBody>
          <a:bodyPr vert="horz" wrap="square" lIns="0" tIns="180975" rIns="0" bIns="0" rtlCol="0">
            <a:spAutoFit/>
          </a:bodyPr>
          <a:lstStyle/>
          <a:p>
            <a:pPr marL="155575" marR="149225" indent="-635" algn="ctr">
              <a:lnSpc>
                <a:spcPct val="114999"/>
              </a:lnSpc>
              <a:spcBef>
                <a:spcPts val="1425"/>
              </a:spcBef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question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interested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finding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response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for.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480" y="4051172"/>
            <a:ext cx="2872105" cy="563245"/>
          </a:xfrm>
          <a:prstGeom prst="rect">
            <a:avLst/>
          </a:prstGeom>
          <a:solidFill>
            <a:srgbClr val="006FC0"/>
          </a:solidFill>
          <a:ln w="9525">
            <a:solidFill>
              <a:srgbClr val="006FC0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807085">
              <a:lnSpc>
                <a:spcPct val="100000"/>
              </a:lnSpc>
              <a:spcBef>
                <a:spcPts val="690"/>
              </a:spcBef>
            </a:pP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Input</a:t>
            </a:r>
            <a:r>
              <a:rPr sz="23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67125" y="2099691"/>
            <a:ext cx="2872105" cy="1700530"/>
          </a:xfrm>
          <a:prstGeom prst="rect">
            <a:avLst/>
          </a:prstGeom>
          <a:solidFill>
            <a:srgbClr val="DCE6F1"/>
          </a:solidFill>
          <a:ln w="9525">
            <a:solidFill>
              <a:srgbClr val="006FC0"/>
            </a:solidFill>
          </a:ln>
        </p:spPr>
        <p:txBody>
          <a:bodyPr vert="horz" wrap="square" lIns="0" tIns="180975" rIns="0" bIns="0" rtlCol="0">
            <a:spAutoFit/>
          </a:bodyPr>
          <a:lstStyle/>
          <a:p>
            <a:pPr marL="165100" marR="160020" indent="635" algn="ctr">
              <a:lnSpc>
                <a:spcPct val="114999"/>
              </a:lnSpc>
              <a:spcBef>
                <a:spcPts val="1425"/>
              </a:spcBef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specific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task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instruction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want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perform.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67125" y="1536572"/>
            <a:ext cx="2872105" cy="563245"/>
          </a:xfrm>
          <a:prstGeom prst="rect">
            <a:avLst/>
          </a:prstGeom>
          <a:solidFill>
            <a:srgbClr val="006FC0"/>
          </a:solidFill>
          <a:ln w="9525">
            <a:solidFill>
              <a:srgbClr val="006FC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790575">
              <a:lnSpc>
                <a:spcPct val="100000"/>
              </a:lnSpc>
              <a:spcBef>
                <a:spcPts val="705"/>
              </a:spcBef>
            </a:pP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Instruction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67125" y="4598289"/>
            <a:ext cx="2872105" cy="1700530"/>
          </a:xfrm>
          <a:prstGeom prst="rect">
            <a:avLst/>
          </a:prstGeom>
          <a:solidFill>
            <a:srgbClr val="DCE6F1"/>
          </a:solidFill>
          <a:ln w="9525">
            <a:solidFill>
              <a:srgbClr val="006FC0"/>
            </a:solidFill>
          </a:ln>
        </p:spPr>
        <p:txBody>
          <a:bodyPr vert="horz" wrap="square" lIns="0" tIns="180340" rIns="0" bIns="0" rtlCol="0">
            <a:spAutoFit/>
          </a:bodyPr>
          <a:lstStyle/>
          <a:p>
            <a:pPr marL="1050925" marR="119380" indent="-926465">
              <a:lnSpc>
                <a:spcPct val="114999"/>
              </a:lnSpc>
              <a:spcBef>
                <a:spcPts val="1420"/>
              </a:spcBef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format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output.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67125" y="4035171"/>
            <a:ext cx="2872105" cy="563245"/>
          </a:xfrm>
          <a:prstGeom prst="rect">
            <a:avLst/>
          </a:prstGeom>
          <a:solidFill>
            <a:srgbClr val="006FC0"/>
          </a:solidFill>
          <a:ln w="9525">
            <a:solidFill>
              <a:srgbClr val="006FC0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443865">
              <a:lnSpc>
                <a:spcPct val="100000"/>
              </a:lnSpc>
              <a:spcBef>
                <a:spcPts val="685"/>
              </a:spcBef>
            </a:pP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r>
              <a:rPr sz="23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Indicator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Components</a:t>
            </a:r>
            <a:r>
              <a:rPr spc="-4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dirty="0"/>
              <a:t>Good</a:t>
            </a:r>
            <a:r>
              <a:rPr spc="-50" dirty="0"/>
              <a:t> </a:t>
            </a:r>
            <a:r>
              <a:rPr spc="-10" dirty="0"/>
              <a:t>Prompt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65387" y="1596887"/>
            <a:ext cx="4711700" cy="3425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Example</a:t>
            </a:r>
            <a:endParaRPr sz="2300">
              <a:latin typeface="Calibri"/>
              <a:cs typeface="Calibri"/>
            </a:endParaRPr>
          </a:p>
          <a:p>
            <a:pPr marL="12700" marR="805815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latin typeface="Calibri"/>
                <a:cs typeface="Calibri"/>
              </a:rPr>
              <a:t>Feedback: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think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series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okay. </a:t>
            </a:r>
            <a:r>
              <a:rPr sz="2000" dirty="0">
                <a:latin typeface="Calibri"/>
                <a:cs typeface="Calibri"/>
              </a:rPr>
              <a:t>Sentiment: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Neutral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Feedback: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character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series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awesome.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Sentiment: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Positive</a:t>
            </a:r>
            <a:endParaRPr sz="2000">
              <a:latin typeface="Calibri"/>
              <a:cs typeface="Calibri"/>
            </a:endParaRPr>
          </a:p>
          <a:p>
            <a:pPr marL="12700" marR="361315">
              <a:lnSpc>
                <a:spcPct val="100000"/>
              </a:lnSpc>
              <a:spcBef>
                <a:spcPts val="2395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Input</a:t>
            </a:r>
            <a:r>
              <a:rPr sz="2000" b="1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Data</a:t>
            </a:r>
            <a:r>
              <a:rPr sz="2000" b="1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sz="2000" b="1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Output</a:t>
            </a:r>
            <a:r>
              <a:rPr sz="2000" b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Indicator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Feedback: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storyline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series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was </a:t>
            </a:r>
            <a:r>
              <a:rPr sz="2000" dirty="0">
                <a:latin typeface="Calibri"/>
                <a:cs typeface="Calibri"/>
              </a:rPr>
              <a:t>repetitive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abysmal.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Sentiment: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00468" y="5505830"/>
            <a:ext cx="1455420" cy="558800"/>
          </a:xfrm>
          <a:prstGeom prst="rect">
            <a:avLst/>
          </a:prstGeom>
          <a:ln w="19024">
            <a:solidFill>
              <a:srgbClr val="585858"/>
            </a:solidFill>
          </a:ln>
        </p:spPr>
        <p:txBody>
          <a:bodyPr vert="horz" wrap="square" lIns="0" tIns="175895" rIns="0" bIns="0" rtlCol="0">
            <a:spAutoFit/>
          </a:bodyPr>
          <a:lstStyle/>
          <a:p>
            <a:pPr marL="269240">
              <a:lnSpc>
                <a:spcPct val="100000"/>
              </a:lnSpc>
              <a:spcBef>
                <a:spcPts val="1385"/>
              </a:spcBef>
            </a:pPr>
            <a:r>
              <a:rPr sz="2000" spc="-10" dirty="0">
                <a:latin typeface="Calibri"/>
                <a:cs typeface="Calibri"/>
              </a:rPr>
              <a:t>Negative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22840" y="2300212"/>
            <a:ext cx="2697480" cy="2465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Classify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feedback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as </a:t>
            </a:r>
            <a:r>
              <a:rPr sz="2000" dirty="0">
                <a:latin typeface="Calibri"/>
                <a:cs typeface="Calibri"/>
              </a:rPr>
              <a:t>neutral,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negative,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positive,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positive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promotor;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negative </a:t>
            </a:r>
            <a:r>
              <a:rPr sz="2000" dirty="0">
                <a:latin typeface="Calibri"/>
                <a:cs typeface="Calibri"/>
              </a:rPr>
              <a:t>means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demoter,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neutral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means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neither</a:t>
            </a:r>
            <a:r>
              <a:rPr sz="2000" spc="5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promote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demote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content.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898" y="1601612"/>
            <a:ext cx="431038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4975" algn="l"/>
              </a:tabLst>
            </a:pPr>
            <a:r>
              <a:rPr sz="2300" b="1" u="dash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Context</a:t>
            </a:r>
            <a:r>
              <a:rPr sz="2300" b="1" dirty="0">
                <a:latin typeface="Calibri"/>
                <a:cs typeface="Calibri"/>
              </a:rPr>
              <a:t>	</a:t>
            </a:r>
            <a:r>
              <a:rPr sz="2300" b="1" u="dash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Instruction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898" y="2259218"/>
            <a:ext cx="2407285" cy="2770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Act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analyst </a:t>
            </a:r>
            <a:r>
              <a:rPr sz="2000" dirty="0">
                <a:latin typeface="Calibri"/>
                <a:cs typeface="Calibri"/>
              </a:rPr>
              <a:t>working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25" dirty="0">
                <a:latin typeface="Calibri"/>
                <a:cs typeface="Calibri"/>
              </a:rPr>
              <a:t> OTT </a:t>
            </a:r>
            <a:r>
              <a:rPr sz="2000" dirty="0">
                <a:latin typeface="Calibri"/>
                <a:cs typeface="Calibri"/>
              </a:rPr>
              <a:t>platform.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perform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sentiment </a:t>
            </a:r>
            <a:r>
              <a:rPr sz="2000" dirty="0">
                <a:latin typeface="Calibri"/>
                <a:cs typeface="Calibri"/>
              </a:rPr>
              <a:t>analysis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based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feedback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provided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by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consumers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movies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series</a:t>
            </a:r>
            <a:r>
              <a:rPr sz="2000" spc="-25" dirty="0">
                <a:latin typeface="Calibri"/>
                <a:cs typeface="Calibri"/>
              </a:rPr>
              <a:t> put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OTT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platform.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How</a:t>
            </a:r>
            <a:r>
              <a:rPr spc="-35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Write</a:t>
            </a:r>
            <a:r>
              <a:rPr spc="-40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dirty="0"/>
              <a:t>Good</a:t>
            </a:r>
            <a:r>
              <a:rPr spc="-50" dirty="0"/>
              <a:t> </a:t>
            </a:r>
            <a:r>
              <a:rPr spc="-10" dirty="0"/>
              <a:t>Prompt?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3376" y="1518049"/>
            <a:ext cx="11189970" cy="3670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Here’s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checklist,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create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most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effective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prompt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get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best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results.</a:t>
            </a:r>
            <a:endParaRPr sz="2000">
              <a:latin typeface="Calibri"/>
              <a:cs typeface="Calibri"/>
            </a:endParaRPr>
          </a:p>
          <a:p>
            <a:pPr marL="469265" indent="-342900">
              <a:lnSpc>
                <a:spcPct val="100000"/>
              </a:lnSpc>
              <a:spcBef>
                <a:spcPts val="1825"/>
              </a:spcBef>
              <a:buSzPct val="90000"/>
              <a:buFont typeface="Lucida Sans Unicode"/>
              <a:buChar char="●"/>
              <a:tabLst>
                <a:tab pos="469265" algn="l"/>
              </a:tabLst>
            </a:pPr>
            <a:r>
              <a:rPr sz="2000" b="1" dirty="0">
                <a:latin typeface="Calibri"/>
                <a:cs typeface="Calibri"/>
              </a:rPr>
              <a:t>Define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Goal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Tell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ChatGPT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what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exactly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want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do.</a:t>
            </a:r>
            <a:endParaRPr sz="2000">
              <a:latin typeface="Calibri"/>
              <a:cs typeface="Calibri"/>
            </a:endParaRPr>
          </a:p>
          <a:p>
            <a:pPr marL="469265" marR="5080" indent="-342900">
              <a:lnSpc>
                <a:spcPct val="114999"/>
              </a:lnSpc>
              <a:buSzPct val="90000"/>
              <a:buFont typeface="Lucida Sans Unicode"/>
              <a:buChar char="●"/>
              <a:tabLst>
                <a:tab pos="469265" algn="l"/>
              </a:tabLst>
            </a:pPr>
            <a:r>
              <a:rPr sz="2000" b="1" dirty="0">
                <a:latin typeface="Calibri"/>
                <a:cs typeface="Calibri"/>
              </a:rPr>
              <a:t>Detail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out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Format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Specify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format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output.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E.g.,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tables/paragraphs/lists,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without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heading,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listed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priority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order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any,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  <a:p>
            <a:pPr marL="469900" marR="436245" indent="-343535">
              <a:lnSpc>
                <a:spcPct val="114999"/>
              </a:lnSpc>
              <a:buSzPct val="90000"/>
              <a:buFont typeface="Lucida Sans Unicode"/>
              <a:buChar char="●"/>
              <a:tabLst>
                <a:tab pos="469900" algn="l"/>
              </a:tabLst>
            </a:pPr>
            <a:r>
              <a:rPr sz="2000" b="1" dirty="0">
                <a:latin typeface="Calibri"/>
                <a:cs typeface="Calibri"/>
              </a:rPr>
              <a:t>Create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Role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Assign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ChatGPT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role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request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specific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point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view. </a:t>
            </a:r>
            <a:r>
              <a:rPr sz="2000" dirty="0">
                <a:latin typeface="Calibri"/>
                <a:cs typeface="Calibri"/>
              </a:rPr>
              <a:t>E.g.,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X.</a:t>
            </a:r>
            <a:endParaRPr sz="2000">
              <a:latin typeface="Calibri"/>
              <a:cs typeface="Calibri"/>
            </a:endParaRPr>
          </a:p>
          <a:p>
            <a:pPr marL="469265" marR="744855" indent="-342900">
              <a:lnSpc>
                <a:spcPct val="114999"/>
              </a:lnSpc>
              <a:buSzPct val="90000"/>
              <a:buFont typeface="Lucida Sans Unicode"/>
              <a:buChar char="●"/>
              <a:tabLst>
                <a:tab pos="469265" algn="l"/>
              </a:tabLst>
            </a:pPr>
            <a:r>
              <a:rPr sz="2000" b="1" dirty="0">
                <a:latin typeface="Calibri"/>
                <a:cs typeface="Calibri"/>
              </a:rPr>
              <a:t>Clarify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who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Audience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Specify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demographics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ChatGPT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help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tailor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response appropriately.</a:t>
            </a:r>
            <a:endParaRPr sz="2000">
              <a:latin typeface="Calibri"/>
              <a:cs typeface="Calibri"/>
            </a:endParaRPr>
          </a:p>
          <a:p>
            <a:pPr marL="469900" marR="469900" indent="-343535">
              <a:lnSpc>
                <a:spcPct val="114999"/>
              </a:lnSpc>
              <a:spcBef>
                <a:spcPts val="5"/>
              </a:spcBef>
              <a:buSzPct val="90000"/>
              <a:buFont typeface="Lucida Sans Unicode"/>
              <a:buChar char="●"/>
              <a:tabLst>
                <a:tab pos="469900" algn="l"/>
              </a:tabLst>
            </a:pPr>
            <a:r>
              <a:rPr sz="2000" b="1" dirty="0">
                <a:latin typeface="Calibri"/>
                <a:cs typeface="Calibri"/>
              </a:rPr>
              <a:t>Give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Context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Provide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every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possible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information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ChatGPT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help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understand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purpose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your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request.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How</a:t>
            </a:r>
            <a:r>
              <a:rPr spc="-35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Write</a:t>
            </a:r>
            <a:r>
              <a:rPr spc="-40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dirty="0"/>
              <a:t>Good</a:t>
            </a:r>
            <a:r>
              <a:rPr spc="-50" dirty="0"/>
              <a:t> </a:t>
            </a:r>
            <a:r>
              <a:rPr spc="-10" dirty="0"/>
              <a:t>Prompt?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3376" y="1518109"/>
            <a:ext cx="11132820" cy="2969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Here’s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checklist,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create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most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effective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prompt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get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best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results.</a:t>
            </a:r>
            <a:endParaRPr sz="2000">
              <a:latin typeface="Calibri"/>
              <a:cs typeface="Calibri"/>
            </a:endParaRPr>
          </a:p>
          <a:p>
            <a:pPr marL="469265" indent="-342900">
              <a:lnSpc>
                <a:spcPct val="100000"/>
              </a:lnSpc>
              <a:spcBef>
                <a:spcPts val="1825"/>
              </a:spcBef>
              <a:buSzPct val="90000"/>
              <a:buFont typeface="Lucida Sans Unicode"/>
              <a:buChar char="●"/>
              <a:tabLst>
                <a:tab pos="469265" algn="l"/>
              </a:tabLst>
            </a:pPr>
            <a:r>
              <a:rPr sz="2000" b="1" dirty="0">
                <a:latin typeface="Calibri"/>
                <a:cs typeface="Calibri"/>
              </a:rPr>
              <a:t>Give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Examples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Share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examples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ChatGPT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produce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accurate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results.</a:t>
            </a:r>
            <a:endParaRPr sz="2000">
              <a:latin typeface="Calibri"/>
              <a:cs typeface="Calibri"/>
            </a:endParaRPr>
          </a:p>
          <a:p>
            <a:pPr marL="469265" marR="236854" indent="-342900">
              <a:lnSpc>
                <a:spcPct val="114999"/>
              </a:lnSpc>
              <a:buSzPct val="90000"/>
              <a:buFont typeface="Lucida Sans Unicode"/>
              <a:buChar char="●"/>
              <a:tabLst>
                <a:tab pos="469265" algn="l"/>
              </a:tabLst>
            </a:pPr>
            <a:r>
              <a:rPr sz="2000" b="1" dirty="0">
                <a:latin typeface="Calibri"/>
                <a:cs typeface="Calibri"/>
              </a:rPr>
              <a:t>Specify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Style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Outline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tone,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communication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style,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brand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identity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other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details</a:t>
            </a:r>
            <a:r>
              <a:rPr sz="2000" spc="-25" dirty="0">
                <a:latin typeface="Calibri"/>
                <a:cs typeface="Calibri"/>
              </a:rPr>
              <a:t> in </a:t>
            </a:r>
            <a:r>
              <a:rPr sz="2000" dirty="0">
                <a:latin typeface="Calibri"/>
                <a:cs typeface="Calibri"/>
              </a:rPr>
              <a:t>your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prompt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suitable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response.</a:t>
            </a:r>
            <a:endParaRPr sz="2000">
              <a:latin typeface="Calibri"/>
              <a:cs typeface="Calibri"/>
            </a:endParaRPr>
          </a:p>
          <a:p>
            <a:pPr marL="469265" marR="5080" indent="-342900">
              <a:lnSpc>
                <a:spcPct val="114999"/>
              </a:lnSpc>
              <a:buSzPct val="90000"/>
              <a:buFont typeface="Lucida Sans Unicode"/>
              <a:buChar char="●"/>
              <a:tabLst>
                <a:tab pos="469265" algn="l"/>
              </a:tabLst>
            </a:pPr>
            <a:r>
              <a:rPr sz="2000" b="1" dirty="0">
                <a:latin typeface="Calibri"/>
                <a:cs typeface="Calibri"/>
              </a:rPr>
              <a:t>Define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Scope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Outlining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scope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further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specifications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besides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giving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context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examples,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help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ChatGPT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operate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within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those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parameters.</a:t>
            </a:r>
            <a:endParaRPr sz="2000">
              <a:latin typeface="Calibri"/>
              <a:cs typeface="Calibri"/>
            </a:endParaRPr>
          </a:p>
          <a:p>
            <a:pPr marL="469900" marR="94615" indent="-343535">
              <a:lnSpc>
                <a:spcPct val="114999"/>
              </a:lnSpc>
              <a:buSzPct val="90000"/>
              <a:buFont typeface="Lucida Sans Unicode"/>
              <a:buChar char="●"/>
              <a:tabLst>
                <a:tab pos="469900" algn="l"/>
              </a:tabLst>
            </a:pPr>
            <a:r>
              <a:rPr sz="2000" b="1" dirty="0">
                <a:latin typeface="Calibri"/>
                <a:cs typeface="Calibri"/>
              </a:rPr>
              <a:t>Apply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Restrictions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Constraints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restrictions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prompt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create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right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boundaries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ChatGPT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produce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relevant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responses.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Different</a:t>
            </a:r>
            <a:r>
              <a:rPr spc="-90" dirty="0"/>
              <a:t> </a:t>
            </a:r>
            <a:r>
              <a:rPr dirty="0"/>
              <a:t>Prompt</a:t>
            </a:r>
            <a:r>
              <a:rPr spc="-105" dirty="0"/>
              <a:t> </a:t>
            </a:r>
            <a:r>
              <a:rPr spc="-10" dirty="0"/>
              <a:t>Patterns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3172" y="1518183"/>
            <a:ext cx="11024235" cy="3375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What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some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most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common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Prompt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Patterns?</a:t>
            </a:r>
            <a:endParaRPr sz="2000">
              <a:latin typeface="Calibri"/>
              <a:cs typeface="Calibri"/>
            </a:endParaRPr>
          </a:p>
          <a:p>
            <a:pPr marL="418465" marR="199390" indent="-330200">
              <a:lnSpc>
                <a:spcPct val="114999"/>
              </a:lnSpc>
              <a:spcBef>
                <a:spcPts val="1625"/>
              </a:spcBef>
              <a:buSzPct val="88888"/>
              <a:buAutoNum type="arabicPeriod"/>
              <a:tabLst>
                <a:tab pos="418465" algn="l"/>
              </a:tabLst>
            </a:pPr>
            <a:r>
              <a:rPr sz="1800" b="1" dirty="0">
                <a:latin typeface="Calibri"/>
                <a:cs typeface="Calibri"/>
              </a:rPr>
              <a:t>Persona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Pattern</a:t>
            </a:r>
            <a:r>
              <a:rPr sz="1800" b="1" spc="3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X.</a:t>
            </a:r>
            <a:r>
              <a:rPr sz="1800" spc="3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task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(E.g.,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Yoga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instructor,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create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beginner-</a:t>
            </a:r>
            <a:r>
              <a:rPr sz="1800" dirty="0">
                <a:latin typeface="Calibri"/>
                <a:cs typeface="Calibri"/>
              </a:rPr>
              <a:t>friendly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routine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joint mobility.)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5"/>
              </a:spcBef>
              <a:buFont typeface="Calibri"/>
              <a:buAutoNum type="arabicPeriod"/>
            </a:pPr>
            <a:endParaRPr sz="1800">
              <a:latin typeface="Calibri"/>
              <a:cs typeface="Calibri"/>
            </a:endParaRPr>
          </a:p>
          <a:p>
            <a:pPr marL="418465" marR="5080" indent="-330200">
              <a:lnSpc>
                <a:spcPct val="114999"/>
              </a:lnSpc>
              <a:buSzPct val="88888"/>
              <a:buAutoNum type="arabicPeriod"/>
              <a:tabLst>
                <a:tab pos="418465" algn="l"/>
              </a:tabLst>
            </a:pPr>
            <a:r>
              <a:rPr sz="1800" b="1" dirty="0">
                <a:latin typeface="Calibri"/>
                <a:cs typeface="Calibri"/>
              </a:rPr>
              <a:t>Audience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Persona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Pattern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Explain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me.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Assume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I’m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Y.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(E.g.,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Explain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importance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eating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greens.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Assume </a:t>
            </a:r>
            <a:r>
              <a:rPr sz="1800" dirty="0">
                <a:latin typeface="Calibri"/>
                <a:cs typeface="Calibri"/>
              </a:rPr>
              <a:t>I’m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skeptical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child.)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90"/>
              </a:spcBef>
              <a:buFont typeface="Calibri"/>
              <a:buAutoNum type="arabicPeriod"/>
            </a:pPr>
            <a:endParaRPr sz="1800">
              <a:latin typeface="Calibri"/>
              <a:cs typeface="Calibri"/>
            </a:endParaRPr>
          </a:p>
          <a:p>
            <a:pPr marL="417195" marR="194310" indent="-328930" algn="just">
              <a:lnSpc>
                <a:spcPct val="114999"/>
              </a:lnSpc>
              <a:buSzPct val="88888"/>
              <a:buAutoNum type="arabicPeriod"/>
              <a:tabLst>
                <a:tab pos="418465" algn="l"/>
              </a:tabLst>
            </a:pPr>
            <a:r>
              <a:rPr sz="1800" b="1" dirty="0">
                <a:latin typeface="Calibri"/>
                <a:cs typeface="Calibri"/>
              </a:rPr>
              <a:t>Visualization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Generator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Pattern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Generate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provided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tool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visualization.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(E.g.,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talking 	</a:t>
            </a:r>
            <a:r>
              <a:rPr sz="1800" dirty="0">
                <a:latin typeface="Calibri"/>
                <a:cs typeface="Calibri"/>
              </a:rPr>
              <a:t>about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around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engagement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metrics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certain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website,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generate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CSV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Tableau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 	</a:t>
            </a:r>
            <a:r>
              <a:rPr sz="1800" dirty="0">
                <a:latin typeface="Calibri"/>
                <a:cs typeface="Calibri"/>
              </a:rPr>
              <a:t>create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visualization.)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Different</a:t>
            </a:r>
            <a:r>
              <a:rPr spc="-90" dirty="0"/>
              <a:t> </a:t>
            </a:r>
            <a:r>
              <a:rPr dirty="0"/>
              <a:t>Prompt</a:t>
            </a:r>
            <a:r>
              <a:rPr spc="-105" dirty="0"/>
              <a:t> </a:t>
            </a:r>
            <a:r>
              <a:rPr spc="-10" dirty="0"/>
              <a:t>Patterns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3172" y="1518183"/>
            <a:ext cx="11229340" cy="4919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What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some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most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common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Prompt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Patterns?</a:t>
            </a:r>
            <a:endParaRPr sz="2000" dirty="0">
              <a:latin typeface="Calibri"/>
              <a:cs typeface="Calibri"/>
            </a:endParaRPr>
          </a:p>
          <a:p>
            <a:pPr marL="502284" marR="5080" indent="-330200">
              <a:lnSpc>
                <a:spcPct val="114999"/>
              </a:lnSpc>
              <a:spcBef>
                <a:spcPts val="1365"/>
              </a:spcBef>
              <a:buSzPct val="88888"/>
              <a:buAutoNum type="arabicPeriod" startAt="4"/>
              <a:tabLst>
                <a:tab pos="502284" algn="l"/>
              </a:tabLst>
            </a:pPr>
            <a:r>
              <a:rPr sz="1800" b="1" dirty="0">
                <a:latin typeface="Calibri"/>
                <a:cs typeface="Calibri"/>
              </a:rPr>
              <a:t>Recipe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Pattern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order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perform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steps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c.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Provide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complete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sequence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steps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25" dirty="0">
                <a:latin typeface="Calibri"/>
                <a:cs typeface="Calibri"/>
              </a:rPr>
              <a:t> me</a:t>
            </a:r>
            <a:r>
              <a:rPr sz="1800" spc="5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filling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missing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steps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removing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redundant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steps.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(Eg: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want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travel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Bangalore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Darjeeling.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I </a:t>
            </a:r>
            <a:r>
              <a:rPr sz="1800" dirty="0">
                <a:latin typeface="Calibri"/>
                <a:cs typeface="Calibri"/>
              </a:rPr>
              <a:t>know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take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flight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Kolkata.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take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train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cab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Darjeeling.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Complete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itinerary</a:t>
            </a:r>
            <a:r>
              <a:rPr sz="1800" spc="50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me)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5"/>
              </a:spcBef>
              <a:buAutoNum type="arabicPeriod" startAt="4"/>
            </a:pPr>
            <a:endParaRPr sz="1800" dirty="0">
              <a:latin typeface="Calibri"/>
              <a:cs typeface="Calibri"/>
            </a:endParaRPr>
          </a:p>
          <a:p>
            <a:pPr marL="172085" marR="640080" indent="386080">
              <a:lnSpc>
                <a:spcPct val="114999"/>
              </a:lnSpc>
              <a:buAutoNum type="arabicPeriod" startAt="4"/>
              <a:tabLst>
                <a:tab pos="558165" algn="l"/>
              </a:tabLst>
            </a:pPr>
            <a:r>
              <a:rPr sz="1800" b="1" dirty="0">
                <a:latin typeface="Calibri"/>
                <a:cs typeface="Calibri"/>
              </a:rPr>
              <a:t>Template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Pattern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provide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template,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placeholders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content.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output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more </a:t>
            </a:r>
            <a:r>
              <a:rPr sz="1800" dirty="0">
                <a:latin typeface="Calibri"/>
                <a:cs typeface="Calibri"/>
              </a:rPr>
              <a:t>placeholders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list.</a:t>
            </a:r>
            <a:endParaRPr sz="1800" dirty="0">
              <a:latin typeface="Calibri"/>
              <a:cs typeface="Calibri"/>
            </a:endParaRPr>
          </a:p>
          <a:p>
            <a:pPr marL="516890" marR="5445125" indent="-635">
              <a:lnSpc>
                <a:spcPct val="114999"/>
              </a:lnSpc>
            </a:pPr>
            <a:r>
              <a:rPr sz="1800" dirty="0">
                <a:latin typeface="Calibri"/>
                <a:cs typeface="Calibri"/>
              </a:rPr>
              <a:t>Eg: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Generate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day-</a:t>
            </a:r>
            <a:r>
              <a:rPr sz="1800" dirty="0">
                <a:latin typeface="Calibri"/>
                <a:cs typeface="Calibri"/>
              </a:rPr>
              <a:t>wise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travel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itinerary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visiting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Paris. </a:t>
            </a:r>
            <a:r>
              <a:rPr sz="1800" dirty="0">
                <a:latin typeface="Calibri"/>
                <a:cs typeface="Calibri"/>
              </a:rPr>
              <a:t>My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placeholders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-</a:t>
            </a:r>
            <a:endParaRPr sz="1800" dirty="0">
              <a:latin typeface="Calibri"/>
              <a:cs typeface="Calibri"/>
            </a:endParaRPr>
          </a:p>
          <a:p>
            <a:pPr marL="1073785">
              <a:lnSpc>
                <a:spcPct val="100000"/>
              </a:lnSpc>
              <a:spcBef>
                <a:spcPts val="325"/>
              </a:spcBef>
              <a:tabLst>
                <a:tab pos="1416050" algn="l"/>
              </a:tabLst>
            </a:pPr>
            <a:r>
              <a:rPr sz="1800" spc="-50" dirty="0">
                <a:latin typeface="Segoe UI Symbol"/>
                <a:cs typeface="Segoe UI Symbol"/>
              </a:rPr>
              <a:t>❏</a:t>
            </a:r>
            <a:r>
              <a:rPr sz="1800" dirty="0">
                <a:latin typeface="Segoe UI Symbol"/>
                <a:cs typeface="Segoe UI Symbol"/>
              </a:rPr>
              <a:t>	</a:t>
            </a:r>
            <a:r>
              <a:rPr sz="1800" dirty="0">
                <a:latin typeface="Calibri"/>
                <a:cs typeface="Calibri"/>
              </a:rPr>
              <a:t>&lt;Day&gt;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travel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plan</a:t>
            </a:r>
            <a:endParaRPr sz="1800" dirty="0">
              <a:latin typeface="Calibri"/>
              <a:cs typeface="Calibri"/>
            </a:endParaRPr>
          </a:p>
          <a:p>
            <a:pPr marL="1073785">
              <a:lnSpc>
                <a:spcPct val="100000"/>
              </a:lnSpc>
              <a:spcBef>
                <a:spcPts val="325"/>
              </a:spcBef>
              <a:tabLst>
                <a:tab pos="1416050" algn="l"/>
              </a:tabLst>
            </a:pPr>
            <a:r>
              <a:rPr sz="1800" spc="-50" dirty="0">
                <a:latin typeface="Segoe UI Symbol"/>
                <a:cs typeface="Segoe UI Symbol"/>
              </a:rPr>
              <a:t>❏</a:t>
            </a:r>
            <a:r>
              <a:rPr sz="1800" dirty="0">
                <a:latin typeface="Segoe UI Symbol"/>
                <a:cs typeface="Segoe UI Symbol"/>
              </a:rPr>
              <a:t>	</a:t>
            </a:r>
            <a:r>
              <a:rPr sz="1800" dirty="0">
                <a:latin typeface="Calibri"/>
                <a:cs typeface="Calibri"/>
              </a:rPr>
              <a:t>&lt;Location&gt;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place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visit</a:t>
            </a:r>
            <a:endParaRPr sz="1800" dirty="0">
              <a:latin typeface="Calibri"/>
              <a:cs typeface="Calibri"/>
            </a:endParaRPr>
          </a:p>
          <a:p>
            <a:pPr marL="1073785">
              <a:lnSpc>
                <a:spcPct val="100000"/>
              </a:lnSpc>
              <a:spcBef>
                <a:spcPts val="325"/>
              </a:spcBef>
              <a:tabLst>
                <a:tab pos="1416050" algn="l"/>
              </a:tabLst>
            </a:pPr>
            <a:r>
              <a:rPr sz="1800" spc="-50" dirty="0">
                <a:latin typeface="Segoe UI Symbol"/>
                <a:cs typeface="Segoe UI Symbol"/>
              </a:rPr>
              <a:t>❏</a:t>
            </a:r>
            <a:r>
              <a:rPr sz="1800" dirty="0">
                <a:latin typeface="Segoe UI Symbol"/>
                <a:cs typeface="Segoe UI Symbol"/>
              </a:rPr>
              <a:t>	</a:t>
            </a:r>
            <a:r>
              <a:rPr sz="1800" dirty="0">
                <a:latin typeface="Calibri"/>
                <a:cs typeface="Calibri"/>
              </a:rPr>
              <a:t>&lt;Activity&gt;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what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place</a:t>
            </a:r>
            <a:endParaRPr sz="1800" dirty="0">
              <a:latin typeface="Calibri"/>
              <a:cs typeface="Calibri"/>
            </a:endParaRPr>
          </a:p>
          <a:p>
            <a:pPr marL="1073785">
              <a:lnSpc>
                <a:spcPct val="100000"/>
              </a:lnSpc>
              <a:spcBef>
                <a:spcPts val="325"/>
              </a:spcBef>
              <a:tabLst>
                <a:tab pos="1416050" algn="l"/>
              </a:tabLst>
            </a:pPr>
            <a:r>
              <a:rPr sz="1800" spc="-50" dirty="0">
                <a:latin typeface="Segoe UI Symbol"/>
                <a:cs typeface="Segoe UI Symbol"/>
              </a:rPr>
              <a:t>❏</a:t>
            </a:r>
            <a:r>
              <a:rPr sz="1800" dirty="0">
                <a:latin typeface="Segoe UI Symbol"/>
                <a:cs typeface="Segoe UI Symbol"/>
              </a:rPr>
              <a:t>	</a:t>
            </a:r>
            <a:r>
              <a:rPr sz="1800" dirty="0">
                <a:latin typeface="Calibri"/>
                <a:cs typeface="Calibri"/>
              </a:rPr>
              <a:t>&lt;Time&gt;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best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visit</a:t>
            </a:r>
            <a:endParaRPr sz="1800" dirty="0">
              <a:latin typeface="Calibri"/>
              <a:cs typeface="Calibri"/>
            </a:endParaRPr>
          </a:p>
          <a:p>
            <a:pPr marL="1459230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latin typeface="Calibri"/>
                <a:cs typeface="Calibri"/>
              </a:rPr>
              <a:t>Template: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&lt;Day&gt;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visit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&lt;Location&gt;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&lt;Time&gt;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&lt;Activity&gt;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3172" y="1472819"/>
            <a:ext cx="4551680" cy="31800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session,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we’ll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discuss:</a:t>
            </a:r>
            <a:endParaRPr sz="2000" dirty="0">
              <a:latin typeface="Calibri"/>
              <a:cs typeface="Calibri"/>
            </a:endParaRPr>
          </a:p>
          <a:p>
            <a:pPr marL="469265" indent="-342265">
              <a:lnSpc>
                <a:spcPct val="100000"/>
              </a:lnSpc>
              <a:spcBef>
                <a:spcPts val="360"/>
              </a:spcBef>
              <a:buSzPct val="90000"/>
              <a:buFont typeface="Lucida Sans Unicode"/>
              <a:buChar char="●"/>
              <a:tabLst>
                <a:tab pos="469265" algn="l"/>
              </a:tabLst>
            </a:pPr>
            <a:r>
              <a:rPr sz="2000" dirty="0">
                <a:latin typeface="Calibri"/>
                <a:cs typeface="Calibri"/>
              </a:rPr>
              <a:t>Introduction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Generative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AI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LLMs</a:t>
            </a:r>
            <a:endParaRPr sz="2000" dirty="0">
              <a:latin typeface="Calibri"/>
              <a:cs typeface="Calibri"/>
            </a:endParaRPr>
          </a:p>
          <a:p>
            <a:pPr marL="469265" indent="-342265">
              <a:lnSpc>
                <a:spcPct val="100000"/>
              </a:lnSpc>
              <a:spcBef>
                <a:spcPts val="360"/>
              </a:spcBef>
              <a:buSzPct val="90000"/>
              <a:buFont typeface="Lucida Sans Unicode"/>
              <a:buChar char="●"/>
              <a:tabLst>
                <a:tab pos="469265" algn="l"/>
              </a:tabLst>
            </a:pPr>
            <a:r>
              <a:rPr sz="2000" dirty="0">
                <a:latin typeface="Calibri"/>
                <a:cs typeface="Calibri"/>
              </a:rPr>
              <a:t>Basics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Prompt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Engineering</a:t>
            </a:r>
            <a:endParaRPr sz="2000" dirty="0">
              <a:latin typeface="Calibri"/>
              <a:cs typeface="Calibri"/>
            </a:endParaRPr>
          </a:p>
          <a:p>
            <a:pPr marL="469265" indent="-342265">
              <a:lnSpc>
                <a:spcPct val="100000"/>
              </a:lnSpc>
              <a:spcBef>
                <a:spcPts val="360"/>
              </a:spcBef>
              <a:buSzPct val="90000"/>
              <a:buFont typeface="Lucida Sans Unicode"/>
              <a:buChar char="●"/>
              <a:tabLst>
                <a:tab pos="469265" algn="l"/>
              </a:tabLst>
            </a:pPr>
            <a:r>
              <a:rPr sz="2000" dirty="0">
                <a:latin typeface="Calibri"/>
                <a:cs typeface="Calibri"/>
              </a:rPr>
              <a:t>Components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Good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Prompt</a:t>
            </a:r>
            <a:endParaRPr sz="2000" dirty="0">
              <a:latin typeface="Calibri"/>
              <a:cs typeface="Calibri"/>
            </a:endParaRPr>
          </a:p>
          <a:p>
            <a:pPr marL="469265" indent="-342265">
              <a:lnSpc>
                <a:spcPct val="100000"/>
              </a:lnSpc>
              <a:spcBef>
                <a:spcPts val="360"/>
              </a:spcBef>
              <a:buSzPct val="90000"/>
              <a:buFont typeface="Lucida Sans Unicode"/>
              <a:buChar char="●"/>
              <a:tabLst>
                <a:tab pos="469265" algn="l"/>
              </a:tabLst>
            </a:pPr>
            <a:r>
              <a:rPr sz="2000" dirty="0">
                <a:latin typeface="Calibri"/>
                <a:cs typeface="Calibri"/>
              </a:rPr>
              <a:t>How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Write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Prompt?</a:t>
            </a:r>
            <a:endParaRPr sz="2000" dirty="0">
              <a:latin typeface="Calibri"/>
              <a:cs typeface="Calibri"/>
            </a:endParaRPr>
          </a:p>
          <a:p>
            <a:pPr marL="469265" indent="-342265">
              <a:lnSpc>
                <a:spcPct val="100000"/>
              </a:lnSpc>
              <a:spcBef>
                <a:spcPts val="360"/>
              </a:spcBef>
              <a:buSzPct val="90000"/>
              <a:buFont typeface="Lucida Sans Unicode"/>
              <a:buChar char="●"/>
              <a:tabLst>
                <a:tab pos="469265" algn="l"/>
              </a:tabLst>
            </a:pPr>
            <a:r>
              <a:rPr sz="2000" dirty="0">
                <a:latin typeface="Calibri"/>
                <a:cs typeface="Calibri"/>
              </a:rPr>
              <a:t>Advanced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Prompt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Strategies</a:t>
            </a:r>
            <a:endParaRPr sz="2000" dirty="0">
              <a:latin typeface="Calibri"/>
              <a:cs typeface="Calibri"/>
            </a:endParaRPr>
          </a:p>
          <a:p>
            <a:pPr marL="469265" indent="-342265">
              <a:lnSpc>
                <a:spcPct val="100000"/>
              </a:lnSpc>
              <a:spcBef>
                <a:spcPts val="360"/>
              </a:spcBef>
              <a:buSzPct val="90000"/>
              <a:buFont typeface="Lucida Sans Unicode"/>
              <a:buChar char="●"/>
              <a:tabLst>
                <a:tab pos="469265" algn="l"/>
              </a:tabLst>
            </a:pPr>
            <a:r>
              <a:rPr sz="2000" dirty="0">
                <a:latin typeface="Calibri"/>
                <a:cs typeface="Calibri"/>
              </a:rPr>
              <a:t>Common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Prompting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Errors</a:t>
            </a:r>
            <a:endParaRPr sz="2000" dirty="0">
              <a:latin typeface="Calibri"/>
              <a:cs typeface="Calibri"/>
            </a:endParaRPr>
          </a:p>
          <a:p>
            <a:pPr marL="469265" indent="-342265">
              <a:lnSpc>
                <a:spcPct val="100000"/>
              </a:lnSpc>
              <a:spcBef>
                <a:spcPts val="360"/>
              </a:spcBef>
              <a:buSzPct val="90000"/>
              <a:buFont typeface="Lucida Sans Unicode"/>
              <a:buChar char="●"/>
              <a:tabLst>
                <a:tab pos="469265" algn="l"/>
              </a:tabLst>
            </a:pPr>
            <a:r>
              <a:rPr sz="2000" dirty="0">
                <a:latin typeface="Calibri"/>
                <a:cs typeface="Calibri"/>
              </a:rPr>
              <a:t>Limitations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Generative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Models</a:t>
            </a:r>
            <a:endParaRPr sz="2000" dirty="0">
              <a:latin typeface="Calibri"/>
              <a:cs typeface="Calibri"/>
            </a:endParaRPr>
          </a:p>
          <a:p>
            <a:pPr marL="469265" indent="-342265">
              <a:lnSpc>
                <a:spcPct val="100000"/>
              </a:lnSpc>
              <a:spcBef>
                <a:spcPts val="360"/>
              </a:spcBef>
              <a:buSzPct val="90000"/>
              <a:buFont typeface="Lucida Sans Unicode"/>
              <a:buChar char="●"/>
              <a:tabLst>
                <a:tab pos="469265" algn="l"/>
              </a:tabLst>
            </a:pPr>
            <a:r>
              <a:rPr sz="2000" dirty="0">
                <a:latin typeface="Calibri"/>
                <a:cs typeface="Calibri"/>
              </a:rPr>
              <a:t>Applications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Prompt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Engineering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31140" cy="1346835"/>
            <a:chOff x="0" y="0"/>
            <a:chExt cx="231140" cy="134683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07010" cy="653415"/>
            </a:xfrm>
            <a:custGeom>
              <a:avLst/>
              <a:gdLst/>
              <a:ahLst/>
              <a:cxnLst/>
              <a:rect l="l" t="t" r="r" b="b"/>
              <a:pathLst>
                <a:path w="207010" h="653415">
                  <a:moveTo>
                    <a:pt x="206502" y="0"/>
                  </a:moveTo>
                  <a:lnTo>
                    <a:pt x="0" y="0"/>
                  </a:lnTo>
                  <a:lnTo>
                    <a:pt x="0" y="653034"/>
                  </a:lnTo>
                  <a:lnTo>
                    <a:pt x="206502" y="653034"/>
                  </a:lnTo>
                  <a:lnTo>
                    <a:pt x="206502" y="0"/>
                  </a:lnTo>
                  <a:close/>
                </a:path>
              </a:pathLst>
            </a:custGeom>
            <a:solidFill>
              <a:srgbClr val="0F3E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48462"/>
              <a:ext cx="207010" cy="674370"/>
            </a:xfrm>
            <a:custGeom>
              <a:avLst/>
              <a:gdLst/>
              <a:ahLst/>
              <a:cxnLst/>
              <a:rect l="l" t="t" r="r" b="b"/>
              <a:pathLst>
                <a:path w="207010" h="674369">
                  <a:moveTo>
                    <a:pt x="206502" y="0"/>
                  </a:moveTo>
                  <a:lnTo>
                    <a:pt x="0" y="0"/>
                  </a:lnTo>
                  <a:lnTo>
                    <a:pt x="0" y="674370"/>
                  </a:lnTo>
                  <a:lnTo>
                    <a:pt x="206502" y="674370"/>
                  </a:lnTo>
                  <a:lnTo>
                    <a:pt x="206502" y="0"/>
                  </a:lnTo>
                  <a:close/>
                </a:path>
              </a:pathLst>
            </a:custGeom>
            <a:solidFill>
              <a:srgbClr val="498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231140" cy="677545"/>
            </a:xfrm>
            <a:custGeom>
              <a:avLst/>
              <a:gdLst/>
              <a:ahLst/>
              <a:cxnLst/>
              <a:rect l="l" t="t" r="r" b="b"/>
              <a:pathLst>
                <a:path w="231140" h="677545">
                  <a:moveTo>
                    <a:pt x="230886" y="0"/>
                  </a:moveTo>
                  <a:lnTo>
                    <a:pt x="0" y="0"/>
                  </a:lnTo>
                  <a:lnTo>
                    <a:pt x="0" y="677417"/>
                  </a:lnTo>
                  <a:lnTo>
                    <a:pt x="230886" y="677417"/>
                  </a:lnTo>
                  <a:lnTo>
                    <a:pt x="230886" y="0"/>
                  </a:lnTo>
                  <a:close/>
                </a:path>
              </a:pathLst>
            </a:custGeom>
            <a:solidFill>
              <a:srgbClr val="0F3E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72845"/>
              <a:ext cx="231140" cy="673735"/>
            </a:xfrm>
            <a:custGeom>
              <a:avLst/>
              <a:gdLst/>
              <a:ahLst/>
              <a:cxnLst/>
              <a:rect l="l" t="t" r="r" b="b"/>
              <a:pathLst>
                <a:path w="231140" h="673735">
                  <a:moveTo>
                    <a:pt x="230886" y="0"/>
                  </a:moveTo>
                  <a:lnTo>
                    <a:pt x="0" y="0"/>
                  </a:lnTo>
                  <a:lnTo>
                    <a:pt x="0" y="673608"/>
                  </a:lnTo>
                  <a:lnTo>
                    <a:pt x="230886" y="673608"/>
                  </a:lnTo>
                  <a:lnTo>
                    <a:pt x="230886" y="0"/>
                  </a:lnTo>
                  <a:close/>
                </a:path>
              </a:pathLst>
            </a:custGeom>
            <a:solidFill>
              <a:srgbClr val="498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67146" y="2414860"/>
            <a:ext cx="22256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>
                <a:solidFill>
                  <a:srgbClr val="000000"/>
                </a:solidFill>
              </a:rPr>
              <a:t>Examples</a:t>
            </a:r>
            <a:endParaRPr sz="4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Advanced</a:t>
            </a:r>
            <a:r>
              <a:rPr spc="-60" dirty="0"/>
              <a:t> </a:t>
            </a:r>
            <a:r>
              <a:rPr dirty="0"/>
              <a:t>Prompt</a:t>
            </a:r>
            <a:r>
              <a:rPr spc="-60" dirty="0"/>
              <a:t> </a:t>
            </a:r>
            <a:r>
              <a:rPr spc="-10" dirty="0"/>
              <a:t>Strategies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3378" y="1518150"/>
            <a:ext cx="11085830" cy="2570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Here’s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few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instances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advanced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prompt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strategies: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60"/>
              </a:spcBef>
            </a:pPr>
            <a:endParaRPr sz="2000">
              <a:latin typeface="Calibri"/>
              <a:cs typeface="Calibri"/>
            </a:endParaRPr>
          </a:p>
          <a:p>
            <a:pPr marL="469265" indent="-342900">
              <a:lnSpc>
                <a:spcPct val="100000"/>
              </a:lnSpc>
              <a:buSzPct val="90000"/>
              <a:buFont typeface="Calibri"/>
              <a:buChar char="●"/>
              <a:tabLst>
                <a:tab pos="469265" algn="l"/>
              </a:tabLst>
            </a:pPr>
            <a:r>
              <a:rPr sz="2000" b="1" spc="-20" dirty="0">
                <a:latin typeface="Calibri"/>
                <a:cs typeface="Calibri"/>
              </a:rPr>
              <a:t>Zero-</a:t>
            </a:r>
            <a:r>
              <a:rPr sz="2000" b="1" dirty="0">
                <a:latin typeface="Calibri"/>
                <a:cs typeface="Calibri"/>
              </a:rPr>
              <a:t>Shot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Learning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-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Directly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instructing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perform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task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without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additional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examples.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Font typeface="Calibri"/>
              <a:buChar char="●"/>
            </a:pPr>
            <a:endParaRPr sz="2000">
              <a:latin typeface="Calibri"/>
              <a:cs typeface="Calibri"/>
            </a:endParaRPr>
          </a:p>
          <a:p>
            <a:pPr marL="469265" indent="-342900">
              <a:lnSpc>
                <a:spcPct val="100000"/>
              </a:lnSpc>
              <a:buSzPct val="90000"/>
              <a:buFont typeface="Calibri"/>
              <a:buChar char="●"/>
              <a:tabLst>
                <a:tab pos="469265" algn="l"/>
              </a:tabLst>
            </a:pPr>
            <a:r>
              <a:rPr sz="2000" b="1" spc="-10" dirty="0">
                <a:latin typeface="Calibri"/>
                <a:cs typeface="Calibri"/>
              </a:rPr>
              <a:t>Few-</a:t>
            </a:r>
            <a:r>
              <a:rPr sz="2000" b="1" dirty="0">
                <a:latin typeface="Calibri"/>
                <a:cs typeface="Calibri"/>
              </a:rPr>
              <a:t>Shot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Learning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Teaching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examples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prompt.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75"/>
              </a:spcBef>
              <a:buFont typeface="Calibri"/>
              <a:buChar char="●"/>
            </a:pPr>
            <a:endParaRPr sz="2000">
              <a:latin typeface="Calibri"/>
              <a:cs typeface="Calibri"/>
            </a:endParaRPr>
          </a:p>
          <a:p>
            <a:pPr marL="469265" indent="-342900">
              <a:lnSpc>
                <a:spcPct val="100000"/>
              </a:lnSpc>
              <a:spcBef>
                <a:spcPts val="5"/>
              </a:spcBef>
              <a:buSzPct val="90000"/>
              <a:buFont typeface="Calibri"/>
              <a:buChar char="●"/>
              <a:tabLst>
                <a:tab pos="469265" algn="l"/>
              </a:tabLst>
            </a:pPr>
            <a:r>
              <a:rPr sz="2000" b="1" dirty="0">
                <a:latin typeface="Calibri"/>
                <a:cs typeface="Calibri"/>
              </a:rPr>
              <a:t>Chain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Thought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Process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Asking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show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work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thought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Common</a:t>
            </a:r>
            <a:r>
              <a:rPr spc="-85" dirty="0"/>
              <a:t> </a:t>
            </a:r>
            <a:r>
              <a:rPr dirty="0"/>
              <a:t>Prompting</a:t>
            </a:r>
            <a:r>
              <a:rPr spc="-85" dirty="0"/>
              <a:t> </a:t>
            </a:r>
            <a:r>
              <a:rPr spc="-10" dirty="0"/>
              <a:t>Errors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475" y="1472168"/>
            <a:ext cx="4276725" cy="21285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59"/>
              </a:spcBef>
              <a:buSzPct val="90000"/>
              <a:buAutoNum type="arabicPeriod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Vague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Ambiguous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Prompts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60"/>
              </a:spcBef>
              <a:buSzPct val="90000"/>
              <a:buAutoNum type="arabicPeriod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Biased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Prompts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60"/>
              </a:spcBef>
              <a:buSzPct val="90000"/>
              <a:buAutoNum type="arabicPeriod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Lack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Contextual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Information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60"/>
              </a:spcBef>
              <a:buSzPct val="90000"/>
              <a:buAutoNum type="arabicPeriod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Insufficient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Examples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Training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60"/>
              </a:spcBef>
              <a:buSzPct val="90000"/>
              <a:buAutoNum type="arabicPeriod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Complex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Confusing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Prompts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60"/>
              </a:spcBef>
              <a:buSzPct val="90000"/>
              <a:buAutoNum type="arabicPeriod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Not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testing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prompts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thoroughly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Limitations</a:t>
            </a:r>
            <a:r>
              <a:rPr spc="-85" dirty="0"/>
              <a:t> </a:t>
            </a:r>
            <a:r>
              <a:rPr dirty="0"/>
              <a:t>of</a:t>
            </a:r>
            <a:r>
              <a:rPr spc="-85" dirty="0"/>
              <a:t> </a:t>
            </a:r>
            <a:r>
              <a:rPr dirty="0"/>
              <a:t>Generative</a:t>
            </a:r>
            <a:r>
              <a:rPr spc="-75" dirty="0"/>
              <a:t> </a:t>
            </a:r>
            <a:r>
              <a:rPr spc="-10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475" y="1472168"/>
            <a:ext cx="7781290" cy="14274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59"/>
              </a:spcBef>
              <a:buSzPct val="90000"/>
              <a:buAutoNum type="arabicPeriod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Hallucinations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produce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imaginative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surreal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responses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60"/>
              </a:spcBef>
              <a:buSzPct val="90000"/>
              <a:buAutoNum type="arabicPeriod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Token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length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tokens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available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4096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tokens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&amp;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2048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output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60"/>
              </a:spcBef>
              <a:buSzPct val="90000"/>
              <a:buAutoNum type="arabicPeriod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Pricing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better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versions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/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increase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token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size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60"/>
              </a:spcBef>
              <a:buSzPct val="90000"/>
              <a:buAutoNum type="arabicPeriod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Resource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Intensive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computationally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expensive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resource-intensive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207645" cy="1323340"/>
            <a:chOff x="0" y="0"/>
            <a:chExt cx="207645" cy="1323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07645" cy="654050"/>
            </a:xfrm>
            <a:custGeom>
              <a:avLst/>
              <a:gdLst/>
              <a:ahLst/>
              <a:cxnLst/>
              <a:rect l="l" t="t" r="r" b="b"/>
              <a:pathLst>
                <a:path w="207645" h="654050">
                  <a:moveTo>
                    <a:pt x="207264" y="0"/>
                  </a:moveTo>
                  <a:lnTo>
                    <a:pt x="0" y="0"/>
                  </a:lnTo>
                  <a:lnTo>
                    <a:pt x="0" y="653796"/>
                  </a:lnTo>
                  <a:lnTo>
                    <a:pt x="207264" y="653796"/>
                  </a:lnTo>
                  <a:lnTo>
                    <a:pt x="207264" y="0"/>
                  </a:lnTo>
                  <a:close/>
                </a:path>
              </a:pathLst>
            </a:custGeom>
            <a:solidFill>
              <a:srgbClr val="0F3E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8462"/>
              <a:ext cx="207645" cy="674370"/>
            </a:xfrm>
            <a:custGeom>
              <a:avLst/>
              <a:gdLst/>
              <a:ahLst/>
              <a:cxnLst/>
              <a:rect l="l" t="t" r="r" b="b"/>
              <a:pathLst>
                <a:path w="207645" h="674369">
                  <a:moveTo>
                    <a:pt x="207264" y="0"/>
                  </a:moveTo>
                  <a:lnTo>
                    <a:pt x="0" y="0"/>
                  </a:lnTo>
                  <a:lnTo>
                    <a:pt x="0" y="674370"/>
                  </a:lnTo>
                  <a:lnTo>
                    <a:pt x="207264" y="674370"/>
                  </a:lnTo>
                  <a:lnTo>
                    <a:pt x="207264" y="0"/>
                  </a:lnTo>
                  <a:close/>
                </a:path>
              </a:pathLst>
            </a:custGeom>
            <a:solidFill>
              <a:srgbClr val="498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419100" y="1281683"/>
            <a:ext cx="11302365" cy="0"/>
          </a:xfrm>
          <a:custGeom>
            <a:avLst/>
            <a:gdLst/>
            <a:ahLst/>
            <a:cxnLst/>
            <a:rect l="l" t="t" r="r" b="b"/>
            <a:pathLst>
              <a:path w="11302365">
                <a:moveTo>
                  <a:pt x="0" y="0"/>
                </a:moveTo>
                <a:lnTo>
                  <a:pt x="11301895" y="0"/>
                </a:lnTo>
              </a:path>
            </a:pathLst>
          </a:custGeom>
          <a:ln w="28575">
            <a:solidFill>
              <a:srgbClr val="08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Applications</a:t>
            </a:r>
            <a:r>
              <a:rPr spc="-70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dirty="0"/>
              <a:t>Prompt</a:t>
            </a:r>
            <a:r>
              <a:rPr spc="-8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39698" y="1544955"/>
            <a:ext cx="2418715" cy="1252220"/>
          </a:xfrm>
          <a:prstGeom prst="rect">
            <a:avLst/>
          </a:prstGeom>
          <a:solidFill>
            <a:srgbClr val="8063A1"/>
          </a:solidFill>
          <a:ln w="25400">
            <a:solidFill>
              <a:srgbClr val="FFFFFF"/>
            </a:solidFill>
          </a:ln>
        </p:spPr>
        <p:txBody>
          <a:bodyPr vert="horz" wrap="square" lIns="0" tIns="273050" rIns="0" bIns="0" rtlCol="0">
            <a:spAutoFit/>
          </a:bodyPr>
          <a:lstStyle/>
          <a:p>
            <a:pPr marL="589915" marR="594360" indent="174625">
              <a:lnSpc>
                <a:spcPct val="100499"/>
              </a:lnSpc>
              <a:spcBef>
                <a:spcPts val="2150"/>
              </a:spcBef>
            </a:pP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Content Generation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36432" y="1539621"/>
            <a:ext cx="2418715" cy="1252220"/>
          </a:xfrm>
          <a:prstGeom prst="rect">
            <a:avLst/>
          </a:prstGeom>
          <a:solidFill>
            <a:srgbClr val="5279B9"/>
          </a:solidFill>
          <a:ln w="25400">
            <a:solidFill>
              <a:srgbClr val="FFFFFF"/>
            </a:solidFill>
          </a:ln>
        </p:spPr>
        <p:txBody>
          <a:bodyPr vert="horz" wrap="square" lIns="0" tIns="294005" rIns="0" bIns="0" rtlCol="0">
            <a:spAutoFit/>
          </a:bodyPr>
          <a:lstStyle/>
          <a:p>
            <a:pPr marL="800100" marR="247650" indent="-548005">
              <a:lnSpc>
                <a:spcPct val="100499"/>
              </a:lnSpc>
              <a:spcBef>
                <a:spcPts val="2315"/>
              </a:spcBef>
            </a:pP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1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sz="2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9698" y="4095369"/>
            <a:ext cx="2418715" cy="1252220"/>
          </a:xfrm>
          <a:prstGeom prst="rect">
            <a:avLst/>
          </a:prstGeom>
          <a:solidFill>
            <a:srgbClr val="5279B9"/>
          </a:solidFill>
          <a:ln w="25400">
            <a:solidFill>
              <a:srgbClr val="FFFFFF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492759" marR="262890" indent="-188595">
              <a:lnSpc>
                <a:spcPct val="100299"/>
              </a:lnSpc>
              <a:spcBef>
                <a:spcPts val="925"/>
              </a:spcBef>
            </a:pP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2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Generation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Software Development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38446" y="4095369"/>
            <a:ext cx="2418080" cy="1252220"/>
          </a:xfrm>
          <a:prstGeom prst="rect">
            <a:avLst/>
          </a:prstGeom>
          <a:solidFill>
            <a:srgbClr val="49A9C5"/>
          </a:solidFill>
          <a:ln w="25400">
            <a:solidFill>
              <a:srgbClr val="FFFFFF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492759" marR="458470" algn="ctr">
              <a:lnSpc>
                <a:spcPct val="100299"/>
              </a:lnSpc>
              <a:spcBef>
                <a:spcPts val="900"/>
              </a:spcBef>
            </a:pP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Research</a:t>
            </a:r>
            <a:r>
              <a:rPr sz="21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Information Retrieval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38446" y="1539621"/>
            <a:ext cx="2418080" cy="1252220"/>
          </a:xfrm>
          <a:prstGeom prst="rect">
            <a:avLst/>
          </a:prstGeom>
          <a:solidFill>
            <a:srgbClr val="5D5AAD"/>
          </a:solidFill>
          <a:ln w="25400">
            <a:solidFill>
              <a:srgbClr val="FFFFFF"/>
            </a:solidFill>
          </a:ln>
        </p:spPr>
        <p:txBody>
          <a:bodyPr vert="horz" wrap="square" lIns="0" tIns="294005" rIns="0" bIns="0" rtlCol="0">
            <a:spAutoFit/>
          </a:bodyPr>
          <a:lstStyle/>
          <a:p>
            <a:pPr marL="300990" marR="204470" indent="-80010">
              <a:lnSpc>
                <a:spcPct val="100499"/>
              </a:lnSpc>
              <a:spcBef>
                <a:spcPts val="2315"/>
              </a:spcBef>
            </a:pP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1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Support </a:t>
            </a:r>
            <a:r>
              <a:rPr sz="21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Engagement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1863" y="5460324"/>
            <a:ext cx="2386330" cy="721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015" indent="-234315">
              <a:lnSpc>
                <a:spcPts val="1739"/>
              </a:lnSpc>
              <a:buSzPct val="126666"/>
              <a:buFont typeface="Arial MT"/>
              <a:buChar char="-"/>
              <a:tabLst>
                <a:tab pos="247015" algn="l"/>
              </a:tabLst>
            </a:pPr>
            <a:r>
              <a:rPr sz="1500" dirty="0">
                <a:latin typeface="Calibri"/>
                <a:cs typeface="Calibri"/>
              </a:rPr>
              <a:t>Automating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Code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Writing</a:t>
            </a:r>
            <a:endParaRPr sz="1500">
              <a:latin typeface="Calibri"/>
              <a:cs typeface="Calibri"/>
            </a:endParaRPr>
          </a:p>
          <a:p>
            <a:pPr marL="247015" indent="-234315">
              <a:lnSpc>
                <a:spcPts val="1800"/>
              </a:lnSpc>
              <a:buSzPct val="126666"/>
              <a:buFont typeface="Arial MT"/>
              <a:buChar char="-"/>
              <a:tabLst>
                <a:tab pos="247015" algn="l"/>
              </a:tabLst>
            </a:pPr>
            <a:r>
              <a:rPr sz="1500" dirty="0">
                <a:latin typeface="Calibri"/>
                <a:cs typeface="Calibri"/>
              </a:rPr>
              <a:t>Debugging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Assistance</a:t>
            </a:r>
            <a:endParaRPr sz="1500">
              <a:latin typeface="Calibri"/>
              <a:cs typeface="Calibri"/>
            </a:endParaRPr>
          </a:p>
          <a:p>
            <a:pPr marL="247015" indent="-234315">
              <a:lnSpc>
                <a:spcPts val="2039"/>
              </a:lnSpc>
              <a:buSzPct val="126666"/>
              <a:buFont typeface="Arial MT"/>
              <a:buChar char="-"/>
              <a:tabLst>
                <a:tab pos="247015" algn="l"/>
              </a:tabLst>
            </a:pPr>
            <a:r>
              <a:rPr sz="1500" dirty="0">
                <a:latin typeface="Calibri"/>
                <a:cs typeface="Calibri"/>
              </a:rPr>
              <a:t>Documentation</a:t>
            </a:r>
            <a:r>
              <a:rPr sz="1500" spc="-8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Generation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27696" y="5557255"/>
            <a:ext cx="1824989" cy="493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015" indent="-234315">
              <a:lnSpc>
                <a:spcPts val="1739"/>
              </a:lnSpc>
              <a:buSzPct val="126666"/>
              <a:buFont typeface="Arial MT"/>
              <a:buChar char="-"/>
              <a:tabLst>
                <a:tab pos="247015" algn="l"/>
              </a:tabLst>
            </a:pPr>
            <a:r>
              <a:rPr sz="1500" dirty="0">
                <a:latin typeface="Calibri"/>
                <a:cs typeface="Calibri"/>
              </a:rPr>
              <a:t>Text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Summarization</a:t>
            </a:r>
            <a:endParaRPr sz="1500">
              <a:latin typeface="Calibri"/>
              <a:cs typeface="Calibri"/>
            </a:endParaRPr>
          </a:p>
          <a:p>
            <a:pPr marL="247015" indent="-234315">
              <a:lnSpc>
                <a:spcPts val="2039"/>
              </a:lnSpc>
              <a:buSzPct val="126666"/>
              <a:buFont typeface="Arial MT"/>
              <a:buChar char="-"/>
              <a:tabLst>
                <a:tab pos="247015" algn="l"/>
              </a:tabLst>
            </a:pPr>
            <a:r>
              <a:rPr sz="1500" dirty="0">
                <a:latin typeface="Calibri"/>
                <a:cs typeface="Calibri"/>
              </a:rPr>
              <a:t>Question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Answering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27696" y="2909666"/>
            <a:ext cx="1847214" cy="723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015" indent="-234315">
              <a:lnSpc>
                <a:spcPts val="1945"/>
              </a:lnSpc>
              <a:buSzPct val="126666"/>
              <a:buFont typeface="Arial MT"/>
              <a:buChar char="-"/>
              <a:tabLst>
                <a:tab pos="247015" algn="l"/>
              </a:tabLst>
            </a:pPr>
            <a:r>
              <a:rPr sz="1500" dirty="0">
                <a:latin typeface="Calibri"/>
                <a:cs typeface="Calibri"/>
              </a:rPr>
              <a:t>Chatbots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Virtual</a:t>
            </a:r>
            <a:endParaRPr sz="1500">
              <a:latin typeface="Calibri"/>
              <a:cs typeface="Calibri"/>
            </a:endParaRPr>
          </a:p>
          <a:p>
            <a:pPr marL="241300">
              <a:lnSpc>
                <a:spcPts val="1565"/>
              </a:lnSpc>
            </a:pPr>
            <a:r>
              <a:rPr sz="1500" spc="-10" dirty="0">
                <a:latin typeface="Calibri"/>
                <a:cs typeface="Calibri"/>
              </a:rPr>
              <a:t>Assistants</a:t>
            </a:r>
            <a:endParaRPr sz="1500">
              <a:latin typeface="Calibri"/>
              <a:cs typeface="Calibri"/>
            </a:endParaRPr>
          </a:p>
          <a:p>
            <a:pPr marL="247015" indent="-234315">
              <a:lnSpc>
                <a:spcPts val="2080"/>
              </a:lnSpc>
              <a:buSzPct val="126666"/>
              <a:buFont typeface="Arial MT"/>
              <a:buChar char="-"/>
              <a:tabLst>
                <a:tab pos="247015" algn="l"/>
              </a:tabLst>
            </a:pPr>
            <a:r>
              <a:rPr sz="1500" dirty="0">
                <a:latin typeface="Calibri"/>
                <a:cs typeface="Calibri"/>
              </a:rPr>
              <a:t>Instructional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Guides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6095" y="2904907"/>
            <a:ext cx="2441575" cy="721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015" indent="-234315">
              <a:lnSpc>
                <a:spcPts val="1739"/>
              </a:lnSpc>
              <a:buSzPct val="126666"/>
              <a:buFont typeface="Arial MT"/>
              <a:buChar char="-"/>
              <a:tabLst>
                <a:tab pos="247015" algn="l"/>
              </a:tabLst>
            </a:pPr>
            <a:r>
              <a:rPr sz="1500" dirty="0">
                <a:latin typeface="Calibri"/>
                <a:cs typeface="Calibri"/>
              </a:rPr>
              <a:t>Copywriting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Advertising</a:t>
            </a:r>
            <a:endParaRPr sz="1500">
              <a:latin typeface="Calibri"/>
              <a:cs typeface="Calibri"/>
            </a:endParaRPr>
          </a:p>
          <a:p>
            <a:pPr marL="247015" indent="-234315">
              <a:lnSpc>
                <a:spcPts val="1800"/>
              </a:lnSpc>
              <a:buSzPct val="126666"/>
              <a:buFont typeface="Arial MT"/>
              <a:buChar char="-"/>
              <a:tabLst>
                <a:tab pos="247015" algn="l"/>
              </a:tabLst>
            </a:pPr>
            <a:r>
              <a:rPr sz="1500" dirty="0">
                <a:latin typeface="Calibri"/>
                <a:cs typeface="Calibri"/>
              </a:rPr>
              <a:t>Creative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Writing</a:t>
            </a:r>
            <a:endParaRPr sz="1500">
              <a:latin typeface="Calibri"/>
              <a:cs typeface="Calibri"/>
            </a:endParaRPr>
          </a:p>
          <a:p>
            <a:pPr marL="247015" indent="-234315">
              <a:lnSpc>
                <a:spcPts val="2039"/>
              </a:lnSpc>
              <a:buSzPct val="126666"/>
              <a:buFont typeface="Arial MT"/>
              <a:buChar char="-"/>
              <a:tabLst>
                <a:tab pos="247015" algn="l"/>
              </a:tabLst>
            </a:pPr>
            <a:r>
              <a:rPr sz="1500" dirty="0">
                <a:latin typeface="Calibri"/>
                <a:cs typeface="Calibri"/>
              </a:rPr>
              <a:t>Educational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Content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26474" y="2919745"/>
            <a:ext cx="2008505" cy="941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015" indent="-234315">
              <a:lnSpc>
                <a:spcPts val="1945"/>
              </a:lnSpc>
              <a:buSzPct val="126666"/>
              <a:buFont typeface="Arial MT"/>
              <a:buChar char="-"/>
              <a:tabLst>
                <a:tab pos="247015" algn="l"/>
              </a:tabLst>
            </a:pPr>
            <a:r>
              <a:rPr sz="1500" dirty="0">
                <a:latin typeface="Calibri"/>
                <a:cs typeface="Calibri"/>
              </a:rPr>
              <a:t>Data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Cleaning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and</a:t>
            </a:r>
            <a:endParaRPr sz="1500">
              <a:latin typeface="Calibri"/>
              <a:cs typeface="Calibri"/>
            </a:endParaRPr>
          </a:p>
          <a:p>
            <a:pPr marL="241300">
              <a:lnSpc>
                <a:spcPts val="1560"/>
              </a:lnSpc>
            </a:pPr>
            <a:r>
              <a:rPr sz="1500" spc="-10" dirty="0">
                <a:latin typeface="Calibri"/>
                <a:cs typeface="Calibri"/>
              </a:rPr>
              <a:t>Preparation</a:t>
            </a:r>
            <a:endParaRPr sz="1500">
              <a:latin typeface="Calibri"/>
              <a:cs typeface="Calibri"/>
            </a:endParaRPr>
          </a:p>
          <a:p>
            <a:pPr marL="247015" indent="-234315">
              <a:lnSpc>
                <a:spcPts val="2039"/>
              </a:lnSpc>
              <a:buSzPct val="126666"/>
              <a:buFont typeface="Arial MT"/>
              <a:buChar char="-"/>
              <a:tabLst>
                <a:tab pos="247015" algn="l"/>
              </a:tabLst>
            </a:pPr>
            <a:r>
              <a:rPr sz="1500" dirty="0">
                <a:latin typeface="Calibri"/>
                <a:cs typeface="Calibri"/>
              </a:rPr>
              <a:t>Statistical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Analysis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and</a:t>
            </a:r>
            <a:endParaRPr sz="1500">
              <a:latin typeface="Calibri"/>
              <a:cs typeface="Calibri"/>
            </a:endParaRPr>
          </a:p>
          <a:p>
            <a:pPr marL="241300">
              <a:lnSpc>
                <a:spcPts val="1764"/>
              </a:lnSpc>
            </a:pPr>
            <a:r>
              <a:rPr sz="1500" spc="-10" dirty="0">
                <a:latin typeface="Calibri"/>
                <a:cs typeface="Calibri"/>
              </a:rPr>
              <a:t>Visualization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Applications</a:t>
            </a:r>
            <a:r>
              <a:rPr spc="-70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dirty="0"/>
              <a:t>Prompt</a:t>
            </a:r>
            <a:r>
              <a:rPr spc="-8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9698" y="1544955"/>
            <a:ext cx="2418715" cy="1252220"/>
          </a:xfrm>
          <a:prstGeom prst="rect">
            <a:avLst/>
          </a:prstGeom>
          <a:solidFill>
            <a:srgbClr val="8063A1"/>
          </a:solidFill>
          <a:ln w="25400">
            <a:solidFill>
              <a:srgbClr val="FFFFFF"/>
            </a:solidFill>
          </a:ln>
        </p:spPr>
        <p:txBody>
          <a:bodyPr vert="horz" wrap="square" lIns="0" tIns="273050" rIns="0" bIns="0" rtlCol="0">
            <a:spAutoFit/>
          </a:bodyPr>
          <a:lstStyle/>
          <a:p>
            <a:pPr marL="594995" marR="599440" indent="136525">
              <a:lnSpc>
                <a:spcPct val="100499"/>
              </a:lnSpc>
              <a:spcBef>
                <a:spcPts val="2150"/>
              </a:spcBef>
            </a:pP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Machine Translation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36432" y="1539621"/>
            <a:ext cx="2418715" cy="1252220"/>
          </a:xfrm>
          <a:prstGeom prst="rect">
            <a:avLst/>
          </a:prstGeom>
          <a:solidFill>
            <a:srgbClr val="5279B9"/>
          </a:solidFill>
          <a:ln w="25400">
            <a:solidFill>
              <a:srgbClr val="FFFFFF"/>
            </a:solidFill>
          </a:ln>
        </p:spPr>
        <p:txBody>
          <a:bodyPr vert="horz" wrap="square" lIns="0" tIns="296545" rIns="0" bIns="0" rtlCol="0">
            <a:spAutoFit/>
          </a:bodyPr>
          <a:lstStyle/>
          <a:p>
            <a:pPr marL="731520" marR="727075" indent="160020">
              <a:lnSpc>
                <a:spcPct val="100000"/>
              </a:lnSpc>
              <a:spcBef>
                <a:spcPts val="2335"/>
              </a:spcBef>
            </a:pP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Other Domains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38446" y="1539621"/>
            <a:ext cx="2418080" cy="1252220"/>
          </a:xfrm>
          <a:prstGeom prst="rect">
            <a:avLst/>
          </a:prstGeom>
          <a:solidFill>
            <a:srgbClr val="5D5AAD"/>
          </a:solidFill>
          <a:ln w="25400">
            <a:solidFill>
              <a:srgbClr val="FFFFFF"/>
            </a:solidFill>
          </a:ln>
        </p:spPr>
        <p:txBody>
          <a:bodyPr vert="horz" wrap="square" lIns="0" tIns="294005" rIns="0" bIns="0" rtlCol="0">
            <a:spAutoFit/>
          </a:bodyPr>
          <a:lstStyle/>
          <a:p>
            <a:pPr marL="775970" marR="635635" indent="-123825">
              <a:lnSpc>
                <a:spcPct val="100499"/>
              </a:lnSpc>
              <a:spcBef>
                <a:spcPts val="2315"/>
              </a:spcBef>
            </a:pP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Sentiment Analysis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7696" y="2987391"/>
            <a:ext cx="2497455" cy="720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015" indent="-234315">
              <a:lnSpc>
                <a:spcPts val="1739"/>
              </a:lnSpc>
              <a:buSzPct val="126666"/>
              <a:buFont typeface="Arial MT"/>
              <a:buChar char="-"/>
              <a:tabLst>
                <a:tab pos="247015" algn="l"/>
              </a:tabLst>
            </a:pPr>
            <a:r>
              <a:rPr sz="1500" dirty="0">
                <a:latin typeface="Calibri"/>
                <a:cs typeface="Calibri"/>
              </a:rPr>
              <a:t>Consumer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Feedback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Analysis</a:t>
            </a:r>
            <a:endParaRPr sz="1500">
              <a:latin typeface="Calibri"/>
              <a:cs typeface="Calibri"/>
            </a:endParaRPr>
          </a:p>
          <a:p>
            <a:pPr marL="247015" indent="-234315">
              <a:lnSpc>
                <a:spcPts val="1795"/>
              </a:lnSpc>
              <a:buSzPct val="126666"/>
              <a:buFont typeface="Arial MT"/>
              <a:buChar char="-"/>
              <a:tabLst>
                <a:tab pos="247015" algn="l"/>
              </a:tabLst>
            </a:pPr>
            <a:r>
              <a:rPr sz="1500" dirty="0">
                <a:latin typeface="Calibri"/>
                <a:cs typeface="Calibri"/>
              </a:rPr>
              <a:t>Brand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Management</a:t>
            </a:r>
            <a:endParaRPr sz="1500">
              <a:latin typeface="Calibri"/>
              <a:cs typeface="Calibri"/>
            </a:endParaRPr>
          </a:p>
          <a:p>
            <a:pPr marL="247015" indent="-234315">
              <a:lnSpc>
                <a:spcPts val="2035"/>
              </a:lnSpc>
              <a:buSzPct val="126666"/>
              <a:buFont typeface="Arial MT"/>
              <a:buChar char="-"/>
              <a:tabLst>
                <a:tab pos="247015" algn="l"/>
              </a:tabLst>
            </a:pPr>
            <a:r>
              <a:rPr sz="1500" spc="-10" dirty="0">
                <a:latin typeface="Calibri"/>
                <a:cs typeface="Calibri"/>
              </a:rPr>
              <a:t>Marketing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0328" y="2977605"/>
            <a:ext cx="2141855" cy="491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015" indent="-234315">
              <a:lnSpc>
                <a:spcPts val="1735"/>
              </a:lnSpc>
              <a:buSzPct val="126666"/>
              <a:buFont typeface="Arial MT"/>
              <a:buChar char="-"/>
              <a:tabLst>
                <a:tab pos="247015" algn="l"/>
              </a:tabLst>
            </a:pPr>
            <a:r>
              <a:rPr sz="1500" dirty="0">
                <a:latin typeface="Calibri"/>
                <a:cs typeface="Calibri"/>
              </a:rPr>
              <a:t>Information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Sharing</a:t>
            </a:r>
            <a:endParaRPr sz="1500">
              <a:latin typeface="Calibri"/>
              <a:cs typeface="Calibri"/>
            </a:endParaRPr>
          </a:p>
          <a:p>
            <a:pPr marL="247015" indent="-234315">
              <a:lnSpc>
                <a:spcPts val="2035"/>
              </a:lnSpc>
              <a:buSzPct val="126666"/>
              <a:buFont typeface="Arial MT"/>
              <a:buChar char="-"/>
              <a:tabLst>
                <a:tab pos="247015" algn="l"/>
              </a:tabLst>
            </a:pPr>
            <a:r>
              <a:rPr sz="1500" dirty="0">
                <a:latin typeface="Calibri"/>
                <a:cs typeface="Calibri"/>
              </a:rPr>
              <a:t>Internal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Communication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45271" y="2943978"/>
            <a:ext cx="1798955" cy="951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015" indent="-234315">
              <a:lnSpc>
                <a:spcPts val="1739"/>
              </a:lnSpc>
              <a:buSzPct val="126666"/>
              <a:buFont typeface="Arial MT"/>
              <a:buChar char="-"/>
              <a:tabLst>
                <a:tab pos="247015" algn="l"/>
              </a:tabLst>
            </a:pPr>
            <a:r>
              <a:rPr sz="1500" spc="-10" dirty="0">
                <a:latin typeface="Calibri"/>
                <a:cs typeface="Calibri"/>
              </a:rPr>
              <a:t>Healthcare</a:t>
            </a:r>
            <a:endParaRPr sz="1500">
              <a:latin typeface="Calibri"/>
              <a:cs typeface="Calibri"/>
            </a:endParaRPr>
          </a:p>
          <a:p>
            <a:pPr marL="247015" indent="-234315">
              <a:lnSpc>
                <a:spcPts val="1800"/>
              </a:lnSpc>
              <a:buSzPct val="126666"/>
              <a:buFont typeface="Arial MT"/>
              <a:buChar char="-"/>
              <a:tabLst>
                <a:tab pos="247015" algn="l"/>
              </a:tabLst>
            </a:pPr>
            <a:r>
              <a:rPr sz="1500" spc="-10" dirty="0">
                <a:latin typeface="Calibri"/>
                <a:cs typeface="Calibri"/>
              </a:rPr>
              <a:t>Manufacturing</a:t>
            </a:r>
            <a:endParaRPr sz="1500">
              <a:latin typeface="Calibri"/>
              <a:cs typeface="Calibri"/>
            </a:endParaRPr>
          </a:p>
          <a:p>
            <a:pPr marL="247015" indent="-234315">
              <a:lnSpc>
                <a:spcPts val="1805"/>
              </a:lnSpc>
              <a:buSzPct val="126666"/>
              <a:buFont typeface="Arial MT"/>
              <a:buChar char="-"/>
              <a:tabLst>
                <a:tab pos="247015" algn="l"/>
              </a:tabLst>
            </a:pPr>
            <a:r>
              <a:rPr sz="1500" spc="-10" dirty="0">
                <a:latin typeface="Calibri"/>
                <a:cs typeface="Calibri"/>
              </a:rPr>
              <a:t>Security</a:t>
            </a:r>
            <a:endParaRPr sz="1500">
              <a:latin typeface="Calibri"/>
              <a:cs typeface="Calibri"/>
            </a:endParaRPr>
          </a:p>
          <a:p>
            <a:pPr marL="247015" indent="-234315">
              <a:lnSpc>
                <a:spcPts val="2045"/>
              </a:lnSpc>
              <a:buSzPct val="126666"/>
              <a:buFont typeface="Arial MT"/>
              <a:buChar char="-"/>
              <a:tabLst>
                <a:tab pos="247015" algn="l"/>
              </a:tabLst>
            </a:pPr>
            <a:r>
              <a:rPr sz="1500" dirty="0">
                <a:latin typeface="Calibri"/>
                <a:cs typeface="Calibri"/>
              </a:rPr>
              <a:t>Retail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Shopping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3175" y="1472168"/>
            <a:ext cx="9263380" cy="21285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000" dirty="0">
                <a:latin typeface="Calibri"/>
                <a:cs typeface="Calibri"/>
              </a:rPr>
              <a:t>Here’s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brief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recap:</a:t>
            </a:r>
            <a:endParaRPr sz="2000">
              <a:latin typeface="Calibri"/>
              <a:cs typeface="Calibri"/>
            </a:endParaRPr>
          </a:p>
          <a:p>
            <a:pPr marL="469265" indent="-342265">
              <a:lnSpc>
                <a:spcPct val="100000"/>
              </a:lnSpc>
              <a:spcBef>
                <a:spcPts val="360"/>
              </a:spcBef>
              <a:buSzPct val="90000"/>
              <a:buChar char="●"/>
              <a:tabLst>
                <a:tab pos="46926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becoming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proficient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prompt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engineer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practice.</a:t>
            </a:r>
            <a:endParaRPr sz="2000">
              <a:latin typeface="Calibri"/>
              <a:cs typeface="Calibri"/>
            </a:endParaRPr>
          </a:p>
          <a:p>
            <a:pPr marL="926465" lvl="1" indent="-266065">
              <a:lnSpc>
                <a:spcPct val="100000"/>
              </a:lnSpc>
              <a:spcBef>
                <a:spcPts val="360"/>
              </a:spcBef>
              <a:buSzPct val="30000"/>
              <a:buChar char="○"/>
              <a:tabLst>
                <a:tab pos="926465" algn="l"/>
              </a:tabLst>
            </a:pPr>
            <a:r>
              <a:rPr sz="2000" dirty="0">
                <a:latin typeface="Calibri"/>
                <a:cs typeface="Calibri"/>
              </a:rPr>
              <a:t>Experiment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different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prompts.</a:t>
            </a:r>
            <a:endParaRPr sz="2000">
              <a:latin typeface="Calibri"/>
              <a:cs typeface="Calibri"/>
            </a:endParaRPr>
          </a:p>
          <a:p>
            <a:pPr marL="926465" lvl="1" indent="-266065">
              <a:lnSpc>
                <a:spcPct val="100000"/>
              </a:lnSpc>
              <a:spcBef>
                <a:spcPts val="360"/>
              </a:spcBef>
              <a:buSzPct val="30000"/>
              <a:buChar char="○"/>
              <a:tabLst>
                <a:tab pos="926465" algn="l"/>
              </a:tabLst>
            </a:pPr>
            <a:r>
              <a:rPr sz="2000" dirty="0">
                <a:latin typeface="Calibri"/>
                <a:cs typeface="Calibri"/>
              </a:rPr>
              <a:t>Analyze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outcomes.</a:t>
            </a:r>
            <a:endParaRPr sz="2000">
              <a:latin typeface="Calibri"/>
              <a:cs typeface="Calibri"/>
            </a:endParaRPr>
          </a:p>
          <a:p>
            <a:pPr marL="926465" lvl="1" indent="-266065">
              <a:lnSpc>
                <a:spcPct val="100000"/>
              </a:lnSpc>
              <a:spcBef>
                <a:spcPts val="360"/>
              </a:spcBef>
              <a:buSzPct val="30000"/>
              <a:buChar char="○"/>
              <a:tabLst>
                <a:tab pos="926465" algn="l"/>
              </a:tabLst>
            </a:pPr>
            <a:r>
              <a:rPr sz="2000" dirty="0">
                <a:latin typeface="Calibri"/>
                <a:cs typeface="Calibri"/>
              </a:rPr>
              <a:t>Refine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techniques.</a:t>
            </a:r>
            <a:endParaRPr sz="2000">
              <a:latin typeface="Calibri"/>
              <a:cs typeface="Calibri"/>
            </a:endParaRPr>
          </a:p>
          <a:p>
            <a:pPr marL="469265" indent="-342265">
              <a:lnSpc>
                <a:spcPct val="100000"/>
              </a:lnSpc>
              <a:spcBef>
                <a:spcPts val="360"/>
              </a:spcBef>
              <a:buSzPct val="90000"/>
              <a:buChar char="●"/>
              <a:tabLst>
                <a:tab pos="469265" algn="l"/>
              </a:tabLst>
            </a:pPr>
            <a:r>
              <a:rPr sz="2000" dirty="0">
                <a:latin typeface="Calibri"/>
                <a:cs typeface="Calibri"/>
              </a:rPr>
              <a:t>Keep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practicing,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curious,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explore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various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AI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platforms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enhance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skills.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Introduction</a:t>
            </a:r>
            <a:r>
              <a:rPr spc="-60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Generative</a:t>
            </a:r>
            <a:r>
              <a:rPr spc="-50" dirty="0"/>
              <a:t> </a:t>
            </a:r>
            <a:r>
              <a:rPr dirty="0"/>
              <a:t>AI</a:t>
            </a:r>
            <a:r>
              <a:rPr spc="-55" dirty="0"/>
              <a:t> </a:t>
            </a:r>
            <a:r>
              <a:rPr dirty="0"/>
              <a:t>(Gen</a:t>
            </a:r>
            <a:r>
              <a:rPr spc="-55" dirty="0"/>
              <a:t> </a:t>
            </a:r>
            <a:r>
              <a:rPr spc="-25" dirty="0"/>
              <a:t>AI)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4775" y="4922641"/>
            <a:ext cx="781494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Generative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AI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(Gen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AI)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refers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Artificial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Intelligence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generate </a:t>
            </a:r>
            <a:r>
              <a:rPr sz="2000" dirty="0">
                <a:latin typeface="Calibri"/>
                <a:cs typeface="Calibri"/>
              </a:rPr>
              <a:t>content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—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text,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code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—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based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receives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user.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5179" y="1616202"/>
            <a:ext cx="2252611" cy="292165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16396" y="1616202"/>
            <a:ext cx="2067293" cy="298246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8744" y="1616202"/>
            <a:ext cx="2067306" cy="29824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Understanding</a:t>
            </a:r>
            <a:r>
              <a:rPr spc="-45" dirty="0"/>
              <a:t> </a:t>
            </a:r>
            <a:r>
              <a:rPr dirty="0"/>
              <a:t>Gen</a:t>
            </a:r>
            <a:r>
              <a:rPr spc="-25" dirty="0"/>
              <a:t> AI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6666" y="1560766"/>
            <a:ext cx="4605147" cy="46452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49570" y="5552914"/>
            <a:ext cx="3511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25" dirty="0">
                <a:latin typeface="Candara"/>
                <a:cs typeface="Candara"/>
              </a:rPr>
              <a:t>LLM</a:t>
            </a:r>
            <a:endParaRPr sz="1400">
              <a:latin typeface="Candara"/>
              <a:cs typeface="Candar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2736" y="1815772"/>
            <a:ext cx="1151890" cy="254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ndara"/>
                <a:cs typeface="Candara"/>
              </a:rPr>
              <a:t>Artificial Intelligence</a:t>
            </a:r>
            <a:endParaRPr sz="180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z="1800">
              <a:latin typeface="Candara"/>
              <a:cs typeface="Candara"/>
            </a:endParaRPr>
          </a:p>
          <a:p>
            <a:pPr marL="154940" marR="146685" indent="-1270"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ndara"/>
                <a:cs typeface="Candara"/>
              </a:rPr>
              <a:t>Machine Learning</a:t>
            </a:r>
            <a:endParaRPr sz="180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1425"/>
              </a:spcBef>
            </a:pPr>
            <a:endParaRPr sz="1800">
              <a:latin typeface="Candara"/>
              <a:cs typeface="Candara"/>
            </a:endParaRPr>
          </a:p>
          <a:p>
            <a:pPr marL="154940" marR="146050" indent="-1270" algn="ctr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latin typeface="Candara"/>
                <a:cs typeface="Candara"/>
              </a:rPr>
              <a:t>Deep </a:t>
            </a:r>
            <a:r>
              <a:rPr sz="1800" spc="-10" dirty="0">
                <a:latin typeface="Candara"/>
                <a:cs typeface="Candara"/>
              </a:rPr>
              <a:t>Learning</a:t>
            </a:r>
            <a:endParaRPr sz="1800">
              <a:latin typeface="Candara"/>
              <a:cs typeface="Candar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8252" y="4948506"/>
            <a:ext cx="661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ndara"/>
                <a:cs typeface="Candara"/>
              </a:rPr>
              <a:t>Gen</a:t>
            </a:r>
            <a:r>
              <a:rPr sz="1800" spc="-20" dirty="0">
                <a:solidFill>
                  <a:srgbClr val="FFFFFF"/>
                </a:solidFill>
                <a:latin typeface="Candara"/>
                <a:cs typeface="Candar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ndara"/>
                <a:cs typeface="Candara"/>
              </a:rPr>
              <a:t>AI</a:t>
            </a:r>
            <a:endParaRPr sz="1800">
              <a:latin typeface="Candara"/>
              <a:cs typeface="Candar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60024" y="6249873"/>
            <a:ext cx="5680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10802" dirty="0">
                <a:latin typeface="Candara"/>
                <a:cs typeface="Candara"/>
              </a:rPr>
              <a:t>ChatGPT</a:t>
            </a:r>
            <a:r>
              <a:rPr sz="2700" spc="-44" baseline="10802" dirty="0">
                <a:latin typeface="Candara"/>
                <a:cs typeface="Candara"/>
              </a:rPr>
              <a:t> </a:t>
            </a:r>
            <a:r>
              <a:rPr sz="2700" spc="-15" baseline="10802" dirty="0">
                <a:latin typeface="Candara"/>
                <a:cs typeface="Candara"/>
              </a:rPr>
              <a:t>i</a:t>
            </a:r>
            <a:r>
              <a:rPr sz="2700" spc="-367" baseline="10802" dirty="0">
                <a:latin typeface="Candara"/>
                <a:cs typeface="Candara"/>
              </a:rPr>
              <a:t>s</a:t>
            </a:r>
            <a:r>
              <a:rPr lang="en-IN" sz="800" spc="-5" baseline="10802" dirty="0">
                <a:latin typeface="Arial MT"/>
                <a:cs typeface="Candara"/>
              </a:rPr>
              <a:t>   </a:t>
            </a:r>
            <a:r>
              <a:rPr lang="en-IN" sz="2000" spc="-5" baseline="10802" dirty="0">
                <a:latin typeface="Arial MT"/>
                <a:cs typeface="Candara"/>
              </a:rPr>
              <a:t> here</a:t>
            </a:r>
            <a:r>
              <a:rPr sz="800" spc="-10" dirty="0">
                <a:latin typeface="Arial MT"/>
                <a:cs typeface="Arial MT"/>
              </a:rPr>
              <a:t>.</a:t>
            </a:r>
            <a:endParaRPr sz="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Introduction</a:t>
            </a:r>
            <a:r>
              <a:rPr spc="-75" dirty="0"/>
              <a:t> </a:t>
            </a:r>
            <a:r>
              <a:rPr dirty="0"/>
              <a:t>to</a:t>
            </a:r>
            <a:r>
              <a:rPr spc="-65" dirty="0"/>
              <a:t> </a:t>
            </a:r>
            <a:r>
              <a:rPr dirty="0"/>
              <a:t>Large</a:t>
            </a:r>
            <a:r>
              <a:rPr spc="-75" dirty="0"/>
              <a:t> </a:t>
            </a:r>
            <a:r>
              <a:rPr dirty="0"/>
              <a:t>Language</a:t>
            </a:r>
            <a:r>
              <a:rPr spc="-85" dirty="0"/>
              <a:t> </a:t>
            </a:r>
            <a:r>
              <a:rPr dirty="0"/>
              <a:t>Models</a:t>
            </a:r>
            <a:r>
              <a:rPr spc="-65" dirty="0"/>
              <a:t> </a:t>
            </a:r>
            <a:r>
              <a:rPr spc="-10" dirty="0"/>
              <a:t>(LLMs)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3172" y="1352929"/>
            <a:ext cx="11090910" cy="2368550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000" b="1" dirty="0">
                <a:latin typeface="Calibri"/>
                <a:cs typeface="Calibri"/>
              </a:rPr>
              <a:t>What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are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LLMs?</a:t>
            </a:r>
            <a:endParaRPr sz="2000">
              <a:latin typeface="Calibri"/>
              <a:cs typeface="Calibri"/>
            </a:endParaRPr>
          </a:p>
          <a:p>
            <a:pPr marL="469265" indent="-342265">
              <a:lnSpc>
                <a:spcPct val="100000"/>
              </a:lnSpc>
              <a:spcBef>
                <a:spcPts val="1300"/>
              </a:spcBef>
              <a:buSzPct val="90000"/>
              <a:buFont typeface="Lucida Sans Unicode"/>
              <a:buChar char="●"/>
              <a:tabLst>
                <a:tab pos="469265" algn="l"/>
              </a:tabLst>
            </a:pPr>
            <a:r>
              <a:rPr sz="2000" b="1" dirty="0">
                <a:latin typeface="Calibri"/>
                <a:cs typeface="Calibri"/>
              </a:rPr>
              <a:t>Large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trained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large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amounts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billions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trainable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parameters.</a:t>
            </a:r>
            <a:endParaRPr sz="2000">
              <a:latin typeface="Calibri"/>
              <a:cs typeface="Calibri"/>
            </a:endParaRPr>
          </a:p>
          <a:p>
            <a:pPr marL="469265" indent="-342265">
              <a:lnSpc>
                <a:spcPct val="100000"/>
              </a:lnSpc>
              <a:spcBef>
                <a:spcPts val="360"/>
              </a:spcBef>
              <a:buSzPct val="90000"/>
              <a:buFont typeface="Lucida Sans Unicode"/>
              <a:buChar char="●"/>
              <a:tabLst>
                <a:tab pos="469265" algn="l"/>
              </a:tabLst>
            </a:pPr>
            <a:r>
              <a:rPr sz="2000" b="1" dirty="0">
                <a:latin typeface="Calibri"/>
                <a:cs typeface="Calibri"/>
              </a:rPr>
              <a:t>Language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deals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text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 marL="469265" indent="-342265">
              <a:lnSpc>
                <a:spcPct val="100000"/>
              </a:lnSpc>
              <a:spcBef>
                <a:spcPts val="360"/>
              </a:spcBef>
              <a:buSzPct val="90000"/>
              <a:buFont typeface="Lucida Sans Unicode"/>
              <a:buChar char="●"/>
              <a:tabLst>
                <a:tab pos="469265" algn="l"/>
              </a:tabLst>
            </a:pPr>
            <a:r>
              <a:rPr sz="2000" b="1" dirty="0">
                <a:latin typeface="Calibri"/>
                <a:cs typeface="Calibri"/>
              </a:rPr>
              <a:t>Model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predicts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next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word/sentence/token.</a:t>
            </a:r>
            <a:endParaRPr sz="2000">
              <a:latin typeface="Calibri"/>
              <a:cs typeface="Calibri"/>
            </a:endParaRPr>
          </a:p>
          <a:p>
            <a:pPr marL="469265" marR="5080" indent="-342900">
              <a:lnSpc>
                <a:spcPct val="114999"/>
              </a:lnSpc>
              <a:buSzPct val="90000"/>
              <a:buFont typeface="Lucida Sans Unicode"/>
              <a:buChar char="●"/>
              <a:tabLst>
                <a:tab pos="469265" algn="l"/>
              </a:tabLst>
            </a:pPr>
            <a:r>
              <a:rPr sz="2000" dirty="0">
                <a:latin typeface="Calibri"/>
                <a:cs typeface="Calibri"/>
              </a:rPr>
              <a:t>LLMs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language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made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up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neural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network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billions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parameters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trained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by </a:t>
            </a:r>
            <a:r>
              <a:rPr sz="2000" spc="-10" dirty="0">
                <a:latin typeface="Calibri"/>
                <a:cs typeface="Calibri"/>
              </a:rPr>
              <a:t>self-</a:t>
            </a:r>
            <a:r>
              <a:rPr sz="2000" dirty="0">
                <a:latin typeface="Calibri"/>
                <a:cs typeface="Calibri"/>
              </a:rPr>
              <a:t>supervised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vast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amounts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unlabeled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text.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51364" y="4125116"/>
            <a:ext cx="24606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Foundational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LLMs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like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GPT-</a:t>
            </a:r>
            <a:r>
              <a:rPr sz="1600" spc="-50" dirty="0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30601" y="4087367"/>
            <a:ext cx="1325880" cy="398780"/>
          </a:xfrm>
          <a:prstGeom prst="rect">
            <a:avLst/>
          </a:prstGeom>
          <a:solidFill>
            <a:srgbClr val="1A75B3"/>
          </a:solidFill>
        </p:spPr>
        <p:txBody>
          <a:bodyPr vert="horz" wrap="square" lIns="0" tIns="55880" rIns="0" bIns="0" rtlCol="0">
            <a:spAutoFit/>
          </a:bodyPr>
          <a:lstStyle/>
          <a:p>
            <a:pPr marL="255270">
              <a:lnSpc>
                <a:spcPct val="100000"/>
              </a:lnSpc>
              <a:spcBef>
                <a:spcPts val="440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Base</a:t>
            </a:r>
            <a:r>
              <a:rPr sz="16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LLMs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56009" y="5710383"/>
            <a:ext cx="25260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libri"/>
                <a:cs typeface="Calibri"/>
              </a:rPr>
              <a:t>Task-</a:t>
            </a:r>
            <a:r>
              <a:rPr sz="1600" dirty="0">
                <a:latin typeface="Calibri"/>
                <a:cs typeface="Calibri"/>
              </a:rPr>
              <a:t>specific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models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following </a:t>
            </a:r>
            <a:r>
              <a:rPr sz="1600" dirty="0">
                <a:latin typeface="Calibri"/>
                <a:cs typeface="Calibri"/>
              </a:rPr>
              <a:t>provided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directives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6885" y="5701284"/>
            <a:ext cx="1363980" cy="582930"/>
          </a:xfrm>
          <a:prstGeom prst="rect">
            <a:avLst/>
          </a:prstGeom>
          <a:solidFill>
            <a:srgbClr val="1A75B3"/>
          </a:solidFill>
        </p:spPr>
        <p:txBody>
          <a:bodyPr vert="horz" wrap="square" lIns="0" tIns="30480" rIns="0" bIns="0" rtlCol="0">
            <a:spAutoFit/>
          </a:bodyPr>
          <a:lstStyle/>
          <a:p>
            <a:pPr marL="154305" marR="219075" indent="-2540">
              <a:lnSpc>
                <a:spcPct val="100600"/>
              </a:lnSpc>
              <a:spcBef>
                <a:spcPts val="24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Instruction-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16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LLMs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01926" y="4259967"/>
            <a:ext cx="797560" cy="892175"/>
          </a:xfrm>
          <a:custGeom>
            <a:avLst/>
            <a:gdLst/>
            <a:ahLst/>
            <a:cxnLst/>
            <a:rect l="l" t="t" r="r" b="b"/>
            <a:pathLst>
              <a:path w="797560" h="892175">
                <a:moveTo>
                  <a:pt x="0" y="892073"/>
                </a:moveTo>
                <a:lnTo>
                  <a:pt x="70764" y="883132"/>
                </a:lnTo>
                <a:lnTo>
                  <a:pt x="133756" y="857758"/>
                </a:lnTo>
                <a:lnTo>
                  <a:pt x="189992" y="818134"/>
                </a:lnTo>
                <a:lnTo>
                  <a:pt x="240525" y="766470"/>
                </a:lnTo>
                <a:lnTo>
                  <a:pt x="286372" y="704951"/>
                </a:lnTo>
                <a:lnTo>
                  <a:pt x="307873" y="671182"/>
                </a:lnTo>
                <a:lnTo>
                  <a:pt x="328599" y="635762"/>
                </a:lnTo>
                <a:lnTo>
                  <a:pt x="348665" y="598982"/>
                </a:lnTo>
                <a:lnTo>
                  <a:pt x="368223" y="561098"/>
                </a:lnTo>
                <a:lnTo>
                  <a:pt x="387375" y="522389"/>
                </a:lnTo>
                <a:lnTo>
                  <a:pt x="406285" y="483146"/>
                </a:lnTo>
                <a:lnTo>
                  <a:pt x="425056" y="443623"/>
                </a:lnTo>
                <a:lnTo>
                  <a:pt x="442785" y="406285"/>
                </a:lnTo>
                <a:lnTo>
                  <a:pt x="460616" y="369189"/>
                </a:lnTo>
                <a:lnTo>
                  <a:pt x="478675" y="332549"/>
                </a:lnTo>
                <a:lnTo>
                  <a:pt x="497052" y="296595"/>
                </a:lnTo>
                <a:lnTo>
                  <a:pt x="515873" y="261569"/>
                </a:lnTo>
                <a:lnTo>
                  <a:pt x="535228" y="227698"/>
                </a:lnTo>
                <a:lnTo>
                  <a:pt x="555256" y="195211"/>
                </a:lnTo>
                <a:lnTo>
                  <a:pt x="597700" y="135305"/>
                </a:lnTo>
                <a:lnTo>
                  <a:pt x="623239" y="105143"/>
                </a:lnTo>
                <a:lnTo>
                  <a:pt x="650189" y="77939"/>
                </a:lnTo>
                <a:lnTo>
                  <a:pt x="708914" y="33705"/>
                </a:lnTo>
                <a:lnTo>
                  <a:pt x="775106" y="5245"/>
                </a:lnTo>
                <a:lnTo>
                  <a:pt x="792962" y="901"/>
                </a:lnTo>
                <a:lnTo>
                  <a:pt x="797509" y="0"/>
                </a:lnTo>
              </a:path>
            </a:pathLst>
          </a:custGeom>
          <a:ln w="19024">
            <a:solidFill>
              <a:srgbClr val="87878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3909" y="5009388"/>
            <a:ext cx="894080" cy="299720"/>
          </a:xfrm>
          <a:prstGeom prst="rect">
            <a:avLst/>
          </a:prstGeom>
          <a:solidFill>
            <a:srgbClr val="0D38A9"/>
          </a:solidFill>
        </p:spPr>
        <p:txBody>
          <a:bodyPr vert="horz" wrap="square" lIns="0" tIns="0" rIns="0" bIns="0" rtlCol="0">
            <a:spAutoFit/>
          </a:bodyPr>
          <a:lstStyle/>
          <a:p>
            <a:pPr marL="196850">
              <a:lnSpc>
                <a:spcPts val="2039"/>
              </a:lnSpc>
            </a:pPr>
            <a:r>
              <a:rPr sz="1700" b="1" spc="-20" dirty="0">
                <a:solidFill>
                  <a:srgbClr val="FFFFFF"/>
                </a:solidFill>
                <a:latin typeface="Calibri"/>
                <a:cs typeface="Calibri"/>
              </a:rPr>
              <a:t>LLMs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01926" y="5153025"/>
            <a:ext cx="795020" cy="716915"/>
          </a:xfrm>
          <a:custGeom>
            <a:avLst/>
            <a:gdLst/>
            <a:ahLst/>
            <a:cxnLst/>
            <a:rect l="l" t="t" r="r" b="b"/>
            <a:pathLst>
              <a:path w="795019" h="716914">
                <a:moveTo>
                  <a:pt x="0" y="0"/>
                </a:moveTo>
                <a:lnTo>
                  <a:pt x="44157" y="2692"/>
                </a:lnTo>
                <a:lnTo>
                  <a:pt x="85293" y="10515"/>
                </a:lnTo>
                <a:lnTo>
                  <a:pt x="123621" y="23075"/>
                </a:lnTo>
                <a:lnTo>
                  <a:pt x="159372" y="39979"/>
                </a:lnTo>
                <a:lnTo>
                  <a:pt x="192798" y="60820"/>
                </a:lnTo>
                <a:lnTo>
                  <a:pt x="224129" y="85217"/>
                </a:lnTo>
                <a:lnTo>
                  <a:pt x="253580" y="112763"/>
                </a:lnTo>
                <a:lnTo>
                  <a:pt x="281406" y="143078"/>
                </a:lnTo>
                <a:lnTo>
                  <a:pt x="307822" y="175755"/>
                </a:lnTo>
                <a:lnTo>
                  <a:pt x="333082" y="210413"/>
                </a:lnTo>
                <a:lnTo>
                  <a:pt x="357390" y="246646"/>
                </a:lnTo>
                <a:lnTo>
                  <a:pt x="381012" y="284060"/>
                </a:lnTo>
                <a:lnTo>
                  <a:pt x="404164" y="322262"/>
                </a:lnTo>
                <a:lnTo>
                  <a:pt x="427075" y="360857"/>
                </a:lnTo>
                <a:lnTo>
                  <a:pt x="449999" y="399453"/>
                </a:lnTo>
                <a:lnTo>
                  <a:pt x="473138" y="437654"/>
                </a:lnTo>
                <a:lnTo>
                  <a:pt x="496747" y="475068"/>
                </a:lnTo>
                <a:lnTo>
                  <a:pt x="521068" y="511302"/>
                </a:lnTo>
                <a:lnTo>
                  <a:pt x="546315" y="545960"/>
                </a:lnTo>
                <a:lnTo>
                  <a:pt x="572719" y="578637"/>
                </a:lnTo>
                <a:lnTo>
                  <a:pt x="600532" y="608952"/>
                </a:lnTo>
                <a:lnTo>
                  <a:pt x="681913" y="674370"/>
                </a:lnTo>
                <a:lnTo>
                  <a:pt x="728154" y="697699"/>
                </a:lnTo>
                <a:lnTo>
                  <a:pt x="792187" y="716318"/>
                </a:lnTo>
                <a:lnTo>
                  <a:pt x="794435" y="716711"/>
                </a:lnTo>
              </a:path>
            </a:pathLst>
          </a:custGeom>
          <a:ln w="19024">
            <a:solidFill>
              <a:srgbClr val="878787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Introduction</a:t>
            </a:r>
            <a:r>
              <a:rPr spc="-75" dirty="0"/>
              <a:t> </a:t>
            </a:r>
            <a:r>
              <a:rPr dirty="0"/>
              <a:t>to</a:t>
            </a:r>
            <a:r>
              <a:rPr spc="-65" dirty="0"/>
              <a:t> </a:t>
            </a:r>
            <a:r>
              <a:rPr dirty="0"/>
              <a:t>Large</a:t>
            </a:r>
            <a:r>
              <a:rPr spc="-75" dirty="0"/>
              <a:t> </a:t>
            </a:r>
            <a:r>
              <a:rPr dirty="0"/>
              <a:t>Language</a:t>
            </a:r>
            <a:r>
              <a:rPr spc="-85" dirty="0"/>
              <a:t> </a:t>
            </a:r>
            <a:r>
              <a:rPr dirty="0"/>
              <a:t>Models</a:t>
            </a:r>
            <a:r>
              <a:rPr spc="-65" dirty="0"/>
              <a:t> </a:t>
            </a:r>
            <a:r>
              <a:rPr spc="-10" dirty="0"/>
              <a:t>(LLMs)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3172" y="1518843"/>
            <a:ext cx="21501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latin typeface="Calibri"/>
                <a:cs typeface="Calibri"/>
              </a:rPr>
              <a:t>How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do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LLMs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work?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69713" y="2254948"/>
            <a:ext cx="3060700" cy="609600"/>
            <a:chOff x="5069713" y="2254948"/>
            <a:chExt cx="3060700" cy="609600"/>
          </a:xfrm>
        </p:grpSpPr>
        <p:sp>
          <p:nvSpPr>
            <p:cNvPr id="5" name="object 5"/>
            <p:cNvSpPr/>
            <p:nvPr/>
          </p:nvSpPr>
          <p:spPr>
            <a:xfrm>
              <a:off x="5076063" y="2553842"/>
              <a:ext cx="1459230" cy="0"/>
            </a:xfrm>
            <a:custGeom>
              <a:avLst/>
              <a:gdLst/>
              <a:ahLst/>
              <a:cxnLst/>
              <a:rect l="l" t="t" r="r" b="b"/>
              <a:pathLst>
                <a:path w="1459229">
                  <a:moveTo>
                    <a:pt x="0" y="0"/>
                  </a:moveTo>
                  <a:lnTo>
                    <a:pt x="1459001" y="0"/>
                  </a:lnTo>
                </a:path>
              </a:pathLst>
            </a:custGeom>
            <a:ln w="12700">
              <a:solidFill>
                <a:srgbClr val="1F487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22364" y="251574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03111" y="2259710"/>
              <a:ext cx="1522730" cy="600075"/>
            </a:xfrm>
            <a:custGeom>
              <a:avLst/>
              <a:gdLst/>
              <a:ahLst/>
              <a:cxnLst/>
              <a:rect l="l" t="t" r="r" b="b"/>
              <a:pathLst>
                <a:path w="1522729" h="600075">
                  <a:moveTo>
                    <a:pt x="0" y="0"/>
                  </a:moveTo>
                  <a:lnTo>
                    <a:pt x="1522476" y="0"/>
                  </a:lnTo>
                  <a:lnTo>
                    <a:pt x="1522476" y="599693"/>
                  </a:lnTo>
                  <a:lnTo>
                    <a:pt x="0" y="59969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154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598348" y="2254948"/>
            <a:ext cx="1532255" cy="609600"/>
          </a:xfrm>
          <a:prstGeom prst="rect">
            <a:avLst/>
          </a:prstGeom>
          <a:solidFill>
            <a:srgbClr val="1154CC"/>
          </a:solidFill>
        </p:spPr>
        <p:txBody>
          <a:bodyPr vert="horz" wrap="square" lIns="0" tIns="127000" rIns="0" bIns="0" rtlCol="0">
            <a:spAutoFit/>
          </a:bodyPr>
          <a:lstStyle/>
          <a:p>
            <a:pPr marL="462280">
              <a:lnSpc>
                <a:spcPct val="100000"/>
              </a:lnSpc>
              <a:spcBef>
                <a:spcPts val="1000"/>
              </a:spcBef>
            </a:pPr>
            <a:r>
              <a:rPr sz="2100" b="1" spc="-10" dirty="0">
                <a:solidFill>
                  <a:srgbClr val="FFFFFF"/>
                </a:solidFill>
                <a:latin typeface="Calibri"/>
                <a:cs typeface="Calibri"/>
              </a:rPr>
              <a:t>Tasks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97727" y="2989707"/>
            <a:ext cx="3069590" cy="1271905"/>
          </a:xfrm>
          <a:custGeom>
            <a:avLst/>
            <a:gdLst/>
            <a:ahLst/>
            <a:cxnLst/>
            <a:rect l="l" t="t" r="r" b="b"/>
            <a:pathLst>
              <a:path w="3069590" h="1271904">
                <a:moveTo>
                  <a:pt x="0" y="0"/>
                </a:moveTo>
                <a:lnTo>
                  <a:pt x="3069336" y="0"/>
                </a:lnTo>
                <a:lnTo>
                  <a:pt x="3069336" y="1271777"/>
                </a:lnTo>
                <a:lnTo>
                  <a:pt x="0" y="127177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38545" y="2973468"/>
            <a:ext cx="2225675" cy="124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indent="-3295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42265" algn="l"/>
              </a:tabLst>
            </a:pPr>
            <a:r>
              <a:rPr sz="1600" dirty="0">
                <a:latin typeface="Calibri"/>
                <a:cs typeface="Calibri"/>
              </a:rPr>
              <a:t>Text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Summarization</a:t>
            </a:r>
            <a:endParaRPr sz="1600">
              <a:latin typeface="Calibri"/>
              <a:cs typeface="Calibri"/>
            </a:endParaRPr>
          </a:p>
          <a:p>
            <a:pPr marL="342265" indent="-329565">
              <a:lnSpc>
                <a:spcPct val="100000"/>
              </a:lnSpc>
              <a:buAutoNum type="arabicPeriod"/>
              <a:tabLst>
                <a:tab pos="342265" algn="l"/>
              </a:tabLst>
            </a:pPr>
            <a:r>
              <a:rPr sz="1600" dirty="0">
                <a:latin typeface="Calibri"/>
                <a:cs typeface="Calibri"/>
              </a:rPr>
              <a:t>Sentiment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Analysis</a:t>
            </a:r>
            <a:endParaRPr sz="1600">
              <a:latin typeface="Calibri"/>
              <a:cs typeface="Calibri"/>
            </a:endParaRPr>
          </a:p>
          <a:p>
            <a:pPr marL="342265" indent="-329565">
              <a:lnSpc>
                <a:spcPts val="1914"/>
              </a:lnSpc>
              <a:buAutoNum type="arabicPeriod"/>
              <a:tabLst>
                <a:tab pos="342265" algn="l"/>
              </a:tabLst>
            </a:pPr>
            <a:r>
              <a:rPr sz="1600" dirty="0">
                <a:latin typeface="Calibri"/>
                <a:cs typeface="Calibri"/>
              </a:rPr>
              <a:t>Question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Answering</a:t>
            </a:r>
            <a:endParaRPr sz="1600">
              <a:latin typeface="Calibri"/>
              <a:cs typeface="Calibri"/>
            </a:endParaRPr>
          </a:p>
          <a:p>
            <a:pPr marL="342265" indent="-329565">
              <a:lnSpc>
                <a:spcPts val="1914"/>
              </a:lnSpc>
              <a:buAutoNum type="arabicPeriod"/>
              <a:tabLst>
                <a:tab pos="342265" algn="l"/>
              </a:tabLst>
            </a:pPr>
            <a:r>
              <a:rPr sz="1600" dirty="0">
                <a:latin typeface="Calibri"/>
                <a:cs typeface="Calibri"/>
              </a:rPr>
              <a:t>Information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Extraction</a:t>
            </a:r>
            <a:endParaRPr sz="1600">
              <a:latin typeface="Calibri"/>
              <a:cs typeface="Calibri"/>
            </a:endParaRPr>
          </a:p>
          <a:p>
            <a:pPr marL="342265" indent="-329565">
              <a:lnSpc>
                <a:spcPct val="100000"/>
              </a:lnSpc>
              <a:buAutoNum type="arabicPeriod"/>
              <a:tabLst>
                <a:tab pos="342265" algn="l"/>
              </a:tabLst>
            </a:pPr>
            <a:r>
              <a:rPr sz="1600" dirty="0">
                <a:latin typeface="Calibri"/>
                <a:cs typeface="Calibri"/>
              </a:rPr>
              <a:t>Text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Translation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1297" y="3015614"/>
            <a:ext cx="1522730" cy="1247140"/>
          </a:xfrm>
          <a:prstGeom prst="rect">
            <a:avLst/>
          </a:prstGeom>
          <a:ln w="12700">
            <a:solidFill>
              <a:srgbClr val="EDEBE0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0"/>
              </a:spcBef>
            </a:pPr>
            <a:endParaRPr sz="2100">
              <a:latin typeface="Times New Roman"/>
              <a:cs typeface="Times New Roman"/>
            </a:endParaRPr>
          </a:p>
          <a:p>
            <a:pPr marR="14604" algn="ctr">
              <a:lnSpc>
                <a:spcPct val="100000"/>
              </a:lnSpc>
            </a:pPr>
            <a:r>
              <a:rPr sz="2100" spc="-20" dirty="0">
                <a:latin typeface="Calibri"/>
                <a:cs typeface="Calibri"/>
              </a:rPr>
              <a:t>Text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1297" y="2253614"/>
            <a:ext cx="1522730" cy="600075"/>
          </a:xfrm>
          <a:custGeom>
            <a:avLst/>
            <a:gdLst/>
            <a:ahLst/>
            <a:cxnLst/>
            <a:rect l="l" t="t" r="r" b="b"/>
            <a:pathLst>
              <a:path w="1522730" h="600075">
                <a:moveTo>
                  <a:pt x="0" y="0"/>
                </a:moveTo>
                <a:lnTo>
                  <a:pt x="1522476" y="0"/>
                </a:lnTo>
                <a:lnTo>
                  <a:pt x="1522476" y="599693"/>
                </a:lnTo>
                <a:lnTo>
                  <a:pt x="0" y="59969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115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66534" y="2248852"/>
            <a:ext cx="1532255" cy="609600"/>
          </a:xfrm>
          <a:prstGeom prst="rect">
            <a:avLst/>
          </a:prstGeom>
          <a:solidFill>
            <a:srgbClr val="1154CC"/>
          </a:solidFill>
        </p:spPr>
        <p:txBody>
          <a:bodyPr vert="horz" wrap="square" lIns="0" tIns="127635" rIns="0" bIns="0" rtlCol="0">
            <a:spAutoFit/>
          </a:bodyPr>
          <a:lstStyle/>
          <a:p>
            <a:pPr marL="468630">
              <a:lnSpc>
                <a:spcPct val="100000"/>
              </a:lnSpc>
              <a:spcBef>
                <a:spcPts val="1005"/>
              </a:spcBef>
            </a:pPr>
            <a:r>
              <a:rPr sz="2100" b="1" spc="-10" dirty="0">
                <a:solidFill>
                  <a:srgbClr val="FFFFFF"/>
                </a:solidFill>
                <a:latin typeface="Calibri"/>
                <a:cs typeface="Calibri"/>
              </a:rPr>
              <a:t>Input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993773" y="2535552"/>
            <a:ext cx="1170305" cy="76200"/>
            <a:chOff x="1993773" y="2535552"/>
            <a:chExt cx="1170305" cy="76200"/>
          </a:xfrm>
        </p:grpSpPr>
        <p:sp>
          <p:nvSpPr>
            <p:cNvPr id="15" name="object 15"/>
            <p:cNvSpPr/>
            <p:nvPr/>
          </p:nvSpPr>
          <p:spPr>
            <a:xfrm>
              <a:off x="1993773" y="2573654"/>
              <a:ext cx="1106805" cy="0"/>
            </a:xfrm>
            <a:custGeom>
              <a:avLst/>
              <a:gdLst/>
              <a:ahLst/>
              <a:cxnLst/>
              <a:rect l="l" t="t" r="r" b="b"/>
              <a:pathLst>
                <a:path w="1106805">
                  <a:moveTo>
                    <a:pt x="0" y="0"/>
                  </a:moveTo>
                  <a:lnTo>
                    <a:pt x="1106805" y="0"/>
                  </a:lnTo>
                </a:path>
              </a:pathLst>
            </a:custGeom>
            <a:ln w="12700">
              <a:solidFill>
                <a:srgbClr val="1F487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87874" y="253555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3224402" y="2253614"/>
            <a:ext cx="1851660" cy="600075"/>
          </a:xfrm>
          <a:custGeom>
            <a:avLst/>
            <a:gdLst/>
            <a:ahLst/>
            <a:cxnLst/>
            <a:rect l="l" t="t" r="r" b="b"/>
            <a:pathLst>
              <a:path w="1851660" h="600075">
                <a:moveTo>
                  <a:pt x="0" y="0"/>
                </a:moveTo>
                <a:lnTo>
                  <a:pt x="1851660" y="0"/>
                </a:lnTo>
                <a:lnTo>
                  <a:pt x="1851660" y="599693"/>
                </a:lnTo>
                <a:lnTo>
                  <a:pt x="0" y="59969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1154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219640" y="2248852"/>
            <a:ext cx="1861185" cy="609600"/>
          </a:xfrm>
          <a:prstGeom prst="rect">
            <a:avLst/>
          </a:prstGeom>
          <a:solidFill>
            <a:srgbClr val="1154CC"/>
          </a:solidFill>
        </p:spPr>
        <p:txBody>
          <a:bodyPr vert="horz" wrap="square" lIns="0" tIns="1276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5"/>
              </a:spcBef>
            </a:pPr>
            <a:r>
              <a:rPr sz="2100" b="1" spc="-20" dirty="0">
                <a:solidFill>
                  <a:srgbClr val="FFFFFF"/>
                </a:solidFill>
                <a:latin typeface="Calibri"/>
                <a:cs typeface="Calibri"/>
              </a:rPr>
              <a:t>LLMs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94685" y="3006470"/>
            <a:ext cx="1881505" cy="1271905"/>
          </a:xfrm>
          <a:prstGeom prst="rect">
            <a:avLst/>
          </a:prstGeom>
          <a:ln w="12700">
            <a:solidFill>
              <a:srgbClr val="EDEBE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45"/>
              </a:spcBef>
            </a:pPr>
            <a:endParaRPr sz="1800">
              <a:latin typeface="Times New Roman"/>
              <a:cs typeface="Times New Roman"/>
            </a:endParaRPr>
          </a:p>
          <a:p>
            <a:pPr marL="608965" marR="404495" indent="-167640">
              <a:lnSpc>
                <a:spcPct val="100600"/>
              </a:lnSpc>
            </a:pPr>
            <a:r>
              <a:rPr sz="1800" spc="-10" dirty="0">
                <a:latin typeface="Calibri"/>
                <a:cs typeface="Calibri"/>
              </a:rPr>
              <a:t>Generative Models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819668" y="4288548"/>
            <a:ext cx="4787900" cy="1076960"/>
            <a:chOff x="1819668" y="4288548"/>
            <a:chExt cx="4787900" cy="1076960"/>
          </a:xfrm>
        </p:grpSpPr>
        <p:sp>
          <p:nvSpPr>
            <p:cNvPr id="21" name="object 21"/>
            <p:cNvSpPr/>
            <p:nvPr/>
          </p:nvSpPr>
          <p:spPr>
            <a:xfrm>
              <a:off x="1829181" y="4488560"/>
              <a:ext cx="4768850" cy="867410"/>
            </a:xfrm>
            <a:custGeom>
              <a:avLst/>
              <a:gdLst/>
              <a:ahLst/>
              <a:cxnLst/>
              <a:rect l="l" t="t" r="r" b="b"/>
              <a:pathLst>
                <a:path w="4768850" h="867410">
                  <a:moveTo>
                    <a:pt x="0" y="0"/>
                  </a:moveTo>
                  <a:lnTo>
                    <a:pt x="4768380" y="0"/>
                  </a:lnTo>
                  <a:lnTo>
                    <a:pt x="4768380" y="866990"/>
                  </a:lnTo>
                  <a:lnTo>
                    <a:pt x="0" y="866990"/>
                  </a:lnTo>
                  <a:lnTo>
                    <a:pt x="0" y="0"/>
                  </a:lnTo>
                  <a:close/>
                </a:path>
              </a:pathLst>
            </a:custGeom>
            <a:ln w="19024">
              <a:solidFill>
                <a:srgbClr val="585858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78427" y="4298060"/>
              <a:ext cx="558800" cy="673100"/>
            </a:xfrm>
            <a:custGeom>
              <a:avLst/>
              <a:gdLst/>
              <a:ahLst/>
              <a:cxnLst/>
              <a:rect l="l" t="t" r="r" b="b"/>
              <a:pathLst>
                <a:path w="558800" h="673100">
                  <a:moveTo>
                    <a:pt x="0" y="0"/>
                  </a:moveTo>
                  <a:lnTo>
                    <a:pt x="0" y="672909"/>
                  </a:lnTo>
                  <a:lnTo>
                    <a:pt x="558609" y="672909"/>
                  </a:lnTo>
                </a:path>
              </a:pathLst>
            </a:custGeom>
            <a:ln w="19024">
              <a:solidFill>
                <a:srgbClr val="585858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9265" y="4932443"/>
              <a:ext cx="97256" cy="7647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688456" y="4298060"/>
              <a:ext cx="490220" cy="668655"/>
            </a:xfrm>
            <a:custGeom>
              <a:avLst/>
              <a:gdLst/>
              <a:ahLst/>
              <a:cxnLst/>
              <a:rect l="l" t="t" r="r" b="b"/>
              <a:pathLst>
                <a:path w="490220" h="668654">
                  <a:moveTo>
                    <a:pt x="489902" y="0"/>
                  </a:moveTo>
                  <a:lnTo>
                    <a:pt x="489902" y="668566"/>
                  </a:lnTo>
                  <a:lnTo>
                    <a:pt x="0" y="668566"/>
                  </a:lnTo>
                </a:path>
              </a:pathLst>
            </a:custGeom>
            <a:ln w="19024">
              <a:solidFill>
                <a:srgbClr val="585858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8652" y="4928633"/>
              <a:ext cx="98018" cy="7647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975294" y="4655248"/>
            <a:ext cx="1498600" cy="483870"/>
          </a:xfrm>
          <a:prstGeom prst="rect">
            <a:avLst/>
          </a:prstGeom>
          <a:solidFill>
            <a:srgbClr val="585858"/>
          </a:solidFill>
          <a:ln w="3175">
            <a:solidFill>
              <a:srgbClr val="585858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480"/>
              </a:spcBef>
            </a:pP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Pre-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training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52428" y="4655248"/>
            <a:ext cx="1497965" cy="483870"/>
          </a:xfrm>
          <a:prstGeom prst="rect">
            <a:avLst/>
          </a:prstGeom>
          <a:solidFill>
            <a:srgbClr val="585858"/>
          </a:solidFill>
          <a:ln w="3175">
            <a:solidFill>
              <a:srgbClr val="585858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520"/>
              </a:spcBef>
            </a:pP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Fine-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tuning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Popular</a:t>
            </a:r>
            <a:r>
              <a:rPr spc="-30" dirty="0"/>
              <a:t> </a:t>
            </a:r>
            <a:r>
              <a:rPr spc="-20" dirty="0"/>
              <a:t>LLMs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1163" y="1986534"/>
            <a:ext cx="1495043" cy="149580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07473" y="1801367"/>
            <a:ext cx="1866899" cy="18668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65201" y="3735708"/>
            <a:ext cx="2428240" cy="732790"/>
          </a:xfrm>
          <a:custGeom>
            <a:avLst/>
            <a:gdLst/>
            <a:ahLst/>
            <a:cxnLst/>
            <a:rect l="l" t="t" r="r" b="b"/>
            <a:pathLst>
              <a:path w="2428240" h="732789">
                <a:moveTo>
                  <a:pt x="0" y="122046"/>
                </a:moveTo>
                <a:lnTo>
                  <a:pt x="9591" y="74537"/>
                </a:lnTo>
                <a:lnTo>
                  <a:pt x="35748" y="35744"/>
                </a:lnTo>
                <a:lnTo>
                  <a:pt x="74543" y="9590"/>
                </a:lnTo>
                <a:lnTo>
                  <a:pt x="122047" y="0"/>
                </a:lnTo>
                <a:lnTo>
                  <a:pt x="2305685" y="0"/>
                </a:lnTo>
                <a:lnTo>
                  <a:pt x="2353188" y="9590"/>
                </a:lnTo>
                <a:lnTo>
                  <a:pt x="2391983" y="35744"/>
                </a:lnTo>
                <a:lnTo>
                  <a:pt x="2418140" y="74537"/>
                </a:lnTo>
                <a:lnTo>
                  <a:pt x="2427732" y="122046"/>
                </a:lnTo>
                <a:lnTo>
                  <a:pt x="2427732" y="610222"/>
                </a:lnTo>
                <a:lnTo>
                  <a:pt x="2418140" y="657733"/>
                </a:lnTo>
                <a:lnTo>
                  <a:pt x="2391983" y="696531"/>
                </a:lnTo>
                <a:lnTo>
                  <a:pt x="2353188" y="722689"/>
                </a:lnTo>
                <a:lnTo>
                  <a:pt x="2305685" y="732281"/>
                </a:lnTo>
                <a:lnTo>
                  <a:pt x="122047" y="732281"/>
                </a:lnTo>
                <a:lnTo>
                  <a:pt x="74543" y="722689"/>
                </a:lnTo>
                <a:lnTo>
                  <a:pt x="35748" y="696531"/>
                </a:lnTo>
                <a:lnTo>
                  <a:pt x="9591" y="657733"/>
                </a:lnTo>
                <a:lnTo>
                  <a:pt x="0" y="610222"/>
                </a:lnTo>
                <a:lnTo>
                  <a:pt x="0" y="122046"/>
                </a:lnTo>
                <a:close/>
              </a:path>
            </a:pathLst>
          </a:custGeom>
          <a:ln w="9525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291834" y="1780794"/>
            <a:ext cx="2546985" cy="2692400"/>
            <a:chOff x="6291834" y="1780794"/>
            <a:chExt cx="2546985" cy="26924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91834" y="1780794"/>
              <a:ext cx="2541269" cy="190728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404991" y="3735707"/>
              <a:ext cx="2428875" cy="732790"/>
            </a:xfrm>
            <a:custGeom>
              <a:avLst/>
              <a:gdLst/>
              <a:ahLst/>
              <a:cxnLst/>
              <a:rect l="l" t="t" r="r" b="b"/>
              <a:pathLst>
                <a:path w="2428875" h="732789">
                  <a:moveTo>
                    <a:pt x="0" y="122047"/>
                  </a:moveTo>
                  <a:lnTo>
                    <a:pt x="9591" y="74537"/>
                  </a:lnTo>
                  <a:lnTo>
                    <a:pt x="35748" y="35744"/>
                  </a:lnTo>
                  <a:lnTo>
                    <a:pt x="74543" y="9590"/>
                  </a:lnTo>
                  <a:lnTo>
                    <a:pt x="122047" y="0"/>
                  </a:lnTo>
                  <a:lnTo>
                    <a:pt x="2306447" y="0"/>
                  </a:lnTo>
                  <a:lnTo>
                    <a:pt x="2353950" y="9590"/>
                  </a:lnTo>
                  <a:lnTo>
                    <a:pt x="2392745" y="35744"/>
                  </a:lnTo>
                  <a:lnTo>
                    <a:pt x="2418902" y="74537"/>
                  </a:lnTo>
                  <a:lnTo>
                    <a:pt x="2428494" y="122047"/>
                  </a:lnTo>
                  <a:lnTo>
                    <a:pt x="2428494" y="610235"/>
                  </a:lnTo>
                  <a:lnTo>
                    <a:pt x="2418902" y="657738"/>
                  </a:lnTo>
                  <a:lnTo>
                    <a:pt x="2392745" y="696533"/>
                  </a:lnTo>
                  <a:lnTo>
                    <a:pt x="2353950" y="722690"/>
                  </a:lnTo>
                  <a:lnTo>
                    <a:pt x="2306447" y="732282"/>
                  </a:lnTo>
                  <a:lnTo>
                    <a:pt x="122047" y="732282"/>
                  </a:lnTo>
                  <a:lnTo>
                    <a:pt x="74543" y="722690"/>
                  </a:lnTo>
                  <a:lnTo>
                    <a:pt x="35748" y="696533"/>
                  </a:lnTo>
                  <a:lnTo>
                    <a:pt x="9591" y="657738"/>
                  </a:lnTo>
                  <a:lnTo>
                    <a:pt x="0" y="610235"/>
                  </a:lnTo>
                  <a:lnTo>
                    <a:pt x="0" y="122047"/>
                  </a:lnTo>
                  <a:close/>
                </a:path>
              </a:pathLst>
            </a:custGeom>
            <a:ln w="9524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90902" y="3922633"/>
            <a:ext cx="15754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GPT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OpenAI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87902" y="3922633"/>
            <a:ext cx="185991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Gemini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Google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227439" y="3735708"/>
            <a:ext cx="2428240" cy="732790"/>
          </a:xfrm>
          <a:custGeom>
            <a:avLst/>
            <a:gdLst/>
            <a:ahLst/>
            <a:cxnLst/>
            <a:rect l="l" t="t" r="r" b="b"/>
            <a:pathLst>
              <a:path w="2428240" h="732789">
                <a:moveTo>
                  <a:pt x="0" y="122046"/>
                </a:moveTo>
                <a:lnTo>
                  <a:pt x="9591" y="74537"/>
                </a:lnTo>
                <a:lnTo>
                  <a:pt x="35748" y="35744"/>
                </a:lnTo>
                <a:lnTo>
                  <a:pt x="74543" y="9590"/>
                </a:lnTo>
                <a:lnTo>
                  <a:pt x="122047" y="0"/>
                </a:lnTo>
                <a:lnTo>
                  <a:pt x="2305685" y="0"/>
                </a:lnTo>
                <a:lnTo>
                  <a:pt x="2353188" y="9590"/>
                </a:lnTo>
                <a:lnTo>
                  <a:pt x="2391983" y="35744"/>
                </a:lnTo>
                <a:lnTo>
                  <a:pt x="2418140" y="74537"/>
                </a:lnTo>
                <a:lnTo>
                  <a:pt x="2427732" y="122046"/>
                </a:lnTo>
                <a:lnTo>
                  <a:pt x="2427732" y="610222"/>
                </a:lnTo>
                <a:lnTo>
                  <a:pt x="2418140" y="657733"/>
                </a:lnTo>
                <a:lnTo>
                  <a:pt x="2391983" y="696531"/>
                </a:lnTo>
                <a:lnTo>
                  <a:pt x="2353188" y="722689"/>
                </a:lnTo>
                <a:lnTo>
                  <a:pt x="2305685" y="732281"/>
                </a:lnTo>
                <a:lnTo>
                  <a:pt x="122047" y="732281"/>
                </a:lnTo>
                <a:lnTo>
                  <a:pt x="74543" y="722689"/>
                </a:lnTo>
                <a:lnTo>
                  <a:pt x="35748" y="696531"/>
                </a:lnTo>
                <a:lnTo>
                  <a:pt x="9591" y="657733"/>
                </a:lnTo>
                <a:lnTo>
                  <a:pt x="0" y="610222"/>
                </a:lnTo>
                <a:lnTo>
                  <a:pt x="0" y="122046"/>
                </a:lnTo>
                <a:close/>
              </a:path>
            </a:pathLst>
          </a:custGeom>
          <a:ln w="9525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665224" y="3922633"/>
            <a:ext cx="15506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Llama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Meta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12236" y="2240279"/>
            <a:ext cx="2541269" cy="988313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3412616" y="3735708"/>
            <a:ext cx="2541270" cy="732790"/>
          </a:xfrm>
          <a:custGeom>
            <a:avLst/>
            <a:gdLst/>
            <a:ahLst/>
            <a:cxnLst/>
            <a:rect l="l" t="t" r="r" b="b"/>
            <a:pathLst>
              <a:path w="2541270" h="732789">
                <a:moveTo>
                  <a:pt x="0" y="122046"/>
                </a:moveTo>
                <a:lnTo>
                  <a:pt x="9591" y="74537"/>
                </a:lnTo>
                <a:lnTo>
                  <a:pt x="35748" y="35744"/>
                </a:lnTo>
                <a:lnTo>
                  <a:pt x="74543" y="9590"/>
                </a:lnTo>
                <a:lnTo>
                  <a:pt x="122047" y="0"/>
                </a:lnTo>
                <a:lnTo>
                  <a:pt x="2419223" y="0"/>
                </a:lnTo>
                <a:lnTo>
                  <a:pt x="2466726" y="9590"/>
                </a:lnTo>
                <a:lnTo>
                  <a:pt x="2505521" y="35744"/>
                </a:lnTo>
                <a:lnTo>
                  <a:pt x="2531678" y="74537"/>
                </a:lnTo>
                <a:lnTo>
                  <a:pt x="2541270" y="122046"/>
                </a:lnTo>
                <a:lnTo>
                  <a:pt x="2541270" y="610222"/>
                </a:lnTo>
                <a:lnTo>
                  <a:pt x="2531678" y="657733"/>
                </a:lnTo>
                <a:lnTo>
                  <a:pt x="2505521" y="696531"/>
                </a:lnTo>
                <a:lnTo>
                  <a:pt x="2466726" y="722689"/>
                </a:lnTo>
                <a:lnTo>
                  <a:pt x="2419223" y="732281"/>
                </a:lnTo>
                <a:lnTo>
                  <a:pt x="122047" y="732281"/>
                </a:lnTo>
                <a:lnTo>
                  <a:pt x="74543" y="722689"/>
                </a:lnTo>
                <a:lnTo>
                  <a:pt x="35748" y="696531"/>
                </a:lnTo>
                <a:lnTo>
                  <a:pt x="9591" y="657733"/>
                </a:lnTo>
                <a:lnTo>
                  <a:pt x="0" y="610222"/>
                </a:lnTo>
                <a:lnTo>
                  <a:pt x="0" y="122046"/>
                </a:lnTo>
                <a:close/>
              </a:path>
            </a:pathLst>
          </a:custGeom>
          <a:ln w="9525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737462" y="3922633"/>
            <a:ext cx="18910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Mistral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OpenAI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207645" cy="1323340"/>
            <a:chOff x="0" y="0"/>
            <a:chExt cx="207645" cy="1323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07645" cy="654050"/>
            </a:xfrm>
            <a:custGeom>
              <a:avLst/>
              <a:gdLst/>
              <a:ahLst/>
              <a:cxnLst/>
              <a:rect l="l" t="t" r="r" b="b"/>
              <a:pathLst>
                <a:path w="207645" h="654050">
                  <a:moveTo>
                    <a:pt x="207264" y="0"/>
                  </a:moveTo>
                  <a:lnTo>
                    <a:pt x="0" y="0"/>
                  </a:lnTo>
                  <a:lnTo>
                    <a:pt x="0" y="653796"/>
                  </a:lnTo>
                  <a:lnTo>
                    <a:pt x="207264" y="653796"/>
                  </a:lnTo>
                  <a:lnTo>
                    <a:pt x="207264" y="0"/>
                  </a:lnTo>
                  <a:close/>
                </a:path>
              </a:pathLst>
            </a:custGeom>
            <a:solidFill>
              <a:srgbClr val="0F3E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8462"/>
              <a:ext cx="207645" cy="674370"/>
            </a:xfrm>
            <a:custGeom>
              <a:avLst/>
              <a:gdLst/>
              <a:ahLst/>
              <a:cxnLst/>
              <a:rect l="l" t="t" r="r" b="b"/>
              <a:pathLst>
                <a:path w="207645" h="674369">
                  <a:moveTo>
                    <a:pt x="207264" y="0"/>
                  </a:moveTo>
                  <a:lnTo>
                    <a:pt x="0" y="0"/>
                  </a:lnTo>
                  <a:lnTo>
                    <a:pt x="0" y="674370"/>
                  </a:lnTo>
                  <a:lnTo>
                    <a:pt x="207264" y="674370"/>
                  </a:lnTo>
                  <a:lnTo>
                    <a:pt x="207264" y="0"/>
                  </a:lnTo>
                  <a:close/>
                </a:path>
              </a:pathLst>
            </a:custGeom>
            <a:solidFill>
              <a:srgbClr val="498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419100" y="1281683"/>
            <a:ext cx="11302365" cy="0"/>
          </a:xfrm>
          <a:custGeom>
            <a:avLst/>
            <a:gdLst/>
            <a:ahLst/>
            <a:cxnLst/>
            <a:rect l="l" t="t" r="r" b="b"/>
            <a:pathLst>
              <a:path w="11302365">
                <a:moveTo>
                  <a:pt x="0" y="0"/>
                </a:moveTo>
                <a:lnTo>
                  <a:pt x="11301895" y="0"/>
                </a:lnTo>
              </a:path>
            </a:pathLst>
          </a:custGeom>
          <a:ln w="28575">
            <a:solidFill>
              <a:srgbClr val="08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Basics</a:t>
            </a:r>
            <a:r>
              <a:rPr spc="-70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dirty="0"/>
              <a:t>Prompt</a:t>
            </a:r>
            <a:r>
              <a:rPr spc="-8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33175" y="1472269"/>
            <a:ext cx="484695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Prompt</a:t>
            </a:r>
            <a:r>
              <a:rPr sz="2000" b="1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engineering</a:t>
            </a:r>
            <a:r>
              <a:rPr sz="200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is</a:t>
            </a:r>
            <a:r>
              <a:rPr sz="2000" b="1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as</a:t>
            </a:r>
            <a:r>
              <a:rPr sz="2000" b="1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much</a:t>
            </a:r>
            <a:r>
              <a:rPr sz="2000" b="1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an</a:t>
            </a:r>
            <a:r>
              <a:rPr sz="2000" b="1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art</a:t>
            </a:r>
            <a:r>
              <a:rPr sz="2000" b="1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as</a:t>
            </a:r>
            <a:r>
              <a:rPr sz="2000" b="1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it</a:t>
            </a:r>
            <a:r>
              <a:rPr sz="2000" b="1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is</a:t>
            </a:r>
            <a:r>
              <a:rPr sz="2000" b="1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0000FF"/>
                </a:solidFill>
                <a:latin typeface="Calibri"/>
                <a:cs typeface="Calibri"/>
              </a:rPr>
              <a:t>a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science.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b="1" dirty="0">
                <a:latin typeface="Calibri"/>
                <a:cs typeface="Calibri"/>
              </a:rPr>
              <a:t>Prompt</a:t>
            </a:r>
            <a:r>
              <a:rPr dirty="0"/>
              <a:t>:</a:t>
            </a:r>
            <a:r>
              <a:rPr spc="-40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dirty="0"/>
              <a:t>detailed</a:t>
            </a:r>
            <a:r>
              <a:rPr spc="-20" dirty="0"/>
              <a:t> </a:t>
            </a:r>
            <a:r>
              <a:rPr dirty="0"/>
              <a:t>set</a:t>
            </a:r>
            <a:r>
              <a:rPr spc="-3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guidelines</a:t>
            </a:r>
            <a:r>
              <a:rPr spc="-20" dirty="0"/>
              <a:t> </a:t>
            </a:r>
            <a:r>
              <a:rPr dirty="0"/>
              <a:t>given</a:t>
            </a:r>
            <a:r>
              <a:rPr spc="-35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spc="-25" dirty="0"/>
              <a:t>an </a:t>
            </a:r>
            <a:r>
              <a:rPr dirty="0"/>
              <a:t>LLM</a:t>
            </a:r>
            <a:r>
              <a:rPr spc="-2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do</a:t>
            </a:r>
            <a:r>
              <a:rPr spc="-2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10" dirty="0"/>
              <a:t>task.</a:t>
            </a:r>
          </a:p>
          <a:p>
            <a:pPr marL="12700" marR="39370">
              <a:lnSpc>
                <a:spcPct val="114999"/>
              </a:lnSpc>
            </a:pPr>
            <a:r>
              <a:rPr b="1" dirty="0">
                <a:latin typeface="Calibri"/>
                <a:cs typeface="Calibri"/>
              </a:rPr>
              <a:t>Engineering</a:t>
            </a:r>
            <a:r>
              <a:rPr dirty="0"/>
              <a:t>:</a:t>
            </a:r>
            <a:r>
              <a:rPr spc="-50" dirty="0"/>
              <a:t> </a:t>
            </a:r>
            <a:r>
              <a:rPr dirty="0"/>
              <a:t>Developing</a:t>
            </a:r>
            <a:r>
              <a:rPr spc="-55" dirty="0"/>
              <a:t> </a:t>
            </a:r>
            <a:r>
              <a:rPr dirty="0"/>
              <a:t>a</a:t>
            </a:r>
            <a:r>
              <a:rPr spc="-65" dirty="0"/>
              <a:t> </a:t>
            </a:r>
            <a:r>
              <a:rPr spc="-10" dirty="0"/>
              <a:t>task-</a:t>
            </a:r>
            <a:r>
              <a:rPr dirty="0"/>
              <a:t>specific</a:t>
            </a:r>
            <a:r>
              <a:rPr spc="-40" dirty="0"/>
              <a:t> </a:t>
            </a:r>
            <a:r>
              <a:rPr spc="-10" dirty="0"/>
              <a:t>prompt iteratively.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33175" y="4449471"/>
            <a:ext cx="45339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solidFill>
                  <a:srgbClr val="085A82"/>
                </a:solidFill>
                <a:latin typeface="Calibri"/>
                <a:cs typeface="Calibri"/>
              </a:rPr>
              <a:t>Prompt</a:t>
            </a:r>
            <a:r>
              <a:rPr sz="2000" b="1" spc="-55" dirty="0">
                <a:solidFill>
                  <a:srgbClr val="085A8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85A82"/>
                </a:solidFill>
                <a:latin typeface="Calibri"/>
                <a:cs typeface="Calibri"/>
              </a:rPr>
              <a:t>Engineering</a:t>
            </a:r>
            <a:r>
              <a:rPr sz="2000" b="1" spc="-40" dirty="0">
                <a:solidFill>
                  <a:srgbClr val="085A8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85A82"/>
                </a:solidFill>
                <a:latin typeface="Calibri"/>
                <a:cs typeface="Calibri"/>
              </a:rPr>
              <a:t>is</a:t>
            </a:r>
            <a:r>
              <a:rPr sz="2000" b="1" spc="-60" dirty="0">
                <a:solidFill>
                  <a:srgbClr val="085A8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85A82"/>
                </a:solidFill>
                <a:latin typeface="Calibri"/>
                <a:cs typeface="Calibri"/>
              </a:rPr>
              <a:t>an</a:t>
            </a:r>
            <a:r>
              <a:rPr sz="2000" b="1" spc="-55" dirty="0">
                <a:solidFill>
                  <a:srgbClr val="085A82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85A82"/>
                </a:solidFill>
                <a:latin typeface="Calibri"/>
                <a:cs typeface="Calibri"/>
              </a:rPr>
              <a:t>iterative</a:t>
            </a:r>
            <a:r>
              <a:rPr sz="2000" b="1" spc="-45" dirty="0">
                <a:solidFill>
                  <a:srgbClr val="085A82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85A82"/>
                </a:solidFill>
                <a:latin typeface="Calibri"/>
                <a:cs typeface="Calibri"/>
              </a:rPr>
              <a:t>process.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665593" y="1434722"/>
            <a:ext cx="1352550" cy="888365"/>
            <a:chOff x="7665593" y="1434722"/>
            <a:chExt cx="1352550" cy="888365"/>
          </a:xfrm>
        </p:grpSpPr>
        <p:sp>
          <p:nvSpPr>
            <p:cNvPr id="12" name="object 12"/>
            <p:cNvSpPr/>
            <p:nvPr/>
          </p:nvSpPr>
          <p:spPr>
            <a:xfrm>
              <a:off x="7678293" y="1447422"/>
              <a:ext cx="1327150" cy="862965"/>
            </a:xfrm>
            <a:custGeom>
              <a:avLst/>
              <a:gdLst/>
              <a:ahLst/>
              <a:cxnLst/>
              <a:rect l="l" t="t" r="r" b="b"/>
              <a:pathLst>
                <a:path w="1327150" h="862964">
                  <a:moveTo>
                    <a:pt x="1182916" y="0"/>
                  </a:moveTo>
                  <a:lnTo>
                    <a:pt x="143725" y="0"/>
                  </a:lnTo>
                  <a:lnTo>
                    <a:pt x="98298" y="7329"/>
                  </a:lnTo>
                  <a:lnTo>
                    <a:pt x="58844" y="27737"/>
                  </a:lnTo>
                  <a:lnTo>
                    <a:pt x="27731" y="58858"/>
                  </a:lnTo>
                  <a:lnTo>
                    <a:pt x="7327" y="98322"/>
                  </a:lnTo>
                  <a:lnTo>
                    <a:pt x="0" y="143763"/>
                  </a:lnTo>
                  <a:lnTo>
                    <a:pt x="0" y="718807"/>
                  </a:lnTo>
                  <a:lnTo>
                    <a:pt x="7327" y="764249"/>
                  </a:lnTo>
                  <a:lnTo>
                    <a:pt x="27731" y="803717"/>
                  </a:lnTo>
                  <a:lnTo>
                    <a:pt x="58844" y="834841"/>
                  </a:lnTo>
                  <a:lnTo>
                    <a:pt x="98298" y="855253"/>
                  </a:lnTo>
                  <a:lnTo>
                    <a:pt x="143725" y="862583"/>
                  </a:lnTo>
                  <a:lnTo>
                    <a:pt x="1182916" y="862583"/>
                  </a:lnTo>
                  <a:lnTo>
                    <a:pt x="1228343" y="855253"/>
                  </a:lnTo>
                  <a:lnTo>
                    <a:pt x="1267797" y="834841"/>
                  </a:lnTo>
                  <a:lnTo>
                    <a:pt x="1298910" y="803717"/>
                  </a:lnTo>
                  <a:lnTo>
                    <a:pt x="1319314" y="764249"/>
                  </a:lnTo>
                  <a:lnTo>
                    <a:pt x="1326642" y="718807"/>
                  </a:lnTo>
                  <a:lnTo>
                    <a:pt x="1326642" y="143763"/>
                  </a:lnTo>
                  <a:lnTo>
                    <a:pt x="1319314" y="98322"/>
                  </a:lnTo>
                  <a:lnTo>
                    <a:pt x="1298910" y="58858"/>
                  </a:lnTo>
                  <a:lnTo>
                    <a:pt x="1267797" y="27737"/>
                  </a:lnTo>
                  <a:lnTo>
                    <a:pt x="1228343" y="7329"/>
                  </a:lnTo>
                  <a:lnTo>
                    <a:pt x="118291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78293" y="1447422"/>
              <a:ext cx="1327150" cy="862965"/>
            </a:xfrm>
            <a:custGeom>
              <a:avLst/>
              <a:gdLst/>
              <a:ahLst/>
              <a:cxnLst/>
              <a:rect l="l" t="t" r="r" b="b"/>
              <a:pathLst>
                <a:path w="1327150" h="862964">
                  <a:moveTo>
                    <a:pt x="0" y="143763"/>
                  </a:moveTo>
                  <a:lnTo>
                    <a:pt x="7327" y="98322"/>
                  </a:lnTo>
                  <a:lnTo>
                    <a:pt x="27731" y="58858"/>
                  </a:lnTo>
                  <a:lnTo>
                    <a:pt x="58844" y="27737"/>
                  </a:lnTo>
                  <a:lnTo>
                    <a:pt x="98298" y="7329"/>
                  </a:lnTo>
                  <a:lnTo>
                    <a:pt x="143725" y="0"/>
                  </a:lnTo>
                  <a:lnTo>
                    <a:pt x="1182916" y="0"/>
                  </a:lnTo>
                  <a:lnTo>
                    <a:pt x="1228343" y="7329"/>
                  </a:lnTo>
                  <a:lnTo>
                    <a:pt x="1267797" y="27737"/>
                  </a:lnTo>
                  <a:lnTo>
                    <a:pt x="1298910" y="58858"/>
                  </a:lnTo>
                  <a:lnTo>
                    <a:pt x="1319314" y="98322"/>
                  </a:lnTo>
                  <a:lnTo>
                    <a:pt x="1326642" y="143763"/>
                  </a:lnTo>
                  <a:lnTo>
                    <a:pt x="1326642" y="718807"/>
                  </a:lnTo>
                  <a:lnTo>
                    <a:pt x="1319314" y="764249"/>
                  </a:lnTo>
                  <a:lnTo>
                    <a:pt x="1298910" y="803717"/>
                  </a:lnTo>
                  <a:lnTo>
                    <a:pt x="1267797" y="834841"/>
                  </a:lnTo>
                  <a:lnTo>
                    <a:pt x="1228343" y="855253"/>
                  </a:lnTo>
                  <a:lnTo>
                    <a:pt x="1182916" y="862583"/>
                  </a:lnTo>
                  <a:lnTo>
                    <a:pt x="143725" y="862583"/>
                  </a:lnTo>
                  <a:lnTo>
                    <a:pt x="98298" y="855253"/>
                  </a:lnTo>
                  <a:lnTo>
                    <a:pt x="58844" y="834841"/>
                  </a:lnTo>
                  <a:lnTo>
                    <a:pt x="27731" y="803717"/>
                  </a:lnTo>
                  <a:lnTo>
                    <a:pt x="7327" y="764249"/>
                  </a:lnTo>
                  <a:lnTo>
                    <a:pt x="0" y="718807"/>
                  </a:lnTo>
                  <a:lnTo>
                    <a:pt x="0" y="14376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9188515" y="2157524"/>
            <a:ext cx="431165" cy="514350"/>
          </a:xfrm>
          <a:custGeom>
            <a:avLst/>
            <a:gdLst/>
            <a:ahLst/>
            <a:cxnLst/>
            <a:rect l="l" t="t" r="r" b="b"/>
            <a:pathLst>
              <a:path w="431165" h="514350">
                <a:moveTo>
                  <a:pt x="0" y="0"/>
                </a:moveTo>
                <a:lnTo>
                  <a:pt x="41477" y="31826"/>
                </a:lnTo>
                <a:lnTo>
                  <a:pt x="81687" y="65089"/>
                </a:lnTo>
                <a:lnTo>
                  <a:pt x="120594" y="99747"/>
                </a:lnTo>
                <a:lnTo>
                  <a:pt x="158166" y="135762"/>
                </a:lnTo>
                <a:lnTo>
                  <a:pt x="194369" y="173093"/>
                </a:lnTo>
                <a:lnTo>
                  <a:pt x="229169" y="211700"/>
                </a:lnTo>
                <a:lnTo>
                  <a:pt x="262532" y="251544"/>
                </a:lnTo>
                <a:lnTo>
                  <a:pt x="294425" y="292584"/>
                </a:lnTo>
                <a:lnTo>
                  <a:pt x="324814" y="334781"/>
                </a:lnTo>
                <a:lnTo>
                  <a:pt x="353665" y="378094"/>
                </a:lnTo>
                <a:lnTo>
                  <a:pt x="380945" y="422485"/>
                </a:lnTo>
                <a:lnTo>
                  <a:pt x="406620" y="467912"/>
                </a:lnTo>
                <a:lnTo>
                  <a:pt x="430656" y="514337"/>
                </a:lnTo>
              </a:path>
            </a:pathLst>
          </a:custGeom>
          <a:ln w="19050">
            <a:solidFill>
              <a:srgbClr val="49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092264" y="1690080"/>
            <a:ext cx="49339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20" dirty="0">
                <a:solidFill>
                  <a:srgbClr val="FFFFFF"/>
                </a:solidFill>
                <a:latin typeface="Calibri"/>
                <a:cs typeface="Calibri"/>
              </a:rPr>
              <a:t>Idea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239890" y="2859661"/>
            <a:ext cx="1353185" cy="888365"/>
            <a:chOff x="6239890" y="2859661"/>
            <a:chExt cx="1353185" cy="888365"/>
          </a:xfrm>
        </p:grpSpPr>
        <p:sp>
          <p:nvSpPr>
            <p:cNvPr id="17" name="object 17"/>
            <p:cNvSpPr/>
            <p:nvPr/>
          </p:nvSpPr>
          <p:spPr>
            <a:xfrm>
              <a:off x="6252590" y="2872361"/>
              <a:ext cx="1327785" cy="862965"/>
            </a:xfrm>
            <a:custGeom>
              <a:avLst/>
              <a:gdLst/>
              <a:ahLst/>
              <a:cxnLst/>
              <a:rect l="l" t="t" r="r" b="b"/>
              <a:pathLst>
                <a:path w="1327784" h="862964">
                  <a:moveTo>
                    <a:pt x="1183601" y="0"/>
                  </a:moveTo>
                  <a:lnTo>
                    <a:pt x="143802" y="0"/>
                  </a:lnTo>
                  <a:lnTo>
                    <a:pt x="98352" y="7329"/>
                  </a:lnTo>
                  <a:lnTo>
                    <a:pt x="58877" y="27737"/>
                  </a:lnTo>
                  <a:lnTo>
                    <a:pt x="27747" y="58858"/>
                  </a:lnTo>
                  <a:lnTo>
                    <a:pt x="7331" y="98322"/>
                  </a:lnTo>
                  <a:lnTo>
                    <a:pt x="0" y="143763"/>
                  </a:lnTo>
                  <a:lnTo>
                    <a:pt x="0" y="718807"/>
                  </a:lnTo>
                  <a:lnTo>
                    <a:pt x="7331" y="764249"/>
                  </a:lnTo>
                  <a:lnTo>
                    <a:pt x="27747" y="803717"/>
                  </a:lnTo>
                  <a:lnTo>
                    <a:pt x="58877" y="834841"/>
                  </a:lnTo>
                  <a:lnTo>
                    <a:pt x="98352" y="855253"/>
                  </a:lnTo>
                  <a:lnTo>
                    <a:pt x="143802" y="862583"/>
                  </a:lnTo>
                  <a:lnTo>
                    <a:pt x="1183601" y="862583"/>
                  </a:lnTo>
                  <a:lnTo>
                    <a:pt x="1229051" y="855253"/>
                  </a:lnTo>
                  <a:lnTo>
                    <a:pt x="1268526" y="834841"/>
                  </a:lnTo>
                  <a:lnTo>
                    <a:pt x="1299656" y="803717"/>
                  </a:lnTo>
                  <a:lnTo>
                    <a:pt x="1320072" y="764249"/>
                  </a:lnTo>
                  <a:lnTo>
                    <a:pt x="1327404" y="718807"/>
                  </a:lnTo>
                  <a:lnTo>
                    <a:pt x="1327404" y="143763"/>
                  </a:lnTo>
                  <a:lnTo>
                    <a:pt x="1320072" y="98322"/>
                  </a:lnTo>
                  <a:lnTo>
                    <a:pt x="1299656" y="58858"/>
                  </a:lnTo>
                  <a:lnTo>
                    <a:pt x="1268526" y="27737"/>
                  </a:lnTo>
                  <a:lnTo>
                    <a:pt x="1229051" y="7329"/>
                  </a:lnTo>
                  <a:lnTo>
                    <a:pt x="118360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52590" y="2872361"/>
              <a:ext cx="1327785" cy="862965"/>
            </a:xfrm>
            <a:custGeom>
              <a:avLst/>
              <a:gdLst/>
              <a:ahLst/>
              <a:cxnLst/>
              <a:rect l="l" t="t" r="r" b="b"/>
              <a:pathLst>
                <a:path w="1327784" h="862964">
                  <a:moveTo>
                    <a:pt x="0" y="143763"/>
                  </a:moveTo>
                  <a:lnTo>
                    <a:pt x="7331" y="98322"/>
                  </a:lnTo>
                  <a:lnTo>
                    <a:pt x="27747" y="58858"/>
                  </a:lnTo>
                  <a:lnTo>
                    <a:pt x="58877" y="27737"/>
                  </a:lnTo>
                  <a:lnTo>
                    <a:pt x="98352" y="7329"/>
                  </a:lnTo>
                  <a:lnTo>
                    <a:pt x="143802" y="0"/>
                  </a:lnTo>
                  <a:lnTo>
                    <a:pt x="1183601" y="0"/>
                  </a:lnTo>
                  <a:lnTo>
                    <a:pt x="1229051" y="7329"/>
                  </a:lnTo>
                  <a:lnTo>
                    <a:pt x="1268526" y="27737"/>
                  </a:lnTo>
                  <a:lnTo>
                    <a:pt x="1299656" y="58858"/>
                  </a:lnTo>
                  <a:lnTo>
                    <a:pt x="1320072" y="98322"/>
                  </a:lnTo>
                  <a:lnTo>
                    <a:pt x="1327404" y="143763"/>
                  </a:lnTo>
                  <a:lnTo>
                    <a:pt x="1327404" y="718807"/>
                  </a:lnTo>
                  <a:lnTo>
                    <a:pt x="1320072" y="764249"/>
                  </a:lnTo>
                  <a:lnTo>
                    <a:pt x="1299656" y="803717"/>
                  </a:lnTo>
                  <a:lnTo>
                    <a:pt x="1268526" y="834841"/>
                  </a:lnTo>
                  <a:lnTo>
                    <a:pt x="1229051" y="855253"/>
                  </a:lnTo>
                  <a:lnTo>
                    <a:pt x="1183601" y="862583"/>
                  </a:lnTo>
                  <a:lnTo>
                    <a:pt x="143802" y="862583"/>
                  </a:lnTo>
                  <a:lnTo>
                    <a:pt x="98352" y="855253"/>
                  </a:lnTo>
                  <a:lnTo>
                    <a:pt x="58877" y="834841"/>
                  </a:lnTo>
                  <a:lnTo>
                    <a:pt x="27747" y="803717"/>
                  </a:lnTo>
                  <a:lnTo>
                    <a:pt x="7331" y="764249"/>
                  </a:lnTo>
                  <a:lnTo>
                    <a:pt x="0" y="718807"/>
                  </a:lnTo>
                  <a:lnTo>
                    <a:pt x="0" y="14376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7064050" y="2157519"/>
            <a:ext cx="431165" cy="514350"/>
          </a:xfrm>
          <a:custGeom>
            <a:avLst/>
            <a:gdLst/>
            <a:ahLst/>
            <a:cxnLst/>
            <a:rect l="l" t="t" r="r" b="b"/>
            <a:pathLst>
              <a:path w="431165" h="514350">
                <a:moveTo>
                  <a:pt x="0" y="514337"/>
                </a:moveTo>
                <a:lnTo>
                  <a:pt x="24041" y="467914"/>
                </a:lnTo>
                <a:lnTo>
                  <a:pt x="49719" y="422488"/>
                </a:lnTo>
                <a:lnTo>
                  <a:pt x="77001" y="378098"/>
                </a:lnTo>
                <a:lnTo>
                  <a:pt x="105854" y="334784"/>
                </a:lnTo>
                <a:lnTo>
                  <a:pt x="136242" y="292586"/>
                </a:lnTo>
                <a:lnTo>
                  <a:pt x="168134" y="251544"/>
                </a:lnTo>
                <a:lnTo>
                  <a:pt x="201496" y="211699"/>
                </a:lnTo>
                <a:lnTo>
                  <a:pt x="236294" y="173091"/>
                </a:lnTo>
                <a:lnTo>
                  <a:pt x="272495" y="135759"/>
                </a:lnTo>
                <a:lnTo>
                  <a:pt x="310065" y="99744"/>
                </a:lnTo>
                <a:lnTo>
                  <a:pt x="348971" y="65085"/>
                </a:lnTo>
                <a:lnTo>
                  <a:pt x="389179" y="31824"/>
                </a:lnTo>
                <a:lnTo>
                  <a:pt x="430656" y="0"/>
                </a:lnTo>
              </a:path>
            </a:pathLst>
          </a:custGeom>
          <a:ln w="19050">
            <a:solidFill>
              <a:srgbClr val="49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418802" y="2972747"/>
            <a:ext cx="10064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1445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Feedback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090531" y="2859661"/>
            <a:ext cx="1353185" cy="888365"/>
            <a:chOff x="9090531" y="2859661"/>
            <a:chExt cx="1353185" cy="888365"/>
          </a:xfrm>
        </p:grpSpPr>
        <p:sp>
          <p:nvSpPr>
            <p:cNvPr id="22" name="object 22"/>
            <p:cNvSpPr/>
            <p:nvPr/>
          </p:nvSpPr>
          <p:spPr>
            <a:xfrm>
              <a:off x="9103233" y="2872361"/>
              <a:ext cx="1327785" cy="862965"/>
            </a:xfrm>
            <a:custGeom>
              <a:avLst/>
              <a:gdLst/>
              <a:ahLst/>
              <a:cxnLst/>
              <a:rect l="l" t="t" r="r" b="b"/>
              <a:pathLst>
                <a:path w="1327784" h="862964">
                  <a:moveTo>
                    <a:pt x="1183601" y="0"/>
                  </a:moveTo>
                  <a:lnTo>
                    <a:pt x="143802" y="0"/>
                  </a:lnTo>
                  <a:lnTo>
                    <a:pt x="98352" y="7329"/>
                  </a:lnTo>
                  <a:lnTo>
                    <a:pt x="58877" y="27737"/>
                  </a:lnTo>
                  <a:lnTo>
                    <a:pt x="27747" y="58858"/>
                  </a:lnTo>
                  <a:lnTo>
                    <a:pt x="7331" y="98322"/>
                  </a:lnTo>
                  <a:lnTo>
                    <a:pt x="0" y="143763"/>
                  </a:lnTo>
                  <a:lnTo>
                    <a:pt x="0" y="718807"/>
                  </a:lnTo>
                  <a:lnTo>
                    <a:pt x="7331" y="764249"/>
                  </a:lnTo>
                  <a:lnTo>
                    <a:pt x="27747" y="803717"/>
                  </a:lnTo>
                  <a:lnTo>
                    <a:pt x="58877" y="834841"/>
                  </a:lnTo>
                  <a:lnTo>
                    <a:pt x="98352" y="855253"/>
                  </a:lnTo>
                  <a:lnTo>
                    <a:pt x="143802" y="862583"/>
                  </a:lnTo>
                  <a:lnTo>
                    <a:pt x="1183601" y="862583"/>
                  </a:lnTo>
                  <a:lnTo>
                    <a:pt x="1229051" y="855253"/>
                  </a:lnTo>
                  <a:lnTo>
                    <a:pt x="1268526" y="834841"/>
                  </a:lnTo>
                  <a:lnTo>
                    <a:pt x="1299656" y="803717"/>
                  </a:lnTo>
                  <a:lnTo>
                    <a:pt x="1320072" y="764249"/>
                  </a:lnTo>
                  <a:lnTo>
                    <a:pt x="1327404" y="718807"/>
                  </a:lnTo>
                  <a:lnTo>
                    <a:pt x="1327404" y="143763"/>
                  </a:lnTo>
                  <a:lnTo>
                    <a:pt x="1320072" y="98322"/>
                  </a:lnTo>
                  <a:lnTo>
                    <a:pt x="1299656" y="58858"/>
                  </a:lnTo>
                  <a:lnTo>
                    <a:pt x="1268526" y="27737"/>
                  </a:lnTo>
                  <a:lnTo>
                    <a:pt x="1229051" y="7329"/>
                  </a:lnTo>
                  <a:lnTo>
                    <a:pt x="118360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103231" y="2872361"/>
              <a:ext cx="1327785" cy="862965"/>
            </a:xfrm>
            <a:custGeom>
              <a:avLst/>
              <a:gdLst/>
              <a:ahLst/>
              <a:cxnLst/>
              <a:rect l="l" t="t" r="r" b="b"/>
              <a:pathLst>
                <a:path w="1327784" h="862964">
                  <a:moveTo>
                    <a:pt x="0" y="143763"/>
                  </a:moveTo>
                  <a:lnTo>
                    <a:pt x="7331" y="98322"/>
                  </a:lnTo>
                  <a:lnTo>
                    <a:pt x="27747" y="58858"/>
                  </a:lnTo>
                  <a:lnTo>
                    <a:pt x="58877" y="27737"/>
                  </a:lnTo>
                  <a:lnTo>
                    <a:pt x="98352" y="7329"/>
                  </a:lnTo>
                  <a:lnTo>
                    <a:pt x="143802" y="0"/>
                  </a:lnTo>
                  <a:lnTo>
                    <a:pt x="1183601" y="0"/>
                  </a:lnTo>
                  <a:lnTo>
                    <a:pt x="1229051" y="7329"/>
                  </a:lnTo>
                  <a:lnTo>
                    <a:pt x="1268526" y="27737"/>
                  </a:lnTo>
                  <a:lnTo>
                    <a:pt x="1299656" y="58858"/>
                  </a:lnTo>
                  <a:lnTo>
                    <a:pt x="1320072" y="98322"/>
                  </a:lnTo>
                  <a:lnTo>
                    <a:pt x="1327404" y="143763"/>
                  </a:lnTo>
                  <a:lnTo>
                    <a:pt x="1327404" y="718807"/>
                  </a:lnTo>
                  <a:lnTo>
                    <a:pt x="1320072" y="764249"/>
                  </a:lnTo>
                  <a:lnTo>
                    <a:pt x="1299656" y="803717"/>
                  </a:lnTo>
                  <a:lnTo>
                    <a:pt x="1268526" y="834841"/>
                  </a:lnTo>
                  <a:lnTo>
                    <a:pt x="1229051" y="855253"/>
                  </a:lnTo>
                  <a:lnTo>
                    <a:pt x="1183601" y="862583"/>
                  </a:lnTo>
                  <a:lnTo>
                    <a:pt x="143802" y="862583"/>
                  </a:lnTo>
                  <a:lnTo>
                    <a:pt x="98352" y="855253"/>
                  </a:lnTo>
                  <a:lnTo>
                    <a:pt x="58877" y="834841"/>
                  </a:lnTo>
                  <a:lnTo>
                    <a:pt x="27747" y="803717"/>
                  </a:lnTo>
                  <a:lnTo>
                    <a:pt x="7331" y="764249"/>
                  </a:lnTo>
                  <a:lnTo>
                    <a:pt x="0" y="718807"/>
                  </a:lnTo>
                  <a:lnTo>
                    <a:pt x="0" y="14376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9188519" y="3935445"/>
            <a:ext cx="431165" cy="514350"/>
          </a:xfrm>
          <a:custGeom>
            <a:avLst/>
            <a:gdLst/>
            <a:ahLst/>
            <a:cxnLst/>
            <a:rect l="l" t="t" r="r" b="b"/>
            <a:pathLst>
              <a:path w="431165" h="514350">
                <a:moveTo>
                  <a:pt x="430656" y="0"/>
                </a:moveTo>
                <a:lnTo>
                  <a:pt x="406615" y="46422"/>
                </a:lnTo>
                <a:lnTo>
                  <a:pt x="380937" y="91848"/>
                </a:lnTo>
                <a:lnTo>
                  <a:pt x="353655" y="136238"/>
                </a:lnTo>
                <a:lnTo>
                  <a:pt x="324802" y="179553"/>
                </a:lnTo>
                <a:lnTo>
                  <a:pt x="294414" y="221750"/>
                </a:lnTo>
                <a:lnTo>
                  <a:pt x="262522" y="262792"/>
                </a:lnTo>
                <a:lnTo>
                  <a:pt x="229160" y="302637"/>
                </a:lnTo>
                <a:lnTo>
                  <a:pt x="194362" y="341246"/>
                </a:lnTo>
                <a:lnTo>
                  <a:pt x="158161" y="378577"/>
                </a:lnTo>
                <a:lnTo>
                  <a:pt x="120591" y="414593"/>
                </a:lnTo>
                <a:lnTo>
                  <a:pt x="81685" y="449251"/>
                </a:lnTo>
                <a:lnTo>
                  <a:pt x="41477" y="482512"/>
                </a:lnTo>
                <a:lnTo>
                  <a:pt x="0" y="514337"/>
                </a:lnTo>
              </a:path>
            </a:pathLst>
          </a:custGeom>
          <a:ln w="19050">
            <a:solidFill>
              <a:srgbClr val="49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351142" y="3110687"/>
            <a:ext cx="84074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Prompt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665593" y="4284602"/>
            <a:ext cx="1352550" cy="889000"/>
            <a:chOff x="7665593" y="4284602"/>
            <a:chExt cx="1352550" cy="889000"/>
          </a:xfrm>
        </p:grpSpPr>
        <p:sp>
          <p:nvSpPr>
            <p:cNvPr id="27" name="object 27"/>
            <p:cNvSpPr/>
            <p:nvPr/>
          </p:nvSpPr>
          <p:spPr>
            <a:xfrm>
              <a:off x="7678293" y="4297302"/>
              <a:ext cx="1327150" cy="863600"/>
            </a:xfrm>
            <a:custGeom>
              <a:avLst/>
              <a:gdLst/>
              <a:ahLst/>
              <a:cxnLst/>
              <a:rect l="l" t="t" r="r" b="b"/>
              <a:pathLst>
                <a:path w="1327150" h="863600">
                  <a:moveTo>
                    <a:pt x="1182916" y="0"/>
                  </a:moveTo>
                  <a:lnTo>
                    <a:pt x="143725" y="0"/>
                  </a:lnTo>
                  <a:lnTo>
                    <a:pt x="98298" y="7334"/>
                  </a:lnTo>
                  <a:lnTo>
                    <a:pt x="58844" y="27760"/>
                  </a:lnTo>
                  <a:lnTo>
                    <a:pt x="27731" y="58907"/>
                  </a:lnTo>
                  <a:lnTo>
                    <a:pt x="7327" y="98407"/>
                  </a:lnTo>
                  <a:lnTo>
                    <a:pt x="0" y="143891"/>
                  </a:lnTo>
                  <a:lnTo>
                    <a:pt x="0" y="719442"/>
                  </a:lnTo>
                  <a:lnTo>
                    <a:pt x="7327" y="764927"/>
                  </a:lnTo>
                  <a:lnTo>
                    <a:pt x="27731" y="804430"/>
                  </a:lnTo>
                  <a:lnTo>
                    <a:pt x="58844" y="835581"/>
                  </a:lnTo>
                  <a:lnTo>
                    <a:pt x="98298" y="856009"/>
                  </a:lnTo>
                  <a:lnTo>
                    <a:pt x="143725" y="863346"/>
                  </a:lnTo>
                  <a:lnTo>
                    <a:pt x="1182916" y="863346"/>
                  </a:lnTo>
                  <a:lnTo>
                    <a:pt x="1228343" y="856009"/>
                  </a:lnTo>
                  <a:lnTo>
                    <a:pt x="1267797" y="835581"/>
                  </a:lnTo>
                  <a:lnTo>
                    <a:pt x="1298910" y="804430"/>
                  </a:lnTo>
                  <a:lnTo>
                    <a:pt x="1319314" y="764927"/>
                  </a:lnTo>
                  <a:lnTo>
                    <a:pt x="1326642" y="719442"/>
                  </a:lnTo>
                  <a:lnTo>
                    <a:pt x="1326642" y="143891"/>
                  </a:lnTo>
                  <a:lnTo>
                    <a:pt x="1319314" y="98407"/>
                  </a:lnTo>
                  <a:lnTo>
                    <a:pt x="1298910" y="58907"/>
                  </a:lnTo>
                  <a:lnTo>
                    <a:pt x="1267797" y="27760"/>
                  </a:lnTo>
                  <a:lnTo>
                    <a:pt x="1228343" y="7334"/>
                  </a:lnTo>
                  <a:lnTo>
                    <a:pt x="118291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678293" y="4297302"/>
              <a:ext cx="1327150" cy="863600"/>
            </a:xfrm>
            <a:custGeom>
              <a:avLst/>
              <a:gdLst/>
              <a:ahLst/>
              <a:cxnLst/>
              <a:rect l="l" t="t" r="r" b="b"/>
              <a:pathLst>
                <a:path w="1327150" h="863600">
                  <a:moveTo>
                    <a:pt x="0" y="143891"/>
                  </a:moveTo>
                  <a:lnTo>
                    <a:pt x="7327" y="98407"/>
                  </a:lnTo>
                  <a:lnTo>
                    <a:pt x="27731" y="58907"/>
                  </a:lnTo>
                  <a:lnTo>
                    <a:pt x="58844" y="27760"/>
                  </a:lnTo>
                  <a:lnTo>
                    <a:pt x="98298" y="7334"/>
                  </a:lnTo>
                  <a:lnTo>
                    <a:pt x="143725" y="0"/>
                  </a:lnTo>
                  <a:lnTo>
                    <a:pt x="1182916" y="0"/>
                  </a:lnTo>
                  <a:lnTo>
                    <a:pt x="1228343" y="7334"/>
                  </a:lnTo>
                  <a:lnTo>
                    <a:pt x="1267797" y="27760"/>
                  </a:lnTo>
                  <a:lnTo>
                    <a:pt x="1298910" y="58907"/>
                  </a:lnTo>
                  <a:lnTo>
                    <a:pt x="1319314" y="98407"/>
                  </a:lnTo>
                  <a:lnTo>
                    <a:pt x="1326642" y="143891"/>
                  </a:lnTo>
                  <a:lnTo>
                    <a:pt x="1326642" y="719442"/>
                  </a:lnTo>
                  <a:lnTo>
                    <a:pt x="1319314" y="764927"/>
                  </a:lnTo>
                  <a:lnTo>
                    <a:pt x="1298910" y="804430"/>
                  </a:lnTo>
                  <a:lnTo>
                    <a:pt x="1267797" y="835581"/>
                  </a:lnTo>
                  <a:lnTo>
                    <a:pt x="1228343" y="856009"/>
                  </a:lnTo>
                  <a:lnTo>
                    <a:pt x="1182916" y="863346"/>
                  </a:lnTo>
                  <a:lnTo>
                    <a:pt x="143725" y="863346"/>
                  </a:lnTo>
                  <a:lnTo>
                    <a:pt x="98298" y="856009"/>
                  </a:lnTo>
                  <a:lnTo>
                    <a:pt x="58844" y="835581"/>
                  </a:lnTo>
                  <a:lnTo>
                    <a:pt x="27731" y="804430"/>
                  </a:lnTo>
                  <a:lnTo>
                    <a:pt x="7327" y="764927"/>
                  </a:lnTo>
                  <a:lnTo>
                    <a:pt x="0" y="719442"/>
                  </a:lnTo>
                  <a:lnTo>
                    <a:pt x="0" y="14389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7064054" y="3935440"/>
            <a:ext cx="431165" cy="514350"/>
          </a:xfrm>
          <a:custGeom>
            <a:avLst/>
            <a:gdLst/>
            <a:ahLst/>
            <a:cxnLst/>
            <a:rect l="l" t="t" r="r" b="b"/>
            <a:pathLst>
              <a:path w="431165" h="514350">
                <a:moveTo>
                  <a:pt x="430656" y="514337"/>
                </a:moveTo>
                <a:lnTo>
                  <a:pt x="389179" y="482510"/>
                </a:lnTo>
                <a:lnTo>
                  <a:pt x="348969" y="449248"/>
                </a:lnTo>
                <a:lnTo>
                  <a:pt x="310062" y="414589"/>
                </a:lnTo>
                <a:lnTo>
                  <a:pt x="272490" y="378574"/>
                </a:lnTo>
                <a:lnTo>
                  <a:pt x="236287" y="341244"/>
                </a:lnTo>
                <a:lnTo>
                  <a:pt x="201487" y="302636"/>
                </a:lnTo>
                <a:lnTo>
                  <a:pt x="168124" y="262793"/>
                </a:lnTo>
                <a:lnTo>
                  <a:pt x="136231" y="221753"/>
                </a:lnTo>
                <a:lnTo>
                  <a:pt x="105842" y="179556"/>
                </a:lnTo>
                <a:lnTo>
                  <a:pt x="76991" y="136242"/>
                </a:lnTo>
                <a:lnTo>
                  <a:pt x="49711" y="91852"/>
                </a:lnTo>
                <a:lnTo>
                  <a:pt x="24036" y="46424"/>
                </a:lnTo>
                <a:lnTo>
                  <a:pt x="0" y="0"/>
                </a:lnTo>
              </a:path>
            </a:pathLst>
          </a:custGeom>
          <a:ln w="19050">
            <a:solidFill>
              <a:srgbClr val="49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938341" y="4531296"/>
            <a:ext cx="80200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solidFill>
                  <a:srgbClr val="FFFFFF"/>
                </a:solidFill>
                <a:latin typeface="Calibri"/>
                <a:cs typeface="Calibri"/>
              </a:rPr>
              <a:t>Results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207645" cy="1323340"/>
            <a:chOff x="0" y="0"/>
            <a:chExt cx="207645" cy="1323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07645" cy="654050"/>
            </a:xfrm>
            <a:custGeom>
              <a:avLst/>
              <a:gdLst/>
              <a:ahLst/>
              <a:cxnLst/>
              <a:rect l="l" t="t" r="r" b="b"/>
              <a:pathLst>
                <a:path w="207645" h="654050">
                  <a:moveTo>
                    <a:pt x="207264" y="0"/>
                  </a:moveTo>
                  <a:lnTo>
                    <a:pt x="0" y="0"/>
                  </a:lnTo>
                  <a:lnTo>
                    <a:pt x="0" y="653796"/>
                  </a:lnTo>
                  <a:lnTo>
                    <a:pt x="207264" y="653796"/>
                  </a:lnTo>
                  <a:lnTo>
                    <a:pt x="207264" y="0"/>
                  </a:lnTo>
                  <a:close/>
                </a:path>
              </a:pathLst>
            </a:custGeom>
            <a:solidFill>
              <a:srgbClr val="0F3E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8462"/>
              <a:ext cx="207645" cy="674370"/>
            </a:xfrm>
            <a:custGeom>
              <a:avLst/>
              <a:gdLst/>
              <a:ahLst/>
              <a:cxnLst/>
              <a:rect l="l" t="t" r="r" b="b"/>
              <a:pathLst>
                <a:path w="207645" h="674369">
                  <a:moveTo>
                    <a:pt x="207264" y="0"/>
                  </a:moveTo>
                  <a:lnTo>
                    <a:pt x="0" y="0"/>
                  </a:lnTo>
                  <a:lnTo>
                    <a:pt x="0" y="674370"/>
                  </a:lnTo>
                  <a:lnTo>
                    <a:pt x="207264" y="674370"/>
                  </a:lnTo>
                  <a:lnTo>
                    <a:pt x="207264" y="0"/>
                  </a:lnTo>
                  <a:close/>
                </a:path>
              </a:pathLst>
            </a:custGeom>
            <a:solidFill>
              <a:srgbClr val="498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419100" y="1281683"/>
            <a:ext cx="11302365" cy="0"/>
          </a:xfrm>
          <a:custGeom>
            <a:avLst/>
            <a:gdLst/>
            <a:ahLst/>
            <a:cxnLst/>
            <a:rect l="l" t="t" r="r" b="b"/>
            <a:pathLst>
              <a:path w="11302365">
                <a:moveTo>
                  <a:pt x="0" y="0"/>
                </a:moveTo>
                <a:lnTo>
                  <a:pt x="11301895" y="0"/>
                </a:lnTo>
              </a:path>
            </a:pathLst>
          </a:custGeom>
          <a:ln w="28575">
            <a:solidFill>
              <a:srgbClr val="08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Basics</a:t>
            </a:r>
            <a:r>
              <a:rPr spc="-70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dirty="0"/>
              <a:t>Prompt</a:t>
            </a:r>
            <a:r>
              <a:rPr spc="-80" dirty="0"/>
              <a:t> </a:t>
            </a:r>
            <a:r>
              <a:rPr spc="-10" dirty="0"/>
              <a:t>Engineering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4601908" y="1437322"/>
            <a:ext cx="1837689" cy="1407160"/>
            <a:chOff x="4601908" y="1437322"/>
            <a:chExt cx="1837689" cy="1407160"/>
          </a:xfrm>
        </p:grpSpPr>
        <p:sp>
          <p:nvSpPr>
            <p:cNvPr id="9" name="object 9"/>
            <p:cNvSpPr/>
            <p:nvPr/>
          </p:nvSpPr>
          <p:spPr>
            <a:xfrm>
              <a:off x="4710919" y="2136267"/>
              <a:ext cx="810260" cy="671195"/>
            </a:xfrm>
            <a:custGeom>
              <a:avLst/>
              <a:gdLst/>
              <a:ahLst/>
              <a:cxnLst/>
              <a:rect l="l" t="t" r="r" b="b"/>
              <a:pathLst>
                <a:path w="810260" h="671194">
                  <a:moveTo>
                    <a:pt x="809929" y="0"/>
                  </a:moveTo>
                  <a:lnTo>
                    <a:pt x="808048" y="38705"/>
                  </a:lnTo>
                  <a:lnTo>
                    <a:pt x="802502" y="77297"/>
                  </a:lnTo>
                  <a:lnTo>
                    <a:pt x="793436" y="115660"/>
                  </a:lnTo>
                  <a:lnTo>
                    <a:pt x="780999" y="153681"/>
                  </a:lnTo>
                  <a:lnTo>
                    <a:pt x="765335" y="191244"/>
                  </a:lnTo>
                  <a:lnTo>
                    <a:pt x="746592" y="228237"/>
                  </a:lnTo>
                  <a:lnTo>
                    <a:pt x="724916" y="264545"/>
                  </a:lnTo>
                  <a:lnTo>
                    <a:pt x="700452" y="300053"/>
                  </a:lnTo>
                  <a:lnTo>
                    <a:pt x="673348" y="334647"/>
                  </a:lnTo>
                  <a:lnTo>
                    <a:pt x="643750" y="368214"/>
                  </a:lnTo>
                  <a:lnTo>
                    <a:pt x="611804" y="400638"/>
                  </a:lnTo>
                  <a:lnTo>
                    <a:pt x="577656" y="431807"/>
                  </a:lnTo>
                  <a:lnTo>
                    <a:pt x="541454" y="461604"/>
                  </a:lnTo>
                  <a:lnTo>
                    <a:pt x="503342" y="489918"/>
                  </a:lnTo>
                  <a:lnTo>
                    <a:pt x="463469" y="516632"/>
                  </a:lnTo>
                  <a:lnTo>
                    <a:pt x="421979" y="541633"/>
                  </a:lnTo>
                  <a:lnTo>
                    <a:pt x="379019" y="564807"/>
                  </a:lnTo>
                  <a:lnTo>
                    <a:pt x="334737" y="586039"/>
                  </a:lnTo>
                  <a:lnTo>
                    <a:pt x="289277" y="605216"/>
                  </a:lnTo>
                  <a:lnTo>
                    <a:pt x="242787" y="622223"/>
                  </a:lnTo>
                  <a:lnTo>
                    <a:pt x="195412" y="636946"/>
                  </a:lnTo>
                  <a:lnTo>
                    <a:pt x="147300" y="649270"/>
                  </a:lnTo>
                  <a:lnTo>
                    <a:pt x="98596" y="659082"/>
                  </a:lnTo>
                  <a:lnTo>
                    <a:pt x="49447" y="666268"/>
                  </a:lnTo>
                  <a:lnTo>
                    <a:pt x="0" y="670712"/>
                  </a:lnTo>
                </a:path>
              </a:pathLst>
            </a:custGeom>
            <a:ln w="19050">
              <a:solidFill>
                <a:srgbClr val="1F487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59250" y="2768142"/>
              <a:ext cx="77470" cy="76200"/>
            </a:xfrm>
            <a:custGeom>
              <a:avLst/>
              <a:gdLst/>
              <a:ahLst/>
              <a:cxnLst/>
              <a:rect l="l" t="t" r="r" b="b"/>
              <a:pathLst>
                <a:path w="77470" h="76200">
                  <a:moveTo>
                    <a:pt x="74993" y="0"/>
                  </a:moveTo>
                  <a:lnTo>
                    <a:pt x="0" y="40424"/>
                  </a:lnTo>
                  <a:lnTo>
                    <a:pt x="77330" y="76161"/>
                  </a:lnTo>
                  <a:lnTo>
                    <a:pt x="50774" y="38862"/>
                  </a:lnTo>
                  <a:lnTo>
                    <a:pt x="74993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06671" y="1442085"/>
              <a:ext cx="1828164" cy="694690"/>
            </a:xfrm>
            <a:custGeom>
              <a:avLst/>
              <a:gdLst/>
              <a:ahLst/>
              <a:cxnLst/>
              <a:rect l="l" t="t" r="r" b="b"/>
              <a:pathLst>
                <a:path w="1828164" h="694689">
                  <a:moveTo>
                    <a:pt x="0" y="0"/>
                  </a:moveTo>
                  <a:lnTo>
                    <a:pt x="1828038" y="0"/>
                  </a:lnTo>
                  <a:lnTo>
                    <a:pt x="1828038" y="694182"/>
                  </a:lnTo>
                  <a:lnTo>
                    <a:pt x="0" y="69418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601908" y="1437322"/>
            <a:ext cx="1837689" cy="704215"/>
          </a:xfrm>
          <a:prstGeom prst="rect">
            <a:avLst/>
          </a:prstGeom>
          <a:solidFill>
            <a:srgbClr val="434343"/>
          </a:solidFill>
        </p:spPr>
        <p:txBody>
          <a:bodyPr vert="horz" wrap="square" lIns="0" tIns="174625" rIns="0" bIns="0" rtlCol="0">
            <a:spAutoFit/>
          </a:bodyPr>
          <a:lstStyle/>
          <a:p>
            <a:pPr marL="448309">
              <a:lnSpc>
                <a:spcPct val="100000"/>
              </a:lnSpc>
              <a:spcBef>
                <a:spcPts val="1375"/>
              </a:spcBef>
            </a:pPr>
            <a:r>
              <a:rPr sz="2100" b="1" spc="-10" dirty="0">
                <a:solidFill>
                  <a:srgbClr val="FFFFFF"/>
                </a:solidFill>
                <a:latin typeface="Calibri"/>
                <a:cs typeface="Calibri"/>
              </a:rPr>
              <a:t>Prompts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830829" y="2126742"/>
            <a:ext cx="3634104" cy="1050925"/>
            <a:chOff x="2830829" y="2126742"/>
            <a:chExt cx="3634104" cy="1050925"/>
          </a:xfrm>
        </p:grpSpPr>
        <p:sp>
          <p:nvSpPr>
            <p:cNvPr id="14" name="object 14"/>
            <p:cNvSpPr/>
            <p:nvPr/>
          </p:nvSpPr>
          <p:spPr>
            <a:xfrm>
              <a:off x="5521070" y="2136267"/>
              <a:ext cx="892810" cy="671195"/>
            </a:xfrm>
            <a:custGeom>
              <a:avLst/>
              <a:gdLst/>
              <a:ahLst/>
              <a:cxnLst/>
              <a:rect l="l" t="t" r="r" b="b"/>
              <a:pathLst>
                <a:path w="892810" h="671194">
                  <a:moveTo>
                    <a:pt x="0" y="0"/>
                  </a:moveTo>
                  <a:lnTo>
                    <a:pt x="7589" y="74644"/>
                  </a:lnTo>
                  <a:lnTo>
                    <a:pt x="16860" y="111709"/>
                  </a:lnTo>
                  <a:lnTo>
                    <a:pt x="29589" y="148465"/>
                  </a:lnTo>
                  <a:lnTo>
                    <a:pt x="45632" y="184810"/>
                  </a:lnTo>
                  <a:lnTo>
                    <a:pt x="64845" y="220641"/>
                  </a:lnTo>
                  <a:lnTo>
                    <a:pt x="87083" y="255856"/>
                  </a:lnTo>
                  <a:lnTo>
                    <a:pt x="112202" y="290350"/>
                  </a:lnTo>
                  <a:lnTo>
                    <a:pt x="140059" y="324022"/>
                  </a:lnTo>
                  <a:lnTo>
                    <a:pt x="170507" y="356769"/>
                  </a:lnTo>
                  <a:lnTo>
                    <a:pt x="203405" y="388488"/>
                  </a:lnTo>
                  <a:lnTo>
                    <a:pt x="238606" y="419076"/>
                  </a:lnTo>
                  <a:lnTo>
                    <a:pt x="275967" y="448430"/>
                  </a:lnTo>
                  <a:lnTo>
                    <a:pt x="315344" y="476448"/>
                  </a:lnTo>
                  <a:lnTo>
                    <a:pt x="356592" y="503027"/>
                  </a:lnTo>
                  <a:lnTo>
                    <a:pt x="399567" y="528063"/>
                  </a:lnTo>
                  <a:lnTo>
                    <a:pt x="444125" y="551455"/>
                  </a:lnTo>
                  <a:lnTo>
                    <a:pt x="490122" y="573099"/>
                  </a:lnTo>
                  <a:lnTo>
                    <a:pt x="537413" y="592893"/>
                  </a:lnTo>
                  <a:lnTo>
                    <a:pt x="585853" y="610734"/>
                  </a:lnTo>
                  <a:lnTo>
                    <a:pt x="635300" y="626518"/>
                  </a:lnTo>
                  <a:lnTo>
                    <a:pt x="685608" y="640144"/>
                  </a:lnTo>
                  <a:lnTo>
                    <a:pt x="736633" y="651509"/>
                  </a:lnTo>
                  <a:lnTo>
                    <a:pt x="788231" y="660508"/>
                  </a:lnTo>
                  <a:lnTo>
                    <a:pt x="840257" y="667041"/>
                  </a:lnTo>
                  <a:lnTo>
                    <a:pt x="892568" y="671004"/>
                  </a:lnTo>
                </a:path>
              </a:pathLst>
            </a:custGeom>
            <a:ln w="19050">
              <a:solidFill>
                <a:srgbClr val="1F487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87434" y="2768546"/>
              <a:ext cx="77470" cy="76200"/>
            </a:xfrm>
            <a:custGeom>
              <a:avLst/>
              <a:gdLst/>
              <a:ahLst/>
              <a:cxnLst/>
              <a:rect l="l" t="t" r="r" b="b"/>
              <a:pathLst>
                <a:path w="77470" h="76200">
                  <a:moveTo>
                    <a:pt x="1930" y="0"/>
                  </a:moveTo>
                  <a:lnTo>
                    <a:pt x="26352" y="38735"/>
                  </a:lnTo>
                  <a:lnTo>
                    <a:pt x="0" y="76174"/>
                  </a:lnTo>
                  <a:lnTo>
                    <a:pt x="77139" y="40017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30829" y="2483358"/>
              <a:ext cx="1828164" cy="694690"/>
            </a:xfrm>
            <a:custGeom>
              <a:avLst/>
              <a:gdLst/>
              <a:ahLst/>
              <a:cxnLst/>
              <a:rect l="l" t="t" r="r" b="b"/>
              <a:pathLst>
                <a:path w="1828164" h="694689">
                  <a:moveTo>
                    <a:pt x="1828038" y="0"/>
                  </a:moveTo>
                  <a:lnTo>
                    <a:pt x="0" y="0"/>
                  </a:lnTo>
                  <a:lnTo>
                    <a:pt x="0" y="694182"/>
                  </a:lnTo>
                  <a:lnTo>
                    <a:pt x="1828038" y="694182"/>
                  </a:lnTo>
                  <a:lnTo>
                    <a:pt x="1828038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092433" y="2640902"/>
            <a:ext cx="13042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0" dirty="0">
                <a:solidFill>
                  <a:srgbClr val="FFFFFF"/>
                </a:solidFill>
                <a:latin typeface="Calibri"/>
                <a:cs typeface="Calibri"/>
              </a:rPr>
              <a:t>Parameters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606992" y="2255710"/>
            <a:ext cx="448945" cy="455295"/>
            <a:chOff x="2606992" y="2255710"/>
            <a:chExt cx="448945" cy="455295"/>
          </a:xfrm>
        </p:grpSpPr>
        <p:sp>
          <p:nvSpPr>
            <p:cNvPr id="19" name="object 19"/>
            <p:cNvSpPr/>
            <p:nvPr/>
          </p:nvSpPr>
          <p:spPr>
            <a:xfrm>
              <a:off x="2611754" y="2260473"/>
              <a:ext cx="439420" cy="445770"/>
            </a:xfrm>
            <a:custGeom>
              <a:avLst/>
              <a:gdLst/>
              <a:ahLst/>
              <a:cxnLst/>
              <a:rect l="l" t="t" r="r" b="b"/>
              <a:pathLst>
                <a:path w="439419" h="445769">
                  <a:moveTo>
                    <a:pt x="219456" y="0"/>
                  </a:moveTo>
                  <a:lnTo>
                    <a:pt x="175229" y="4528"/>
                  </a:lnTo>
                  <a:lnTo>
                    <a:pt x="134036" y="17514"/>
                  </a:lnTo>
                  <a:lnTo>
                    <a:pt x="96758" y="38063"/>
                  </a:lnTo>
                  <a:lnTo>
                    <a:pt x="64279" y="65279"/>
                  </a:lnTo>
                  <a:lnTo>
                    <a:pt x="37481" y="98265"/>
                  </a:lnTo>
                  <a:lnTo>
                    <a:pt x="17246" y="136125"/>
                  </a:lnTo>
                  <a:lnTo>
                    <a:pt x="4458" y="177964"/>
                  </a:lnTo>
                  <a:lnTo>
                    <a:pt x="0" y="222885"/>
                  </a:lnTo>
                  <a:lnTo>
                    <a:pt x="4458" y="267805"/>
                  </a:lnTo>
                  <a:lnTo>
                    <a:pt x="17246" y="309644"/>
                  </a:lnTo>
                  <a:lnTo>
                    <a:pt x="37481" y="347504"/>
                  </a:lnTo>
                  <a:lnTo>
                    <a:pt x="64279" y="380490"/>
                  </a:lnTo>
                  <a:lnTo>
                    <a:pt x="96758" y="407706"/>
                  </a:lnTo>
                  <a:lnTo>
                    <a:pt x="134036" y="428255"/>
                  </a:lnTo>
                  <a:lnTo>
                    <a:pt x="175229" y="441241"/>
                  </a:lnTo>
                  <a:lnTo>
                    <a:pt x="219456" y="445770"/>
                  </a:lnTo>
                  <a:lnTo>
                    <a:pt x="263682" y="441241"/>
                  </a:lnTo>
                  <a:lnTo>
                    <a:pt x="304875" y="428255"/>
                  </a:lnTo>
                  <a:lnTo>
                    <a:pt x="342153" y="407706"/>
                  </a:lnTo>
                  <a:lnTo>
                    <a:pt x="374632" y="380490"/>
                  </a:lnTo>
                  <a:lnTo>
                    <a:pt x="401430" y="347504"/>
                  </a:lnTo>
                  <a:lnTo>
                    <a:pt x="421665" y="309644"/>
                  </a:lnTo>
                  <a:lnTo>
                    <a:pt x="434453" y="267805"/>
                  </a:lnTo>
                  <a:lnTo>
                    <a:pt x="438912" y="222885"/>
                  </a:lnTo>
                  <a:lnTo>
                    <a:pt x="434453" y="177964"/>
                  </a:lnTo>
                  <a:lnTo>
                    <a:pt x="421665" y="136125"/>
                  </a:lnTo>
                  <a:lnTo>
                    <a:pt x="401430" y="98265"/>
                  </a:lnTo>
                  <a:lnTo>
                    <a:pt x="374632" y="65279"/>
                  </a:lnTo>
                  <a:lnTo>
                    <a:pt x="342153" y="38063"/>
                  </a:lnTo>
                  <a:lnTo>
                    <a:pt x="304875" y="17514"/>
                  </a:lnTo>
                  <a:lnTo>
                    <a:pt x="263682" y="4528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11754" y="2260473"/>
              <a:ext cx="439420" cy="445770"/>
            </a:xfrm>
            <a:custGeom>
              <a:avLst/>
              <a:gdLst/>
              <a:ahLst/>
              <a:cxnLst/>
              <a:rect l="l" t="t" r="r" b="b"/>
              <a:pathLst>
                <a:path w="439419" h="445769">
                  <a:moveTo>
                    <a:pt x="0" y="222885"/>
                  </a:moveTo>
                  <a:lnTo>
                    <a:pt x="4458" y="177964"/>
                  </a:lnTo>
                  <a:lnTo>
                    <a:pt x="17246" y="136125"/>
                  </a:lnTo>
                  <a:lnTo>
                    <a:pt x="37481" y="98265"/>
                  </a:lnTo>
                  <a:lnTo>
                    <a:pt x="64279" y="65279"/>
                  </a:lnTo>
                  <a:lnTo>
                    <a:pt x="96758" y="38063"/>
                  </a:lnTo>
                  <a:lnTo>
                    <a:pt x="134036" y="17514"/>
                  </a:lnTo>
                  <a:lnTo>
                    <a:pt x="175229" y="4528"/>
                  </a:lnTo>
                  <a:lnTo>
                    <a:pt x="219456" y="0"/>
                  </a:lnTo>
                  <a:lnTo>
                    <a:pt x="263682" y="4528"/>
                  </a:lnTo>
                  <a:lnTo>
                    <a:pt x="304875" y="17514"/>
                  </a:lnTo>
                  <a:lnTo>
                    <a:pt x="342153" y="38063"/>
                  </a:lnTo>
                  <a:lnTo>
                    <a:pt x="374632" y="65279"/>
                  </a:lnTo>
                  <a:lnTo>
                    <a:pt x="401430" y="98265"/>
                  </a:lnTo>
                  <a:lnTo>
                    <a:pt x="421665" y="136125"/>
                  </a:lnTo>
                  <a:lnTo>
                    <a:pt x="434453" y="177964"/>
                  </a:lnTo>
                  <a:lnTo>
                    <a:pt x="438912" y="222885"/>
                  </a:lnTo>
                  <a:lnTo>
                    <a:pt x="434453" y="267805"/>
                  </a:lnTo>
                  <a:lnTo>
                    <a:pt x="421665" y="309644"/>
                  </a:lnTo>
                  <a:lnTo>
                    <a:pt x="401430" y="347504"/>
                  </a:lnTo>
                  <a:lnTo>
                    <a:pt x="374632" y="380490"/>
                  </a:lnTo>
                  <a:lnTo>
                    <a:pt x="342153" y="407706"/>
                  </a:lnTo>
                  <a:lnTo>
                    <a:pt x="304875" y="428255"/>
                  </a:lnTo>
                  <a:lnTo>
                    <a:pt x="263682" y="441241"/>
                  </a:lnTo>
                  <a:lnTo>
                    <a:pt x="219456" y="445770"/>
                  </a:lnTo>
                  <a:lnTo>
                    <a:pt x="175229" y="441241"/>
                  </a:lnTo>
                  <a:lnTo>
                    <a:pt x="134036" y="428255"/>
                  </a:lnTo>
                  <a:lnTo>
                    <a:pt x="96758" y="407706"/>
                  </a:lnTo>
                  <a:lnTo>
                    <a:pt x="64279" y="380490"/>
                  </a:lnTo>
                  <a:lnTo>
                    <a:pt x="37481" y="347504"/>
                  </a:lnTo>
                  <a:lnTo>
                    <a:pt x="17246" y="309644"/>
                  </a:lnTo>
                  <a:lnTo>
                    <a:pt x="4458" y="267805"/>
                  </a:lnTo>
                  <a:lnTo>
                    <a:pt x="0" y="222885"/>
                  </a:lnTo>
                  <a:close/>
                </a:path>
              </a:pathLst>
            </a:custGeom>
            <a:ln w="9525">
              <a:solidFill>
                <a:srgbClr val="8787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757069" y="2309713"/>
            <a:ext cx="14795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486905" y="2483357"/>
            <a:ext cx="1828164" cy="694690"/>
          </a:xfrm>
          <a:custGeom>
            <a:avLst/>
            <a:gdLst/>
            <a:ahLst/>
            <a:cxnLst/>
            <a:rect l="l" t="t" r="r" b="b"/>
            <a:pathLst>
              <a:path w="1828165" h="694689">
                <a:moveTo>
                  <a:pt x="1828038" y="0"/>
                </a:moveTo>
                <a:lnTo>
                  <a:pt x="0" y="0"/>
                </a:lnTo>
                <a:lnTo>
                  <a:pt x="0" y="694182"/>
                </a:lnTo>
                <a:lnTo>
                  <a:pt x="1828038" y="694182"/>
                </a:lnTo>
                <a:lnTo>
                  <a:pt x="182803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872579" y="2640902"/>
            <a:ext cx="105664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0" dirty="0">
                <a:solidFill>
                  <a:srgbClr val="FFFFFF"/>
                </a:solidFill>
                <a:latin typeface="Calibri"/>
                <a:cs typeface="Calibri"/>
              </a:rPr>
              <a:t>Structure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67462" y="2255710"/>
            <a:ext cx="448945" cy="455295"/>
            <a:chOff x="6367462" y="2255710"/>
            <a:chExt cx="448945" cy="455295"/>
          </a:xfrm>
        </p:grpSpPr>
        <p:sp>
          <p:nvSpPr>
            <p:cNvPr id="25" name="object 25"/>
            <p:cNvSpPr/>
            <p:nvPr/>
          </p:nvSpPr>
          <p:spPr>
            <a:xfrm>
              <a:off x="6372225" y="2260473"/>
              <a:ext cx="439420" cy="445770"/>
            </a:xfrm>
            <a:custGeom>
              <a:avLst/>
              <a:gdLst/>
              <a:ahLst/>
              <a:cxnLst/>
              <a:rect l="l" t="t" r="r" b="b"/>
              <a:pathLst>
                <a:path w="439420" h="445769">
                  <a:moveTo>
                    <a:pt x="219456" y="0"/>
                  </a:moveTo>
                  <a:lnTo>
                    <a:pt x="175229" y="4528"/>
                  </a:lnTo>
                  <a:lnTo>
                    <a:pt x="134036" y="17514"/>
                  </a:lnTo>
                  <a:lnTo>
                    <a:pt x="96758" y="38063"/>
                  </a:lnTo>
                  <a:lnTo>
                    <a:pt x="64279" y="65279"/>
                  </a:lnTo>
                  <a:lnTo>
                    <a:pt x="37481" y="98265"/>
                  </a:lnTo>
                  <a:lnTo>
                    <a:pt x="17246" y="136125"/>
                  </a:lnTo>
                  <a:lnTo>
                    <a:pt x="4458" y="177964"/>
                  </a:lnTo>
                  <a:lnTo>
                    <a:pt x="0" y="222885"/>
                  </a:lnTo>
                  <a:lnTo>
                    <a:pt x="4458" y="267805"/>
                  </a:lnTo>
                  <a:lnTo>
                    <a:pt x="17246" y="309644"/>
                  </a:lnTo>
                  <a:lnTo>
                    <a:pt x="37481" y="347504"/>
                  </a:lnTo>
                  <a:lnTo>
                    <a:pt x="64279" y="380490"/>
                  </a:lnTo>
                  <a:lnTo>
                    <a:pt x="96758" y="407706"/>
                  </a:lnTo>
                  <a:lnTo>
                    <a:pt x="134036" y="428255"/>
                  </a:lnTo>
                  <a:lnTo>
                    <a:pt x="175229" y="441241"/>
                  </a:lnTo>
                  <a:lnTo>
                    <a:pt x="219456" y="445770"/>
                  </a:lnTo>
                  <a:lnTo>
                    <a:pt x="263682" y="441241"/>
                  </a:lnTo>
                  <a:lnTo>
                    <a:pt x="304875" y="428255"/>
                  </a:lnTo>
                  <a:lnTo>
                    <a:pt x="342153" y="407706"/>
                  </a:lnTo>
                  <a:lnTo>
                    <a:pt x="374632" y="380490"/>
                  </a:lnTo>
                  <a:lnTo>
                    <a:pt x="401430" y="347504"/>
                  </a:lnTo>
                  <a:lnTo>
                    <a:pt x="421665" y="309644"/>
                  </a:lnTo>
                  <a:lnTo>
                    <a:pt x="434453" y="267805"/>
                  </a:lnTo>
                  <a:lnTo>
                    <a:pt x="438912" y="222885"/>
                  </a:lnTo>
                  <a:lnTo>
                    <a:pt x="434453" y="177964"/>
                  </a:lnTo>
                  <a:lnTo>
                    <a:pt x="421665" y="136125"/>
                  </a:lnTo>
                  <a:lnTo>
                    <a:pt x="401430" y="98265"/>
                  </a:lnTo>
                  <a:lnTo>
                    <a:pt x="374632" y="65279"/>
                  </a:lnTo>
                  <a:lnTo>
                    <a:pt x="342153" y="38063"/>
                  </a:lnTo>
                  <a:lnTo>
                    <a:pt x="304875" y="17514"/>
                  </a:lnTo>
                  <a:lnTo>
                    <a:pt x="263682" y="4528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72225" y="2260473"/>
              <a:ext cx="439420" cy="445770"/>
            </a:xfrm>
            <a:custGeom>
              <a:avLst/>
              <a:gdLst/>
              <a:ahLst/>
              <a:cxnLst/>
              <a:rect l="l" t="t" r="r" b="b"/>
              <a:pathLst>
                <a:path w="439420" h="445769">
                  <a:moveTo>
                    <a:pt x="0" y="222885"/>
                  </a:moveTo>
                  <a:lnTo>
                    <a:pt x="4458" y="177964"/>
                  </a:lnTo>
                  <a:lnTo>
                    <a:pt x="17246" y="136125"/>
                  </a:lnTo>
                  <a:lnTo>
                    <a:pt x="37481" y="98265"/>
                  </a:lnTo>
                  <a:lnTo>
                    <a:pt x="64279" y="65279"/>
                  </a:lnTo>
                  <a:lnTo>
                    <a:pt x="96758" y="38063"/>
                  </a:lnTo>
                  <a:lnTo>
                    <a:pt x="134036" y="17514"/>
                  </a:lnTo>
                  <a:lnTo>
                    <a:pt x="175229" y="4528"/>
                  </a:lnTo>
                  <a:lnTo>
                    <a:pt x="219456" y="0"/>
                  </a:lnTo>
                  <a:lnTo>
                    <a:pt x="263682" y="4528"/>
                  </a:lnTo>
                  <a:lnTo>
                    <a:pt x="304875" y="17514"/>
                  </a:lnTo>
                  <a:lnTo>
                    <a:pt x="342153" y="38063"/>
                  </a:lnTo>
                  <a:lnTo>
                    <a:pt x="374632" y="65279"/>
                  </a:lnTo>
                  <a:lnTo>
                    <a:pt x="401430" y="98265"/>
                  </a:lnTo>
                  <a:lnTo>
                    <a:pt x="421665" y="136125"/>
                  </a:lnTo>
                  <a:lnTo>
                    <a:pt x="434453" y="177964"/>
                  </a:lnTo>
                  <a:lnTo>
                    <a:pt x="438912" y="222885"/>
                  </a:lnTo>
                  <a:lnTo>
                    <a:pt x="434453" y="267805"/>
                  </a:lnTo>
                  <a:lnTo>
                    <a:pt x="421665" y="309644"/>
                  </a:lnTo>
                  <a:lnTo>
                    <a:pt x="401430" y="347504"/>
                  </a:lnTo>
                  <a:lnTo>
                    <a:pt x="374632" y="380490"/>
                  </a:lnTo>
                  <a:lnTo>
                    <a:pt x="342153" y="407706"/>
                  </a:lnTo>
                  <a:lnTo>
                    <a:pt x="304875" y="428255"/>
                  </a:lnTo>
                  <a:lnTo>
                    <a:pt x="263682" y="441241"/>
                  </a:lnTo>
                  <a:lnTo>
                    <a:pt x="219456" y="445770"/>
                  </a:lnTo>
                  <a:lnTo>
                    <a:pt x="175229" y="441241"/>
                  </a:lnTo>
                  <a:lnTo>
                    <a:pt x="134036" y="428255"/>
                  </a:lnTo>
                  <a:lnTo>
                    <a:pt x="96758" y="407706"/>
                  </a:lnTo>
                  <a:lnTo>
                    <a:pt x="64279" y="380490"/>
                  </a:lnTo>
                  <a:lnTo>
                    <a:pt x="37481" y="347504"/>
                  </a:lnTo>
                  <a:lnTo>
                    <a:pt x="17246" y="309644"/>
                  </a:lnTo>
                  <a:lnTo>
                    <a:pt x="4458" y="267805"/>
                  </a:lnTo>
                  <a:lnTo>
                    <a:pt x="0" y="222885"/>
                  </a:lnTo>
                  <a:close/>
                </a:path>
              </a:pathLst>
            </a:custGeom>
            <a:ln w="9525">
              <a:solidFill>
                <a:srgbClr val="8787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517310" y="2309713"/>
            <a:ext cx="14795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1108" y="3738753"/>
            <a:ext cx="8053070" cy="2266315"/>
          </a:xfrm>
          <a:prstGeom prst="rect">
            <a:avLst/>
          </a:prstGeom>
          <a:ln w="19024">
            <a:solidFill>
              <a:srgbClr val="585858"/>
            </a:solidFill>
          </a:ln>
        </p:spPr>
        <p:txBody>
          <a:bodyPr vert="horz" wrap="square" lIns="0" tIns="243840" rIns="0" bIns="0" rtlCol="0">
            <a:spAutoFit/>
          </a:bodyPr>
          <a:lstStyle/>
          <a:p>
            <a:pPr marL="763905" marR="328930" indent="-457834">
              <a:lnSpc>
                <a:spcPct val="150000"/>
              </a:lnSpc>
              <a:spcBef>
                <a:spcPts val="1920"/>
              </a:spcBef>
              <a:buAutoNum type="arabicPeriod"/>
              <a:tabLst>
                <a:tab pos="763905" algn="l"/>
                <a:tab pos="769620" algn="l"/>
              </a:tabLst>
            </a:pPr>
            <a:r>
              <a:rPr sz="1500" b="1" dirty="0">
                <a:latin typeface="Calibri"/>
                <a:cs typeface="Calibri"/>
              </a:rPr>
              <a:t>	</a:t>
            </a:r>
            <a:r>
              <a:rPr sz="1900" b="1" dirty="0">
                <a:latin typeface="Calibri"/>
                <a:cs typeface="Calibri"/>
              </a:rPr>
              <a:t>Temperature:</a:t>
            </a:r>
            <a:r>
              <a:rPr sz="1900" b="1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Lower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for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creativity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and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deterministic</a:t>
            </a:r>
            <a:r>
              <a:rPr sz="1900" spc="-8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results;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Higher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for </a:t>
            </a:r>
            <a:r>
              <a:rPr sz="1900" dirty="0">
                <a:latin typeface="Calibri"/>
                <a:cs typeface="Calibri"/>
              </a:rPr>
              <a:t>diversity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and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factual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QA.</a:t>
            </a:r>
            <a:endParaRPr sz="1900">
              <a:latin typeface="Calibri"/>
              <a:cs typeface="Calibri"/>
            </a:endParaRPr>
          </a:p>
          <a:p>
            <a:pPr marL="769620" indent="-462915">
              <a:lnSpc>
                <a:spcPct val="100000"/>
              </a:lnSpc>
              <a:spcBef>
                <a:spcPts val="1140"/>
              </a:spcBef>
              <a:buSzPct val="78947"/>
              <a:buAutoNum type="arabicPeriod"/>
              <a:tabLst>
                <a:tab pos="769620" algn="l"/>
              </a:tabLst>
            </a:pPr>
            <a:r>
              <a:rPr sz="1900" b="1" dirty="0">
                <a:latin typeface="Calibri"/>
                <a:cs typeface="Calibri"/>
              </a:rPr>
              <a:t>Top</a:t>
            </a:r>
            <a:r>
              <a:rPr sz="1900" b="1" spc="-3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P:</a:t>
            </a:r>
            <a:r>
              <a:rPr sz="1900" b="1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Control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model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determinism;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Low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for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factual,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high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for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diverse.</a:t>
            </a:r>
            <a:endParaRPr sz="1900">
              <a:latin typeface="Calibri"/>
              <a:cs typeface="Calibri"/>
            </a:endParaRPr>
          </a:p>
          <a:p>
            <a:pPr marL="769620" indent="-462915">
              <a:lnSpc>
                <a:spcPct val="100000"/>
              </a:lnSpc>
              <a:spcBef>
                <a:spcPts val="1140"/>
              </a:spcBef>
              <a:buSzPct val="78947"/>
              <a:buAutoNum type="arabicPeriod"/>
              <a:tabLst>
                <a:tab pos="769620" algn="l"/>
              </a:tabLst>
            </a:pPr>
            <a:r>
              <a:rPr sz="1900" b="1" dirty="0">
                <a:latin typeface="Calibri"/>
                <a:cs typeface="Calibri"/>
              </a:rPr>
              <a:t>Max</a:t>
            </a:r>
            <a:r>
              <a:rPr sz="1900" b="1" spc="-5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Length:</a:t>
            </a:r>
            <a:r>
              <a:rPr sz="1900" b="1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Manage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response</a:t>
            </a:r>
            <a:r>
              <a:rPr sz="1900" spc="-7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length.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866521" y="2820923"/>
            <a:ext cx="974090" cy="854075"/>
            <a:chOff x="1866521" y="2820923"/>
            <a:chExt cx="974090" cy="854075"/>
          </a:xfrm>
        </p:grpSpPr>
        <p:sp>
          <p:nvSpPr>
            <p:cNvPr id="30" name="object 30"/>
            <p:cNvSpPr/>
            <p:nvPr/>
          </p:nvSpPr>
          <p:spPr>
            <a:xfrm>
              <a:off x="1901772" y="2830448"/>
              <a:ext cx="929640" cy="807720"/>
            </a:xfrm>
            <a:custGeom>
              <a:avLst/>
              <a:gdLst/>
              <a:ahLst/>
              <a:cxnLst/>
              <a:rect l="l" t="t" r="r" b="b"/>
              <a:pathLst>
                <a:path w="929639" h="807720">
                  <a:moveTo>
                    <a:pt x="929246" y="0"/>
                  </a:moveTo>
                  <a:lnTo>
                    <a:pt x="870020" y="1288"/>
                  </a:lnTo>
                  <a:lnTo>
                    <a:pt x="811040" y="5075"/>
                  </a:lnTo>
                  <a:lnTo>
                    <a:pt x="752550" y="11242"/>
                  </a:lnTo>
                  <a:lnTo>
                    <a:pt x="694794" y="19669"/>
                  </a:lnTo>
                  <a:lnTo>
                    <a:pt x="638018" y="30237"/>
                  </a:lnTo>
                  <a:lnTo>
                    <a:pt x="582467" y="42827"/>
                  </a:lnTo>
                  <a:lnTo>
                    <a:pt x="528385" y="57321"/>
                  </a:lnTo>
                  <a:lnTo>
                    <a:pt x="476018" y="73600"/>
                  </a:lnTo>
                  <a:lnTo>
                    <a:pt x="425609" y="91544"/>
                  </a:lnTo>
                  <a:lnTo>
                    <a:pt x="377405" y="111034"/>
                  </a:lnTo>
                  <a:lnTo>
                    <a:pt x="331650" y="131952"/>
                  </a:lnTo>
                  <a:lnTo>
                    <a:pt x="288589" y="154179"/>
                  </a:lnTo>
                  <a:lnTo>
                    <a:pt x="248467" y="177596"/>
                  </a:lnTo>
                  <a:lnTo>
                    <a:pt x="211529" y="202083"/>
                  </a:lnTo>
                  <a:lnTo>
                    <a:pt x="178019" y="227522"/>
                  </a:lnTo>
                  <a:lnTo>
                    <a:pt x="148182" y="253793"/>
                  </a:lnTo>
                  <a:lnTo>
                    <a:pt x="100509" y="308359"/>
                  </a:lnTo>
                  <a:lnTo>
                    <a:pt x="70469" y="364828"/>
                  </a:lnTo>
                  <a:lnTo>
                    <a:pt x="60020" y="422249"/>
                  </a:lnTo>
                  <a:lnTo>
                    <a:pt x="58809" y="481298"/>
                  </a:lnTo>
                  <a:lnTo>
                    <a:pt x="55333" y="539312"/>
                  </a:lnTo>
                  <a:lnTo>
                    <a:pt x="49826" y="595254"/>
                  </a:lnTo>
                  <a:lnTo>
                    <a:pt x="42521" y="648090"/>
                  </a:lnTo>
                  <a:lnTo>
                    <a:pt x="33652" y="696784"/>
                  </a:lnTo>
                  <a:lnTo>
                    <a:pt x="23453" y="740300"/>
                  </a:lnTo>
                  <a:lnTo>
                    <a:pt x="12157" y="777602"/>
                  </a:lnTo>
                  <a:lnTo>
                    <a:pt x="0" y="807656"/>
                  </a:lnTo>
                </a:path>
              </a:pathLst>
            </a:custGeom>
            <a:ln w="19049">
              <a:solidFill>
                <a:srgbClr val="1F487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66521" y="3593551"/>
              <a:ext cx="80645" cy="81915"/>
            </a:xfrm>
            <a:custGeom>
              <a:avLst/>
              <a:gdLst/>
              <a:ahLst/>
              <a:cxnLst/>
              <a:rect l="l" t="t" r="r" b="b"/>
              <a:pathLst>
                <a:path w="80644" h="81914">
                  <a:moveTo>
                    <a:pt x="25145" y="0"/>
                  </a:moveTo>
                  <a:lnTo>
                    <a:pt x="0" y="81394"/>
                  </a:lnTo>
                  <a:lnTo>
                    <a:pt x="80200" y="52679"/>
                  </a:lnTo>
                  <a:lnTo>
                    <a:pt x="35115" y="44691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98E7B7E6649B40996D8366EF08F3C8" ma:contentTypeVersion="11" ma:contentTypeDescription="Create a new document." ma:contentTypeScope="" ma:versionID="1724ae6bbab77de16fda681049d6c8a3">
  <xsd:schema xmlns:xsd="http://www.w3.org/2001/XMLSchema" xmlns:xs="http://www.w3.org/2001/XMLSchema" xmlns:p="http://schemas.microsoft.com/office/2006/metadata/properties" xmlns:ns2="c67518f9-272d-46c6-a2f6-61444834f546" targetNamespace="http://schemas.microsoft.com/office/2006/metadata/properties" ma:root="true" ma:fieldsID="95e157dd617ef86fa9928271b719a492" ns2:_="">
    <xsd:import namespace="c67518f9-272d-46c6-a2f6-61444834f546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7518f9-272d-46c6-a2f6-61444834f546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8120280-282a-414d-b305-f8f94c4499c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67518f9-272d-46c6-a2f6-61444834f54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E4D8BA7-8F45-4BA1-A1B8-F02E01B67BCB}"/>
</file>

<file path=customXml/itemProps2.xml><?xml version="1.0" encoding="utf-8"?>
<ds:datastoreItem xmlns:ds="http://schemas.openxmlformats.org/officeDocument/2006/customXml" ds:itemID="{F9CBB31F-4D88-4EFD-8BD8-F0D146AD9BDD}"/>
</file>

<file path=customXml/itemProps3.xml><?xml version="1.0" encoding="utf-8"?>
<ds:datastoreItem xmlns:ds="http://schemas.openxmlformats.org/officeDocument/2006/customXml" ds:itemID="{35215F10-3163-49C5-99AE-7BFD249FD51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1595</Words>
  <Application>Microsoft Office PowerPoint</Application>
  <PresentationFormat>Widescreen</PresentationFormat>
  <Paragraphs>218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 MT</vt:lpstr>
      <vt:lpstr>Calibri</vt:lpstr>
      <vt:lpstr>Candara</vt:lpstr>
      <vt:lpstr>Lucida Sans Unicode</vt:lpstr>
      <vt:lpstr>Segoe UI Symbol</vt:lpstr>
      <vt:lpstr>Times New Roman</vt:lpstr>
      <vt:lpstr>Office Theme</vt:lpstr>
      <vt:lpstr>Prompt Engineering</vt:lpstr>
      <vt:lpstr>Agenda</vt:lpstr>
      <vt:lpstr>Introduction to Generative AI (Gen AI)</vt:lpstr>
      <vt:lpstr>Understanding Gen AI</vt:lpstr>
      <vt:lpstr>Introduction to Large Language Models (LLMs)</vt:lpstr>
      <vt:lpstr>Introduction to Large Language Models (LLMs)</vt:lpstr>
      <vt:lpstr>Popular LLMs</vt:lpstr>
      <vt:lpstr>Basics of Prompt Engineering</vt:lpstr>
      <vt:lpstr>Basics of Prompt Engineering</vt:lpstr>
      <vt:lpstr>Let’s write a few prompts!!</vt:lpstr>
      <vt:lpstr>Components of a Good Prompt</vt:lpstr>
      <vt:lpstr>Components of a Good Prompt</vt:lpstr>
      <vt:lpstr>Components of a Good Prompt</vt:lpstr>
      <vt:lpstr>Components of a Good Prompt</vt:lpstr>
      <vt:lpstr>Components of a Good Prompt</vt:lpstr>
      <vt:lpstr>How to Write a Good Prompt?</vt:lpstr>
      <vt:lpstr>How to Write a Good Prompt?</vt:lpstr>
      <vt:lpstr>Different Prompt Patterns</vt:lpstr>
      <vt:lpstr>Different Prompt Patterns</vt:lpstr>
      <vt:lpstr>Examples</vt:lpstr>
      <vt:lpstr>Advanced Prompt Strategies</vt:lpstr>
      <vt:lpstr>Common Prompting Errors</vt:lpstr>
      <vt:lpstr>Limitations of Generative Models</vt:lpstr>
      <vt:lpstr>Applications of Prompt Engineering</vt:lpstr>
      <vt:lpstr>Applications of Prompt Engineering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Prompt Engineering</dc:title>
  <dc:creator>Praveena S</dc:creator>
  <cp:lastModifiedBy>Praveena S</cp:lastModifiedBy>
  <cp:revision>1</cp:revision>
  <dcterms:created xsi:type="dcterms:W3CDTF">2025-02-04T07:20:30Z</dcterms:created>
  <dcterms:modified xsi:type="dcterms:W3CDTF">2025-02-04T08:24:02Z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2024-04-25T00:00:00Z</vt:filetime>
  </property>
  <property fmtid="{D5CDD505-2E9C-101B-9397-08002B2CF9AE}" pid="3" name="Creator">
    <vt:lpwstr>Acrobat PDFMaker 24 for PowerPoint</vt:lpwstr>
  </property>
  <property fmtid="{D5CDD505-2E9C-101B-9397-08002B2CF9AE}" pid="4" name="LastSaved">
    <vt:filetime>2025-02-04T00:00:00Z</vt:filetime>
  </property>
  <property fmtid="{D5CDD505-2E9C-101B-9397-08002B2CF9AE}" pid="5" name="Producer">
    <vt:lpwstr>Adobe PDF Library 24.2.207</vt:lpwstr>
  </property>
  <property fmtid="{D5CDD505-2E9C-101B-9397-08002B2CF9AE}" pid="6" name="ContentTypeId">
    <vt:lpwstr>0x0101008198E7B7E6649B40996D8366EF08F3C8</vt:lpwstr>
  </property>
</Properties>
</file>