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85275" y="3497271"/>
            <a:ext cx="8595994" cy="3208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1" i="0" u="sng">
                <a:solidFill>
                  <a:srgbClr val="6E482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575105" y="7574104"/>
            <a:ext cx="6114415" cy="1294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E482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1" i="0" u="sng">
                <a:solidFill>
                  <a:srgbClr val="6E482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6E482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1" i="0" u="sng">
                <a:solidFill>
                  <a:srgbClr val="6E482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6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792406" y="0"/>
            <a:ext cx="2494915" cy="3654425"/>
          </a:xfrm>
          <a:custGeom>
            <a:avLst/>
            <a:gdLst/>
            <a:ahLst/>
            <a:cxnLst/>
            <a:rect l="l" t="t" r="r" b="b"/>
            <a:pathLst>
              <a:path w="2494915" h="3654425">
                <a:moveTo>
                  <a:pt x="2494567" y="3654199"/>
                </a:moveTo>
                <a:lnTo>
                  <a:pt x="2494567" y="0"/>
                </a:lnTo>
                <a:lnTo>
                  <a:pt x="0" y="0"/>
                </a:lnTo>
                <a:lnTo>
                  <a:pt x="0" y="3653612"/>
                </a:lnTo>
                <a:lnTo>
                  <a:pt x="1246828" y="2743574"/>
                </a:lnTo>
                <a:lnTo>
                  <a:pt x="2494567" y="3654199"/>
                </a:lnTo>
                <a:close/>
              </a:path>
            </a:pathLst>
          </a:custGeom>
          <a:solidFill>
            <a:srgbClr val="997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5792494" y="6632712"/>
            <a:ext cx="2494915" cy="3654425"/>
          </a:xfrm>
          <a:custGeom>
            <a:avLst/>
            <a:gdLst/>
            <a:ahLst/>
            <a:cxnLst/>
            <a:rect l="l" t="t" r="r" b="b"/>
            <a:pathLst>
              <a:path w="2494915" h="3654425">
                <a:moveTo>
                  <a:pt x="0" y="0"/>
                </a:moveTo>
                <a:lnTo>
                  <a:pt x="0" y="3654287"/>
                </a:lnTo>
                <a:lnTo>
                  <a:pt x="2494567" y="3654287"/>
                </a:lnTo>
                <a:lnTo>
                  <a:pt x="2494567" y="586"/>
                </a:lnTo>
                <a:lnTo>
                  <a:pt x="1247739" y="910625"/>
                </a:lnTo>
                <a:lnTo>
                  <a:pt x="0" y="0"/>
                </a:lnTo>
                <a:close/>
              </a:path>
            </a:pathLst>
          </a:custGeom>
          <a:solidFill>
            <a:srgbClr val="997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0063142"/>
            <a:ext cx="15497175" cy="224154"/>
          </a:xfrm>
          <a:custGeom>
            <a:avLst/>
            <a:gdLst/>
            <a:ahLst/>
            <a:cxnLst/>
            <a:rect l="l" t="t" r="r" b="b"/>
            <a:pathLst>
              <a:path w="15497175" h="224154">
                <a:moveTo>
                  <a:pt x="0" y="223857"/>
                </a:moveTo>
                <a:lnTo>
                  <a:pt x="15496684" y="223857"/>
                </a:lnTo>
                <a:lnTo>
                  <a:pt x="15496684" y="0"/>
                </a:lnTo>
                <a:lnTo>
                  <a:pt x="0" y="0"/>
                </a:lnTo>
                <a:lnTo>
                  <a:pt x="0" y="223857"/>
                </a:lnTo>
                <a:close/>
              </a:path>
            </a:pathLst>
          </a:custGeom>
          <a:solidFill>
            <a:srgbClr val="997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7039735" y="10063142"/>
            <a:ext cx="1223645" cy="224154"/>
          </a:xfrm>
          <a:custGeom>
            <a:avLst/>
            <a:gdLst/>
            <a:ahLst/>
            <a:cxnLst/>
            <a:rect l="l" t="t" r="r" b="b"/>
            <a:pathLst>
              <a:path w="1223644" h="224154">
                <a:moveTo>
                  <a:pt x="0" y="223857"/>
                </a:moveTo>
                <a:lnTo>
                  <a:pt x="1223076" y="223857"/>
                </a:lnTo>
                <a:lnTo>
                  <a:pt x="1223076" y="0"/>
                </a:lnTo>
                <a:lnTo>
                  <a:pt x="0" y="0"/>
                </a:lnTo>
                <a:lnTo>
                  <a:pt x="0" y="223857"/>
                </a:lnTo>
                <a:close/>
              </a:path>
            </a:pathLst>
          </a:custGeom>
          <a:solidFill>
            <a:srgbClr val="997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0"/>
            <a:ext cx="15497175" cy="224154"/>
          </a:xfrm>
          <a:custGeom>
            <a:avLst/>
            <a:gdLst/>
            <a:ahLst/>
            <a:cxnLst/>
            <a:rect l="l" t="t" r="r" b="b"/>
            <a:pathLst>
              <a:path w="15497175" h="224154">
                <a:moveTo>
                  <a:pt x="0" y="223857"/>
                </a:moveTo>
                <a:lnTo>
                  <a:pt x="15496684" y="223857"/>
                </a:lnTo>
                <a:lnTo>
                  <a:pt x="15496684" y="0"/>
                </a:lnTo>
                <a:lnTo>
                  <a:pt x="0" y="0"/>
                </a:lnTo>
                <a:lnTo>
                  <a:pt x="0" y="223857"/>
                </a:lnTo>
                <a:close/>
              </a:path>
            </a:pathLst>
          </a:custGeom>
          <a:solidFill>
            <a:srgbClr val="997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7039735" y="0"/>
            <a:ext cx="1223645" cy="224154"/>
          </a:xfrm>
          <a:custGeom>
            <a:avLst/>
            <a:gdLst/>
            <a:ahLst/>
            <a:cxnLst/>
            <a:rect l="l" t="t" r="r" b="b"/>
            <a:pathLst>
              <a:path w="1223644" h="224154">
                <a:moveTo>
                  <a:pt x="0" y="223857"/>
                </a:moveTo>
                <a:lnTo>
                  <a:pt x="1223076" y="223857"/>
                </a:lnTo>
                <a:lnTo>
                  <a:pt x="1223076" y="0"/>
                </a:lnTo>
                <a:lnTo>
                  <a:pt x="0" y="0"/>
                </a:lnTo>
                <a:lnTo>
                  <a:pt x="0" y="223857"/>
                </a:lnTo>
                <a:close/>
              </a:path>
            </a:pathLst>
          </a:custGeom>
          <a:solidFill>
            <a:srgbClr val="997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85022" y="1629502"/>
            <a:ext cx="10621010" cy="0"/>
          </a:xfrm>
          <a:custGeom>
            <a:avLst/>
            <a:gdLst/>
            <a:ahLst/>
            <a:cxnLst/>
            <a:rect l="l" t="t" r="r" b="b"/>
            <a:pathLst>
              <a:path w="10621010">
                <a:moveTo>
                  <a:pt x="0" y="0"/>
                </a:moveTo>
                <a:lnTo>
                  <a:pt x="10620491" y="0"/>
                </a:lnTo>
              </a:path>
            </a:pathLst>
          </a:custGeom>
          <a:ln w="38090">
            <a:solidFill>
              <a:srgbClr val="AA8B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5496685" y="0"/>
            <a:ext cx="1543050" cy="10287000"/>
          </a:xfrm>
          <a:custGeom>
            <a:avLst/>
            <a:gdLst/>
            <a:ahLst/>
            <a:cxnLst/>
            <a:rect l="l" t="t" r="r" b="b"/>
            <a:pathLst>
              <a:path w="1543050" h="10287000">
                <a:moveTo>
                  <a:pt x="1543049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543049" y="0"/>
                </a:lnTo>
                <a:lnTo>
                  <a:pt x="1543049" y="10286999"/>
                </a:lnTo>
                <a:close/>
              </a:path>
            </a:pathLst>
          </a:custGeom>
          <a:solidFill>
            <a:srgbClr val="F6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025" y="6632712"/>
            <a:ext cx="2494915" cy="3654425"/>
          </a:xfrm>
          <a:custGeom>
            <a:avLst/>
            <a:gdLst/>
            <a:ahLst/>
            <a:cxnLst/>
            <a:rect l="l" t="t" r="r" b="b"/>
            <a:pathLst>
              <a:path w="2494915" h="3654425">
                <a:moveTo>
                  <a:pt x="0" y="0"/>
                </a:moveTo>
                <a:lnTo>
                  <a:pt x="0" y="3654287"/>
                </a:lnTo>
                <a:lnTo>
                  <a:pt x="2494567" y="3654287"/>
                </a:lnTo>
                <a:lnTo>
                  <a:pt x="2494567" y="586"/>
                </a:lnTo>
                <a:lnTo>
                  <a:pt x="1247739" y="910624"/>
                </a:lnTo>
                <a:lnTo>
                  <a:pt x="0" y="0"/>
                </a:lnTo>
                <a:close/>
              </a:path>
            </a:pathLst>
          </a:custGeom>
          <a:solidFill>
            <a:srgbClr val="997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936" y="0"/>
            <a:ext cx="2494915" cy="3735704"/>
          </a:xfrm>
          <a:custGeom>
            <a:avLst/>
            <a:gdLst/>
            <a:ahLst/>
            <a:cxnLst/>
            <a:rect l="l" t="t" r="r" b="b"/>
            <a:pathLst>
              <a:path w="2494915" h="3735704">
                <a:moveTo>
                  <a:pt x="2494567" y="3735182"/>
                </a:moveTo>
                <a:lnTo>
                  <a:pt x="2494567" y="0"/>
                </a:lnTo>
                <a:lnTo>
                  <a:pt x="0" y="0"/>
                </a:lnTo>
                <a:lnTo>
                  <a:pt x="0" y="3734595"/>
                </a:lnTo>
                <a:lnTo>
                  <a:pt x="1246828" y="2824557"/>
                </a:lnTo>
                <a:lnTo>
                  <a:pt x="2494567" y="3735182"/>
                </a:lnTo>
                <a:close/>
              </a:path>
            </a:pathLst>
          </a:custGeom>
          <a:solidFill>
            <a:srgbClr val="9974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1248264" y="0"/>
            <a:ext cx="1543050" cy="10287000"/>
          </a:xfrm>
          <a:custGeom>
            <a:avLst/>
            <a:gdLst/>
            <a:ahLst/>
            <a:cxnLst/>
            <a:rect l="l" t="t" r="r" b="b"/>
            <a:pathLst>
              <a:path w="1543050" h="10287000">
                <a:moveTo>
                  <a:pt x="1543050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543050" y="0"/>
                </a:lnTo>
                <a:lnTo>
                  <a:pt x="1543050" y="10286999"/>
                </a:lnTo>
                <a:close/>
              </a:path>
            </a:pathLst>
          </a:custGeom>
          <a:solidFill>
            <a:srgbClr val="F6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100" b="1" i="0" u="sng">
                <a:solidFill>
                  <a:srgbClr val="6E482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6F1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19715" y="95399"/>
            <a:ext cx="10646410" cy="12744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100" b="1" i="0" u="sng">
                <a:solidFill>
                  <a:srgbClr val="6E482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25275" y="2571368"/>
            <a:ext cx="11562080" cy="704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6E4823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452120" rIns="0" bIns="0" rtlCol="0">
            <a:spAutoFit/>
          </a:bodyPr>
          <a:lstStyle/>
          <a:p>
            <a:pPr marL="218440" marR="5080" indent="-206375">
              <a:lnSpc>
                <a:spcPct val="75900"/>
              </a:lnSpc>
              <a:spcBef>
                <a:spcPts val="3560"/>
              </a:spcBef>
            </a:pPr>
            <a:r>
              <a:rPr sz="11850" b="0" u="none" spc="-950" dirty="0">
                <a:latin typeface="Times New Roman"/>
                <a:cs typeface="Times New Roman"/>
              </a:rPr>
              <a:t>NAIVE</a:t>
            </a:r>
            <a:r>
              <a:rPr sz="11850" b="0" u="none" spc="-330" dirty="0">
                <a:latin typeface="Times New Roman"/>
                <a:cs typeface="Times New Roman"/>
              </a:rPr>
              <a:t> </a:t>
            </a:r>
            <a:r>
              <a:rPr sz="11850" b="0" u="none" spc="-1315" dirty="0">
                <a:latin typeface="Times New Roman"/>
                <a:cs typeface="Times New Roman"/>
              </a:rPr>
              <a:t>BAYES </a:t>
            </a:r>
            <a:r>
              <a:rPr sz="11850" b="0" u="none" spc="-819" dirty="0">
                <a:latin typeface="Times New Roman"/>
                <a:cs typeface="Times New Roman"/>
              </a:rPr>
              <a:t>ALGORITHM</a:t>
            </a:r>
            <a:endParaRPr sz="1185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61015" y="5295894"/>
            <a:ext cx="10621010" cy="0"/>
          </a:xfrm>
          <a:custGeom>
            <a:avLst/>
            <a:gdLst/>
            <a:ahLst/>
            <a:cxnLst/>
            <a:rect l="l" t="t" r="r" b="b"/>
            <a:pathLst>
              <a:path w="10621010">
                <a:moveTo>
                  <a:pt x="0" y="0"/>
                </a:moveTo>
                <a:lnTo>
                  <a:pt x="10620491" y="0"/>
                </a:lnTo>
              </a:path>
            </a:pathLst>
          </a:custGeom>
          <a:ln w="38090">
            <a:solidFill>
              <a:srgbClr val="AA8B6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8287365" cy="10287635"/>
            <a:chOff x="0" y="0"/>
            <a:chExt cx="18287365" cy="1028763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8287365" cy="10287635"/>
            </a:xfrm>
            <a:custGeom>
              <a:avLst/>
              <a:gdLst/>
              <a:ahLst/>
              <a:cxnLst/>
              <a:rect l="l" t="t" r="r" b="b"/>
              <a:pathLst>
                <a:path w="18287365" h="10287635">
                  <a:moveTo>
                    <a:pt x="15496680" y="10063150"/>
                  </a:moveTo>
                  <a:lnTo>
                    <a:pt x="0" y="10063150"/>
                  </a:lnTo>
                  <a:lnTo>
                    <a:pt x="0" y="10287000"/>
                  </a:lnTo>
                  <a:lnTo>
                    <a:pt x="15496680" y="10287000"/>
                  </a:lnTo>
                  <a:lnTo>
                    <a:pt x="15496680" y="10063150"/>
                  </a:lnTo>
                  <a:close/>
                </a:path>
                <a:path w="18287365" h="10287635">
                  <a:moveTo>
                    <a:pt x="15496680" y="12"/>
                  </a:moveTo>
                  <a:lnTo>
                    <a:pt x="0" y="12"/>
                  </a:lnTo>
                  <a:lnTo>
                    <a:pt x="0" y="223862"/>
                  </a:lnTo>
                  <a:lnTo>
                    <a:pt x="15496680" y="223862"/>
                  </a:lnTo>
                  <a:lnTo>
                    <a:pt x="15496680" y="12"/>
                  </a:lnTo>
                  <a:close/>
                </a:path>
                <a:path w="18287365" h="10287635">
                  <a:moveTo>
                    <a:pt x="18286972" y="0"/>
                  </a:moveTo>
                  <a:lnTo>
                    <a:pt x="15792399" y="0"/>
                  </a:lnTo>
                  <a:lnTo>
                    <a:pt x="15792399" y="3653625"/>
                  </a:lnTo>
                  <a:lnTo>
                    <a:pt x="17039222" y="2743581"/>
                  </a:lnTo>
                  <a:lnTo>
                    <a:pt x="18286972" y="3654209"/>
                  </a:lnTo>
                  <a:lnTo>
                    <a:pt x="18286972" y="0"/>
                  </a:lnTo>
                  <a:close/>
                </a:path>
                <a:path w="18287365" h="10287635">
                  <a:moveTo>
                    <a:pt x="18287061" y="6633311"/>
                  </a:moveTo>
                  <a:lnTo>
                    <a:pt x="17040225" y="7543343"/>
                  </a:lnTo>
                  <a:lnTo>
                    <a:pt x="15792488" y="6632715"/>
                  </a:lnTo>
                  <a:lnTo>
                    <a:pt x="15792488" y="10287013"/>
                  </a:lnTo>
                  <a:lnTo>
                    <a:pt x="18287061" y="10287013"/>
                  </a:lnTo>
                  <a:lnTo>
                    <a:pt x="18287061" y="6633311"/>
                  </a:lnTo>
                  <a:close/>
                </a:path>
              </a:pathLst>
            </a:custGeom>
            <a:solidFill>
              <a:srgbClr val="997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496685" y="0"/>
              <a:ext cx="1543050" cy="10287000"/>
            </a:xfrm>
            <a:custGeom>
              <a:avLst/>
              <a:gdLst/>
              <a:ahLst/>
              <a:cxnLst/>
              <a:rect l="l" t="t" r="r" b="b"/>
              <a:pathLst>
                <a:path w="1543050" h="10287000">
                  <a:moveTo>
                    <a:pt x="15430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543049" y="0"/>
                  </a:lnTo>
                  <a:lnTo>
                    <a:pt x="1543049" y="10286999"/>
                  </a:lnTo>
                  <a:close/>
                </a:path>
              </a:pathLst>
            </a:custGeom>
            <a:solidFill>
              <a:srgbClr val="F6F1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7" y="0"/>
              <a:ext cx="2494915" cy="10287635"/>
            </a:xfrm>
            <a:custGeom>
              <a:avLst/>
              <a:gdLst/>
              <a:ahLst/>
              <a:cxnLst/>
              <a:rect l="l" t="t" r="r" b="b"/>
              <a:pathLst>
                <a:path w="2494915" h="10287635">
                  <a:moveTo>
                    <a:pt x="2494572" y="0"/>
                  </a:moveTo>
                  <a:lnTo>
                    <a:pt x="0" y="0"/>
                  </a:lnTo>
                  <a:lnTo>
                    <a:pt x="0" y="3734600"/>
                  </a:lnTo>
                  <a:lnTo>
                    <a:pt x="1246835" y="2824569"/>
                  </a:lnTo>
                  <a:lnTo>
                    <a:pt x="2494572" y="3735184"/>
                  </a:lnTo>
                  <a:lnTo>
                    <a:pt x="2494572" y="0"/>
                  </a:lnTo>
                  <a:close/>
                </a:path>
                <a:path w="2494915" h="10287635">
                  <a:moveTo>
                    <a:pt x="2494661" y="6633311"/>
                  </a:moveTo>
                  <a:lnTo>
                    <a:pt x="1247825" y="7543343"/>
                  </a:lnTo>
                  <a:lnTo>
                    <a:pt x="88" y="6632715"/>
                  </a:lnTo>
                  <a:lnTo>
                    <a:pt x="88" y="10287013"/>
                  </a:lnTo>
                  <a:lnTo>
                    <a:pt x="2494661" y="10287013"/>
                  </a:lnTo>
                  <a:lnTo>
                    <a:pt x="2494661" y="6633311"/>
                  </a:lnTo>
                  <a:close/>
                </a:path>
              </a:pathLst>
            </a:custGeom>
            <a:solidFill>
              <a:srgbClr val="997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48264" y="0"/>
              <a:ext cx="1543050" cy="10287000"/>
            </a:xfrm>
            <a:custGeom>
              <a:avLst/>
              <a:gdLst/>
              <a:ahLst/>
              <a:cxnLst/>
              <a:rect l="l" t="t" r="r" b="b"/>
              <a:pathLst>
                <a:path w="1543050" h="10287000">
                  <a:moveTo>
                    <a:pt x="1543050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543050" y="0"/>
                  </a:lnTo>
                  <a:lnTo>
                    <a:pt x="1543050" y="10286999"/>
                  </a:lnTo>
                  <a:close/>
                </a:path>
              </a:pathLst>
            </a:custGeom>
            <a:solidFill>
              <a:srgbClr val="F6F1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148840" algn="l"/>
                <a:tab pos="10633075" algn="l"/>
              </a:tabLst>
            </a:pPr>
            <a:r>
              <a:rPr sz="8200" b="0" dirty="0">
                <a:latin typeface="Times New Roman"/>
                <a:cs typeface="Times New Roman"/>
              </a:rPr>
              <a:t>	</a:t>
            </a:r>
            <a:r>
              <a:rPr sz="8200" spc="-755" dirty="0"/>
              <a:t>NAIVE</a:t>
            </a:r>
            <a:r>
              <a:rPr sz="8200" spc="-355" dirty="0"/>
              <a:t> </a:t>
            </a:r>
            <a:r>
              <a:rPr sz="8200" spc="-894" dirty="0"/>
              <a:t>BAYES</a:t>
            </a:r>
            <a:r>
              <a:rPr sz="8200" dirty="0"/>
              <a:t>	</a:t>
            </a:r>
            <a:endParaRPr sz="82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3729" y="2181957"/>
            <a:ext cx="133350" cy="1333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53729" y="2820132"/>
            <a:ext cx="133350" cy="1333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3729" y="3458307"/>
            <a:ext cx="133350" cy="13334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2483829" y="1823557"/>
            <a:ext cx="13109575" cy="704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798195" marR="5045075">
              <a:lnSpc>
                <a:spcPct val="116300"/>
              </a:lnSpc>
              <a:spcBef>
                <a:spcPts val="90"/>
              </a:spcBef>
            </a:pPr>
            <a:r>
              <a:rPr sz="3600" spc="-10" dirty="0">
                <a:solidFill>
                  <a:srgbClr val="6E4823"/>
                </a:solidFill>
                <a:latin typeface="Times New Roman"/>
                <a:cs typeface="Times New Roman"/>
              </a:rPr>
              <a:t>Supervised</a:t>
            </a:r>
            <a:r>
              <a:rPr sz="3600" spc="1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machine</a:t>
            </a:r>
            <a:r>
              <a:rPr sz="3600" spc="1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learning</a:t>
            </a:r>
            <a:r>
              <a:rPr sz="3600" spc="1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6E4823"/>
                </a:solidFill>
                <a:latin typeface="Times New Roman"/>
                <a:cs typeface="Times New Roman"/>
              </a:rPr>
              <a:t>algorithm </a:t>
            </a:r>
            <a:r>
              <a:rPr sz="3600" spc="-25" dirty="0">
                <a:solidFill>
                  <a:srgbClr val="6E4823"/>
                </a:solidFill>
                <a:latin typeface="Times New Roman"/>
                <a:cs typeface="Times New Roman"/>
              </a:rPr>
              <a:t>Based</a:t>
            </a:r>
            <a:r>
              <a:rPr sz="3600" spc="-13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on</a:t>
            </a:r>
            <a:r>
              <a:rPr sz="3600" spc="-13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10" dirty="0">
                <a:solidFill>
                  <a:srgbClr val="6E4823"/>
                </a:solidFill>
                <a:latin typeface="Times New Roman"/>
                <a:cs typeface="Times New Roman"/>
              </a:rPr>
              <a:t>Bayes’</a:t>
            </a:r>
            <a:r>
              <a:rPr sz="3600" spc="-114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6E4823"/>
                </a:solidFill>
                <a:latin typeface="Times New Roman"/>
                <a:cs typeface="Times New Roman"/>
              </a:rPr>
              <a:t>Theorem</a:t>
            </a:r>
            <a:endParaRPr sz="3600">
              <a:latin typeface="Times New Roman"/>
              <a:cs typeface="Times New Roman"/>
            </a:endParaRPr>
          </a:p>
          <a:p>
            <a:pPr marL="798195" marR="5080">
              <a:lnSpc>
                <a:spcPct val="116300"/>
              </a:lnSpc>
            </a:pP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It</a:t>
            </a:r>
            <a:r>
              <a:rPr sz="3600" spc="-6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65" dirty="0">
                <a:solidFill>
                  <a:srgbClr val="6E4823"/>
                </a:solidFill>
                <a:latin typeface="Times New Roman"/>
                <a:cs typeface="Times New Roman"/>
              </a:rPr>
              <a:t>assumes</a:t>
            </a:r>
            <a:r>
              <a:rPr sz="3600" spc="-5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95" dirty="0">
                <a:solidFill>
                  <a:srgbClr val="6E4823"/>
                </a:solidFill>
                <a:latin typeface="Times New Roman"/>
                <a:cs typeface="Times New Roman"/>
              </a:rPr>
              <a:t>that</a:t>
            </a:r>
            <a:r>
              <a:rPr sz="3600" spc="-5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85" dirty="0">
                <a:solidFill>
                  <a:srgbClr val="6E4823"/>
                </a:solidFill>
                <a:latin typeface="Times New Roman"/>
                <a:cs typeface="Times New Roman"/>
              </a:rPr>
              <a:t>the</a:t>
            </a:r>
            <a:r>
              <a:rPr sz="3600" spc="-5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50" dirty="0">
                <a:solidFill>
                  <a:srgbClr val="6E4823"/>
                </a:solidFill>
                <a:latin typeface="Times New Roman"/>
                <a:cs typeface="Times New Roman"/>
              </a:rPr>
              <a:t>features</a:t>
            </a:r>
            <a:r>
              <a:rPr sz="3600" spc="-5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80" dirty="0">
                <a:solidFill>
                  <a:srgbClr val="6E4823"/>
                </a:solidFill>
                <a:latin typeface="Times New Roman"/>
                <a:cs typeface="Times New Roman"/>
              </a:rPr>
              <a:t>are</a:t>
            </a:r>
            <a:r>
              <a:rPr sz="3600" spc="-5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independent</a:t>
            </a:r>
            <a:r>
              <a:rPr sz="3600" spc="-5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5" dirty="0">
                <a:solidFill>
                  <a:srgbClr val="6E4823"/>
                </a:solidFill>
                <a:latin typeface="Times New Roman"/>
                <a:cs typeface="Times New Roman"/>
              </a:rPr>
              <a:t>of</a:t>
            </a:r>
            <a:r>
              <a:rPr sz="3600" spc="-5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each</a:t>
            </a:r>
            <a:r>
              <a:rPr sz="3600" spc="-5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70" dirty="0">
                <a:solidFill>
                  <a:srgbClr val="6E4823"/>
                </a:solidFill>
                <a:latin typeface="Times New Roman"/>
                <a:cs typeface="Times New Roman"/>
              </a:rPr>
              <a:t>other</a:t>
            </a:r>
            <a:r>
              <a:rPr sz="3600" spc="-5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–</a:t>
            </a:r>
            <a:r>
              <a:rPr sz="3600" spc="-5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6E4823"/>
                </a:solidFill>
                <a:latin typeface="Times New Roman"/>
                <a:cs typeface="Times New Roman"/>
              </a:rPr>
              <a:t>which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is</a:t>
            </a:r>
            <a:r>
              <a:rPr sz="3600" spc="-12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a</a:t>
            </a:r>
            <a:r>
              <a:rPr sz="3600" spc="-114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6E4823"/>
                </a:solidFill>
                <a:latin typeface="Times New Roman"/>
                <a:cs typeface="Times New Roman"/>
              </a:rPr>
              <a:t>naive</a:t>
            </a:r>
            <a:r>
              <a:rPr sz="3600" spc="-114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6E4823"/>
                </a:solidFill>
                <a:latin typeface="Times New Roman"/>
                <a:cs typeface="Times New Roman"/>
              </a:rPr>
              <a:t>assumption</a:t>
            </a:r>
            <a:endParaRPr sz="36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90"/>
              </a:spcBef>
            </a:pPr>
            <a:endParaRPr sz="3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Formula</a:t>
            </a:r>
            <a:r>
              <a:rPr sz="3600" spc="-6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for</a:t>
            </a:r>
            <a:r>
              <a:rPr sz="3600" spc="-6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10" dirty="0">
                <a:solidFill>
                  <a:srgbClr val="6E4823"/>
                </a:solidFill>
                <a:latin typeface="Times New Roman"/>
                <a:cs typeface="Times New Roman"/>
              </a:rPr>
              <a:t>Bayes’</a:t>
            </a:r>
            <a:r>
              <a:rPr sz="3600" spc="-6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6E4823"/>
                </a:solidFill>
                <a:latin typeface="Times New Roman"/>
                <a:cs typeface="Times New Roman"/>
              </a:rPr>
              <a:t>Theorem:</a:t>
            </a:r>
            <a:endParaRPr sz="3600">
              <a:latin typeface="Times New Roman"/>
              <a:cs typeface="Times New Roman"/>
            </a:endParaRPr>
          </a:p>
          <a:p>
            <a:pPr marL="2452370">
              <a:lnSpc>
                <a:spcPct val="100000"/>
              </a:lnSpc>
              <a:spcBef>
                <a:spcPts val="705"/>
              </a:spcBef>
            </a:pPr>
            <a:r>
              <a:rPr sz="3600" spc="-225" dirty="0">
                <a:solidFill>
                  <a:srgbClr val="6E4823"/>
                </a:solidFill>
                <a:latin typeface="Times New Roman"/>
                <a:cs typeface="Times New Roman"/>
              </a:rPr>
              <a:t>P(A|B)</a:t>
            </a:r>
            <a:r>
              <a:rPr sz="3600" spc="-10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365" dirty="0">
                <a:solidFill>
                  <a:srgbClr val="6E4823"/>
                </a:solidFill>
                <a:latin typeface="Times New Roman"/>
                <a:cs typeface="Times New Roman"/>
              </a:rPr>
              <a:t>=</a:t>
            </a:r>
            <a:r>
              <a:rPr sz="3600" spc="-10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235" dirty="0">
                <a:solidFill>
                  <a:srgbClr val="6E4823"/>
                </a:solidFill>
                <a:latin typeface="Times New Roman"/>
                <a:cs typeface="Times New Roman"/>
              </a:rPr>
              <a:t>[P(B|A)</a:t>
            </a:r>
            <a:r>
              <a:rPr sz="3600" spc="-10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.</a:t>
            </a:r>
            <a:r>
              <a:rPr sz="3600" spc="-10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275" dirty="0">
                <a:solidFill>
                  <a:srgbClr val="6E4823"/>
                </a:solidFill>
                <a:latin typeface="Times New Roman"/>
                <a:cs typeface="Times New Roman"/>
              </a:rPr>
              <a:t>P(A)]</a:t>
            </a:r>
            <a:r>
              <a:rPr sz="3600" spc="-10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/</a:t>
            </a:r>
            <a:r>
              <a:rPr sz="3600" spc="-10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275" dirty="0">
                <a:solidFill>
                  <a:srgbClr val="6E4823"/>
                </a:solidFill>
                <a:latin typeface="Times New Roman"/>
                <a:cs typeface="Times New Roman"/>
              </a:rPr>
              <a:t>P(B)</a:t>
            </a:r>
            <a:endParaRPr sz="3600">
              <a:latin typeface="Times New Roman"/>
              <a:cs typeface="Times New Roman"/>
            </a:endParaRPr>
          </a:p>
          <a:p>
            <a:pPr marL="12700" marR="75565">
              <a:lnSpc>
                <a:spcPct val="116300"/>
              </a:lnSpc>
            </a:pPr>
            <a:r>
              <a:rPr sz="3600" spc="-225" dirty="0">
                <a:solidFill>
                  <a:srgbClr val="6E4823"/>
                </a:solidFill>
                <a:latin typeface="Times New Roman"/>
                <a:cs typeface="Times New Roman"/>
              </a:rPr>
              <a:t>P(A|B)</a:t>
            </a:r>
            <a:r>
              <a:rPr sz="3600" spc="-9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300" dirty="0">
                <a:solidFill>
                  <a:srgbClr val="6E4823"/>
                </a:solidFill>
                <a:latin typeface="Times New Roman"/>
                <a:cs typeface="Times New Roman"/>
              </a:rPr>
              <a:t>-</a:t>
            </a:r>
            <a:r>
              <a:rPr sz="3600" spc="-9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6E4823"/>
                </a:solidFill>
                <a:latin typeface="Times New Roman"/>
                <a:cs typeface="Times New Roman"/>
              </a:rPr>
              <a:t>probability</a:t>
            </a:r>
            <a:r>
              <a:rPr sz="3600" spc="-9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5" dirty="0">
                <a:solidFill>
                  <a:srgbClr val="6E4823"/>
                </a:solidFill>
                <a:latin typeface="Times New Roman"/>
                <a:cs typeface="Times New Roman"/>
              </a:rPr>
              <a:t>of</a:t>
            </a:r>
            <a:r>
              <a:rPr sz="3600" spc="-9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event</a:t>
            </a:r>
            <a:r>
              <a:rPr sz="3600" spc="-9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420" dirty="0">
                <a:solidFill>
                  <a:srgbClr val="6E4823"/>
                </a:solidFill>
                <a:latin typeface="Times New Roman"/>
                <a:cs typeface="Times New Roman"/>
              </a:rPr>
              <a:t>A</a:t>
            </a:r>
            <a:r>
              <a:rPr sz="3600" spc="-9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happening</a:t>
            </a:r>
            <a:r>
              <a:rPr sz="3600" spc="-9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50" dirty="0">
                <a:solidFill>
                  <a:srgbClr val="6E4823"/>
                </a:solidFill>
                <a:latin typeface="Times New Roman"/>
                <a:cs typeface="Times New Roman"/>
              </a:rPr>
              <a:t>given</a:t>
            </a:r>
            <a:r>
              <a:rPr sz="3600" spc="-9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95" dirty="0">
                <a:solidFill>
                  <a:srgbClr val="6E4823"/>
                </a:solidFill>
                <a:latin typeface="Times New Roman"/>
                <a:cs typeface="Times New Roman"/>
              </a:rPr>
              <a:t>that</a:t>
            </a:r>
            <a:r>
              <a:rPr sz="3600" spc="-9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340" dirty="0">
                <a:solidFill>
                  <a:srgbClr val="6E4823"/>
                </a:solidFill>
                <a:latin typeface="Times New Roman"/>
                <a:cs typeface="Times New Roman"/>
              </a:rPr>
              <a:t>B</a:t>
            </a:r>
            <a:r>
              <a:rPr sz="3600" spc="-9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is</a:t>
            </a:r>
            <a:r>
              <a:rPr sz="3600" spc="-9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105" dirty="0">
                <a:solidFill>
                  <a:srgbClr val="6E4823"/>
                </a:solidFill>
                <a:latin typeface="Times New Roman"/>
                <a:cs typeface="Times New Roman"/>
              </a:rPr>
              <a:t>true</a:t>
            </a:r>
            <a:r>
              <a:rPr sz="3600" spc="-9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6E4823"/>
                </a:solidFill>
                <a:latin typeface="Times New Roman"/>
                <a:cs typeface="Times New Roman"/>
              </a:rPr>
              <a:t>(posterior) </a:t>
            </a:r>
            <a:r>
              <a:rPr sz="3600" spc="-225" dirty="0">
                <a:solidFill>
                  <a:srgbClr val="6E4823"/>
                </a:solidFill>
                <a:latin typeface="Times New Roman"/>
                <a:cs typeface="Times New Roman"/>
              </a:rPr>
              <a:t>P(B|A)</a:t>
            </a:r>
            <a:r>
              <a:rPr sz="3600" spc="-10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300" dirty="0">
                <a:solidFill>
                  <a:srgbClr val="6E4823"/>
                </a:solidFill>
                <a:latin typeface="Times New Roman"/>
                <a:cs typeface="Times New Roman"/>
              </a:rPr>
              <a:t>-</a:t>
            </a:r>
            <a:r>
              <a:rPr sz="3600" spc="-10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6E4823"/>
                </a:solidFill>
                <a:latin typeface="Times New Roman"/>
                <a:cs typeface="Times New Roman"/>
              </a:rPr>
              <a:t>Probability</a:t>
            </a:r>
            <a:r>
              <a:rPr sz="3600" spc="-14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5" dirty="0">
                <a:solidFill>
                  <a:srgbClr val="6E4823"/>
                </a:solidFill>
                <a:latin typeface="Times New Roman"/>
                <a:cs typeface="Times New Roman"/>
              </a:rPr>
              <a:t>of</a:t>
            </a:r>
            <a:r>
              <a:rPr sz="3600" spc="-11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340" dirty="0">
                <a:solidFill>
                  <a:srgbClr val="6E4823"/>
                </a:solidFill>
                <a:latin typeface="Times New Roman"/>
                <a:cs typeface="Times New Roman"/>
              </a:rPr>
              <a:t>B</a:t>
            </a:r>
            <a:r>
              <a:rPr sz="3600" spc="-10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50" dirty="0">
                <a:solidFill>
                  <a:srgbClr val="6E4823"/>
                </a:solidFill>
                <a:latin typeface="Times New Roman"/>
                <a:cs typeface="Times New Roman"/>
              </a:rPr>
              <a:t>given</a:t>
            </a:r>
            <a:r>
              <a:rPr sz="3600" spc="-114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420" dirty="0">
                <a:solidFill>
                  <a:srgbClr val="6E4823"/>
                </a:solidFill>
                <a:latin typeface="Times New Roman"/>
                <a:cs typeface="Times New Roman"/>
              </a:rPr>
              <a:t>A</a:t>
            </a:r>
            <a:r>
              <a:rPr sz="3600" spc="-10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6E4823"/>
                </a:solidFill>
                <a:latin typeface="Times New Roman"/>
                <a:cs typeface="Times New Roman"/>
              </a:rPr>
              <a:t>(likelihood)</a:t>
            </a:r>
            <a:endParaRPr sz="3600">
              <a:latin typeface="Times New Roman"/>
              <a:cs typeface="Times New Roman"/>
            </a:endParaRPr>
          </a:p>
          <a:p>
            <a:pPr marL="12700" marR="7190740">
              <a:lnSpc>
                <a:spcPct val="116300"/>
              </a:lnSpc>
            </a:pPr>
            <a:r>
              <a:rPr sz="3600" spc="-275" dirty="0">
                <a:solidFill>
                  <a:srgbClr val="6E4823"/>
                </a:solidFill>
                <a:latin typeface="Times New Roman"/>
                <a:cs typeface="Times New Roman"/>
              </a:rPr>
              <a:t>P(A)</a:t>
            </a:r>
            <a:r>
              <a:rPr sz="3600" spc="-10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300" dirty="0">
                <a:solidFill>
                  <a:srgbClr val="6E4823"/>
                </a:solidFill>
                <a:latin typeface="Times New Roman"/>
                <a:cs typeface="Times New Roman"/>
              </a:rPr>
              <a:t>-</a:t>
            </a:r>
            <a:r>
              <a:rPr sz="3600" spc="-10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6E4823"/>
                </a:solidFill>
                <a:latin typeface="Times New Roman"/>
                <a:cs typeface="Times New Roman"/>
              </a:rPr>
              <a:t>Probability</a:t>
            </a:r>
            <a:r>
              <a:rPr sz="3600" spc="-14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5" dirty="0">
                <a:solidFill>
                  <a:srgbClr val="6E4823"/>
                </a:solidFill>
                <a:latin typeface="Times New Roman"/>
                <a:cs typeface="Times New Roman"/>
              </a:rPr>
              <a:t>of</a:t>
            </a:r>
            <a:r>
              <a:rPr sz="3600" spc="-11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420" dirty="0">
                <a:solidFill>
                  <a:srgbClr val="6E4823"/>
                </a:solidFill>
                <a:latin typeface="Times New Roman"/>
                <a:cs typeface="Times New Roman"/>
              </a:rPr>
              <a:t>A</a:t>
            </a:r>
            <a:r>
              <a:rPr sz="3600" spc="-10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6E4823"/>
                </a:solidFill>
                <a:latin typeface="Times New Roman"/>
                <a:cs typeface="Times New Roman"/>
              </a:rPr>
              <a:t>(prior) </a:t>
            </a:r>
            <a:r>
              <a:rPr sz="3600" spc="-254" dirty="0">
                <a:solidFill>
                  <a:srgbClr val="6E4823"/>
                </a:solidFill>
                <a:latin typeface="Times New Roman"/>
                <a:cs typeface="Times New Roman"/>
              </a:rPr>
              <a:t>P(B)</a:t>
            </a:r>
            <a:r>
              <a:rPr sz="3600" spc="-10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300" dirty="0">
                <a:solidFill>
                  <a:srgbClr val="6E4823"/>
                </a:solidFill>
                <a:latin typeface="Times New Roman"/>
                <a:cs typeface="Times New Roman"/>
              </a:rPr>
              <a:t>-</a:t>
            </a:r>
            <a:r>
              <a:rPr sz="3600" spc="-10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6E4823"/>
                </a:solidFill>
                <a:latin typeface="Times New Roman"/>
                <a:cs typeface="Times New Roman"/>
              </a:rPr>
              <a:t>Probability</a:t>
            </a:r>
            <a:r>
              <a:rPr sz="3600" spc="-14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5" dirty="0">
                <a:solidFill>
                  <a:srgbClr val="6E4823"/>
                </a:solidFill>
                <a:latin typeface="Times New Roman"/>
                <a:cs typeface="Times New Roman"/>
              </a:rPr>
              <a:t>of</a:t>
            </a:r>
            <a:r>
              <a:rPr sz="3600" spc="-11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340" dirty="0">
                <a:solidFill>
                  <a:srgbClr val="6E4823"/>
                </a:solidFill>
                <a:latin typeface="Times New Roman"/>
                <a:cs typeface="Times New Roman"/>
              </a:rPr>
              <a:t>B</a:t>
            </a:r>
            <a:r>
              <a:rPr sz="3600" spc="-10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75" dirty="0">
                <a:solidFill>
                  <a:srgbClr val="6E4823"/>
                </a:solidFill>
                <a:latin typeface="Times New Roman"/>
                <a:cs typeface="Times New Roman"/>
              </a:rPr>
              <a:t>(Evidence)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8288000" cy="10287011"/>
            <a:chOff x="0" y="0"/>
            <a:chExt cx="18288000" cy="10287011"/>
          </a:xfrm>
        </p:grpSpPr>
        <p:sp>
          <p:nvSpPr>
            <p:cNvPr id="8" name="object 8"/>
            <p:cNvSpPr/>
            <p:nvPr/>
          </p:nvSpPr>
          <p:spPr>
            <a:xfrm>
              <a:off x="0" y="1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6268205" y="10064153"/>
                  </a:moveTo>
                  <a:lnTo>
                    <a:pt x="222961" y="10064153"/>
                  </a:lnTo>
                  <a:lnTo>
                    <a:pt x="222961" y="10287000"/>
                  </a:lnTo>
                  <a:lnTo>
                    <a:pt x="16268205" y="10287000"/>
                  </a:lnTo>
                  <a:lnTo>
                    <a:pt x="16268205" y="10064153"/>
                  </a:lnTo>
                  <a:close/>
                </a:path>
                <a:path w="18288000" h="10287000">
                  <a:moveTo>
                    <a:pt x="16268205" y="0"/>
                  </a:moveTo>
                  <a:lnTo>
                    <a:pt x="0" y="0"/>
                  </a:lnTo>
                  <a:lnTo>
                    <a:pt x="0" y="223850"/>
                  </a:lnTo>
                  <a:lnTo>
                    <a:pt x="16268205" y="223850"/>
                  </a:lnTo>
                  <a:lnTo>
                    <a:pt x="16268205" y="0"/>
                  </a:lnTo>
                  <a:close/>
                </a:path>
                <a:path w="18288000" h="10287000">
                  <a:moveTo>
                    <a:pt x="18287988" y="6756717"/>
                  </a:moveTo>
                  <a:lnTo>
                    <a:pt x="17516971" y="7319480"/>
                  </a:lnTo>
                  <a:lnTo>
                    <a:pt x="16269234" y="6408852"/>
                  </a:lnTo>
                  <a:lnTo>
                    <a:pt x="16269234" y="10286987"/>
                  </a:lnTo>
                  <a:lnTo>
                    <a:pt x="17811255" y="10286987"/>
                  </a:lnTo>
                  <a:lnTo>
                    <a:pt x="18287988" y="10287000"/>
                  </a:lnTo>
                  <a:lnTo>
                    <a:pt x="18287988" y="10064153"/>
                  </a:lnTo>
                  <a:lnTo>
                    <a:pt x="18287988" y="6756717"/>
                  </a:lnTo>
                  <a:close/>
                </a:path>
                <a:path w="18288000" h="10287000">
                  <a:moveTo>
                    <a:pt x="18287988" y="0"/>
                  </a:moveTo>
                  <a:lnTo>
                    <a:pt x="18262804" y="0"/>
                  </a:lnTo>
                  <a:lnTo>
                    <a:pt x="17811255" y="0"/>
                  </a:lnTo>
                  <a:lnTo>
                    <a:pt x="16323158" y="0"/>
                  </a:lnTo>
                  <a:lnTo>
                    <a:pt x="16323158" y="3877462"/>
                  </a:lnTo>
                  <a:lnTo>
                    <a:pt x="17569980" y="2967431"/>
                  </a:lnTo>
                  <a:lnTo>
                    <a:pt x="18287988" y="3491484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997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68210" y="0"/>
              <a:ext cx="1543050" cy="10287000"/>
            </a:xfrm>
            <a:custGeom>
              <a:avLst/>
              <a:gdLst/>
              <a:ahLst/>
              <a:cxnLst/>
              <a:rect l="l" t="t" r="r" b="b"/>
              <a:pathLst>
                <a:path w="1543050" h="10287000">
                  <a:moveTo>
                    <a:pt x="15430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543049" y="0"/>
                  </a:lnTo>
                  <a:lnTo>
                    <a:pt x="1543049" y="10286999"/>
                  </a:lnTo>
                  <a:close/>
                </a:path>
              </a:pathLst>
            </a:custGeom>
            <a:solidFill>
              <a:srgbClr val="F6F1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"/>
              <a:ext cx="2135505" cy="10287000"/>
            </a:xfrm>
            <a:custGeom>
              <a:avLst/>
              <a:gdLst/>
              <a:ahLst/>
              <a:cxnLst/>
              <a:rect l="l" t="t" r="r" b="b"/>
              <a:pathLst>
                <a:path w="2135505" h="10287000">
                  <a:moveTo>
                    <a:pt x="1977859" y="6409436"/>
                  </a:moveTo>
                  <a:lnTo>
                    <a:pt x="731024" y="7319480"/>
                  </a:lnTo>
                  <a:lnTo>
                    <a:pt x="0" y="6785915"/>
                  </a:lnTo>
                  <a:lnTo>
                    <a:pt x="0" y="10286987"/>
                  </a:lnTo>
                  <a:lnTo>
                    <a:pt x="1977859" y="10286987"/>
                  </a:lnTo>
                  <a:lnTo>
                    <a:pt x="1977859" y="6409436"/>
                  </a:lnTo>
                  <a:close/>
                </a:path>
                <a:path w="2135505" h="10287000">
                  <a:moveTo>
                    <a:pt x="2135340" y="0"/>
                  </a:moveTo>
                  <a:lnTo>
                    <a:pt x="0" y="0"/>
                  </a:lnTo>
                  <a:lnTo>
                    <a:pt x="0" y="3615271"/>
                  </a:lnTo>
                  <a:lnTo>
                    <a:pt x="887603" y="2967431"/>
                  </a:lnTo>
                  <a:lnTo>
                    <a:pt x="2135340" y="3878046"/>
                  </a:lnTo>
                  <a:lnTo>
                    <a:pt x="2135340" y="0"/>
                  </a:lnTo>
                  <a:close/>
                </a:path>
              </a:pathLst>
            </a:custGeom>
            <a:solidFill>
              <a:srgbClr val="997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93319" y="0"/>
              <a:ext cx="1543050" cy="10287000"/>
            </a:xfrm>
            <a:custGeom>
              <a:avLst/>
              <a:gdLst/>
              <a:ahLst/>
              <a:cxnLst/>
              <a:rect l="l" t="t" r="r" b="b"/>
              <a:pathLst>
                <a:path w="1543050" h="10287000">
                  <a:moveTo>
                    <a:pt x="15430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543049" y="0"/>
                  </a:lnTo>
                  <a:lnTo>
                    <a:pt x="1543049" y="10286999"/>
                  </a:lnTo>
                  <a:close/>
                </a:path>
              </a:pathLst>
            </a:custGeom>
            <a:solidFill>
              <a:srgbClr val="F6F1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0" y="1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6268205" y="10064153"/>
                  </a:moveTo>
                  <a:lnTo>
                    <a:pt x="222961" y="10064153"/>
                  </a:lnTo>
                  <a:lnTo>
                    <a:pt x="222961" y="10287000"/>
                  </a:lnTo>
                  <a:lnTo>
                    <a:pt x="16268205" y="10287000"/>
                  </a:lnTo>
                  <a:lnTo>
                    <a:pt x="16268205" y="10064153"/>
                  </a:lnTo>
                  <a:close/>
                </a:path>
                <a:path w="18288000" h="10287000">
                  <a:moveTo>
                    <a:pt x="16268205" y="0"/>
                  </a:moveTo>
                  <a:lnTo>
                    <a:pt x="0" y="0"/>
                  </a:lnTo>
                  <a:lnTo>
                    <a:pt x="0" y="223850"/>
                  </a:lnTo>
                  <a:lnTo>
                    <a:pt x="16268205" y="223850"/>
                  </a:lnTo>
                  <a:lnTo>
                    <a:pt x="16268205" y="0"/>
                  </a:lnTo>
                  <a:close/>
                </a:path>
                <a:path w="18288000" h="10287000">
                  <a:moveTo>
                    <a:pt x="18287988" y="6756717"/>
                  </a:moveTo>
                  <a:lnTo>
                    <a:pt x="17516971" y="7319480"/>
                  </a:lnTo>
                  <a:lnTo>
                    <a:pt x="16269234" y="6408852"/>
                  </a:lnTo>
                  <a:lnTo>
                    <a:pt x="16269234" y="10286987"/>
                  </a:lnTo>
                  <a:lnTo>
                    <a:pt x="17811255" y="10286987"/>
                  </a:lnTo>
                  <a:lnTo>
                    <a:pt x="18287988" y="10287000"/>
                  </a:lnTo>
                  <a:lnTo>
                    <a:pt x="18287988" y="10064153"/>
                  </a:lnTo>
                  <a:lnTo>
                    <a:pt x="18287988" y="6756717"/>
                  </a:lnTo>
                  <a:close/>
                </a:path>
                <a:path w="18288000" h="10287000">
                  <a:moveTo>
                    <a:pt x="18287988" y="0"/>
                  </a:moveTo>
                  <a:lnTo>
                    <a:pt x="18262804" y="0"/>
                  </a:lnTo>
                  <a:lnTo>
                    <a:pt x="17811255" y="0"/>
                  </a:lnTo>
                  <a:lnTo>
                    <a:pt x="16323158" y="0"/>
                  </a:lnTo>
                  <a:lnTo>
                    <a:pt x="16323158" y="3877462"/>
                  </a:lnTo>
                  <a:lnTo>
                    <a:pt x="17569980" y="2967431"/>
                  </a:lnTo>
                  <a:lnTo>
                    <a:pt x="18287988" y="3491484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997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6268210" y="0"/>
              <a:ext cx="1543050" cy="10287000"/>
            </a:xfrm>
            <a:custGeom>
              <a:avLst/>
              <a:gdLst/>
              <a:ahLst/>
              <a:cxnLst/>
              <a:rect l="l" t="t" r="r" b="b"/>
              <a:pathLst>
                <a:path w="1543050" h="10287000">
                  <a:moveTo>
                    <a:pt x="15430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543049" y="0"/>
                  </a:lnTo>
                  <a:lnTo>
                    <a:pt x="1543049" y="10286999"/>
                  </a:lnTo>
                  <a:close/>
                </a:path>
              </a:pathLst>
            </a:custGeom>
            <a:solidFill>
              <a:srgbClr val="F6F1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"/>
              <a:ext cx="2135505" cy="10287000"/>
            </a:xfrm>
            <a:custGeom>
              <a:avLst/>
              <a:gdLst/>
              <a:ahLst/>
              <a:cxnLst/>
              <a:rect l="l" t="t" r="r" b="b"/>
              <a:pathLst>
                <a:path w="2135505" h="10287000">
                  <a:moveTo>
                    <a:pt x="1977859" y="6409436"/>
                  </a:moveTo>
                  <a:lnTo>
                    <a:pt x="731024" y="7319480"/>
                  </a:lnTo>
                  <a:lnTo>
                    <a:pt x="0" y="6785915"/>
                  </a:lnTo>
                  <a:lnTo>
                    <a:pt x="0" y="10286987"/>
                  </a:lnTo>
                  <a:lnTo>
                    <a:pt x="1977859" y="10286987"/>
                  </a:lnTo>
                  <a:lnTo>
                    <a:pt x="1977859" y="6409436"/>
                  </a:lnTo>
                  <a:close/>
                </a:path>
                <a:path w="2135505" h="10287000">
                  <a:moveTo>
                    <a:pt x="2135340" y="0"/>
                  </a:moveTo>
                  <a:lnTo>
                    <a:pt x="0" y="0"/>
                  </a:lnTo>
                  <a:lnTo>
                    <a:pt x="0" y="3615271"/>
                  </a:lnTo>
                  <a:lnTo>
                    <a:pt x="887603" y="2967431"/>
                  </a:lnTo>
                  <a:lnTo>
                    <a:pt x="2135340" y="3878046"/>
                  </a:lnTo>
                  <a:lnTo>
                    <a:pt x="2135340" y="0"/>
                  </a:lnTo>
                  <a:close/>
                </a:path>
              </a:pathLst>
            </a:custGeom>
            <a:solidFill>
              <a:srgbClr val="997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3319" y="0"/>
              <a:ext cx="1543050" cy="10287000"/>
            </a:xfrm>
            <a:custGeom>
              <a:avLst/>
              <a:gdLst/>
              <a:ahLst/>
              <a:cxnLst/>
              <a:rect l="l" t="t" r="r" b="b"/>
              <a:pathLst>
                <a:path w="1543050" h="10287000">
                  <a:moveTo>
                    <a:pt x="15430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543049" y="0"/>
                  </a:lnTo>
                  <a:lnTo>
                    <a:pt x="1543049" y="10286999"/>
                  </a:lnTo>
                  <a:close/>
                </a:path>
              </a:pathLst>
            </a:custGeom>
            <a:solidFill>
              <a:srgbClr val="F6F1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880329" y="3231036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514350" h="514350">
                  <a:moveTo>
                    <a:pt x="265395" y="513958"/>
                  </a:moveTo>
                  <a:lnTo>
                    <a:pt x="248562" y="513958"/>
                  </a:lnTo>
                  <a:lnTo>
                    <a:pt x="240166" y="513545"/>
                  </a:lnTo>
                  <a:lnTo>
                    <a:pt x="198590" y="507378"/>
                  </a:lnTo>
                  <a:lnTo>
                    <a:pt x="150861" y="491176"/>
                  </a:lnTo>
                  <a:lnTo>
                    <a:pt x="107211" y="465973"/>
                  </a:lnTo>
                  <a:lnTo>
                    <a:pt x="69316" y="432739"/>
                  </a:lnTo>
                  <a:lnTo>
                    <a:pt x="38632" y="392751"/>
                  </a:lnTo>
                  <a:lnTo>
                    <a:pt x="16340" y="347545"/>
                  </a:lnTo>
                  <a:lnTo>
                    <a:pt x="3295" y="298858"/>
                  </a:lnTo>
                  <a:lnTo>
                    <a:pt x="0" y="265395"/>
                  </a:lnTo>
                  <a:lnTo>
                    <a:pt x="0" y="248562"/>
                  </a:lnTo>
                  <a:lnTo>
                    <a:pt x="6579" y="198590"/>
                  </a:lnTo>
                  <a:lnTo>
                    <a:pt x="22781" y="150861"/>
                  </a:lnTo>
                  <a:lnTo>
                    <a:pt x="47984" y="107211"/>
                  </a:lnTo>
                  <a:lnTo>
                    <a:pt x="81218" y="69316"/>
                  </a:lnTo>
                  <a:lnTo>
                    <a:pt x="121207" y="38633"/>
                  </a:lnTo>
                  <a:lnTo>
                    <a:pt x="166413" y="16340"/>
                  </a:lnTo>
                  <a:lnTo>
                    <a:pt x="215099" y="3295"/>
                  </a:lnTo>
                  <a:lnTo>
                    <a:pt x="248562" y="0"/>
                  </a:lnTo>
                  <a:lnTo>
                    <a:pt x="265395" y="0"/>
                  </a:lnTo>
                  <a:lnTo>
                    <a:pt x="315367" y="6579"/>
                  </a:lnTo>
                  <a:lnTo>
                    <a:pt x="363096" y="22782"/>
                  </a:lnTo>
                  <a:lnTo>
                    <a:pt x="406746" y="47984"/>
                  </a:lnTo>
                  <a:lnTo>
                    <a:pt x="444642" y="81218"/>
                  </a:lnTo>
                  <a:lnTo>
                    <a:pt x="475325" y="121207"/>
                  </a:lnTo>
                  <a:lnTo>
                    <a:pt x="497617" y="166413"/>
                  </a:lnTo>
                  <a:lnTo>
                    <a:pt x="510662" y="215099"/>
                  </a:lnTo>
                  <a:lnTo>
                    <a:pt x="513958" y="248562"/>
                  </a:lnTo>
                  <a:lnTo>
                    <a:pt x="513958" y="256979"/>
                  </a:lnTo>
                  <a:lnTo>
                    <a:pt x="513958" y="265395"/>
                  </a:lnTo>
                  <a:lnTo>
                    <a:pt x="507378" y="315367"/>
                  </a:lnTo>
                  <a:lnTo>
                    <a:pt x="491175" y="363096"/>
                  </a:lnTo>
                  <a:lnTo>
                    <a:pt x="465973" y="406747"/>
                  </a:lnTo>
                  <a:lnTo>
                    <a:pt x="432739" y="444642"/>
                  </a:lnTo>
                  <a:lnTo>
                    <a:pt x="392750" y="475325"/>
                  </a:lnTo>
                  <a:lnTo>
                    <a:pt x="347544" y="497617"/>
                  </a:lnTo>
                  <a:lnTo>
                    <a:pt x="298858" y="510662"/>
                  </a:lnTo>
                  <a:lnTo>
                    <a:pt x="273791" y="513545"/>
                  </a:lnTo>
                  <a:lnTo>
                    <a:pt x="265395" y="513958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3653" y="2983227"/>
              <a:ext cx="67305" cy="16826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6771" y="3122581"/>
              <a:ext cx="135973" cy="13597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3835" y="3454368"/>
              <a:ext cx="168264" cy="6730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6771" y="3717487"/>
              <a:ext cx="135973" cy="13597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3652" y="3824550"/>
              <a:ext cx="67305" cy="168264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1866" y="3717487"/>
              <a:ext cx="135974" cy="13597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32511" y="3454368"/>
              <a:ext cx="168264" cy="6730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1866" y="3122581"/>
              <a:ext cx="135973" cy="13597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880329" y="5766448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514350" h="514350">
                  <a:moveTo>
                    <a:pt x="265395" y="513958"/>
                  </a:moveTo>
                  <a:lnTo>
                    <a:pt x="248562" y="513958"/>
                  </a:lnTo>
                  <a:lnTo>
                    <a:pt x="240166" y="513545"/>
                  </a:lnTo>
                  <a:lnTo>
                    <a:pt x="198590" y="507378"/>
                  </a:lnTo>
                  <a:lnTo>
                    <a:pt x="150861" y="491176"/>
                  </a:lnTo>
                  <a:lnTo>
                    <a:pt x="107211" y="465973"/>
                  </a:lnTo>
                  <a:lnTo>
                    <a:pt x="69316" y="432739"/>
                  </a:lnTo>
                  <a:lnTo>
                    <a:pt x="38632" y="392751"/>
                  </a:lnTo>
                  <a:lnTo>
                    <a:pt x="16340" y="347545"/>
                  </a:lnTo>
                  <a:lnTo>
                    <a:pt x="3295" y="298858"/>
                  </a:lnTo>
                  <a:lnTo>
                    <a:pt x="0" y="265395"/>
                  </a:lnTo>
                  <a:lnTo>
                    <a:pt x="0" y="248562"/>
                  </a:lnTo>
                  <a:lnTo>
                    <a:pt x="6579" y="198590"/>
                  </a:lnTo>
                  <a:lnTo>
                    <a:pt x="22781" y="150861"/>
                  </a:lnTo>
                  <a:lnTo>
                    <a:pt x="47984" y="107211"/>
                  </a:lnTo>
                  <a:lnTo>
                    <a:pt x="81218" y="69316"/>
                  </a:lnTo>
                  <a:lnTo>
                    <a:pt x="121207" y="38633"/>
                  </a:lnTo>
                  <a:lnTo>
                    <a:pt x="166413" y="16340"/>
                  </a:lnTo>
                  <a:lnTo>
                    <a:pt x="215099" y="3295"/>
                  </a:lnTo>
                  <a:lnTo>
                    <a:pt x="248562" y="0"/>
                  </a:lnTo>
                  <a:lnTo>
                    <a:pt x="265395" y="0"/>
                  </a:lnTo>
                  <a:lnTo>
                    <a:pt x="315367" y="6579"/>
                  </a:lnTo>
                  <a:lnTo>
                    <a:pt x="363096" y="22782"/>
                  </a:lnTo>
                  <a:lnTo>
                    <a:pt x="406746" y="47984"/>
                  </a:lnTo>
                  <a:lnTo>
                    <a:pt x="444642" y="81218"/>
                  </a:lnTo>
                  <a:lnTo>
                    <a:pt x="475325" y="121207"/>
                  </a:lnTo>
                  <a:lnTo>
                    <a:pt x="497617" y="166413"/>
                  </a:lnTo>
                  <a:lnTo>
                    <a:pt x="510662" y="215099"/>
                  </a:lnTo>
                  <a:lnTo>
                    <a:pt x="513958" y="248562"/>
                  </a:lnTo>
                  <a:lnTo>
                    <a:pt x="513958" y="256979"/>
                  </a:lnTo>
                  <a:lnTo>
                    <a:pt x="513958" y="265395"/>
                  </a:lnTo>
                  <a:lnTo>
                    <a:pt x="507378" y="315367"/>
                  </a:lnTo>
                  <a:lnTo>
                    <a:pt x="491175" y="363096"/>
                  </a:lnTo>
                  <a:lnTo>
                    <a:pt x="465973" y="406747"/>
                  </a:lnTo>
                  <a:lnTo>
                    <a:pt x="432739" y="444642"/>
                  </a:lnTo>
                  <a:lnTo>
                    <a:pt x="392750" y="475325"/>
                  </a:lnTo>
                  <a:lnTo>
                    <a:pt x="347544" y="497617"/>
                  </a:lnTo>
                  <a:lnTo>
                    <a:pt x="298858" y="510662"/>
                  </a:lnTo>
                  <a:lnTo>
                    <a:pt x="273791" y="513545"/>
                  </a:lnTo>
                  <a:lnTo>
                    <a:pt x="265395" y="513958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3653" y="5518639"/>
              <a:ext cx="67305" cy="168264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6771" y="5657993"/>
              <a:ext cx="135973" cy="13597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3835" y="5989780"/>
              <a:ext cx="168264" cy="6730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66771" y="6252899"/>
              <a:ext cx="135973" cy="13597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3652" y="6359962"/>
              <a:ext cx="67305" cy="16826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1866" y="6252899"/>
              <a:ext cx="135974" cy="13597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32511" y="5989780"/>
              <a:ext cx="168264" cy="67305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1866" y="5657993"/>
              <a:ext cx="135973" cy="13597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4444" y="4303786"/>
              <a:ext cx="923744" cy="7990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16508" y="6793358"/>
              <a:ext cx="923744" cy="79905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880329" y="1700160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514350" h="514350">
                  <a:moveTo>
                    <a:pt x="265395" y="513958"/>
                  </a:moveTo>
                  <a:lnTo>
                    <a:pt x="248562" y="513958"/>
                  </a:lnTo>
                  <a:lnTo>
                    <a:pt x="240166" y="513545"/>
                  </a:lnTo>
                  <a:lnTo>
                    <a:pt x="198590" y="507378"/>
                  </a:lnTo>
                  <a:lnTo>
                    <a:pt x="150861" y="491176"/>
                  </a:lnTo>
                  <a:lnTo>
                    <a:pt x="107211" y="465973"/>
                  </a:lnTo>
                  <a:lnTo>
                    <a:pt x="69316" y="432739"/>
                  </a:lnTo>
                  <a:lnTo>
                    <a:pt x="38632" y="392751"/>
                  </a:lnTo>
                  <a:lnTo>
                    <a:pt x="16340" y="347545"/>
                  </a:lnTo>
                  <a:lnTo>
                    <a:pt x="3295" y="298858"/>
                  </a:lnTo>
                  <a:lnTo>
                    <a:pt x="0" y="265395"/>
                  </a:lnTo>
                  <a:lnTo>
                    <a:pt x="0" y="248562"/>
                  </a:lnTo>
                  <a:lnTo>
                    <a:pt x="6579" y="198590"/>
                  </a:lnTo>
                  <a:lnTo>
                    <a:pt x="22781" y="150861"/>
                  </a:lnTo>
                  <a:lnTo>
                    <a:pt x="47984" y="107211"/>
                  </a:lnTo>
                  <a:lnTo>
                    <a:pt x="81218" y="69316"/>
                  </a:lnTo>
                  <a:lnTo>
                    <a:pt x="121207" y="38633"/>
                  </a:lnTo>
                  <a:lnTo>
                    <a:pt x="166413" y="16340"/>
                  </a:lnTo>
                  <a:lnTo>
                    <a:pt x="215099" y="3295"/>
                  </a:lnTo>
                  <a:lnTo>
                    <a:pt x="248562" y="0"/>
                  </a:lnTo>
                  <a:lnTo>
                    <a:pt x="265395" y="0"/>
                  </a:lnTo>
                  <a:lnTo>
                    <a:pt x="315367" y="6579"/>
                  </a:lnTo>
                  <a:lnTo>
                    <a:pt x="363096" y="22782"/>
                  </a:lnTo>
                  <a:lnTo>
                    <a:pt x="406746" y="47984"/>
                  </a:lnTo>
                  <a:lnTo>
                    <a:pt x="444642" y="81218"/>
                  </a:lnTo>
                  <a:lnTo>
                    <a:pt x="475325" y="121207"/>
                  </a:lnTo>
                  <a:lnTo>
                    <a:pt x="497617" y="166413"/>
                  </a:lnTo>
                  <a:lnTo>
                    <a:pt x="510662" y="215099"/>
                  </a:lnTo>
                  <a:lnTo>
                    <a:pt x="513958" y="248562"/>
                  </a:lnTo>
                  <a:lnTo>
                    <a:pt x="513958" y="256979"/>
                  </a:lnTo>
                  <a:lnTo>
                    <a:pt x="513958" y="265395"/>
                  </a:lnTo>
                  <a:lnTo>
                    <a:pt x="507378" y="315367"/>
                  </a:lnTo>
                  <a:lnTo>
                    <a:pt x="491175" y="363096"/>
                  </a:lnTo>
                  <a:lnTo>
                    <a:pt x="465973" y="406747"/>
                  </a:lnTo>
                  <a:lnTo>
                    <a:pt x="432739" y="444642"/>
                  </a:lnTo>
                  <a:lnTo>
                    <a:pt x="392750" y="475325"/>
                  </a:lnTo>
                  <a:lnTo>
                    <a:pt x="347544" y="497617"/>
                  </a:lnTo>
                  <a:lnTo>
                    <a:pt x="298858" y="510662"/>
                  </a:lnTo>
                  <a:lnTo>
                    <a:pt x="273791" y="513545"/>
                  </a:lnTo>
                  <a:lnTo>
                    <a:pt x="265395" y="513958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3653" y="1452350"/>
              <a:ext cx="67305" cy="168264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66771" y="1591705"/>
              <a:ext cx="135973" cy="135973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3835" y="1923491"/>
              <a:ext cx="168264" cy="67305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6771" y="2186610"/>
              <a:ext cx="135973" cy="135973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3652" y="2293673"/>
              <a:ext cx="67305" cy="16826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1866" y="2186610"/>
              <a:ext cx="135974" cy="13597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32511" y="1923491"/>
              <a:ext cx="168264" cy="6730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1866" y="1591704"/>
              <a:ext cx="135973" cy="13597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49372" y="5437081"/>
              <a:ext cx="1204595" cy="98309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91976" y="4119251"/>
              <a:ext cx="1358745" cy="987926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73459" y="6654661"/>
              <a:ext cx="1358745" cy="987926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68528" y="1347953"/>
              <a:ext cx="761951" cy="1217979"/>
            </a:xfrm>
            <a:prstGeom prst="rect">
              <a:avLst/>
            </a:prstGeom>
          </p:spPr>
        </p:pic>
      </p:grpSp>
      <p:sp>
        <p:nvSpPr>
          <p:cNvPr id="40" name="object 40"/>
          <p:cNvSpPr txBox="1">
            <a:spLocks noGrp="1"/>
          </p:cNvSpPr>
          <p:nvPr>
            <p:ph type="title"/>
          </p:nvPr>
        </p:nvSpPr>
        <p:spPr>
          <a:xfrm>
            <a:off x="3819715" y="-238730"/>
            <a:ext cx="10646410" cy="2197735"/>
          </a:xfrm>
          <a:prstGeom prst="rect">
            <a:avLst/>
          </a:prstGeom>
        </p:spPr>
        <p:txBody>
          <a:bodyPr vert="horz" wrap="square" lIns="0" tIns="365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80"/>
              </a:spcBef>
              <a:tabLst>
                <a:tab pos="3246755" algn="l"/>
                <a:tab pos="10633075" algn="l"/>
              </a:tabLst>
            </a:pPr>
            <a:r>
              <a:rPr b="0" dirty="0">
                <a:latin typeface="Times New Roman"/>
                <a:cs typeface="Times New Roman"/>
              </a:rPr>
              <a:t>	</a:t>
            </a:r>
            <a:r>
              <a:rPr spc="-780" dirty="0"/>
              <a:t>EXAMPLE</a:t>
            </a:r>
            <a:r>
              <a:rPr dirty="0"/>
              <a:t>	</a:t>
            </a:r>
          </a:p>
          <a:p>
            <a:pPr marL="1517650">
              <a:lnSpc>
                <a:spcPct val="100000"/>
              </a:lnSpc>
              <a:spcBef>
                <a:spcPts val="1470"/>
              </a:spcBef>
            </a:pPr>
            <a:r>
              <a:rPr sz="3600" b="0" u="none" spc="-55" dirty="0">
                <a:latin typeface="Times New Roman"/>
                <a:cs typeface="Times New Roman"/>
              </a:rPr>
              <a:t>We</a:t>
            </a:r>
            <a:r>
              <a:rPr sz="3600" b="0" u="none" spc="-70" dirty="0">
                <a:latin typeface="Times New Roman"/>
                <a:cs typeface="Times New Roman"/>
              </a:rPr>
              <a:t> </a:t>
            </a:r>
            <a:r>
              <a:rPr sz="3600" b="0" u="none" spc="70" dirty="0">
                <a:latin typeface="Times New Roman"/>
                <a:cs typeface="Times New Roman"/>
              </a:rPr>
              <a:t>want</a:t>
            </a:r>
            <a:r>
              <a:rPr sz="3600" b="0" u="none" spc="-65" dirty="0">
                <a:latin typeface="Times New Roman"/>
                <a:cs typeface="Times New Roman"/>
              </a:rPr>
              <a:t> </a:t>
            </a:r>
            <a:r>
              <a:rPr sz="3600" b="0" u="none" dirty="0">
                <a:latin typeface="Times New Roman"/>
                <a:cs typeface="Times New Roman"/>
              </a:rPr>
              <a:t>to</a:t>
            </a:r>
            <a:r>
              <a:rPr sz="3600" b="0" u="none" spc="-65" dirty="0">
                <a:latin typeface="Times New Roman"/>
                <a:cs typeface="Times New Roman"/>
              </a:rPr>
              <a:t> </a:t>
            </a:r>
            <a:r>
              <a:rPr sz="3600" b="0" u="none" dirty="0">
                <a:latin typeface="Times New Roman"/>
                <a:cs typeface="Times New Roman"/>
              </a:rPr>
              <a:t>predict</a:t>
            </a:r>
            <a:r>
              <a:rPr sz="3600" b="0" u="none" spc="-65" dirty="0">
                <a:latin typeface="Times New Roman"/>
                <a:cs typeface="Times New Roman"/>
              </a:rPr>
              <a:t> </a:t>
            </a:r>
            <a:r>
              <a:rPr sz="3600" b="0" u="none" spc="-300" dirty="0">
                <a:latin typeface="Times New Roman"/>
                <a:cs typeface="Times New Roman"/>
              </a:rPr>
              <a:t>-</a:t>
            </a:r>
            <a:r>
              <a:rPr sz="3600" b="0" u="none" spc="-65" dirty="0">
                <a:latin typeface="Times New Roman"/>
                <a:cs typeface="Times New Roman"/>
              </a:rPr>
              <a:t> </a:t>
            </a:r>
            <a:r>
              <a:rPr sz="3600" b="0" u="none" spc="-150" dirty="0">
                <a:latin typeface="Times New Roman"/>
                <a:cs typeface="Times New Roman"/>
              </a:rPr>
              <a:t>“If</a:t>
            </a:r>
            <a:r>
              <a:rPr sz="3600" b="0" u="none" spc="-70" dirty="0">
                <a:latin typeface="Times New Roman"/>
                <a:cs typeface="Times New Roman"/>
              </a:rPr>
              <a:t> </a:t>
            </a:r>
            <a:r>
              <a:rPr sz="3600" b="0" u="none" spc="55" dirty="0">
                <a:latin typeface="Times New Roman"/>
                <a:cs typeface="Times New Roman"/>
              </a:rPr>
              <a:t>sunny,</a:t>
            </a:r>
            <a:r>
              <a:rPr sz="3600" b="0" u="none" spc="-65" dirty="0">
                <a:latin typeface="Times New Roman"/>
                <a:cs typeface="Times New Roman"/>
              </a:rPr>
              <a:t> </a:t>
            </a:r>
            <a:r>
              <a:rPr sz="3600" b="0" u="none" dirty="0">
                <a:latin typeface="Times New Roman"/>
                <a:cs typeface="Times New Roman"/>
              </a:rPr>
              <a:t>should</a:t>
            </a:r>
            <a:r>
              <a:rPr sz="3600" b="0" u="none" spc="-65" dirty="0">
                <a:latin typeface="Times New Roman"/>
                <a:cs typeface="Times New Roman"/>
              </a:rPr>
              <a:t> </a:t>
            </a:r>
            <a:r>
              <a:rPr sz="3600" b="0" u="none" dirty="0">
                <a:latin typeface="Times New Roman"/>
                <a:cs typeface="Times New Roman"/>
              </a:rPr>
              <a:t>we</a:t>
            </a:r>
            <a:r>
              <a:rPr sz="3600" b="0" u="none" spc="-65" dirty="0">
                <a:latin typeface="Times New Roman"/>
                <a:cs typeface="Times New Roman"/>
              </a:rPr>
              <a:t> </a:t>
            </a:r>
            <a:r>
              <a:rPr sz="3600" b="0" u="none" spc="-10" dirty="0">
                <a:latin typeface="Times New Roman"/>
                <a:cs typeface="Times New Roman"/>
              </a:rPr>
              <a:t>play?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body" idx="1"/>
          </p:nvPr>
        </p:nvSpPr>
        <p:spPr>
          <a:xfrm>
            <a:off x="5325274" y="2571368"/>
            <a:ext cx="12485985" cy="713964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29335" marR="5086985" indent="-1017269">
              <a:lnSpc>
                <a:spcPct val="116300"/>
              </a:lnSpc>
              <a:spcBef>
                <a:spcPts val="90"/>
              </a:spcBef>
            </a:pPr>
            <a:r>
              <a:rPr spc="-90" dirty="0"/>
              <a:t>Step-</a:t>
            </a:r>
            <a:r>
              <a:rPr spc="-254" dirty="0"/>
              <a:t>1:</a:t>
            </a:r>
            <a:r>
              <a:rPr spc="-40" dirty="0"/>
              <a:t> </a:t>
            </a:r>
            <a:r>
              <a:rPr spc="-10" dirty="0"/>
              <a:t>Calculate</a:t>
            </a:r>
            <a:r>
              <a:rPr spc="-40" dirty="0"/>
              <a:t> </a:t>
            </a:r>
            <a:r>
              <a:rPr dirty="0"/>
              <a:t>prior</a:t>
            </a:r>
            <a:r>
              <a:rPr spc="-40" dirty="0"/>
              <a:t> </a:t>
            </a:r>
            <a:r>
              <a:rPr spc="-10" dirty="0"/>
              <a:t>probabilities </a:t>
            </a:r>
            <a:r>
              <a:rPr spc="-55" dirty="0"/>
              <a:t>Total</a:t>
            </a:r>
            <a:r>
              <a:rPr spc="-170" dirty="0"/>
              <a:t> </a:t>
            </a:r>
            <a:r>
              <a:rPr spc="-25" dirty="0"/>
              <a:t>Record</a:t>
            </a:r>
            <a:r>
              <a:rPr spc="-165" dirty="0"/>
              <a:t> </a:t>
            </a:r>
            <a:r>
              <a:rPr spc="-365" dirty="0"/>
              <a:t>=</a:t>
            </a:r>
            <a:r>
              <a:rPr spc="-100" dirty="0"/>
              <a:t> </a:t>
            </a:r>
            <a:r>
              <a:rPr spc="-50" dirty="0"/>
              <a:t>5</a:t>
            </a:r>
          </a:p>
          <a:p>
            <a:pPr marL="1029335" marR="6230620">
              <a:lnSpc>
                <a:spcPct val="116300"/>
              </a:lnSpc>
            </a:pPr>
            <a:r>
              <a:rPr spc="-80" dirty="0"/>
              <a:t>P(play</a:t>
            </a:r>
            <a:r>
              <a:rPr spc="-145" dirty="0"/>
              <a:t> </a:t>
            </a:r>
            <a:r>
              <a:rPr spc="-365" dirty="0"/>
              <a:t>=</a:t>
            </a:r>
            <a:r>
              <a:rPr spc="-100" dirty="0"/>
              <a:t> </a:t>
            </a:r>
            <a:r>
              <a:rPr spc="-245" dirty="0"/>
              <a:t>Yes)</a:t>
            </a:r>
            <a:r>
              <a:rPr spc="-100" dirty="0"/>
              <a:t> </a:t>
            </a:r>
            <a:r>
              <a:rPr spc="-365" dirty="0"/>
              <a:t>=</a:t>
            </a:r>
            <a:r>
              <a:rPr spc="-100" dirty="0"/>
              <a:t> </a:t>
            </a:r>
            <a:r>
              <a:rPr spc="-10" dirty="0"/>
              <a:t>3/5</a:t>
            </a:r>
            <a:r>
              <a:rPr spc="-160" dirty="0"/>
              <a:t> </a:t>
            </a:r>
            <a:r>
              <a:rPr spc="-365" dirty="0"/>
              <a:t>=</a:t>
            </a:r>
            <a:r>
              <a:rPr spc="-100" dirty="0"/>
              <a:t> </a:t>
            </a:r>
            <a:r>
              <a:rPr spc="-25" dirty="0"/>
              <a:t>0.6 </a:t>
            </a:r>
            <a:r>
              <a:rPr spc="-80" dirty="0"/>
              <a:t>P(play</a:t>
            </a:r>
            <a:r>
              <a:rPr spc="-145" dirty="0"/>
              <a:t> </a:t>
            </a:r>
            <a:r>
              <a:rPr spc="-365" dirty="0"/>
              <a:t>=</a:t>
            </a:r>
            <a:r>
              <a:rPr spc="-100" dirty="0"/>
              <a:t> </a:t>
            </a:r>
            <a:r>
              <a:rPr spc="-200" dirty="0"/>
              <a:t>No)</a:t>
            </a:r>
            <a:r>
              <a:rPr spc="-100" dirty="0"/>
              <a:t> </a:t>
            </a:r>
            <a:r>
              <a:rPr spc="-365" dirty="0"/>
              <a:t>=</a:t>
            </a:r>
            <a:r>
              <a:rPr spc="-100" dirty="0"/>
              <a:t> </a:t>
            </a:r>
            <a:r>
              <a:rPr dirty="0"/>
              <a:t>2/5</a:t>
            </a:r>
            <a:r>
              <a:rPr spc="-165" dirty="0"/>
              <a:t> </a:t>
            </a:r>
            <a:r>
              <a:rPr spc="-365" dirty="0"/>
              <a:t>=</a:t>
            </a:r>
            <a:r>
              <a:rPr spc="-100" dirty="0"/>
              <a:t> </a:t>
            </a:r>
            <a:r>
              <a:rPr spc="-25" dirty="0"/>
              <a:t>0.4</a:t>
            </a:r>
          </a:p>
          <a:p>
            <a:pPr>
              <a:lnSpc>
                <a:spcPct val="100000"/>
              </a:lnSpc>
              <a:spcBef>
                <a:spcPts val="1590"/>
              </a:spcBef>
            </a:pPr>
            <a:endParaRPr spc="-25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90" dirty="0"/>
              <a:t>Step-</a:t>
            </a:r>
            <a:r>
              <a:rPr dirty="0"/>
              <a:t>2:</a:t>
            </a:r>
            <a:r>
              <a:rPr spc="-120" dirty="0"/>
              <a:t> </a:t>
            </a:r>
            <a:r>
              <a:rPr spc="-10" dirty="0"/>
              <a:t>Likelihoods</a:t>
            </a:r>
          </a:p>
          <a:p>
            <a:pPr marL="1029335">
              <a:lnSpc>
                <a:spcPct val="100000"/>
              </a:lnSpc>
              <a:spcBef>
                <a:spcPts val="705"/>
              </a:spcBef>
            </a:pPr>
            <a:r>
              <a:rPr spc="-204" dirty="0"/>
              <a:t>P(W</a:t>
            </a:r>
            <a:r>
              <a:rPr spc="-100" dirty="0"/>
              <a:t> </a:t>
            </a:r>
            <a:r>
              <a:rPr spc="-365" dirty="0"/>
              <a:t>=</a:t>
            </a:r>
            <a:r>
              <a:rPr spc="-90" dirty="0"/>
              <a:t> </a:t>
            </a:r>
            <a:r>
              <a:rPr dirty="0"/>
              <a:t>Sunny|P</a:t>
            </a:r>
            <a:r>
              <a:rPr spc="-100" dirty="0"/>
              <a:t> </a:t>
            </a:r>
            <a:r>
              <a:rPr spc="-365" dirty="0"/>
              <a:t>=</a:t>
            </a:r>
            <a:r>
              <a:rPr spc="-90" dirty="0"/>
              <a:t> </a:t>
            </a:r>
            <a:r>
              <a:rPr spc="-245" dirty="0"/>
              <a:t>Yes)</a:t>
            </a:r>
            <a:r>
              <a:rPr spc="-90" dirty="0"/>
              <a:t> </a:t>
            </a:r>
            <a:r>
              <a:rPr spc="-365" dirty="0"/>
              <a:t>=</a:t>
            </a:r>
            <a:r>
              <a:rPr spc="-95" dirty="0"/>
              <a:t> </a:t>
            </a:r>
            <a:r>
              <a:rPr spc="-20" dirty="0"/>
              <a:t>How</a:t>
            </a:r>
            <a:r>
              <a:rPr spc="-95" dirty="0"/>
              <a:t> </a:t>
            </a:r>
            <a:r>
              <a:rPr spc="50" dirty="0"/>
              <a:t>many</a:t>
            </a:r>
            <a:r>
              <a:rPr spc="-90" dirty="0"/>
              <a:t> </a:t>
            </a:r>
            <a:r>
              <a:rPr spc="65" dirty="0"/>
              <a:t>sunny</a:t>
            </a:r>
            <a:r>
              <a:rPr spc="-95" dirty="0"/>
              <a:t> </a:t>
            </a:r>
            <a:r>
              <a:rPr dirty="0"/>
              <a:t>days</a:t>
            </a:r>
            <a:r>
              <a:rPr spc="-90" dirty="0"/>
              <a:t> </a:t>
            </a:r>
            <a:r>
              <a:rPr spc="60" dirty="0"/>
              <a:t>when</a:t>
            </a:r>
            <a:r>
              <a:rPr spc="-100" dirty="0"/>
              <a:t> </a:t>
            </a:r>
            <a:r>
              <a:rPr spc="-20" dirty="0"/>
              <a:t>play</a:t>
            </a: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pc="-365" dirty="0"/>
              <a:t>=</a:t>
            </a:r>
            <a:r>
              <a:rPr spc="-95" dirty="0"/>
              <a:t> </a:t>
            </a:r>
            <a:r>
              <a:rPr spc="-175" dirty="0"/>
              <a:t>Yes.</a:t>
            </a:r>
            <a:r>
              <a:rPr spc="-95" dirty="0"/>
              <a:t> </a:t>
            </a:r>
            <a:r>
              <a:rPr spc="-2085" dirty="0">
                <a:latin typeface="Cambria"/>
                <a:cs typeface="Cambria"/>
              </a:rPr>
              <a:t>⟶</a:t>
            </a:r>
            <a:r>
              <a:rPr spc="15" dirty="0">
                <a:latin typeface="Cambria"/>
                <a:cs typeface="Cambria"/>
              </a:rPr>
              <a:t> </a:t>
            </a:r>
            <a:r>
              <a:rPr lang="en-IN" spc="15" dirty="0">
                <a:latin typeface="Cambria"/>
                <a:cs typeface="Cambria"/>
              </a:rPr>
              <a:t>  </a:t>
            </a:r>
            <a:r>
              <a:rPr dirty="0">
                <a:latin typeface="Microsoft Sans Serif"/>
                <a:cs typeface="Microsoft Sans Serif"/>
              </a:rPr>
              <a:t>⅓</a:t>
            </a:r>
            <a:r>
              <a:rPr spc="-155" dirty="0">
                <a:latin typeface="Microsoft Sans Serif"/>
                <a:cs typeface="Microsoft Sans Serif"/>
              </a:rPr>
              <a:t> </a:t>
            </a:r>
            <a:r>
              <a:rPr spc="-365" dirty="0"/>
              <a:t>=</a:t>
            </a:r>
            <a:r>
              <a:rPr spc="-95" dirty="0"/>
              <a:t> </a:t>
            </a:r>
            <a:r>
              <a:rPr spc="-20" dirty="0"/>
              <a:t>0.33</a:t>
            </a:r>
          </a:p>
          <a:p>
            <a:pPr>
              <a:lnSpc>
                <a:spcPct val="100000"/>
              </a:lnSpc>
              <a:spcBef>
                <a:spcPts val="1585"/>
              </a:spcBef>
            </a:pPr>
            <a:endParaRPr spc="-20" dirty="0"/>
          </a:p>
          <a:p>
            <a:pPr marL="1029335">
              <a:lnSpc>
                <a:spcPct val="100000"/>
              </a:lnSpc>
              <a:spcBef>
                <a:spcPts val="5"/>
              </a:spcBef>
            </a:pPr>
            <a:r>
              <a:rPr spc="-200" dirty="0"/>
              <a:t>P(W=S|P=No)</a:t>
            </a:r>
            <a:r>
              <a:rPr spc="-100" dirty="0"/>
              <a:t> </a:t>
            </a:r>
            <a:r>
              <a:rPr spc="-365" dirty="0"/>
              <a:t>=</a:t>
            </a:r>
            <a:r>
              <a:rPr spc="-100" dirty="0"/>
              <a:t> </a:t>
            </a:r>
            <a:r>
              <a:rPr spc="-20" dirty="0"/>
              <a:t>How</a:t>
            </a:r>
            <a:r>
              <a:rPr spc="-130" dirty="0"/>
              <a:t> </a:t>
            </a:r>
            <a:r>
              <a:rPr spc="50" dirty="0"/>
              <a:t>many</a:t>
            </a:r>
            <a:r>
              <a:rPr spc="-105" dirty="0"/>
              <a:t> </a:t>
            </a:r>
            <a:r>
              <a:rPr spc="65" dirty="0"/>
              <a:t>sunny</a:t>
            </a:r>
            <a:r>
              <a:rPr spc="-105" dirty="0"/>
              <a:t> </a:t>
            </a:r>
            <a:r>
              <a:rPr dirty="0"/>
              <a:t>days</a:t>
            </a:r>
            <a:r>
              <a:rPr spc="-105" dirty="0"/>
              <a:t> </a:t>
            </a:r>
            <a:r>
              <a:rPr spc="60" dirty="0"/>
              <a:t>when</a:t>
            </a:r>
            <a:r>
              <a:rPr spc="-114" dirty="0"/>
              <a:t> </a:t>
            </a:r>
            <a:r>
              <a:rPr dirty="0"/>
              <a:t>play</a:t>
            </a:r>
            <a:r>
              <a:rPr spc="-105" dirty="0"/>
              <a:t> </a:t>
            </a:r>
            <a:r>
              <a:rPr spc="-365" dirty="0"/>
              <a:t>=</a:t>
            </a:r>
            <a:r>
              <a:rPr spc="-100" dirty="0"/>
              <a:t> </a:t>
            </a:r>
            <a:r>
              <a:rPr spc="-25" dirty="0"/>
              <a:t>No?</a:t>
            </a: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pc="-2085" dirty="0">
                <a:latin typeface="Cambria"/>
                <a:cs typeface="Cambria"/>
              </a:rPr>
              <a:t>⟶</a:t>
            </a:r>
            <a:r>
              <a:rPr spc="5" dirty="0">
                <a:latin typeface="Cambria"/>
                <a:cs typeface="Cambria"/>
              </a:rPr>
              <a:t> </a:t>
            </a:r>
            <a:r>
              <a:rPr lang="en-IN" spc="5" dirty="0">
                <a:latin typeface="Cambria"/>
                <a:cs typeface="Cambria"/>
              </a:rPr>
              <a:t>  </a:t>
            </a:r>
            <a:r>
              <a:rPr dirty="0"/>
              <a:t>2/2</a:t>
            </a:r>
            <a:r>
              <a:rPr spc="-145" dirty="0"/>
              <a:t> </a:t>
            </a:r>
            <a:r>
              <a:rPr spc="-365" dirty="0"/>
              <a:t>=</a:t>
            </a:r>
            <a:r>
              <a:rPr spc="-100" dirty="0"/>
              <a:t> </a:t>
            </a:r>
            <a:r>
              <a:rPr spc="-25" dirty="0"/>
              <a:t>1.0</a:t>
            </a:r>
          </a:p>
        </p:txBody>
      </p:sp>
      <p:pic>
        <p:nvPicPr>
          <p:cNvPr id="43" name="object 4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068528" y="2669751"/>
            <a:ext cx="761951" cy="12179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246755" algn="l"/>
                <a:tab pos="10633075" algn="l"/>
              </a:tabLst>
            </a:pPr>
            <a:r>
              <a:rPr b="0" dirty="0">
                <a:latin typeface="Times New Roman"/>
                <a:cs typeface="Times New Roman"/>
              </a:rPr>
              <a:t>	</a:t>
            </a:r>
            <a:r>
              <a:rPr spc="-780" dirty="0"/>
              <a:t>EXAMPLE</a:t>
            </a:r>
            <a:r>
              <a:rPr dirty="0"/>
              <a:t>	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8288000" cy="10287011"/>
            <a:chOff x="0" y="0"/>
            <a:chExt cx="18288000" cy="10287011"/>
          </a:xfrm>
        </p:grpSpPr>
        <p:sp>
          <p:nvSpPr>
            <p:cNvPr id="4" name="object 4"/>
            <p:cNvSpPr/>
            <p:nvPr/>
          </p:nvSpPr>
          <p:spPr>
            <a:xfrm>
              <a:off x="0" y="11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16268205" y="10064153"/>
                  </a:moveTo>
                  <a:lnTo>
                    <a:pt x="222961" y="10064153"/>
                  </a:lnTo>
                  <a:lnTo>
                    <a:pt x="222961" y="10287000"/>
                  </a:lnTo>
                  <a:lnTo>
                    <a:pt x="16268205" y="10287000"/>
                  </a:lnTo>
                  <a:lnTo>
                    <a:pt x="16268205" y="10064153"/>
                  </a:lnTo>
                  <a:close/>
                </a:path>
                <a:path w="18288000" h="10287000">
                  <a:moveTo>
                    <a:pt x="16268205" y="0"/>
                  </a:moveTo>
                  <a:lnTo>
                    <a:pt x="0" y="0"/>
                  </a:lnTo>
                  <a:lnTo>
                    <a:pt x="0" y="223850"/>
                  </a:lnTo>
                  <a:lnTo>
                    <a:pt x="16268205" y="223850"/>
                  </a:lnTo>
                  <a:lnTo>
                    <a:pt x="16268205" y="0"/>
                  </a:lnTo>
                  <a:close/>
                </a:path>
                <a:path w="18288000" h="10287000">
                  <a:moveTo>
                    <a:pt x="18287988" y="6756717"/>
                  </a:moveTo>
                  <a:lnTo>
                    <a:pt x="17516971" y="7319480"/>
                  </a:lnTo>
                  <a:lnTo>
                    <a:pt x="16269234" y="6408852"/>
                  </a:lnTo>
                  <a:lnTo>
                    <a:pt x="16269234" y="10286987"/>
                  </a:lnTo>
                  <a:lnTo>
                    <a:pt x="17811255" y="10286987"/>
                  </a:lnTo>
                  <a:lnTo>
                    <a:pt x="18287988" y="10287000"/>
                  </a:lnTo>
                  <a:lnTo>
                    <a:pt x="18287988" y="10064153"/>
                  </a:lnTo>
                  <a:lnTo>
                    <a:pt x="18287988" y="6756717"/>
                  </a:lnTo>
                  <a:close/>
                </a:path>
                <a:path w="18288000" h="10287000">
                  <a:moveTo>
                    <a:pt x="18287988" y="0"/>
                  </a:moveTo>
                  <a:lnTo>
                    <a:pt x="18262804" y="0"/>
                  </a:lnTo>
                  <a:lnTo>
                    <a:pt x="17811255" y="0"/>
                  </a:lnTo>
                  <a:lnTo>
                    <a:pt x="16323158" y="0"/>
                  </a:lnTo>
                  <a:lnTo>
                    <a:pt x="16323158" y="3877462"/>
                  </a:lnTo>
                  <a:lnTo>
                    <a:pt x="17569980" y="2967431"/>
                  </a:lnTo>
                  <a:lnTo>
                    <a:pt x="18287988" y="3491484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997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268210" y="0"/>
              <a:ext cx="1543050" cy="10287000"/>
            </a:xfrm>
            <a:custGeom>
              <a:avLst/>
              <a:gdLst/>
              <a:ahLst/>
              <a:cxnLst/>
              <a:rect l="l" t="t" r="r" b="b"/>
              <a:pathLst>
                <a:path w="1543050" h="10287000">
                  <a:moveTo>
                    <a:pt x="15430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543049" y="0"/>
                  </a:lnTo>
                  <a:lnTo>
                    <a:pt x="1543049" y="10286999"/>
                  </a:lnTo>
                  <a:close/>
                </a:path>
              </a:pathLst>
            </a:custGeom>
            <a:solidFill>
              <a:srgbClr val="F6F1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"/>
              <a:ext cx="2135505" cy="10287000"/>
            </a:xfrm>
            <a:custGeom>
              <a:avLst/>
              <a:gdLst/>
              <a:ahLst/>
              <a:cxnLst/>
              <a:rect l="l" t="t" r="r" b="b"/>
              <a:pathLst>
                <a:path w="2135505" h="10287000">
                  <a:moveTo>
                    <a:pt x="1977859" y="6409436"/>
                  </a:moveTo>
                  <a:lnTo>
                    <a:pt x="731024" y="7319480"/>
                  </a:lnTo>
                  <a:lnTo>
                    <a:pt x="0" y="6785915"/>
                  </a:lnTo>
                  <a:lnTo>
                    <a:pt x="0" y="10286987"/>
                  </a:lnTo>
                  <a:lnTo>
                    <a:pt x="1977859" y="10286987"/>
                  </a:lnTo>
                  <a:lnTo>
                    <a:pt x="1977859" y="6409436"/>
                  </a:lnTo>
                  <a:close/>
                </a:path>
                <a:path w="2135505" h="10287000">
                  <a:moveTo>
                    <a:pt x="2135340" y="0"/>
                  </a:moveTo>
                  <a:lnTo>
                    <a:pt x="0" y="0"/>
                  </a:lnTo>
                  <a:lnTo>
                    <a:pt x="0" y="3615271"/>
                  </a:lnTo>
                  <a:lnTo>
                    <a:pt x="887603" y="2967431"/>
                  </a:lnTo>
                  <a:lnTo>
                    <a:pt x="2135340" y="3878046"/>
                  </a:lnTo>
                  <a:lnTo>
                    <a:pt x="2135340" y="0"/>
                  </a:lnTo>
                  <a:close/>
                </a:path>
              </a:pathLst>
            </a:custGeom>
            <a:solidFill>
              <a:srgbClr val="997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3319" y="0"/>
              <a:ext cx="1543050" cy="10287000"/>
            </a:xfrm>
            <a:custGeom>
              <a:avLst/>
              <a:gdLst/>
              <a:ahLst/>
              <a:cxnLst/>
              <a:rect l="l" t="t" r="r" b="b"/>
              <a:pathLst>
                <a:path w="1543050" h="10287000">
                  <a:moveTo>
                    <a:pt x="15430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543049" y="0"/>
                  </a:lnTo>
                  <a:lnTo>
                    <a:pt x="1543049" y="10286999"/>
                  </a:lnTo>
                  <a:close/>
                </a:path>
              </a:pathLst>
            </a:custGeom>
            <a:solidFill>
              <a:srgbClr val="F6F1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880329" y="3231036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514350" h="514350">
                  <a:moveTo>
                    <a:pt x="265395" y="513958"/>
                  </a:moveTo>
                  <a:lnTo>
                    <a:pt x="248562" y="513958"/>
                  </a:lnTo>
                  <a:lnTo>
                    <a:pt x="240166" y="513545"/>
                  </a:lnTo>
                  <a:lnTo>
                    <a:pt x="198590" y="507378"/>
                  </a:lnTo>
                  <a:lnTo>
                    <a:pt x="150861" y="491176"/>
                  </a:lnTo>
                  <a:lnTo>
                    <a:pt x="107211" y="465973"/>
                  </a:lnTo>
                  <a:lnTo>
                    <a:pt x="69316" y="432739"/>
                  </a:lnTo>
                  <a:lnTo>
                    <a:pt x="38632" y="392751"/>
                  </a:lnTo>
                  <a:lnTo>
                    <a:pt x="16340" y="347545"/>
                  </a:lnTo>
                  <a:lnTo>
                    <a:pt x="3295" y="298858"/>
                  </a:lnTo>
                  <a:lnTo>
                    <a:pt x="0" y="265395"/>
                  </a:lnTo>
                  <a:lnTo>
                    <a:pt x="0" y="248562"/>
                  </a:lnTo>
                  <a:lnTo>
                    <a:pt x="6579" y="198590"/>
                  </a:lnTo>
                  <a:lnTo>
                    <a:pt x="22781" y="150861"/>
                  </a:lnTo>
                  <a:lnTo>
                    <a:pt x="47984" y="107211"/>
                  </a:lnTo>
                  <a:lnTo>
                    <a:pt x="81218" y="69316"/>
                  </a:lnTo>
                  <a:lnTo>
                    <a:pt x="121207" y="38633"/>
                  </a:lnTo>
                  <a:lnTo>
                    <a:pt x="166413" y="16340"/>
                  </a:lnTo>
                  <a:lnTo>
                    <a:pt x="215099" y="3295"/>
                  </a:lnTo>
                  <a:lnTo>
                    <a:pt x="248562" y="0"/>
                  </a:lnTo>
                  <a:lnTo>
                    <a:pt x="265395" y="0"/>
                  </a:lnTo>
                  <a:lnTo>
                    <a:pt x="315367" y="6579"/>
                  </a:lnTo>
                  <a:lnTo>
                    <a:pt x="363096" y="22782"/>
                  </a:lnTo>
                  <a:lnTo>
                    <a:pt x="406746" y="47984"/>
                  </a:lnTo>
                  <a:lnTo>
                    <a:pt x="444642" y="81218"/>
                  </a:lnTo>
                  <a:lnTo>
                    <a:pt x="475325" y="121207"/>
                  </a:lnTo>
                  <a:lnTo>
                    <a:pt x="497617" y="166413"/>
                  </a:lnTo>
                  <a:lnTo>
                    <a:pt x="510662" y="215099"/>
                  </a:lnTo>
                  <a:lnTo>
                    <a:pt x="513958" y="248562"/>
                  </a:lnTo>
                  <a:lnTo>
                    <a:pt x="513958" y="256979"/>
                  </a:lnTo>
                  <a:lnTo>
                    <a:pt x="513958" y="265395"/>
                  </a:lnTo>
                  <a:lnTo>
                    <a:pt x="507378" y="315367"/>
                  </a:lnTo>
                  <a:lnTo>
                    <a:pt x="491175" y="363096"/>
                  </a:lnTo>
                  <a:lnTo>
                    <a:pt x="465973" y="406747"/>
                  </a:lnTo>
                  <a:lnTo>
                    <a:pt x="432739" y="444642"/>
                  </a:lnTo>
                  <a:lnTo>
                    <a:pt x="392750" y="475325"/>
                  </a:lnTo>
                  <a:lnTo>
                    <a:pt x="347544" y="497617"/>
                  </a:lnTo>
                  <a:lnTo>
                    <a:pt x="298858" y="510662"/>
                  </a:lnTo>
                  <a:lnTo>
                    <a:pt x="273791" y="513545"/>
                  </a:lnTo>
                  <a:lnTo>
                    <a:pt x="265395" y="513958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3653" y="2983227"/>
              <a:ext cx="67305" cy="16826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6771" y="3122581"/>
              <a:ext cx="135973" cy="13597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3835" y="3454368"/>
              <a:ext cx="168264" cy="6730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6771" y="3717487"/>
              <a:ext cx="135973" cy="13597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3652" y="3824550"/>
              <a:ext cx="67305" cy="168264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1866" y="3717487"/>
              <a:ext cx="135974" cy="135973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32511" y="3454368"/>
              <a:ext cx="168264" cy="6730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1866" y="3122581"/>
              <a:ext cx="135973" cy="135973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880329" y="5766448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514350" h="514350">
                  <a:moveTo>
                    <a:pt x="265395" y="513958"/>
                  </a:moveTo>
                  <a:lnTo>
                    <a:pt x="248562" y="513958"/>
                  </a:lnTo>
                  <a:lnTo>
                    <a:pt x="240166" y="513545"/>
                  </a:lnTo>
                  <a:lnTo>
                    <a:pt x="198590" y="507378"/>
                  </a:lnTo>
                  <a:lnTo>
                    <a:pt x="150861" y="491176"/>
                  </a:lnTo>
                  <a:lnTo>
                    <a:pt x="107211" y="465973"/>
                  </a:lnTo>
                  <a:lnTo>
                    <a:pt x="69316" y="432739"/>
                  </a:lnTo>
                  <a:lnTo>
                    <a:pt x="38632" y="392751"/>
                  </a:lnTo>
                  <a:lnTo>
                    <a:pt x="16340" y="347545"/>
                  </a:lnTo>
                  <a:lnTo>
                    <a:pt x="3295" y="298858"/>
                  </a:lnTo>
                  <a:lnTo>
                    <a:pt x="0" y="265395"/>
                  </a:lnTo>
                  <a:lnTo>
                    <a:pt x="0" y="248562"/>
                  </a:lnTo>
                  <a:lnTo>
                    <a:pt x="6579" y="198590"/>
                  </a:lnTo>
                  <a:lnTo>
                    <a:pt x="22781" y="150861"/>
                  </a:lnTo>
                  <a:lnTo>
                    <a:pt x="47984" y="107211"/>
                  </a:lnTo>
                  <a:lnTo>
                    <a:pt x="81218" y="69316"/>
                  </a:lnTo>
                  <a:lnTo>
                    <a:pt x="121207" y="38633"/>
                  </a:lnTo>
                  <a:lnTo>
                    <a:pt x="166413" y="16340"/>
                  </a:lnTo>
                  <a:lnTo>
                    <a:pt x="215099" y="3295"/>
                  </a:lnTo>
                  <a:lnTo>
                    <a:pt x="248562" y="0"/>
                  </a:lnTo>
                  <a:lnTo>
                    <a:pt x="265395" y="0"/>
                  </a:lnTo>
                  <a:lnTo>
                    <a:pt x="315367" y="6579"/>
                  </a:lnTo>
                  <a:lnTo>
                    <a:pt x="363096" y="22782"/>
                  </a:lnTo>
                  <a:lnTo>
                    <a:pt x="406746" y="47984"/>
                  </a:lnTo>
                  <a:lnTo>
                    <a:pt x="444642" y="81218"/>
                  </a:lnTo>
                  <a:lnTo>
                    <a:pt x="475325" y="121207"/>
                  </a:lnTo>
                  <a:lnTo>
                    <a:pt x="497617" y="166413"/>
                  </a:lnTo>
                  <a:lnTo>
                    <a:pt x="510662" y="215099"/>
                  </a:lnTo>
                  <a:lnTo>
                    <a:pt x="513958" y="248562"/>
                  </a:lnTo>
                  <a:lnTo>
                    <a:pt x="513958" y="256979"/>
                  </a:lnTo>
                  <a:lnTo>
                    <a:pt x="513958" y="265395"/>
                  </a:lnTo>
                  <a:lnTo>
                    <a:pt x="507378" y="315367"/>
                  </a:lnTo>
                  <a:lnTo>
                    <a:pt x="491175" y="363096"/>
                  </a:lnTo>
                  <a:lnTo>
                    <a:pt x="465973" y="406747"/>
                  </a:lnTo>
                  <a:lnTo>
                    <a:pt x="432739" y="444642"/>
                  </a:lnTo>
                  <a:lnTo>
                    <a:pt x="392750" y="475325"/>
                  </a:lnTo>
                  <a:lnTo>
                    <a:pt x="347544" y="497617"/>
                  </a:lnTo>
                  <a:lnTo>
                    <a:pt x="298858" y="510662"/>
                  </a:lnTo>
                  <a:lnTo>
                    <a:pt x="273791" y="513545"/>
                  </a:lnTo>
                  <a:lnTo>
                    <a:pt x="265395" y="513958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3653" y="5518639"/>
              <a:ext cx="67305" cy="16826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66771" y="5657993"/>
              <a:ext cx="135973" cy="13597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3835" y="5989780"/>
              <a:ext cx="168264" cy="6730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66771" y="6252899"/>
              <a:ext cx="135973" cy="13597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3652" y="6359962"/>
              <a:ext cx="67305" cy="168264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71866" y="6252899"/>
              <a:ext cx="135974" cy="13597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32511" y="5989780"/>
              <a:ext cx="168264" cy="6730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771866" y="5657993"/>
              <a:ext cx="135973" cy="13597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74444" y="4303786"/>
              <a:ext cx="923744" cy="79905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716508" y="6793358"/>
              <a:ext cx="923744" cy="79905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880329" y="1700160"/>
              <a:ext cx="514350" cy="514350"/>
            </a:xfrm>
            <a:custGeom>
              <a:avLst/>
              <a:gdLst/>
              <a:ahLst/>
              <a:cxnLst/>
              <a:rect l="l" t="t" r="r" b="b"/>
              <a:pathLst>
                <a:path w="514350" h="514350">
                  <a:moveTo>
                    <a:pt x="265395" y="513958"/>
                  </a:moveTo>
                  <a:lnTo>
                    <a:pt x="248562" y="513958"/>
                  </a:lnTo>
                  <a:lnTo>
                    <a:pt x="240166" y="513545"/>
                  </a:lnTo>
                  <a:lnTo>
                    <a:pt x="198590" y="507378"/>
                  </a:lnTo>
                  <a:lnTo>
                    <a:pt x="150861" y="491176"/>
                  </a:lnTo>
                  <a:lnTo>
                    <a:pt x="107211" y="465973"/>
                  </a:lnTo>
                  <a:lnTo>
                    <a:pt x="69316" y="432739"/>
                  </a:lnTo>
                  <a:lnTo>
                    <a:pt x="38632" y="392751"/>
                  </a:lnTo>
                  <a:lnTo>
                    <a:pt x="16340" y="347545"/>
                  </a:lnTo>
                  <a:lnTo>
                    <a:pt x="3295" y="298858"/>
                  </a:lnTo>
                  <a:lnTo>
                    <a:pt x="0" y="265395"/>
                  </a:lnTo>
                  <a:lnTo>
                    <a:pt x="0" y="248562"/>
                  </a:lnTo>
                  <a:lnTo>
                    <a:pt x="6579" y="198590"/>
                  </a:lnTo>
                  <a:lnTo>
                    <a:pt x="22781" y="150861"/>
                  </a:lnTo>
                  <a:lnTo>
                    <a:pt x="47984" y="107211"/>
                  </a:lnTo>
                  <a:lnTo>
                    <a:pt x="81218" y="69316"/>
                  </a:lnTo>
                  <a:lnTo>
                    <a:pt x="121207" y="38633"/>
                  </a:lnTo>
                  <a:lnTo>
                    <a:pt x="166413" y="16340"/>
                  </a:lnTo>
                  <a:lnTo>
                    <a:pt x="215099" y="3295"/>
                  </a:lnTo>
                  <a:lnTo>
                    <a:pt x="248562" y="0"/>
                  </a:lnTo>
                  <a:lnTo>
                    <a:pt x="265395" y="0"/>
                  </a:lnTo>
                  <a:lnTo>
                    <a:pt x="315367" y="6579"/>
                  </a:lnTo>
                  <a:lnTo>
                    <a:pt x="363096" y="22782"/>
                  </a:lnTo>
                  <a:lnTo>
                    <a:pt x="406746" y="47984"/>
                  </a:lnTo>
                  <a:lnTo>
                    <a:pt x="444642" y="81218"/>
                  </a:lnTo>
                  <a:lnTo>
                    <a:pt x="475325" y="121207"/>
                  </a:lnTo>
                  <a:lnTo>
                    <a:pt x="497617" y="166413"/>
                  </a:lnTo>
                  <a:lnTo>
                    <a:pt x="510662" y="215099"/>
                  </a:lnTo>
                  <a:lnTo>
                    <a:pt x="513958" y="248562"/>
                  </a:lnTo>
                  <a:lnTo>
                    <a:pt x="513958" y="256979"/>
                  </a:lnTo>
                  <a:lnTo>
                    <a:pt x="513958" y="265395"/>
                  </a:lnTo>
                  <a:lnTo>
                    <a:pt x="507378" y="315367"/>
                  </a:lnTo>
                  <a:lnTo>
                    <a:pt x="491175" y="363096"/>
                  </a:lnTo>
                  <a:lnTo>
                    <a:pt x="465973" y="406747"/>
                  </a:lnTo>
                  <a:lnTo>
                    <a:pt x="432739" y="444642"/>
                  </a:lnTo>
                  <a:lnTo>
                    <a:pt x="392750" y="475325"/>
                  </a:lnTo>
                  <a:lnTo>
                    <a:pt x="347544" y="497617"/>
                  </a:lnTo>
                  <a:lnTo>
                    <a:pt x="298858" y="510662"/>
                  </a:lnTo>
                  <a:lnTo>
                    <a:pt x="273791" y="513545"/>
                  </a:lnTo>
                  <a:lnTo>
                    <a:pt x="265395" y="513958"/>
                  </a:lnTo>
                  <a:close/>
                </a:path>
              </a:pathLst>
            </a:custGeom>
            <a:solidFill>
              <a:srgbClr val="FFCC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03653" y="1452350"/>
              <a:ext cx="67305" cy="168264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66771" y="1591705"/>
              <a:ext cx="135973" cy="135973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73835" y="1923491"/>
              <a:ext cx="168264" cy="67305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6771" y="2186610"/>
              <a:ext cx="135973" cy="135973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3652" y="2293673"/>
              <a:ext cx="67305" cy="168264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771866" y="2186610"/>
              <a:ext cx="135974" cy="13597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632511" y="1923491"/>
              <a:ext cx="168264" cy="6730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71866" y="1591704"/>
              <a:ext cx="135973" cy="135973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849372" y="5437081"/>
              <a:ext cx="1204595" cy="98309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692004" y="4119256"/>
              <a:ext cx="1358743" cy="987920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773486" y="6654666"/>
              <a:ext cx="1358743" cy="987921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068528" y="1347953"/>
              <a:ext cx="761951" cy="1217979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068528" y="2669751"/>
              <a:ext cx="761951" cy="1217979"/>
            </a:xfrm>
            <a:prstGeom prst="rect">
              <a:avLst/>
            </a:prstGeom>
          </p:spPr>
        </p:pic>
      </p:grpSp>
      <p:sp>
        <p:nvSpPr>
          <p:cNvPr id="43" name="object 43"/>
          <p:cNvSpPr txBox="1"/>
          <p:nvPr/>
        </p:nvSpPr>
        <p:spPr>
          <a:xfrm>
            <a:off x="5325275" y="1423694"/>
            <a:ext cx="10907483" cy="7764946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3600" spc="-110" dirty="0">
                <a:solidFill>
                  <a:srgbClr val="6E4823"/>
                </a:solidFill>
                <a:latin typeface="Times New Roman"/>
                <a:cs typeface="Times New Roman"/>
              </a:rPr>
              <a:t>Bayes’</a:t>
            </a:r>
            <a:r>
              <a:rPr sz="3600" spc="-10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6E4823"/>
                </a:solidFill>
                <a:latin typeface="Times New Roman"/>
                <a:cs typeface="Times New Roman"/>
              </a:rPr>
              <a:t>Theorem:</a:t>
            </a:r>
            <a:endParaRPr sz="3600" dirty="0">
              <a:latin typeface="Times New Roman"/>
              <a:cs typeface="Times New Roman"/>
            </a:endParaRPr>
          </a:p>
          <a:p>
            <a:pPr marL="12700" marR="5080">
              <a:lnSpc>
                <a:spcPct val="116300"/>
              </a:lnSpc>
            </a:pPr>
            <a:r>
              <a:rPr sz="3600" spc="-140" dirty="0">
                <a:solidFill>
                  <a:srgbClr val="6E4823"/>
                </a:solidFill>
                <a:latin typeface="Times New Roman"/>
                <a:cs typeface="Times New Roman"/>
              </a:rPr>
              <a:t>P(p</a:t>
            </a:r>
            <a:r>
              <a:rPr sz="3600" spc="-9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365" dirty="0">
                <a:solidFill>
                  <a:srgbClr val="6E4823"/>
                </a:solidFill>
                <a:latin typeface="Times New Roman"/>
                <a:cs typeface="Times New Roman"/>
              </a:rPr>
              <a:t>=</a:t>
            </a:r>
            <a:r>
              <a:rPr sz="3600" spc="-9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85" dirty="0">
                <a:solidFill>
                  <a:srgbClr val="6E4823"/>
                </a:solidFill>
                <a:latin typeface="Times New Roman"/>
                <a:cs typeface="Times New Roman"/>
              </a:rPr>
              <a:t>Yes|Sunny)</a:t>
            </a:r>
            <a:r>
              <a:rPr sz="3600" spc="-9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365" dirty="0">
                <a:solidFill>
                  <a:srgbClr val="6E4823"/>
                </a:solidFill>
                <a:latin typeface="Times New Roman"/>
                <a:cs typeface="Times New Roman"/>
              </a:rPr>
              <a:t>=</a:t>
            </a:r>
            <a:r>
              <a:rPr sz="3600" spc="-9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55" dirty="0">
                <a:solidFill>
                  <a:srgbClr val="6E4823"/>
                </a:solidFill>
                <a:latin typeface="Times New Roman"/>
                <a:cs typeface="Times New Roman"/>
              </a:rPr>
              <a:t>P(Sunny|P=Yes).P(play=Y)</a:t>
            </a:r>
            <a:r>
              <a:rPr sz="3600" spc="-9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/</a:t>
            </a:r>
            <a:r>
              <a:rPr sz="3600" spc="-9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6E4823"/>
                </a:solidFill>
                <a:latin typeface="Times New Roman"/>
                <a:cs typeface="Times New Roman"/>
              </a:rPr>
              <a:t>P(Sunny) </a:t>
            </a:r>
            <a:r>
              <a:rPr sz="3600" spc="-140" dirty="0">
                <a:solidFill>
                  <a:srgbClr val="6E4823"/>
                </a:solidFill>
                <a:latin typeface="Times New Roman"/>
                <a:cs typeface="Times New Roman"/>
              </a:rPr>
              <a:t>P(p</a:t>
            </a:r>
            <a:r>
              <a:rPr sz="3600" spc="-10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365" dirty="0">
                <a:solidFill>
                  <a:srgbClr val="6E4823"/>
                </a:solidFill>
                <a:latin typeface="Times New Roman"/>
                <a:cs typeface="Times New Roman"/>
              </a:rPr>
              <a:t>=</a:t>
            </a:r>
            <a:r>
              <a:rPr sz="3600" spc="-10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45" dirty="0">
                <a:solidFill>
                  <a:srgbClr val="6E4823"/>
                </a:solidFill>
                <a:latin typeface="Times New Roman"/>
                <a:cs typeface="Times New Roman"/>
              </a:rPr>
              <a:t>No|Sunny)</a:t>
            </a:r>
            <a:r>
              <a:rPr sz="3600" spc="-16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365" dirty="0">
                <a:solidFill>
                  <a:srgbClr val="6E4823"/>
                </a:solidFill>
                <a:latin typeface="Times New Roman"/>
                <a:cs typeface="Times New Roman"/>
              </a:rPr>
              <a:t>=</a:t>
            </a:r>
            <a:r>
              <a:rPr sz="3600" spc="-10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30" dirty="0">
                <a:solidFill>
                  <a:srgbClr val="6E4823"/>
                </a:solidFill>
                <a:latin typeface="Times New Roman"/>
                <a:cs typeface="Times New Roman"/>
              </a:rPr>
              <a:t>P(Sunny|P=No).P(p=No)</a:t>
            </a:r>
            <a:r>
              <a:rPr sz="3600" spc="-10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/</a:t>
            </a:r>
            <a:r>
              <a:rPr sz="3600" spc="-114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6E4823"/>
                </a:solidFill>
                <a:latin typeface="Times New Roman"/>
                <a:cs typeface="Times New Roman"/>
              </a:rPr>
              <a:t>P(Sunny)</a:t>
            </a:r>
            <a:endParaRPr sz="3600" dirty="0">
              <a:latin typeface="Times New Roman"/>
              <a:cs typeface="Times New Roman"/>
            </a:endParaRPr>
          </a:p>
          <a:p>
            <a:pPr marL="12700" marR="107314">
              <a:lnSpc>
                <a:spcPct val="232600"/>
              </a:lnSpc>
              <a:spcBef>
                <a:spcPts val="5"/>
              </a:spcBef>
            </a:pP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Proportional</a:t>
            </a:r>
            <a:r>
              <a:rPr sz="3600" spc="-5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Formula</a:t>
            </a:r>
            <a:r>
              <a:rPr sz="3600" spc="-5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6E4823"/>
                </a:solidFill>
                <a:latin typeface="Times New Roman"/>
                <a:cs typeface="Times New Roman"/>
              </a:rPr>
              <a:t>(Comparison</a:t>
            </a:r>
            <a:r>
              <a:rPr sz="3600" spc="-5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6E4823"/>
                </a:solidFill>
                <a:latin typeface="Times New Roman"/>
                <a:cs typeface="Times New Roman"/>
              </a:rPr>
              <a:t>only) P(Class|Feature)</a:t>
            </a:r>
            <a:r>
              <a:rPr sz="3600" spc="-114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pro</a:t>
            </a:r>
            <a:r>
              <a:rPr sz="3600" spc="-11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6E4823"/>
                </a:solidFill>
                <a:latin typeface="Times New Roman"/>
                <a:cs typeface="Times New Roman"/>
              </a:rPr>
              <a:t>P(Feature|Class).P(Class)</a:t>
            </a:r>
            <a:endParaRPr sz="3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8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2700" marR="107314">
              <a:lnSpc>
                <a:spcPct val="116300"/>
              </a:lnSpc>
            </a:pPr>
            <a:r>
              <a:rPr sz="3600" spc="-150" dirty="0">
                <a:solidFill>
                  <a:srgbClr val="6E4823"/>
                </a:solidFill>
                <a:latin typeface="Times New Roman"/>
                <a:cs typeface="Times New Roman"/>
              </a:rPr>
              <a:t>P(p=Y|Sunny)</a:t>
            </a:r>
            <a:r>
              <a:rPr sz="3600" spc="-7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pro</a:t>
            </a:r>
            <a:r>
              <a:rPr sz="3600" spc="-6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210" dirty="0">
                <a:solidFill>
                  <a:srgbClr val="6E4823"/>
                </a:solidFill>
                <a:latin typeface="Times New Roman"/>
                <a:cs typeface="Times New Roman"/>
              </a:rPr>
              <a:t>P(sunny|p=Y)*P(Y)</a:t>
            </a:r>
            <a:r>
              <a:rPr sz="3600" spc="-5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2085" dirty="0">
                <a:solidFill>
                  <a:srgbClr val="6E4823"/>
                </a:solidFill>
                <a:latin typeface="Cambria"/>
                <a:cs typeface="Cambria"/>
              </a:rPr>
              <a:t>⟶</a:t>
            </a:r>
            <a:r>
              <a:rPr sz="3600" spc="45" dirty="0">
                <a:solidFill>
                  <a:srgbClr val="6E4823"/>
                </a:solidFill>
                <a:latin typeface="Cambria"/>
                <a:cs typeface="Cambria"/>
              </a:rPr>
              <a:t> </a:t>
            </a:r>
            <a:r>
              <a:rPr lang="en-IN" sz="3600" spc="45" dirty="0">
                <a:solidFill>
                  <a:srgbClr val="6E4823"/>
                </a:solidFill>
                <a:latin typeface="Cambria"/>
                <a:cs typeface="Cambria"/>
              </a:rPr>
              <a:t>  </a:t>
            </a:r>
            <a:r>
              <a:rPr sz="3600" spc="-35" dirty="0">
                <a:solidFill>
                  <a:srgbClr val="6E4823"/>
                </a:solidFill>
                <a:latin typeface="Times New Roman"/>
                <a:cs typeface="Times New Roman"/>
              </a:rPr>
              <a:t>0.33*0.6</a:t>
            </a:r>
            <a:r>
              <a:rPr sz="3600" spc="-6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365" dirty="0">
                <a:solidFill>
                  <a:srgbClr val="6E4823"/>
                </a:solidFill>
                <a:latin typeface="Times New Roman"/>
                <a:cs typeface="Times New Roman"/>
              </a:rPr>
              <a:t>=</a:t>
            </a:r>
            <a:r>
              <a:rPr sz="3600" spc="-5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6E4823"/>
                </a:solidFill>
                <a:latin typeface="Times New Roman"/>
                <a:cs typeface="Times New Roman"/>
              </a:rPr>
              <a:t>0.198 </a:t>
            </a:r>
            <a:r>
              <a:rPr sz="3600" spc="-100" dirty="0">
                <a:solidFill>
                  <a:srgbClr val="6E4823"/>
                </a:solidFill>
                <a:latin typeface="Times New Roman"/>
                <a:cs typeface="Times New Roman"/>
              </a:rPr>
              <a:t>P(p=N|Sunny)</a:t>
            </a:r>
            <a:r>
              <a:rPr sz="3600" spc="-7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pro</a:t>
            </a:r>
            <a:r>
              <a:rPr sz="3600" spc="-7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35" dirty="0">
                <a:solidFill>
                  <a:srgbClr val="6E4823"/>
                </a:solidFill>
                <a:latin typeface="Times New Roman"/>
                <a:cs typeface="Times New Roman"/>
              </a:rPr>
              <a:t>P(sunny|p=N)*P(N)</a:t>
            </a:r>
            <a:r>
              <a:rPr sz="3600" spc="-7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2085" dirty="0">
                <a:solidFill>
                  <a:srgbClr val="6E4823"/>
                </a:solidFill>
                <a:latin typeface="Cambria"/>
                <a:cs typeface="Cambria"/>
              </a:rPr>
              <a:t>⟶</a:t>
            </a:r>
            <a:r>
              <a:rPr sz="3600" spc="30" dirty="0">
                <a:solidFill>
                  <a:srgbClr val="6E4823"/>
                </a:solidFill>
                <a:latin typeface="Cambria"/>
                <a:cs typeface="Cambria"/>
              </a:rPr>
              <a:t> </a:t>
            </a:r>
            <a:r>
              <a:rPr lang="en-IN" sz="3600" spc="30" dirty="0">
                <a:solidFill>
                  <a:srgbClr val="6E4823"/>
                </a:solidFill>
                <a:latin typeface="Cambria"/>
                <a:cs typeface="Cambria"/>
              </a:rPr>
              <a:t>  </a:t>
            </a:r>
            <a:r>
              <a:rPr sz="3600" spc="-114" dirty="0">
                <a:solidFill>
                  <a:srgbClr val="6E4823"/>
                </a:solidFill>
                <a:latin typeface="Times New Roman"/>
                <a:cs typeface="Times New Roman"/>
              </a:rPr>
              <a:t>1.0*0.4</a:t>
            </a:r>
            <a:r>
              <a:rPr sz="3600" spc="-7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365" dirty="0">
                <a:solidFill>
                  <a:srgbClr val="6E4823"/>
                </a:solidFill>
                <a:latin typeface="Times New Roman"/>
                <a:cs typeface="Times New Roman"/>
              </a:rPr>
              <a:t>=</a:t>
            </a:r>
            <a:r>
              <a:rPr sz="3600" spc="-7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6E4823"/>
                </a:solidFill>
                <a:latin typeface="Times New Roman"/>
                <a:cs typeface="Times New Roman"/>
              </a:rPr>
              <a:t>0.4</a:t>
            </a:r>
            <a:endParaRPr sz="3600" dirty="0">
              <a:latin typeface="Times New Roman"/>
              <a:cs typeface="Times New Roman"/>
            </a:endParaRPr>
          </a:p>
          <a:p>
            <a:pPr marL="6925309">
              <a:lnSpc>
                <a:spcPct val="100000"/>
              </a:lnSpc>
              <a:spcBef>
                <a:spcPts val="705"/>
              </a:spcBef>
            </a:pPr>
            <a:r>
              <a:rPr sz="3600" spc="-10" dirty="0">
                <a:solidFill>
                  <a:srgbClr val="6E4823"/>
                </a:solidFill>
                <a:latin typeface="Times New Roman"/>
                <a:cs typeface="Times New Roman"/>
              </a:rPr>
              <a:t>0.4&gt;0.198</a:t>
            </a:r>
            <a:endParaRPr sz="3600" dirty="0">
              <a:latin typeface="Times New Roman"/>
              <a:cs typeface="Times New Roman"/>
            </a:endParaRPr>
          </a:p>
          <a:p>
            <a:pPr marL="6823709">
              <a:lnSpc>
                <a:spcPct val="100000"/>
              </a:lnSpc>
              <a:spcBef>
                <a:spcPts val="705"/>
              </a:spcBef>
            </a:pP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predict</a:t>
            </a:r>
            <a:r>
              <a:rPr sz="3600" spc="-2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365" dirty="0">
                <a:solidFill>
                  <a:srgbClr val="6E4823"/>
                </a:solidFill>
                <a:latin typeface="Times New Roman"/>
                <a:cs typeface="Times New Roman"/>
              </a:rPr>
              <a:t>=</a:t>
            </a:r>
            <a:r>
              <a:rPr sz="3600" spc="-2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6E4823"/>
                </a:solidFill>
                <a:latin typeface="Times New Roman"/>
                <a:cs typeface="Times New Roman"/>
              </a:rPr>
              <a:t>No</a:t>
            </a:r>
            <a:endParaRPr sz="3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54871" y="413734"/>
            <a:ext cx="13135610" cy="10458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700" u="none" spc="-705" dirty="0"/>
              <a:t>TYPES</a:t>
            </a:r>
            <a:r>
              <a:rPr sz="6700" u="none" spc="-300" dirty="0"/>
              <a:t> </a:t>
            </a:r>
            <a:r>
              <a:rPr sz="6700" u="none" spc="-630" dirty="0"/>
              <a:t>OF</a:t>
            </a:r>
            <a:r>
              <a:rPr sz="6700" u="none" spc="-295" dirty="0"/>
              <a:t> </a:t>
            </a:r>
            <a:r>
              <a:rPr sz="6700" u="none" spc="-615" dirty="0"/>
              <a:t>NAIVE</a:t>
            </a:r>
            <a:r>
              <a:rPr sz="6700" u="none" spc="-300" dirty="0"/>
              <a:t> </a:t>
            </a:r>
            <a:r>
              <a:rPr sz="6700" u="none" spc="-725" dirty="0"/>
              <a:t>BAYES</a:t>
            </a:r>
            <a:r>
              <a:rPr sz="6700" u="none" spc="-295" dirty="0"/>
              <a:t> </a:t>
            </a:r>
            <a:r>
              <a:rPr sz="6700" u="none" spc="-670" dirty="0"/>
              <a:t>CLASSIFIER</a:t>
            </a:r>
            <a:endParaRPr sz="67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rcRect t="2309"/>
          <a:stretch>
            <a:fillRect/>
          </a:stretch>
        </p:blipFill>
        <p:spPr>
          <a:xfrm>
            <a:off x="1865983" y="2324100"/>
            <a:ext cx="14554199" cy="722998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6244" y="-239419"/>
            <a:ext cx="2140585" cy="9848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300" u="none" spc="-615" dirty="0"/>
              <a:t>MCQS</a:t>
            </a:r>
            <a:endParaRPr sz="6300"/>
          </a:p>
        </p:txBody>
      </p:sp>
      <p:sp>
        <p:nvSpPr>
          <p:cNvPr id="3" name="object 3"/>
          <p:cNvSpPr txBox="1"/>
          <p:nvPr/>
        </p:nvSpPr>
        <p:spPr>
          <a:xfrm>
            <a:off x="2271196" y="433476"/>
            <a:ext cx="11475720" cy="959802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492125" indent="-355600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492125" algn="l"/>
              </a:tabLst>
            </a:pPr>
            <a:r>
              <a:rPr sz="3600" spc="-85" dirty="0">
                <a:solidFill>
                  <a:srgbClr val="6E4823"/>
                </a:solidFill>
                <a:latin typeface="Times New Roman"/>
                <a:cs typeface="Times New Roman"/>
              </a:rPr>
              <a:t>Naive</a:t>
            </a:r>
            <a:r>
              <a:rPr sz="3600" spc="-114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30" dirty="0">
                <a:solidFill>
                  <a:srgbClr val="6E4823"/>
                </a:solidFill>
                <a:latin typeface="Times New Roman"/>
                <a:cs typeface="Times New Roman"/>
              </a:rPr>
              <a:t>Bayes</a:t>
            </a:r>
            <a:r>
              <a:rPr sz="3600" spc="-10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is</a:t>
            </a:r>
            <a:r>
              <a:rPr sz="3600" spc="-10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based</a:t>
            </a:r>
            <a:r>
              <a:rPr sz="3600" spc="-10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on</a:t>
            </a:r>
            <a:r>
              <a:rPr sz="3600" spc="-11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which</a:t>
            </a:r>
            <a:r>
              <a:rPr sz="3600" spc="-11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6E4823"/>
                </a:solidFill>
                <a:latin typeface="Times New Roman"/>
                <a:cs typeface="Times New Roman"/>
              </a:rPr>
              <a:t>probability</a:t>
            </a:r>
            <a:r>
              <a:rPr sz="3600" spc="-10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6E4823"/>
                </a:solidFill>
                <a:latin typeface="Times New Roman"/>
                <a:cs typeface="Times New Roman"/>
              </a:rPr>
              <a:t>concept?</a:t>
            </a:r>
            <a:endParaRPr sz="3600">
              <a:latin typeface="Times New Roman"/>
              <a:cs typeface="Times New Roman"/>
            </a:endParaRPr>
          </a:p>
          <a:p>
            <a:pPr marL="1048385" lvl="1" indent="-426084">
              <a:lnSpc>
                <a:spcPct val="100000"/>
              </a:lnSpc>
              <a:spcBef>
                <a:spcPts val="705"/>
              </a:spcBef>
              <a:buAutoNum type="alphaLcParenR"/>
              <a:tabLst>
                <a:tab pos="1048385" algn="l"/>
              </a:tabLst>
            </a:pPr>
            <a:r>
              <a:rPr sz="3600" spc="-65" dirty="0">
                <a:solidFill>
                  <a:srgbClr val="6E4823"/>
                </a:solidFill>
                <a:latin typeface="Times New Roman"/>
                <a:cs typeface="Times New Roman"/>
              </a:rPr>
              <a:t>Bayes'</a:t>
            </a:r>
            <a:r>
              <a:rPr sz="3600" spc="-13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6E4823"/>
                </a:solidFill>
                <a:latin typeface="Times New Roman"/>
                <a:cs typeface="Times New Roman"/>
              </a:rPr>
              <a:t>Theorem</a:t>
            </a:r>
            <a:endParaRPr sz="3600">
              <a:latin typeface="Times New Roman"/>
              <a:cs typeface="Times New Roman"/>
            </a:endParaRPr>
          </a:p>
          <a:p>
            <a:pPr marL="1062990" lvl="1" indent="-440690">
              <a:lnSpc>
                <a:spcPct val="100000"/>
              </a:lnSpc>
              <a:spcBef>
                <a:spcPts val="705"/>
              </a:spcBef>
              <a:buAutoNum type="alphaLcParenR"/>
              <a:tabLst>
                <a:tab pos="1062990" algn="l"/>
              </a:tabLst>
            </a:pP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Pythagoras</a:t>
            </a:r>
            <a:r>
              <a:rPr sz="3600" spc="8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6E4823"/>
                </a:solidFill>
                <a:latin typeface="Times New Roman"/>
                <a:cs typeface="Times New Roman"/>
              </a:rPr>
              <a:t>Theorem</a:t>
            </a:r>
            <a:endParaRPr sz="3600">
              <a:latin typeface="Times New Roman"/>
              <a:cs typeface="Times New Roman"/>
            </a:endParaRPr>
          </a:p>
          <a:p>
            <a:pPr marL="935355" lvl="1" indent="-414655">
              <a:lnSpc>
                <a:spcPct val="100000"/>
              </a:lnSpc>
              <a:spcBef>
                <a:spcPts val="705"/>
              </a:spcBef>
              <a:buAutoNum type="alphaLcParenR"/>
              <a:tabLst>
                <a:tab pos="935355" algn="l"/>
              </a:tabLst>
            </a:pP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Central</a:t>
            </a:r>
            <a:r>
              <a:rPr sz="3600" spc="-3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45" dirty="0">
                <a:solidFill>
                  <a:srgbClr val="6E4823"/>
                </a:solidFill>
                <a:latin typeface="Times New Roman"/>
                <a:cs typeface="Times New Roman"/>
              </a:rPr>
              <a:t>Limit</a:t>
            </a:r>
            <a:r>
              <a:rPr sz="3600" spc="-2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6E4823"/>
                </a:solidFill>
                <a:latin typeface="Times New Roman"/>
                <a:cs typeface="Times New Roman"/>
              </a:rPr>
              <a:t>Theorem</a:t>
            </a:r>
            <a:endParaRPr sz="3600">
              <a:latin typeface="Times New Roman"/>
              <a:cs typeface="Times New Roman"/>
            </a:endParaRPr>
          </a:p>
          <a:p>
            <a:pPr marL="967740" lvl="1" indent="-447040">
              <a:lnSpc>
                <a:spcPct val="100000"/>
              </a:lnSpc>
              <a:spcBef>
                <a:spcPts val="705"/>
              </a:spcBef>
              <a:buAutoNum type="alphaLcParenR"/>
              <a:tabLst>
                <a:tab pos="967740" algn="l"/>
              </a:tabLst>
            </a:pPr>
            <a:r>
              <a:rPr sz="3600" spc="-90" dirty="0">
                <a:solidFill>
                  <a:srgbClr val="6E4823"/>
                </a:solidFill>
                <a:latin typeface="Times New Roman"/>
                <a:cs typeface="Times New Roman"/>
              </a:rPr>
              <a:t>Law</a:t>
            </a:r>
            <a:r>
              <a:rPr sz="3600" spc="-13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5" dirty="0">
                <a:solidFill>
                  <a:srgbClr val="6E4823"/>
                </a:solidFill>
                <a:latin typeface="Times New Roman"/>
                <a:cs typeface="Times New Roman"/>
              </a:rPr>
              <a:t>of</a:t>
            </a:r>
            <a:r>
              <a:rPr sz="3600" spc="-12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6E4823"/>
                </a:solidFill>
                <a:latin typeface="Times New Roman"/>
                <a:cs typeface="Times New Roman"/>
              </a:rPr>
              <a:t>Large</a:t>
            </a:r>
            <a:r>
              <a:rPr sz="3600" spc="-17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6E4823"/>
                </a:solidFill>
                <a:latin typeface="Times New Roman"/>
                <a:cs typeface="Times New Roman"/>
              </a:rPr>
              <a:t>Numbers</a:t>
            </a:r>
            <a:endParaRPr sz="3600">
              <a:latin typeface="Times New Roman"/>
              <a:cs typeface="Times New Roman"/>
            </a:endParaRPr>
          </a:p>
          <a:p>
            <a:pPr marL="565150" indent="-552450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565150" algn="l"/>
              </a:tabLst>
            </a:pP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What</a:t>
            </a:r>
            <a:r>
              <a:rPr sz="3600" spc="-10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does</a:t>
            </a:r>
            <a:r>
              <a:rPr sz="3600" spc="-9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85" dirty="0">
                <a:solidFill>
                  <a:srgbClr val="6E4823"/>
                </a:solidFill>
                <a:latin typeface="Times New Roman"/>
                <a:cs typeface="Times New Roman"/>
              </a:rPr>
              <a:t>the</a:t>
            </a:r>
            <a:r>
              <a:rPr sz="3600" spc="-9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229" dirty="0">
                <a:solidFill>
                  <a:srgbClr val="6E4823"/>
                </a:solidFill>
                <a:latin typeface="Times New Roman"/>
                <a:cs typeface="Times New Roman"/>
              </a:rPr>
              <a:t>"Naive"</a:t>
            </a:r>
            <a:r>
              <a:rPr sz="3600" spc="-9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in</a:t>
            </a:r>
            <a:r>
              <a:rPr sz="3600" spc="-10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85" dirty="0">
                <a:solidFill>
                  <a:srgbClr val="6E4823"/>
                </a:solidFill>
                <a:latin typeface="Times New Roman"/>
                <a:cs typeface="Times New Roman"/>
              </a:rPr>
              <a:t>Naive</a:t>
            </a:r>
            <a:r>
              <a:rPr sz="3600" spc="-9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30" dirty="0">
                <a:solidFill>
                  <a:srgbClr val="6E4823"/>
                </a:solidFill>
                <a:latin typeface="Times New Roman"/>
                <a:cs typeface="Times New Roman"/>
              </a:rPr>
              <a:t>Bayes</a:t>
            </a:r>
            <a:r>
              <a:rPr sz="3600" spc="-9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55" dirty="0">
                <a:solidFill>
                  <a:srgbClr val="6E4823"/>
                </a:solidFill>
                <a:latin typeface="Times New Roman"/>
                <a:cs typeface="Times New Roman"/>
              </a:rPr>
              <a:t>refer</a:t>
            </a:r>
            <a:r>
              <a:rPr sz="3600" spc="-9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25" dirty="0">
                <a:solidFill>
                  <a:srgbClr val="6E4823"/>
                </a:solidFill>
                <a:latin typeface="Times New Roman"/>
                <a:cs typeface="Times New Roman"/>
              </a:rPr>
              <a:t>to?</a:t>
            </a:r>
            <a:endParaRPr sz="3600">
              <a:latin typeface="Times New Roman"/>
              <a:cs typeface="Times New Roman"/>
            </a:endParaRPr>
          </a:p>
          <a:p>
            <a:pPr marL="1048385" lvl="1" indent="-426084">
              <a:lnSpc>
                <a:spcPct val="100000"/>
              </a:lnSpc>
              <a:spcBef>
                <a:spcPts val="705"/>
              </a:spcBef>
              <a:buAutoNum type="alphaLcParenR"/>
              <a:tabLst>
                <a:tab pos="1048385" algn="l"/>
              </a:tabLst>
            </a:pP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It</a:t>
            </a:r>
            <a:r>
              <a:rPr sz="3600" spc="-7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is</a:t>
            </a:r>
            <a:r>
              <a:rPr sz="3600" spc="-7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simple</a:t>
            </a:r>
            <a:r>
              <a:rPr sz="3600" spc="-7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to</a:t>
            </a:r>
            <a:r>
              <a:rPr sz="3600" spc="-7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6E4823"/>
                </a:solidFill>
                <a:latin typeface="Times New Roman"/>
                <a:cs typeface="Times New Roman"/>
              </a:rPr>
              <a:t>implement</a:t>
            </a:r>
            <a:endParaRPr sz="3600">
              <a:latin typeface="Times New Roman"/>
              <a:cs typeface="Times New Roman"/>
            </a:endParaRPr>
          </a:p>
          <a:p>
            <a:pPr marL="1062990" lvl="1" indent="-440690">
              <a:lnSpc>
                <a:spcPct val="100000"/>
              </a:lnSpc>
              <a:spcBef>
                <a:spcPts val="705"/>
              </a:spcBef>
              <a:buAutoNum type="alphaLcParenR"/>
              <a:tabLst>
                <a:tab pos="1062990" algn="l"/>
              </a:tabLst>
            </a:pP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It</a:t>
            </a:r>
            <a:r>
              <a:rPr sz="3600" spc="-10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65" dirty="0">
                <a:solidFill>
                  <a:srgbClr val="6E4823"/>
                </a:solidFill>
                <a:latin typeface="Times New Roman"/>
                <a:cs typeface="Times New Roman"/>
              </a:rPr>
              <a:t>assumes</a:t>
            </a:r>
            <a:r>
              <a:rPr sz="3600" spc="-10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95" dirty="0">
                <a:solidFill>
                  <a:srgbClr val="6E4823"/>
                </a:solidFill>
                <a:latin typeface="Times New Roman"/>
                <a:cs typeface="Times New Roman"/>
              </a:rPr>
              <a:t>that</a:t>
            </a:r>
            <a:r>
              <a:rPr sz="3600" spc="-9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6E4823"/>
                </a:solidFill>
                <a:latin typeface="Times New Roman"/>
                <a:cs typeface="Times New Roman"/>
              </a:rPr>
              <a:t>all</a:t>
            </a:r>
            <a:r>
              <a:rPr sz="3600" spc="-10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50" dirty="0">
                <a:solidFill>
                  <a:srgbClr val="6E4823"/>
                </a:solidFill>
                <a:latin typeface="Times New Roman"/>
                <a:cs typeface="Times New Roman"/>
              </a:rPr>
              <a:t>features</a:t>
            </a:r>
            <a:r>
              <a:rPr sz="3600" spc="-9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80" dirty="0">
                <a:solidFill>
                  <a:srgbClr val="6E4823"/>
                </a:solidFill>
                <a:latin typeface="Times New Roman"/>
                <a:cs typeface="Times New Roman"/>
              </a:rPr>
              <a:t>are</a:t>
            </a:r>
            <a:r>
              <a:rPr sz="3600" spc="-10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6E4823"/>
                </a:solidFill>
                <a:latin typeface="Times New Roman"/>
                <a:cs typeface="Times New Roman"/>
              </a:rPr>
              <a:t>independent</a:t>
            </a:r>
            <a:endParaRPr sz="3600">
              <a:latin typeface="Times New Roman"/>
              <a:cs typeface="Times New Roman"/>
            </a:endParaRPr>
          </a:p>
          <a:p>
            <a:pPr marL="1036955" lvl="1" indent="-414655">
              <a:lnSpc>
                <a:spcPct val="100000"/>
              </a:lnSpc>
              <a:spcBef>
                <a:spcPts val="705"/>
              </a:spcBef>
              <a:buAutoNum type="alphaLcParenR"/>
              <a:tabLst>
                <a:tab pos="1036955" algn="l"/>
              </a:tabLst>
            </a:pP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It</a:t>
            </a:r>
            <a:r>
              <a:rPr sz="3600" spc="-3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is</a:t>
            </a:r>
            <a:r>
              <a:rPr sz="3600" spc="-3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a</a:t>
            </a:r>
            <a:r>
              <a:rPr sz="3600" spc="-3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beginner</a:t>
            </a:r>
            <a:r>
              <a:rPr sz="3600" spc="-3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6E4823"/>
                </a:solidFill>
                <a:latin typeface="Times New Roman"/>
                <a:cs typeface="Times New Roman"/>
              </a:rPr>
              <a:t>algorithm</a:t>
            </a:r>
            <a:endParaRPr sz="3600">
              <a:latin typeface="Times New Roman"/>
              <a:cs typeface="Times New Roman"/>
            </a:endParaRPr>
          </a:p>
          <a:p>
            <a:pPr marL="1069340" lvl="1" indent="-447040">
              <a:lnSpc>
                <a:spcPct val="100000"/>
              </a:lnSpc>
              <a:spcBef>
                <a:spcPts val="705"/>
              </a:spcBef>
              <a:buAutoNum type="alphaLcParenR"/>
              <a:tabLst>
                <a:tab pos="1069340" algn="l"/>
              </a:tabLst>
            </a:pP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It</a:t>
            </a:r>
            <a:r>
              <a:rPr sz="3600" spc="-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ignores </a:t>
            </a:r>
            <a:r>
              <a:rPr sz="3600" spc="85" dirty="0">
                <a:solidFill>
                  <a:srgbClr val="6E4823"/>
                </a:solidFill>
                <a:latin typeface="Times New Roman"/>
                <a:cs typeface="Times New Roman"/>
              </a:rPr>
              <a:t>the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 training </a:t>
            </a:r>
            <a:r>
              <a:rPr sz="3600" spc="-20" dirty="0">
                <a:solidFill>
                  <a:srgbClr val="6E4823"/>
                </a:solidFill>
                <a:latin typeface="Times New Roman"/>
                <a:cs typeface="Times New Roman"/>
              </a:rPr>
              <a:t>data</a:t>
            </a:r>
            <a:endParaRPr sz="3600">
              <a:latin typeface="Times New Roman"/>
              <a:cs typeface="Times New Roman"/>
            </a:endParaRPr>
          </a:p>
          <a:p>
            <a:pPr marL="459105" indent="-446405">
              <a:lnSpc>
                <a:spcPct val="100000"/>
              </a:lnSpc>
              <a:spcBef>
                <a:spcPts val="705"/>
              </a:spcBef>
              <a:buAutoNum type="arabicPeriod"/>
              <a:tabLst>
                <a:tab pos="459105" algn="l"/>
              </a:tabLst>
            </a:pPr>
            <a:r>
              <a:rPr sz="3600" spc="-10" dirty="0">
                <a:solidFill>
                  <a:srgbClr val="6E4823"/>
                </a:solidFill>
                <a:latin typeface="Times New Roman"/>
                <a:cs typeface="Times New Roman"/>
              </a:rPr>
              <a:t>Which</a:t>
            </a:r>
            <a:r>
              <a:rPr sz="3600" spc="-9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type</a:t>
            </a:r>
            <a:r>
              <a:rPr sz="3600" spc="-8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5" dirty="0">
                <a:solidFill>
                  <a:srgbClr val="6E4823"/>
                </a:solidFill>
                <a:latin typeface="Times New Roman"/>
                <a:cs typeface="Times New Roman"/>
              </a:rPr>
              <a:t>of</a:t>
            </a:r>
            <a:r>
              <a:rPr sz="3600" spc="-8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problems</a:t>
            </a:r>
            <a:r>
              <a:rPr sz="3600" spc="-8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is</a:t>
            </a:r>
            <a:r>
              <a:rPr sz="3600" spc="-85" dirty="0">
                <a:solidFill>
                  <a:srgbClr val="6E4823"/>
                </a:solidFill>
                <a:latin typeface="Times New Roman"/>
                <a:cs typeface="Times New Roman"/>
              </a:rPr>
              <a:t> Naive </a:t>
            </a:r>
            <a:r>
              <a:rPr sz="3600" spc="-30" dirty="0">
                <a:solidFill>
                  <a:srgbClr val="6E4823"/>
                </a:solidFill>
                <a:latin typeface="Times New Roman"/>
                <a:cs typeface="Times New Roman"/>
              </a:rPr>
              <a:t>Bayes</a:t>
            </a:r>
            <a:r>
              <a:rPr sz="3600" spc="-8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commonly</a:t>
            </a:r>
            <a:r>
              <a:rPr sz="3600" spc="-8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used</a:t>
            </a:r>
            <a:r>
              <a:rPr sz="3600" spc="-8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20" dirty="0">
                <a:solidFill>
                  <a:srgbClr val="6E4823"/>
                </a:solidFill>
                <a:latin typeface="Times New Roman"/>
                <a:cs typeface="Times New Roman"/>
              </a:rPr>
              <a:t>for?</a:t>
            </a:r>
            <a:endParaRPr sz="3600">
              <a:latin typeface="Times New Roman"/>
              <a:cs typeface="Times New Roman"/>
            </a:endParaRPr>
          </a:p>
          <a:p>
            <a:pPr marL="1048385" lvl="1" indent="-426084">
              <a:lnSpc>
                <a:spcPct val="100000"/>
              </a:lnSpc>
              <a:spcBef>
                <a:spcPts val="705"/>
              </a:spcBef>
              <a:buAutoNum type="alphaLcParenR"/>
              <a:tabLst>
                <a:tab pos="1048385" algn="l"/>
              </a:tabLst>
            </a:pP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Regression</a:t>
            </a:r>
            <a:r>
              <a:rPr sz="3600" spc="-204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6E4823"/>
                </a:solidFill>
                <a:latin typeface="Times New Roman"/>
                <a:cs typeface="Times New Roman"/>
              </a:rPr>
              <a:t>Problems</a:t>
            </a:r>
            <a:endParaRPr sz="3600">
              <a:latin typeface="Times New Roman"/>
              <a:cs typeface="Times New Roman"/>
            </a:endParaRPr>
          </a:p>
          <a:p>
            <a:pPr marL="1062990" lvl="1" indent="-440690">
              <a:lnSpc>
                <a:spcPct val="100000"/>
              </a:lnSpc>
              <a:spcBef>
                <a:spcPts val="705"/>
              </a:spcBef>
              <a:buAutoNum type="alphaLcParenR"/>
              <a:tabLst>
                <a:tab pos="1062990" algn="l"/>
              </a:tabLst>
            </a:pPr>
            <a:r>
              <a:rPr sz="3600" spc="-45" dirty="0">
                <a:solidFill>
                  <a:srgbClr val="6E4823"/>
                </a:solidFill>
                <a:latin typeface="Times New Roman"/>
                <a:cs typeface="Times New Roman"/>
              </a:rPr>
              <a:t>Time</a:t>
            </a:r>
            <a:r>
              <a:rPr sz="3600" spc="-125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Series</a:t>
            </a:r>
            <a:r>
              <a:rPr sz="3600" spc="-12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6E4823"/>
                </a:solidFill>
                <a:latin typeface="Times New Roman"/>
                <a:cs typeface="Times New Roman"/>
              </a:rPr>
              <a:t>Forecasting</a:t>
            </a:r>
            <a:endParaRPr sz="3600">
              <a:latin typeface="Times New Roman"/>
              <a:cs typeface="Times New Roman"/>
            </a:endParaRPr>
          </a:p>
          <a:p>
            <a:pPr marL="1036955" lvl="1" indent="-414655">
              <a:lnSpc>
                <a:spcPct val="100000"/>
              </a:lnSpc>
              <a:spcBef>
                <a:spcPts val="705"/>
              </a:spcBef>
              <a:buAutoNum type="alphaLcParenR"/>
              <a:tabLst>
                <a:tab pos="1036955" algn="l"/>
              </a:tabLst>
            </a:pPr>
            <a:r>
              <a:rPr sz="3600" spc="-25" dirty="0">
                <a:solidFill>
                  <a:srgbClr val="6E4823"/>
                </a:solidFill>
                <a:latin typeface="Times New Roman"/>
                <a:cs typeface="Times New Roman"/>
              </a:rPr>
              <a:t>Classification</a:t>
            </a:r>
            <a:r>
              <a:rPr sz="3600" spc="-15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6E4823"/>
                </a:solidFill>
                <a:latin typeface="Times New Roman"/>
                <a:cs typeface="Times New Roman"/>
              </a:rPr>
              <a:t>Problems</a:t>
            </a:r>
            <a:endParaRPr sz="3600">
              <a:latin typeface="Times New Roman"/>
              <a:cs typeface="Times New Roman"/>
            </a:endParaRPr>
          </a:p>
          <a:p>
            <a:pPr marL="1069340" lvl="1" indent="-447040">
              <a:lnSpc>
                <a:spcPct val="100000"/>
              </a:lnSpc>
              <a:spcBef>
                <a:spcPts val="705"/>
              </a:spcBef>
              <a:buAutoNum type="alphaLcParenR"/>
              <a:tabLst>
                <a:tab pos="1069340" algn="l"/>
              </a:tabLst>
            </a:pPr>
            <a:r>
              <a:rPr sz="3600" dirty="0">
                <a:solidFill>
                  <a:srgbClr val="6E4823"/>
                </a:solidFill>
                <a:latin typeface="Times New Roman"/>
                <a:cs typeface="Times New Roman"/>
              </a:rPr>
              <a:t>Clustering</a:t>
            </a:r>
            <a:r>
              <a:rPr sz="3600" spc="10" dirty="0">
                <a:solidFill>
                  <a:srgbClr val="6E4823"/>
                </a:solidFill>
                <a:latin typeface="Times New Roman"/>
                <a:cs typeface="Times New Roman"/>
              </a:rPr>
              <a:t> </a:t>
            </a:r>
            <a:r>
              <a:rPr sz="3600" spc="-10" dirty="0">
                <a:solidFill>
                  <a:srgbClr val="6E4823"/>
                </a:solidFill>
                <a:latin typeface="Times New Roman"/>
                <a:cs typeface="Times New Roman"/>
              </a:rPr>
              <a:t>Problems</a:t>
            </a:r>
            <a:endParaRPr sz="3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2136775" cy="10287000"/>
            <a:chOff x="0" y="0"/>
            <a:chExt cx="2136775" cy="10287000"/>
          </a:xfrm>
        </p:grpSpPr>
        <p:sp>
          <p:nvSpPr>
            <p:cNvPr id="5" name="object 5"/>
            <p:cNvSpPr/>
            <p:nvPr/>
          </p:nvSpPr>
          <p:spPr>
            <a:xfrm>
              <a:off x="0" y="11"/>
              <a:ext cx="2135505" cy="10287000"/>
            </a:xfrm>
            <a:custGeom>
              <a:avLst/>
              <a:gdLst/>
              <a:ahLst/>
              <a:cxnLst/>
              <a:rect l="l" t="t" r="r" b="b"/>
              <a:pathLst>
                <a:path w="2135505" h="10287000">
                  <a:moveTo>
                    <a:pt x="1977859" y="6409436"/>
                  </a:moveTo>
                  <a:lnTo>
                    <a:pt x="731024" y="7319480"/>
                  </a:lnTo>
                  <a:lnTo>
                    <a:pt x="0" y="6785915"/>
                  </a:lnTo>
                  <a:lnTo>
                    <a:pt x="0" y="10286987"/>
                  </a:lnTo>
                  <a:lnTo>
                    <a:pt x="1977859" y="10286987"/>
                  </a:lnTo>
                  <a:lnTo>
                    <a:pt x="1977859" y="6409436"/>
                  </a:lnTo>
                  <a:close/>
                </a:path>
                <a:path w="2135505" h="10287000">
                  <a:moveTo>
                    <a:pt x="2135340" y="0"/>
                  </a:moveTo>
                  <a:lnTo>
                    <a:pt x="0" y="0"/>
                  </a:lnTo>
                  <a:lnTo>
                    <a:pt x="0" y="3615271"/>
                  </a:lnTo>
                  <a:lnTo>
                    <a:pt x="887603" y="2967431"/>
                  </a:lnTo>
                  <a:lnTo>
                    <a:pt x="2135340" y="3878046"/>
                  </a:lnTo>
                  <a:lnTo>
                    <a:pt x="2135340" y="0"/>
                  </a:lnTo>
                  <a:close/>
                </a:path>
              </a:pathLst>
            </a:custGeom>
            <a:solidFill>
              <a:srgbClr val="997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3319" y="0"/>
              <a:ext cx="1543050" cy="10287000"/>
            </a:xfrm>
            <a:custGeom>
              <a:avLst/>
              <a:gdLst/>
              <a:ahLst/>
              <a:cxnLst/>
              <a:rect l="l" t="t" r="r" b="b"/>
              <a:pathLst>
                <a:path w="1543050" h="10287000">
                  <a:moveTo>
                    <a:pt x="15430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543049" y="0"/>
                  </a:lnTo>
                  <a:lnTo>
                    <a:pt x="1543049" y="10286999"/>
                  </a:lnTo>
                  <a:close/>
                </a:path>
              </a:pathLst>
            </a:custGeom>
            <a:solidFill>
              <a:srgbClr val="F6F1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16268210" y="0"/>
            <a:ext cx="2020324" cy="10287011"/>
            <a:chOff x="16268210" y="0"/>
            <a:chExt cx="2020324" cy="10287011"/>
          </a:xfrm>
        </p:grpSpPr>
        <p:sp>
          <p:nvSpPr>
            <p:cNvPr id="8" name="object 8"/>
            <p:cNvSpPr/>
            <p:nvPr/>
          </p:nvSpPr>
          <p:spPr>
            <a:xfrm>
              <a:off x="16269234" y="11"/>
              <a:ext cx="2019300" cy="10287000"/>
            </a:xfrm>
            <a:custGeom>
              <a:avLst/>
              <a:gdLst/>
              <a:ahLst/>
              <a:cxnLst/>
              <a:rect l="l" t="t" r="r" b="b"/>
              <a:pathLst>
                <a:path w="2019300" h="10287000">
                  <a:moveTo>
                    <a:pt x="2018753" y="6756717"/>
                  </a:moveTo>
                  <a:lnTo>
                    <a:pt x="1247736" y="7319480"/>
                  </a:lnTo>
                  <a:lnTo>
                    <a:pt x="0" y="6408852"/>
                  </a:lnTo>
                  <a:lnTo>
                    <a:pt x="0" y="10286987"/>
                  </a:lnTo>
                  <a:lnTo>
                    <a:pt x="2018753" y="10286987"/>
                  </a:lnTo>
                  <a:lnTo>
                    <a:pt x="2018753" y="6756717"/>
                  </a:lnTo>
                  <a:close/>
                </a:path>
                <a:path w="2019300" h="10287000">
                  <a:moveTo>
                    <a:pt x="2018753" y="0"/>
                  </a:moveTo>
                  <a:lnTo>
                    <a:pt x="53924" y="0"/>
                  </a:lnTo>
                  <a:lnTo>
                    <a:pt x="53924" y="3877462"/>
                  </a:lnTo>
                  <a:lnTo>
                    <a:pt x="1300746" y="2967431"/>
                  </a:lnTo>
                  <a:lnTo>
                    <a:pt x="2018753" y="3491484"/>
                  </a:lnTo>
                  <a:lnTo>
                    <a:pt x="2018753" y="0"/>
                  </a:lnTo>
                  <a:close/>
                </a:path>
              </a:pathLst>
            </a:custGeom>
            <a:solidFill>
              <a:srgbClr val="9974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268210" y="0"/>
              <a:ext cx="1543050" cy="10287000"/>
            </a:xfrm>
            <a:custGeom>
              <a:avLst/>
              <a:gdLst/>
              <a:ahLst/>
              <a:cxnLst/>
              <a:rect l="l" t="t" r="r" b="b"/>
              <a:pathLst>
                <a:path w="1543050" h="10287000">
                  <a:moveTo>
                    <a:pt x="1543049" y="10286999"/>
                  </a:moveTo>
                  <a:lnTo>
                    <a:pt x="0" y="10286999"/>
                  </a:lnTo>
                  <a:lnTo>
                    <a:pt x="0" y="0"/>
                  </a:lnTo>
                  <a:lnTo>
                    <a:pt x="1543049" y="0"/>
                  </a:lnTo>
                  <a:lnTo>
                    <a:pt x="1543049" y="10286999"/>
                  </a:lnTo>
                  <a:close/>
                </a:path>
              </a:pathLst>
            </a:custGeom>
            <a:solidFill>
              <a:srgbClr val="F6F1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436</Words>
  <Application>Microsoft Office PowerPoint</Application>
  <PresentationFormat>Custom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Cambria</vt:lpstr>
      <vt:lpstr>Microsoft Sans Serif</vt:lpstr>
      <vt:lpstr>Times New Roman</vt:lpstr>
      <vt:lpstr>Office Theme</vt:lpstr>
      <vt:lpstr>NAIVE BAYES ALGORITHM</vt:lpstr>
      <vt:lpstr> NAIVE BAYES </vt:lpstr>
      <vt:lpstr> EXAMPLE  We want to predict - “If sunny, should we play?</vt:lpstr>
      <vt:lpstr> EXAMPLE </vt:lpstr>
      <vt:lpstr>TYPES OF NAIVE BAYES CLASSIFIER</vt:lpstr>
      <vt:lpstr>MCQS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Brown Simple Modern Presentation</dc:title>
  <dc:creator>SkillEdge Coaching</dc:creator>
  <cp:keywords>DAGtafhlD9E,BAGPTDEgwfY,0</cp:keywords>
  <cp:lastModifiedBy>Praveena S</cp:lastModifiedBy>
  <cp:revision>2</cp:revision>
  <dcterms:created xsi:type="dcterms:W3CDTF">2025-07-21T08:48:14Z</dcterms:created>
  <dcterms:modified xsi:type="dcterms:W3CDTF">2025-07-21T09:00:57Z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2025-07-17T00:00:00Z</vt:filetime>
  </property>
  <property fmtid="{D5CDD505-2E9C-101B-9397-08002B2CF9AE}" pid="3" name="Creator">
    <vt:lpwstr>Canva</vt:lpwstr>
  </property>
  <property fmtid="{D5CDD505-2E9C-101B-9397-08002B2CF9AE}" pid="4" name="LastSaved">
    <vt:filetime>2025-07-21T00:00:00Z</vt:filetime>
  </property>
  <property fmtid="{D5CDD505-2E9C-101B-9397-08002B2CF9AE}" pid="5" name="Producer">
    <vt:lpwstr>Canva</vt:lpwstr>
  </property>
</Properties>
</file>