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ay\Downloads\employee_data%20%20NM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ay\Downloads\employee_data%20%20NM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 NM EXCEL.csv]employee_data  NM EXCEL!PivotTable1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0437302744901245E-2"/>
          <c:y val="0.36366429806030343"/>
          <c:w val="0.57083464566929132"/>
          <c:h val="0.446171988918051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'employee_data  NM EXCEL'!$B$3:$B$4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EXCEL'!$B$5:$B$15</c:f>
              <c:numCache>
                <c:formatCode>General</c:formatCode>
                <c:ptCount val="10"/>
                <c:pt idx="0">
                  <c:v>102</c:v>
                </c:pt>
                <c:pt idx="1">
                  <c:v>104</c:v>
                </c:pt>
                <c:pt idx="2">
                  <c:v>93</c:v>
                </c:pt>
                <c:pt idx="3">
                  <c:v>100</c:v>
                </c:pt>
                <c:pt idx="4">
                  <c:v>114</c:v>
                </c:pt>
                <c:pt idx="5">
                  <c:v>96</c:v>
                </c:pt>
                <c:pt idx="6">
                  <c:v>107</c:v>
                </c:pt>
                <c:pt idx="7">
                  <c:v>106</c:v>
                </c:pt>
                <c:pt idx="8">
                  <c:v>120</c:v>
                </c:pt>
                <c:pt idx="9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C8-4429-BA0E-72C59A99BFD1}"/>
            </c:ext>
          </c:extLst>
        </c:ser>
        <c:ser>
          <c:idx val="1"/>
          <c:order val="1"/>
          <c:tx>
            <c:strRef>
              <c:f>'employee_data  NM EXCEL'!$C$3:$C$4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EXCEL'!$C$5:$C$15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12</c:v>
                </c:pt>
                <c:pt idx="4">
                  <c:v>12</c:v>
                </c:pt>
                <c:pt idx="5">
                  <c:v>19</c:v>
                </c:pt>
                <c:pt idx="6">
                  <c:v>16</c:v>
                </c:pt>
                <c:pt idx="7">
                  <c:v>13</c:v>
                </c:pt>
                <c:pt idx="8">
                  <c:v>9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C8-4429-BA0E-72C59A99BFD1}"/>
            </c:ext>
          </c:extLst>
        </c:ser>
        <c:ser>
          <c:idx val="2"/>
          <c:order val="2"/>
          <c:tx>
            <c:strRef>
              <c:f>'employee_data  NM EXCEL'!$D$3:$D$4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EXCEL'!$D$5:$D$15</c:f>
              <c:numCache>
                <c:formatCode>General</c:formatCode>
                <c:ptCount val="10"/>
                <c:pt idx="0">
                  <c:v>14</c:v>
                </c:pt>
                <c:pt idx="1">
                  <c:v>9</c:v>
                </c:pt>
                <c:pt idx="2">
                  <c:v>10</c:v>
                </c:pt>
                <c:pt idx="3">
                  <c:v>15</c:v>
                </c:pt>
                <c:pt idx="4">
                  <c:v>13</c:v>
                </c:pt>
                <c:pt idx="5">
                  <c:v>14</c:v>
                </c:pt>
                <c:pt idx="6">
                  <c:v>16</c:v>
                </c:pt>
                <c:pt idx="7">
                  <c:v>10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6C8-4429-BA0E-72C59A99BF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410397247"/>
        <c:axId val="1410405407"/>
      </c:barChart>
      <c:catAx>
        <c:axId val="14103972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405407"/>
        <c:crosses val="autoZero"/>
        <c:auto val="1"/>
        <c:lblAlgn val="ctr"/>
        <c:lblOffset val="100"/>
        <c:noMultiLvlLbl val="0"/>
      </c:catAx>
      <c:valAx>
        <c:axId val="1410405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397247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819844425272258"/>
          <c:y val="0.43666506625696183"/>
          <c:w val="0.27863411747181571"/>
          <c:h val="0.41158824659112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 NM EXCEL.csv]employee_data  NM EXCEL!PivotTable1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6.5358705161854769E-2"/>
          <c:y val="0.32707895888014005"/>
          <c:w val="0.57083464566929132"/>
          <c:h val="0.44617198891805193"/>
        </c:manualLayout>
      </c:layout>
      <c:pieChart>
        <c:varyColors val="1"/>
        <c:ser>
          <c:idx val="0"/>
          <c:order val="0"/>
          <c:tx>
            <c:strRef>
              <c:f>'employee_data  NM EXCEL'!$B$3:$B$4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1BC-40FD-A9DE-45F28E9EC0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1BC-40FD-A9DE-45F28E9EC0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1BC-40FD-A9DE-45F28E9EC0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1BC-40FD-A9DE-45F28E9EC0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1BC-40FD-A9DE-45F28E9EC0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11BC-40FD-A9DE-45F28E9EC0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11BC-40FD-A9DE-45F28E9EC0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11BC-40FD-A9DE-45F28E9EC0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11BC-40FD-A9DE-45F28E9EC0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11BC-40FD-A9DE-45F28E9EC04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11BC-40FD-A9DE-45F28E9EC04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11BC-40FD-A9DE-45F28E9EC04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11BC-40FD-A9DE-45F28E9EC04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11BC-40FD-A9DE-45F28E9EC04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11BC-40FD-A9DE-45F28E9EC04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11BC-40FD-A9DE-45F28E9EC04F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11BC-40FD-A9DE-45F28E9EC04F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11BC-40FD-A9DE-45F28E9EC04F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11BC-40FD-A9DE-45F28E9EC04F}"/>
                </c:ext>
              </c:extLst>
            </c:dLbl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EXCEL'!$B$5:$B$15</c:f>
              <c:numCache>
                <c:formatCode>General</c:formatCode>
                <c:ptCount val="10"/>
                <c:pt idx="0">
                  <c:v>102</c:v>
                </c:pt>
                <c:pt idx="1">
                  <c:v>104</c:v>
                </c:pt>
                <c:pt idx="2">
                  <c:v>93</c:v>
                </c:pt>
                <c:pt idx="3">
                  <c:v>100</c:v>
                </c:pt>
                <c:pt idx="4">
                  <c:v>114</c:v>
                </c:pt>
                <c:pt idx="5">
                  <c:v>96</c:v>
                </c:pt>
                <c:pt idx="6">
                  <c:v>107</c:v>
                </c:pt>
                <c:pt idx="7">
                  <c:v>106</c:v>
                </c:pt>
                <c:pt idx="8">
                  <c:v>120</c:v>
                </c:pt>
                <c:pt idx="9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11BC-40FD-A9DE-45F28E9EC04F}"/>
            </c:ext>
          </c:extLst>
        </c:ser>
        <c:ser>
          <c:idx val="1"/>
          <c:order val="1"/>
          <c:tx>
            <c:strRef>
              <c:f>'employee_data  NM EXCEL'!$C$3:$C$4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6-11BC-40FD-A9DE-45F28E9EC0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8-11BC-40FD-A9DE-45F28E9EC0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A-11BC-40FD-A9DE-45F28E9EC0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C-11BC-40FD-A9DE-45F28E9EC0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E-11BC-40FD-A9DE-45F28E9EC0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0-11BC-40FD-A9DE-45F28E9EC0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2-11BC-40FD-A9DE-45F28E9EC0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4-11BC-40FD-A9DE-45F28E9EC0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6-11BC-40FD-A9DE-45F28E9EC0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8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6-11BC-40FD-A9DE-45F28E9EC04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8-11BC-40FD-A9DE-45F28E9EC04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A-11BC-40FD-A9DE-45F28E9EC04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C-11BC-40FD-A9DE-45F28E9EC04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E-11BC-40FD-A9DE-45F28E9EC04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0-11BC-40FD-A9DE-45F28E9EC04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2-11BC-40FD-A9DE-45F28E9EC04F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4-11BC-40FD-A9DE-45F28E9EC04F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6-11BC-40FD-A9DE-45F28E9EC04F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8-11BC-40FD-A9DE-45F28E9EC04F}"/>
                </c:ext>
              </c:extLst>
            </c:dLbl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EXCEL'!$C$5:$C$15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12</c:v>
                </c:pt>
                <c:pt idx="4">
                  <c:v>12</c:v>
                </c:pt>
                <c:pt idx="5">
                  <c:v>19</c:v>
                </c:pt>
                <c:pt idx="6">
                  <c:v>16</c:v>
                </c:pt>
                <c:pt idx="7">
                  <c:v>13</c:v>
                </c:pt>
                <c:pt idx="8">
                  <c:v>9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11BC-40FD-A9DE-45F28E9EC04F}"/>
            </c:ext>
          </c:extLst>
        </c:ser>
        <c:ser>
          <c:idx val="2"/>
          <c:order val="2"/>
          <c:tx>
            <c:strRef>
              <c:f>'employee_data  NM EXCEL'!$D$3:$D$4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B-11BC-40FD-A9DE-45F28E9EC0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D-11BC-40FD-A9DE-45F28E9EC0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F-11BC-40FD-A9DE-45F28E9EC0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1-11BC-40FD-A9DE-45F28E9EC0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3-11BC-40FD-A9DE-45F28E9EC0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5-11BC-40FD-A9DE-45F28E9EC0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7-11BC-40FD-A9DE-45F28E9EC0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9-11BC-40FD-A9DE-45F28E9EC0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B-11BC-40FD-A9DE-45F28E9EC0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D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B-11BC-40FD-A9DE-45F28E9EC04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D-11BC-40FD-A9DE-45F28E9EC04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F-11BC-40FD-A9DE-45F28E9EC04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1-11BC-40FD-A9DE-45F28E9EC04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3-11BC-40FD-A9DE-45F28E9EC04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5-11BC-40FD-A9DE-45F28E9EC04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7-11BC-40FD-A9DE-45F28E9EC04F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9-11BC-40FD-A9DE-45F28E9EC04F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B-11BC-40FD-A9DE-45F28E9EC04F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D-11BC-40FD-A9DE-45F28E9EC04F}"/>
                </c:ext>
              </c:extLst>
            </c:dLbl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EXCEL'!$D$5:$D$15</c:f>
              <c:numCache>
                <c:formatCode>General</c:formatCode>
                <c:ptCount val="10"/>
                <c:pt idx="0">
                  <c:v>14</c:v>
                </c:pt>
                <c:pt idx="1">
                  <c:v>9</c:v>
                </c:pt>
                <c:pt idx="2">
                  <c:v>10</c:v>
                </c:pt>
                <c:pt idx="3">
                  <c:v>15</c:v>
                </c:pt>
                <c:pt idx="4">
                  <c:v>13</c:v>
                </c:pt>
                <c:pt idx="5">
                  <c:v>14</c:v>
                </c:pt>
                <c:pt idx="6">
                  <c:v>16</c:v>
                </c:pt>
                <c:pt idx="7">
                  <c:v>10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11BC-40FD-A9DE-45F28E9EC04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38005" y="2998738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Praveena</a:t>
            </a:r>
            <a:r>
              <a:rPr lang="en-US" sz="2400" dirty="0"/>
              <a:t> S</a:t>
            </a:r>
          </a:p>
          <a:p>
            <a:r>
              <a:rPr lang="en-US" sz="2400" dirty="0"/>
              <a:t>REGISTER NO: 312218104</a:t>
            </a:r>
          </a:p>
          <a:p>
            <a:r>
              <a:rPr lang="en-US" sz="2400" dirty="0"/>
              <a:t>NM I’D</a:t>
            </a:r>
            <a:r>
              <a:rPr lang="en-US" sz="2400"/>
              <a:t>: 7BBE0A15DA95BBF8E7B4E13683DA3914</a:t>
            </a:r>
            <a:endParaRPr lang="en-US" sz="2400" dirty="0"/>
          </a:p>
          <a:p>
            <a:r>
              <a:rPr lang="en-US" sz="2400" dirty="0"/>
              <a:t>DEPARTMENT: B.com</a:t>
            </a:r>
          </a:p>
          <a:p>
            <a:r>
              <a:rPr lang="en-US" sz="2400" dirty="0"/>
              <a:t>COLLEGE: </a:t>
            </a:r>
            <a:r>
              <a:rPr lang="en-US" sz="2400" dirty="0" err="1"/>
              <a:t>St.Annes</a:t>
            </a:r>
            <a:r>
              <a:rPr lang="en-US" sz="2400" dirty="0"/>
              <a:t> Arts And Science College.</a:t>
            </a:r>
          </a:p>
          <a:p>
            <a:r>
              <a:rPr lang="en-US" sz="2400" dirty="0"/>
              <a:t> 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60A373-DAD4-6BF4-9778-2EB2DC748A90}"/>
              </a:ext>
            </a:extLst>
          </p:cNvPr>
          <p:cNvSpPr txBox="1"/>
          <p:nvPr/>
        </p:nvSpPr>
        <p:spPr>
          <a:xfrm>
            <a:off x="1371600" y="1577876"/>
            <a:ext cx="61009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Modelling in the Employee Performance Analysis Project Includes The Following: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Data Collecting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Data Cleaning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Results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Pivot Table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Chart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E37A954-AD8A-EB8A-0AE4-5C837D5D8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9723765"/>
              </p:ext>
            </p:extLst>
          </p:nvPr>
        </p:nvGraphicFramePr>
        <p:xfrm>
          <a:off x="755332" y="1155003"/>
          <a:ext cx="5001455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E37A954-AD8A-EB8A-0AE4-5C837D5D8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4263349"/>
              </p:ext>
            </p:extLst>
          </p:nvPr>
        </p:nvGraphicFramePr>
        <p:xfrm>
          <a:off x="5867400" y="26193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481B4E-4850-FC14-BF6F-E55811CC4B89}"/>
              </a:ext>
            </a:extLst>
          </p:cNvPr>
          <p:cNvSpPr txBox="1"/>
          <p:nvPr/>
        </p:nvSpPr>
        <p:spPr>
          <a:xfrm>
            <a:off x="1219200" y="2209800"/>
            <a:ext cx="67867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Conclusion is the employee date analysis reveals the key insights in workforce performance and area needed for improvement.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Effective date Analysis Provides a Foundation for the improvised Planning and operational </a:t>
            </a:r>
          </a:p>
          <a:p>
            <a:r>
              <a:rPr lang="en-US" dirty="0"/>
              <a:t>     Development, which leads to a motivated and productive                    workforce environment.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388620"/>
            <a:ext cx="6785928" cy="674928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Ø"/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IN" sz="4250" spc="10" dirty="0"/>
            </a:br>
            <a:r>
              <a:rPr lang="en-IN" sz="4250" spc="10" dirty="0"/>
              <a:t>      </a:t>
            </a:r>
            <a:r>
              <a:rPr lang="en-IN" sz="2000" b="0" spc="10" dirty="0"/>
              <a:t>Identifying strengths and weakness</a:t>
            </a:r>
            <a:br>
              <a:rPr lang="en-IN" sz="2000" b="0" spc="10" dirty="0"/>
            </a:br>
            <a:r>
              <a:rPr lang="en-IN" sz="2000" b="0" spc="10" dirty="0"/>
              <a:t>             Improving productivity</a:t>
            </a:r>
            <a:br>
              <a:rPr lang="en-IN" sz="2000" b="0" spc="10" dirty="0"/>
            </a:br>
            <a:r>
              <a:rPr lang="en-IN" sz="2000" b="0" spc="10" dirty="0"/>
              <a:t>             Setting clear Expectations</a:t>
            </a:r>
            <a:br>
              <a:rPr lang="en-IN" sz="2000" b="0" spc="10" dirty="0"/>
            </a:br>
            <a:r>
              <a:rPr lang="en-IN" sz="2000" b="0" spc="10" dirty="0"/>
              <a:t>             Identifying High Performance</a:t>
            </a:r>
            <a:br>
              <a:rPr lang="en-IN" sz="2000" b="0" spc="10" dirty="0"/>
            </a:br>
            <a:r>
              <a:rPr lang="en-IN" sz="2000" b="0" spc="10" dirty="0"/>
              <a:t>             Aligning Goals</a:t>
            </a:r>
            <a:br>
              <a:rPr lang="en-IN" sz="2000" b="0" spc="10" dirty="0"/>
            </a:br>
            <a:r>
              <a:rPr lang="en-IN" sz="2000" b="0" spc="10" dirty="0"/>
              <a:t>             Supporting Strategic Planning</a:t>
            </a:r>
            <a:br>
              <a:rPr lang="en-IN" sz="2000" b="0" spc="10" dirty="0"/>
            </a:br>
            <a:r>
              <a:rPr lang="en-IN" sz="2000" b="0" spc="10" dirty="0"/>
              <a:t>             </a:t>
            </a:r>
            <a:br>
              <a:rPr lang="en-IN" sz="2000" b="0" spc="10" dirty="0"/>
            </a:br>
            <a:r>
              <a:rPr lang="en-IN" sz="2000" spc="10" dirty="0"/>
              <a:t>    </a:t>
            </a:r>
            <a:br>
              <a:rPr lang="en-IN" sz="4250" spc="10" dirty="0"/>
            </a:br>
            <a:r>
              <a:rPr lang="en-IN" sz="4250" spc="10" dirty="0"/>
              <a:t>    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the process of evaluating and assessing an employee's work performance over a certain period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This analysis can involve both quantitative data (like sales figures, project completion rates) and qualitative data (such as feedback from supervisors, peer reviews, and self-assessments). Tools such as performance appraisals, 360-degree feedback, and key performance indicators (KPIs) are often used in this process.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05800" y="141073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6234748" cy="45102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spc="25" dirty="0"/>
              <a:t>W</a:t>
            </a:r>
            <a:r>
              <a:rPr lang="en-US" sz="3200" spc="-20" dirty="0"/>
              <a:t>H</a:t>
            </a:r>
            <a:r>
              <a:rPr lang="en-US" sz="3200" spc="20" dirty="0"/>
              <a:t>O</a:t>
            </a:r>
            <a:r>
              <a:rPr lang="en-US" sz="3200" spc="-235" dirty="0"/>
              <a:t> </a:t>
            </a:r>
            <a:r>
              <a:rPr lang="en-US" sz="3200" spc="-10" dirty="0"/>
              <a:t>AR</a:t>
            </a:r>
            <a:r>
              <a:rPr lang="en-US" sz="3200" spc="15" dirty="0"/>
              <a:t>E</a:t>
            </a:r>
            <a:r>
              <a:rPr lang="en-US" sz="3200" spc="-35" dirty="0"/>
              <a:t> </a:t>
            </a:r>
            <a:r>
              <a:rPr lang="en-US" sz="3200" spc="-10" dirty="0"/>
              <a:t>T</a:t>
            </a:r>
            <a:r>
              <a:rPr lang="en-US" sz="3200" spc="-15" dirty="0"/>
              <a:t>H</a:t>
            </a:r>
            <a:r>
              <a:rPr lang="en-US" sz="3200" spc="15" dirty="0"/>
              <a:t>E</a:t>
            </a:r>
            <a:r>
              <a:rPr lang="en-US" sz="3200" spc="-35" dirty="0"/>
              <a:t> </a:t>
            </a:r>
            <a:r>
              <a:rPr lang="en-US" sz="3200" spc="-20" dirty="0"/>
              <a:t>E</a:t>
            </a:r>
            <a:r>
              <a:rPr lang="en-US" sz="3200" spc="30" dirty="0"/>
              <a:t>N</a:t>
            </a:r>
            <a:r>
              <a:rPr lang="en-US" sz="3200" spc="15" dirty="0"/>
              <a:t>D</a:t>
            </a:r>
            <a:r>
              <a:rPr lang="en-US" sz="3200" spc="-45" dirty="0"/>
              <a:t> </a:t>
            </a:r>
            <a:r>
              <a:rPr lang="en-US" sz="3200" dirty="0"/>
              <a:t>U</a:t>
            </a:r>
            <a:r>
              <a:rPr lang="en-US" sz="3200" spc="10" dirty="0"/>
              <a:t>S</a:t>
            </a:r>
            <a:r>
              <a:rPr lang="en-US" sz="3200" spc="-25" dirty="0"/>
              <a:t>E</a:t>
            </a:r>
            <a:r>
              <a:rPr lang="en-US" sz="3200" spc="-10" dirty="0"/>
              <a:t>R</a:t>
            </a:r>
            <a:r>
              <a:rPr lang="en-US" sz="3200" spc="5" dirty="0"/>
              <a:t>S?</a:t>
            </a:r>
            <a:br>
              <a:rPr lang="en-US" sz="3200" spc="5" dirty="0"/>
            </a:br>
            <a:r>
              <a:rPr lang="en-US" sz="3200" spc="5" dirty="0"/>
              <a:t>            </a:t>
            </a:r>
            <a:r>
              <a:rPr lang="en-US" sz="2000" spc="5" dirty="0"/>
              <a:t>Managers </a:t>
            </a:r>
            <a:br>
              <a:rPr lang="en-US" sz="2000" spc="5" dirty="0"/>
            </a:br>
            <a:r>
              <a:rPr lang="en-US" sz="2000" spc="5" dirty="0"/>
              <a:t>                   Employees</a:t>
            </a:r>
            <a:br>
              <a:rPr lang="en-US" sz="2000" spc="5" dirty="0"/>
            </a:br>
            <a:r>
              <a:rPr lang="en-US" sz="2000" spc="5" dirty="0"/>
              <a:t>                   Employer</a:t>
            </a:r>
            <a:br>
              <a:rPr lang="en-US" sz="2000" spc="5" dirty="0"/>
            </a:br>
            <a:r>
              <a:rPr lang="en-US" sz="2000" spc="5" dirty="0"/>
              <a:t>                  Organization</a:t>
            </a:r>
            <a:br>
              <a:rPr lang="en-US" sz="2000" spc="5" dirty="0"/>
            </a:br>
            <a:r>
              <a:rPr lang="en-US" sz="2000" spc="5" dirty="0"/>
              <a:t>        </a:t>
            </a:r>
            <a:br>
              <a:rPr lang="en-US" sz="2000" spc="5" dirty="0"/>
            </a:br>
            <a:r>
              <a:rPr lang="en-US" sz="2000" spc="5" dirty="0"/>
              <a:t>        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65" y="143319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C3E110-F951-228C-C833-391DA278A2B9}"/>
              </a:ext>
            </a:extLst>
          </p:cNvPr>
          <p:cNvSpPr txBox="1"/>
          <p:nvPr/>
        </p:nvSpPr>
        <p:spPr>
          <a:xfrm>
            <a:off x="3045542" y="2877825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Conditional Formatting- Missing Values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Filter – Remove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Formula-Performance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Pivot Table-Summary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Graph-Data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D0FDB4-9BEE-B1C7-FF9F-06AE327AAA32}"/>
              </a:ext>
            </a:extLst>
          </p:cNvPr>
          <p:cNvSpPr txBox="1"/>
          <p:nvPr/>
        </p:nvSpPr>
        <p:spPr>
          <a:xfrm>
            <a:off x="1447800" y="2362200"/>
            <a:ext cx="61009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</a:t>
            </a:r>
            <a:r>
              <a:rPr lang="en-IN" dirty="0" err="1"/>
              <a:t>mployee</a:t>
            </a:r>
            <a:r>
              <a:rPr lang="en-IN" dirty="0"/>
              <a:t>=-Kaggle</a:t>
            </a:r>
          </a:p>
          <a:p>
            <a:r>
              <a:rPr lang="en-IN" dirty="0"/>
              <a:t>26-Features</a:t>
            </a:r>
          </a:p>
          <a:p>
            <a:r>
              <a:rPr lang="en-IN" dirty="0"/>
              <a:t>9-Features</a:t>
            </a:r>
          </a:p>
          <a:p>
            <a:r>
              <a:rPr lang="en-IN" dirty="0"/>
              <a:t>Employee I’d-numerical</a:t>
            </a:r>
          </a:p>
          <a:p>
            <a:r>
              <a:rPr lang="en-IN" dirty="0"/>
              <a:t>Employee type</a:t>
            </a:r>
          </a:p>
          <a:p>
            <a:r>
              <a:rPr lang="en-IN" dirty="0"/>
              <a:t>Performance level</a:t>
            </a:r>
          </a:p>
          <a:p>
            <a:r>
              <a:rPr lang="en-IN" dirty="0"/>
              <a:t>Gender- male ,female</a:t>
            </a:r>
          </a:p>
          <a:p>
            <a:r>
              <a:rPr lang="en-IN" dirty="0"/>
              <a:t>Employee rating- numerical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038CDE-719A-46D3-5309-E3C24F7FB90E}"/>
              </a:ext>
            </a:extLst>
          </p:cNvPr>
          <p:cNvSpPr txBox="1"/>
          <p:nvPr/>
        </p:nvSpPr>
        <p:spPr>
          <a:xfrm>
            <a:off x="3050458" y="3251708"/>
            <a:ext cx="68555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IN" dirty="0"/>
              <a:t>o fine Performance level;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      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1324</TotalTime>
  <Words>382</Words>
  <Application>Microsoft Office PowerPoint</Application>
  <PresentationFormat>Widescreen</PresentationFormat>
  <Paragraphs>70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        Identifying strengths and weakness              Improving productivity              Setting clear Expectations              Identifying High Performance              Aligning Goals              Supporting Strategic Planning                           </vt:lpstr>
      <vt:lpstr>PROJECT OVERVIEW</vt:lpstr>
      <vt:lpstr>WHO ARE THE END USERS?             Managers                     Employees                    Employer                   Organization                      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Pavithra Shree</cp:lastModifiedBy>
  <cp:revision>19</cp:revision>
  <dcterms:created xsi:type="dcterms:W3CDTF">2024-03-29T15:07:22Z</dcterms:created>
  <dcterms:modified xsi:type="dcterms:W3CDTF">2024-08-31T07:10:52Z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