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47" r:id="rId2"/>
    <p:sldId id="330" r:id="rId3"/>
    <p:sldId id="335" r:id="rId4"/>
    <p:sldId id="336" r:id="rId5"/>
    <p:sldId id="338" r:id="rId6"/>
    <p:sldId id="339" r:id="rId7"/>
    <p:sldId id="340" r:id="rId8"/>
    <p:sldId id="342" r:id="rId9"/>
    <p:sldId id="343" r:id="rId10"/>
    <p:sldId id="344" r:id="rId11"/>
    <p:sldId id="345" r:id="rId12"/>
    <p:sldId id="33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09" autoAdjust="0"/>
    <p:restoredTop sz="95501" autoAdjust="0"/>
  </p:normalViewPr>
  <p:slideViewPr>
    <p:cSldViewPr snapToGrid="0">
      <p:cViewPr varScale="1">
        <p:scale>
          <a:sx n="116" d="100"/>
          <a:sy n="116" d="100"/>
        </p:scale>
        <p:origin x="856" y="192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4BE19-BB89-43A8-85E8-06B3C9EBBF22}" type="datetimeFigureOut">
              <a:rPr lang="en-US" smtClean="0"/>
              <a:t>4/21/22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16D66E-EB54-4813-B230-A061E63C47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566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112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890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895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77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37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649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062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lang="en-US" i="1" smtClean="0">
                          <a:latin typeface="Cambria Math" panose="02040503050406030204" pitchFamily="18" charset="0"/>
                        </a:rPr>
                        <a:t>Type equation here.</a:t>
                      </a:fl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 smtClean="0">
                    <a:latin typeface="Cambria Math" panose="02040503050406030204" pitchFamily="18" charset="0"/>
                  </a:rPr>
                  <a:t>"Type equation here."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16D66E-EB54-4813-B230-A061E63C47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766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07537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8211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9911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9495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0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4902" y="846098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62458" y="6103947"/>
            <a:ext cx="658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Lecture slide credit to Professor Michael </a:t>
            </a:r>
            <a:r>
              <a:rPr lang="en-US" sz="2000" dirty="0" err="1"/>
              <a:t>Sipser</a:t>
            </a:r>
            <a:endParaRPr lang="en-US" sz="2000" dirty="0"/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C26A21-5C1B-624F-BFB9-88E78766FF20}"/>
              </a:ext>
            </a:extLst>
          </p:cNvPr>
          <p:cNvSpPr txBox="1"/>
          <p:nvPr/>
        </p:nvSpPr>
        <p:spPr>
          <a:xfrm>
            <a:off x="2020980" y="4717990"/>
            <a:ext cx="65893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lecture 19-part2- additional resource </a:t>
            </a:r>
          </a:p>
        </p:txBody>
      </p:sp>
    </p:spTree>
    <p:extLst>
      <p:ext uri="{BB962C8B-B14F-4D97-AF65-F5344CB8AC3E}">
        <p14:creationId xmlns:p14="http://schemas.microsoft.com/office/powerpoint/2010/main" val="210016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Proof:  Show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a:rPr lang="en-US" sz="2400" b="0" i="1" baseline="-2500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Reduction function: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Explanation: 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                   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rejects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  iff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  </a:t>
                </a:r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3826560"/>
              </a:xfrm>
              <a:prstGeom prst="rect">
                <a:avLst/>
              </a:prstGeom>
              <a:blipFill>
                <a:blip r:embed="rId4"/>
                <a:stretch>
                  <a:fillRect l="-852" t="-1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6626" y="2644843"/>
                <a:ext cx="4621078" cy="1323439"/>
              </a:xfrm>
              <a:prstGeom prst="rect">
                <a:avLst/>
              </a:prstGeom>
              <a:blipFill>
                <a:blip r:embed="rId5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/>
          <p:cNvGrpSpPr/>
          <p:nvPr/>
        </p:nvGrpSpPr>
        <p:grpSpPr>
          <a:xfrm>
            <a:off x="400709" y="4779223"/>
            <a:ext cx="5283996" cy="1233266"/>
            <a:chOff x="1105788" y="4822777"/>
            <a:chExt cx="5283996" cy="1233266"/>
          </a:xfrm>
        </p:grpSpPr>
        <p:grpSp>
          <p:nvGrpSpPr>
            <p:cNvPr id="24" name="Group 23"/>
            <p:cNvGrpSpPr/>
            <p:nvPr/>
          </p:nvGrpSpPr>
          <p:grpSpPr>
            <a:xfrm>
              <a:off x="1105788" y="4822777"/>
              <a:ext cx="5283996" cy="1233266"/>
              <a:chOff x="7394146" y="2792408"/>
              <a:chExt cx="4177065" cy="925358"/>
            </a:xfrm>
          </p:grpSpPr>
          <p:grpSp>
            <p:nvGrpSpPr>
              <p:cNvPr id="25" name="Group 24"/>
              <p:cNvGrpSpPr/>
              <p:nvPr/>
            </p:nvGrpSpPr>
            <p:grpSpPr>
              <a:xfrm>
                <a:off x="7394146" y="2792408"/>
                <a:ext cx="1254992" cy="925358"/>
                <a:chOff x="1729947" y="3831993"/>
                <a:chExt cx="1254992" cy="925358"/>
              </a:xfrm>
            </p:grpSpPr>
            <p:sp>
              <p:nvSpPr>
                <p:cNvPr id="39" name="Rectangle 38"/>
                <p:cNvSpPr/>
                <p:nvPr/>
              </p:nvSpPr>
              <p:spPr>
                <a:xfrm>
                  <a:off x="1729947" y="3831993"/>
                  <a:ext cx="1254992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0" name="Group 39"/>
                <p:cNvGrpSpPr/>
                <p:nvPr/>
              </p:nvGrpSpPr>
              <p:grpSpPr>
                <a:xfrm>
                  <a:off x="1982202" y="4099268"/>
                  <a:ext cx="754819" cy="531341"/>
                  <a:chOff x="1982202" y="4099268"/>
                  <a:chExt cx="754819" cy="531341"/>
                </a:xfrm>
              </p:grpSpPr>
              <p:sp>
                <p:nvSpPr>
                  <p:cNvPr id="41" name="Oval 40"/>
                  <p:cNvSpPr/>
                  <p:nvPr/>
                </p:nvSpPr>
                <p:spPr>
                  <a:xfrm>
                    <a:off x="1982202" y="4099268"/>
                    <a:ext cx="754819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" name="Rectangle 41"/>
                      <p:cNvSpPr/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bar>
                                <m:barPr>
                                  <m:pos m:val="top"/>
                                  <m:ctrlPr>
                                    <a:rPr lang="en-US" sz="200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20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sz="2000" baseline="-2500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TM</m:t>
                                  </m:r>
                                </m:e>
                              </m:ba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" name="Rectangle 4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982202" y="4203355"/>
                        <a:ext cx="509665" cy="327446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0337358" y="2792408"/>
                <a:ext cx="1233853" cy="925358"/>
                <a:chOff x="4673159" y="3831993"/>
                <a:chExt cx="1233853" cy="925358"/>
              </a:xfrm>
            </p:grpSpPr>
            <p:sp>
              <p:nvSpPr>
                <p:cNvPr id="35" name="Rectangle 34"/>
                <p:cNvSpPr/>
                <p:nvPr/>
              </p:nvSpPr>
              <p:spPr>
                <a:xfrm>
                  <a:off x="4673159" y="3831993"/>
                  <a:ext cx="123385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4899935" y="4099268"/>
                  <a:ext cx="775962" cy="531341"/>
                  <a:chOff x="2119182" y="4099268"/>
                  <a:chExt cx="775962" cy="531341"/>
                </a:xfrm>
              </p:grpSpPr>
              <p:sp>
                <p:nvSpPr>
                  <p:cNvPr id="37" name="Oval 36"/>
                  <p:cNvSpPr/>
                  <p:nvPr/>
                </p:nvSpPr>
                <p:spPr>
                  <a:xfrm>
                    <a:off x="2119182" y="4099268"/>
                    <a:ext cx="775962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Rectangle 37"/>
                      <p:cNvSpPr/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>
                          <a:spcBef>
                            <a:spcPts val="600"/>
                          </a:spcBef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TM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Rectangle 3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7362" y="4188583"/>
                        <a:ext cx="352790" cy="300215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r="-246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29" name="Oval 28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Freeform 32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Freeform 33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75690" y="5378857"/>
                  <a:ext cx="37093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8692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40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40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40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79" y="0"/>
                <a:ext cx="8446926" cy="780470"/>
              </a:xfrm>
              <a:prstGeom prst="rect">
                <a:avLst/>
              </a:prstGeom>
              <a:blipFill>
                <a:blip r:embed="rId3"/>
                <a:stretch>
                  <a:fillRect t="-4688" b="-32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b="0" i="1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solidFill>
                                      <a:schemeClr val="accent1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TMs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chemeClr val="accent1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Both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are T-unrecognizable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(1)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(2)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𝐸𝑄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/>
                  <a:t>For any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400" dirty="0"/>
                  <a:t>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                                     1.  Ignore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                                     2.  Simulate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.”</a:t>
                </a:r>
              </a:p>
              <a:p>
                <a:pPr marL="457200" indent="-457200">
                  <a:spcBef>
                    <a:spcPts val="1200"/>
                  </a:spcBef>
                  <a:buFontTx/>
                  <a:buAutoNum type="arabicParenBoth"/>
                </a:pPr>
                <a:r>
                  <a:rPr lang="en-US" sz="2400" dirty="0"/>
                  <a:t>Here we give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which maps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/>
                  <a:t>) </a:t>
                </a:r>
                <a:br>
                  <a:rPr lang="en-US" sz="2400" dirty="0"/>
                </a:br>
                <a:r>
                  <a:rPr lang="en-US" sz="2400" dirty="0"/>
                  <a:t>to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𝐸𝑄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problems (of the form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).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sz="2400" dirty="0"/>
                  <a:t> is a TM that always rejects.</a:t>
                </a:r>
              </a:p>
              <a:p>
                <a:pPr lvl="0">
                  <a:spcBef>
                    <a:spcPts val="1200"/>
                  </a:spcBef>
                </a:pPr>
                <a:r>
                  <a:rPr lang="en-US" sz="2400" dirty="0">
                    <a:solidFill>
                      <a:prstClr val="white"/>
                    </a:solidFill>
                  </a:rPr>
                  <a:t>(2)  Similarly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 dirty="0">
                                <a:solidFill>
                                  <a:prstClr val="white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=〈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  <m:r>
                      <a:rPr lang="en-US" sz="2400" i="1" dirty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accept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prstClr val="white"/>
                            </a:solidFill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white"/>
                    </a:solidFill>
                  </a:rPr>
                  <a:t> always accepts.</a:t>
                </a:r>
                <a:endParaRPr lang="en-US" sz="2400" dirty="0"/>
              </a:p>
              <a:p>
                <a:pPr>
                  <a:spcBef>
                    <a:spcPts val="600"/>
                  </a:spcBef>
                </a:pPr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856946" cy="5445017"/>
              </a:xfrm>
              <a:prstGeom prst="rect">
                <a:avLst/>
              </a:prstGeom>
              <a:blipFill>
                <a:blip r:embed="rId4"/>
                <a:stretch>
                  <a:fillRect l="-1101" t="-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acts on all inputs the way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acts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542" y="2946622"/>
                <a:ext cx="4568174" cy="400110"/>
              </a:xfrm>
              <a:prstGeom prst="rect">
                <a:avLst/>
              </a:prstGeom>
              <a:blipFill>
                <a:blip r:embed="rId5"/>
                <a:stretch>
                  <a:fillRect t="-7576" r="-53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458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terminology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598" y="1131801"/>
                <a:ext cx="9632361" cy="23852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8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Why do we use the term “reduce”?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When we reduce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, we show how to solve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by using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and conclude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no harder than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(suggests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notation)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/>
                  <a:t>Possibility 1:  We bring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’s difficulty down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’s difficulty.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/>
                  <a:t>Possibility 2:  We bring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’s difficulty up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’s difficulty.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8" y="1131801"/>
                <a:ext cx="9632361" cy="2385268"/>
              </a:xfrm>
              <a:prstGeom prst="rect">
                <a:avLst/>
              </a:prstGeom>
              <a:blipFill>
                <a:blip r:embed="rId3"/>
                <a:stretch>
                  <a:fillRect l="-1329" t="-2558" b="-4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374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Recall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is not decidable</a:t>
                </a:r>
              </a:p>
              <a:p>
                <a:r>
                  <a:rPr lang="en-US" sz="2000" dirty="0"/>
                  <a:t>Proof by contradiction:   Assume some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tx1"/>
                    </a:solidFill>
                  </a:rPr>
                  <a:t>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Accept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sz="2000" i="1" dirty="0"/>
                              <m:t>Reject</m:t>
                            </m:r>
                            <m:r>
                              <m:rPr>
                                <m:nor/>
                              </m:rPr>
                              <a:rPr lang="en-US" sz="2000" b="0" i="1" dirty="0" smtClean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not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000" dirty="0"/>
                  <a:t>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to 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endParaRPr lang="en-US" sz="2000" dirty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sz="2000" dirty="0"/>
                  <a:t>“On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1.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on input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begChr m:val="〈"/>
                        <m:endChr m:val="〉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2.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rejects. 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pPr>
                  <a:spcBef>
                    <a:spcPts val="1800"/>
                  </a:spcBef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/>
                  <a:t> doesn’t accept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/>
                  <a:t> .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accepts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lang="en-US" sz="2400" dirty="0"/>
                  <a:t> 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400" dirty="0"/>
                  <a:t> doesn’t accept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400" dirty="0"/>
                  <a:t> 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Contradiction.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1" y="1131801"/>
                <a:ext cx="6589370" cy="5180072"/>
              </a:xfrm>
              <a:prstGeom prst="rect">
                <a:avLst/>
              </a:prstGeom>
              <a:blipFill>
                <a:blip r:embed="rId3"/>
                <a:stretch>
                  <a:fillRect l="-1480" t="-942" r="-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/>
              <p:cNvGraphicFramePr>
                <a:graphicFrameLocks noGrp="1"/>
              </p:cNvGraphicFramePr>
              <p:nvPr/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〈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〉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rej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white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kumimoji="0" lang="en-US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63883359"/>
                  </p:ext>
                </p:extLst>
              </p:nvPr>
            </p:nvGraphicFramePr>
            <p:xfrm>
              <a:off x="7169650" y="3576145"/>
              <a:ext cx="4344576" cy="2836211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72676">
                      <a:extLst>
                        <a:ext uri="{9D8B030D-6E8A-4147-A177-3AD203B41FA5}">
                          <a16:colId xmlns:a16="http://schemas.microsoft.com/office/drawing/2014/main" val="2774232432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3363580173"/>
                        </a:ext>
                      </a:extLst>
                    </a:gridCol>
                    <a:gridCol w="566737">
                      <a:extLst>
                        <a:ext uri="{9D8B030D-6E8A-4147-A177-3AD203B41FA5}">
                          <a16:colId xmlns:a16="http://schemas.microsoft.com/office/drawing/2014/main" val="3632595979"/>
                        </a:ext>
                      </a:extLst>
                    </a:gridCol>
                    <a:gridCol w="581025">
                      <a:extLst>
                        <a:ext uri="{9D8B030D-6E8A-4147-A177-3AD203B41FA5}">
                          <a16:colId xmlns:a16="http://schemas.microsoft.com/office/drawing/2014/main" val="3230923150"/>
                        </a:ext>
                      </a:extLst>
                    </a:gridCol>
                    <a:gridCol w="571500">
                      <a:extLst>
                        <a:ext uri="{9D8B030D-6E8A-4147-A177-3AD203B41FA5}">
                          <a16:colId xmlns:a16="http://schemas.microsoft.com/office/drawing/2014/main" val="2723568372"/>
                        </a:ext>
                      </a:extLst>
                    </a:gridCol>
                    <a:gridCol w="914400">
                      <a:extLst>
                        <a:ext uri="{9D8B030D-6E8A-4147-A177-3AD203B41FA5}">
                          <a16:colId xmlns:a16="http://schemas.microsoft.com/office/drawing/2014/main" val="1996364502"/>
                        </a:ext>
                      </a:extLst>
                    </a:gridCol>
                    <a:gridCol w="566738">
                      <a:extLst>
                        <a:ext uri="{9D8B030D-6E8A-4147-A177-3AD203B41FA5}">
                          <a16:colId xmlns:a16="http://schemas.microsoft.com/office/drawing/2014/main" val="55357225"/>
                        </a:ext>
                      </a:extLst>
                    </a:gridCol>
                  </a:tblGrid>
                  <a:tr h="405173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0000" t="-7463" r="-5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2151" t="-7463" r="-465591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95789" t="-7463" r="-355789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7463" r="-259574" b="-6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. . .</a:t>
                          </a:r>
                          <a:endParaRPr lang="en-US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66667" t="-7463" r="-1075" b="-6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42883622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4"/>
                          <a:stretch>
                            <a:fillRect t="-109091" r="-659574" b="-5287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rej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8336454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205970" r="-659574" b="-4208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5657817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310606" r="-659574" b="-32727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err="1" smtClean="0"/>
                            <a:t>acc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. . 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02745200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404478" r="-659574" b="-2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rej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/>
                            <a:t>acc</a:t>
                          </a:r>
                          <a:endParaRPr lang="en-US" dirty="0" smtClean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0864216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512121" r="-659574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5789" t="-512121" r="-355789" b="-1257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6673905"/>
                      </a:ext>
                    </a:extLst>
                  </a:tr>
                  <a:tr h="40517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4"/>
                          <a:stretch>
                            <a:fillRect t="-602985" r="-659574" b="-238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acc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err="1" smtClean="0">
                              <a:solidFill>
                                <a:srgbClr val="FF0000"/>
                              </a:solidFill>
                            </a:rPr>
                            <a:t>rej</a:t>
                          </a:r>
                          <a:endParaRPr lang="en-US" dirty="0" smtClean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b="1" dirty="0" smtClean="0">
                              <a:solidFill>
                                <a:srgbClr val="CC00CC"/>
                              </a:solidFill>
                            </a:rPr>
                            <a:t>?</a:t>
                          </a:r>
                          <a:endParaRPr lang="en-US" sz="2000" b="1" dirty="0">
                            <a:solidFill>
                              <a:srgbClr val="CC00CC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2356441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Rectangle 9"/>
          <p:cNvSpPr/>
          <p:nvPr/>
        </p:nvSpPr>
        <p:spPr>
          <a:xfrm>
            <a:off x="7725551" y="3206813"/>
            <a:ext cx="2043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All TM descriptions: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7075715" y="3206813"/>
            <a:ext cx="717702" cy="703702"/>
            <a:chOff x="7239230" y="2273236"/>
            <a:chExt cx="717702" cy="703702"/>
          </a:xfrm>
        </p:grpSpPr>
        <p:sp>
          <p:nvSpPr>
            <p:cNvPr id="11" name="Rectangle 10"/>
            <p:cNvSpPr/>
            <p:nvPr/>
          </p:nvSpPr>
          <p:spPr>
            <a:xfrm>
              <a:off x="7239230" y="2273236"/>
              <a:ext cx="717702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dirty="0"/>
                <a:t>All TMs</a:t>
              </a:r>
            </a:p>
          </p:txBody>
        </p:sp>
        <p:sp>
          <p:nvSpPr>
            <p:cNvPr id="12" name="Down Arrow 11"/>
            <p:cNvSpPr/>
            <p:nvPr/>
          </p:nvSpPr>
          <p:spPr>
            <a:xfrm>
              <a:off x="7490480" y="2862195"/>
              <a:ext cx="215201" cy="114743"/>
            </a:xfrm>
            <a:prstGeom prst="downArrow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7169650" y="2690236"/>
            <a:ext cx="38784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Why is this proof a diagonalization?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793417" y="4044168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93417" y="4413500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93417" y="4782832"/>
            <a:ext cx="381474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93417" y="5152163"/>
            <a:ext cx="3814744" cy="828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780717" y="3982871"/>
            <a:ext cx="4908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925653" y="4792940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501096" y="5197281"/>
            <a:ext cx="49084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acc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380656" y="4387568"/>
            <a:ext cx="431720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dirty="0" err="1">
                <a:solidFill>
                  <a:srgbClr val="FF0000"/>
                </a:solidFill>
              </a:rPr>
              <a:t>rej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793417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347421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93041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9525695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1048084" y="6051976"/>
            <a:ext cx="446404" cy="356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524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/>
      <p:bldP spid="14" grpId="0"/>
      <p:bldP spid="15" grpId="0" animBg="1"/>
      <p:bldP spid="16" grpId="0" animBg="1"/>
      <p:bldP spid="17" grpId="0" animBg="1"/>
      <p:bldP spid="18" grpId="0" animBg="1"/>
      <p:bldP spid="19" grpId="0"/>
      <p:bldP spid="20" grpId="0" animBg="1"/>
      <p:bldP spid="21" grpId="0" animBg="1"/>
      <p:bldP spid="23" grpId="0" animBg="1"/>
      <p:bldP spid="27" grpId="0" animBg="1"/>
      <p:bldP spid="29" grpId="0" animBg="1"/>
      <p:bldP spid="30" grpId="0" animBg="1"/>
      <p:bldP spid="31" grpId="0" animBg="1"/>
      <p:bldP spid="32" grpId="0" animBg="1"/>
      <p:bldP spid="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The Reducibility Method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we know that some problem (say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) is undecidable,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we can use that to show other problems are undecidable.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 err="1"/>
                  <a:t>Defn</a:t>
                </a:r>
                <a:r>
                  <a:rPr lang="en-US" sz="2400" dirty="0"/>
                  <a:t>: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halts on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Recall Theorem</a:t>
                </a:r>
                <a:r>
                  <a:rPr lang="en-US" sz="2000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</a:t>
                </a:r>
              </a:p>
              <a:p>
                <a:r>
                  <a:rPr lang="en-US" sz="2000" dirty="0"/>
                  <a:t>Proof by contradiction, showing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: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Use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halts.  If not,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2.  Simulate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until it halts (as guaranteed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           3.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accepted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has rejected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TM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decides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, a contradiction.  Therefore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𝐻𝐴𝐿𝑇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undecidable.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00" y="1131801"/>
                <a:ext cx="8112327" cy="5124480"/>
              </a:xfrm>
              <a:prstGeom prst="rect">
                <a:avLst/>
              </a:prstGeom>
              <a:blipFill>
                <a:blip r:embed="rId2"/>
                <a:stretch>
                  <a:fillRect l="-1202" t="-952" b="-13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sosceles Triangle 4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4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– Concept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34599" y="1131801"/>
                <a:ext cx="7278313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we have two languages (or problems)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, then </a:t>
                </a:r>
                <a:b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means that we can use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solve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/>
                  <a:t>Example 1:   </a:t>
                </a:r>
                <a:r>
                  <a:rPr lang="en-US" sz="2400" dirty="0"/>
                  <a:t>Measuring the area of a rectangle </a:t>
                </a:r>
                <a:br>
                  <a:rPr lang="en-US" sz="2400" dirty="0"/>
                </a:br>
                <a:r>
                  <a:rPr lang="en-US" sz="2400" dirty="0"/>
                  <a:t>is reducible to measuring the lengths of its sides.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Example 2:</a:t>
                </a:r>
                <a:r>
                  <a:rPr lang="en-US" sz="2400" dirty="0">
                    <a:solidFill>
                      <a:schemeClr val="tx1"/>
                    </a:solidFill>
                  </a:rPr>
                  <a:t>   We showed that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NFA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is reducible to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DFA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.</a:t>
                </a:r>
              </a:p>
              <a:p>
                <a:pPr>
                  <a:spcBef>
                    <a:spcPts val="1200"/>
                  </a:spcBef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12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reducible to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then solving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gives a solution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easy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easy.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- then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hard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hard.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</a:t>
                </a:r>
                <a:r>
                  <a:rPr lang="en-US" sz="2000" dirty="0">
                    <a:solidFill>
                      <a:schemeClr val="tx1"/>
                    </a:solidFill>
                  </a:rPr>
                  <a:t>this is the form we will use </a:t>
                </a:r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599" y="1131801"/>
                <a:ext cx="7278313" cy="4401205"/>
              </a:xfrm>
              <a:prstGeom prst="rect">
                <a:avLst/>
              </a:prstGeom>
              <a:blipFill>
                <a:blip r:embed="rId3"/>
                <a:stretch>
                  <a:fillRect l="-1220" t="-575" r="-174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10519410" y="6471692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9.1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338697" y="2571056"/>
            <a:ext cx="4525263" cy="3231654"/>
          </a:xfrm>
          <a:prstGeom prst="rect">
            <a:avLst/>
          </a:prstGeom>
          <a:solidFill>
            <a:schemeClr val="bg1"/>
          </a:solidFill>
          <a:ln w="381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Check-in 9.1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Is Biology reducible to Physics?  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Yes, all aspects of the physical world may be explained in terms of Physics, at least in principle.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No, some things in the world, maybe life, the brain, or consciousness, </a:t>
            </a:r>
            <a:br>
              <a:rPr lang="en-US" sz="2000" dirty="0"/>
            </a:br>
            <a:r>
              <a:rPr lang="en-US" sz="2000" dirty="0"/>
              <a:t>are beyond the realm pf Physics.</a:t>
            </a:r>
          </a:p>
          <a:p>
            <a:pPr marL="457200" indent="-457200">
              <a:spcBef>
                <a:spcPts val="600"/>
              </a:spcBef>
              <a:buAutoNum type="alphaLcParenBoth"/>
            </a:pPr>
            <a:r>
              <a:rPr lang="en-US" sz="2000" dirty="0"/>
              <a:t>I’m on the fence on this question!   </a:t>
            </a:r>
          </a:p>
        </p:txBody>
      </p:sp>
      <p:sp>
        <p:nvSpPr>
          <p:cNvPr id="3" name="Rectangle 2"/>
          <p:cNvSpPr/>
          <p:nvPr/>
        </p:nvSpPr>
        <p:spPr>
          <a:xfrm>
            <a:off x="334598" y="5088175"/>
            <a:ext cx="3664525" cy="3431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86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5" grpId="0" animBg="1"/>
      <p:bldP spid="6" grpId="0" animBg="1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b="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40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4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" y="0"/>
                <a:ext cx="8446926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Let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| </m:t>
                    </m:r>
                    <m:r>
                      <a:rPr lang="en-US" sz="2400" b="0" i="1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a TM and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=∅ }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</a:t>
                </a:r>
              </a:p>
              <a:p>
                <a:r>
                  <a:rPr lang="en-US" sz="2000" dirty="0"/>
                  <a:t>Proof by contradiction. 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Assume that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and show that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 is decidable (false!).</a:t>
                </a:r>
              </a:p>
              <a:p>
                <a:r>
                  <a:rPr lang="en-US" sz="2000" dirty="0"/>
                  <a:t>Let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decide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Construct TM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000" dirty="0"/>
                  <a:t> deciding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0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           1.  Transform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to new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              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              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              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  <a:p>
                <a:r>
                  <a:rPr lang="en-US" sz="2000" dirty="0"/>
                  <a:t>           2.  Use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000" dirty="0"/>
                  <a:t> to test whether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err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 =∅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3.  If YES [so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  <a:br>
                  <a:rPr lang="en-US" sz="2000" dirty="0"/>
                </a:br>
                <a:r>
                  <a:rPr lang="en-US" sz="2000" dirty="0"/>
                  <a:t>                 If NO [so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] then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.  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77" y="1093438"/>
                <a:ext cx="8797044" cy="4755148"/>
              </a:xfrm>
              <a:prstGeom prst="rect">
                <a:avLst/>
              </a:prstGeom>
              <a:blipFill>
                <a:blip r:embed="rId4"/>
                <a:stretch>
                  <a:fillRect l="-1109" t="-1026" b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sz="2000" dirty="0"/>
                  <a:t> works like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except that it </a:t>
                </a:r>
                <a:br>
                  <a:rPr lang="en-US" sz="2000" dirty="0"/>
                </a:br>
                <a:r>
                  <a:rPr lang="en-US" sz="2000" dirty="0"/>
                  <a:t>always rejects strings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000" b="0" i="0" dirty="0" smtClean="0"/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∅      </m:t>
                            </m:r>
                            <m:r>
                              <m:rPr>
                                <m:nor/>
                              </m:rPr>
                              <a:rPr lang="en-US" sz="2000" dirty="0"/>
                              <m:t>if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2000" b="0" i="0" dirty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eqArr>
                      </m:e>
                    </m:d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7537" y="3616155"/>
                <a:ext cx="4220375" cy="1471365"/>
              </a:xfrm>
              <a:prstGeom prst="rect">
                <a:avLst/>
              </a:prstGeom>
              <a:blipFill>
                <a:blip r:embed="rId5"/>
                <a:stretch>
                  <a:fillRect l="-159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453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sz="2400" b="1" dirty="0"/>
                  <a:t>Defn:  </a:t>
                </a:r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/>
                  <a:t> is </a:t>
                </a:r>
                <a:r>
                  <a:rPr lang="en-US" sz="2400" u="sng" dirty="0"/>
                  <a:t>computable</a:t>
                </a:r>
                <a:r>
                  <a:rPr lang="en-US" sz="2400" dirty="0"/>
                  <a:t> if there is a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where</a:t>
                </a:r>
                <a14:m>
                  <m:oMath xmlns:m="http://schemas.openxmlformats.org/officeDocument/2006/math">
                    <m:r>
                      <a:rPr lang="en-US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 halts with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on its tape, for all strings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 err="1">
                    <a:solidFill>
                      <a:schemeClr val="tx1"/>
                    </a:solidFill>
                  </a:rPr>
                  <a:t>Defn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: 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mapping-reducible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if there is 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a computable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1800493"/>
              </a:xfrm>
              <a:prstGeom prst="rect">
                <a:avLst/>
              </a:prstGeom>
              <a:blipFill>
                <a:blip r:embed="rId3"/>
                <a:stretch>
                  <a:fillRect l="-1040" t="-2703" b="-6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291676" y="3070163"/>
            <a:ext cx="1396313" cy="1193026"/>
            <a:chOff x="1729946" y="3731741"/>
            <a:chExt cx="1396313" cy="1025610"/>
          </a:xfrm>
        </p:grpSpPr>
        <p:sp>
          <p:nvSpPr>
            <p:cNvPr id="5" name="Rectangle 4"/>
            <p:cNvSpPr/>
            <p:nvPr/>
          </p:nvSpPr>
          <p:spPr>
            <a:xfrm>
              <a:off x="1729946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2119183" y="4099268"/>
              <a:ext cx="617838" cy="531341"/>
              <a:chOff x="2119183" y="4099268"/>
              <a:chExt cx="617838" cy="531341"/>
            </a:xfrm>
          </p:grpSpPr>
          <p:sp>
            <p:nvSpPr>
              <p:cNvPr id="6" name="Oval 5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0511" y="4164883"/>
                    <a:ext cx="452175" cy="39688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15" name="Group 14"/>
          <p:cNvGrpSpPr/>
          <p:nvPr/>
        </p:nvGrpSpPr>
        <p:grpSpPr>
          <a:xfrm>
            <a:off x="4072429" y="3070163"/>
            <a:ext cx="1396313" cy="1193026"/>
            <a:chOff x="4510699" y="3731741"/>
            <a:chExt cx="1396313" cy="1025610"/>
          </a:xfrm>
        </p:grpSpPr>
        <p:sp>
          <p:nvSpPr>
            <p:cNvPr id="7" name="Rectangle 6"/>
            <p:cNvSpPr/>
            <p:nvPr/>
          </p:nvSpPr>
          <p:spPr>
            <a:xfrm>
              <a:off x="4510699" y="3731741"/>
              <a:ext cx="1396313" cy="10256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899936" y="4099268"/>
              <a:ext cx="633794" cy="531341"/>
              <a:chOff x="2119183" y="4099268"/>
              <a:chExt cx="633794" cy="531341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2119183" y="4099268"/>
                <a:ext cx="617838" cy="53134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2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9132" y="4159424"/>
                    <a:ext cx="463845" cy="39688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6" name="Oval 15"/>
          <p:cNvSpPr/>
          <p:nvPr/>
        </p:nvSpPr>
        <p:spPr>
          <a:xfrm>
            <a:off x="2170361" y="387077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170361" y="3371517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Example:  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TM</m:t>
                    </m:r>
                    <m:r>
                      <m:rPr>
                        <m:nor/>
                      </m:rPr>
                      <a:rPr lang="en-US" sz="2400" b="0" i="0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The computable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 =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tx1"/>
                    </a:solidFill>
                  </a:rPr>
                  <a:t>Because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iff  </a:t>
                </a:r>
                <a14:m>
                  <m:oMath xmlns:m="http://schemas.openxmlformats.org/officeDocument/2006/math">
                    <m:d>
                      <m:dPr>
                        <m:begChr m:val="〈"/>
                        <m:endChr m:val="〉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bar>
                      <m:barPr>
                        <m:pos m:val="top"/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r>
                      <m:rPr>
                        <m:nor/>
                      </m:rPr>
                      <a:rPr lang="en-US" sz="2400" dirty="0">
                        <a:solidFill>
                          <a:schemeClr val="tx1"/>
                        </a:solidFill>
                      </a:rPr>
                      <m:t>  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       (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iff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〈"/>
                            <m:endChr m:val="〉"/>
                            <m:ctrlPr>
                              <a:rPr 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sz="2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) </a:t>
                </a: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4416255"/>
                <a:ext cx="8797044" cy="1805751"/>
              </a:xfrm>
              <a:prstGeom prst="rect">
                <a:avLst/>
              </a:prstGeom>
              <a:blipFill>
                <a:blip r:embed="rId6"/>
                <a:stretch>
                  <a:fillRect l="-1040" t="-337" b="-6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535" y="3088128"/>
                <a:ext cx="4142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2241430" y="3088128"/>
            <a:ext cx="3074548" cy="1037728"/>
            <a:chOff x="2175328" y="3297448"/>
            <a:chExt cx="3074548" cy="1037728"/>
          </a:xfrm>
        </p:grpSpPr>
        <p:sp>
          <p:nvSpPr>
            <p:cNvPr id="20" name="Oval 19"/>
            <p:cNvSpPr/>
            <p:nvPr/>
          </p:nvSpPr>
          <p:spPr>
            <a:xfrm>
              <a:off x="4496541" y="4080096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/>
            <p:cNvSpPr/>
            <p:nvPr/>
          </p:nvSpPr>
          <p:spPr>
            <a:xfrm>
              <a:off x="4496541" y="3580837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175328" y="3426501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175328" y="3913133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3483" y="3935066"/>
                  <a:ext cx="390941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10699" y="3297448"/>
                  <a:ext cx="739177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4" name="Straight Connector 33"/>
          <p:cNvCxnSpPr/>
          <p:nvPr/>
        </p:nvCxnSpPr>
        <p:spPr>
          <a:xfrm>
            <a:off x="1013552" y="2445745"/>
            <a:ext cx="3470148" cy="0"/>
          </a:xfrm>
          <a:prstGeom prst="line">
            <a:avLst/>
          </a:prstGeom>
          <a:ln w="190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Recall TM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000" dirty="0"/>
                  <a:t> “On input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                               1. 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</a:t>
                </a:r>
                <a:r>
                  <a:rPr lang="en-US" sz="2000" i="1" dirty="0"/>
                  <a:t>reject</a:t>
                </a:r>
                <a:r>
                  <a:rPr lang="en-US" sz="2000" dirty="0"/>
                  <a:t>.</a:t>
                </a:r>
              </a:p>
              <a:p>
                <a:r>
                  <a:rPr lang="en-US" sz="2000" dirty="0"/>
                  <a:t>                               2.  else run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on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                               3.  </a:t>
                </a:r>
                <a:r>
                  <a:rPr lang="en-US" sz="2000" i="1" dirty="0"/>
                  <a:t>Accept</a:t>
                </a:r>
                <a:r>
                  <a:rPr lang="en-US" sz="2000" dirty="0"/>
                  <a:t> if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accepts.”</a:t>
                </a:r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345" y="4898567"/>
                <a:ext cx="4621078" cy="1323439"/>
              </a:xfrm>
              <a:prstGeom prst="rect">
                <a:avLst/>
              </a:prstGeom>
              <a:blipFill>
                <a:blip r:embed="rId10"/>
                <a:stretch>
                  <a:fillRect l="-1451" t="-2765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894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  <p:bldP spid="16" grpId="0" animBg="1"/>
      <p:bldP spid="17" grpId="0" animBg="1"/>
      <p:bldP spid="28" grpId="0" uiExpand="1" build="p"/>
      <p:bldP spid="30" grpId="0"/>
      <p:bldP spid="3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Reductions - properties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Proof:  Say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“On input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1.  Compute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2.  Run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to test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      3.  If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halts then output same result.”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Corollary: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undecidable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b="1" dirty="0">
                    <a:solidFill>
                      <a:schemeClr val="tx1"/>
                    </a:solidFill>
                  </a:rPr>
                  <a:t>Theorem:  </a:t>
                </a: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T-recognizable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Proof:  Same as above.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4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Corollary:  </a:t>
                </a: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400" i="1" dirty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 then so is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400" dirty="0">
                  <a:solidFill>
                    <a:schemeClr val="accent1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797044" cy="4693593"/>
              </a:xfrm>
              <a:prstGeom prst="rect">
                <a:avLst/>
              </a:prstGeom>
              <a:blipFill>
                <a:blip r:embed="rId3"/>
                <a:stretch>
                  <a:fillRect l="-1040" t="-1039" b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4329628" y="1605596"/>
            <a:ext cx="3539915" cy="1025610"/>
            <a:chOff x="7394145" y="2692156"/>
            <a:chExt cx="4177066" cy="1025610"/>
          </a:xfrm>
        </p:grpSpPr>
        <p:grpSp>
          <p:nvGrpSpPr>
            <p:cNvPr id="10" name="Group 9"/>
            <p:cNvGrpSpPr/>
            <p:nvPr/>
          </p:nvGrpSpPr>
          <p:grpSpPr>
            <a:xfrm>
              <a:off x="7394145" y="2692156"/>
              <a:ext cx="1396313" cy="1025610"/>
              <a:chOff x="1729946" y="3731741"/>
              <a:chExt cx="1396313" cy="102561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729946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9" name="Group 8"/>
              <p:cNvGrpSpPr/>
              <p:nvPr/>
            </p:nvGrpSpPr>
            <p:grpSpPr>
              <a:xfrm>
                <a:off x="2107713" y="4099268"/>
                <a:ext cx="629308" cy="531341"/>
                <a:chOff x="2107713" y="4099268"/>
                <a:chExt cx="629308" cy="531341"/>
              </a:xfrm>
            </p:grpSpPr>
            <p:sp>
              <p:nvSpPr>
                <p:cNvPr id="6" name="Oval 5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07713" y="4164883"/>
                      <a:ext cx="479994" cy="40011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5" name="Group 14"/>
            <p:cNvGrpSpPr/>
            <p:nvPr/>
          </p:nvGrpSpPr>
          <p:grpSpPr>
            <a:xfrm>
              <a:off x="10174898" y="2692156"/>
              <a:ext cx="1396313" cy="1025610"/>
              <a:chOff x="4510699" y="3731741"/>
              <a:chExt cx="1396313" cy="1025610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510699" y="3731741"/>
                <a:ext cx="1396313" cy="102561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2" name="Group 11"/>
              <p:cNvGrpSpPr/>
              <p:nvPr/>
            </p:nvGrpSpPr>
            <p:grpSpPr>
              <a:xfrm>
                <a:off x="4899936" y="4099268"/>
                <a:ext cx="650235" cy="531341"/>
                <a:chOff x="2119183" y="4099268"/>
                <a:chExt cx="650235" cy="531341"/>
              </a:xfrm>
            </p:grpSpPr>
            <p:sp>
              <p:nvSpPr>
                <p:cNvPr id="13" name="Oval 12"/>
                <p:cNvSpPr/>
                <p:nvPr/>
              </p:nvSpPr>
              <p:spPr>
                <a:xfrm>
                  <a:off x="2119183" y="4099268"/>
                  <a:ext cx="617838" cy="531341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76713" y="4164883"/>
                      <a:ext cx="492705" cy="40011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sp>
          <p:nvSpPr>
            <p:cNvPr id="16" name="Oval 15"/>
            <p:cNvSpPr/>
            <p:nvPr/>
          </p:nvSpPr>
          <p:spPr>
            <a:xfrm>
              <a:off x="8272830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/>
            <p:cNvSpPr/>
            <p:nvPr/>
          </p:nvSpPr>
          <p:spPr>
            <a:xfrm>
              <a:off x="8272830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/>
            <p:cNvSpPr/>
            <p:nvPr/>
          </p:nvSpPr>
          <p:spPr>
            <a:xfrm>
              <a:off x="10665112" y="3325353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Oval 20"/>
            <p:cNvSpPr/>
            <p:nvPr/>
          </p:nvSpPr>
          <p:spPr>
            <a:xfrm>
              <a:off x="10665112" y="2946744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8343899" y="2792408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8343899" y="3158390"/>
              <a:ext cx="2298700" cy="175651"/>
            </a:xfrm>
            <a:custGeom>
              <a:avLst/>
              <a:gdLst>
                <a:gd name="connsiteX0" fmla="*/ 0 w 2386013"/>
                <a:gd name="connsiteY0" fmla="*/ 273847 h 273847"/>
                <a:gd name="connsiteX1" fmla="*/ 1193007 w 2386013"/>
                <a:gd name="connsiteY1" fmla="*/ 3 h 273847"/>
                <a:gd name="connsiteX2" fmla="*/ 2386013 w 2386013"/>
                <a:gd name="connsiteY2" fmla="*/ 269084 h 2738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6013" h="273847">
                  <a:moveTo>
                    <a:pt x="0" y="273847"/>
                  </a:moveTo>
                  <a:cubicBezTo>
                    <a:pt x="397669" y="137322"/>
                    <a:pt x="795338" y="797"/>
                    <a:pt x="1193007" y="3"/>
                  </a:cubicBezTo>
                  <a:cubicBezTo>
                    <a:pt x="1590676" y="-791"/>
                    <a:pt x="1988344" y="134146"/>
                    <a:pt x="2386013" y="269084"/>
                  </a:cubicBezTo>
                </a:path>
              </a:pathLst>
            </a:custGeom>
            <a:noFill/>
            <a:ln w="6350">
              <a:solidFill>
                <a:schemeClr val="accent1">
                  <a:lumMod val="60000"/>
                  <a:lumOff val="40000"/>
                </a:schemeClr>
              </a:solidFill>
              <a:tailEnd type="stealth"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74398" y="3140687"/>
                  <a:ext cx="43770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23"/>
          <p:cNvSpPr/>
          <p:nvPr/>
        </p:nvSpPr>
        <p:spPr>
          <a:xfrm>
            <a:off x="10574495" y="6350506"/>
            <a:ext cx="1205779" cy="338554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Check-in 9.2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/>
              <p:cNvSpPr txBox="1"/>
              <p:nvPr/>
            </p:nvSpPr>
            <p:spPr>
              <a:xfrm>
                <a:off x="8749650" y="3520327"/>
                <a:ext cx="3330173" cy="280628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FFC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C000"/>
                    </a:solidFill>
                  </a:rPr>
                  <a:t>Check-in 9.2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000" dirty="0"/>
                  <a:t>.  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What can we conclude?</a:t>
                </a:r>
              </a:p>
              <a:p>
                <a:pPr>
                  <a:spcBef>
                    <a:spcPts val="600"/>
                  </a:spcBef>
                </a:pPr>
                <a:r>
                  <a:rPr lang="en-US" sz="2000" dirty="0"/>
                  <a:t>Check all that apply.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AutoNum type="alphaLcParenBoth"/>
                </a:pPr>
                <a:r>
                  <a:rPr lang="en-US" sz="2000" b="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bar>
                      <m:barPr>
                        <m:pos m:val="top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bar>
                  </m:oMath>
                </a14:m>
                <a:r>
                  <a:rPr lang="en-US" sz="2000" dirty="0"/>
                  <a:t> </a:t>
                </a:r>
              </a:p>
              <a:p>
                <a:pPr marL="457200" indent="-457200">
                  <a:spcBef>
                    <a:spcPts val="600"/>
                  </a:spcBef>
                  <a:buFontTx/>
                  <a:buAutoNum type="alphaLcParenBoth"/>
                </a:pPr>
                <a:r>
                  <a:rPr lang="en-US" sz="2000" dirty="0"/>
                  <a:t>None of the above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9650" y="3520327"/>
                <a:ext cx="3330173" cy="2806281"/>
              </a:xfrm>
              <a:prstGeom prst="rect">
                <a:avLst/>
              </a:prstGeom>
              <a:blipFill>
                <a:blip r:embed="rId7"/>
                <a:stretch>
                  <a:fillRect l="-2256" t="-1339" b="-1786"/>
                </a:stretch>
              </a:blipFill>
              <a:ln w="38100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20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Mapping vs General Reducibility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Mapping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Translate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-questions.</a:t>
                </a:r>
              </a:p>
              <a:p>
                <a:r>
                  <a:rPr lang="en-US" sz="2400" dirty="0"/>
                  <a:t>- A special type of reducibility</a:t>
                </a:r>
              </a:p>
              <a:p>
                <a:r>
                  <a:rPr lang="en-US" sz="2400" dirty="0"/>
                  <a:t>- Useful to prove T-unrecognizability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(General) Reducibility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:  Use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solver to solve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. </a:t>
                </a:r>
              </a:p>
              <a:p>
                <a:r>
                  <a:rPr lang="en-US" sz="2400" dirty="0"/>
                  <a:t>- May be conceptually simpler  </a:t>
                </a:r>
              </a:p>
              <a:p>
                <a:r>
                  <a:rPr lang="en-US" sz="2400" dirty="0"/>
                  <a:t>- Useful to prove undecidability</a:t>
                </a:r>
              </a:p>
              <a:p>
                <a:pPr>
                  <a:spcBef>
                    <a:spcPts val="3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Noteworthy difference: </a:t>
                </a:r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endParaRPr lang="en-US" sz="2400" dirty="0"/>
              </a:p>
              <a:p>
                <a:r>
                  <a:rPr lang="en-US" sz="2400" dirty="0"/>
                  <a:t>-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may not be mapping reducible to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sz="2400" dirty="0"/>
                  <a:t>.  </a:t>
                </a:r>
                <a:br>
                  <a:rPr lang="en-US" sz="2400" dirty="0"/>
                </a:br>
                <a:r>
                  <a:rPr lang="en-US" sz="2400" dirty="0"/>
                  <a:t>  For example  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≰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7" y="1093438"/>
                <a:ext cx="8954706" cy="4839595"/>
              </a:xfrm>
              <a:prstGeom prst="rect">
                <a:avLst/>
              </a:prstGeom>
              <a:blipFill>
                <a:blip r:embed="rId3"/>
                <a:stretch>
                  <a:fillRect l="-1021" t="-1008" b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/>
          <p:cNvGrpSpPr/>
          <p:nvPr/>
        </p:nvGrpSpPr>
        <p:grpSpPr>
          <a:xfrm>
            <a:off x="5089048" y="1675643"/>
            <a:ext cx="3581227" cy="858238"/>
            <a:chOff x="7116152" y="2663415"/>
            <a:chExt cx="4177066" cy="925358"/>
          </a:xfrm>
        </p:grpSpPr>
        <p:grpSp>
          <p:nvGrpSpPr>
            <p:cNvPr id="3" name="Group 2"/>
            <p:cNvGrpSpPr/>
            <p:nvPr/>
          </p:nvGrpSpPr>
          <p:grpSpPr>
            <a:xfrm>
              <a:off x="7116152" y="2663415"/>
              <a:ext cx="4177066" cy="925358"/>
              <a:chOff x="7394145" y="2792408"/>
              <a:chExt cx="4177066" cy="925358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7394145" y="2792408"/>
                <a:ext cx="1396313" cy="925358"/>
                <a:chOff x="1729946" y="3831993"/>
                <a:chExt cx="1396313" cy="925358"/>
              </a:xfrm>
            </p:grpSpPr>
            <p:sp>
              <p:nvSpPr>
                <p:cNvPr id="5" name="Rectangle 4"/>
                <p:cNvSpPr/>
                <p:nvPr/>
              </p:nvSpPr>
              <p:spPr>
                <a:xfrm>
                  <a:off x="1729946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9" name="Group 8"/>
                <p:cNvGrpSpPr/>
                <p:nvPr/>
              </p:nvGrpSpPr>
              <p:grpSpPr>
                <a:xfrm>
                  <a:off x="2119183" y="4099268"/>
                  <a:ext cx="617838" cy="531341"/>
                  <a:chOff x="2119183" y="4099268"/>
                  <a:chExt cx="617838" cy="531341"/>
                </a:xfrm>
              </p:grpSpPr>
              <p:sp>
                <p:nvSpPr>
                  <p:cNvPr id="6" name="Oval 5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" name="Rectangle 7"/>
                      <p:cNvSpPr/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</p:spPr>
                    <p:txBody>
                      <a:bodyPr wrap="squar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8" name="Rectangle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157536" y="4144813"/>
                        <a:ext cx="338714" cy="43140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1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15" name="Group 14"/>
              <p:cNvGrpSpPr/>
              <p:nvPr/>
            </p:nvGrpSpPr>
            <p:grpSpPr>
              <a:xfrm>
                <a:off x="10174898" y="2792408"/>
                <a:ext cx="1396313" cy="925358"/>
                <a:chOff x="4510699" y="3831993"/>
                <a:chExt cx="1396313" cy="925358"/>
              </a:xfrm>
            </p:grpSpPr>
            <p:sp>
              <p:nvSpPr>
                <p:cNvPr id="7" name="Rectangle 6"/>
                <p:cNvSpPr/>
                <p:nvPr/>
              </p:nvSpPr>
              <p:spPr>
                <a:xfrm>
                  <a:off x="4510699" y="3831993"/>
                  <a:ext cx="1396313" cy="925358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2" name="Group 11"/>
                <p:cNvGrpSpPr/>
                <p:nvPr/>
              </p:nvGrpSpPr>
              <p:grpSpPr>
                <a:xfrm>
                  <a:off x="4899936" y="4099268"/>
                  <a:ext cx="668648" cy="531341"/>
                  <a:chOff x="2119183" y="4099268"/>
                  <a:chExt cx="668648" cy="531341"/>
                </a:xfrm>
              </p:grpSpPr>
              <p:sp>
                <p:nvSpPr>
                  <p:cNvPr id="13" name="Oval 12"/>
                  <p:cNvSpPr/>
                  <p:nvPr/>
                </p:nvSpPr>
                <p:spPr>
                  <a:xfrm>
                    <a:off x="2119183" y="4099268"/>
                    <a:ext cx="617838" cy="531341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" name="Rectangle 13"/>
                      <p:cNvSpPr/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4" name="Rectangle 1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300809" y="4157926"/>
                        <a:ext cx="487022" cy="431401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16" name="Oval 15"/>
              <p:cNvSpPr/>
              <p:nvPr/>
            </p:nvSpPr>
            <p:spPr>
              <a:xfrm>
                <a:off x="8272830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8272830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10665112" y="3325353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10665112" y="2946744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8343899" y="2792408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Freeform 26"/>
              <p:cNvSpPr/>
              <p:nvPr/>
            </p:nvSpPr>
            <p:spPr>
              <a:xfrm>
                <a:off x="8343899" y="3158390"/>
                <a:ext cx="2298700" cy="175651"/>
              </a:xfrm>
              <a:custGeom>
                <a:avLst/>
                <a:gdLst>
                  <a:gd name="connsiteX0" fmla="*/ 0 w 2386013"/>
                  <a:gd name="connsiteY0" fmla="*/ 273847 h 273847"/>
                  <a:gd name="connsiteX1" fmla="*/ 1193007 w 2386013"/>
                  <a:gd name="connsiteY1" fmla="*/ 3 h 273847"/>
                  <a:gd name="connsiteX2" fmla="*/ 2386013 w 2386013"/>
                  <a:gd name="connsiteY2" fmla="*/ 269084 h 2738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86013" h="273847">
                    <a:moveTo>
                      <a:pt x="0" y="273847"/>
                    </a:moveTo>
                    <a:cubicBezTo>
                      <a:pt x="397669" y="137322"/>
                      <a:pt x="795338" y="797"/>
                      <a:pt x="1193007" y="3"/>
                    </a:cubicBezTo>
                    <a:cubicBezTo>
                      <a:pt x="1590676" y="-791"/>
                      <a:pt x="1988344" y="134146"/>
                      <a:pt x="2386013" y="269084"/>
                    </a:cubicBezTo>
                  </a:path>
                </a:pathLst>
              </a:custGeom>
              <a:noFill/>
              <a:ln w="6350">
                <a:solidFill>
                  <a:schemeClr val="accent1">
                    <a:lumMod val="60000"/>
                    <a:lumOff val="40000"/>
                  </a:schemeClr>
                </a:solidFill>
                <a:tailEnd type="stealth"/>
              </a:ln>
            </p:spPr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solidFill>
                              <a:schemeClr val="accent1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n-US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9217" y="3075968"/>
                  <a:ext cx="432651" cy="398216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/>
          <p:cNvGrpSpPr/>
          <p:nvPr/>
        </p:nvGrpSpPr>
        <p:grpSpPr>
          <a:xfrm>
            <a:off x="5089048" y="3276199"/>
            <a:ext cx="1917680" cy="1145754"/>
            <a:chOff x="5089048" y="3276199"/>
            <a:chExt cx="1917680" cy="1145754"/>
          </a:xfrm>
        </p:grpSpPr>
        <p:sp>
          <p:nvSpPr>
            <p:cNvPr id="19" name="Rounded Rectangle 18"/>
            <p:cNvSpPr/>
            <p:nvPr/>
          </p:nvSpPr>
          <p:spPr>
            <a:xfrm>
              <a:off x="5089048" y="3276199"/>
              <a:ext cx="1917680" cy="114575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5547957" y="3849076"/>
              <a:ext cx="1340767" cy="46270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1008" y="3276199"/>
                  <a:ext cx="1044072" cy="400110"/>
                </a:xfrm>
                <a:prstGeom prst="rect">
                  <a:avLst/>
                </a:prstGeom>
                <a:blipFill>
                  <a:blip r:embed="rId7"/>
                  <a:stretch>
                    <a:fillRect t="-7576" r="-4651" b="-257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a14:m>
                  <a:r>
                    <a:rPr lang="en-US" sz="2000" dirty="0">
                      <a:solidFill>
                        <a:schemeClr val="tx1"/>
                      </a:solidFill>
                    </a:rPr>
                    <a:t> solver</a:t>
                  </a: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6578" y="3887364"/>
                  <a:ext cx="1044072" cy="400110"/>
                </a:xfrm>
                <a:prstGeom prst="rect">
                  <a:avLst/>
                </a:prstGeom>
                <a:blipFill>
                  <a:blip r:embed="rId8"/>
                  <a:stretch>
                    <a:fillRect t="-9231" r="-5848" b="-2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26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" y="0"/>
            <a:ext cx="84469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Reducibility – Templates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undecidable:</a:t>
                </a:r>
              </a:p>
              <a:p>
                <a:r>
                  <a:rPr lang="en-US" sz="2400" dirty="0"/>
                  <a:t>- Show undecidable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m:rPr>
                        <m:nor/>
                      </m:rPr>
                      <a:rPr lang="en-US" sz="2400" baseline="-25000" dirty="0">
                        <a:latin typeface="Cambria Math" panose="02040503050406030204" pitchFamily="18" charset="0"/>
                      </a:rPr>
                      <m:t>TM</m:t>
                    </m:r>
                    <m:r>
                      <a:rPr lang="en-US" sz="2400" i="1" baseline="-25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Assume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sz="2400" dirty="0"/>
                  <a:t> decides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r>
                  <a:rPr lang="en-US" sz="2400" dirty="0"/>
                  <a:t>                      Construct TM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400" dirty="0"/>
                  <a:t> deciding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.  Contradiction.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To prove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chemeClr val="accent1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is T-unrecognizable:</a:t>
                </a:r>
              </a:p>
              <a:p>
                <a:r>
                  <a:rPr lang="en-US" sz="2400" dirty="0"/>
                  <a:t>- Show T-unrecognizable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mapping reducible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/>
                  <a:t>.  (often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/>
                  <a:t> is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m:rPr>
                            <m:nor/>
                          </m:rPr>
                          <a:rPr lang="en-US" sz="2400" baseline="-25000" dirty="0">
                            <a:latin typeface="Cambria Math" panose="02040503050406030204" pitchFamily="18" charset="0"/>
                          </a:rPr>
                          <m:t>TM</m:t>
                        </m:r>
                      </m:e>
                    </m:bar>
                  </m:oMath>
                </a14:m>
                <a:r>
                  <a:rPr lang="en-US" sz="2400" dirty="0"/>
                  <a:t>)</a:t>
                </a:r>
              </a:p>
              <a:p>
                <a:r>
                  <a:rPr lang="en-US" sz="2400" dirty="0"/>
                  <a:t>- Template:  give reduction function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76" y="1093438"/>
                <a:ext cx="10729995" cy="2952027"/>
              </a:xfrm>
              <a:prstGeom prst="rect">
                <a:avLst/>
              </a:prstGeom>
              <a:blipFill>
                <a:blip r:embed="rId3"/>
                <a:stretch>
                  <a:fillRect l="-852" t="-1649" b="-37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Isosceles Triangle 3"/>
          <p:cNvSpPr/>
          <p:nvPr/>
        </p:nvSpPr>
        <p:spPr>
          <a:xfrm rot="8089703">
            <a:off x="12005555" y="6742019"/>
            <a:ext cx="276225" cy="136454"/>
          </a:xfrm>
          <a:prstGeom prst="triangle">
            <a:avLst/>
          </a:prstGeom>
          <a:solidFill>
            <a:srgbClr val="336600"/>
          </a:solidFill>
          <a:ln>
            <a:noFill/>
          </a:ln>
        </p:spPr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99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/>
        </a:defPPr>
      </a:lstStyle>
    </a:spDef>
    <a:lnDef>
      <a:spPr>
        <a:ln w="9525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28211</TotalTime>
  <Words>1534</Words>
  <Application>Microsoft Macintosh PowerPoint</Application>
  <PresentationFormat>Widescreen</PresentationFormat>
  <Paragraphs>212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Massachusetts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Sipser</dc:creator>
  <cp:lastModifiedBy>Hongmin Li</cp:lastModifiedBy>
  <cp:revision>605</cp:revision>
  <dcterms:created xsi:type="dcterms:W3CDTF">2020-08-09T18:24:17Z</dcterms:created>
  <dcterms:modified xsi:type="dcterms:W3CDTF">2022-04-21T23:29:01Z</dcterms:modified>
</cp:coreProperties>
</file>