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4" r:id="rId6"/>
    <p:sldId id="257" r:id="rId7"/>
    <p:sldId id="259" r:id="rId8"/>
    <p:sldId id="258" r:id="rId9"/>
    <p:sldId id="276" r:id="rId10"/>
    <p:sldId id="260" r:id="rId11"/>
    <p:sldId id="261" r:id="rId12"/>
    <p:sldId id="262" r:id="rId13"/>
    <p:sldId id="263" r:id="rId14"/>
    <p:sldId id="267" r:id="rId15"/>
    <p:sldId id="277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A0786-81EC-4440-B93A-6DC1A734D38B}" v="82" dt="2024-10-07T19:39:40.213"/>
    <p1510:client id="{8ED161D3-97A4-4E64-BB45-8EDC19B0AC82}" v="2" dt="2024-10-07T19:37:25.920"/>
    <p1510:client id="{97BD2DE7-7E4C-4EF0-BA56-A6B914247519}" v="6" dt="2024-10-07T19:42:36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Data Structure</a:t>
            </a:r>
          </a:p>
          <a:p>
            <a:pPr algn="l"/>
            <a:r>
              <a:rPr lang="en-US" sz="1600" dirty="0"/>
              <a:t>Presented by - Atharva </a:t>
            </a:r>
            <a:r>
              <a:rPr lang="en-US" sz="1600" dirty="0" err="1"/>
              <a:t>Ambade</a:t>
            </a:r>
            <a:r>
              <a:rPr lang="en-US" sz="1600" dirty="0"/>
              <a:t> lk3392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4832-56F4-590B-3303-E90DDDF1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1963-CFFF-1073-6461-76CC8F5D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14" y="18991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New Node is inserted from Top to Bottom and </a:t>
            </a:r>
          </a:p>
          <a:p>
            <a:r>
              <a:rPr lang="en-US" dirty="0"/>
              <a:t>Also the inserted node should be from Left to Right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4C642DA-B4EF-7DC4-9E9E-32997FBAC98B}"/>
              </a:ext>
            </a:extLst>
          </p:cNvPr>
          <p:cNvSpPr/>
          <p:nvPr/>
        </p:nvSpPr>
        <p:spPr>
          <a:xfrm>
            <a:off x="5352600" y="3234212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2AE29F1-533E-8746-0644-EB6AE2D68B31}"/>
              </a:ext>
            </a:extLst>
          </p:cNvPr>
          <p:cNvSpPr/>
          <p:nvPr/>
        </p:nvSpPr>
        <p:spPr>
          <a:xfrm>
            <a:off x="4587973" y="4051356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74B47CC-D0C9-AD42-E737-67C3F24B2363}"/>
              </a:ext>
            </a:extLst>
          </p:cNvPr>
          <p:cNvSpPr/>
          <p:nvPr/>
        </p:nvSpPr>
        <p:spPr>
          <a:xfrm>
            <a:off x="6118101" y="4051357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34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D61E76F-0D75-371B-5843-496A39226F65}"/>
              </a:ext>
            </a:extLst>
          </p:cNvPr>
          <p:cNvSpPr/>
          <p:nvPr/>
        </p:nvSpPr>
        <p:spPr>
          <a:xfrm>
            <a:off x="4052361" y="4867068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355067C-C105-B7F3-A00B-DE6A0881E313}"/>
              </a:ext>
            </a:extLst>
          </p:cNvPr>
          <p:cNvSpPr/>
          <p:nvPr/>
        </p:nvSpPr>
        <p:spPr>
          <a:xfrm>
            <a:off x="4899028" y="4867068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FE1CDC7-C3A9-3E12-ADD4-51C78294384D}"/>
              </a:ext>
            </a:extLst>
          </p:cNvPr>
          <p:cNvSpPr/>
          <p:nvPr/>
        </p:nvSpPr>
        <p:spPr>
          <a:xfrm>
            <a:off x="6060172" y="4867068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33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33561F8-4A5D-37CD-1BE8-5B287D468994}"/>
              </a:ext>
            </a:extLst>
          </p:cNvPr>
          <p:cNvSpPr/>
          <p:nvPr/>
        </p:nvSpPr>
        <p:spPr>
          <a:xfrm>
            <a:off x="7142695" y="4867068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03CDBEA-56A6-1ED9-7348-D875E2C97567}"/>
              </a:ext>
            </a:extLst>
          </p:cNvPr>
          <p:cNvSpPr/>
          <p:nvPr/>
        </p:nvSpPr>
        <p:spPr>
          <a:xfrm>
            <a:off x="3018217" y="5774210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CC886A2-FF22-5DC2-1D1B-3CAF47ABDD48}"/>
              </a:ext>
            </a:extLst>
          </p:cNvPr>
          <p:cNvSpPr/>
          <p:nvPr/>
        </p:nvSpPr>
        <p:spPr>
          <a:xfrm>
            <a:off x="3774170" y="578630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C1DA072-2C4D-735C-6459-323D13DC6261}"/>
              </a:ext>
            </a:extLst>
          </p:cNvPr>
          <p:cNvSpPr/>
          <p:nvPr/>
        </p:nvSpPr>
        <p:spPr>
          <a:xfrm>
            <a:off x="4481741" y="5786304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85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B9BF945-F3FB-C417-568C-78F357FD1000}"/>
              </a:ext>
            </a:extLst>
          </p:cNvPr>
          <p:cNvSpPr/>
          <p:nvPr/>
        </p:nvSpPr>
        <p:spPr>
          <a:xfrm>
            <a:off x="5153027" y="5786304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21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8225999-D447-91A4-3115-952C0CD57273}"/>
              </a:ext>
            </a:extLst>
          </p:cNvPr>
          <p:cNvSpPr/>
          <p:nvPr/>
        </p:nvSpPr>
        <p:spPr>
          <a:xfrm>
            <a:off x="5781981" y="578630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12C392-4A8D-C966-85B8-4627F6D92CF1}"/>
              </a:ext>
            </a:extLst>
          </p:cNvPr>
          <p:cNvCxnSpPr/>
          <p:nvPr/>
        </p:nvCxnSpPr>
        <p:spPr>
          <a:xfrm>
            <a:off x="5624655" y="3779048"/>
            <a:ext cx="666449" cy="27940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53088B-0897-62FD-1CD5-15A2F7174E29}"/>
              </a:ext>
            </a:extLst>
          </p:cNvPr>
          <p:cNvCxnSpPr>
            <a:cxnSpLocks/>
          </p:cNvCxnSpPr>
          <p:nvPr/>
        </p:nvCxnSpPr>
        <p:spPr>
          <a:xfrm flipH="1">
            <a:off x="4869912" y="3779047"/>
            <a:ext cx="754740" cy="38825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1E4A8B-64AD-67A2-5AE9-CEAF14792D8E}"/>
              </a:ext>
            </a:extLst>
          </p:cNvPr>
          <p:cNvCxnSpPr>
            <a:cxnSpLocks/>
          </p:cNvCxnSpPr>
          <p:nvPr/>
        </p:nvCxnSpPr>
        <p:spPr>
          <a:xfrm flipH="1">
            <a:off x="4186529" y="4601521"/>
            <a:ext cx="561217" cy="38221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08215D-63B4-ACDA-91E3-66B3B1D71B15}"/>
              </a:ext>
            </a:extLst>
          </p:cNvPr>
          <p:cNvCxnSpPr>
            <a:cxnSpLocks/>
          </p:cNvCxnSpPr>
          <p:nvPr/>
        </p:nvCxnSpPr>
        <p:spPr>
          <a:xfrm>
            <a:off x="4917078" y="4613616"/>
            <a:ext cx="291497" cy="40035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0D7639-DF2B-C26D-08C6-0E4DA402EF63}"/>
              </a:ext>
            </a:extLst>
          </p:cNvPr>
          <p:cNvCxnSpPr>
            <a:cxnSpLocks/>
          </p:cNvCxnSpPr>
          <p:nvPr/>
        </p:nvCxnSpPr>
        <p:spPr>
          <a:xfrm>
            <a:off x="6441078" y="4589424"/>
            <a:ext cx="956734" cy="36406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3381A-3457-AA37-2468-D8AD775FE5B4}"/>
              </a:ext>
            </a:extLst>
          </p:cNvPr>
          <p:cNvCxnSpPr>
            <a:cxnSpLocks/>
          </p:cNvCxnSpPr>
          <p:nvPr/>
        </p:nvCxnSpPr>
        <p:spPr>
          <a:xfrm flipH="1">
            <a:off x="6375764" y="4547090"/>
            <a:ext cx="41122" cy="41244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71F80B-961B-8586-DC1B-878EB5DC4E9F}"/>
              </a:ext>
            </a:extLst>
          </p:cNvPr>
          <p:cNvCxnSpPr>
            <a:cxnSpLocks/>
          </p:cNvCxnSpPr>
          <p:nvPr/>
        </p:nvCxnSpPr>
        <p:spPr>
          <a:xfrm>
            <a:off x="5165029" y="5405851"/>
            <a:ext cx="291497" cy="44873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246934-F7CC-B652-CAF2-C1E6FD576C05}"/>
              </a:ext>
            </a:extLst>
          </p:cNvPr>
          <p:cNvCxnSpPr>
            <a:cxnSpLocks/>
          </p:cNvCxnSpPr>
          <p:nvPr/>
        </p:nvCxnSpPr>
        <p:spPr>
          <a:xfrm flipH="1">
            <a:off x="4089764" y="5405849"/>
            <a:ext cx="228598" cy="45478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2102E-062B-AE44-4FDB-4704E436275F}"/>
              </a:ext>
            </a:extLst>
          </p:cNvPr>
          <p:cNvCxnSpPr>
            <a:cxnSpLocks/>
          </p:cNvCxnSpPr>
          <p:nvPr/>
        </p:nvCxnSpPr>
        <p:spPr>
          <a:xfrm flipH="1">
            <a:off x="3303574" y="5381657"/>
            <a:ext cx="936168" cy="46082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FFD7F3-C2B7-4DAA-82E6-FB66884F1CFC}"/>
              </a:ext>
            </a:extLst>
          </p:cNvPr>
          <p:cNvCxnSpPr>
            <a:cxnSpLocks/>
          </p:cNvCxnSpPr>
          <p:nvPr/>
        </p:nvCxnSpPr>
        <p:spPr>
          <a:xfrm flipH="1">
            <a:off x="4748954" y="5333274"/>
            <a:ext cx="403977" cy="50921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3ED46-5C1C-D444-8557-19E87A6ECE96}"/>
              </a:ext>
            </a:extLst>
          </p:cNvPr>
          <p:cNvCxnSpPr>
            <a:cxnSpLocks/>
          </p:cNvCxnSpPr>
          <p:nvPr/>
        </p:nvCxnSpPr>
        <p:spPr>
          <a:xfrm flipH="1">
            <a:off x="6091524" y="5333273"/>
            <a:ext cx="204407" cy="52130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094D737-1041-ABB5-F63E-BF8CD97A6EBD}"/>
              </a:ext>
            </a:extLst>
          </p:cNvPr>
          <p:cNvSpPr/>
          <p:nvPr/>
        </p:nvSpPr>
        <p:spPr>
          <a:xfrm>
            <a:off x="1949083" y="2541113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B7834-4E14-CCCC-878B-628712C332C6}"/>
              </a:ext>
            </a:extLst>
          </p:cNvPr>
          <p:cNvSpPr txBox="1"/>
          <p:nvPr/>
        </p:nvSpPr>
        <p:spPr>
          <a:xfrm>
            <a:off x="834571" y="1076476"/>
            <a:ext cx="90085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To Arrange it correctly let's compare the nodes with parent and will convert this Heap into Min Heap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B40B712-9ACC-9C01-5D4A-0D8154ABBB3C}"/>
              </a:ext>
            </a:extLst>
          </p:cNvPr>
          <p:cNvSpPr/>
          <p:nvPr/>
        </p:nvSpPr>
        <p:spPr>
          <a:xfrm>
            <a:off x="1218531" y="332246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AFDF7A-EF0F-E117-FEB2-546B226E8ACA}"/>
              </a:ext>
            </a:extLst>
          </p:cNvPr>
          <p:cNvCxnSpPr/>
          <p:nvPr/>
        </p:nvCxnSpPr>
        <p:spPr>
          <a:xfrm flipH="1">
            <a:off x="1521581" y="3086705"/>
            <a:ext cx="657981" cy="376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2704B1-C115-2064-4E23-A0510AB7F828}"/>
              </a:ext>
            </a:extLst>
          </p:cNvPr>
          <p:cNvSpPr/>
          <p:nvPr/>
        </p:nvSpPr>
        <p:spPr>
          <a:xfrm>
            <a:off x="3471333" y="3205237"/>
            <a:ext cx="1354666" cy="459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87723B4-8D27-E17D-B475-7764DDA2EC98}"/>
              </a:ext>
            </a:extLst>
          </p:cNvPr>
          <p:cNvSpPr/>
          <p:nvPr/>
        </p:nvSpPr>
        <p:spPr>
          <a:xfrm>
            <a:off x="6279178" y="271044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3996115-0B3D-2846-078C-E4F28FCE66FF}"/>
              </a:ext>
            </a:extLst>
          </p:cNvPr>
          <p:cNvSpPr/>
          <p:nvPr/>
        </p:nvSpPr>
        <p:spPr>
          <a:xfrm>
            <a:off x="5548626" y="3491797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05065B-7BD1-FB58-616D-BAA853086266}"/>
              </a:ext>
            </a:extLst>
          </p:cNvPr>
          <p:cNvCxnSpPr>
            <a:cxnSpLocks/>
          </p:cNvCxnSpPr>
          <p:nvPr/>
        </p:nvCxnSpPr>
        <p:spPr>
          <a:xfrm flipH="1">
            <a:off x="5851676" y="3256037"/>
            <a:ext cx="657981" cy="376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A9FA9BB-0890-A751-5E6B-A537A2043430}"/>
              </a:ext>
            </a:extLst>
          </p:cNvPr>
          <p:cNvSpPr/>
          <p:nvPr/>
        </p:nvSpPr>
        <p:spPr>
          <a:xfrm>
            <a:off x="9915006" y="2766084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AE27B1F-8DAF-C851-8E69-2E300ECDC456}"/>
              </a:ext>
            </a:extLst>
          </p:cNvPr>
          <p:cNvSpPr/>
          <p:nvPr/>
        </p:nvSpPr>
        <p:spPr>
          <a:xfrm>
            <a:off x="9184454" y="3547436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975D92-BC3E-24D4-7984-7A65D9C1076B}"/>
              </a:ext>
            </a:extLst>
          </p:cNvPr>
          <p:cNvCxnSpPr>
            <a:cxnSpLocks/>
          </p:cNvCxnSpPr>
          <p:nvPr/>
        </p:nvCxnSpPr>
        <p:spPr>
          <a:xfrm flipH="1">
            <a:off x="9487504" y="3311676"/>
            <a:ext cx="657981" cy="376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8BD6A2-05DB-994D-E420-E0E8F0096EAE}"/>
              </a:ext>
            </a:extLst>
          </p:cNvPr>
          <p:cNvCxnSpPr>
            <a:cxnSpLocks/>
          </p:cNvCxnSpPr>
          <p:nvPr/>
        </p:nvCxnSpPr>
        <p:spPr>
          <a:xfrm>
            <a:off x="10204751" y="3249989"/>
            <a:ext cx="545494" cy="3338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99A00BB4-4C53-9077-D26B-A97CB55755F2}"/>
              </a:ext>
            </a:extLst>
          </p:cNvPr>
          <p:cNvSpPr/>
          <p:nvPr/>
        </p:nvSpPr>
        <p:spPr>
          <a:xfrm>
            <a:off x="10471386" y="354622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34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32AB94-2332-1422-27A6-0628ED60C181}"/>
              </a:ext>
            </a:extLst>
          </p:cNvPr>
          <p:cNvSpPr/>
          <p:nvPr/>
        </p:nvSpPr>
        <p:spPr>
          <a:xfrm>
            <a:off x="7288590" y="3303209"/>
            <a:ext cx="1354666" cy="459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6" grpId="0" animBg="1"/>
      <p:bldP spid="7" grpId="0" animBg="1"/>
      <p:bldP spid="8" grpId="0" animBg="1"/>
      <p:bldP spid="18" grpId="0" animBg="1"/>
      <p:bldP spid="22" grpId="0" animBg="1"/>
      <p:bldP spid="30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61787A3-DCF7-3D6F-3411-85F09A7E8E48}"/>
              </a:ext>
            </a:extLst>
          </p:cNvPr>
          <p:cNvSpPr/>
          <p:nvPr/>
        </p:nvSpPr>
        <p:spPr>
          <a:xfrm>
            <a:off x="2004720" y="963894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4CB8578-0F0E-FE6D-71DE-393D6D665433}"/>
              </a:ext>
            </a:extLst>
          </p:cNvPr>
          <p:cNvSpPr/>
          <p:nvPr/>
        </p:nvSpPr>
        <p:spPr>
          <a:xfrm>
            <a:off x="1274168" y="1745246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79E54-63E9-25B5-2AB3-04237AAC1160}"/>
              </a:ext>
            </a:extLst>
          </p:cNvPr>
          <p:cNvCxnSpPr>
            <a:cxnSpLocks/>
          </p:cNvCxnSpPr>
          <p:nvPr/>
        </p:nvCxnSpPr>
        <p:spPr>
          <a:xfrm flipH="1">
            <a:off x="1577218" y="1509486"/>
            <a:ext cx="657981" cy="376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3E433-FCE0-FDDC-D2FA-C03FF9797B2B}"/>
              </a:ext>
            </a:extLst>
          </p:cNvPr>
          <p:cNvCxnSpPr>
            <a:cxnSpLocks/>
          </p:cNvCxnSpPr>
          <p:nvPr/>
        </p:nvCxnSpPr>
        <p:spPr>
          <a:xfrm>
            <a:off x="2294465" y="1447799"/>
            <a:ext cx="545494" cy="3338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4CD646A-4BF2-0AD4-BAC1-0678B6453992}"/>
              </a:ext>
            </a:extLst>
          </p:cNvPr>
          <p:cNvSpPr/>
          <p:nvPr/>
        </p:nvSpPr>
        <p:spPr>
          <a:xfrm>
            <a:off x="2561100" y="174403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AB0D6C-6509-EA02-850D-7385121BD772}"/>
              </a:ext>
            </a:extLst>
          </p:cNvPr>
          <p:cNvCxnSpPr/>
          <p:nvPr/>
        </p:nvCxnSpPr>
        <p:spPr>
          <a:xfrm flipH="1">
            <a:off x="1025676" y="2294466"/>
            <a:ext cx="494696" cy="4003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517912B-E11F-C4D5-09B3-950508550C80}"/>
              </a:ext>
            </a:extLst>
          </p:cNvPr>
          <p:cNvSpPr/>
          <p:nvPr/>
        </p:nvSpPr>
        <p:spPr>
          <a:xfrm>
            <a:off x="584739" y="2628199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127D711-D13D-82D5-CC09-836D8858DC86}"/>
              </a:ext>
            </a:extLst>
          </p:cNvPr>
          <p:cNvSpPr/>
          <p:nvPr/>
        </p:nvSpPr>
        <p:spPr>
          <a:xfrm>
            <a:off x="3822095" y="2068285"/>
            <a:ext cx="762000" cy="338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D94545F-9BCA-5239-4052-F659C95C7CA5}"/>
              </a:ext>
            </a:extLst>
          </p:cNvPr>
          <p:cNvSpPr/>
          <p:nvPr/>
        </p:nvSpPr>
        <p:spPr>
          <a:xfrm>
            <a:off x="6438834" y="983246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7B27396-F8B4-58A2-F2DD-A2F172287A8C}"/>
              </a:ext>
            </a:extLst>
          </p:cNvPr>
          <p:cNvSpPr/>
          <p:nvPr/>
        </p:nvSpPr>
        <p:spPr>
          <a:xfrm>
            <a:off x="5708282" y="1764598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79D274-1AAC-5F54-E4F5-C29AD8606933}"/>
              </a:ext>
            </a:extLst>
          </p:cNvPr>
          <p:cNvCxnSpPr>
            <a:cxnSpLocks/>
          </p:cNvCxnSpPr>
          <p:nvPr/>
        </p:nvCxnSpPr>
        <p:spPr>
          <a:xfrm flipH="1">
            <a:off x="6011332" y="1528838"/>
            <a:ext cx="657981" cy="376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19416E-989E-9ED6-1CAA-78F45B50C430}"/>
              </a:ext>
            </a:extLst>
          </p:cNvPr>
          <p:cNvCxnSpPr>
            <a:cxnSpLocks/>
          </p:cNvCxnSpPr>
          <p:nvPr/>
        </p:nvCxnSpPr>
        <p:spPr>
          <a:xfrm>
            <a:off x="6728579" y="1467151"/>
            <a:ext cx="545494" cy="3338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5D3240C-84DA-14C2-EED3-09650F3DED85}"/>
              </a:ext>
            </a:extLst>
          </p:cNvPr>
          <p:cNvSpPr/>
          <p:nvPr/>
        </p:nvSpPr>
        <p:spPr>
          <a:xfrm>
            <a:off x="6995214" y="1763387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DECCB6-870F-0582-CC48-54CDCE12AFCD}"/>
              </a:ext>
            </a:extLst>
          </p:cNvPr>
          <p:cNvCxnSpPr>
            <a:cxnSpLocks/>
          </p:cNvCxnSpPr>
          <p:nvPr/>
        </p:nvCxnSpPr>
        <p:spPr>
          <a:xfrm flipH="1">
            <a:off x="5434389" y="2300513"/>
            <a:ext cx="512839" cy="38221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B3D0467-B47B-7A87-3A70-720037B5D239}"/>
              </a:ext>
            </a:extLst>
          </p:cNvPr>
          <p:cNvSpPr/>
          <p:nvPr/>
        </p:nvSpPr>
        <p:spPr>
          <a:xfrm>
            <a:off x="4958377" y="2611266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37" name="Arrow: Curved Left 36">
            <a:extLst>
              <a:ext uri="{FF2B5EF4-FFF2-40B4-BE49-F238E27FC236}">
                <a16:creationId xmlns:a16="http://schemas.microsoft.com/office/drawing/2014/main" id="{796FC2B0-96C6-0D00-85FC-44421379370B}"/>
              </a:ext>
            </a:extLst>
          </p:cNvPr>
          <p:cNvSpPr/>
          <p:nvPr/>
        </p:nvSpPr>
        <p:spPr>
          <a:xfrm rot="13740000">
            <a:off x="5473095" y="368904"/>
            <a:ext cx="858761" cy="1294190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35111C2-145C-8C94-A364-D67F8E059621}"/>
              </a:ext>
            </a:extLst>
          </p:cNvPr>
          <p:cNvSpPr/>
          <p:nvPr/>
        </p:nvSpPr>
        <p:spPr>
          <a:xfrm>
            <a:off x="7704667" y="2237619"/>
            <a:ext cx="846666" cy="374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C7B3755-8561-8C46-F1B2-1EFFCEB2C050}"/>
              </a:ext>
            </a:extLst>
          </p:cNvPr>
          <p:cNvSpPr/>
          <p:nvPr/>
        </p:nvSpPr>
        <p:spPr>
          <a:xfrm>
            <a:off x="10067406" y="1043723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BD60692A-7196-26C5-16A3-4F47C89A80A4}"/>
              </a:ext>
            </a:extLst>
          </p:cNvPr>
          <p:cNvSpPr/>
          <p:nvPr/>
        </p:nvSpPr>
        <p:spPr>
          <a:xfrm>
            <a:off x="9336854" y="182507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1E23F2-92F4-2879-530E-773578F344CC}"/>
              </a:ext>
            </a:extLst>
          </p:cNvPr>
          <p:cNvCxnSpPr>
            <a:cxnSpLocks/>
          </p:cNvCxnSpPr>
          <p:nvPr/>
        </p:nvCxnSpPr>
        <p:spPr>
          <a:xfrm flipH="1">
            <a:off x="9639904" y="1589315"/>
            <a:ext cx="657981" cy="376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5F342C-027E-DA59-6173-AA785BA493D5}"/>
              </a:ext>
            </a:extLst>
          </p:cNvPr>
          <p:cNvCxnSpPr>
            <a:cxnSpLocks/>
          </p:cNvCxnSpPr>
          <p:nvPr/>
        </p:nvCxnSpPr>
        <p:spPr>
          <a:xfrm>
            <a:off x="10393436" y="1576009"/>
            <a:ext cx="545494" cy="3338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DE1BF890-8C72-7CD9-52D7-4EB254CD70CA}"/>
              </a:ext>
            </a:extLst>
          </p:cNvPr>
          <p:cNvSpPr/>
          <p:nvPr/>
        </p:nvSpPr>
        <p:spPr>
          <a:xfrm>
            <a:off x="10660071" y="187224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1F7F2D-68A2-57E8-CB7F-71E3831E34FF}"/>
              </a:ext>
            </a:extLst>
          </p:cNvPr>
          <p:cNvCxnSpPr>
            <a:cxnSpLocks/>
          </p:cNvCxnSpPr>
          <p:nvPr/>
        </p:nvCxnSpPr>
        <p:spPr>
          <a:xfrm flipH="1">
            <a:off x="9038770" y="2373085"/>
            <a:ext cx="555173" cy="4003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81EB4E8-BC63-E692-5861-CD8B6C457693}"/>
              </a:ext>
            </a:extLst>
          </p:cNvPr>
          <p:cNvSpPr/>
          <p:nvPr/>
        </p:nvSpPr>
        <p:spPr>
          <a:xfrm>
            <a:off x="8550663" y="271407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42D7631-63B6-5813-3B69-3748EE5ACDD5}"/>
              </a:ext>
            </a:extLst>
          </p:cNvPr>
          <p:cNvSpPr/>
          <p:nvPr/>
        </p:nvSpPr>
        <p:spPr>
          <a:xfrm rot="5400000">
            <a:off x="9887857" y="2945189"/>
            <a:ext cx="846666" cy="374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74242CD-7976-030F-F15B-1058C89B118A}"/>
              </a:ext>
            </a:extLst>
          </p:cNvPr>
          <p:cNvSpPr/>
          <p:nvPr/>
        </p:nvSpPr>
        <p:spPr>
          <a:xfrm rot="10800000">
            <a:off x="7438571" y="5285619"/>
            <a:ext cx="846666" cy="374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54E090DB-942C-1664-E038-04D56D99429B}"/>
              </a:ext>
            </a:extLst>
          </p:cNvPr>
          <p:cNvSpPr/>
          <p:nvPr/>
        </p:nvSpPr>
        <p:spPr>
          <a:xfrm>
            <a:off x="9808568" y="4098980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C694DB9C-C248-72DD-5CB3-344786442C1E}"/>
              </a:ext>
            </a:extLst>
          </p:cNvPr>
          <p:cNvSpPr/>
          <p:nvPr/>
        </p:nvSpPr>
        <p:spPr>
          <a:xfrm>
            <a:off x="9078016" y="4880332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25B669-B2B4-43DF-25FB-458CB11F14DB}"/>
              </a:ext>
            </a:extLst>
          </p:cNvPr>
          <p:cNvCxnSpPr>
            <a:cxnSpLocks/>
          </p:cNvCxnSpPr>
          <p:nvPr/>
        </p:nvCxnSpPr>
        <p:spPr>
          <a:xfrm flipH="1">
            <a:off x="9381066" y="4644572"/>
            <a:ext cx="657981" cy="376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5A56C4-E85F-DBCA-8823-0015E11B5317}"/>
              </a:ext>
            </a:extLst>
          </p:cNvPr>
          <p:cNvCxnSpPr>
            <a:cxnSpLocks/>
          </p:cNvCxnSpPr>
          <p:nvPr/>
        </p:nvCxnSpPr>
        <p:spPr>
          <a:xfrm>
            <a:off x="10098313" y="4582885"/>
            <a:ext cx="545494" cy="3338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B6DDC81F-CD35-DD36-13B9-A121573C8396}"/>
              </a:ext>
            </a:extLst>
          </p:cNvPr>
          <p:cNvSpPr/>
          <p:nvPr/>
        </p:nvSpPr>
        <p:spPr>
          <a:xfrm>
            <a:off x="10364948" y="4879121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72F7916-8840-3FB2-1070-C51AB373C86F}"/>
              </a:ext>
            </a:extLst>
          </p:cNvPr>
          <p:cNvCxnSpPr>
            <a:cxnSpLocks/>
          </p:cNvCxnSpPr>
          <p:nvPr/>
        </p:nvCxnSpPr>
        <p:spPr>
          <a:xfrm flipH="1">
            <a:off x="8772674" y="5421085"/>
            <a:ext cx="555173" cy="4003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EE8450AC-C8FF-D74F-9D08-740C4592170F}"/>
              </a:ext>
            </a:extLst>
          </p:cNvPr>
          <p:cNvSpPr/>
          <p:nvPr/>
        </p:nvSpPr>
        <p:spPr>
          <a:xfrm>
            <a:off x="8291824" y="5769332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AC57EF-4B6D-9209-5D04-005201DFD5FA}"/>
              </a:ext>
            </a:extLst>
          </p:cNvPr>
          <p:cNvCxnSpPr>
            <a:cxnSpLocks/>
          </p:cNvCxnSpPr>
          <p:nvPr/>
        </p:nvCxnSpPr>
        <p:spPr>
          <a:xfrm>
            <a:off x="9339942" y="5415036"/>
            <a:ext cx="128208" cy="47897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216B3970-56EE-667E-887B-4C4004BC769C}"/>
              </a:ext>
            </a:extLst>
          </p:cNvPr>
          <p:cNvSpPr/>
          <p:nvPr/>
        </p:nvSpPr>
        <p:spPr>
          <a:xfrm>
            <a:off x="9206224" y="5885446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72" name="Arrow: Curved Left 71">
            <a:extLst>
              <a:ext uri="{FF2B5EF4-FFF2-40B4-BE49-F238E27FC236}">
                <a16:creationId xmlns:a16="http://schemas.microsoft.com/office/drawing/2014/main" id="{AB1F2BD0-A7F9-4EDE-8636-C8C44E27E8DA}"/>
              </a:ext>
            </a:extLst>
          </p:cNvPr>
          <p:cNvSpPr/>
          <p:nvPr/>
        </p:nvSpPr>
        <p:spPr>
          <a:xfrm rot="13740000">
            <a:off x="243114" y="1071637"/>
            <a:ext cx="858761" cy="1294190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Arrow: Curved Up 75">
            <a:extLst>
              <a:ext uri="{FF2B5EF4-FFF2-40B4-BE49-F238E27FC236}">
                <a16:creationId xmlns:a16="http://schemas.microsoft.com/office/drawing/2014/main" id="{456B5F48-F0D2-8D81-E776-670CF6E876B0}"/>
              </a:ext>
            </a:extLst>
          </p:cNvPr>
          <p:cNvSpPr/>
          <p:nvPr/>
        </p:nvSpPr>
        <p:spPr>
          <a:xfrm rot="15960000">
            <a:off x="9531047" y="5333999"/>
            <a:ext cx="1016000" cy="471714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960E0835-E8AD-FFD8-D3DD-E9E201E7AA01}"/>
              </a:ext>
            </a:extLst>
          </p:cNvPr>
          <p:cNvSpPr/>
          <p:nvPr/>
        </p:nvSpPr>
        <p:spPr>
          <a:xfrm>
            <a:off x="5945349" y="4009475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308AC83-114F-1887-C763-9DAB213C4888}"/>
              </a:ext>
            </a:extLst>
          </p:cNvPr>
          <p:cNvSpPr/>
          <p:nvPr/>
        </p:nvSpPr>
        <p:spPr>
          <a:xfrm>
            <a:off x="5214797" y="4790827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11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4996BC-9FA3-09F3-847E-0492B54B9827}"/>
              </a:ext>
            </a:extLst>
          </p:cNvPr>
          <p:cNvCxnSpPr>
            <a:cxnSpLocks/>
          </p:cNvCxnSpPr>
          <p:nvPr/>
        </p:nvCxnSpPr>
        <p:spPr>
          <a:xfrm flipH="1">
            <a:off x="5517847" y="4555067"/>
            <a:ext cx="657981" cy="376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516EA5E-6940-95B4-4ECB-E05C00AB3D27}"/>
              </a:ext>
            </a:extLst>
          </p:cNvPr>
          <p:cNvCxnSpPr>
            <a:cxnSpLocks/>
          </p:cNvCxnSpPr>
          <p:nvPr/>
        </p:nvCxnSpPr>
        <p:spPr>
          <a:xfrm>
            <a:off x="6235094" y="4493380"/>
            <a:ext cx="545494" cy="3338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09A64AD7-1124-C751-6000-58216FEEAA07}"/>
              </a:ext>
            </a:extLst>
          </p:cNvPr>
          <p:cNvSpPr/>
          <p:nvPr/>
        </p:nvSpPr>
        <p:spPr>
          <a:xfrm>
            <a:off x="6501729" y="4789616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779430-BABF-43A0-6A82-DC5289F61C5D}"/>
              </a:ext>
            </a:extLst>
          </p:cNvPr>
          <p:cNvCxnSpPr>
            <a:cxnSpLocks/>
          </p:cNvCxnSpPr>
          <p:nvPr/>
        </p:nvCxnSpPr>
        <p:spPr>
          <a:xfrm flipH="1">
            <a:off x="4909455" y="5331580"/>
            <a:ext cx="555173" cy="4003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C00BB7E3-EAEE-F83E-4248-CB1D766D661D}"/>
              </a:ext>
            </a:extLst>
          </p:cNvPr>
          <p:cNvSpPr/>
          <p:nvPr/>
        </p:nvSpPr>
        <p:spPr>
          <a:xfrm>
            <a:off x="4428605" y="5679827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2FE9C7D-CCA8-78D2-BB79-10D4C74112A2}"/>
              </a:ext>
            </a:extLst>
          </p:cNvPr>
          <p:cNvCxnSpPr>
            <a:cxnSpLocks/>
          </p:cNvCxnSpPr>
          <p:nvPr/>
        </p:nvCxnSpPr>
        <p:spPr>
          <a:xfrm>
            <a:off x="5476723" y="5325531"/>
            <a:ext cx="128208" cy="47897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6B54ABA3-8E7B-A8F1-CC0B-20103F137FFC}"/>
              </a:ext>
            </a:extLst>
          </p:cNvPr>
          <p:cNvSpPr/>
          <p:nvPr/>
        </p:nvSpPr>
        <p:spPr>
          <a:xfrm>
            <a:off x="5343005" y="5795941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7784C093-2018-BC57-F0D3-5C3756908EF5}"/>
              </a:ext>
            </a:extLst>
          </p:cNvPr>
          <p:cNvSpPr/>
          <p:nvPr/>
        </p:nvSpPr>
        <p:spPr>
          <a:xfrm>
            <a:off x="1736135" y="3902657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32D548FA-57BF-7E6D-85C9-AD0D96A0198D}"/>
              </a:ext>
            </a:extLst>
          </p:cNvPr>
          <p:cNvSpPr/>
          <p:nvPr/>
        </p:nvSpPr>
        <p:spPr>
          <a:xfrm>
            <a:off x="1005584" y="4684009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00"/>
                </a:solidFill>
              </a:rPr>
              <a:t>11</a:t>
            </a:r>
            <a:endParaRPr lang="en-US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0076805-0D79-B79B-F731-3DEA5118A2DE}"/>
              </a:ext>
            </a:extLst>
          </p:cNvPr>
          <p:cNvCxnSpPr>
            <a:cxnSpLocks/>
          </p:cNvCxnSpPr>
          <p:nvPr/>
        </p:nvCxnSpPr>
        <p:spPr>
          <a:xfrm flipH="1">
            <a:off x="1308633" y="4448249"/>
            <a:ext cx="657981" cy="376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CF06DA5-8B15-67F8-6449-743B87435011}"/>
              </a:ext>
            </a:extLst>
          </p:cNvPr>
          <p:cNvCxnSpPr>
            <a:cxnSpLocks/>
          </p:cNvCxnSpPr>
          <p:nvPr/>
        </p:nvCxnSpPr>
        <p:spPr>
          <a:xfrm>
            <a:off x="2025881" y="4386562"/>
            <a:ext cx="545494" cy="3338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CD180965-0CC6-EA2B-C3EA-908681C04B78}"/>
              </a:ext>
            </a:extLst>
          </p:cNvPr>
          <p:cNvSpPr/>
          <p:nvPr/>
        </p:nvSpPr>
        <p:spPr>
          <a:xfrm>
            <a:off x="2292515" y="4682798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00"/>
                </a:solidFill>
              </a:rPr>
              <a:t>10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4C895B4-8D2D-DC63-6021-EAFD343DD59B}"/>
              </a:ext>
            </a:extLst>
          </p:cNvPr>
          <p:cNvCxnSpPr>
            <a:cxnSpLocks/>
          </p:cNvCxnSpPr>
          <p:nvPr/>
        </p:nvCxnSpPr>
        <p:spPr>
          <a:xfrm flipH="1">
            <a:off x="700241" y="5224762"/>
            <a:ext cx="555173" cy="4003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CBC461E9-DD90-C3F6-7E7A-C13D17F45BF7}"/>
              </a:ext>
            </a:extLst>
          </p:cNvPr>
          <p:cNvSpPr/>
          <p:nvPr/>
        </p:nvSpPr>
        <p:spPr>
          <a:xfrm>
            <a:off x="219391" y="5573009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00"/>
                </a:solidFill>
              </a:rPr>
              <a:t>40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0D7754E-123A-B598-742C-E451070C19C5}"/>
              </a:ext>
            </a:extLst>
          </p:cNvPr>
          <p:cNvCxnSpPr>
            <a:cxnSpLocks/>
          </p:cNvCxnSpPr>
          <p:nvPr/>
        </p:nvCxnSpPr>
        <p:spPr>
          <a:xfrm>
            <a:off x="1267509" y="5218713"/>
            <a:ext cx="128208" cy="47897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7BDFE9A7-E7C0-205F-3516-0BE1FCE7E174}"/>
              </a:ext>
            </a:extLst>
          </p:cNvPr>
          <p:cNvSpPr/>
          <p:nvPr/>
        </p:nvSpPr>
        <p:spPr>
          <a:xfrm>
            <a:off x="1133791" y="5689123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00"/>
                </a:solidFill>
              </a:rPr>
              <a:t>31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0C743B4-F2FE-B9DB-F290-F9613E9C01AD}"/>
              </a:ext>
            </a:extLst>
          </p:cNvPr>
          <p:cNvCxnSpPr>
            <a:cxnSpLocks/>
          </p:cNvCxnSpPr>
          <p:nvPr/>
        </p:nvCxnSpPr>
        <p:spPr>
          <a:xfrm flipH="1">
            <a:off x="2533149" y="5189869"/>
            <a:ext cx="113062" cy="4691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Flowchart: Connector 133">
            <a:extLst>
              <a:ext uri="{FF2B5EF4-FFF2-40B4-BE49-F238E27FC236}">
                <a16:creationId xmlns:a16="http://schemas.microsoft.com/office/drawing/2014/main" id="{0561301B-A919-947A-738B-438E71684BF2}"/>
              </a:ext>
            </a:extLst>
          </p:cNvPr>
          <p:cNvSpPr/>
          <p:nvPr/>
        </p:nvSpPr>
        <p:spPr>
          <a:xfrm>
            <a:off x="2101186" y="5645510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00"/>
                </a:solidFill>
              </a:rPr>
              <a:t>85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756C08E-E4C3-8BD5-C788-475879939BD8}"/>
              </a:ext>
            </a:extLst>
          </p:cNvPr>
          <p:cNvCxnSpPr>
            <a:cxnSpLocks/>
          </p:cNvCxnSpPr>
          <p:nvPr/>
        </p:nvCxnSpPr>
        <p:spPr>
          <a:xfrm>
            <a:off x="2683425" y="5227083"/>
            <a:ext cx="502740" cy="48248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Flowchart: Connector 135">
            <a:extLst>
              <a:ext uri="{FF2B5EF4-FFF2-40B4-BE49-F238E27FC236}">
                <a16:creationId xmlns:a16="http://schemas.microsoft.com/office/drawing/2014/main" id="{D6E3E18E-D2A4-9378-BFCB-E2BA9FEF5506}"/>
              </a:ext>
            </a:extLst>
          </p:cNvPr>
          <p:cNvSpPr/>
          <p:nvPr/>
        </p:nvSpPr>
        <p:spPr>
          <a:xfrm>
            <a:off x="2935842" y="5687154"/>
            <a:ext cx="561473" cy="54142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FFFF00"/>
                </a:solidFill>
              </a:rPr>
              <a:t>34</a:t>
            </a:r>
          </a:p>
        </p:txBody>
      </p:sp>
      <p:sp>
        <p:nvSpPr>
          <p:cNvPr id="137" name="Arrow: Left 136">
            <a:extLst>
              <a:ext uri="{FF2B5EF4-FFF2-40B4-BE49-F238E27FC236}">
                <a16:creationId xmlns:a16="http://schemas.microsoft.com/office/drawing/2014/main" id="{5055EAC2-2C2E-FE63-9C2F-903E7ED69E64}"/>
              </a:ext>
            </a:extLst>
          </p:cNvPr>
          <p:cNvSpPr/>
          <p:nvPr/>
        </p:nvSpPr>
        <p:spPr>
          <a:xfrm>
            <a:off x="3410857" y="4602237"/>
            <a:ext cx="822476" cy="4596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3" grpId="0" animBg="1"/>
      <p:bldP spid="16" grpId="0" animBg="1"/>
      <p:bldP spid="17" grpId="0" animBg="1"/>
      <p:bldP spid="19" grpId="0" animBg="1"/>
      <p:bldP spid="21" grpId="0" animBg="1"/>
      <p:bldP spid="27" grpId="0" animBg="1"/>
      <p:bldP spid="30" grpId="0" animBg="1"/>
      <p:bldP spid="37" grpId="0" animBg="1"/>
      <p:bldP spid="38" grpId="0" animBg="1"/>
      <p:bldP spid="40" grpId="0" animBg="1"/>
      <p:bldP spid="42" grpId="0" animBg="1"/>
      <p:bldP spid="48" grpId="0" animBg="1"/>
      <p:bldP spid="51" grpId="0" animBg="1"/>
      <p:bldP spid="52" grpId="0" animBg="1"/>
      <p:bldP spid="53" grpId="0" animBg="1"/>
      <p:bldP spid="55" grpId="0" animBg="1"/>
      <p:bldP spid="57" grpId="0" animBg="1"/>
      <p:bldP spid="63" grpId="0" animBg="1"/>
      <p:bldP spid="66" grpId="0" animBg="1"/>
      <p:bldP spid="70" grpId="0" animBg="1"/>
      <p:bldP spid="72" grpId="0" animBg="1"/>
      <p:bldP spid="76" grpId="0" animBg="1"/>
      <p:bldP spid="80" grpId="0" animBg="1"/>
      <p:bldP spid="82" grpId="0" animBg="1"/>
      <p:bldP spid="88" grpId="0" animBg="1"/>
      <p:bldP spid="92" grpId="0" animBg="1"/>
      <p:bldP spid="96" grpId="0" animBg="1"/>
      <p:bldP spid="124" grpId="0" animBg="1"/>
      <p:bldP spid="125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F04B4D-BDCE-C980-116E-9A912849C3CC}"/>
              </a:ext>
            </a:extLst>
          </p:cNvPr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Similarly, we will Swap all the nodes, which has its parent node value </a:t>
            </a:r>
            <a:r>
              <a:rPr lang="en-US" sz="2200" dirty="0">
                <a:solidFill>
                  <a:srgbClr val="00B050"/>
                </a:solidFill>
              </a:rPr>
              <a:t>greater </a:t>
            </a:r>
            <a:r>
              <a:rPr lang="en-US" sz="2200" dirty="0"/>
              <a:t>than the child node value.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This is how we can insert a new node in a Min Heap.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In the Max Heap, the procedure is same, just while swapping if the parent node is </a:t>
            </a:r>
            <a:r>
              <a:rPr lang="en-US" sz="2200" dirty="0">
                <a:solidFill>
                  <a:srgbClr val="00B050"/>
                </a:solidFill>
              </a:rPr>
              <a:t>smaller </a:t>
            </a:r>
            <a:r>
              <a:rPr lang="en-US" sz="2200" dirty="0"/>
              <a:t>than the child node, then only we need to swap.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Time complexity for the insertion operation is O(</a:t>
            </a:r>
            <a:r>
              <a:rPr lang="en-US" sz="2200" dirty="0">
                <a:solidFill>
                  <a:srgbClr val="00B050"/>
                </a:solidFill>
              </a:rPr>
              <a:t>log n</a:t>
            </a:r>
            <a:r>
              <a:rPr lang="en-US" sz="2200" dirty="0"/>
              <a:t>)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The Swapping Operation we performed while comparing the node with parent node is called </a:t>
            </a:r>
            <a:r>
              <a:rPr lang="en-US" sz="2200" err="1">
                <a:solidFill>
                  <a:srgbClr val="00B050"/>
                </a:solidFill>
              </a:rPr>
              <a:t>Heapify</a:t>
            </a:r>
            <a:endParaRPr lang="en-US" sz="2200">
              <a:solidFill>
                <a:srgbClr val="00B05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735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6623-0878-3E45-D12A-7A8A9A97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Heapify: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9CE1-D9E2-61C6-7CEB-159AF722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Heapify</a:t>
            </a:r>
            <a:r>
              <a:rPr lang="en-US" dirty="0">
                <a:ea typeface="+mn-lt"/>
                <a:cs typeface="+mn-lt"/>
              </a:rPr>
              <a:t> is the process of converting a binary tree into a valid </a:t>
            </a:r>
            <a:r>
              <a:rPr lang="en-US" b="1" dirty="0">
                <a:ea typeface="+mn-lt"/>
                <a:cs typeface="+mn-lt"/>
              </a:rPr>
              <a:t>heap</a:t>
            </a:r>
            <a:r>
              <a:rPr lang="en-US" dirty="0">
                <a:ea typeface="+mn-lt"/>
                <a:cs typeface="+mn-lt"/>
              </a:rPr>
              <a:t> structure (either a min-heap or max-heap). In a heap, the heap property must always be maintained: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 a </a:t>
            </a:r>
            <a:r>
              <a:rPr lang="en-US" b="1" dirty="0">
                <a:ea typeface="+mn-lt"/>
                <a:cs typeface="+mn-lt"/>
              </a:rPr>
              <a:t>min-heap</a:t>
            </a:r>
            <a:r>
              <a:rPr lang="en-US" dirty="0">
                <a:ea typeface="+mn-lt"/>
                <a:cs typeface="+mn-lt"/>
              </a:rPr>
              <a:t>, every parent node is smaller than or equal to its children.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 a </a:t>
            </a:r>
            <a:r>
              <a:rPr lang="en-US" b="1" dirty="0">
                <a:ea typeface="+mn-lt"/>
                <a:cs typeface="+mn-lt"/>
              </a:rPr>
              <a:t>max-heap</a:t>
            </a:r>
            <a:r>
              <a:rPr lang="en-US" dirty="0">
                <a:ea typeface="+mn-lt"/>
                <a:cs typeface="+mn-lt"/>
              </a:rPr>
              <a:t>, every parent node is larger than or equal to its children.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heapify operation is primarily used in two scenarios: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When adding a new element to the heap (we heapify up).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When removing an element from the heap, particularly the root (we </a:t>
            </a:r>
            <a:r>
              <a:rPr lang="en-US" dirty="0" err="1">
                <a:ea typeface="+mn-lt"/>
                <a:cs typeface="+mn-lt"/>
              </a:rPr>
              <a:t>heapify</a:t>
            </a:r>
            <a:r>
              <a:rPr lang="en-US" dirty="0">
                <a:ea typeface="+mn-lt"/>
                <a:cs typeface="+mn-lt"/>
              </a:rPr>
              <a:t> down).</a:t>
            </a:r>
            <a:endParaRPr lang="en-US" dirty="0"/>
          </a:p>
          <a:p>
            <a:r>
              <a:rPr lang="en-US" err="1">
                <a:ea typeface="+mn-lt"/>
                <a:cs typeface="+mn-lt"/>
              </a:rPr>
              <a:t>Heapify</a:t>
            </a:r>
            <a:r>
              <a:rPr lang="en-US" dirty="0">
                <a:ea typeface="+mn-lt"/>
                <a:cs typeface="+mn-lt"/>
              </a:rPr>
              <a:t> operations are crucial to maintaining the efficiency of heap-based data structures. </a:t>
            </a:r>
          </a:p>
          <a:p>
            <a:r>
              <a:rPr lang="en-US" dirty="0">
                <a:ea typeface="+mn-lt"/>
                <a:cs typeface="+mn-lt"/>
              </a:rPr>
              <a:t>Both </a:t>
            </a:r>
            <a:r>
              <a:rPr lang="en-US" err="1">
                <a:ea typeface="+mn-lt"/>
                <a:cs typeface="+mn-lt"/>
              </a:rPr>
              <a:t>heapify</a:t>
            </a:r>
            <a:r>
              <a:rPr lang="en-US" dirty="0">
                <a:ea typeface="+mn-lt"/>
                <a:cs typeface="+mn-lt"/>
              </a:rPr>
              <a:t> up and </a:t>
            </a:r>
            <a:r>
              <a:rPr lang="en-US" err="1">
                <a:ea typeface="+mn-lt"/>
                <a:cs typeface="+mn-lt"/>
              </a:rPr>
              <a:t>heapify</a:t>
            </a:r>
            <a:r>
              <a:rPr lang="en-US" dirty="0">
                <a:ea typeface="+mn-lt"/>
                <a:cs typeface="+mn-lt"/>
              </a:rPr>
              <a:t> down run in O(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log n</a:t>
            </a:r>
            <a:r>
              <a:rPr lang="en-US" dirty="0">
                <a:ea typeface="+mn-lt"/>
                <a:cs typeface="+mn-lt"/>
              </a:rPr>
              <a:t>) time due to the binary tree's height, ensuring that operations like insertion and deletion remain efficient.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5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0907-8255-1DFE-0608-359404B7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2732" cy="768515"/>
          </a:xfrm>
        </p:spPr>
        <p:txBody>
          <a:bodyPr>
            <a:normAutofit/>
          </a:bodyPr>
          <a:lstStyle/>
          <a:p>
            <a:r>
              <a:rPr lang="en-US" dirty="0" err="1"/>
              <a:t>Heapify</a:t>
            </a:r>
            <a:r>
              <a:rPr lang="en-US" dirty="0"/>
              <a:t> Code in C++ for Max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2FFF8-33E2-8CF2-442D-C659AC36B937}"/>
              </a:ext>
            </a:extLst>
          </p:cNvPr>
          <p:cNvSpPr txBox="1"/>
          <p:nvPr/>
        </p:nvSpPr>
        <p:spPr>
          <a:xfrm>
            <a:off x="840826" y="1135118"/>
            <a:ext cx="8965324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void </a:t>
            </a:r>
            <a:r>
              <a:rPr lang="en-US" dirty="0" err="1">
                <a:solidFill>
                  <a:srgbClr val="FFC000"/>
                </a:solidFill>
              </a:rPr>
              <a:t>heapify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[], int n, int max) {</a:t>
            </a:r>
          </a:p>
          <a:p>
            <a:r>
              <a:rPr lang="en-US" dirty="0"/>
              <a:t>    int root= max; </a:t>
            </a:r>
            <a:r>
              <a:rPr lang="en-US" dirty="0">
                <a:solidFill>
                  <a:srgbClr val="FF0000"/>
                </a:solidFill>
              </a:rPr>
              <a:t>// Initialize largest as root</a:t>
            </a:r>
          </a:p>
          <a:p>
            <a:r>
              <a:rPr lang="en-US" dirty="0"/>
              <a:t>    int left = 2 * max + 1; </a:t>
            </a:r>
            <a:r>
              <a:rPr lang="en-US" dirty="0">
                <a:solidFill>
                  <a:srgbClr val="FF0000"/>
                </a:solidFill>
              </a:rPr>
              <a:t>// Left child index</a:t>
            </a:r>
          </a:p>
          <a:p>
            <a:r>
              <a:rPr lang="en-US" dirty="0"/>
              <a:t>    int right = 2 * max+ 2; </a:t>
            </a:r>
            <a:r>
              <a:rPr lang="en-US" dirty="0">
                <a:solidFill>
                  <a:srgbClr val="FF0000"/>
                </a:solidFill>
              </a:rPr>
              <a:t>// Right child index</a:t>
            </a:r>
          </a:p>
          <a:p>
            <a:endParaRPr lang="en-US"/>
          </a:p>
          <a:p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// If left child is larger than root</a:t>
            </a:r>
          </a:p>
          <a:p>
            <a:r>
              <a:rPr lang="en-US" dirty="0"/>
              <a:t>    if (left &lt; n &amp;&amp; </a:t>
            </a:r>
            <a:r>
              <a:rPr lang="en-US" dirty="0" err="1"/>
              <a:t>arr</a:t>
            </a:r>
            <a:r>
              <a:rPr lang="en-US" dirty="0"/>
              <a:t>[left] &gt; </a:t>
            </a:r>
            <a:r>
              <a:rPr lang="en-US" dirty="0" err="1"/>
              <a:t>arr</a:t>
            </a:r>
            <a:r>
              <a:rPr lang="en-US" dirty="0"/>
              <a:t>[root])</a:t>
            </a:r>
          </a:p>
          <a:p>
            <a:r>
              <a:rPr lang="en-US" dirty="0"/>
              <a:t>        root= left;</a:t>
            </a:r>
          </a:p>
          <a:p>
            <a:endParaRPr lang="en-US"/>
          </a:p>
          <a:p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// If right child is larger than the current largest root</a:t>
            </a:r>
          </a:p>
          <a:p>
            <a:r>
              <a:rPr lang="en-US" dirty="0"/>
              <a:t>    if (right &lt; n &amp;&amp; </a:t>
            </a:r>
            <a:r>
              <a:rPr lang="en-US" dirty="0" err="1"/>
              <a:t>arr</a:t>
            </a:r>
            <a:r>
              <a:rPr lang="en-US" dirty="0"/>
              <a:t>[right] &gt; </a:t>
            </a:r>
            <a:r>
              <a:rPr lang="en-US" dirty="0" err="1"/>
              <a:t>arr</a:t>
            </a:r>
            <a:r>
              <a:rPr lang="en-US" dirty="0"/>
              <a:t>[root])</a:t>
            </a:r>
          </a:p>
          <a:p>
            <a:r>
              <a:rPr lang="en-US" dirty="0"/>
              <a:t>        root= right;</a:t>
            </a:r>
          </a:p>
          <a:p>
            <a:endParaRPr lang="en-US"/>
          </a:p>
          <a:p>
            <a:r>
              <a:rPr lang="en-US" dirty="0"/>
              <a:t>    </a:t>
            </a:r>
            <a:r>
              <a:rPr lang="en-US" dirty="0">
                <a:solidFill>
                  <a:srgbClr val="FF0000"/>
                </a:solidFill>
              </a:rPr>
              <a:t>// If largest is not root</a:t>
            </a:r>
          </a:p>
          <a:p>
            <a:r>
              <a:rPr lang="en-US" dirty="0"/>
              <a:t>    if (root!= max) {</a:t>
            </a:r>
          </a:p>
          <a:p>
            <a:r>
              <a:rPr lang="en-US" dirty="0"/>
              <a:t>        swap(</a:t>
            </a:r>
            <a:r>
              <a:rPr lang="en-US" dirty="0" err="1"/>
              <a:t>arr</a:t>
            </a:r>
            <a:r>
              <a:rPr lang="en-US" dirty="0"/>
              <a:t>[max], </a:t>
            </a:r>
            <a:r>
              <a:rPr lang="en-US" dirty="0" err="1"/>
              <a:t>arr</a:t>
            </a:r>
            <a:r>
              <a:rPr lang="en-US" dirty="0"/>
              <a:t>[root]); </a:t>
            </a:r>
            <a:r>
              <a:rPr lang="en-US" dirty="0">
                <a:solidFill>
                  <a:srgbClr val="FF0000"/>
                </a:solidFill>
              </a:rPr>
              <a:t>// Swap root with the largest child</a:t>
            </a:r>
          </a:p>
          <a:p>
            <a:endParaRPr lang="en-US"/>
          </a:p>
          <a:p>
            <a:r>
              <a:rPr lang="en-US" dirty="0"/>
              <a:t>                </a:t>
            </a:r>
            <a:r>
              <a:rPr lang="en-US" dirty="0" err="1"/>
              <a:t>heapify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n, root);  </a:t>
            </a:r>
            <a:r>
              <a:rPr lang="en-US" dirty="0">
                <a:solidFill>
                  <a:srgbClr val="FF0000"/>
                </a:solidFill>
              </a:rPr>
              <a:t>// Recursively </a:t>
            </a:r>
            <a:r>
              <a:rPr lang="en-US" dirty="0" err="1">
                <a:solidFill>
                  <a:srgbClr val="FF0000"/>
                </a:solidFill>
              </a:rPr>
              <a:t>heapify</a:t>
            </a:r>
            <a:r>
              <a:rPr lang="en-US" dirty="0">
                <a:solidFill>
                  <a:srgbClr val="FF0000"/>
                </a:solidFill>
              </a:rPr>
              <a:t> the affected subtree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8891-CC95-CD18-ED6E-2C4BD68A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71B-F1F5-DA95-F2E6-9C4EEC47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For Min Heap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We delete the 1st Smallest value then the 2nd and then the 3rd smallest value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If the element is not specified, we swap the smallest or the root node with the last node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      </a:t>
            </a:r>
            <a:r>
              <a:rPr lang="en-US" dirty="0">
                <a:ea typeface="+mn-lt"/>
                <a:cs typeface="+mn-lt"/>
              </a:rPr>
              <a:t>     10                         </a:t>
            </a:r>
            <a:r>
              <a:rPr lang="en-US" sz="2400" dirty="0">
                <a:ea typeface="+mn-lt"/>
                <a:cs typeface="+mn-lt"/>
              </a:rPr>
              <a:t>100                                       100                                                                15 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                /       \                            / \                                           / \                                                                   /    \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    15         30      -&gt;      15      30           -&gt;                15     30          After Heapify -&gt;               40   30</a:t>
            </a:r>
            <a:endParaRPr lang="en-US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    /    \       /                    /   \        /                               /   \                                                                   /  \</a:t>
            </a: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40  50    100           40 50     [10]                        40 50                                                            100 50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Here we can see, if we want to delete the root node 10, we'll need to first swap it with the last node i.e. 100</a:t>
            </a:r>
          </a:p>
          <a:p>
            <a:pPr lvl="1">
              <a:buNone/>
            </a:pPr>
            <a:r>
              <a:rPr lang="en-US" dirty="0"/>
              <a:t>Once it is swapped we can delete the last node i.e. 10</a:t>
            </a:r>
          </a:p>
          <a:p>
            <a:pPr lvl="1">
              <a:buNone/>
            </a:pPr>
            <a:r>
              <a:rPr lang="en-US" dirty="0"/>
              <a:t>After deleting, we'll need to perform Heapify to restore the Heap properties</a:t>
            </a:r>
          </a:p>
          <a:p>
            <a:pPr lvl="1">
              <a:buNone/>
            </a:pPr>
            <a:endParaRPr lang="en-US" sz="2800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32F6-8D56-6936-F3E7-FD224A4B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Applications of Heaps: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C5D1-B6D1-F597-0835-22CE7161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Priority Queues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Efficiently manage a set of tasks based on priority.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Heap Sort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Sorting algorithm with time complexity O(n </a:t>
            </a:r>
            <a:r>
              <a:rPr lang="en-US" dirty="0" err="1">
                <a:ea typeface="+mn-lt"/>
                <a:cs typeface="+mn-lt"/>
              </a:rPr>
              <a:t>logn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r>
              <a:rPr lang="en-US" b="1" dirty="0">
                <a:ea typeface="+mn-lt"/>
                <a:cs typeface="+mn-lt"/>
              </a:rPr>
              <a:t>Graph Algorithms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Dijkstra's Shortest Path Algorithm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Prim's Minimum Spanning Tree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5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5CC30-3522-A908-5197-00DB117E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Unsorted Array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DD28-1A4F-D371-588F-0919E3E9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Time Complexities:</a:t>
            </a:r>
          </a:p>
          <a:p>
            <a:r>
              <a:rPr lang="en-US" sz="2400"/>
              <a:t>Insert -&gt; O(1)</a:t>
            </a:r>
          </a:p>
          <a:p>
            <a:r>
              <a:rPr lang="en-US" sz="2400"/>
              <a:t>Search -&gt; O(n)</a:t>
            </a:r>
          </a:p>
          <a:p>
            <a:r>
              <a:rPr lang="en-US" sz="2400"/>
              <a:t>Find_min -&gt; O(n)</a:t>
            </a:r>
          </a:p>
          <a:p>
            <a:r>
              <a:rPr lang="en-US" sz="2400"/>
              <a:t>Delete_min -&gt; O(n)</a:t>
            </a:r>
          </a:p>
        </p:txBody>
      </p:sp>
    </p:spTree>
    <p:extLst>
      <p:ext uri="{BB962C8B-B14F-4D97-AF65-F5344CB8AC3E}">
        <p14:creationId xmlns:p14="http://schemas.microsoft.com/office/powerpoint/2010/main" val="296304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F8381-20D9-82D3-FD18-AD6DBFB2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Sorted Array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26B3-2818-DF7C-FCD8-67051778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Time Complexities:</a:t>
            </a:r>
          </a:p>
          <a:p>
            <a:r>
              <a:rPr lang="en-US" sz="2400"/>
              <a:t>Insert -&gt; O(n) -&gt; using insertion sort</a:t>
            </a:r>
          </a:p>
          <a:p>
            <a:r>
              <a:rPr lang="en-US" sz="2400"/>
              <a:t>Search -&gt; O(logn) -&gt; Using Binary Search</a:t>
            </a:r>
          </a:p>
          <a:p>
            <a:r>
              <a:rPr lang="en-US" sz="2400"/>
              <a:t>Find_min -&gt; O(1)</a:t>
            </a:r>
          </a:p>
          <a:p>
            <a:r>
              <a:rPr lang="en-US" sz="2400"/>
              <a:t>Find_max -&gt; O(1)</a:t>
            </a:r>
          </a:p>
        </p:txBody>
      </p:sp>
    </p:spTree>
    <p:extLst>
      <p:ext uri="{BB962C8B-B14F-4D97-AF65-F5344CB8AC3E}">
        <p14:creationId xmlns:p14="http://schemas.microsoft.com/office/powerpoint/2010/main" val="201210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DEDD-9A83-4A0E-66BB-0140DAF7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Linked List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EF7C-A01A-88F2-27E9-ED60E073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/>
              <a:t>Time Complexities:</a:t>
            </a:r>
          </a:p>
          <a:p>
            <a:r>
              <a:rPr lang="en-US" sz="2400"/>
              <a:t>Insert -&gt; O(1)</a:t>
            </a:r>
          </a:p>
          <a:p>
            <a:r>
              <a:rPr lang="en-US" sz="2400"/>
              <a:t>Search -&gt; O(n)</a:t>
            </a:r>
          </a:p>
          <a:p>
            <a:r>
              <a:rPr lang="en-US" sz="2400"/>
              <a:t>Find_min -&gt; O(n)</a:t>
            </a:r>
          </a:p>
          <a:p>
            <a:r>
              <a:rPr lang="en-US" sz="2400"/>
              <a:t>Delete_min -&gt; O(n)</a:t>
            </a:r>
          </a:p>
        </p:txBody>
      </p:sp>
    </p:spTree>
    <p:extLst>
      <p:ext uri="{BB962C8B-B14F-4D97-AF65-F5344CB8AC3E}">
        <p14:creationId xmlns:p14="http://schemas.microsoft.com/office/powerpoint/2010/main" val="164972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D22A7-87F5-8264-A581-119060DA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Heap vs. Other Data Structures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4F861-2B76-6055-9307-C1C3538E4DC5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Why Heap?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Three operations are optimized: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Insertion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Finding Minimum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Deleting Minimum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42AB34-8045-34D7-6CA8-9D012C196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093635"/>
              </p:ext>
            </p:extLst>
          </p:nvPr>
        </p:nvGraphicFramePr>
        <p:xfrm>
          <a:off x="5987738" y="2025502"/>
          <a:ext cx="5628019" cy="2574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11">
                  <a:extLst>
                    <a:ext uri="{9D8B030D-6E8A-4147-A177-3AD203B41FA5}">
                      <a16:colId xmlns:a16="http://schemas.microsoft.com/office/drawing/2014/main" val="1832971853"/>
                    </a:ext>
                  </a:extLst>
                </a:gridCol>
                <a:gridCol w="1012582">
                  <a:extLst>
                    <a:ext uri="{9D8B030D-6E8A-4147-A177-3AD203B41FA5}">
                      <a16:colId xmlns:a16="http://schemas.microsoft.com/office/drawing/2014/main" val="3311188937"/>
                    </a:ext>
                  </a:extLst>
                </a:gridCol>
                <a:gridCol w="1012582">
                  <a:extLst>
                    <a:ext uri="{9D8B030D-6E8A-4147-A177-3AD203B41FA5}">
                      <a16:colId xmlns:a16="http://schemas.microsoft.com/office/drawing/2014/main" val="1465114602"/>
                    </a:ext>
                  </a:extLst>
                </a:gridCol>
                <a:gridCol w="1139443">
                  <a:extLst>
                    <a:ext uri="{9D8B030D-6E8A-4147-A177-3AD203B41FA5}">
                      <a16:colId xmlns:a16="http://schemas.microsoft.com/office/drawing/2014/main" val="4047408852"/>
                    </a:ext>
                  </a:extLst>
                </a:gridCol>
                <a:gridCol w="1335501">
                  <a:extLst>
                    <a:ext uri="{9D8B030D-6E8A-4147-A177-3AD203B41FA5}">
                      <a16:colId xmlns:a16="http://schemas.microsoft.com/office/drawing/2014/main" val="4219965631"/>
                    </a:ext>
                  </a:extLst>
                </a:gridCol>
              </a:tblGrid>
              <a:tr h="36536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Insert 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Search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Find_Min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Delete_Min</a:t>
                      </a:r>
                    </a:p>
                  </a:txBody>
                  <a:tcPr marL="83036" marR="83036" marT="41518" marB="41518"/>
                </a:tc>
                <a:extLst>
                  <a:ext uri="{0D108BD9-81ED-4DB2-BD59-A6C34878D82A}">
                    <a16:rowId xmlns:a16="http://schemas.microsoft.com/office/drawing/2014/main" val="902340277"/>
                  </a:ext>
                </a:extLst>
              </a:tr>
              <a:tr h="614469">
                <a:tc>
                  <a:txBody>
                    <a:bodyPr/>
                    <a:lstStyle/>
                    <a:p>
                      <a:r>
                        <a:rPr lang="en-US" sz="1600"/>
                        <a:t>Unsorted Array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O(N)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O(N)</a:t>
                      </a:r>
                      <a:endParaRPr lang="en-US" sz="1600"/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O(N)</a:t>
                      </a:r>
                      <a:endParaRPr lang="en-US" sz="1600"/>
                    </a:p>
                  </a:txBody>
                  <a:tcPr marL="83036" marR="83036" marT="41518" marB="41518"/>
                </a:tc>
                <a:extLst>
                  <a:ext uri="{0D108BD9-81ED-4DB2-BD59-A6C34878D82A}">
                    <a16:rowId xmlns:a16="http://schemas.microsoft.com/office/drawing/2014/main" val="1265709016"/>
                  </a:ext>
                </a:extLst>
              </a:tr>
              <a:tr h="614469">
                <a:tc>
                  <a:txBody>
                    <a:bodyPr/>
                    <a:lstStyle/>
                    <a:p>
                      <a:r>
                        <a:rPr lang="en-US" sz="1600"/>
                        <a:t>Sorted Array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O(N)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</a:t>
                      </a:r>
                      <a:r>
                        <a:rPr lang="en-US" sz="1600" err="1"/>
                        <a:t>logN</a:t>
                      </a:r>
                      <a:r>
                        <a:rPr lang="en-US" sz="1600"/>
                        <a:t>)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O(1)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O(N)</a:t>
                      </a:r>
                      <a:endParaRPr lang="en-US" sz="1600"/>
                    </a:p>
                  </a:txBody>
                  <a:tcPr marL="83036" marR="83036" marT="41518" marB="41518"/>
                </a:tc>
                <a:extLst>
                  <a:ext uri="{0D108BD9-81ED-4DB2-BD59-A6C34878D82A}">
                    <a16:rowId xmlns:a16="http://schemas.microsoft.com/office/drawing/2014/main" val="339688305"/>
                  </a:ext>
                </a:extLst>
              </a:tr>
              <a:tr h="614469">
                <a:tc>
                  <a:txBody>
                    <a:bodyPr/>
                    <a:lstStyle/>
                    <a:p>
                      <a:r>
                        <a:rPr lang="en-US" sz="1600"/>
                        <a:t>Linked List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O(1)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O(N)</a:t>
                      </a:r>
                      <a:endParaRPr lang="en-US" sz="1600"/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O(N)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O(N)</a:t>
                      </a:r>
                      <a:endParaRPr lang="en-US" sz="1600"/>
                    </a:p>
                  </a:txBody>
                  <a:tcPr marL="83036" marR="83036" marT="41518" marB="41518"/>
                </a:tc>
                <a:extLst>
                  <a:ext uri="{0D108BD9-81ED-4DB2-BD59-A6C34878D82A}">
                    <a16:rowId xmlns:a16="http://schemas.microsoft.com/office/drawing/2014/main" val="4064049395"/>
                  </a:ext>
                </a:extLst>
              </a:tr>
              <a:tr h="365360">
                <a:tc>
                  <a:txBody>
                    <a:bodyPr/>
                    <a:lstStyle/>
                    <a:p>
                      <a:r>
                        <a:rPr lang="en-US" sz="1600"/>
                        <a:t>Min Heap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O(</a:t>
                      </a:r>
                      <a:r>
                        <a:rPr lang="en-US" sz="1600" err="1"/>
                        <a:t>logN</a:t>
                      </a:r>
                      <a:r>
                        <a:rPr lang="en-US" sz="1600"/>
                        <a:t>)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O(N)</a:t>
                      </a:r>
                      <a:endParaRPr lang="en-US" sz="1600"/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O(1)</a:t>
                      </a:r>
                    </a:p>
                  </a:txBody>
                  <a:tcPr marL="83036" marR="83036" marT="41518" marB="4151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O(</a:t>
                      </a:r>
                      <a:r>
                        <a:rPr lang="en-US" sz="16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logN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)</a:t>
                      </a:r>
                      <a:endParaRPr lang="en-US" sz="1600"/>
                    </a:p>
                  </a:txBody>
                  <a:tcPr marL="83036" marR="83036" marT="41518" marB="41518"/>
                </a:tc>
                <a:extLst>
                  <a:ext uri="{0D108BD9-81ED-4DB2-BD59-A6C34878D82A}">
                    <a16:rowId xmlns:a16="http://schemas.microsoft.com/office/drawing/2014/main" val="102013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67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76074-A379-4592-D3A6-B416D2DB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Aptos"/>
              </a:rPr>
              <a:t>Definition</a:t>
            </a:r>
            <a:r>
              <a:rPr lang="en-US" sz="5400">
                <a:latin typeface="Aptos"/>
              </a:rPr>
              <a:t>: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D5F0-D37F-6CDF-4518-5C5D2DFE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endParaRPr lang="en-US" sz="140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A heap is a specialized tree-based data structure that satisfies the </a:t>
            </a:r>
            <a:r>
              <a:rPr lang="en-US" sz="1400" b="1" dirty="0">
                <a:ea typeface="+mn-lt"/>
                <a:cs typeface="+mn-lt"/>
              </a:rPr>
              <a:t>heap properties which are:</a:t>
            </a:r>
            <a:endParaRPr lang="en-US" sz="1400" dirty="0">
              <a:ea typeface="+mn-lt"/>
              <a:cs typeface="+mn-lt"/>
            </a:endParaRPr>
          </a:p>
          <a:p>
            <a:pPr>
              <a:buFont typeface="Calibri"/>
              <a:buChar char="-"/>
            </a:pPr>
            <a:r>
              <a:rPr lang="en-US" sz="1400" dirty="0">
                <a:ea typeface="+mn-lt"/>
                <a:cs typeface="+mn-lt"/>
              </a:rPr>
              <a:t>It is a 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complete binary tree</a:t>
            </a:r>
            <a:r>
              <a:rPr lang="en-US" sz="1400" dirty="0">
                <a:ea typeface="+mn-lt"/>
                <a:cs typeface="+mn-lt"/>
              </a:rPr>
              <a:t> where all levels are filled except possibly the last one, which is filled from </a:t>
            </a:r>
            <a:r>
              <a:rPr lang="en-US" sz="1400" dirty="0">
                <a:solidFill>
                  <a:srgbClr val="FF0000"/>
                </a:solidFill>
                <a:ea typeface="+mn-lt"/>
                <a:cs typeface="+mn-lt"/>
              </a:rPr>
              <a:t>left to right</a:t>
            </a:r>
            <a:r>
              <a:rPr lang="en-US" sz="1400" dirty="0">
                <a:ea typeface="+mn-lt"/>
                <a:cs typeface="+mn-lt"/>
              </a:rPr>
              <a:t>.</a:t>
            </a:r>
          </a:p>
          <a:p>
            <a:pPr>
              <a:buFont typeface="Calibri"/>
              <a:buChar char="-"/>
            </a:pPr>
            <a:r>
              <a:rPr lang="en-US" sz="1400" dirty="0">
                <a:ea typeface="+mn-lt"/>
                <a:cs typeface="+mn-lt"/>
              </a:rPr>
              <a:t>It follows the complete properties of either Min Heap or Max Heap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Heap with N nodes has a height of </a:t>
            </a:r>
            <a:r>
              <a:rPr lang="en-US" sz="1400" err="1">
                <a:solidFill>
                  <a:srgbClr val="FF0000"/>
                </a:solidFill>
                <a:ea typeface="+mn-lt"/>
                <a:cs typeface="+mn-lt"/>
              </a:rPr>
              <a:t>logN</a:t>
            </a:r>
            <a:endParaRPr lang="en-US" sz="140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400" dirty="0"/>
              <a:t>Types of Heap:</a:t>
            </a:r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Max-Heap</a:t>
            </a:r>
            <a:r>
              <a:rPr lang="en-US" sz="1400" dirty="0">
                <a:ea typeface="+mn-lt"/>
                <a:cs typeface="+mn-lt"/>
              </a:rPr>
              <a:t>: The root element is the largest.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Min-Heap</a:t>
            </a:r>
            <a:r>
              <a:rPr lang="en-US" sz="1400" dirty="0">
                <a:ea typeface="+mn-lt"/>
                <a:cs typeface="+mn-lt"/>
              </a:rPr>
              <a:t>: The root element is the smallest.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Array Representation (C++)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0" indent="0">
              <a:buNone/>
            </a:pPr>
            <a:endParaRPr lang="en-US" sz="1400" b="1"/>
          </a:p>
          <a:p>
            <a:pPr>
              <a:buFont typeface="Calibri" panose="020B0604020202020204" pitchFamily="34" charset="0"/>
              <a:buChar char="-"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>
              <a:buFont typeface="Calibri" panose="020B0604020202020204" pitchFamily="34" charset="0"/>
              <a:buChar char="-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5911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250DA-0BEF-5FC3-E029-D2DE14B6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Min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C16A-2A4B-847C-5667-31855C84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Every parent node is less than or equal to its children.</a:t>
            </a:r>
          </a:p>
          <a:p>
            <a:pPr marL="0" indent="0">
              <a:buNone/>
            </a:pPr>
            <a:r>
              <a:rPr lang="en-US" sz="1800"/>
              <a:t>Value(Parent)&lt;=Value(Child)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As all the properties of Heap and min Heap are being fulfilled, this can be proved as Mix Heap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yellow circles with numbers&#10;&#10;Description automatically generated">
            <a:extLst>
              <a:ext uri="{FF2B5EF4-FFF2-40B4-BE49-F238E27FC236}">
                <a16:creationId xmlns:a16="http://schemas.microsoft.com/office/drawing/2014/main" id="{667F0494-3390-FDF5-08FD-989E619F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95023"/>
            <a:ext cx="5628018" cy="42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5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C079B-FC48-5A6C-6F42-51665866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Max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309BE-098D-6A60-A3B9-7155AB8A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/>
          </a:p>
          <a:p>
            <a:pPr marL="0" indent="0">
              <a:buNone/>
            </a:pPr>
            <a:r>
              <a:rPr lang="en-US" sz="1800"/>
              <a:t>Every parent node is greater than or equal to its children. </a:t>
            </a:r>
          </a:p>
          <a:p>
            <a:pPr marL="0" indent="0">
              <a:buNone/>
            </a:pPr>
            <a:r>
              <a:rPr lang="en-US" sz="1800"/>
              <a:t> Value(Parent) &gt;= Value(Child)</a:t>
            </a:r>
          </a:p>
          <a:p>
            <a:pPr marL="0" indent="0">
              <a:buNone/>
            </a:pPr>
            <a:endParaRPr lang="en-US" sz="1800"/>
          </a:p>
          <a:p>
            <a:pPr>
              <a:buNone/>
            </a:pPr>
            <a:r>
              <a:rPr lang="en-US" sz="1800"/>
              <a:t>As all the properties of Heap and Max Heap are being fulfilled, this can be proved as Max Heap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yellow triangle with numbers and lines&#10;&#10;Description automatically generated">
            <a:extLst>
              <a:ext uri="{FF2B5EF4-FFF2-40B4-BE49-F238E27FC236}">
                <a16:creationId xmlns:a16="http://schemas.microsoft.com/office/drawing/2014/main" id="{310DE1F3-5C92-B77C-45C8-F788E18D9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37234"/>
            <a:ext cx="5628018" cy="41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5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250DA-0BEF-5FC3-E029-D2DE14B6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300" b="1">
                <a:ea typeface="+mj-lt"/>
                <a:cs typeface="+mj-lt"/>
              </a:rPr>
              <a:t>Array Representation (C++)</a:t>
            </a:r>
            <a:endParaRPr lang="en-US" sz="33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C16A-2A4B-847C-5667-31855C84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indent="0">
              <a:buNone/>
            </a:pPr>
            <a:r>
              <a:rPr lang="en-US" sz="1800"/>
              <a:t>Store the heap elements in an array.</a:t>
            </a:r>
          </a:p>
          <a:p>
            <a:pPr lvl="1" indent="0">
              <a:buNone/>
            </a:pPr>
            <a:r>
              <a:rPr lang="en-US" sz="1800"/>
              <a:t>For a node at index </a:t>
            </a:r>
            <a:r>
              <a:rPr lang="en-US" sz="1800">
                <a:latin typeface="Consolas"/>
              </a:rPr>
              <a:t>i</a:t>
            </a:r>
            <a:r>
              <a:rPr lang="en-US" sz="1800"/>
              <a:t>:</a:t>
            </a:r>
          </a:p>
          <a:p>
            <a:pPr marL="1428750" lvl="2" indent="-285750">
              <a:buFont typeface="Wingdings,Sans-Serif"/>
              <a:buChar char="§"/>
            </a:pPr>
            <a:r>
              <a:rPr lang="en-US" sz="1800"/>
              <a:t>Left child: </a:t>
            </a:r>
            <a:r>
              <a:rPr lang="en-US" sz="1800">
                <a:latin typeface="Consolas"/>
              </a:rPr>
              <a:t>2i + 1</a:t>
            </a:r>
          </a:p>
          <a:p>
            <a:pPr marL="1428750" lvl="2" indent="-285750">
              <a:buFont typeface="Wingdings,Sans-Serif"/>
              <a:buChar char="§"/>
            </a:pPr>
            <a:r>
              <a:rPr lang="en-US" sz="1800"/>
              <a:t>Right child: </a:t>
            </a:r>
            <a:r>
              <a:rPr lang="en-US" sz="1800">
                <a:latin typeface="Consolas"/>
              </a:rPr>
              <a:t>2i + 2</a:t>
            </a:r>
          </a:p>
          <a:p>
            <a:pPr marL="1428750" lvl="2" indent="-285750">
              <a:buFont typeface="Wingdings,Sans-Serif"/>
              <a:buChar char="§"/>
            </a:pPr>
            <a:r>
              <a:rPr lang="en-US" sz="1800"/>
              <a:t>Parent: </a:t>
            </a:r>
            <a:r>
              <a:rPr lang="en-US" sz="1800">
                <a:latin typeface="Consolas"/>
              </a:rPr>
              <a:t>(i - 1) // 2</a:t>
            </a:r>
            <a:endParaRPr lang="en-US" sz="1800">
              <a:latin typeface="Aptos" panose="020B0004020202020204"/>
            </a:endParaRPr>
          </a:p>
          <a:p>
            <a:pPr lvl="2" indent="0">
              <a:buNone/>
            </a:pPr>
            <a:endParaRPr lang="en-US" sz="1800">
              <a:latin typeface="Aptos" panose="020B0004020202020204"/>
            </a:endParaRPr>
          </a:p>
          <a:p>
            <a:pPr marL="0" indent="0">
              <a:buNone/>
            </a:pPr>
            <a:r>
              <a:rPr lang="en-US" sz="1800"/>
              <a:t>This makes it easy to traverse and manipulate heap elements efficiently.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inary-heap-array-mapping">
            <a:extLst>
              <a:ext uri="{FF2B5EF4-FFF2-40B4-BE49-F238E27FC236}">
                <a16:creationId xmlns:a16="http://schemas.microsoft.com/office/drawing/2014/main" id="{C23AD85B-1C4D-B5C8-44E8-2DB9B576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43" y="650494"/>
            <a:ext cx="536060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Heap</vt:lpstr>
      <vt:lpstr>Unsorted Array</vt:lpstr>
      <vt:lpstr>Sorted Array</vt:lpstr>
      <vt:lpstr>Linked List</vt:lpstr>
      <vt:lpstr>Heap vs. Other Data Structures</vt:lpstr>
      <vt:lpstr>Definition:</vt:lpstr>
      <vt:lpstr>Min Heap</vt:lpstr>
      <vt:lpstr>Max Heap</vt:lpstr>
      <vt:lpstr>Array Representation (C++)</vt:lpstr>
      <vt:lpstr>Insertion</vt:lpstr>
      <vt:lpstr>PowerPoint Presentation</vt:lpstr>
      <vt:lpstr>PowerPoint Presentation</vt:lpstr>
      <vt:lpstr>PowerPoint Presentation</vt:lpstr>
      <vt:lpstr>Heapify:</vt:lpstr>
      <vt:lpstr>Heapify Code in C++ for Max Heap</vt:lpstr>
      <vt:lpstr>Deletion</vt:lpstr>
      <vt:lpstr>Applications of Heaps: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1020</cp:revision>
  <dcterms:created xsi:type="dcterms:W3CDTF">2024-09-22T19:32:31Z</dcterms:created>
  <dcterms:modified xsi:type="dcterms:W3CDTF">2024-10-26T02:46:19Z</dcterms:modified>
</cp:coreProperties>
</file>