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3"/>
  </p:notesMasterIdLst>
  <p:sldIdLst>
    <p:sldId id="256" r:id="rId2"/>
    <p:sldId id="271" r:id="rId3"/>
    <p:sldId id="257" r:id="rId4"/>
    <p:sldId id="281" r:id="rId5"/>
    <p:sldId id="262" r:id="rId6"/>
    <p:sldId id="263" r:id="rId7"/>
    <p:sldId id="268" r:id="rId8"/>
    <p:sldId id="258" r:id="rId9"/>
    <p:sldId id="260" r:id="rId10"/>
    <p:sldId id="261" r:id="rId11"/>
    <p:sldId id="276" r:id="rId12"/>
    <p:sldId id="277" r:id="rId13"/>
    <p:sldId id="264" r:id="rId14"/>
    <p:sldId id="278" r:id="rId15"/>
    <p:sldId id="279" r:id="rId16"/>
    <p:sldId id="266" r:id="rId17"/>
    <p:sldId id="275" r:id="rId18"/>
    <p:sldId id="269" r:id="rId19"/>
    <p:sldId id="283" r:id="rId20"/>
    <p:sldId id="267" r:id="rId21"/>
    <p:sldId id="265" r:id="rId22"/>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ragudi, Praveen" initials="CP" lastIdx="0" clrIdx="0">
    <p:extLst>
      <p:ext uri="{19B8F6BF-5375-455C-9EA6-DF929625EA0E}">
        <p15:presenceInfo xmlns:p15="http://schemas.microsoft.com/office/powerpoint/2012/main" userId="S::praveen.choragudi@intel.com::654fee42-3d8a-47fc-9982-d163776700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49374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 name="Google Shape;23;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fa96a32ce_0_51: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8" name="Google Shape;68;g6fa96a32ce_0_5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0a0c7fbf1_0_0: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6" name="Google Shape;76;g70a0c7fbf1_0_0: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3d39c01b5_0_20: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 name="Google Shape;84;g73d39c01b5_0_20: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3d39c01b5_0_28: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2" name="Google Shape;92;g73d39c01b5_0_28: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3d39c01b5_0_36: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g73d39c01b5_0_36: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extLst>
      <p:ext uri="{BB962C8B-B14F-4D97-AF65-F5344CB8AC3E}">
        <p14:creationId xmlns:p14="http://schemas.microsoft.com/office/powerpoint/2010/main" val="3776726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9" name="Google Shape;89;p1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86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 name="Google Shape;92;p7: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1" name="Google Shape;101;p8: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4ee63f2824_1_26: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 name="Google Shape;36;g4ee63f2824_1_2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fa96a32ce_0_27: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 name="Google Shape;52;g6fa96a32ce_0_27: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fa96a32ce_0_4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0" name="Google Shape;60;g6fa96a32ce_0_45: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3" name="Google Shape;13;p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1" y="-35256"/>
            <a:ext cx="9144000" cy="6934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3"/>
          <p:cNvSpPr/>
          <p:nvPr/>
        </p:nvSpPr>
        <p:spPr>
          <a:xfrm>
            <a:off x="301174" y="1275654"/>
            <a:ext cx="8626010" cy="14486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dirty="0">
                <a:solidFill>
                  <a:srgbClr val="FF0000"/>
                </a:solidFill>
                <a:latin typeface="Trebuchet MS"/>
                <a:ea typeface="Trebuchet MS"/>
                <a:cs typeface="Trebuchet MS"/>
                <a:sym typeface="Trebuchet MS"/>
              </a:rPr>
              <a:t>M Tech Project Phase-1</a:t>
            </a:r>
          </a:p>
          <a:p>
            <a:pPr marL="0" marR="0" lvl="0" indent="0" algn="ctr" rtl="0">
              <a:spcBef>
                <a:spcPts val="0"/>
              </a:spcBef>
              <a:spcAft>
                <a:spcPts val="0"/>
              </a:spcAft>
              <a:buNone/>
            </a:pPr>
            <a:r>
              <a:rPr lang="en-US" sz="3600" dirty="0">
                <a:solidFill>
                  <a:srgbClr val="FF0000"/>
                </a:solidFill>
                <a:latin typeface="Trebuchet MS"/>
                <a:ea typeface="Trebuchet MS"/>
                <a:cs typeface="Trebuchet MS"/>
                <a:sym typeface="Trebuchet MS"/>
              </a:rPr>
              <a:t>ESA</a:t>
            </a:r>
            <a:endParaRPr sz="3600" dirty="0">
              <a:solidFill>
                <a:srgbClr val="FF0000"/>
              </a:solidFill>
              <a:latin typeface="Trebuchet MS"/>
              <a:ea typeface="Trebuchet MS"/>
              <a:cs typeface="Trebuchet MS"/>
              <a:sym typeface="Trebuchet MS"/>
            </a:endParaRPr>
          </a:p>
        </p:txBody>
      </p:sp>
      <p:sp>
        <p:nvSpPr>
          <p:cNvPr id="7" name="Google Shape;26;g6fa96a32ce_0_0">
            <a:extLst>
              <a:ext uri="{FF2B5EF4-FFF2-40B4-BE49-F238E27FC236}">
                <a16:creationId xmlns:a16="http://schemas.microsoft.com/office/drawing/2014/main" id="{DC788001-5A08-4BA9-B9D2-B80E4B490E57}"/>
              </a:ext>
            </a:extLst>
          </p:cNvPr>
          <p:cNvSpPr txBox="1"/>
          <p:nvPr/>
        </p:nvSpPr>
        <p:spPr>
          <a:xfrm>
            <a:off x="301174" y="4303353"/>
            <a:ext cx="8458200" cy="18994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33CC"/>
                </a:solidFill>
                <a:latin typeface="Trebuchet MS"/>
                <a:ea typeface="Trebuchet MS"/>
                <a:cs typeface="Trebuchet MS"/>
                <a:sym typeface="Trebuchet MS"/>
              </a:rPr>
              <a:t>Project Title     : </a:t>
            </a:r>
            <a:endParaRPr sz="2000"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33CC"/>
                </a:solidFill>
                <a:latin typeface="Trebuchet MS"/>
                <a:ea typeface="Trebuchet MS"/>
                <a:cs typeface="Trebuchet MS"/>
                <a:sym typeface="Trebuchet MS"/>
              </a:rPr>
              <a:t>Project Guide	:   </a:t>
            </a:r>
            <a:r>
              <a:rPr lang="en-US" sz="2000" dirty="0">
                <a:solidFill>
                  <a:srgbClr val="0033CC"/>
                </a:solidFill>
                <a:latin typeface="Trebuchet MS"/>
                <a:ea typeface="Trebuchet MS"/>
                <a:cs typeface="Trebuchet MS"/>
                <a:sym typeface="Trebuchet MS"/>
              </a:rPr>
              <a:t>	</a:t>
            </a:r>
            <a:r>
              <a:rPr lang="en-US" sz="1800" dirty="0">
                <a:solidFill>
                  <a:srgbClr val="0033CC"/>
                </a:solidFill>
                <a:latin typeface="Trebuchet MS"/>
                <a:ea typeface="Trebuchet MS"/>
                <a:cs typeface="Trebuchet MS"/>
                <a:sym typeface="Trebuchet MS"/>
              </a:rPr>
              <a:t>Prof. Suresh </a:t>
            </a:r>
            <a:r>
              <a:rPr lang="en-US" sz="1800" dirty="0" err="1">
                <a:solidFill>
                  <a:srgbClr val="0033CC"/>
                </a:solidFill>
                <a:latin typeface="Trebuchet MS"/>
                <a:ea typeface="Trebuchet MS"/>
                <a:cs typeface="Trebuchet MS"/>
                <a:sym typeface="Trebuchet MS"/>
              </a:rPr>
              <a:t>Jamadagni</a:t>
            </a:r>
            <a:r>
              <a:rPr lang="en-US" sz="2000" b="0" i="0" u="none" strike="noStrike" cap="none" dirty="0">
                <a:solidFill>
                  <a:srgbClr val="0033CC"/>
                </a:solidFill>
                <a:latin typeface="Trebuchet MS"/>
                <a:ea typeface="Trebuchet MS"/>
                <a:cs typeface="Trebuchet MS"/>
                <a:sym typeface="Trebuchet MS"/>
              </a:rPr>
              <a:t>               </a:t>
            </a:r>
            <a:endParaRPr sz="2000" b="0" i="0" u="none" strike="noStrike" cap="none"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1400" b="0" i="0" u="none" strike="noStrike" cap="none" dirty="0">
              <a:solidFill>
                <a:srgbClr val="0033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33CC"/>
              </a:solidFill>
              <a:latin typeface="Trebuchet MS"/>
              <a:ea typeface="Trebuchet MS"/>
              <a:cs typeface="Trebuchet MS"/>
              <a:sym typeface="Trebuchet MS"/>
            </a:endParaRPr>
          </a:p>
        </p:txBody>
      </p:sp>
      <p:sp>
        <p:nvSpPr>
          <p:cNvPr id="8" name="Google Shape;27;g6fa96a32ce_0_0">
            <a:extLst>
              <a:ext uri="{FF2B5EF4-FFF2-40B4-BE49-F238E27FC236}">
                <a16:creationId xmlns:a16="http://schemas.microsoft.com/office/drawing/2014/main" id="{84DDC04B-EAF4-44F2-AC03-7AFE42332314}"/>
              </a:ext>
            </a:extLst>
          </p:cNvPr>
          <p:cNvSpPr txBox="1"/>
          <p:nvPr/>
        </p:nvSpPr>
        <p:spPr>
          <a:xfrm>
            <a:off x="2984400" y="4209063"/>
            <a:ext cx="6159600" cy="91372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Font typeface="Arial"/>
              <a:buNone/>
            </a:pPr>
            <a:r>
              <a:rPr lang="en-US" sz="1500" dirty="0">
                <a:solidFill>
                  <a:srgbClr val="0033CC"/>
                </a:solidFill>
                <a:latin typeface="Trebuchet MS" panose="020B0603020202020204" pitchFamily="34" charset="0"/>
                <a:ea typeface="Trebuchet MS"/>
                <a:cs typeface="Trebuchet MS"/>
                <a:sym typeface="Trebuchet MS"/>
              </a:rPr>
              <a:t>Data Quality enhancement and monitoring framework for High Performance Computing Systems leveraging machine learning techniques.</a:t>
            </a:r>
            <a:endParaRPr sz="1500" dirty="0">
              <a:latin typeface="Trebuchet MS" panose="020B0603020202020204" pitchFamily="34" charset="0"/>
            </a:endParaRPr>
          </a:p>
          <a:p>
            <a:pPr marL="0" lvl="0" indent="0" rtl="0">
              <a:spcBef>
                <a:spcPts val="0"/>
              </a:spcBef>
              <a:spcAft>
                <a:spcPts val="0"/>
              </a:spcAft>
              <a:buNone/>
            </a:pPr>
            <a:endParaRPr sz="1500" dirty="0"/>
          </a:p>
        </p:txBody>
      </p:sp>
      <p:sp>
        <p:nvSpPr>
          <p:cNvPr id="9" name="Google Shape;28;g6fa96a32ce_0_0">
            <a:extLst>
              <a:ext uri="{FF2B5EF4-FFF2-40B4-BE49-F238E27FC236}">
                <a16:creationId xmlns:a16="http://schemas.microsoft.com/office/drawing/2014/main" id="{60BD1C2C-CE59-4E37-A2B2-8C3AB0CA6BD3}"/>
              </a:ext>
            </a:extLst>
          </p:cNvPr>
          <p:cNvSpPr txBox="1"/>
          <p:nvPr/>
        </p:nvSpPr>
        <p:spPr>
          <a:xfrm>
            <a:off x="301174" y="2922063"/>
            <a:ext cx="7834157" cy="12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33CC"/>
                </a:solidFill>
                <a:latin typeface="Trebuchet MS"/>
                <a:ea typeface="Trebuchet MS"/>
                <a:cs typeface="Trebuchet MS"/>
                <a:sym typeface="Trebuchet MS"/>
              </a:rPr>
              <a:t>Student Name	:	CHORAGUDI PRAVEEN</a:t>
            </a:r>
            <a:endParaRPr dirty="0">
              <a:solidFill>
                <a:schemeClr val="dk1"/>
              </a:solidFill>
            </a:endParaRPr>
          </a:p>
          <a:p>
            <a:pPr marL="0" lvl="0" indent="0" algn="l" rtl="0">
              <a:spcBef>
                <a:spcPts val="0"/>
              </a:spcBef>
              <a:spcAft>
                <a:spcPts val="0"/>
              </a:spcAft>
              <a:buNone/>
            </a:pPr>
            <a:endParaRPr sz="1800" dirty="0">
              <a:solidFill>
                <a:srgbClr val="0033CC"/>
              </a:solidFill>
              <a:latin typeface="Trebuchet MS"/>
              <a:ea typeface="Trebuchet MS"/>
              <a:cs typeface="Trebuchet MS"/>
              <a:sym typeface="Trebuchet MS"/>
            </a:endParaRPr>
          </a:p>
          <a:p>
            <a:pPr marL="0" lvl="0" indent="0" algn="l" rtl="0">
              <a:spcBef>
                <a:spcPts val="0"/>
              </a:spcBef>
              <a:spcAft>
                <a:spcPts val="0"/>
              </a:spcAft>
              <a:buNone/>
            </a:pPr>
            <a:r>
              <a:rPr lang="en-US" sz="1800" dirty="0">
                <a:solidFill>
                  <a:srgbClr val="0033CC"/>
                </a:solidFill>
                <a:latin typeface="Trebuchet MS"/>
                <a:ea typeface="Trebuchet MS"/>
                <a:cs typeface="Trebuchet MS"/>
                <a:sym typeface="Trebuchet MS"/>
              </a:rPr>
              <a:t>SRN		:	PES1201802271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6fa96a32ce_0_4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g6fa96a32ce_0_45"/>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Data Ingestion Pipeline</a:t>
            </a:r>
            <a:endParaRPr sz="1400" b="0" i="0" u="none" strike="noStrike" cap="none">
              <a:solidFill>
                <a:srgbClr val="000000"/>
              </a:solidFill>
              <a:latin typeface="Arial"/>
              <a:ea typeface="Arial"/>
              <a:cs typeface="Arial"/>
              <a:sym typeface="Arial"/>
            </a:endParaRPr>
          </a:p>
        </p:txBody>
      </p:sp>
      <p:pic>
        <p:nvPicPr>
          <p:cNvPr id="64" name="Google Shape;64;g6fa96a32ce_0_45"/>
          <p:cNvPicPr preferRelativeResize="0"/>
          <p:nvPr/>
        </p:nvPicPr>
        <p:blipFill>
          <a:blip r:embed="rId3">
            <a:alphaModFix/>
          </a:blip>
          <a:stretch>
            <a:fillRect/>
          </a:stretch>
        </p:blipFill>
        <p:spPr>
          <a:xfrm>
            <a:off x="152400" y="1770150"/>
            <a:ext cx="8839200" cy="4561254"/>
          </a:xfrm>
          <a:prstGeom prst="rect">
            <a:avLst/>
          </a:prstGeom>
          <a:noFill/>
          <a:ln>
            <a:noFill/>
          </a:ln>
        </p:spPr>
      </p:pic>
      <p:sp>
        <p:nvSpPr>
          <p:cNvPr id="65" name="Google Shape;65;g6fa96a32ce_0_45"/>
          <p:cNvSpPr txBox="1"/>
          <p:nvPr/>
        </p:nvSpPr>
        <p:spPr>
          <a:xfrm>
            <a:off x="310725" y="4860525"/>
            <a:ext cx="5060400" cy="4971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This is the end-to-end data ingestion pipeline which is done completely and now we have data to determine or choose which ML model to use in order to achieve prediction. </a:t>
            </a:r>
            <a:endParaRPr>
              <a:solidFill>
                <a:srgbClr val="0000F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6fa96a32ce_0_5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 name="Google Shape;71;g6fa96a32ce_0_5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Data Processing information</a:t>
            </a:r>
            <a:endParaRPr sz="1400" b="0" i="0" u="none" strike="noStrike" cap="none">
              <a:solidFill>
                <a:srgbClr val="000000"/>
              </a:solidFill>
              <a:latin typeface="Arial"/>
              <a:ea typeface="Arial"/>
              <a:cs typeface="Arial"/>
              <a:sym typeface="Arial"/>
            </a:endParaRPr>
          </a:p>
        </p:txBody>
      </p:sp>
      <p:graphicFrame>
        <p:nvGraphicFramePr>
          <p:cNvPr id="72" name="Google Shape;72;g6fa96a32ce_0_51"/>
          <p:cNvGraphicFramePr/>
          <p:nvPr>
            <p:extLst/>
          </p:nvPr>
        </p:nvGraphicFramePr>
        <p:xfrm>
          <a:off x="269025" y="1787850"/>
          <a:ext cx="8044150" cy="3752950"/>
        </p:xfrm>
        <a:graphic>
          <a:graphicData uri="http://schemas.openxmlformats.org/drawingml/2006/table">
            <a:tbl>
              <a:tblPr>
                <a:noFill/>
              </a:tblPr>
              <a:tblGrid>
                <a:gridCol w="4022075">
                  <a:extLst>
                    <a:ext uri="{9D8B030D-6E8A-4147-A177-3AD203B41FA5}">
                      <a16:colId xmlns:a16="http://schemas.microsoft.com/office/drawing/2014/main" val="20000"/>
                    </a:ext>
                  </a:extLst>
                </a:gridCol>
                <a:gridCol w="4022075">
                  <a:extLst>
                    <a:ext uri="{9D8B030D-6E8A-4147-A177-3AD203B41FA5}">
                      <a16:colId xmlns:a16="http://schemas.microsoft.com/office/drawing/2014/main" val="20001"/>
                    </a:ext>
                  </a:extLst>
                </a:gridCol>
              </a:tblGrid>
              <a:tr h="521000">
                <a:tc gridSpan="2">
                  <a:txBody>
                    <a:bodyPr/>
                    <a:lstStyle/>
                    <a:p>
                      <a:pPr marL="0" lvl="0" indent="0" algn="ctr" rtl="0">
                        <a:spcBef>
                          <a:spcPts val="0"/>
                        </a:spcBef>
                        <a:spcAft>
                          <a:spcPts val="0"/>
                        </a:spcAft>
                        <a:buNone/>
                      </a:pPr>
                      <a:r>
                        <a:rPr lang="en-US" sz="1800" b="1">
                          <a:solidFill>
                            <a:srgbClr val="0000FF"/>
                          </a:solidFill>
                          <a:latin typeface="Trebuchet MS"/>
                          <a:ea typeface="Trebuchet MS"/>
                          <a:cs typeface="Trebuchet MS"/>
                          <a:sym typeface="Trebuchet MS"/>
                        </a:rPr>
                        <a:t>Volume </a:t>
                      </a:r>
                      <a:r>
                        <a:rPr lang="en-US" sz="1800">
                          <a:solidFill>
                            <a:srgbClr val="0000FF"/>
                          </a:solidFill>
                          <a:latin typeface="Trebuchet MS"/>
                          <a:ea typeface="Trebuchet MS"/>
                          <a:cs typeface="Trebuchet MS"/>
                          <a:sym typeface="Trebuchet MS"/>
                        </a:rPr>
                        <a:t>of the incoming data from source system </a:t>
                      </a:r>
                      <a:r>
                        <a:rPr lang="en-US" sz="1800" b="1">
                          <a:solidFill>
                            <a:srgbClr val="0000FF"/>
                          </a:solidFill>
                          <a:latin typeface="Trebuchet MS"/>
                          <a:ea typeface="Trebuchet MS"/>
                          <a:cs typeface="Trebuchet MS"/>
                          <a:sym typeface="Trebuchet MS"/>
                        </a:rPr>
                        <a:t>as of today</a:t>
                      </a:r>
                      <a:endParaRPr sz="1800" b="1">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solidFill>
                      <a:srgbClr val="FCE5CD"/>
                    </a:solidFill>
                  </a:tcPr>
                </a:tc>
                <a:tc hMerge="1">
                  <a:txBody>
                    <a:bodyPr/>
                    <a:lstStyle/>
                    <a:p>
                      <a:endParaRPr lang="en-US"/>
                    </a:p>
                  </a:txBody>
                  <a:tcPr/>
                </a:tc>
                <a:extLst>
                  <a:ext uri="{0D108BD9-81ED-4DB2-BD59-A6C34878D82A}">
                    <a16:rowId xmlns:a16="http://schemas.microsoft.com/office/drawing/2014/main" val="10000"/>
                  </a:ext>
                </a:extLst>
              </a:tr>
              <a:tr h="521000">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Number of files</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2875  </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extLst>
                  <a:ext uri="{0D108BD9-81ED-4DB2-BD59-A6C34878D82A}">
                    <a16:rowId xmlns:a16="http://schemas.microsoft.com/office/drawing/2014/main" val="10001"/>
                  </a:ext>
                </a:extLst>
              </a:tr>
              <a:tr h="834475">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Size of data processed</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290 GB</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extLst>
                  <a:ext uri="{0D108BD9-81ED-4DB2-BD59-A6C34878D82A}">
                    <a16:rowId xmlns:a16="http://schemas.microsoft.com/office/drawing/2014/main" val="10002"/>
                  </a:ext>
                </a:extLst>
              </a:tr>
              <a:tr h="521000">
                <a:tc gridSpan="2">
                  <a:txBody>
                    <a:bodyPr/>
                    <a:lstStyle/>
                    <a:p>
                      <a:pPr marL="0" lvl="0" indent="0" algn="ctr" rtl="0">
                        <a:spcBef>
                          <a:spcPts val="0"/>
                        </a:spcBef>
                        <a:spcAft>
                          <a:spcPts val="0"/>
                        </a:spcAft>
                        <a:buNone/>
                      </a:pPr>
                      <a:r>
                        <a:rPr lang="en-US" sz="1800" b="1">
                          <a:solidFill>
                            <a:srgbClr val="0000FF"/>
                          </a:solidFill>
                          <a:latin typeface="Trebuchet MS"/>
                          <a:ea typeface="Trebuchet MS"/>
                          <a:cs typeface="Trebuchet MS"/>
                          <a:sym typeface="Trebuchet MS"/>
                        </a:rPr>
                        <a:t>Velocity </a:t>
                      </a:r>
                      <a:r>
                        <a:rPr lang="en-US" sz="1800">
                          <a:solidFill>
                            <a:srgbClr val="0000FF"/>
                          </a:solidFill>
                          <a:latin typeface="Trebuchet MS"/>
                          <a:ea typeface="Trebuchet MS"/>
                          <a:cs typeface="Trebuchet MS"/>
                          <a:sym typeface="Trebuchet MS"/>
                        </a:rPr>
                        <a:t>of the incoming data from source system in </a:t>
                      </a:r>
                      <a:r>
                        <a:rPr lang="en-US" sz="1800" b="1">
                          <a:solidFill>
                            <a:srgbClr val="0000FF"/>
                          </a:solidFill>
                          <a:latin typeface="Trebuchet MS"/>
                          <a:ea typeface="Trebuchet MS"/>
                          <a:cs typeface="Trebuchet MS"/>
                          <a:sym typeface="Trebuchet MS"/>
                        </a:rPr>
                        <a:t>a day</a:t>
                      </a:r>
                      <a:endParaRPr sz="1800" b="1">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solidFill>
                      <a:srgbClr val="FFD966"/>
                    </a:solidFill>
                  </a:tcPr>
                </a:tc>
                <a:tc hMerge="1">
                  <a:txBody>
                    <a:bodyPr/>
                    <a:lstStyle/>
                    <a:p>
                      <a:endParaRPr lang="en-US"/>
                    </a:p>
                  </a:txBody>
                  <a:tcPr/>
                </a:tc>
                <a:extLst>
                  <a:ext uri="{0D108BD9-81ED-4DB2-BD59-A6C34878D82A}">
                    <a16:rowId xmlns:a16="http://schemas.microsoft.com/office/drawing/2014/main" val="10003"/>
                  </a:ext>
                </a:extLst>
              </a:tr>
              <a:tr h="521000">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number of files </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115 (with average size of </a:t>
                      </a:r>
                      <a:r>
                        <a:rPr lang="en-US" sz="1800" b="1" dirty="0">
                          <a:solidFill>
                            <a:srgbClr val="0000FF"/>
                          </a:solidFill>
                          <a:latin typeface="Trebuchet MS"/>
                          <a:ea typeface="Trebuchet MS"/>
                          <a:cs typeface="Trebuchet MS"/>
                          <a:sym typeface="Trebuchet MS"/>
                        </a:rPr>
                        <a:t>100 MB</a:t>
                      </a:r>
                      <a:r>
                        <a:rPr lang="en-US" sz="1800" dirty="0">
                          <a:solidFill>
                            <a:srgbClr val="0000FF"/>
                          </a:solidFill>
                          <a:latin typeface="Trebuchet MS"/>
                          <a:ea typeface="Trebuchet MS"/>
                          <a:cs typeface="Trebuchet MS"/>
                          <a:sym typeface="Trebuchet MS"/>
                        </a:rPr>
                        <a:t>)</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extLst>
                  <a:ext uri="{0D108BD9-81ED-4DB2-BD59-A6C34878D82A}">
                    <a16:rowId xmlns:a16="http://schemas.microsoft.com/office/drawing/2014/main" val="10004"/>
                  </a:ext>
                </a:extLst>
              </a:tr>
              <a:tr h="834475">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number of records </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0000FF"/>
                          </a:solidFill>
                          <a:latin typeface="Trebuchet MS"/>
                          <a:ea typeface="Trebuchet MS"/>
                          <a:cs typeface="Trebuchet MS"/>
                          <a:sym typeface="Trebuchet MS"/>
                        </a:rPr>
                        <a:t>80,500</a:t>
                      </a:r>
                      <a:endParaRPr sz="1800" dirty="0">
                        <a:solidFill>
                          <a:srgbClr val="0000FF"/>
                        </a:solidFill>
                        <a:latin typeface="Trebuchet MS"/>
                        <a:ea typeface="Trebuchet MS"/>
                        <a:cs typeface="Trebuchet MS"/>
                        <a:sym typeface="Trebuchet MS"/>
                      </a:endParaRPr>
                    </a:p>
                  </a:txBody>
                  <a:tcPr marL="91425" marR="91425" marT="91425" marB="91425" anchor="ctr">
                    <a:lnL w="38100" cap="flat" cmpd="sng">
                      <a:solidFill>
                        <a:srgbClr val="CC4125"/>
                      </a:solidFill>
                      <a:prstDash val="solid"/>
                      <a:round/>
                      <a:headEnd type="none" w="sm" len="sm"/>
                      <a:tailEnd type="none" w="sm" len="sm"/>
                    </a:lnL>
                    <a:lnR w="38100" cap="flat" cmpd="sng">
                      <a:solidFill>
                        <a:srgbClr val="CC4125"/>
                      </a:solidFill>
                      <a:prstDash val="solid"/>
                      <a:round/>
                      <a:headEnd type="none" w="sm" len="sm"/>
                      <a:tailEnd type="none" w="sm" len="sm"/>
                    </a:lnR>
                    <a:lnT w="38100" cap="flat" cmpd="sng">
                      <a:solidFill>
                        <a:srgbClr val="CC4125"/>
                      </a:solidFill>
                      <a:prstDash val="solid"/>
                      <a:round/>
                      <a:headEnd type="none" w="sm" len="sm"/>
                      <a:tailEnd type="none" w="sm" len="sm"/>
                    </a:lnT>
                    <a:lnB w="38100" cap="flat" cmpd="sng">
                      <a:solidFill>
                        <a:srgbClr val="CC412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3" name="Google Shape;73;g6fa96a32ce_0_51"/>
          <p:cNvSpPr txBox="1"/>
          <p:nvPr/>
        </p:nvSpPr>
        <p:spPr>
          <a:xfrm>
            <a:off x="58025" y="6079500"/>
            <a:ext cx="8424300" cy="7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u="sng" dirty="0">
                <a:solidFill>
                  <a:srgbClr val="0000FF"/>
                </a:solidFill>
                <a:latin typeface="Trebuchet MS"/>
                <a:ea typeface="Trebuchet MS"/>
                <a:cs typeface="Trebuchet MS"/>
                <a:sym typeface="Trebuchet MS"/>
              </a:rPr>
              <a:t>Note</a:t>
            </a:r>
            <a:r>
              <a:rPr lang="en-US" sz="1500" dirty="0">
                <a:solidFill>
                  <a:srgbClr val="0000FF"/>
                </a:solidFill>
                <a:latin typeface="Trebuchet MS"/>
                <a:ea typeface="Trebuchet MS"/>
                <a:cs typeface="Trebuchet MS"/>
                <a:sym typeface="Trebuchet MS"/>
              </a:rPr>
              <a:t>: The above status are from </a:t>
            </a:r>
            <a:r>
              <a:rPr lang="en-US" sz="1500" b="1" u="sng" dirty="0">
                <a:solidFill>
                  <a:srgbClr val="0000FF"/>
                </a:solidFill>
                <a:latin typeface="Trebuchet MS"/>
                <a:ea typeface="Trebuchet MS"/>
                <a:cs typeface="Trebuchet MS"/>
                <a:sym typeface="Trebuchet MS"/>
              </a:rPr>
              <a:t>sample</a:t>
            </a:r>
            <a:r>
              <a:rPr lang="en-US" sz="1500" dirty="0">
                <a:solidFill>
                  <a:srgbClr val="0000FF"/>
                </a:solidFill>
                <a:latin typeface="Trebuchet MS"/>
                <a:ea typeface="Trebuchet MS"/>
                <a:cs typeface="Trebuchet MS"/>
                <a:sym typeface="Trebuchet MS"/>
              </a:rPr>
              <a:t> source of data from one of the disparate system only. </a:t>
            </a:r>
            <a:endParaRPr sz="1500" dirty="0">
              <a:solidFill>
                <a:srgbClr val="0000F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70a0c7fbf1_0_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g70a0c7fbf1_0_0"/>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Analytical Results post Data Pre-processing</a:t>
            </a:r>
            <a:endParaRPr sz="1400" b="0" i="0" u="none" strike="noStrike" cap="none">
              <a:solidFill>
                <a:srgbClr val="000000"/>
              </a:solidFill>
              <a:latin typeface="Arial"/>
              <a:ea typeface="Arial"/>
              <a:cs typeface="Arial"/>
              <a:sym typeface="Arial"/>
            </a:endParaRPr>
          </a:p>
        </p:txBody>
      </p:sp>
      <p:pic>
        <p:nvPicPr>
          <p:cNvPr id="80" name="Google Shape;80;g70a0c7fbf1_0_0"/>
          <p:cNvPicPr preferRelativeResize="0"/>
          <p:nvPr/>
        </p:nvPicPr>
        <p:blipFill>
          <a:blip r:embed="rId3">
            <a:alphaModFix/>
          </a:blip>
          <a:stretch>
            <a:fillRect/>
          </a:stretch>
        </p:blipFill>
        <p:spPr>
          <a:xfrm>
            <a:off x="152400" y="1770150"/>
            <a:ext cx="8839200" cy="2807337"/>
          </a:xfrm>
          <a:prstGeom prst="rect">
            <a:avLst/>
          </a:prstGeom>
          <a:noFill/>
          <a:ln>
            <a:noFill/>
          </a:ln>
        </p:spPr>
      </p:pic>
      <p:sp>
        <p:nvSpPr>
          <p:cNvPr id="81" name="Google Shape;81;g70a0c7fbf1_0_0"/>
          <p:cNvSpPr txBox="1"/>
          <p:nvPr/>
        </p:nvSpPr>
        <p:spPr>
          <a:xfrm>
            <a:off x="406900" y="5282225"/>
            <a:ext cx="8182200" cy="49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Above Bar Graph with Location data on X axis and uptime on Y axis based on the batch number</a:t>
            </a:r>
            <a:endParaRPr>
              <a:solidFill>
                <a:srgbClr val="0000F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73d39c01b5_0_2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g73d39c01b5_0_20"/>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Analytical Results (contd..)</a:t>
            </a:r>
            <a:endParaRPr sz="1400" b="0" i="0" u="none" strike="noStrike" cap="none">
              <a:solidFill>
                <a:srgbClr val="000000"/>
              </a:solidFill>
              <a:latin typeface="Arial"/>
              <a:ea typeface="Arial"/>
              <a:cs typeface="Arial"/>
              <a:sym typeface="Arial"/>
            </a:endParaRPr>
          </a:p>
        </p:txBody>
      </p:sp>
      <p:sp>
        <p:nvSpPr>
          <p:cNvPr id="88" name="Google Shape;88;g73d39c01b5_0_20"/>
          <p:cNvSpPr txBox="1"/>
          <p:nvPr/>
        </p:nvSpPr>
        <p:spPr>
          <a:xfrm>
            <a:off x="406900" y="5282225"/>
            <a:ext cx="7982400" cy="49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Above Pie diagram shows the memory utilisation by location.</a:t>
            </a:r>
            <a:endParaRPr>
              <a:solidFill>
                <a:srgbClr val="0000FF"/>
              </a:solidFill>
              <a:latin typeface="Trebuchet MS"/>
              <a:ea typeface="Trebuchet MS"/>
              <a:cs typeface="Trebuchet MS"/>
              <a:sym typeface="Trebuchet MS"/>
            </a:endParaRPr>
          </a:p>
        </p:txBody>
      </p:sp>
      <p:pic>
        <p:nvPicPr>
          <p:cNvPr id="89" name="Google Shape;89;g73d39c01b5_0_20"/>
          <p:cNvPicPr preferRelativeResize="0"/>
          <p:nvPr/>
        </p:nvPicPr>
        <p:blipFill>
          <a:blip r:embed="rId3">
            <a:alphaModFix/>
          </a:blip>
          <a:stretch>
            <a:fillRect/>
          </a:stretch>
        </p:blipFill>
        <p:spPr>
          <a:xfrm>
            <a:off x="152400" y="1770150"/>
            <a:ext cx="8464153" cy="335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73d39c01b5_0_28"/>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g73d39c01b5_0_28"/>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Analytical Results (contd..)</a:t>
            </a:r>
            <a:endParaRPr sz="1400" b="0" i="0" u="none" strike="noStrike" cap="none">
              <a:solidFill>
                <a:srgbClr val="000000"/>
              </a:solidFill>
              <a:latin typeface="Arial"/>
              <a:ea typeface="Arial"/>
              <a:cs typeface="Arial"/>
              <a:sym typeface="Arial"/>
            </a:endParaRPr>
          </a:p>
        </p:txBody>
      </p:sp>
      <p:sp>
        <p:nvSpPr>
          <p:cNvPr id="96" name="Google Shape;96;g73d39c01b5_0_28"/>
          <p:cNvSpPr txBox="1"/>
          <p:nvPr/>
        </p:nvSpPr>
        <p:spPr>
          <a:xfrm>
            <a:off x="406900" y="5282225"/>
            <a:ext cx="7982400" cy="49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Above bar graph shows job finished time versus waiting time batch wise.</a:t>
            </a:r>
            <a:endParaRPr>
              <a:solidFill>
                <a:srgbClr val="0000FF"/>
              </a:solidFill>
              <a:latin typeface="Trebuchet MS"/>
              <a:ea typeface="Trebuchet MS"/>
              <a:cs typeface="Trebuchet MS"/>
              <a:sym typeface="Trebuchet MS"/>
            </a:endParaRPr>
          </a:p>
        </p:txBody>
      </p:sp>
      <p:pic>
        <p:nvPicPr>
          <p:cNvPr id="97" name="Google Shape;97;g73d39c01b5_0_28"/>
          <p:cNvPicPr preferRelativeResize="0"/>
          <p:nvPr/>
        </p:nvPicPr>
        <p:blipFill>
          <a:blip r:embed="rId3">
            <a:alphaModFix/>
          </a:blip>
          <a:stretch>
            <a:fillRect/>
          </a:stretch>
        </p:blipFill>
        <p:spPr>
          <a:xfrm>
            <a:off x="152400" y="1770150"/>
            <a:ext cx="6677025" cy="300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73d39c01b5_0_3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 name="Google Shape;103;g73d39c01b5_0_36"/>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Analytical Results (contd..)</a:t>
            </a:r>
            <a:endParaRPr sz="1400" b="0" i="0" u="none" strike="noStrike" cap="none">
              <a:solidFill>
                <a:srgbClr val="000000"/>
              </a:solidFill>
              <a:latin typeface="Arial"/>
              <a:ea typeface="Arial"/>
              <a:cs typeface="Arial"/>
              <a:sym typeface="Arial"/>
            </a:endParaRPr>
          </a:p>
        </p:txBody>
      </p:sp>
      <p:sp>
        <p:nvSpPr>
          <p:cNvPr id="104" name="Google Shape;104;g73d39c01b5_0_36"/>
          <p:cNvSpPr txBox="1"/>
          <p:nvPr/>
        </p:nvSpPr>
        <p:spPr>
          <a:xfrm>
            <a:off x="406900" y="5282225"/>
            <a:ext cx="7982400" cy="49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FF"/>
              </a:buClr>
              <a:buSzPts val="1400"/>
              <a:buFont typeface="Trebuchet MS"/>
              <a:buChar char="➔"/>
            </a:pPr>
            <a:r>
              <a:rPr lang="en-US">
                <a:solidFill>
                  <a:srgbClr val="0000FF"/>
                </a:solidFill>
                <a:latin typeface="Trebuchet MS"/>
                <a:ea typeface="Trebuchet MS"/>
                <a:cs typeface="Trebuchet MS"/>
                <a:sym typeface="Trebuchet MS"/>
              </a:rPr>
              <a:t>Above bar graph shows efficiency batch wise.</a:t>
            </a:r>
            <a:endParaRPr>
              <a:solidFill>
                <a:srgbClr val="0000FF"/>
              </a:solidFill>
              <a:latin typeface="Trebuchet MS"/>
              <a:ea typeface="Trebuchet MS"/>
              <a:cs typeface="Trebuchet MS"/>
              <a:sym typeface="Trebuchet MS"/>
            </a:endParaRPr>
          </a:p>
        </p:txBody>
      </p:sp>
      <p:pic>
        <p:nvPicPr>
          <p:cNvPr id="105" name="Google Shape;105;g73d39c01b5_0_36"/>
          <p:cNvPicPr preferRelativeResize="0"/>
          <p:nvPr/>
        </p:nvPicPr>
        <p:blipFill>
          <a:blip r:embed="rId3">
            <a:alphaModFix/>
          </a:blip>
          <a:stretch>
            <a:fillRect/>
          </a:stretch>
        </p:blipFill>
        <p:spPr>
          <a:xfrm>
            <a:off x="751650" y="1821950"/>
            <a:ext cx="6143625" cy="307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Project Progress So far</a:t>
            </a:r>
            <a:endParaRPr dirty="0"/>
          </a:p>
        </p:txBody>
      </p:sp>
      <p:sp>
        <p:nvSpPr>
          <p:cNvPr id="5" name="Google Shape;121;p7">
            <a:extLst>
              <a:ext uri="{FF2B5EF4-FFF2-40B4-BE49-F238E27FC236}">
                <a16:creationId xmlns:a16="http://schemas.microsoft.com/office/drawing/2014/main" id="{13030D54-765C-4BEE-B0A0-F0E5548B7053}"/>
              </a:ext>
            </a:extLst>
          </p:cNvPr>
          <p:cNvSpPr txBox="1"/>
          <p:nvPr/>
        </p:nvSpPr>
        <p:spPr>
          <a:xfrm>
            <a:off x="799000" y="1990075"/>
            <a:ext cx="6613800" cy="3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00FF"/>
                </a:solidFill>
                <a:latin typeface="Trebuchet MS"/>
                <a:ea typeface="Trebuchet MS"/>
                <a:cs typeface="Trebuchet MS"/>
                <a:sym typeface="Trebuchet MS"/>
              </a:rPr>
              <a:t>✔️Analysis &amp; Analytics Phase:</a:t>
            </a:r>
            <a:endParaRPr sz="2400" b="1" dirty="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2400" dirty="0">
              <a:solidFill>
                <a:srgbClr val="0000FF"/>
              </a:solidFill>
              <a:latin typeface="Trebuchet MS"/>
              <a:ea typeface="Trebuchet MS"/>
              <a:cs typeface="Trebuchet MS"/>
              <a:sym typeface="Trebuchet MS"/>
            </a:endParaRPr>
          </a:p>
          <a:p>
            <a:pPr marL="457200" lvl="0" indent="-381000" algn="l" rtl="0">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Sourcing </a:t>
            </a:r>
            <a:r>
              <a:rPr lang="en-US" sz="2400" b="1" dirty="0">
                <a:solidFill>
                  <a:srgbClr val="0000FF"/>
                </a:solidFill>
                <a:latin typeface="Trebuchet MS"/>
                <a:ea typeface="Trebuchet MS"/>
                <a:cs typeface="Trebuchet MS"/>
                <a:sym typeface="Trebuchet MS"/>
              </a:rPr>
              <a:t>sample </a:t>
            </a:r>
            <a:r>
              <a:rPr lang="en-US" sz="2400" dirty="0">
                <a:solidFill>
                  <a:srgbClr val="0000FF"/>
                </a:solidFill>
                <a:latin typeface="Trebuchet MS"/>
                <a:ea typeface="Trebuchet MS"/>
                <a:cs typeface="Trebuchet MS"/>
                <a:sym typeface="Trebuchet MS"/>
              </a:rPr>
              <a:t>data from top source.</a:t>
            </a:r>
            <a:endParaRPr sz="2400" dirty="0">
              <a:solidFill>
                <a:srgbClr val="0000FF"/>
              </a:solidFill>
              <a:latin typeface="Trebuchet MS"/>
              <a:ea typeface="Trebuchet MS"/>
              <a:cs typeface="Trebuchet MS"/>
              <a:sym typeface="Trebuchet MS"/>
            </a:endParaRPr>
          </a:p>
          <a:p>
            <a:pPr marL="457200" lvl="0" indent="-381000" algn="l" rtl="0">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Analyze static and dynamic data sets.</a:t>
            </a:r>
            <a:endParaRPr sz="2400" dirty="0">
              <a:solidFill>
                <a:srgbClr val="0000FF"/>
              </a:solidFill>
              <a:latin typeface="Trebuchet MS"/>
              <a:ea typeface="Trebuchet MS"/>
              <a:cs typeface="Trebuchet MS"/>
              <a:sym typeface="Trebuchet MS"/>
            </a:endParaRPr>
          </a:p>
          <a:p>
            <a:pPr marL="457200" lvl="0" indent="-381000" algn="l" rtl="0">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Identify data entities/ attributes for standardization.</a:t>
            </a:r>
            <a:endParaRPr sz="2400" dirty="0">
              <a:solidFill>
                <a:srgbClr val="0000FF"/>
              </a:solidFill>
              <a:latin typeface="Trebuchet MS"/>
              <a:ea typeface="Trebuchet MS"/>
              <a:cs typeface="Trebuchet MS"/>
              <a:sym typeface="Trebuchet MS"/>
            </a:endParaRPr>
          </a:p>
          <a:p>
            <a:pPr marL="457200" lvl="0" indent="-381000" algn="l" rtl="0">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Defining the standardization mechanism.</a:t>
            </a:r>
            <a:endParaRPr sz="2400" dirty="0">
              <a:solidFill>
                <a:srgbClr val="0000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a:p>
        </p:txBody>
      </p:sp>
      <p:sp>
        <p:nvSpPr>
          <p:cNvPr id="5" name="Google Shape;113;p6">
            <a:extLst>
              <a:ext uri="{FF2B5EF4-FFF2-40B4-BE49-F238E27FC236}">
                <a16:creationId xmlns:a16="http://schemas.microsoft.com/office/drawing/2014/main" id="{621E3641-0868-44CD-B7A4-6580462DD2E1}"/>
              </a:ext>
            </a:extLst>
          </p:cNvPr>
          <p:cNvSpPr txBox="1"/>
          <p:nvPr/>
        </p:nvSpPr>
        <p:spPr>
          <a:xfrm>
            <a:off x="381000" y="1828800"/>
            <a:ext cx="7339553" cy="4574700"/>
          </a:xfrm>
          <a:prstGeom prst="rect">
            <a:avLst/>
          </a:prstGeom>
          <a:noFill/>
          <a:ln>
            <a:noFill/>
          </a:ln>
        </p:spPr>
        <p:txBody>
          <a:bodyPr spcFirstLastPara="1" wrap="square" lIns="91425" tIns="45700" rIns="91425" bIns="45700" anchor="t" anchorCtr="0">
            <a:noAutofit/>
          </a:bodyPr>
          <a:lstStyle/>
          <a:p>
            <a:pPr marL="457200" marR="0" lvl="0" indent="-330200" algn="just" rtl="0">
              <a:spcBef>
                <a:spcPts val="480"/>
              </a:spcBef>
              <a:spcAft>
                <a:spcPts val="0"/>
              </a:spcAft>
              <a:buClr>
                <a:srgbClr val="0000FF"/>
              </a:buClr>
              <a:buSzPts val="1600"/>
              <a:buFont typeface="Trebuchet MS"/>
              <a:buChar char="❏"/>
            </a:pPr>
            <a:r>
              <a:rPr lang="en-US" sz="1600" i="0" u="none" strike="noStrike" cap="none" dirty="0">
                <a:solidFill>
                  <a:srgbClr val="0000FF"/>
                </a:solidFill>
                <a:latin typeface="Trebuchet MS"/>
                <a:ea typeface="Trebuchet MS"/>
                <a:cs typeface="Trebuchet MS"/>
                <a:sym typeface="Trebuchet MS"/>
              </a:rPr>
              <a:t>Python, NumPy - for data analysis</a:t>
            </a:r>
            <a:endParaRPr sz="1600" dirty="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1600" dirty="0">
              <a:solidFill>
                <a:srgbClr val="0000FF"/>
              </a:solidFill>
              <a:latin typeface="Trebuchet MS"/>
              <a:ea typeface="Trebuchet MS"/>
              <a:cs typeface="Trebuchet MS"/>
              <a:sym typeface="Trebuchet MS"/>
            </a:endParaRPr>
          </a:p>
          <a:p>
            <a:pPr marL="457200" marR="0" lvl="0" indent="-330200" algn="just" rtl="0">
              <a:spcBef>
                <a:spcPts val="480"/>
              </a:spcBef>
              <a:spcAft>
                <a:spcPts val="0"/>
              </a:spcAft>
              <a:buClr>
                <a:srgbClr val="0000FF"/>
              </a:buClr>
              <a:buSzPts val="1600"/>
              <a:buFont typeface="Trebuchet MS"/>
              <a:buChar char="❏"/>
            </a:pPr>
            <a:r>
              <a:rPr lang="en-US" sz="1600" i="0" u="none" strike="noStrike" cap="none" dirty="0">
                <a:solidFill>
                  <a:srgbClr val="0000FF"/>
                </a:solidFill>
                <a:latin typeface="Trebuchet MS"/>
                <a:ea typeface="Trebuchet MS"/>
                <a:cs typeface="Trebuchet MS"/>
                <a:sym typeface="Trebuchet MS"/>
              </a:rPr>
              <a:t>Big Data technologies: Spark, Spark Streaming, HDFS, Hive, Pig, Scala (tentative), Beehive </a:t>
            </a:r>
            <a:r>
              <a:rPr lang="en-US" sz="1600" i="0" u="none" strike="noStrike" cap="none" dirty="0" err="1">
                <a:solidFill>
                  <a:srgbClr val="0000FF"/>
                </a:solidFill>
                <a:latin typeface="Trebuchet MS"/>
                <a:ea typeface="Trebuchet MS"/>
                <a:cs typeface="Trebuchet MS"/>
                <a:sym typeface="Trebuchet MS"/>
              </a:rPr>
              <a:t>etc</a:t>
            </a:r>
            <a:r>
              <a:rPr lang="en-US" sz="1600" i="0" u="none" strike="noStrike" cap="none" dirty="0">
                <a:solidFill>
                  <a:srgbClr val="0000FF"/>
                </a:solidFill>
                <a:latin typeface="Trebuchet MS"/>
                <a:ea typeface="Trebuchet MS"/>
                <a:cs typeface="Trebuchet MS"/>
                <a:sym typeface="Trebuchet MS"/>
              </a:rPr>
              <a:t> </a:t>
            </a:r>
            <a:endParaRPr sz="1600" i="0" u="none" strike="noStrike" cap="none" dirty="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r>
              <a:rPr lang="en-US" sz="1600" i="0" u="none" strike="noStrike" cap="none" dirty="0">
                <a:solidFill>
                  <a:srgbClr val="0000FF"/>
                </a:solidFill>
                <a:latin typeface="Trebuchet MS"/>
                <a:ea typeface="Trebuchet MS"/>
                <a:cs typeface="Trebuchet MS"/>
                <a:sym typeface="Trebuchet MS"/>
              </a:rPr>
              <a:t>- for data extraction and performing various operations on streaming and pe</a:t>
            </a:r>
            <a:r>
              <a:rPr lang="en-US" sz="1600" dirty="0">
                <a:solidFill>
                  <a:srgbClr val="0000FF"/>
                </a:solidFill>
                <a:latin typeface="Trebuchet MS"/>
                <a:ea typeface="Trebuchet MS"/>
                <a:cs typeface="Trebuchet MS"/>
                <a:sym typeface="Trebuchet MS"/>
              </a:rPr>
              <a:t>rsistent data.</a:t>
            </a:r>
            <a:endParaRPr sz="1600" dirty="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1600" dirty="0">
              <a:solidFill>
                <a:srgbClr val="0000FF"/>
              </a:solidFill>
              <a:latin typeface="Trebuchet MS"/>
              <a:ea typeface="Trebuchet MS"/>
              <a:cs typeface="Trebuchet MS"/>
              <a:sym typeface="Trebuchet MS"/>
            </a:endParaRPr>
          </a:p>
          <a:p>
            <a:pPr marL="457200" marR="0" lvl="0" indent="-330200" algn="just" rtl="0">
              <a:spcBef>
                <a:spcPts val="480"/>
              </a:spcBef>
              <a:spcAft>
                <a:spcPts val="0"/>
              </a:spcAft>
              <a:buClr>
                <a:srgbClr val="0000FF"/>
              </a:buClr>
              <a:buSzPts val="1600"/>
              <a:buFont typeface="Trebuchet MS"/>
              <a:buChar char="❏"/>
            </a:pPr>
            <a:r>
              <a:rPr lang="en-US" sz="1600" i="0" u="none" strike="noStrike" cap="none" dirty="0">
                <a:solidFill>
                  <a:srgbClr val="0000FF"/>
                </a:solidFill>
                <a:latin typeface="Trebuchet MS"/>
                <a:ea typeface="Trebuchet MS"/>
                <a:cs typeface="Trebuchet MS"/>
                <a:sym typeface="Trebuchet MS"/>
              </a:rPr>
              <a:t>Middleware: Apache Kafka </a:t>
            </a:r>
            <a:r>
              <a:rPr lang="en-US" sz="1600" dirty="0">
                <a:solidFill>
                  <a:srgbClr val="0000FF"/>
                </a:solidFill>
                <a:latin typeface="Trebuchet MS"/>
                <a:ea typeface="Trebuchet MS"/>
                <a:cs typeface="Trebuchet MS"/>
                <a:sym typeface="Trebuchet MS"/>
              </a:rPr>
              <a:t>- for real time data processing with distribution, performance and reliability, REST API - for communication with other modules.</a:t>
            </a:r>
            <a:endParaRPr sz="1600" dirty="0">
              <a:latin typeface="Trebuchet MS"/>
              <a:ea typeface="Trebuchet MS"/>
              <a:cs typeface="Trebuchet MS"/>
              <a:sym typeface="Trebuchet MS"/>
            </a:endParaRPr>
          </a:p>
          <a:p>
            <a:pPr marL="457200" marR="0" lvl="0" indent="0" algn="just" rtl="0">
              <a:spcBef>
                <a:spcPts val="480"/>
              </a:spcBef>
              <a:spcAft>
                <a:spcPts val="0"/>
              </a:spcAft>
              <a:buNone/>
            </a:pPr>
            <a:endParaRPr sz="1600" dirty="0">
              <a:solidFill>
                <a:srgbClr val="0000FF"/>
              </a:solidFill>
              <a:latin typeface="Trebuchet MS"/>
              <a:ea typeface="Trebuchet MS"/>
              <a:cs typeface="Trebuchet MS"/>
              <a:sym typeface="Trebuchet MS"/>
            </a:endParaRPr>
          </a:p>
          <a:p>
            <a:pPr marL="457200" marR="0" lvl="0" indent="-330200" algn="just" rtl="0">
              <a:spcBef>
                <a:spcPts val="480"/>
              </a:spcBef>
              <a:spcAft>
                <a:spcPts val="0"/>
              </a:spcAft>
              <a:buClr>
                <a:srgbClr val="0000FF"/>
              </a:buClr>
              <a:buSzPts val="1600"/>
              <a:buFont typeface="Trebuchet MS"/>
              <a:buChar char="❏"/>
            </a:pPr>
            <a:r>
              <a:rPr lang="en-US" sz="1600" i="0" u="none" strike="noStrike" cap="none" dirty="0">
                <a:solidFill>
                  <a:srgbClr val="0000FF"/>
                </a:solidFill>
                <a:latin typeface="Trebuchet MS"/>
                <a:ea typeface="Trebuchet MS"/>
                <a:cs typeface="Trebuchet MS"/>
                <a:sym typeface="Trebuchet MS"/>
              </a:rPr>
              <a:t>Spark </a:t>
            </a:r>
            <a:r>
              <a:rPr lang="en-US" sz="1600" i="0" u="none" strike="noStrike" cap="none" dirty="0" err="1">
                <a:solidFill>
                  <a:srgbClr val="0000FF"/>
                </a:solidFill>
                <a:latin typeface="Trebuchet MS"/>
                <a:ea typeface="Trebuchet MS"/>
                <a:cs typeface="Trebuchet MS"/>
                <a:sym typeface="Trebuchet MS"/>
              </a:rPr>
              <a:t>MLlib</a:t>
            </a:r>
            <a:r>
              <a:rPr lang="en-US" sz="1600" i="0" u="none" strike="noStrike" cap="none" dirty="0">
                <a:solidFill>
                  <a:srgbClr val="0000FF"/>
                </a:solidFill>
                <a:latin typeface="Trebuchet MS"/>
                <a:ea typeface="Trebuchet MS"/>
                <a:cs typeface="Trebuchet MS"/>
                <a:sym typeface="Trebuchet MS"/>
              </a:rPr>
              <a:t> - </a:t>
            </a:r>
            <a:r>
              <a:rPr lang="en-US" sz="1600" dirty="0">
                <a:solidFill>
                  <a:srgbClr val="0000FF"/>
                </a:solidFill>
                <a:latin typeface="Trebuchet MS"/>
                <a:ea typeface="Trebuchet MS"/>
                <a:cs typeface="Trebuchet MS"/>
                <a:sym typeface="Trebuchet MS"/>
              </a:rPr>
              <a:t>to make practical machine learning scalable and easy using it’s built in tools such as ML Algorithms, Featurization, Pipelines, persistence and utilities.</a:t>
            </a:r>
            <a:endParaRPr sz="1600" dirty="0">
              <a:latin typeface="Trebuchet MS"/>
              <a:ea typeface="Trebuchet MS"/>
              <a:cs typeface="Trebuchet MS"/>
              <a:sym typeface="Trebuchet MS"/>
            </a:endParaRPr>
          </a:p>
          <a:p>
            <a:pPr marL="812800" marR="0" lvl="1" indent="0" algn="l" rtl="0">
              <a:spcBef>
                <a:spcPts val="480"/>
              </a:spcBef>
              <a:spcAft>
                <a:spcPts val="0"/>
              </a:spcAft>
              <a:buNone/>
            </a:pPr>
            <a:endParaRPr sz="2400" b="0" i="0" u="none" strike="noStrike" cap="none" dirty="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rgbClr val="000000"/>
              </a:buClr>
              <a:buSzPts val="2000"/>
              <a:buFont typeface="Arial"/>
              <a:buNone/>
            </a:pPr>
            <a:endParaRPr sz="20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49556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685800" y="3429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ctr" rtl="0">
              <a:spcBef>
                <a:spcPts val="0"/>
              </a:spcBef>
              <a:spcAft>
                <a:spcPts val="0"/>
              </a:spcAft>
              <a:buNone/>
            </a:pPr>
            <a:r>
              <a:rPr lang="en-US" sz="4800" dirty="0">
                <a:solidFill>
                  <a:srgbClr val="FF0000"/>
                </a:solidFill>
                <a:latin typeface="Trebuchet MS"/>
                <a:ea typeface="Trebuchet MS"/>
                <a:cs typeface="Trebuchet MS"/>
                <a:sym typeface="Trebuchet MS"/>
              </a:rPr>
              <a:t>Project Demo</a:t>
            </a:r>
            <a:endParaRPr sz="4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Future Work to be carried for Phase-II</a:t>
            </a:r>
            <a:endParaRPr dirty="0"/>
          </a:p>
        </p:txBody>
      </p:sp>
      <p:sp>
        <p:nvSpPr>
          <p:cNvPr id="5" name="Google Shape;136;p9">
            <a:extLst>
              <a:ext uri="{FF2B5EF4-FFF2-40B4-BE49-F238E27FC236}">
                <a16:creationId xmlns:a16="http://schemas.microsoft.com/office/drawing/2014/main" id="{D6E208FA-CFD8-4F64-8491-2E6DEEFF3051}"/>
              </a:ext>
            </a:extLst>
          </p:cNvPr>
          <p:cNvSpPr txBox="1"/>
          <p:nvPr/>
        </p:nvSpPr>
        <p:spPr>
          <a:xfrm>
            <a:off x="821175" y="1982675"/>
            <a:ext cx="7338900" cy="3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0000FF"/>
                </a:solidFill>
                <a:latin typeface="Trebuchet MS"/>
                <a:ea typeface="Trebuchet MS"/>
                <a:cs typeface="Trebuchet MS"/>
                <a:sym typeface="Trebuchet MS"/>
              </a:rPr>
              <a:t>Machine Learning, Data Quality and Integration:</a:t>
            </a:r>
            <a:endParaRPr sz="1800" b="1" dirty="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800" b="1" dirty="0">
              <a:solidFill>
                <a:srgbClr val="0000FF"/>
              </a:solidFill>
              <a:latin typeface="Trebuchet MS"/>
              <a:ea typeface="Trebuchet MS"/>
              <a:cs typeface="Trebuchet MS"/>
              <a:sym typeface="Trebuchet MS"/>
            </a:endParaRPr>
          </a:p>
          <a:p>
            <a:pPr marL="457200" lvl="0" indent="-342900" algn="l" rtl="0">
              <a:spcBef>
                <a:spcPts val="0"/>
              </a:spcBef>
              <a:spcAft>
                <a:spcPts val="0"/>
              </a:spcAft>
              <a:buClr>
                <a:srgbClr val="0000FF"/>
              </a:buClr>
              <a:buSzPts val="1800"/>
              <a:buFont typeface="Trebuchet MS"/>
              <a:buChar char="❏"/>
            </a:pPr>
            <a:r>
              <a:rPr lang="en-US" sz="1800" dirty="0">
                <a:solidFill>
                  <a:srgbClr val="0000FF"/>
                </a:solidFill>
                <a:latin typeface="Trebuchet MS"/>
                <a:ea typeface="Trebuchet MS"/>
                <a:cs typeface="Trebuchet MS"/>
                <a:sym typeface="Trebuchet MS"/>
              </a:rPr>
              <a:t>Identifying the machine learning techniques that can be leveraged.</a:t>
            </a:r>
            <a:endParaRPr sz="1800" dirty="0">
              <a:solidFill>
                <a:srgbClr val="0000FF"/>
              </a:solidFill>
              <a:latin typeface="Trebuchet MS"/>
              <a:ea typeface="Trebuchet MS"/>
              <a:cs typeface="Trebuchet MS"/>
              <a:sym typeface="Trebuchet MS"/>
            </a:endParaRPr>
          </a:p>
          <a:p>
            <a:pPr marL="457200" lvl="0" indent="-342900" algn="l" rtl="0">
              <a:spcBef>
                <a:spcPts val="0"/>
              </a:spcBef>
              <a:spcAft>
                <a:spcPts val="0"/>
              </a:spcAft>
              <a:buClr>
                <a:srgbClr val="0000FF"/>
              </a:buClr>
              <a:buSzPts val="1800"/>
              <a:buFont typeface="Trebuchet MS"/>
              <a:buChar char="❏"/>
            </a:pPr>
            <a:r>
              <a:rPr lang="en-US" sz="1800" dirty="0">
                <a:solidFill>
                  <a:srgbClr val="0000FF"/>
                </a:solidFill>
                <a:latin typeface="Trebuchet MS"/>
                <a:ea typeface="Trebuchet MS"/>
                <a:cs typeface="Trebuchet MS"/>
                <a:sym typeface="Trebuchet MS"/>
              </a:rPr>
              <a:t>Sourcing complete data.</a:t>
            </a:r>
            <a:endParaRPr sz="1800" dirty="0">
              <a:solidFill>
                <a:srgbClr val="0000FF"/>
              </a:solidFill>
              <a:latin typeface="Trebuchet MS"/>
              <a:ea typeface="Trebuchet MS"/>
              <a:cs typeface="Trebuchet MS"/>
              <a:sym typeface="Trebuchet MS"/>
            </a:endParaRPr>
          </a:p>
          <a:p>
            <a:pPr marL="457200" lvl="0" indent="-342900" algn="l" rtl="0">
              <a:spcBef>
                <a:spcPts val="0"/>
              </a:spcBef>
              <a:spcAft>
                <a:spcPts val="0"/>
              </a:spcAft>
              <a:buClr>
                <a:srgbClr val="0000FF"/>
              </a:buClr>
              <a:buSzPts val="1800"/>
              <a:buFont typeface="Trebuchet MS"/>
              <a:buChar char="❏"/>
            </a:pPr>
            <a:r>
              <a:rPr lang="en-US" sz="1800" dirty="0">
                <a:solidFill>
                  <a:srgbClr val="0000FF"/>
                </a:solidFill>
                <a:latin typeface="Trebuchet MS"/>
                <a:ea typeface="Trebuchet MS"/>
                <a:cs typeface="Trebuchet MS"/>
                <a:sym typeface="Trebuchet MS"/>
              </a:rPr>
              <a:t>Apply Machine Learning techniques on entire data set, validate effectiveness.</a:t>
            </a:r>
            <a:endParaRPr sz="1800" dirty="0">
              <a:solidFill>
                <a:srgbClr val="0000FF"/>
              </a:solidFill>
              <a:latin typeface="Trebuchet MS"/>
              <a:ea typeface="Trebuchet MS"/>
              <a:cs typeface="Trebuchet MS"/>
              <a:sym typeface="Trebuchet MS"/>
            </a:endParaRPr>
          </a:p>
          <a:p>
            <a:pPr marL="457200" lvl="0" indent="-342900" algn="l" rtl="0">
              <a:spcBef>
                <a:spcPts val="0"/>
              </a:spcBef>
              <a:spcAft>
                <a:spcPts val="0"/>
              </a:spcAft>
              <a:buClr>
                <a:srgbClr val="0000FF"/>
              </a:buClr>
              <a:buSzPts val="1800"/>
              <a:buFont typeface="Trebuchet MS"/>
              <a:buChar char="❏"/>
            </a:pPr>
            <a:r>
              <a:rPr lang="en-US" sz="1800" dirty="0">
                <a:solidFill>
                  <a:srgbClr val="0000FF"/>
                </a:solidFill>
                <a:latin typeface="Trebuchet MS"/>
                <a:ea typeface="Trebuchet MS"/>
                <a:cs typeface="Trebuchet MS"/>
                <a:sym typeface="Trebuchet MS"/>
              </a:rPr>
              <a:t>Create the API, integrate it with the data ingestion framework.</a:t>
            </a:r>
            <a:endParaRPr sz="1800" dirty="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800" dirty="0">
              <a:solidFill>
                <a:srgbClr val="0000FF"/>
              </a:solidFill>
              <a:latin typeface="Trebuchet MS"/>
              <a:ea typeface="Trebuchet MS"/>
              <a:cs typeface="Trebuchet MS"/>
              <a:sym typeface="Trebuchet MS"/>
            </a:endParaRPr>
          </a:p>
          <a:p>
            <a:pPr marL="0" lvl="0" indent="0" algn="l" rtl="0">
              <a:spcBef>
                <a:spcPts val="0"/>
              </a:spcBef>
              <a:spcAft>
                <a:spcPts val="0"/>
              </a:spcAft>
              <a:buNone/>
            </a:pPr>
            <a:r>
              <a:rPr lang="en-US" sz="1800" b="1" dirty="0">
                <a:solidFill>
                  <a:srgbClr val="0000FF"/>
                </a:solidFill>
                <a:latin typeface="Trebuchet MS"/>
                <a:ea typeface="Trebuchet MS"/>
                <a:cs typeface="Trebuchet MS"/>
                <a:sym typeface="Trebuchet MS"/>
              </a:rPr>
              <a:t>Solution Delivery:</a:t>
            </a:r>
            <a:endParaRPr sz="1800" b="1" dirty="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800" b="1" dirty="0">
              <a:solidFill>
                <a:srgbClr val="0000FF"/>
              </a:solidFill>
              <a:latin typeface="Trebuchet MS"/>
              <a:ea typeface="Trebuchet MS"/>
              <a:cs typeface="Trebuchet MS"/>
              <a:sym typeface="Trebuchet MS"/>
            </a:endParaRPr>
          </a:p>
          <a:p>
            <a:pPr marL="457200" lvl="0" indent="-342900" algn="l" rtl="0">
              <a:spcBef>
                <a:spcPts val="0"/>
              </a:spcBef>
              <a:spcAft>
                <a:spcPts val="0"/>
              </a:spcAft>
              <a:buClr>
                <a:srgbClr val="0000FF"/>
              </a:buClr>
              <a:buSzPts val="1800"/>
              <a:buFont typeface="Trebuchet MS"/>
              <a:buChar char="❏"/>
            </a:pPr>
            <a:r>
              <a:rPr lang="en-US" sz="1800" dirty="0">
                <a:solidFill>
                  <a:srgbClr val="0000FF"/>
                </a:solidFill>
                <a:latin typeface="Trebuchet MS"/>
                <a:ea typeface="Trebuchet MS"/>
                <a:cs typeface="Trebuchet MS"/>
                <a:sym typeface="Trebuchet MS"/>
              </a:rPr>
              <a:t>Streamlining the solution and deliver it to production.</a:t>
            </a:r>
            <a:endParaRPr sz="1800" dirty="0">
              <a:solidFill>
                <a:srgbClr val="0000FF"/>
              </a:solidFill>
              <a:latin typeface="Trebuchet MS"/>
              <a:ea typeface="Trebuchet MS"/>
              <a:cs typeface="Trebuchet MS"/>
              <a:sym typeface="Trebuchet MS"/>
            </a:endParaRPr>
          </a:p>
        </p:txBody>
      </p:sp>
    </p:spTree>
    <p:extLst>
      <p:ext uri="{BB962C8B-B14F-4D97-AF65-F5344CB8AC3E}">
        <p14:creationId xmlns:p14="http://schemas.microsoft.com/office/powerpoint/2010/main" val="284037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667000" y="1143000"/>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Problem Statement </a:t>
            </a:r>
          </a:p>
        </p:txBody>
      </p:sp>
      <p:sp>
        <p:nvSpPr>
          <p:cNvPr id="8" name="Rectangle 7">
            <a:extLst>
              <a:ext uri="{FF2B5EF4-FFF2-40B4-BE49-F238E27FC236}">
                <a16:creationId xmlns:a16="http://schemas.microsoft.com/office/drawing/2014/main" id="{8D493204-66DC-459C-8B96-CEC1C30CFFBE}"/>
              </a:ext>
            </a:extLst>
          </p:cNvPr>
          <p:cNvSpPr/>
          <p:nvPr/>
        </p:nvSpPr>
        <p:spPr>
          <a:xfrm>
            <a:off x="207390" y="1779687"/>
            <a:ext cx="8257880" cy="5078313"/>
          </a:xfrm>
          <a:prstGeom prst="rect">
            <a:avLst/>
          </a:prstGeom>
        </p:spPr>
        <p:txBody>
          <a:bodyPr wrap="square">
            <a:spAutoFit/>
          </a:bodyPr>
          <a:lstStyle/>
          <a:p>
            <a:pPr marL="501650" indent="-285750" algn="just" fontAlgn="base">
              <a:buClr>
                <a:srgbClr val="0033CC"/>
              </a:buClr>
              <a:buFont typeface="Wingdings" panose="05000000000000000000" pitchFamily="2" charset="2"/>
              <a:buChar char="q"/>
            </a:pPr>
            <a:r>
              <a:rPr lang="en-US" sz="1600" dirty="0">
                <a:solidFill>
                  <a:srgbClr val="0033CC"/>
                </a:solidFill>
                <a:latin typeface="Trebuchet MS" panose="020B0603020202020204" pitchFamily="34" charset="0"/>
              </a:rPr>
              <a:t>HPC Business is unable to obtain actionable indicators due to diverse data sources that are not integrated and data is not of right quality. </a:t>
            </a:r>
            <a:endParaRPr lang="en-US" sz="1600" dirty="0">
              <a:solidFill>
                <a:srgbClr val="0033CC"/>
              </a:solidFill>
              <a:latin typeface="Noto Sans Symbols"/>
            </a:endParaRPr>
          </a:p>
          <a:p>
            <a:pPr marL="215900" algn="just" fontAlgn="base">
              <a:spcBef>
                <a:spcPts val="320"/>
              </a:spcBef>
              <a:buClr>
                <a:srgbClr val="0033CC"/>
              </a:buClr>
            </a:pPr>
            <a:br>
              <a:rPr lang="en-US" dirty="0">
                <a:solidFill>
                  <a:srgbClr val="0033CC"/>
                </a:solidFill>
              </a:rPr>
            </a:br>
            <a:r>
              <a:rPr lang="en-US" sz="1600" dirty="0">
                <a:solidFill>
                  <a:srgbClr val="0033CC"/>
                </a:solidFill>
                <a:latin typeface="Trebuchet MS" panose="020B0603020202020204" pitchFamily="34" charset="0"/>
              </a:rPr>
              <a:t>The data that is originating from the source systems is </a:t>
            </a:r>
            <a:r>
              <a:rPr lang="en-US" sz="1600" b="1" dirty="0">
                <a:solidFill>
                  <a:srgbClr val="0033CC"/>
                </a:solidFill>
                <a:latin typeface="Trebuchet MS" panose="020B0603020202020204" pitchFamily="34" charset="0"/>
              </a:rPr>
              <a:t>not</a:t>
            </a:r>
            <a:r>
              <a:rPr lang="en-US" sz="1600" dirty="0">
                <a:solidFill>
                  <a:srgbClr val="0033CC"/>
                </a:solidFill>
                <a:latin typeface="Trebuchet MS" panose="020B0603020202020204" pitchFamily="34" charset="0"/>
              </a:rPr>
              <a:t> standardized, integrated, deduplicated and cleansed.</a:t>
            </a:r>
            <a:endParaRPr lang="en-US" sz="1600" dirty="0">
              <a:solidFill>
                <a:srgbClr val="0033CC"/>
              </a:solidFill>
              <a:latin typeface="Noto Sans Symbols"/>
            </a:endParaRPr>
          </a:p>
          <a:p>
            <a:pPr>
              <a:buClr>
                <a:srgbClr val="0033CC"/>
              </a:buClr>
            </a:pPr>
            <a:br>
              <a:rPr lang="en-US" dirty="0">
                <a:solidFill>
                  <a:srgbClr val="0033CC"/>
                </a:solidFill>
              </a:rPr>
            </a:br>
            <a:endParaRPr lang="en-US" dirty="0">
              <a:solidFill>
                <a:srgbClr val="0033CC"/>
              </a:solidFill>
            </a:endParaRPr>
          </a:p>
          <a:p>
            <a:pPr marL="742950" lvl="1" indent="-285750" algn="just" fontAlgn="base">
              <a:spcBef>
                <a:spcPts val="320"/>
              </a:spcBef>
              <a:buClr>
                <a:srgbClr val="0033CC"/>
              </a:buClr>
              <a:buFont typeface="Wingdings" panose="05000000000000000000" pitchFamily="2" charset="2"/>
              <a:buChar char="q"/>
            </a:pPr>
            <a:r>
              <a:rPr lang="en-US" sz="1600" dirty="0">
                <a:solidFill>
                  <a:srgbClr val="0033CC"/>
                </a:solidFill>
                <a:latin typeface="Trebuchet MS" panose="020B0603020202020204" pitchFamily="34" charset="0"/>
              </a:rPr>
              <a:t>Information flows in from over 150+ projects into a central repository. </a:t>
            </a:r>
            <a:endParaRPr lang="en-US" sz="1600" dirty="0">
              <a:solidFill>
                <a:srgbClr val="0033CC"/>
              </a:solidFill>
              <a:latin typeface="Noto Sans Symbols"/>
            </a:endParaRPr>
          </a:p>
          <a:p>
            <a:pPr>
              <a:buClr>
                <a:srgbClr val="0033CC"/>
              </a:buClr>
            </a:pPr>
            <a:br>
              <a:rPr lang="en-US" dirty="0">
                <a:solidFill>
                  <a:srgbClr val="0033CC"/>
                </a:solidFill>
              </a:rPr>
            </a:br>
            <a:endParaRPr lang="en-US" dirty="0">
              <a:solidFill>
                <a:srgbClr val="0033CC"/>
              </a:solidFill>
            </a:endParaRPr>
          </a:p>
          <a:p>
            <a:pPr marL="742950" lvl="1" indent="-285750" algn="just" fontAlgn="base">
              <a:spcBef>
                <a:spcPts val="320"/>
              </a:spcBef>
              <a:buClr>
                <a:srgbClr val="0033CC"/>
              </a:buClr>
              <a:buFont typeface="Wingdings" panose="05000000000000000000" pitchFamily="2" charset="2"/>
              <a:buChar char="q"/>
            </a:pPr>
            <a:r>
              <a:rPr lang="en-US" sz="1600" dirty="0">
                <a:solidFill>
                  <a:srgbClr val="0033CC"/>
                </a:solidFill>
                <a:latin typeface="Trebuchet MS" panose="020B0603020202020204" pitchFamily="34" charset="0"/>
              </a:rPr>
              <a:t>The key master data entities across the sources aren’t standardized, leads to ineffective/non-actionable business indicators.</a:t>
            </a:r>
            <a:endParaRPr lang="en-US" sz="1600" dirty="0">
              <a:solidFill>
                <a:srgbClr val="0033CC"/>
              </a:solidFill>
              <a:latin typeface="Noto Sans Symbols"/>
            </a:endParaRPr>
          </a:p>
          <a:p>
            <a:pPr>
              <a:buClr>
                <a:srgbClr val="0033CC"/>
              </a:buClr>
            </a:pPr>
            <a:br>
              <a:rPr lang="en-US" dirty="0">
                <a:solidFill>
                  <a:srgbClr val="0033CC"/>
                </a:solidFill>
              </a:rPr>
            </a:br>
            <a:endParaRPr lang="en-US" dirty="0">
              <a:solidFill>
                <a:srgbClr val="0033CC"/>
              </a:solidFill>
            </a:endParaRPr>
          </a:p>
          <a:p>
            <a:pPr marL="742950" lvl="1" indent="-285750" algn="just" fontAlgn="base">
              <a:spcBef>
                <a:spcPts val="320"/>
              </a:spcBef>
              <a:buClr>
                <a:srgbClr val="0033CC"/>
              </a:buClr>
              <a:buFont typeface="Wingdings" panose="05000000000000000000" pitchFamily="2" charset="2"/>
              <a:buChar char="q"/>
            </a:pPr>
            <a:r>
              <a:rPr lang="en-US" sz="1600" dirty="0">
                <a:solidFill>
                  <a:srgbClr val="0033CC"/>
                </a:solidFill>
                <a:latin typeface="Trebuchet MS" panose="020B0603020202020204" pitchFamily="34" charset="0"/>
              </a:rPr>
              <a:t>Information from various sources needs to flow into a centralized DataMart in a summarized fashion. Information lacks traceability, hence, data is less actionable.</a:t>
            </a:r>
            <a:endParaRPr lang="en-US" sz="1600" dirty="0">
              <a:solidFill>
                <a:srgbClr val="0033CC"/>
              </a:solidFill>
              <a:latin typeface="Noto Sans Symbols"/>
            </a:endParaRPr>
          </a:p>
          <a:p>
            <a:pPr>
              <a:buClr>
                <a:srgbClr val="0033CC"/>
              </a:buClr>
            </a:pPr>
            <a:br>
              <a:rPr lang="en-US" dirty="0">
                <a:solidFill>
                  <a:srgbClr val="0033CC"/>
                </a:solidFill>
              </a:rPr>
            </a:br>
            <a:br>
              <a:rPr lang="en-US" dirty="0">
                <a:solidFill>
                  <a:srgbClr val="0033CC"/>
                </a:solidFill>
              </a:rPr>
            </a:br>
            <a:br>
              <a:rPr lang="en-US" dirty="0">
                <a:solidFill>
                  <a:srgbClr val="0033CC"/>
                </a:solidFill>
              </a:rPr>
            </a:br>
            <a:endParaRPr lang="en-US" dirty="0">
              <a:solidFill>
                <a:srgbClr val="0033CC"/>
              </a:solidFill>
            </a:endParaRPr>
          </a:p>
        </p:txBody>
      </p:sp>
    </p:spTree>
    <p:extLst>
      <p:ext uri="{BB962C8B-B14F-4D97-AF65-F5344CB8AC3E}">
        <p14:creationId xmlns:p14="http://schemas.microsoft.com/office/powerpoint/2010/main" val="3858188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Future Work to be carried for Phase-II (contd..)</a:t>
            </a:r>
            <a:endParaRPr dirty="0"/>
          </a:p>
        </p:txBody>
      </p:sp>
      <p:sp>
        <p:nvSpPr>
          <p:cNvPr id="6" name="Google Shape;111;p9">
            <a:extLst>
              <a:ext uri="{FF2B5EF4-FFF2-40B4-BE49-F238E27FC236}">
                <a16:creationId xmlns:a16="http://schemas.microsoft.com/office/drawing/2014/main" id="{650F88E0-F0BF-4451-9CAA-2F4E9E85E2C1}"/>
              </a:ext>
            </a:extLst>
          </p:cNvPr>
          <p:cNvSpPr txBox="1"/>
          <p:nvPr/>
        </p:nvSpPr>
        <p:spPr>
          <a:xfrm>
            <a:off x="152400" y="1905000"/>
            <a:ext cx="8534400" cy="4800600"/>
          </a:xfrm>
          <a:prstGeom prst="rect">
            <a:avLst/>
          </a:prstGeom>
          <a:noFill/>
          <a:ln>
            <a:noFill/>
          </a:ln>
        </p:spPr>
        <p:txBody>
          <a:bodyPr spcFirstLastPara="1" wrap="square" lIns="91425" tIns="45700" rIns="91425" bIns="45700" anchor="t" anchorCtr="0">
            <a:noAutofit/>
          </a:bodyPr>
          <a:lstStyle/>
          <a:p>
            <a:pPr marL="620713" marR="0" lvl="0" indent="-265113" algn="just" rtl="0">
              <a:spcBef>
                <a:spcPts val="0"/>
              </a:spcBef>
              <a:spcAft>
                <a:spcPts val="0"/>
              </a:spcAft>
              <a:buClr>
                <a:srgbClr val="0000FF"/>
              </a:buClr>
              <a:buSzPts val="1600"/>
              <a:buFont typeface="Noto Sans Symbols"/>
              <a:buChar char="▪"/>
            </a:pPr>
            <a:r>
              <a:rPr lang="en-US" sz="1600" dirty="0">
                <a:solidFill>
                  <a:srgbClr val="0000FF"/>
                </a:solidFill>
                <a:latin typeface="Trebuchet MS"/>
                <a:ea typeface="Trebuchet MS"/>
                <a:cs typeface="Trebuchet MS"/>
                <a:sym typeface="Trebuchet MS"/>
              </a:rPr>
              <a:t>Out of 150+ data sources, expected to have at least a 100 relatively-static/master data entities </a:t>
            </a:r>
            <a:endParaRPr dirty="0"/>
          </a:p>
          <a:p>
            <a:pPr marL="1077913" marR="0" lvl="1"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As project is in a early explore phase, team does not have enough information to predict which model would apply to which of the entities. Here is what we </a:t>
            </a:r>
            <a:r>
              <a:rPr lang="en-US" sz="1600" b="1" i="0" u="none" strike="noStrike" cap="none" dirty="0">
                <a:solidFill>
                  <a:srgbClr val="0000FF"/>
                </a:solidFill>
                <a:latin typeface="Trebuchet MS"/>
                <a:ea typeface="Trebuchet MS"/>
                <a:cs typeface="Trebuchet MS"/>
                <a:sym typeface="Trebuchet MS"/>
              </a:rPr>
              <a:t>presume</a:t>
            </a:r>
            <a:r>
              <a:rPr lang="en-US" sz="1600" b="0" i="0" u="none" strike="noStrike" cap="none" dirty="0">
                <a:solidFill>
                  <a:srgbClr val="0000FF"/>
                </a:solidFill>
                <a:latin typeface="Trebuchet MS"/>
                <a:ea typeface="Trebuchet MS"/>
                <a:cs typeface="Trebuchet MS"/>
                <a:sym typeface="Trebuchet MS"/>
              </a:rPr>
              <a:t> it needs to be : </a:t>
            </a:r>
            <a:endParaRPr dirty="0"/>
          </a:p>
          <a:p>
            <a:pPr marL="1077913" marR="0" lvl="1" indent="-163512" algn="just" rtl="0">
              <a:spcBef>
                <a:spcPts val="320"/>
              </a:spcBef>
              <a:spcAft>
                <a:spcPts val="0"/>
              </a:spcAft>
              <a:buClr>
                <a:schemeClr val="dk1"/>
              </a:buClr>
              <a:buSzPts val="1600"/>
              <a:buFont typeface="Noto Sans Symbols"/>
              <a:buNone/>
            </a:pPr>
            <a:endParaRPr sz="1600" b="0" i="0" u="none" strike="noStrike" cap="none" dirty="0">
              <a:solidFill>
                <a:srgbClr val="0000FF"/>
              </a:solidFill>
              <a:latin typeface="Trebuchet MS"/>
              <a:ea typeface="Trebuchet MS"/>
              <a:cs typeface="Trebuchet MS"/>
              <a:sym typeface="Trebuchet MS"/>
            </a:endParaRPr>
          </a:p>
          <a:p>
            <a:pPr marL="1535113" marR="0" lvl="2"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Classification Model </a:t>
            </a:r>
            <a:endParaRPr dirty="0"/>
          </a:p>
          <a:p>
            <a:pPr marL="1992313" marR="0" lvl="3"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Org Hierarchy Data, Location Data </a:t>
            </a:r>
            <a:endParaRPr dirty="0"/>
          </a:p>
          <a:p>
            <a:pPr marL="1535113" marR="0" lvl="2"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Clustering Model</a:t>
            </a:r>
            <a:endParaRPr dirty="0"/>
          </a:p>
          <a:p>
            <a:pPr marL="1992313" marR="0" lvl="3"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TBD</a:t>
            </a:r>
            <a:endParaRPr dirty="0"/>
          </a:p>
          <a:p>
            <a:pPr marL="1535113" marR="0" lvl="2"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Forecast Model</a:t>
            </a:r>
            <a:endParaRPr dirty="0"/>
          </a:p>
          <a:p>
            <a:pPr marL="1992313" marR="0" lvl="3"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For capacity planning and demand management</a:t>
            </a:r>
            <a:endParaRPr dirty="0"/>
          </a:p>
          <a:p>
            <a:pPr marL="1535113" marR="0" lvl="2"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Outlier Model</a:t>
            </a:r>
            <a:endParaRPr dirty="0"/>
          </a:p>
          <a:p>
            <a:pPr marL="1992313" marR="0" lvl="3"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For error data classification </a:t>
            </a:r>
            <a:endParaRPr dirty="0"/>
          </a:p>
          <a:p>
            <a:pPr marL="1535113" marR="0" lvl="2"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Time Series Model</a:t>
            </a:r>
            <a:endParaRPr dirty="0"/>
          </a:p>
          <a:p>
            <a:pPr marL="1992313" marR="0" lvl="3" indent="-265113" algn="just" rtl="0">
              <a:spcBef>
                <a:spcPts val="320"/>
              </a:spcBef>
              <a:spcAft>
                <a:spcPts val="0"/>
              </a:spcAft>
              <a:buClr>
                <a:srgbClr val="0000FF"/>
              </a:buClr>
              <a:buSzPts val="1600"/>
              <a:buFont typeface="Noto Sans Symbols"/>
              <a:buChar char="▪"/>
            </a:pPr>
            <a:r>
              <a:rPr lang="en-US" sz="1600" b="0" i="0" u="none" strike="noStrike" cap="none" dirty="0">
                <a:solidFill>
                  <a:srgbClr val="0000FF"/>
                </a:solidFill>
                <a:latin typeface="Trebuchet MS"/>
                <a:ea typeface="Trebuchet MS"/>
                <a:cs typeface="Trebuchet MS"/>
                <a:sym typeface="Trebuchet MS"/>
              </a:rPr>
              <a:t>Utilization </a:t>
            </a:r>
            <a:endParaRPr dirty="0"/>
          </a:p>
          <a:p>
            <a:pPr marL="1535113" marR="0" lvl="2" indent="-163512" algn="just" rtl="0">
              <a:spcBef>
                <a:spcPts val="320"/>
              </a:spcBef>
              <a:spcAft>
                <a:spcPts val="0"/>
              </a:spcAft>
              <a:buClr>
                <a:schemeClr val="dk1"/>
              </a:buClr>
              <a:buSzPts val="1600"/>
              <a:buFont typeface="Noto Sans Symbols"/>
              <a:buNone/>
            </a:pPr>
            <a:endParaRPr sz="1600" b="0" i="0" u="none" strike="noStrike" cap="none" dirty="0">
              <a:solidFill>
                <a:srgbClr val="0000FF"/>
              </a:solidFill>
              <a:latin typeface="Trebuchet MS"/>
              <a:ea typeface="Trebuchet MS"/>
              <a:cs typeface="Trebuchet MS"/>
              <a:sym typeface="Trebuchet MS"/>
            </a:endParaRPr>
          </a:p>
          <a:p>
            <a:pPr marL="1077913" marR="0" lvl="1" indent="-163512" algn="just" rtl="0">
              <a:spcBef>
                <a:spcPts val="320"/>
              </a:spcBef>
              <a:spcAft>
                <a:spcPts val="0"/>
              </a:spcAft>
              <a:buClr>
                <a:schemeClr val="dk1"/>
              </a:buClr>
              <a:buSzPts val="1600"/>
              <a:buFont typeface="Noto Sans Symbols"/>
              <a:buNone/>
            </a:pPr>
            <a:endParaRPr sz="1600" b="0" i="0" u="none" strike="noStrike" cap="none" dirty="0">
              <a:solidFill>
                <a:srgbClr val="0000FF"/>
              </a:solidFill>
              <a:latin typeface="Trebuchet MS"/>
              <a:ea typeface="Trebuchet MS"/>
              <a:cs typeface="Trebuchet MS"/>
              <a:sym typeface="Trebuchet MS"/>
            </a:endParaRPr>
          </a:p>
          <a:p>
            <a:pPr marL="342900" marR="0" lvl="0" indent="-342900" algn="l" rtl="0">
              <a:lnSpc>
                <a:spcPct val="100000"/>
              </a:lnSpc>
              <a:spcBef>
                <a:spcPts val="280"/>
              </a:spcBef>
              <a:spcAft>
                <a:spcPts val="0"/>
              </a:spcAft>
              <a:buClr>
                <a:schemeClr val="dk1"/>
              </a:buClr>
              <a:buSzPts val="1400"/>
              <a:buFont typeface="Arial"/>
              <a:buNone/>
            </a:pPr>
            <a:endParaRPr sz="1400" b="0" i="0" u="none" strike="noStrike" cap="none" dirty="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p:nvPr/>
        </p:nvSpPr>
        <p:spPr>
          <a:xfrm>
            <a:off x="2847483" y="3352800"/>
            <a:ext cx="292405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dirty="0">
                <a:solidFill>
                  <a:srgbClr val="FF0000"/>
                </a:solidFill>
                <a:latin typeface="Trebuchet MS"/>
                <a:ea typeface="Trebuchet MS"/>
                <a:cs typeface="Trebuchet MS"/>
                <a:sym typeface="Trebuchet MS"/>
              </a:rPr>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Project Abstract and Scope </a:t>
            </a:r>
            <a:endParaRPr/>
          </a:p>
        </p:txBody>
      </p:sp>
      <p:sp>
        <p:nvSpPr>
          <p:cNvPr id="5" name="Google Shape;35;p2">
            <a:extLst>
              <a:ext uri="{FF2B5EF4-FFF2-40B4-BE49-F238E27FC236}">
                <a16:creationId xmlns:a16="http://schemas.microsoft.com/office/drawing/2014/main" id="{49EC595D-6EA9-4031-8686-D1846C7EABB1}"/>
              </a:ext>
            </a:extLst>
          </p:cNvPr>
          <p:cNvSpPr txBox="1"/>
          <p:nvPr/>
        </p:nvSpPr>
        <p:spPr>
          <a:xfrm>
            <a:off x="0" y="1749650"/>
            <a:ext cx="7927942" cy="4724400"/>
          </a:xfrm>
          <a:prstGeom prst="rect">
            <a:avLst/>
          </a:prstGeom>
          <a:noFill/>
          <a:ln>
            <a:noFill/>
          </a:ln>
        </p:spPr>
        <p:txBody>
          <a:bodyPr spcFirstLastPara="1" wrap="square" lIns="91425" tIns="45700" rIns="91425" bIns="45700" anchor="ctr" anchorCtr="0">
            <a:noAutofit/>
          </a:bodyPr>
          <a:lstStyle/>
          <a:p>
            <a:pPr marL="457200" lvl="0" indent="-317500" algn="just" rtl="0">
              <a:spcBef>
                <a:spcPts val="0"/>
              </a:spcBef>
              <a:spcAft>
                <a:spcPts val="0"/>
              </a:spcAft>
              <a:buClr>
                <a:srgbClr val="0000FF"/>
              </a:buClr>
              <a:buSzPts val="1400"/>
              <a:buFont typeface="Trebuchet MS"/>
              <a:buChar char="❏"/>
            </a:pPr>
            <a:r>
              <a:rPr lang="en-US" sz="1600" dirty="0">
                <a:solidFill>
                  <a:srgbClr val="0000FF"/>
                </a:solidFill>
                <a:latin typeface="Trebuchet MS"/>
                <a:ea typeface="Trebuchet MS"/>
                <a:cs typeface="Trebuchet MS"/>
                <a:sym typeface="Trebuchet MS"/>
              </a:rPr>
              <a:t>HPC Business is unable to obtain actionable indicators due to diverse data sources that are not integrated and data is not of the right quality. The data that is originating from the source systems is </a:t>
            </a:r>
            <a:r>
              <a:rPr lang="en-US" sz="1600" b="1" dirty="0">
                <a:solidFill>
                  <a:srgbClr val="0000FF"/>
                </a:solidFill>
                <a:latin typeface="Trebuchet MS"/>
                <a:ea typeface="Trebuchet MS"/>
                <a:cs typeface="Trebuchet MS"/>
                <a:sym typeface="Trebuchet MS"/>
              </a:rPr>
              <a:t>not</a:t>
            </a:r>
            <a:r>
              <a:rPr lang="en-US" sz="1600" dirty="0">
                <a:solidFill>
                  <a:srgbClr val="0000FF"/>
                </a:solidFill>
                <a:latin typeface="Trebuchet MS"/>
                <a:ea typeface="Trebuchet MS"/>
                <a:cs typeface="Trebuchet MS"/>
                <a:sym typeface="Trebuchet MS"/>
              </a:rPr>
              <a:t> standardized, integrated, deduplicated and cleansed leading to ineffective/non-actionable business indicators. </a:t>
            </a:r>
            <a:endParaRPr sz="1600" dirty="0">
              <a:solidFill>
                <a:srgbClr val="0000FF"/>
              </a:solidFill>
              <a:latin typeface="Trebuchet MS"/>
              <a:ea typeface="Trebuchet MS"/>
              <a:cs typeface="Trebuchet MS"/>
              <a:sym typeface="Trebuchet MS"/>
            </a:endParaRPr>
          </a:p>
          <a:p>
            <a:pPr marL="0" lvl="0" indent="0" algn="just" rtl="0">
              <a:spcBef>
                <a:spcPts val="0"/>
              </a:spcBef>
              <a:spcAft>
                <a:spcPts val="0"/>
              </a:spcAft>
              <a:buNone/>
            </a:pPr>
            <a:endParaRPr sz="1600" dirty="0">
              <a:solidFill>
                <a:srgbClr val="0000FF"/>
              </a:solidFill>
              <a:latin typeface="Trebuchet MS"/>
              <a:ea typeface="Trebuchet MS"/>
              <a:cs typeface="Trebuchet MS"/>
              <a:sym typeface="Trebuchet MS"/>
            </a:endParaRPr>
          </a:p>
          <a:p>
            <a:pPr marL="457200" lvl="0" indent="-317500" algn="just" rtl="0">
              <a:spcBef>
                <a:spcPts val="0"/>
              </a:spcBef>
              <a:spcAft>
                <a:spcPts val="0"/>
              </a:spcAft>
              <a:buClr>
                <a:srgbClr val="0000FF"/>
              </a:buClr>
              <a:buSzPts val="1400"/>
              <a:buFont typeface="Trebuchet MS"/>
              <a:buChar char="❏"/>
            </a:pPr>
            <a:r>
              <a:rPr lang="en-US" sz="1600" dirty="0">
                <a:solidFill>
                  <a:srgbClr val="0000FF"/>
                </a:solidFill>
                <a:latin typeface="Trebuchet MS"/>
                <a:ea typeface="Trebuchet MS"/>
                <a:cs typeface="Trebuchet MS"/>
                <a:sym typeface="Trebuchet MS"/>
              </a:rPr>
              <a:t>So, we aggregate the data to identify the common master data sets; source the “clean” dataset and feed it to the learning engine and apply the generated model to auto-cleanse, suggest or run human-assisted/semi-automated scenarios. </a:t>
            </a:r>
            <a:endParaRPr sz="1600" dirty="0">
              <a:solidFill>
                <a:srgbClr val="0000FF"/>
              </a:solidFill>
              <a:latin typeface="Trebuchet MS"/>
              <a:ea typeface="Trebuchet MS"/>
              <a:cs typeface="Trebuchet MS"/>
              <a:sym typeface="Trebuchet MS"/>
            </a:endParaRPr>
          </a:p>
          <a:p>
            <a:pPr marL="0" lvl="0" indent="0" algn="just" rtl="0">
              <a:spcBef>
                <a:spcPts val="0"/>
              </a:spcBef>
              <a:spcAft>
                <a:spcPts val="0"/>
              </a:spcAft>
              <a:buNone/>
            </a:pPr>
            <a:endParaRPr sz="1600" dirty="0">
              <a:solidFill>
                <a:srgbClr val="0000FF"/>
              </a:solidFill>
              <a:latin typeface="Trebuchet MS"/>
              <a:ea typeface="Trebuchet MS"/>
              <a:cs typeface="Trebuchet MS"/>
              <a:sym typeface="Trebuchet MS"/>
            </a:endParaRPr>
          </a:p>
          <a:p>
            <a:pPr marL="457200" lvl="0" indent="-317500" algn="just" rtl="0">
              <a:spcBef>
                <a:spcPts val="0"/>
              </a:spcBef>
              <a:spcAft>
                <a:spcPts val="0"/>
              </a:spcAft>
              <a:buClr>
                <a:srgbClr val="0000FF"/>
              </a:buClr>
              <a:buSzPts val="1400"/>
              <a:buFont typeface="Trebuchet MS"/>
              <a:buChar char="❏"/>
            </a:pPr>
            <a:r>
              <a:rPr lang="en-US" sz="1600" dirty="0">
                <a:solidFill>
                  <a:srgbClr val="0000FF"/>
                </a:solidFill>
                <a:latin typeface="Trebuchet MS"/>
                <a:ea typeface="Trebuchet MS"/>
                <a:cs typeface="Trebuchet MS"/>
                <a:sym typeface="Trebuchet MS"/>
              </a:rPr>
              <a:t>By doing this, we want to achieve significant reduction in data quality deviations with on-the-fly fixing of about 70% of the master data entities, as identified by Data Quality indicators and dynamic recommendations to fix about 20% of the persistent data sets.</a:t>
            </a:r>
            <a:endParaRPr sz="1600" dirty="0">
              <a:solidFill>
                <a:srgbClr val="0000FF"/>
              </a:solidFill>
              <a:latin typeface="Trebuchet MS"/>
              <a:ea typeface="Trebuchet MS"/>
              <a:cs typeface="Trebuchet MS"/>
              <a:sym typeface="Trebuchet MS"/>
            </a:endParaRPr>
          </a:p>
          <a:p>
            <a:pPr marL="0" marR="0" lvl="0" indent="0" algn="just" rtl="0">
              <a:lnSpc>
                <a:spcPct val="100000"/>
              </a:lnSpc>
              <a:spcBef>
                <a:spcPts val="480"/>
              </a:spcBef>
              <a:spcAft>
                <a:spcPts val="0"/>
              </a:spcAft>
              <a:buNone/>
            </a:pPr>
            <a:endParaRPr sz="1600" dirty="0">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Literature Survey</a:t>
            </a:r>
            <a:endParaRPr dirty="0"/>
          </a:p>
        </p:txBody>
      </p:sp>
      <p:graphicFrame>
        <p:nvGraphicFramePr>
          <p:cNvPr id="2" name="Table 1">
            <a:extLst>
              <a:ext uri="{FF2B5EF4-FFF2-40B4-BE49-F238E27FC236}">
                <a16:creationId xmlns:a16="http://schemas.microsoft.com/office/drawing/2014/main" id="{947E78A9-599F-4793-B3BF-64EAA84D29B6}"/>
              </a:ext>
            </a:extLst>
          </p:cNvPr>
          <p:cNvGraphicFramePr>
            <a:graphicFrameLocks noGrp="1"/>
          </p:cNvGraphicFramePr>
          <p:nvPr>
            <p:extLst>
              <p:ext uri="{D42A27DB-BD31-4B8C-83A1-F6EECF244321}">
                <p14:modId xmlns:p14="http://schemas.microsoft.com/office/powerpoint/2010/main" val="4020699464"/>
              </p:ext>
            </p:extLst>
          </p:nvPr>
        </p:nvGraphicFramePr>
        <p:xfrm>
          <a:off x="179109" y="1855889"/>
          <a:ext cx="8766928" cy="4614059"/>
        </p:xfrm>
        <a:graphic>
          <a:graphicData uri="http://schemas.openxmlformats.org/drawingml/2006/table">
            <a:tbl>
              <a:tblPr firstRow="1" bandRow="1">
                <a:tableStyleId>{93296810-A885-4BE3-A3E7-6D5BEEA58F35}</a:tableStyleId>
              </a:tblPr>
              <a:tblGrid>
                <a:gridCol w="4128940">
                  <a:extLst>
                    <a:ext uri="{9D8B030D-6E8A-4147-A177-3AD203B41FA5}">
                      <a16:colId xmlns:a16="http://schemas.microsoft.com/office/drawing/2014/main" val="2491356076"/>
                    </a:ext>
                  </a:extLst>
                </a:gridCol>
                <a:gridCol w="4637988">
                  <a:extLst>
                    <a:ext uri="{9D8B030D-6E8A-4147-A177-3AD203B41FA5}">
                      <a16:colId xmlns:a16="http://schemas.microsoft.com/office/drawing/2014/main" val="3803475594"/>
                    </a:ext>
                  </a:extLst>
                </a:gridCol>
              </a:tblGrid>
              <a:tr h="569640">
                <a:tc>
                  <a:txBody>
                    <a:bodyPr/>
                    <a:lstStyle/>
                    <a:p>
                      <a:pPr algn="ctr"/>
                      <a:r>
                        <a:rPr lang="en-US" dirty="0">
                          <a:latin typeface="Trebuchet MS" panose="020B0603020202020204" pitchFamily="34" charset="0"/>
                        </a:rPr>
                        <a:t>Paper</a:t>
                      </a:r>
                    </a:p>
                  </a:txBody>
                  <a:tcPr anchor="ctr"/>
                </a:tc>
                <a:tc>
                  <a:txBody>
                    <a:bodyPr/>
                    <a:lstStyle/>
                    <a:p>
                      <a:pPr algn="ctr"/>
                      <a:r>
                        <a:rPr lang="en-US" dirty="0">
                          <a:latin typeface="Trebuchet MS" panose="020B0603020202020204" pitchFamily="34" charset="0"/>
                        </a:rPr>
                        <a:t>Concluding Thoughts</a:t>
                      </a:r>
                    </a:p>
                  </a:txBody>
                  <a:tcPr anchor="ctr"/>
                </a:tc>
                <a:extLst>
                  <a:ext uri="{0D108BD9-81ED-4DB2-BD59-A6C34878D82A}">
                    <a16:rowId xmlns:a16="http://schemas.microsoft.com/office/drawing/2014/main" val="1836940549"/>
                  </a:ext>
                </a:extLst>
              </a:tr>
              <a:tr h="836183">
                <a:tc>
                  <a:txBody>
                    <a:bodyPr/>
                    <a:lstStyle/>
                    <a:p>
                      <a:pPr algn="l"/>
                      <a:r>
                        <a:rPr lang="en-US" sz="1400" b="0" i="0" u="none" strike="noStrike" cap="none" dirty="0">
                          <a:solidFill>
                            <a:schemeClr val="dk1"/>
                          </a:solidFill>
                          <a:effectLst/>
                          <a:latin typeface="Trebuchet MS" panose="020B0603020202020204" pitchFamily="34" charset="0"/>
                          <a:ea typeface="+mn-ea"/>
                          <a:cs typeface="+mn-cs"/>
                          <a:sym typeface="Arial"/>
                        </a:rPr>
                        <a:t>Data Lifecycle: From Big Data to Smart Data - an IEEE paper by M. EL ARASS &amp; N. SOUISSI 2018</a:t>
                      </a:r>
                      <a:endParaRPr lang="en-US" dirty="0">
                        <a:latin typeface="Trebuchet MS" panose="020B0603020202020204" pitchFamily="34" charset="0"/>
                      </a:endParaRPr>
                    </a:p>
                  </a:txBody>
                  <a:tcPr/>
                </a:tc>
                <a:tc>
                  <a:txBody>
                    <a:bodyPr/>
                    <a:lstStyle/>
                    <a:p>
                      <a:pPr algn="just"/>
                      <a:r>
                        <a:rPr lang="en-US" sz="1400" b="0" i="0" u="none" strike="noStrike" cap="none" dirty="0">
                          <a:solidFill>
                            <a:schemeClr val="dk1"/>
                          </a:solidFill>
                          <a:effectLst/>
                          <a:latin typeface="Trebuchet MS" panose="020B0603020202020204" pitchFamily="34" charset="0"/>
                          <a:ea typeface="+mn-ea"/>
                          <a:cs typeface="+mn-cs"/>
                          <a:sym typeface="Arial"/>
                        </a:rPr>
                        <a:t>The authors have implemented at very abstract level, but I’m looking from the granular level of voluminous data with different approach achieving traceability.</a:t>
                      </a:r>
                      <a:endParaRPr lang="en-US" dirty="0">
                        <a:latin typeface="Trebuchet MS" panose="020B0603020202020204" pitchFamily="34" charset="0"/>
                      </a:endParaRPr>
                    </a:p>
                  </a:txBody>
                  <a:tcPr/>
                </a:tc>
                <a:extLst>
                  <a:ext uri="{0D108BD9-81ED-4DB2-BD59-A6C34878D82A}">
                    <a16:rowId xmlns:a16="http://schemas.microsoft.com/office/drawing/2014/main" val="4266791254"/>
                  </a:ext>
                </a:extLst>
              </a:tr>
              <a:tr h="1024998">
                <a:tc>
                  <a:txBody>
                    <a:bodyPr/>
                    <a:lstStyle/>
                    <a:p>
                      <a:pPr algn="just"/>
                      <a:r>
                        <a:rPr lang="en-US" sz="1400" b="0" i="0" u="none" strike="noStrike" cap="none" dirty="0">
                          <a:solidFill>
                            <a:schemeClr val="dk1"/>
                          </a:solidFill>
                          <a:effectLst/>
                          <a:latin typeface="Trebuchet MS" panose="020B0603020202020204" pitchFamily="34" charset="0"/>
                          <a:ea typeface="+mn-ea"/>
                          <a:cs typeface="+mn-cs"/>
                          <a:sym typeface="Arial"/>
                        </a:rPr>
                        <a:t>Big Data Quality Assessment Model for Unstructured Data</a:t>
                      </a:r>
                      <a:r>
                        <a:rPr lang="en-US" sz="1400" b="0" i="0" u="sng" strike="noStrike" cap="none" dirty="0">
                          <a:solidFill>
                            <a:schemeClr val="dk1"/>
                          </a:solidFill>
                          <a:effectLst/>
                          <a:latin typeface="Trebuchet MS" panose="020B0603020202020204" pitchFamily="34" charset="0"/>
                          <a:ea typeface="+mn-ea"/>
                          <a:cs typeface="+mn-cs"/>
                          <a:sym typeface="Arial"/>
                        </a:rPr>
                        <a:t> </a:t>
                      </a:r>
                      <a:r>
                        <a:rPr lang="en-US" sz="1400" b="0" i="0" u="none" strike="noStrike" cap="none" dirty="0">
                          <a:solidFill>
                            <a:schemeClr val="dk1"/>
                          </a:solidFill>
                          <a:effectLst/>
                          <a:latin typeface="Trebuchet MS" panose="020B0603020202020204" pitchFamily="34" charset="0"/>
                          <a:ea typeface="+mn-ea"/>
                          <a:cs typeface="+mn-cs"/>
                          <a:sym typeface="Arial"/>
                        </a:rPr>
                        <a:t>an IEEE paper by </a:t>
                      </a:r>
                      <a:r>
                        <a:rPr lang="en-US" sz="1400" b="0" i="0" u="none" strike="noStrike" cap="none" dirty="0" err="1">
                          <a:solidFill>
                            <a:schemeClr val="dk1"/>
                          </a:solidFill>
                          <a:effectLst/>
                          <a:latin typeface="Trebuchet MS" panose="020B0603020202020204" pitchFamily="34" charset="0"/>
                          <a:ea typeface="+mn-ea"/>
                          <a:cs typeface="+mn-cs"/>
                          <a:sym typeface="Arial"/>
                        </a:rPr>
                        <a:t>Ikbal</a:t>
                      </a:r>
                      <a:r>
                        <a:rPr lang="en-US" sz="1400" b="0" i="0" u="none" strike="noStrike" cap="none" dirty="0">
                          <a:solidFill>
                            <a:schemeClr val="dk1"/>
                          </a:solidFill>
                          <a:effectLst/>
                          <a:latin typeface="Trebuchet MS" panose="020B0603020202020204" pitchFamily="34" charset="0"/>
                          <a:ea typeface="+mn-ea"/>
                          <a:cs typeface="+mn-cs"/>
                          <a:sym typeface="Arial"/>
                        </a:rPr>
                        <a:t> </a:t>
                      </a:r>
                      <a:r>
                        <a:rPr lang="en-US" sz="1400" b="0" i="0" u="none" strike="noStrike" cap="none" dirty="0" err="1">
                          <a:solidFill>
                            <a:schemeClr val="dk1"/>
                          </a:solidFill>
                          <a:effectLst/>
                          <a:latin typeface="Trebuchet MS" panose="020B0603020202020204" pitchFamily="34" charset="0"/>
                          <a:ea typeface="+mn-ea"/>
                          <a:cs typeface="+mn-cs"/>
                          <a:sym typeface="Arial"/>
                        </a:rPr>
                        <a:t>Taleb</a:t>
                      </a:r>
                      <a:r>
                        <a:rPr lang="en-US" sz="1400" b="0" i="0" u="none" strike="noStrike" cap="none" dirty="0">
                          <a:solidFill>
                            <a:schemeClr val="dk1"/>
                          </a:solidFill>
                          <a:effectLst/>
                          <a:latin typeface="Trebuchet MS" panose="020B0603020202020204" pitchFamily="34" charset="0"/>
                          <a:ea typeface="+mn-ea"/>
                          <a:cs typeface="+mn-cs"/>
                          <a:sym typeface="Arial"/>
                        </a:rPr>
                        <a:t>, Mohamed Adel </a:t>
                      </a:r>
                      <a:r>
                        <a:rPr lang="en-US" sz="1400" b="0" i="0" u="none" strike="noStrike" cap="none" dirty="0" err="1">
                          <a:solidFill>
                            <a:schemeClr val="dk1"/>
                          </a:solidFill>
                          <a:effectLst/>
                          <a:latin typeface="Trebuchet MS" panose="020B0603020202020204" pitchFamily="34" charset="0"/>
                          <a:ea typeface="+mn-ea"/>
                          <a:cs typeface="+mn-cs"/>
                          <a:sym typeface="Arial"/>
                        </a:rPr>
                        <a:t>Serhani</a:t>
                      </a:r>
                      <a:r>
                        <a:rPr lang="en-US" sz="1400" b="0" i="0" u="none" strike="noStrike" cap="none" dirty="0">
                          <a:solidFill>
                            <a:schemeClr val="dk1"/>
                          </a:solidFill>
                          <a:effectLst/>
                          <a:latin typeface="Trebuchet MS" panose="020B0603020202020204" pitchFamily="34" charset="0"/>
                          <a:ea typeface="+mn-ea"/>
                          <a:cs typeface="+mn-cs"/>
                          <a:sym typeface="Arial"/>
                        </a:rPr>
                        <a:t> and </a:t>
                      </a:r>
                      <a:r>
                        <a:rPr lang="en-US" sz="1400" b="0" i="0" u="none" strike="noStrike" cap="none" dirty="0" err="1">
                          <a:solidFill>
                            <a:schemeClr val="dk1"/>
                          </a:solidFill>
                          <a:effectLst/>
                          <a:latin typeface="Trebuchet MS" panose="020B0603020202020204" pitchFamily="34" charset="0"/>
                          <a:ea typeface="+mn-ea"/>
                          <a:cs typeface="+mn-cs"/>
                          <a:sym typeface="Arial"/>
                        </a:rPr>
                        <a:t>Rachida</a:t>
                      </a:r>
                      <a:r>
                        <a:rPr lang="en-US" sz="1400" b="0" i="0" u="none" strike="noStrike" cap="none" dirty="0">
                          <a:solidFill>
                            <a:schemeClr val="dk1"/>
                          </a:solidFill>
                          <a:effectLst/>
                          <a:latin typeface="Trebuchet MS" panose="020B0603020202020204" pitchFamily="34" charset="0"/>
                          <a:ea typeface="+mn-ea"/>
                          <a:cs typeface="+mn-cs"/>
                          <a:sym typeface="Arial"/>
                        </a:rPr>
                        <a:t> </a:t>
                      </a:r>
                      <a:r>
                        <a:rPr lang="en-US" sz="1400" b="0" i="0" u="none" strike="noStrike" cap="none" dirty="0" err="1">
                          <a:solidFill>
                            <a:schemeClr val="dk1"/>
                          </a:solidFill>
                          <a:effectLst/>
                          <a:latin typeface="Trebuchet MS" panose="020B0603020202020204" pitchFamily="34" charset="0"/>
                          <a:ea typeface="+mn-ea"/>
                          <a:cs typeface="+mn-cs"/>
                          <a:sym typeface="Arial"/>
                        </a:rPr>
                        <a:t>Dssouli</a:t>
                      </a:r>
                      <a:r>
                        <a:rPr lang="en-US" sz="1400" b="0" i="0" u="none" strike="noStrike" cap="none" dirty="0">
                          <a:solidFill>
                            <a:schemeClr val="dk1"/>
                          </a:solidFill>
                          <a:effectLst/>
                          <a:latin typeface="Trebuchet MS" panose="020B0603020202020204" pitchFamily="34" charset="0"/>
                          <a:ea typeface="+mn-ea"/>
                          <a:cs typeface="+mn-cs"/>
                          <a:sym typeface="Arial"/>
                        </a:rPr>
                        <a:t> 2018</a:t>
                      </a:r>
                      <a:endParaRPr lang="en-US" dirty="0">
                        <a:latin typeface="Trebuchet MS" panose="020B0603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rebuchet MS" panose="020B0603020202020204" pitchFamily="34" charset="0"/>
                          <a:ea typeface="+mn-ea"/>
                          <a:cs typeface="+mn-cs"/>
                          <a:sym typeface="Arial"/>
                        </a:rPr>
                        <a:t>The type of data dealt is different in the case of this project; but would consider some key aspects discussed in this paper and use them if feasible.</a:t>
                      </a:r>
                    </a:p>
                    <a:p>
                      <a:pPr algn="ctr"/>
                      <a:endParaRPr lang="en-US" dirty="0">
                        <a:latin typeface="Trebuchet MS" panose="020B0603020202020204" pitchFamily="34" charset="0"/>
                      </a:endParaRPr>
                    </a:p>
                  </a:txBody>
                  <a:tcPr/>
                </a:tc>
                <a:extLst>
                  <a:ext uri="{0D108BD9-81ED-4DB2-BD59-A6C34878D82A}">
                    <a16:rowId xmlns:a16="http://schemas.microsoft.com/office/drawing/2014/main" val="745821670"/>
                  </a:ext>
                </a:extLst>
              </a:tr>
              <a:tr h="1024998">
                <a:tc>
                  <a:txBody>
                    <a:bodyPr/>
                    <a:lstStyle/>
                    <a:p>
                      <a:pPr algn="just"/>
                      <a:r>
                        <a:rPr lang="en-US" sz="1400" b="0" i="0" u="none" strike="noStrike" cap="none" dirty="0">
                          <a:solidFill>
                            <a:schemeClr val="dk1"/>
                          </a:solidFill>
                          <a:effectLst/>
                          <a:latin typeface="Trebuchet MS" panose="020B0603020202020204" pitchFamily="34" charset="0"/>
                          <a:ea typeface="+mn-ea"/>
                          <a:cs typeface="+mn-cs"/>
                          <a:sym typeface="Arial"/>
                        </a:rPr>
                        <a:t>Kafka: A Distributed Messaging System for Log Processing - an ACM journal by Jay Kreps, Neha </a:t>
                      </a:r>
                      <a:r>
                        <a:rPr lang="en-US" sz="1400" b="0" i="0" u="none" strike="noStrike" cap="none" dirty="0" err="1">
                          <a:solidFill>
                            <a:schemeClr val="dk1"/>
                          </a:solidFill>
                          <a:effectLst/>
                          <a:latin typeface="Trebuchet MS" panose="020B0603020202020204" pitchFamily="34" charset="0"/>
                          <a:ea typeface="+mn-ea"/>
                          <a:cs typeface="+mn-cs"/>
                          <a:sym typeface="Arial"/>
                        </a:rPr>
                        <a:t>Narkhede</a:t>
                      </a:r>
                      <a:r>
                        <a:rPr lang="en-US" sz="1400" b="0" i="0" u="none" strike="noStrike" cap="none" dirty="0">
                          <a:solidFill>
                            <a:schemeClr val="dk1"/>
                          </a:solidFill>
                          <a:effectLst/>
                          <a:latin typeface="Trebuchet MS" panose="020B0603020202020204" pitchFamily="34" charset="0"/>
                          <a:ea typeface="+mn-ea"/>
                          <a:cs typeface="+mn-cs"/>
                          <a:sym typeface="Arial"/>
                        </a:rPr>
                        <a:t>, Jun Rao</a:t>
                      </a:r>
                      <a:endParaRPr lang="en-US" dirty="0">
                        <a:latin typeface="Trebuchet MS" panose="020B0603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rebuchet MS" panose="020B0603020202020204" pitchFamily="34" charset="0"/>
                          <a:ea typeface="+mn-ea"/>
                          <a:cs typeface="+mn-cs"/>
                          <a:sym typeface="Arial"/>
                        </a:rPr>
                        <a:t>This is very much useful as we have implemented this for ingesting job history files and found very reliable.</a:t>
                      </a:r>
                      <a:endParaRPr lang="en-US" dirty="0">
                        <a:latin typeface="Trebuchet MS" panose="020B0603020202020204" pitchFamily="34" charset="0"/>
                      </a:endParaRPr>
                    </a:p>
                  </a:txBody>
                  <a:tcPr/>
                </a:tc>
                <a:extLst>
                  <a:ext uri="{0D108BD9-81ED-4DB2-BD59-A6C34878D82A}">
                    <a16:rowId xmlns:a16="http://schemas.microsoft.com/office/drawing/2014/main" val="1188355087"/>
                  </a:ext>
                </a:extLst>
              </a:tr>
              <a:tr h="1146849">
                <a:tc>
                  <a:txBody>
                    <a:bodyPr/>
                    <a:lstStyle/>
                    <a:p>
                      <a:pPr algn="just"/>
                      <a:r>
                        <a:rPr lang="en-US" sz="1400" b="0" i="0" u="none" strike="noStrike" cap="none" dirty="0">
                          <a:solidFill>
                            <a:schemeClr val="dk1"/>
                          </a:solidFill>
                          <a:effectLst/>
                          <a:latin typeface="Trebuchet MS" panose="020B0603020202020204" pitchFamily="34" charset="0"/>
                          <a:ea typeface="+mn-ea"/>
                          <a:cs typeface="+mn-cs"/>
                          <a:sym typeface="Arial"/>
                        </a:rPr>
                        <a:t>Data Security and Quality Evaluation Framework: Implementation Empirical Study on Android Devices- by Igor </a:t>
                      </a:r>
                      <a:r>
                        <a:rPr lang="en-US" sz="1400" b="0" i="0" u="none" strike="noStrike" cap="none" dirty="0" err="1">
                          <a:solidFill>
                            <a:schemeClr val="dk1"/>
                          </a:solidFill>
                          <a:effectLst/>
                          <a:latin typeface="Trebuchet MS" panose="020B0603020202020204" pitchFamily="34" charset="0"/>
                          <a:ea typeface="+mn-ea"/>
                          <a:cs typeface="+mn-cs"/>
                          <a:sym typeface="Arial"/>
                        </a:rPr>
                        <a:t>Khokhlov</a:t>
                      </a:r>
                      <a:r>
                        <a:rPr lang="en-US" sz="1400" b="0" i="0" u="none" strike="noStrike" cap="none" dirty="0">
                          <a:solidFill>
                            <a:schemeClr val="dk1"/>
                          </a:solidFill>
                          <a:effectLst/>
                          <a:latin typeface="Trebuchet MS" panose="020B0603020202020204" pitchFamily="34" charset="0"/>
                          <a:ea typeface="+mn-ea"/>
                          <a:cs typeface="+mn-cs"/>
                          <a:sym typeface="Arial"/>
                        </a:rPr>
                        <a:t>, Leon Reznik, Ashish Kumar, </a:t>
                      </a:r>
                      <a:r>
                        <a:rPr lang="en-US" sz="1400" b="0" i="0" u="none" strike="noStrike" cap="none" dirty="0" err="1">
                          <a:solidFill>
                            <a:schemeClr val="dk1"/>
                          </a:solidFill>
                          <a:effectLst/>
                          <a:latin typeface="Trebuchet MS" panose="020B0603020202020204" pitchFamily="34" charset="0"/>
                          <a:ea typeface="+mn-ea"/>
                          <a:cs typeface="+mn-cs"/>
                          <a:sym typeface="Arial"/>
                        </a:rPr>
                        <a:t>Ankan</a:t>
                      </a:r>
                      <a:r>
                        <a:rPr lang="en-US" sz="1400" b="0" i="0" u="none" strike="noStrike" cap="none" dirty="0">
                          <a:solidFill>
                            <a:schemeClr val="dk1"/>
                          </a:solidFill>
                          <a:effectLst/>
                          <a:latin typeface="Trebuchet MS" panose="020B0603020202020204" pitchFamily="34" charset="0"/>
                          <a:ea typeface="+mn-ea"/>
                          <a:cs typeface="+mn-cs"/>
                          <a:sym typeface="Arial"/>
                        </a:rPr>
                        <a:t> Mookerjee, Rohan Dalvi</a:t>
                      </a:r>
                      <a:endParaRPr lang="en-US" dirty="0">
                        <a:latin typeface="Trebuchet MS" panose="020B0603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rebuchet MS" panose="020B0603020202020204" pitchFamily="34" charset="0"/>
                          <a:ea typeface="+mn-ea"/>
                          <a:cs typeface="+mn-cs"/>
                          <a:sym typeface="Arial"/>
                        </a:rPr>
                        <a:t>Since we are also dealing with voluminous data security and data quality needs to be addressed. Henceforth, this case study helped me to try similar kind of techniques for our data.</a:t>
                      </a:r>
                    </a:p>
                    <a:p>
                      <a:pPr algn="ctr"/>
                      <a:endParaRPr lang="en-US" dirty="0">
                        <a:latin typeface="Trebuchet MS" panose="020B0603020202020204" pitchFamily="34" charset="0"/>
                      </a:endParaRPr>
                    </a:p>
                  </a:txBody>
                  <a:tcPr/>
                </a:tc>
                <a:extLst>
                  <a:ext uri="{0D108BD9-81ED-4DB2-BD59-A6C34878D82A}">
                    <a16:rowId xmlns:a16="http://schemas.microsoft.com/office/drawing/2014/main" val="3280150141"/>
                  </a:ext>
                </a:extLst>
              </a:tr>
            </a:tbl>
          </a:graphicData>
        </a:graphic>
      </p:graphicFrame>
    </p:spTree>
    <p:extLst>
      <p:ext uri="{BB962C8B-B14F-4D97-AF65-F5344CB8AC3E}">
        <p14:creationId xmlns:p14="http://schemas.microsoft.com/office/powerpoint/2010/main" val="287542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7"/>
          <p:cNvSpPr txBox="1"/>
          <p:nvPr/>
        </p:nvSpPr>
        <p:spPr>
          <a:xfrm>
            <a:off x="457200" y="4573425"/>
            <a:ext cx="8229600" cy="1903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0000FF"/>
                </a:solidFill>
                <a:latin typeface="Trebuchet MS"/>
                <a:ea typeface="Trebuchet MS"/>
                <a:cs typeface="Trebuchet MS"/>
                <a:sym typeface="Trebuchet MS"/>
              </a:rPr>
              <a:t>There are two mitigation points :</a:t>
            </a:r>
            <a:endParaRPr/>
          </a:p>
          <a:p>
            <a:pPr marL="0" marR="0" lvl="0" indent="0" algn="l" rtl="0">
              <a:spcBef>
                <a:spcPts val="0"/>
              </a:spcBef>
              <a:spcAft>
                <a:spcPts val="0"/>
              </a:spcAft>
              <a:buNone/>
            </a:pPr>
            <a:endParaRPr sz="1400">
              <a:solidFill>
                <a:srgbClr val="0000FF"/>
              </a:solidFill>
              <a:latin typeface="Trebuchet MS"/>
              <a:ea typeface="Trebuchet MS"/>
              <a:cs typeface="Trebuchet MS"/>
              <a:sym typeface="Trebuchet MS"/>
            </a:endParaRPr>
          </a:p>
          <a:p>
            <a:pPr marL="171450" marR="0" lvl="0" indent="-171450" algn="l" rtl="0">
              <a:spcBef>
                <a:spcPts val="0"/>
              </a:spcBef>
              <a:spcAft>
                <a:spcPts val="0"/>
              </a:spcAft>
              <a:buClr>
                <a:srgbClr val="0000FF"/>
              </a:buClr>
              <a:buSzPts val="1400"/>
              <a:buFont typeface="Noto Sans Symbols"/>
              <a:buChar char="▪"/>
            </a:pPr>
            <a:r>
              <a:rPr lang="en-US" sz="1400">
                <a:solidFill>
                  <a:srgbClr val="0000FF"/>
                </a:solidFill>
                <a:latin typeface="Trebuchet MS"/>
                <a:ea typeface="Trebuchet MS"/>
                <a:cs typeface="Trebuchet MS"/>
                <a:sym typeface="Trebuchet MS"/>
              </a:rPr>
              <a:t>One engine that corrects the information on the fly. This engine will be designed to fix less-data-intensive checks.</a:t>
            </a:r>
            <a:endParaRPr/>
          </a:p>
          <a:p>
            <a:pPr marL="171450" marR="0" lvl="0" indent="-171450" algn="l" rtl="0">
              <a:spcBef>
                <a:spcPts val="0"/>
              </a:spcBef>
              <a:spcAft>
                <a:spcPts val="0"/>
              </a:spcAft>
              <a:buClr>
                <a:srgbClr val="0000FF"/>
              </a:buClr>
              <a:buSzPts val="1400"/>
              <a:buFont typeface="Noto Sans Symbols"/>
              <a:buChar char="▪"/>
            </a:pPr>
            <a:r>
              <a:rPr lang="en-US" sz="1400">
                <a:solidFill>
                  <a:srgbClr val="0000FF"/>
                </a:solidFill>
                <a:latin typeface="Trebuchet MS"/>
                <a:ea typeface="Trebuchet MS"/>
                <a:cs typeface="Trebuchet MS"/>
                <a:sym typeface="Trebuchet MS"/>
              </a:rPr>
              <a:t>The second engine fixes much more regressive issues, that require data-intensive-operations.</a:t>
            </a:r>
            <a:endParaRPr/>
          </a:p>
          <a:p>
            <a:pPr marL="0" marR="0" lvl="0" indent="0" algn="l" rtl="0">
              <a:spcBef>
                <a:spcPts val="0"/>
              </a:spcBef>
              <a:spcAft>
                <a:spcPts val="0"/>
              </a:spcAft>
              <a:buNone/>
            </a:pPr>
            <a:endParaRPr sz="1400">
              <a:solidFill>
                <a:srgbClr val="0000FF"/>
              </a:solidFill>
              <a:latin typeface="Trebuchet MS"/>
              <a:ea typeface="Trebuchet MS"/>
              <a:cs typeface="Trebuchet MS"/>
              <a:sym typeface="Trebuchet MS"/>
            </a:endParaRPr>
          </a:p>
          <a:p>
            <a:pPr marL="0" marR="0" lvl="0" indent="0" algn="l" rtl="0">
              <a:spcBef>
                <a:spcPts val="0"/>
              </a:spcBef>
              <a:spcAft>
                <a:spcPts val="0"/>
              </a:spcAft>
              <a:buNone/>
            </a:pPr>
            <a:r>
              <a:rPr lang="en-US" sz="1400">
                <a:solidFill>
                  <a:srgbClr val="0000FF"/>
                </a:solidFill>
                <a:latin typeface="Trebuchet MS"/>
                <a:ea typeface="Trebuchet MS"/>
                <a:cs typeface="Trebuchet MS"/>
                <a:sym typeface="Trebuchet MS"/>
              </a:rPr>
              <a:t>Both the system will leverage Machine learning, big data framework, data de-duplication and other data quality techniques  to ensure that data meets business expectations.</a:t>
            </a:r>
            <a:endParaRPr sz="1400" b="0" i="0" u="none" strike="noStrike" cap="none">
              <a:solidFill>
                <a:srgbClr val="0000FF"/>
              </a:solidFill>
              <a:latin typeface="Trebuchet MS"/>
              <a:ea typeface="Trebuchet MS"/>
              <a:cs typeface="Trebuchet MS"/>
              <a:sym typeface="Trebuchet MS"/>
            </a:endParaRPr>
          </a:p>
        </p:txBody>
      </p:sp>
      <p:sp>
        <p:nvSpPr>
          <p:cNvPr id="96" name="Google Shape;96;p7"/>
          <p:cNvSpPr txBox="1"/>
          <p:nvPr/>
        </p:nvSpPr>
        <p:spPr>
          <a:xfrm>
            <a:off x="2667000" y="1143000"/>
            <a:ext cx="64770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Proposed Solution</a:t>
            </a:r>
            <a:endParaRPr/>
          </a:p>
        </p:txBody>
      </p:sp>
      <p:pic>
        <p:nvPicPr>
          <p:cNvPr id="97" name="Google Shape;97;p7"/>
          <p:cNvPicPr preferRelativeResize="0"/>
          <p:nvPr/>
        </p:nvPicPr>
        <p:blipFill rotWithShape="1">
          <a:blip r:embed="rId3">
            <a:alphaModFix/>
          </a:blip>
          <a:srcRect/>
          <a:stretch/>
        </p:blipFill>
        <p:spPr>
          <a:xfrm>
            <a:off x="1562100" y="1752600"/>
            <a:ext cx="6019800" cy="26858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8"/>
          <p:cNvSpPr txBox="1"/>
          <p:nvPr/>
        </p:nvSpPr>
        <p:spPr>
          <a:xfrm>
            <a:off x="152400" y="1905000"/>
            <a:ext cx="8534400" cy="4267200"/>
          </a:xfrm>
          <a:prstGeom prst="rect">
            <a:avLst/>
          </a:prstGeom>
          <a:noFill/>
          <a:ln>
            <a:noFill/>
          </a:ln>
        </p:spPr>
        <p:txBody>
          <a:bodyPr spcFirstLastPara="1" wrap="square" lIns="91425" tIns="45700" rIns="91425" bIns="45700" anchor="t" anchorCtr="0">
            <a:noAutofit/>
          </a:bodyPr>
          <a:lstStyle/>
          <a:p>
            <a:pPr marL="1077913" marR="0" lvl="1" indent="-265113" algn="just" rtl="0">
              <a:spcBef>
                <a:spcPts val="0"/>
              </a:spcBef>
              <a:spcAft>
                <a:spcPts val="0"/>
              </a:spcAft>
              <a:buClr>
                <a:srgbClr val="0000FF"/>
              </a:buClr>
              <a:buSzPts val="2000"/>
              <a:buFont typeface="Noto Sans Symbols"/>
              <a:buChar char="▪"/>
            </a:pPr>
            <a:r>
              <a:rPr lang="en-US" sz="2000" b="0" i="0" u="none" strike="noStrike" cap="none">
                <a:solidFill>
                  <a:srgbClr val="0000FF"/>
                </a:solidFill>
                <a:latin typeface="Trebuchet MS"/>
                <a:ea typeface="Trebuchet MS"/>
                <a:cs typeface="Trebuchet MS"/>
                <a:sym typeface="Trebuchet MS"/>
              </a:rPr>
              <a:t>Aggregate the data from across dozens of systems to identify the common master data sets.</a:t>
            </a:r>
            <a:endParaRPr/>
          </a:p>
          <a:p>
            <a:pPr marL="812800" marR="0" lvl="1" indent="0" algn="just" rtl="0">
              <a:spcBef>
                <a:spcPts val="400"/>
              </a:spcBef>
              <a:spcAft>
                <a:spcPts val="0"/>
              </a:spcAft>
              <a:buNone/>
            </a:pPr>
            <a:endParaRPr sz="2000" b="0" i="0" u="none" strike="noStrike" cap="none">
              <a:solidFill>
                <a:srgbClr val="0000FF"/>
              </a:solidFill>
              <a:latin typeface="Trebuchet MS"/>
              <a:ea typeface="Trebuchet MS"/>
              <a:cs typeface="Trebuchet MS"/>
              <a:sym typeface="Trebuchet MS"/>
            </a:endParaRPr>
          </a:p>
          <a:p>
            <a:pPr marL="1077913" marR="0" lvl="1" indent="-265113" algn="just" rtl="0">
              <a:spcBef>
                <a:spcPts val="400"/>
              </a:spcBef>
              <a:spcAft>
                <a:spcPts val="0"/>
              </a:spcAft>
              <a:buClr>
                <a:srgbClr val="0000FF"/>
              </a:buClr>
              <a:buSzPts val="2000"/>
              <a:buFont typeface="Noto Sans Symbols"/>
              <a:buChar char="▪"/>
            </a:pPr>
            <a:r>
              <a:rPr lang="en-US" sz="2000" b="0" i="0" u="none" strike="noStrike" cap="none">
                <a:solidFill>
                  <a:srgbClr val="0000FF"/>
                </a:solidFill>
                <a:latin typeface="Trebuchet MS"/>
                <a:ea typeface="Trebuchet MS"/>
                <a:cs typeface="Trebuchet MS"/>
                <a:sym typeface="Trebuchet MS"/>
              </a:rPr>
              <a:t> Source the “clean” dataset, feed it to the learning engine.</a:t>
            </a:r>
            <a:endParaRPr/>
          </a:p>
          <a:p>
            <a:pPr marL="1077913" marR="0" lvl="1" indent="-138112" algn="just" rtl="0">
              <a:spcBef>
                <a:spcPts val="400"/>
              </a:spcBef>
              <a:spcAft>
                <a:spcPts val="0"/>
              </a:spcAft>
              <a:buClr>
                <a:schemeClr val="dk1"/>
              </a:buClr>
              <a:buSzPts val="2000"/>
              <a:buFont typeface="Noto Sans Symbols"/>
              <a:buNone/>
            </a:pPr>
            <a:endParaRPr sz="2000" b="0" i="0" u="none" strike="noStrike" cap="none">
              <a:solidFill>
                <a:srgbClr val="0000FF"/>
              </a:solidFill>
              <a:latin typeface="Trebuchet MS"/>
              <a:ea typeface="Trebuchet MS"/>
              <a:cs typeface="Trebuchet MS"/>
              <a:sym typeface="Trebuchet MS"/>
            </a:endParaRPr>
          </a:p>
          <a:p>
            <a:pPr marL="1077913" marR="0" lvl="1" indent="-265113" algn="just" rtl="0">
              <a:spcBef>
                <a:spcPts val="400"/>
              </a:spcBef>
              <a:spcAft>
                <a:spcPts val="0"/>
              </a:spcAft>
              <a:buClr>
                <a:srgbClr val="0000FF"/>
              </a:buClr>
              <a:buSzPts val="2000"/>
              <a:buFont typeface="Noto Sans Symbols"/>
              <a:buChar char="▪"/>
            </a:pPr>
            <a:r>
              <a:rPr lang="en-US" sz="2000" b="0" i="0" u="none" strike="noStrike" cap="none">
                <a:solidFill>
                  <a:srgbClr val="0000FF"/>
                </a:solidFill>
                <a:latin typeface="Trebuchet MS"/>
                <a:ea typeface="Trebuchet MS"/>
                <a:cs typeface="Trebuchet MS"/>
                <a:sym typeface="Trebuchet MS"/>
              </a:rPr>
              <a:t>Apply the generated model to auto-cleanse, suggest or run human-assisted/semi-automated scenarios.</a:t>
            </a:r>
            <a:endParaRPr/>
          </a:p>
          <a:p>
            <a:pPr marL="1077913" marR="0" lvl="1" indent="-138112" algn="just" rtl="0">
              <a:spcBef>
                <a:spcPts val="400"/>
              </a:spcBef>
              <a:spcAft>
                <a:spcPts val="0"/>
              </a:spcAft>
              <a:buClr>
                <a:schemeClr val="dk1"/>
              </a:buClr>
              <a:buSzPts val="2000"/>
              <a:buFont typeface="Noto Sans Symbols"/>
              <a:buNone/>
            </a:pPr>
            <a:endParaRPr sz="2000" b="0" i="0" u="none" strike="noStrike" cap="none">
              <a:solidFill>
                <a:srgbClr val="0000FF"/>
              </a:solidFill>
              <a:latin typeface="Trebuchet MS"/>
              <a:ea typeface="Trebuchet MS"/>
              <a:cs typeface="Trebuchet MS"/>
              <a:sym typeface="Trebuchet MS"/>
            </a:endParaRPr>
          </a:p>
          <a:p>
            <a:pPr marL="1077913" marR="0" lvl="1" indent="-265113" algn="just" rtl="0">
              <a:spcBef>
                <a:spcPts val="400"/>
              </a:spcBef>
              <a:spcAft>
                <a:spcPts val="0"/>
              </a:spcAft>
              <a:buClr>
                <a:srgbClr val="0000FF"/>
              </a:buClr>
              <a:buSzPts val="2000"/>
              <a:buFont typeface="Noto Sans Symbols"/>
              <a:buChar char="▪"/>
            </a:pPr>
            <a:r>
              <a:rPr lang="en-US" sz="2000" b="0" i="0" u="none" strike="noStrike" cap="none">
                <a:solidFill>
                  <a:srgbClr val="0000FF"/>
                </a:solidFill>
                <a:latin typeface="Trebuchet MS"/>
                <a:ea typeface="Trebuchet MS"/>
                <a:cs typeface="Trebuchet MS"/>
                <a:sym typeface="Trebuchet MS"/>
              </a:rPr>
              <a:t>Broaden the sample data as the learning progresses.</a:t>
            </a:r>
            <a:endParaRPr sz="20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105" name="Google Shape;105;p8"/>
          <p:cNvSpPr txBox="1"/>
          <p:nvPr/>
        </p:nvSpPr>
        <p:spPr>
          <a:xfrm>
            <a:off x="2667000" y="1143000"/>
            <a:ext cx="64770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Proposed Solution (contd..)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Design Approach</a:t>
            </a:r>
            <a:endParaRPr dirty="0"/>
          </a:p>
        </p:txBody>
      </p:sp>
      <p:sp>
        <p:nvSpPr>
          <p:cNvPr id="5" name="Google Shape;42;p3">
            <a:extLst>
              <a:ext uri="{FF2B5EF4-FFF2-40B4-BE49-F238E27FC236}">
                <a16:creationId xmlns:a16="http://schemas.microsoft.com/office/drawing/2014/main" id="{31A0615B-9167-4351-B3A1-151A32ED063F}"/>
              </a:ext>
            </a:extLst>
          </p:cNvPr>
          <p:cNvSpPr txBox="1"/>
          <p:nvPr/>
        </p:nvSpPr>
        <p:spPr>
          <a:xfrm>
            <a:off x="36999" y="1581150"/>
            <a:ext cx="8183173" cy="50529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480"/>
              </a:spcBef>
              <a:spcAft>
                <a:spcPts val="0"/>
              </a:spcAft>
              <a:buClr>
                <a:srgbClr val="000000"/>
              </a:buClr>
              <a:buSzPts val="1800"/>
              <a:buFont typeface="Arial"/>
              <a:buNone/>
            </a:pPr>
            <a:r>
              <a:rPr lang="en-US" dirty="0">
                <a:solidFill>
                  <a:srgbClr val="0000FF"/>
                </a:solidFill>
                <a:latin typeface="Trebuchet MS"/>
                <a:ea typeface="Trebuchet MS"/>
                <a:cs typeface="Trebuchet MS"/>
                <a:sym typeface="Trebuchet MS"/>
              </a:rPr>
              <a:t>The </a:t>
            </a:r>
            <a:r>
              <a:rPr lang="en-US" b="1" dirty="0">
                <a:solidFill>
                  <a:srgbClr val="0000FF"/>
                </a:solidFill>
                <a:latin typeface="Trebuchet MS"/>
                <a:ea typeface="Trebuchet MS"/>
                <a:cs typeface="Trebuchet MS"/>
                <a:sym typeface="Trebuchet MS"/>
              </a:rPr>
              <a:t>Extreme Programming</a:t>
            </a:r>
            <a:r>
              <a:rPr lang="en-US" dirty="0">
                <a:solidFill>
                  <a:srgbClr val="0000FF"/>
                </a:solidFill>
                <a:latin typeface="Trebuchet MS"/>
                <a:ea typeface="Trebuchet MS"/>
                <a:cs typeface="Trebuchet MS"/>
                <a:sym typeface="Trebuchet MS"/>
              </a:rPr>
              <a:t> software development approach is adopted as the proposed solution is research and exploratory in nature.</a:t>
            </a:r>
            <a:endParaRPr dirty="0">
              <a:solidFill>
                <a:srgbClr val="0000FF"/>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1800"/>
              <a:buFont typeface="Arial"/>
              <a:buNone/>
            </a:pPr>
            <a:r>
              <a:rPr lang="en-US" b="1" u="sng" dirty="0">
                <a:solidFill>
                  <a:srgbClr val="0000FF"/>
                </a:solidFill>
                <a:latin typeface="Trebuchet MS"/>
                <a:ea typeface="Trebuchet MS"/>
                <a:cs typeface="Trebuchet MS"/>
                <a:sym typeface="Trebuchet MS"/>
              </a:rPr>
              <a:t>Benefits</a:t>
            </a:r>
            <a:r>
              <a:rPr lang="en-US" dirty="0">
                <a:solidFill>
                  <a:srgbClr val="0000FF"/>
                </a:solidFill>
                <a:latin typeface="Trebuchet MS"/>
                <a:ea typeface="Trebuchet MS"/>
                <a:cs typeface="Trebuchet MS"/>
                <a:sym typeface="Trebuchet MS"/>
              </a:rPr>
              <a:t>:</a:t>
            </a:r>
            <a:endParaRPr dirty="0">
              <a:solidFill>
                <a:srgbClr val="0000FF"/>
              </a:solidFill>
              <a:latin typeface="Trebuchet MS"/>
              <a:ea typeface="Trebuchet MS"/>
              <a:cs typeface="Trebuchet MS"/>
              <a:sym typeface="Trebuchet MS"/>
            </a:endParaRPr>
          </a:p>
          <a:p>
            <a:pPr marL="457200" marR="0" lvl="0" indent="-317500" algn="just" rtl="0">
              <a:lnSpc>
                <a:spcPct val="100000"/>
              </a:lnSpc>
              <a:spcBef>
                <a:spcPts val="480"/>
              </a:spcBef>
              <a:spcAft>
                <a:spcPts val="0"/>
              </a:spcAft>
              <a:buClr>
                <a:srgbClr val="0000FF"/>
              </a:buClr>
              <a:buSzPts val="1400"/>
              <a:buFont typeface="Trebuchet MS"/>
              <a:buChar char="❏"/>
            </a:pPr>
            <a:r>
              <a:rPr lang="en-US" dirty="0">
                <a:solidFill>
                  <a:srgbClr val="0000FF"/>
                </a:solidFill>
                <a:latin typeface="Trebuchet MS"/>
                <a:ea typeface="Trebuchet MS"/>
                <a:cs typeface="Trebuchet MS"/>
                <a:sym typeface="Trebuchet MS"/>
              </a:rPr>
              <a:t>Rather than planning, analyzing, and designing in a linear fashion, we can  do all such activities a little at a time throughout the development phase.</a:t>
            </a:r>
            <a:endParaRPr dirty="0">
              <a:solidFill>
                <a:srgbClr val="0000FF"/>
              </a:solidFill>
              <a:latin typeface="Trebuchet MS"/>
              <a:ea typeface="Trebuchet MS"/>
              <a:cs typeface="Trebuchet MS"/>
              <a:sym typeface="Trebuchet MS"/>
            </a:endParaRPr>
          </a:p>
          <a:p>
            <a:pPr marL="0" marR="0" lvl="0" indent="0" algn="just" rtl="0">
              <a:lnSpc>
                <a:spcPct val="100000"/>
              </a:lnSpc>
              <a:spcBef>
                <a:spcPts val="480"/>
              </a:spcBef>
              <a:spcAft>
                <a:spcPts val="0"/>
              </a:spcAft>
              <a:buNone/>
            </a:pPr>
            <a:endParaRPr dirty="0">
              <a:solidFill>
                <a:srgbClr val="0000FF"/>
              </a:solidFill>
              <a:latin typeface="Trebuchet MS"/>
              <a:ea typeface="Trebuchet MS"/>
              <a:cs typeface="Trebuchet MS"/>
              <a:sym typeface="Trebuchet MS"/>
            </a:endParaRPr>
          </a:p>
          <a:p>
            <a:pPr marL="457200" marR="0" lvl="0" indent="-317500" algn="just" rtl="0">
              <a:lnSpc>
                <a:spcPct val="100000"/>
              </a:lnSpc>
              <a:spcBef>
                <a:spcPts val="480"/>
              </a:spcBef>
              <a:spcAft>
                <a:spcPts val="0"/>
              </a:spcAft>
              <a:buClr>
                <a:srgbClr val="0000FF"/>
              </a:buClr>
              <a:buSzPts val="1400"/>
              <a:buFont typeface="Trebuchet MS"/>
              <a:buChar char="❏"/>
            </a:pPr>
            <a:r>
              <a:rPr lang="en-US" dirty="0">
                <a:solidFill>
                  <a:srgbClr val="0000FF"/>
                </a:solidFill>
                <a:latin typeface="Trebuchet MS"/>
                <a:ea typeface="Trebuchet MS"/>
                <a:cs typeface="Trebuchet MS"/>
                <a:sym typeface="Trebuchet MS"/>
              </a:rPr>
              <a:t>Putting a minimal working system which in our case is to extract data from disparate sources to connect data sets to achieve meaningful 360 degrees perspective of data in a continuous manner.</a:t>
            </a:r>
            <a:endParaRPr dirty="0">
              <a:solidFill>
                <a:srgbClr val="0000FF"/>
              </a:solidFill>
              <a:latin typeface="Trebuchet MS"/>
              <a:ea typeface="Trebuchet MS"/>
              <a:cs typeface="Trebuchet MS"/>
              <a:sym typeface="Trebuchet MS"/>
            </a:endParaRPr>
          </a:p>
          <a:p>
            <a:pPr marL="0" marR="0" lvl="0" indent="0" algn="just" rtl="0">
              <a:lnSpc>
                <a:spcPct val="100000"/>
              </a:lnSpc>
              <a:spcBef>
                <a:spcPts val="480"/>
              </a:spcBef>
              <a:spcAft>
                <a:spcPts val="0"/>
              </a:spcAft>
              <a:buNone/>
            </a:pPr>
            <a:endParaRPr dirty="0">
              <a:solidFill>
                <a:srgbClr val="0000FF"/>
              </a:solidFill>
              <a:latin typeface="Trebuchet MS"/>
              <a:ea typeface="Trebuchet MS"/>
              <a:cs typeface="Trebuchet MS"/>
              <a:sym typeface="Trebuchet MS"/>
            </a:endParaRPr>
          </a:p>
          <a:p>
            <a:pPr marL="457200" marR="0" lvl="0" indent="-317500" algn="just" rtl="0">
              <a:lnSpc>
                <a:spcPct val="100000"/>
              </a:lnSpc>
              <a:spcBef>
                <a:spcPts val="480"/>
              </a:spcBef>
              <a:spcAft>
                <a:spcPts val="0"/>
              </a:spcAft>
              <a:buClr>
                <a:srgbClr val="0000FF"/>
              </a:buClr>
              <a:buSzPts val="1400"/>
              <a:buFont typeface="Trebuchet MS"/>
              <a:buChar char="❏"/>
            </a:pPr>
            <a:r>
              <a:rPr lang="en-US" dirty="0">
                <a:solidFill>
                  <a:srgbClr val="0000FF"/>
                </a:solidFill>
                <a:latin typeface="Trebuchet MS"/>
                <a:ea typeface="Trebuchet MS"/>
                <a:cs typeface="Trebuchet MS"/>
                <a:sym typeface="Trebuchet MS"/>
              </a:rPr>
              <a:t>Facilitating iteration of the accommodating changes as the software evolves with the changing requirements when ingesting data from multiple sources to build a Machine Learning model further.</a:t>
            </a:r>
            <a:endParaRPr dirty="0">
              <a:solidFill>
                <a:srgbClr val="0000FF"/>
              </a:solidFill>
              <a:latin typeface="Trebuchet MS"/>
              <a:ea typeface="Trebuchet MS"/>
              <a:cs typeface="Trebuchet MS"/>
              <a:sym typeface="Trebuchet MS"/>
            </a:endParaRPr>
          </a:p>
          <a:p>
            <a:pPr marL="0" marR="0" lvl="0" indent="0" algn="just" rtl="0">
              <a:lnSpc>
                <a:spcPct val="100000"/>
              </a:lnSpc>
              <a:spcBef>
                <a:spcPts val="480"/>
              </a:spcBef>
              <a:spcAft>
                <a:spcPts val="0"/>
              </a:spcAft>
              <a:buNone/>
            </a:pPr>
            <a:r>
              <a:rPr lang="en-US" b="1" u="sng" dirty="0">
                <a:solidFill>
                  <a:srgbClr val="0000FF"/>
                </a:solidFill>
                <a:latin typeface="Trebuchet MS"/>
                <a:ea typeface="Trebuchet MS"/>
                <a:cs typeface="Trebuchet MS"/>
                <a:sym typeface="Trebuchet MS"/>
              </a:rPr>
              <a:t>Drawbacks</a:t>
            </a:r>
            <a:r>
              <a:rPr lang="en-US" sz="1200" dirty="0">
                <a:solidFill>
                  <a:srgbClr val="0000FF"/>
                </a:solidFill>
                <a:latin typeface="Trebuchet MS"/>
                <a:ea typeface="Trebuchet MS"/>
                <a:cs typeface="Trebuchet MS"/>
                <a:sym typeface="Trebuchet MS"/>
              </a:rPr>
              <a:t>:</a:t>
            </a:r>
            <a:endParaRPr sz="1200" dirty="0">
              <a:solidFill>
                <a:srgbClr val="0000FF"/>
              </a:solidFill>
              <a:latin typeface="Trebuchet MS"/>
              <a:ea typeface="Trebuchet MS"/>
              <a:cs typeface="Trebuchet MS"/>
              <a:sym typeface="Trebuchet MS"/>
            </a:endParaRPr>
          </a:p>
          <a:p>
            <a:pPr marL="457200" marR="0" lvl="0" indent="-304800" algn="just" rtl="0">
              <a:lnSpc>
                <a:spcPct val="100000"/>
              </a:lnSpc>
              <a:spcBef>
                <a:spcPts val="480"/>
              </a:spcBef>
              <a:spcAft>
                <a:spcPts val="0"/>
              </a:spcAft>
              <a:buClr>
                <a:srgbClr val="0000FF"/>
              </a:buClr>
              <a:buSzPts val="1200"/>
              <a:buFont typeface="Trebuchet MS"/>
              <a:buChar char="❏"/>
            </a:pPr>
            <a:r>
              <a:rPr lang="en-US" dirty="0">
                <a:solidFill>
                  <a:srgbClr val="0000FF"/>
                </a:solidFill>
                <a:latin typeface="Trebuchet MS"/>
                <a:ea typeface="Trebuchet MS"/>
                <a:cs typeface="Trebuchet MS"/>
                <a:sym typeface="Trebuchet MS"/>
              </a:rPr>
              <a:t>There are no drawbacks so far by following this approach.</a:t>
            </a:r>
            <a:endParaRPr dirty="0">
              <a:solidFill>
                <a:srgbClr val="0000FF"/>
              </a:solidFill>
              <a:latin typeface="Trebuchet MS"/>
              <a:ea typeface="Trebuchet MS"/>
              <a:cs typeface="Trebuchet MS"/>
              <a:sym typeface="Trebuchet MS"/>
            </a:endParaRPr>
          </a:p>
          <a:p>
            <a:pPr marL="0" marR="0" lvl="0" indent="0" algn="just" rtl="0">
              <a:lnSpc>
                <a:spcPct val="100000"/>
              </a:lnSpc>
              <a:spcBef>
                <a:spcPts val="480"/>
              </a:spcBef>
              <a:spcAft>
                <a:spcPts val="0"/>
              </a:spcAft>
              <a:buNone/>
            </a:pPr>
            <a:r>
              <a:rPr lang="en-US" sz="1200" b="1" u="sng" dirty="0">
                <a:solidFill>
                  <a:srgbClr val="0000FF"/>
                </a:solidFill>
                <a:latin typeface="Trebuchet MS"/>
                <a:ea typeface="Trebuchet MS"/>
                <a:cs typeface="Trebuchet MS"/>
                <a:sym typeface="Trebuchet MS"/>
              </a:rPr>
              <a:t>Alternate Design approach</a:t>
            </a:r>
            <a:r>
              <a:rPr lang="en-US" sz="1200" b="1" dirty="0">
                <a:solidFill>
                  <a:srgbClr val="0000FF"/>
                </a:solidFill>
                <a:latin typeface="Trebuchet MS"/>
                <a:ea typeface="Trebuchet MS"/>
                <a:cs typeface="Trebuchet MS"/>
                <a:sym typeface="Trebuchet MS"/>
              </a:rPr>
              <a:t>:</a:t>
            </a:r>
            <a:endParaRPr sz="1200" b="1" dirty="0">
              <a:solidFill>
                <a:srgbClr val="0000FF"/>
              </a:solidFill>
              <a:latin typeface="Trebuchet MS"/>
              <a:ea typeface="Trebuchet MS"/>
              <a:cs typeface="Trebuchet MS"/>
              <a:sym typeface="Trebuchet MS"/>
            </a:endParaRPr>
          </a:p>
          <a:p>
            <a:pPr marL="457200" marR="0" lvl="0" indent="-317500" algn="just" rtl="0">
              <a:lnSpc>
                <a:spcPct val="100000"/>
              </a:lnSpc>
              <a:spcBef>
                <a:spcPts val="480"/>
              </a:spcBef>
              <a:spcAft>
                <a:spcPts val="0"/>
              </a:spcAft>
              <a:buClr>
                <a:srgbClr val="0000FF"/>
              </a:buClr>
              <a:buSzPts val="1400"/>
              <a:buFont typeface="Trebuchet MS"/>
              <a:buChar char="❏"/>
            </a:pPr>
            <a:r>
              <a:rPr lang="en-US" dirty="0">
                <a:solidFill>
                  <a:srgbClr val="0000FF"/>
                </a:solidFill>
                <a:latin typeface="Trebuchet MS"/>
                <a:ea typeface="Trebuchet MS"/>
                <a:cs typeface="Trebuchet MS"/>
                <a:sym typeface="Trebuchet MS"/>
              </a:rPr>
              <a:t>Dynamic Systems Development Methodology can be an alternative, but this can lead to decrease in code robustness as it focus on RAD primarily.</a:t>
            </a:r>
            <a:endParaRPr dirty="0">
              <a:solidFill>
                <a:srgbClr val="0000F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5"/>
          <p:cNvSpPr txBox="1"/>
          <p:nvPr/>
        </p:nvSpPr>
        <p:spPr>
          <a:xfrm>
            <a:off x="1184223" y="1143000"/>
            <a:ext cx="7959777"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Design Constraints, Assumptions &amp; Dependencies</a:t>
            </a:r>
            <a:endParaRPr dirty="0"/>
          </a:p>
        </p:txBody>
      </p:sp>
      <p:sp>
        <p:nvSpPr>
          <p:cNvPr id="5" name="Google Shape;49;p4">
            <a:extLst>
              <a:ext uri="{FF2B5EF4-FFF2-40B4-BE49-F238E27FC236}">
                <a16:creationId xmlns:a16="http://schemas.microsoft.com/office/drawing/2014/main" id="{79F20F30-CDED-4A80-833A-3E5D5BC68AC2}"/>
              </a:ext>
            </a:extLst>
          </p:cNvPr>
          <p:cNvSpPr txBox="1"/>
          <p:nvPr/>
        </p:nvSpPr>
        <p:spPr>
          <a:xfrm>
            <a:off x="152400" y="1764900"/>
            <a:ext cx="8037300" cy="4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0000FF"/>
                </a:solidFill>
                <a:latin typeface="Trebuchet MS"/>
                <a:ea typeface="Trebuchet MS"/>
                <a:cs typeface="Trebuchet MS"/>
                <a:sym typeface="Trebuchet MS"/>
              </a:rPr>
              <a:t>Constraints</a:t>
            </a:r>
            <a:r>
              <a:rPr lang="en-US" sz="1800">
                <a:solidFill>
                  <a:srgbClr val="0000FF"/>
                </a:solidFill>
                <a:latin typeface="Trebuchet MS"/>
                <a:ea typeface="Trebuchet MS"/>
                <a:cs typeface="Trebuchet MS"/>
                <a:sym typeface="Trebuchet MS"/>
              </a:rPr>
              <a:t>:</a:t>
            </a:r>
            <a:endParaRPr sz="180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0000FF"/>
              </a:solidFill>
              <a:latin typeface="Trebuchet MS"/>
              <a:ea typeface="Trebuchet MS"/>
              <a:cs typeface="Trebuchet MS"/>
              <a:sym typeface="Trebuchet MS"/>
            </a:endParaRPr>
          </a:p>
          <a:p>
            <a:pPr marL="457200" lvl="0" indent="-342900" algn="l" rtl="0">
              <a:spcBef>
                <a:spcPts val="0"/>
              </a:spcBef>
              <a:spcAft>
                <a:spcPts val="0"/>
              </a:spcAft>
              <a:buClr>
                <a:srgbClr val="0000FF"/>
              </a:buClr>
              <a:buSzPts val="1800"/>
              <a:buFont typeface="Trebuchet MS"/>
              <a:buChar char="❏"/>
            </a:pPr>
            <a:r>
              <a:rPr lang="en-US" sz="1800">
                <a:solidFill>
                  <a:srgbClr val="0000FF"/>
                </a:solidFill>
                <a:latin typeface="Trebuchet MS"/>
                <a:ea typeface="Trebuchet MS"/>
                <a:cs typeface="Trebuchet MS"/>
                <a:sym typeface="Trebuchet MS"/>
              </a:rPr>
              <a:t>As the data is flowing in from disparate systems, it should be parsed and stored in the database. The risk involved here is to be able to parse voluminous data avoiding memory related errors.</a:t>
            </a:r>
            <a:endParaRPr sz="180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0000FF"/>
              </a:solidFill>
              <a:latin typeface="Trebuchet MS"/>
              <a:ea typeface="Trebuchet MS"/>
              <a:cs typeface="Trebuchet MS"/>
              <a:sym typeface="Trebuchet MS"/>
            </a:endParaRPr>
          </a:p>
          <a:p>
            <a:pPr marL="457200" lvl="0" indent="-342900" algn="l" rtl="0">
              <a:spcBef>
                <a:spcPts val="0"/>
              </a:spcBef>
              <a:spcAft>
                <a:spcPts val="0"/>
              </a:spcAft>
              <a:buClr>
                <a:srgbClr val="0000FF"/>
              </a:buClr>
              <a:buSzPts val="1800"/>
              <a:buFont typeface="Trebuchet MS"/>
              <a:buChar char="❏"/>
            </a:pPr>
            <a:r>
              <a:rPr lang="en-US" sz="1800">
                <a:solidFill>
                  <a:srgbClr val="0000FF"/>
                </a:solidFill>
                <a:latin typeface="Trebuchet MS"/>
                <a:ea typeface="Trebuchet MS"/>
                <a:cs typeface="Trebuchet MS"/>
                <a:sym typeface="Trebuchet MS"/>
              </a:rPr>
              <a:t>For the real time data processing, data loss is expected. So, it has to be taken care by proper cluster management or by deploying adequate consumer groups or by creating multiple topics in apache kafka.</a:t>
            </a:r>
            <a:endParaRPr sz="180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0000FF"/>
              </a:solidFill>
              <a:latin typeface="Trebuchet MS"/>
              <a:ea typeface="Trebuchet MS"/>
              <a:cs typeface="Trebuchet MS"/>
              <a:sym typeface="Trebuchet MS"/>
            </a:endParaRPr>
          </a:p>
          <a:p>
            <a:pPr marL="0" lvl="0" indent="0" algn="l" rtl="0">
              <a:spcBef>
                <a:spcPts val="0"/>
              </a:spcBef>
              <a:spcAft>
                <a:spcPts val="0"/>
              </a:spcAft>
              <a:buNone/>
            </a:pPr>
            <a:r>
              <a:rPr lang="en-US" sz="1800" b="1">
                <a:solidFill>
                  <a:srgbClr val="0000FF"/>
                </a:solidFill>
                <a:latin typeface="Trebuchet MS"/>
                <a:ea typeface="Trebuchet MS"/>
                <a:cs typeface="Trebuchet MS"/>
                <a:sym typeface="Trebuchet MS"/>
              </a:rPr>
              <a:t>Dependencies</a:t>
            </a:r>
            <a:r>
              <a:rPr lang="en-US" sz="1800">
                <a:solidFill>
                  <a:srgbClr val="0000FF"/>
                </a:solidFill>
                <a:latin typeface="Trebuchet MS"/>
                <a:ea typeface="Trebuchet MS"/>
                <a:cs typeface="Trebuchet MS"/>
                <a:sym typeface="Trebuchet MS"/>
              </a:rPr>
              <a:t>:</a:t>
            </a:r>
            <a:endParaRPr sz="180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0000FF"/>
              </a:solidFill>
              <a:latin typeface="Trebuchet MS"/>
              <a:ea typeface="Trebuchet MS"/>
              <a:cs typeface="Trebuchet MS"/>
              <a:sym typeface="Trebuchet MS"/>
            </a:endParaRPr>
          </a:p>
          <a:p>
            <a:pPr marL="0" lvl="0" indent="0" algn="l" rtl="0">
              <a:spcBef>
                <a:spcPts val="0"/>
              </a:spcBef>
              <a:spcAft>
                <a:spcPts val="0"/>
              </a:spcAft>
              <a:buNone/>
            </a:pPr>
            <a:r>
              <a:rPr lang="en-US" sz="1800">
                <a:solidFill>
                  <a:srgbClr val="0000FF"/>
                </a:solidFill>
                <a:latin typeface="Trebuchet MS"/>
                <a:ea typeface="Trebuchet MS"/>
                <a:cs typeface="Trebuchet MS"/>
                <a:sym typeface="Trebuchet MS"/>
              </a:rPr>
              <a:t>In order to proper functioning of the system, it is essential that the data sources shall not be down which leads to inactivity or a halt in the data ingestion pipeline.</a:t>
            </a:r>
            <a:endParaRPr sz="1800">
              <a:solidFill>
                <a:srgbClr val="0000F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g6fa96a32ce_0_27"/>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 name="Google Shape;55;g6fa96a32ce_0_27"/>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Class Diagram</a:t>
            </a:r>
            <a:endParaRPr sz="1400" b="0" i="0" u="none" strike="noStrike" cap="none">
              <a:solidFill>
                <a:srgbClr val="000000"/>
              </a:solidFill>
              <a:latin typeface="Arial"/>
              <a:ea typeface="Arial"/>
              <a:cs typeface="Arial"/>
              <a:sym typeface="Arial"/>
            </a:endParaRPr>
          </a:p>
        </p:txBody>
      </p:sp>
      <p:pic>
        <p:nvPicPr>
          <p:cNvPr id="56" name="Google Shape;56;g6fa96a32ce_0_27"/>
          <p:cNvPicPr preferRelativeResize="0"/>
          <p:nvPr/>
        </p:nvPicPr>
        <p:blipFill>
          <a:blip r:embed="rId3">
            <a:alphaModFix/>
          </a:blip>
          <a:stretch>
            <a:fillRect/>
          </a:stretch>
        </p:blipFill>
        <p:spPr>
          <a:xfrm>
            <a:off x="377950" y="1664575"/>
            <a:ext cx="7815300" cy="3662025"/>
          </a:xfrm>
          <a:prstGeom prst="rect">
            <a:avLst/>
          </a:prstGeom>
          <a:noFill/>
          <a:ln>
            <a:noFill/>
          </a:ln>
        </p:spPr>
      </p:pic>
      <p:sp>
        <p:nvSpPr>
          <p:cNvPr id="57" name="Google Shape;57;g6fa96a32ce_0_27"/>
          <p:cNvSpPr txBox="1"/>
          <p:nvPr/>
        </p:nvSpPr>
        <p:spPr>
          <a:xfrm>
            <a:off x="377950" y="5807475"/>
            <a:ext cx="7301100" cy="4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0000FF"/>
                </a:solidFill>
                <a:latin typeface="Trebuchet MS"/>
                <a:ea typeface="Trebuchet MS"/>
                <a:cs typeface="Trebuchet MS"/>
                <a:sym typeface="Trebuchet MS"/>
              </a:rPr>
              <a:t>Note</a:t>
            </a:r>
            <a:r>
              <a:rPr lang="en-US" sz="1200">
                <a:solidFill>
                  <a:srgbClr val="0000FF"/>
                </a:solidFill>
                <a:latin typeface="Trebuchet MS"/>
                <a:ea typeface="Trebuchet MS"/>
                <a:cs typeface="Trebuchet MS"/>
                <a:sym typeface="Trebuchet MS"/>
              </a:rPr>
              <a:t>: Master Class Diagram will be shown post complete sourcing of data. The diagram shown above is of the sample data.</a:t>
            </a:r>
            <a:endParaRPr sz="1200">
              <a:solidFill>
                <a:srgbClr val="0000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1314</Words>
  <Application>Microsoft Office PowerPoint</Application>
  <PresentationFormat>On-screen Show (4:3)</PresentationFormat>
  <Paragraphs>151</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Noto Sans Symbols</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Choragudi, Praveen</dc:creator>
  <cp:keywords>CTPClassification=CTP_NT</cp:keywords>
  <cp:lastModifiedBy>Choragudi, Praveen</cp:lastModifiedBy>
  <cp:revision>9</cp:revision>
  <dcterms:created xsi:type="dcterms:W3CDTF">2019-12-09T13:19:56Z</dcterms:created>
  <dcterms:modified xsi:type="dcterms:W3CDTF">2019-12-09T13:48:21Z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a0bd472d-d135-4ecb-bf3d-560ec3b68be4</vt:lpwstr>
  </property>
  <property fmtid="{D5CDD505-2E9C-101B-9397-08002B2CF9AE}" pid="3" name="CTP_TimeStamp">
    <vt:lpwstr>2019-12-09 13:48:21Z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