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146847062" r:id="rId9"/>
    <p:sldId id="265" r:id="rId10"/>
    <p:sldId id="266" r:id="rId11"/>
    <p:sldId id="2146847063" r:id="rId12"/>
    <p:sldId id="267" r:id="rId13"/>
    <p:sldId id="268" r:id="rId14"/>
    <p:sldId id="2146847055" r:id="rId15"/>
    <p:sldId id="269" r:id="rId16"/>
    <p:sldId id="2146847059" r:id="rId17"/>
    <p:sldId id="2146847060" r:id="rId18"/>
    <p:sldId id="2146847061"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58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ikosh.indiaai.gov.in/" TargetMode="External"/><Relationship Id="rId2" Type="http://schemas.openxmlformats.org/officeDocument/2006/relationships/hyperlink" Target="https://cloud.ibm.com/docs/watson-studio"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lumMod val="75000"/>
                  </a:schemeClr>
                </a:solidFill>
                <a:latin typeface="Arial" panose="020B0604020202020204" pitchFamily="34" charset="0"/>
                <a:cs typeface="Arial" panose="020B0604020202020204" pitchFamily="34" charset="0"/>
              </a:rPr>
              <a:t>Analyzing India's Drinking Water Access Using ML</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756943" y="3744920"/>
            <a:ext cx="9396234" cy="1881990"/>
          </a:xfrm>
          <a:prstGeom prst="rect">
            <a:avLst/>
          </a:prstGeom>
          <a:noFill/>
        </p:spPr>
        <p:txBody>
          <a:bodyPr wrap="square" lIns="91440" tIns="45720" rIns="91440" bIns="45720" rtlCol="0" anchor="t">
            <a:spAutoFit/>
          </a:bodyPr>
          <a:lstStyle/>
          <a:p>
            <a:pPr>
              <a:lnSpc>
                <a:spcPct val="150000"/>
              </a:lnSpc>
            </a:pPr>
            <a:r>
              <a:rPr lang="en-US" sz="2000" b="1" dirty="0">
                <a:solidFill>
                  <a:schemeClr val="accent1">
                    <a:lumMod val="75000"/>
                  </a:schemeClr>
                </a:solidFill>
                <a:latin typeface="Arial" pitchFamily="34" charset="0"/>
                <a:cs typeface="Arial" pitchFamily="34" charset="0"/>
              </a:rPr>
              <a:t>Presented By: </a:t>
            </a:r>
            <a:r>
              <a:rPr lang="en-US" sz="2000" b="1" dirty="0">
                <a:solidFill>
                  <a:schemeClr val="accent1">
                    <a:lumMod val="75000"/>
                  </a:schemeClr>
                </a:solidFill>
                <a:latin typeface="Arial"/>
                <a:cs typeface="Arial"/>
              </a:rPr>
              <a:t>PRAVEEN CHOUTHRI</a:t>
            </a:r>
          </a:p>
          <a:p>
            <a:pPr>
              <a:lnSpc>
                <a:spcPct val="150000"/>
              </a:lnSpc>
            </a:pPr>
            <a:r>
              <a:rPr lang="en-US" sz="2000" b="1" dirty="0">
                <a:solidFill>
                  <a:schemeClr val="accent1">
                    <a:lumMod val="75000"/>
                  </a:schemeClr>
                </a:solidFill>
                <a:latin typeface="Arial"/>
                <a:cs typeface="Arial"/>
              </a:rPr>
              <a:t>College Name: INDIAN INSTITUTE OF INFORMATION TECHNOLOGY,</a:t>
            </a:r>
          </a:p>
          <a:p>
            <a:pPr>
              <a:lnSpc>
                <a:spcPct val="150000"/>
              </a:lnSpc>
            </a:pPr>
            <a:r>
              <a:rPr lang="en-US" sz="2000" b="1" dirty="0">
                <a:solidFill>
                  <a:schemeClr val="accent1">
                    <a:lumMod val="75000"/>
                  </a:schemeClr>
                </a:solidFill>
                <a:latin typeface="Arial"/>
                <a:cs typeface="Arial"/>
              </a:rPr>
              <a:t>		DESIGN AND MANUFACTURING</a:t>
            </a:r>
          </a:p>
          <a:p>
            <a:pPr>
              <a:lnSpc>
                <a:spcPct val="150000"/>
              </a:lnSpc>
            </a:pPr>
            <a:r>
              <a:rPr lang="en-US" sz="2000" b="1" dirty="0">
                <a:solidFill>
                  <a:schemeClr val="accent1">
                    <a:lumMod val="75000"/>
                  </a:schemeClr>
                </a:solidFill>
                <a:latin typeface="Arial"/>
                <a:cs typeface="Arial"/>
              </a:rPr>
              <a:t>Department :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5"/>
            <a:ext cx="11029615" cy="5156647"/>
          </a:xfrm>
        </p:spPr>
        <p:txBody>
          <a:bodyPr>
            <a:normAutofit/>
          </a:bodyPr>
          <a:lstStyle/>
          <a:p>
            <a:pPr>
              <a:buFont typeface="Wingdings" panose="05000000000000000000" pitchFamily="2" charset="2"/>
              <a:buChar char="q"/>
            </a:pPr>
            <a:r>
              <a:rPr lang="en-IN" sz="2800" b="1" u="sng" dirty="0">
                <a:solidFill>
                  <a:schemeClr val="tx1"/>
                </a:solidFill>
                <a:latin typeface="Calibri" panose="020F0502020204030204" pitchFamily="34" charset="0"/>
                <a:ea typeface="Calibri" panose="020F0502020204030204" pitchFamily="34" charset="0"/>
                <a:cs typeface="Calibri" panose="020F0502020204030204" pitchFamily="34" charset="0"/>
              </a:rPr>
              <a:t>KEY FINDINGS</a:t>
            </a:r>
          </a:p>
          <a:p>
            <a:pPr marL="324000" lvl="1" indent="0">
              <a:buNone/>
            </a:pP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rPr>
              <a:t>1. Critical Disparities</a:t>
            </a:r>
            <a:endPar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2">
              <a:buFont typeface="Wingdings" panose="05000000000000000000" pitchFamily="2" charset="2"/>
              <a:buChar char="Ø"/>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Bihar</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21.8% urban-rural water access gap (highest in India)</a:t>
            </a:r>
          </a:p>
          <a:p>
            <a:pPr lvl="2">
              <a:buFont typeface="Wingdings" panose="05000000000000000000" pitchFamily="2" charset="2"/>
              <a:buChar char="Ø"/>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16/28 states</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(57%) fall below SDG 6 target (90% access)</a:t>
            </a:r>
          </a:p>
          <a:p>
            <a:pPr marL="324000" lvl="1" indent="0">
              <a:buNone/>
            </a:pP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rPr>
              <a:t>2. AI Model Insights</a:t>
            </a:r>
            <a:endPar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2">
              <a:buFont typeface="Wingdings" panose="05000000000000000000" pitchFamily="2" charset="2"/>
              <a:buChar char="Ø"/>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Broadband access</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 Top predictor (32% impact on water access)</a:t>
            </a:r>
          </a:p>
          <a:p>
            <a:pPr lvl="2">
              <a:buFont typeface="Wingdings" panose="05000000000000000000" pitchFamily="2" charset="2"/>
              <a:buChar char="Ø"/>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Model accuracy</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R² 0.89 (89% variance explained)</a:t>
            </a:r>
          </a:p>
          <a:p>
            <a:pPr marL="324000" lvl="1" indent="0">
              <a:buNone/>
            </a:pPr>
            <a:r>
              <a:rPr lang="en-IN" sz="1800" b="1" dirty="0">
                <a:solidFill>
                  <a:schemeClr val="tx1"/>
                </a:solidFill>
                <a:latin typeface="Calibri" panose="020F0502020204030204" pitchFamily="34" charset="0"/>
                <a:ea typeface="Calibri" panose="020F0502020204030204" pitchFamily="34" charset="0"/>
                <a:cs typeface="Calibri" panose="020F0502020204030204" pitchFamily="34" charset="0"/>
              </a:rPr>
              <a:t>3. Policy Impact</a:t>
            </a:r>
            <a:endParaRPr lang="en-IN"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2">
              <a:buFont typeface="Wingdings" panose="05000000000000000000" pitchFamily="2" charset="2"/>
              <a:buChar char="Ø"/>
            </a:pP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Tiered ranking system (Tier 1-5) enables:</a:t>
            </a:r>
          </a:p>
          <a:p>
            <a:pPr lvl="3">
              <a:buFont typeface="Courier New" panose="02070309020205020404" pitchFamily="49" charset="0"/>
              <a:buChar char="o"/>
            </a:pP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Priority funding allocation</a:t>
            </a:r>
          </a:p>
          <a:p>
            <a:pPr lvl="3">
              <a:buFont typeface="Courier New" panose="02070309020205020404" pitchFamily="49" charset="0"/>
              <a:buChar char="o"/>
            </a:pP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Infrastructure targeting</a:t>
            </a:r>
          </a:p>
          <a:p>
            <a:pPr marL="305435" indent="-305435"/>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6"/>
            <a:ext cx="11029615" cy="4936728"/>
          </a:xfrm>
        </p:spPr>
        <p:txBody>
          <a:bodyPr>
            <a:noAutofit/>
          </a:bodyPr>
          <a:lstStyle/>
          <a:p>
            <a:pPr marL="0" indent="0">
              <a:buNone/>
            </a:pPr>
            <a:endParaRPr lang="en-US" sz="2000" b="1" dirty="0"/>
          </a:p>
          <a:p>
            <a:pPr marL="0" indent="0">
              <a:buNone/>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1. Data Enhancements</a:t>
            </a: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Ø"/>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Add IoT Sensors</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Real-time water quality monitoring in rural Tier 1 states</a:t>
            </a:r>
          </a:p>
          <a:p>
            <a:pPr lvl="1">
              <a:buFont typeface="Wingdings" panose="05000000000000000000" pitchFamily="2" charset="2"/>
              <a:buChar char="Ø"/>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Mobile Surveys</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Crowdsource local access issues via citizen reports</a:t>
            </a:r>
          </a:p>
          <a:p>
            <a:pPr marL="0" indent="0">
              <a:buNone/>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2. Model Upgrades</a:t>
            </a: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Ø"/>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LSTM Networks</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Predict seasonal access fluctuations (pre/post-monsoon)</a:t>
            </a:r>
          </a:p>
          <a:p>
            <a:pPr lvl="1">
              <a:buFont typeface="Wingdings" panose="05000000000000000000" pitchFamily="2" charset="2"/>
              <a:buChar char="Ø"/>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AutoML</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Quarterly retraining with new MIS survey data</a:t>
            </a:r>
          </a:p>
          <a:p>
            <a:pPr marL="0" indent="0">
              <a:buNone/>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3. Policy Integration</a:t>
            </a: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Ø"/>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GIS Mapping</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Overlay water access with health/education indicators</a:t>
            </a:r>
          </a:p>
          <a:p>
            <a:pPr lvl="1">
              <a:buFont typeface="Wingdings" panose="05000000000000000000" pitchFamily="2" charset="2"/>
              <a:buChar char="Ø"/>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Public Dashboard</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Live SDG 6 tracking for policymakers</a:t>
            </a:r>
          </a:p>
          <a:p>
            <a:pPr marL="0" indent="0">
              <a:buNone/>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4. Emerging Tech</a:t>
            </a: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Ø"/>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5G + Edge AI</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 Deploy lightweight models to remote monitoring devices</a:t>
            </a:r>
          </a:p>
          <a:p>
            <a:pPr marL="0" indent="0">
              <a:buNone/>
            </a:pP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619247"/>
            <a:ext cx="11029616" cy="526648"/>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3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b="1" dirty="0"/>
              <a:t>IBM Watson Studio Docs</a:t>
            </a:r>
            <a:r>
              <a:rPr lang="en-IN" dirty="0"/>
              <a:t> (2023)</a:t>
            </a:r>
            <a:br>
              <a:rPr lang="en-IN" dirty="0"/>
            </a:br>
            <a:r>
              <a:rPr lang="en-IN" i="1" dirty="0"/>
              <a:t>"AutoAI for Regression Models"</a:t>
            </a:r>
            <a:br>
              <a:rPr lang="en-IN" dirty="0"/>
            </a:br>
            <a:r>
              <a:rPr lang="en-IN" dirty="0">
                <a:hlinkClick r:id="rId2"/>
              </a:rPr>
              <a:t>https://cloud.ibm.com/docs/watson-studio</a:t>
            </a:r>
            <a:endParaRPr lang="en-IN" dirty="0"/>
          </a:p>
          <a:p>
            <a:r>
              <a:rPr lang="en-IN" b="1" dirty="0"/>
              <a:t>IndiaAI</a:t>
            </a:r>
            <a:r>
              <a:rPr lang="en-IN" dirty="0"/>
              <a:t> (2023)</a:t>
            </a:r>
            <a:br>
              <a:rPr lang="en-IN" dirty="0"/>
            </a:br>
            <a:r>
              <a:rPr lang="en-IN" i="1" dirty="0"/>
              <a:t>MIS 78th Round: Drinking Water Datasets</a:t>
            </a:r>
            <a:br>
              <a:rPr lang="en-IN" dirty="0"/>
            </a:br>
            <a:r>
              <a:rPr lang="en-IN" dirty="0">
                <a:hlinkClick r:id="rId3"/>
              </a:rPr>
              <a:t>https://aikosh.indiaai.gov.in</a:t>
            </a:r>
            <a:endParaRPr lang="en-IN" dirty="0"/>
          </a:p>
          <a:p>
            <a:r>
              <a:rPr lang="en-IN" b="1" dirty="0"/>
              <a:t>NITI Aayog</a:t>
            </a:r>
            <a:r>
              <a:rPr lang="en-IN" dirty="0"/>
              <a:t> (2023)</a:t>
            </a:r>
            <a:br>
              <a:rPr lang="en-IN" dirty="0"/>
            </a:br>
            <a:r>
              <a:rPr lang="en-IN" i="1" dirty="0"/>
              <a:t>SDG India Index: Water Access Metrics</a:t>
            </a:r>
            <a:endParaRPr lang="en-IN" dirty="0"/>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E73BB958-FD62-EE10-CCAB-D75B00A8A538}"/>
              </a:ext>
            </a:extLst>
          </p:cNvPr>
          <p:cNvPicPr>
            <a:picLocks noGrp="1" noChangeAspect="1"/>
          </p:cNvPicPr>
          <p:nvPr>
            <p:ph idx="1"/>
          </p:nvPr>
        </p:nvPicPr>
        <p:blipFill>
          <a:blip r:embed="rId2"/>
          <a:stretch>
            <a:fillRect/>
          </a:stretch>
        </p:blipFill>
        <p:spPr>
          <a:xfrm>
            <a:off x="2233915" y="1324900"/>
            <a:ext cx="7442522" cy="5099050"/>
          </a:xfrm>
        </p:spPr>
      </p:pic>
    </p:spTree>
    <p:extLst>
      <p:ext uri="{BB962C8B-B14F-4D97-AF65-F5344CB8AC3E}">
        <p14:creationId xmlns:p14="http://schemas.microsoft.com/office/powerpoint/2010/main" val="38473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9" name="Content Placeholder 4">
            <a:extLst>
              <a:ext uri="{FF2B5EF4-FFF2-40B4-BE49-F238E27FC236}">
                <a16:creationId xmlns:a16="http://schemas.microsoft.com/office/drawing/2014/main" id="{0DAF3B56-F813-1E00-B3F2-B5BD41F8DF50}"/>
              </a:ext>
            </a:extLst>
          </p:cNvPr>
          <p:cNvPicPr>
            <a:picLocks noChangeAspect="1"/>
          </p:cNvPicPr>
          <p:nvPr/>
        </p:nvPicPr>
        <p:blipFill>
          <a:blip r:embed="rId2"/>
          <a:srcRect/>
          <a:stretch/>
        </p:blipFill>
        <p:spPr>
          <a:xfrm>
            <a:off x="2206906" y="1232452"/>
            <a:ext cx="7778187" cy="5365267"/>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Picture 6">
            <a:extLst>
              <a:ext uri="{FF2B5EF4-FFF2-40B4-BE49-F238E27FC236}">
                <a16:creationId xmlns:a16="http://schemas.microsoft.com/office/drawing/2014/main" id="{F07D0FE7-C3A1-73CA-8DE2-21456B409002}"/>
              </a:ext>
            </a:extLst>
          </p:cNvPr>
          <p:cNvPicPr>
            <a:picLocks noChangeAspect="1"/>
          </p:cNvPicPr>
          <p:nvPr/>
        </p:nvPicPr>
        <p:blipFill>
          <a:blip r:embed="rId2"/>
          <a:stretch>
            <a:fillRect/>
          </a:stretch>
        </p:blipFill>
        <p:spPr>
          <a:xfrm rot="5400000">
            <a:off x="3667801" y="172247"/>
            <a:ext cx="5237796" cy="7358206"/>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a:buFont typeface="Wingdings" panose="05000000000000000000" pitchFamily="2" charset="2"/>
              <a:buChar char="§"/>
            </a:pPr>
            <a:r>
              <a:rPr lang="en-US" sz="2000" dirty="0">
                <a:solidFill>
                  <a:schemeClr val="tx1"/>
                </a:solidFill>
                <a:latin typeface="Arial" panose="020B0604020202020204" pitchFamily="34" charset="0"/>
                <a:cs typeface="Arial" panose="020B0604020202020204" pitchFamily="34" charset="0"/>
              </a:rPr>
              <a:t>Access to safe and improved sources of drinking water remains a critical issue in India, especially in rural and underdeveloped regions. Despite ongoing efforts under the Sustainable Development Goals (SDGs), inequalities persist in water accessibility across states and socio-economic groups. This project aims to analyze data from the 78th Round of the Multiple Indicator Survey (MIS) to assess the percentage of the population with access to improved drinking water sources. It will also explore related indicators such as use of clean cooking fuel and migration trends. By identifying patterns and disparities, the study will generate actionable insights to support evidence-based policymaking. The ultimate goal is to help ensure equitable access to clean water and contribute to India's progress on SDG targets. </a:t>
            </a:r>
            <a:endParaRPr lang="en-IN"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567160"/>
            <a:ext cx="11029616" cy="601884"/>
          </a:xfrm>
        </p:spPr>
        <p:txBody>
          <a:bodyPr>
            <a:noAutofit/>
          </a:bodyPr>
          <a:lstStyle/>
          <a:p>
            <a:r>
              <a:rPr lang="en-US" sz="3600" b="1" dirty="0">
                <a:solidFill>
                  <a:schemeClr val="accent1"/>
                </a:solidFill>
                <a:latin typeface="Arial" panose="020B0604020202020204" pitchFamily="34" charset="0"/>
                <a:cs typeface="Arial" panose="020B0604020202020204" pitchFamily="34" charset="0"/>
              </a:rPr>
              <a:t>Proposed Solution</a:t>
            </a:r>
            <a:endParaRPr lang="en-US" sz="36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76447"/>
            <a:ext cx="11613485" cy="5324354"/>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The proposed system aims to analyze and predict access to improved drinking water sources across Indian states, leveraging machine learning to identify disparities and support SDG 6 compliance. The solution involves:</a:t>
            </a:r>
          </a:p>
          <a:p>
            <a:pPr marL="305435" indent="-305435"/>
            <a:r>
              <a:rPr lang="en-IN" b="1" u="sng" dirty="0">
                <a:solidFill>
                  <a:schemeClr val="tx1"/>
                </a:solidFill>
                <a:latin typeface="Calibri"/>
                <a:ea typeface="+mn-lt"/>
                <a:cs typeface="+mn-lt"/>
              </a:rPr>
              <a:t>Data Collection:</a:t>
            </a:r>
          </a:p>
          <a:p>
            <a:pPr lvl="1">
              <a:buFont typeface="Wingdings" panose="05000000000000000000" pitchFamily="2" charset="2"/>
              <a:buChar char="v"/>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Gather datasets from:</a:t>
            </a:r>
          </a:p>
          <a:p>
            <a:pPr lvl="2">
              <a:buFont typeface="Courier New" panose="02070309020205020404" pitchFamily="49" charset="0"/>
              <a:buChar char="o"/>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78th Round of Multiple Indicator Survey (MIS) (primary source)</a:t>
            </a:r>
          </a:p>
          <a:p>
            <a:pPr lvl="2">
              <a:buFont typeface="Courier New" panose="02070309020205020404" pitchFamily="49" charset="0"/>
              <a:buChar char="o"/>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AI Kosh Portal: Indicators like water access, sanitation, migration trends.</a:t>
            </a:r>
          </a:p>
          <a:p>
            <a:pPr lvl="2">
              <a:buFont typeface="Courier New" panose="02070309020205020404" pitchFamily="49" charset="0"/>
              <a:buChar char="o"/>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Supplementary Data: State-wise infrastructure reports, rural/urban divide statistics.</a:t>
            </a:r>
            <a:endParaRPr lang="en-IN" sz="14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05435" indent="-305435"/>
            <a:r>
              <a:rPr lang="en-IN" b="1" u="sng" dirty="0">
                <a:solidFill>
                  <a:schemeClr val="tx1"/>
                </a:solidFill>
                <a:latin typeface="Calibri" panose="020F0502020204030204" pitchFamily="34" charset="0"/>
                <a:ea typeface="Calibri" panose="020F0502020204030204" pitchFamily="34" charset="0"/>
                <a:cs typeface="Calibri" panose="020F0502020204030204" pitchFamily="34" charset="0"/>
              </a:rPr>
              <a:t>Data Preprocessing:</a:t>
            </a:r>
          </a:p>
          <a:p>
            <a:pPr lvl="1">
              <a:buFont typeface="Wingdings" panose="05000000000000000000" pitchFamily="2" charset="2"/>
              <a:buChar char="v"/>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Clean and merge CSV files (e.g., </a:t>
            </a:r>
            <a:r>
              <a:rPr lang="en-US" b="1" i="1" dirty="0">
                <a:solidFill>
                  <a:schemeClr val="tx1"/>
                </a:solidFill>
                <a:latin typeface="Calibri" panose="020F0502020204030204" pitchFamily="34" charset="0"/>
                <a:ea typeface="Calibri" panose="020F0502020204030204" pitchFamily="34" charset="0"/>
                <a:cs typeface="Calibri" panose="020F0502020204030204" pitchFamily="34" charset="0"/>
              </a:rPr>
              <a:t>water access, broadband, latrine facilities</a:t>
            </a: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lvl="1">
              <a:buFont typeface="Wingdings" panose="05000000000000000000" pitchFamily="2" charset="2"/>
              <a:buChar char="v"/>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Handle missing values (e.g., drop rows with nulls in target variable).</a:t>
            </a:r>
          </a:p>
          <a:p>
            <a:pPr lvl="1">
              <a:buFont typeface="Wingdings" panose="05000000000000000000" pitchFamily="2" charset="2"/>
              <a:buChar char="v"/>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Feature engineering:</a:t>
            </a:r>
          </a:p>
          <a:p>
            <a:pPr lvl="2">
              <a:buFont typeface="Courier New" panose="02070309020205020404" pitchFamily="49" charset="0"/>
              <a:buChar char="o"/>
            </a:pP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Encode categorical variables (e.g., </a:t>
            </a:r>
            <a:r>
              <a:rPr lang="en-US" sz="1200" b="1" i="1" dirty="0">
                <a:solidFill>
                  <a:schemeClr val="tx1"/>
                </a:solidFill>
                <a:latin typeface="Calibri" panose="020F0502020204030204" pitchFamily="34" charset="0"/>
                <a:ea typeface="Calibri" panose="020F0502020204030204" pitchFamily="34" charset="0"/>
                <a:cs typeface="Calibri" panose="020F0502020204030204" pitchFamily="34" charset="0"/>
              </a:rPr>
              <a:t>Sector</a:t>
            </a: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200" b="1" i="1" dirty="0">
                <a:solidFill>
                  <a:schemeClr val="tx1"/>
                </a:solidFill>
                <a:latin typeface="Calibri" panose="020F0502020204030204" pitchFamily="34" charset="0"/>
                <a:ea typeface="Calibri" panose="020F0502020204030204" pitchFamily="34" charset="0"/>
                <a:cs typeface="Calibri" panose="020F0502020204030204" pitchFamily="34" charset="0"/>
              </a:rPr>
              <a:t>Rural</a:t>
            </a: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=0, </a:t>
            </a:r>
            <a:r>
              <a:rPr lang="en-US" sz="1200" b="1" i="1" dirty="0">
                <a:solidFill>
                  <a:schemeClr val="tx1"/>
                </a:solidFill>
                <a:latin typeface="Calibri" panose="020F0502020204030204" pitchFamily="34" charset="0"/>
                <a:ea typeface="Calibri" panose="020F0502020204030204" pitchFamily="34" charset="0"/>
                <a:cs typeface="Calibri" panose="020F0502020204030204" pitchFamily="34" charset="0"/>
              </a:rPr>
              <a:t>Urban</a:t>
            </a: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=1).</a:t>
            </a:r>
          </a:p>
          <a:p>
            <a:pPr lvl="2">
              <a:buFont typeface="Courier New" panose="02070309020205020404" pitchFamily="49" charset="0"/>
              <a:buChar char="o"/>
            </a:pP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Derive new metrics (e.g., </a:t>
            </a:r>
            <a:r>
              <a:rPr lang="en-US" sz="1200" b="1" i="1" dirty="0">
                <a:solidFill>
                  <a:schemeClr val="tx1"/>
                </a:solidFill>
                <a:latin typeface="Calibri" panose="020F0502020204030204" pitchFamily="34" charset="0"/>
                <a:ea typeface="Calibri" panose="020F0502020204030204" pitchFamily="34" charset="0"/>
                <a:cs typeface="Calibri" panose="020F0502020204030204" pitchFamily="34" charset="0"/>
              </a:rPr>
              <a:t>Urban_Rural_Gap </a:t>
            </a: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sz="1200" b="1" i="1" dirty="0">
                <a:solidFill>
                  <a:schemeClr val="tx1"/>
                </a:solidFill>
                <a:latin typeface="Calibri" panose="020F0502020204030204" pitchFamily="34" charset="0"/>
                <a:ea typeface="Calibri" panose="020F0502020204030204" pitchFamily="34" charset="0"/>
                <a:cs typeface="Calibri" panose="020F0502020204030204" pitchFamily="34" charset="0"/>
              </a:rPr>
              <a:t>Urban</a:t>
            </a: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 % – </a:t>
            </a:r>
            <a:r>
              <a:rPr lang="en-US" sz="1200" b="1" i="1" dirty="0">
                <a:solidFill>
                  <a:schemeClr val="tx1"/>
                </a:solidFill>
                <a:latin typeface="Calibri" panose="020F0502020204030204" pitchFamily="34" charset="0"/>
                <a:ea typeface="Calibri" panose="020F0502020204030204" pitchFamily="34" charset="0"/>
                <a:cs typeface="Calibri" panose="020F0502020204030204" pitchFamily="34" charset="0"/>
              </a:rPr>
              <a:t>Rural </a:t>
            </a: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305435" indent="-305435"/>
            <a:r>
              <a:rPr lang="en-IN" b="1" u="sng" dirty="0">
                <a:solidFill>
                  <a:schemeClr val="tx1"/>
                </a:solidFill>
                <a:latin typeface="Calibri"/>
                <a:ea typeface="+mn-lt"/>
                <a:cs typeface="+mn-lt"/>
              </a:rPr>
              <a:t>Machine Learning Algorithm:</a:t>
            </a:r>
            <a:endParaRPr lang="en-IN" b="1" u="sng" dirty="0">
              <a:solidFill>
                <a:schemeClr val="tx1"/>
              </a:solidFill>
              <a:latin typeface="Calibri"/>
              <a:cs typeface="Calibri"/>
            </a:endParaRPr>
          </a:p>
          <a:p>
            <a:pPr marL="629920" lvl="1" indent="-305435"/>
            <a:r>
              <a:rPr lang="en-US" b="1" dirty="0">
                <a:solidFill>
                  <a:schemeClr val="tx1"/>
                </a:solidFill>
                <a:latin typeface="Calibri"/>
                <a:ea typeface="+mn-lt"/>
                <a:cs typeface="+mn-lt"/>
              </a:rPr>
              <a:t>Algorithm: Random Forest Regression (predict </a:t>
            </a:r>
            <a:r>
              <a:rPr lang="en-US" b="1" i="1" dirty="0">
                <a:solidFill>
                  <a:schemeClr val="tx1"/>
                </a:solidFill>
                <a:latin typeface="Calibri"/>
                <a:ea typeface="+mn-lt"/>
                <a:cs typeface="+mn-lt"/>
              </a:rPr>
              <a:t>Improved_Source_of_Drinking_Water </a:t>
            </a:r>
            <a:r>
              <a:rPr lang="en-US" b="1" dirty="0">
                <a:solidFill>
                  <a:schemeClr val="tx1"/>
                </a:solidFill>
                <a:latin typeface="Calibri"/>
                <a:ea typeface="+mn-lt"/>
                <a:cs typeface="+mn-lt"/>
              </a:rPr>
              <a:t>%).</a:t>
            </a:r>
          </a:p>
          <a:p>
            <a:pPr marL="629920" lvl="1" indent="-305435"/>
            <a:r>
              <a:rPr lang="en-US" b="1" dirty="0">
                <a:solidFill>
                  <a:schemeClr val="tx1"/>
                </a:solidFill>
                <a:latin typeface="Calibri"/>
                <a:ea typeface="+mn-lt"/>
                <a:cs typeface="+mn-lt"/>
              </a:rPr>
              <a:t>Key Features: </a:t>
            </a:r>
            <a:r>
              <a:rPr lang="en-US" b="1" i="1" dirty="0">
                <a:solidFill>
                  <a:schemeClr val="tx1"/>
                </a:solidFill>
                <a:latin typeface="Calibri"/>
                <a:ea typeface="+mn-lt"/>
                <a:cs typeface="+mn-lt"/>
              </a:rPr>
              <a:t>Broadband access, sanitation facilities, migration reasons, household assets</a:t>
            </a:r>
            <a:r>
              <a:rPr lang="en-US" b="1" dirty="0">
                <a:solidFill>
                  <a:schemeClr val="tx1"/>
                </a:solidFill>
                <a:latin typeface="Calibri"/>
                <a:ea typeface="+mn-lt"/>
                <a:cs typeface="+mn-lt"/>
              </a:rPr>
              <a:t>.</a:t>
            </a:r>
          </a:p>
          <a:p>
            <a:pPr marL="629920" lvl="1" indent="-305435"/>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Validation: Split data (80% train, 20% test), evaluate using RMSE and R² score.</a:t>
            </a:r>
            <a:endParaRPr lang="en-IN"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F4B93-02C2-8F50-A525-ABE085BC982C}"/>
              </a:ext>
            </a:extLst>
          </p:cNvPr>
          <p:cNvSpPr>
            <a:spLocks noGrp="1"/>
          </p:cNvSpPr>
          <p:nvPr>
            <p:ph type="title"/>
          </p:nvPr>
        </p:nvSpPr>
        <p:spPr/>
        <p:txBody>
          <a:bodyPr>
            <a:noAutofit/>
          </a:bodyPr>
          <a:lstStyle/>
          <a:p>
            <a:r>
              <a:rPr lang="en-US" sz="4000" b="1" dirty="0">
                <a:solidFill>
                  <a:schemeClr val="accent1"/>
                </a:solidFill>
                <a:latin typeface="Arial" panose="020B0604020202020204" pitchFamily="34" charset="0"/>
                <a:cs typeface="Arial" panose="020B0604020202020204" pitchFamily="34" charset="0"/>
              </a:rPr>
              <a:t>Proposed Solution</a:t>
            </a:r>
            <a:endParaRPr lang="en-IN" sz="4000" dirty="0"/>
          </a:p>
        </p:txBody>
      </p:sp>
      <p:sp>
        <p:nvSpPr>
          <p:cNvPr id="3" name="Content Placeholder 2">
            <a:extLst>
              <a:ext uri="{FF2B5EF4-FFF2-40B4-BE49-F238E27FC236}">
                <a16:creationId xmlns:a16="http://schemas.microsoft.com/office/drawing/2014/main" id="{D8A7BB31-0C41-F325-D99E-F341390D8F3B}"/>
              </a:ext>
            </a:extLst>
          </p:cNvPr>
          <p:cNvSpPr>
            <a:spLocks noGrp="1"/>
          </p:cNvSpPr>
          <p:nvPr>
            <p:ph idx="1"/>
          </p:nvPr>
        </p:nvSpPr>
        <p:spPr>
          <a:xfrm>
            <a:off x="581192" y="1828800"/>
            <a:ext cx="11029615" cy="4876800"/>
          </a:xfrm>
        </p:spPr>
        <p:txBody>
          <a:bodyPr/>
          <a:lstStyle/>
          <a:p>
            <a:pPr marL="305435" indent="-305435"/>
            <a:r>
              <a:rPr lang="en-IN" sz="1400" b="1" dirty="0">
                <a:solidFill>
                  <a:schemeClr val="tx1"/>
                </a:solidFill>
                <a:latin typeface="Calibri"/>
                <a:ea typeface="+mn-lt"/>
                <a:cs typeface="+mn-lt"/>
              </a:rPr>
              <a:t>Deployment on IBM Cloud:</a:t>
            </a:r>
            <a:endParaRPr lang="en-IN" sz="1400" b="1" dirty="0">
              <a:solidFill>
                <a:schemeClr val="tx1"/>
              </a:solidFill>
              <a:latin typeface="Calibri"/>
              <a:cs typeface="Calibri"/>
            </a:endParaRPr>
          </a:p>
          <a:p>
            <a:pPr marL="629920" lvl="1" indent="-305435">
              <a:buFont typeface="Wingdings" panose="05000000000000000000" pitchFamily="2" charset="2"/>
              <a:buChar char="v"/>
            </a:pPr>
            <a:r>
              <a:rPr lang="en-IN" b="1" dirty="0">
                <a:solidFill>
                  <a:schemeClr val="tx1"/>
                </a:solidFill>
                <a:latin typeface="Calibri"/>
                <a:ea typeface="+mn-lt"/>
                <a:cs typeface="+mn-lt"/>
              </a:rPr>
              <a:t>Tools:</a:t>
            </a:r>
          </a:p>
          <a:p>
            <a:pPr marL="899920" lvl="2" indent="-305435">
              <a:buFont typeface="Courier New" panose="02070309020205020404" pitchFamily="49" charset="0"/>
              <a:buChar char="o"/>
            </a:pPr>
            <a:r>
              <a:rPr lang="en-IN" sz="1200" b="1" dirty="0">
                <a:solidFill>
                  <a:schemeClr val="tx1"/>
                </a:solidFill>
                <a:latin typeface="Calibri"/>
                <a:cs typeface="Calibri"/>
              </a:rPr>
              <a:t>Watson Studio: AutoAI for model training.</a:t>
            </a:r>
          </a:p>
          <a:p>
            <a:pPr marL="899920" lvl="2" indent="-305435">
              <a:buFont typeface="Courier New" panose="02070309020205020404" pitchFamily="49" charset="0"/>
              <a:buChar char="o"/>
            </a:pPr>
            <a:r>
              <a:rPr lang="en-US" sz="1200" b="1" dirty="0">
                <a:solidFill>
                  <a:schemeClr val="tx1"/>
                </a:solidFill>
                <a:latin typeface="Calibri"/>
                <a:cs typeface="Calibri"/>
              </a:rPr>
              <a:t>Dashboards: Visualize state-wise disparities (bar charts, heatmaps).</a:t>
            </a:r>
            <a:endParaRPr lang="en-IN" sz="1200" b="1" dirty="0">
              <a:solidFill>
                <a:schemeClr val="tx1"/>
              </a:solidFill>
              <a:latin typeface="Calibri"/>
              <a:cs typeface="Calibri"/>
            </a:endParaRPr>
          </a:p>
          <a:p>
            <a:pPr marL="629920" lvl="1" indent="-305435">
              <a:buFont typeface="Wingdings" panose="05000000000000000000" pitchFamily="2" charset="2"/>
              <a:buChar char="v"/>
            </a:pPr>
            <a:r>
              <a:rPr lang="en-IN" b="1" dirty="0">
                <a:solidFill>
                  <a:schemeClr val="tx1"/>
                </a:solidFill>
                <a:latin typeface="Calibri"/>
                <a:ea typeface="+mn-lt"/>
                <a:cs typeface="+mn-lt"/>
              </a:rPr>
              <a:t>Output:</a:t>
            </a:r>
          </a:p>
          <a:p>
            <a:pPr marL="899920" lvl="2" indent="-305435">
              <a:buFont typeface="Courier New" panose="02070309020205020404" pitchFamily="49" charset="0"/>
              <a:buChar char="o"/>
            </a:pPr>
            <a:r>
              <a:rPr lang="en-US" sz="1200" b="1" dirty="0">
                <a:solidFill>
                  <a:schemeClr val="tx1"/>
                </a:solidFill>
                <a:latin typeface="Calibri"/>
                <a:cs typeface="Calibri"/>
              </a:rPr>
              <a:t>Priority rankings (Tier 1 to Tier 5) for policymakers.</a:t>
            </a:r>
          </a:p>
          <a:p>
            <a:pPr marL="899920" lvl="2" indent="-305435">
              <a:buFont typeface="Courier New" panose="02070309020205020404" pitchFamily="49" charset="0"/>
              <a:buChar char="o"/>
            </a:pPr>
            <a:r>
              <a:rPr lang="en-US" sz="1200" b="1" dirty="0">
                <a:solidFill>
                  <a:schemeClr val="tx1"/>
                </a:solidFill>
                <a:latin typeface="Calibri"/>
                <a:cs typeface="Calibri"/>
              </a:rPr>
              <a:t>Real-time predictions for hypothetical scenarios (e.g., "If </a:t>
            </a:r>
            <a:r>
              <a:rPr lang="en-US" sz="1200" b="1" i="1" dirty="0">
                <a:solidFill>
                  <a:schemeClr val="tx1"/>
                </a:solidFill>
                <a:latin typeface="Calibri"/>
                <a:cs typeface="Calibri"/>
              </a:rPr>
              <a:t>broadband</a:t>
            </a:r>
            <a:r>
              <a:rPr lang="en-US" sz="1200" b="1" dirty="0">
                <a:solidFill>
                  <a:schemeClr val="tx1"/>
                </a:solidFill>
                <a:latin typeface="Calibri"/>
                <a:cs typeface="Calibri"/>
              </a:rPr>
              <a:t> access increases by 20%, how does water access change?").</a:t>
            </a:r>
            <a:endParaRPr lang="en-IN" sz="1200" b="1" dirty="0">
              <a:solidFill>
                <a:schemeClr val="tx1"/>
              </a:solidFill>
              <a:latin typeface="Calibri"/>
              <a:cs typeface="Calibri"/>
            </a:endParaRPr>
          </a:p>
          <a:p>
            <a:pPr marL="305435" indent="-305435"/>
            <a:r>
              <a:rPr lang="en-IN" sz="1400" b="1" dirty="0">
                <a:solidFill>
                  <a:schemeClr val="tx1"/>
                </a:solidFill>
                <a:latin typeface="Calibri"/>
                <a:ea typeface="+mn-lt"/>
                <a:cs typeface="+mn-lt"/>
              </a:rPr>
              <a:t>Evaluation &amp; Policy Insights:</a:t>
            </a:r>
            <a:endParaRPr lang="en-IN" sz="1400" b="1" dirty="0">
              <a:solidFill>
                <a:schemeClr val="tx1"/>
              </a:solidFill>
              <a:latin typeface="Calibri"/>
              <a:cs typeface="Calibri"/>
            </a:endParaRPr>
          </a:p>
          <a:p>
            <a:pPr marL="629920" lvl="1" indent="-305435">
              <a:buFont typeface="Wingdings" panose="05000000000000000000" pitchFamily="2" charset="2"/>
              <a:buChar char="v"/>
            </a:pPr>
            <a:r>
              <a:rPr lang="en-IN" b="1" dirty="0">
                <a:solidFill>
                  <a:schemeClr val="tx1"/>
                </a:solidFill>
                <a:latin typeface="Calibri"/>
                <a:ea typeface="+mn-lt"/>
                <a:cs typeface="+mn-lt"/>
              </a:rPr>
              <a:t>Metrics: Model accuracy (e.g., RMSE &lt;5%).Fine-tune the model based on feedback and continuous monitoring of prediction accuracy.</a:t>
            </a:r>
          </a:p>
          <a:p>
            <a:pPr marL="629920" lvl="1" indent="-305435">
              <a:buFont typeface="Wingdings" panose="05000000000000000000" pitchFamily="2" charset="2"/>
              <a:buChar char="v"/>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Key Findings:</a:t>
            </a:r>
          </a:p>
          <a:p>
            <a:pPr marL="899920" lvl="2" indent="-305435">
              <a:buFont typeface="Courier New" panose="02070309020205020404" pitchFamily="49" charset="0"/>
              <a:buChar char="o"/>
            </a:pP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States with low broadband access show 2.5× higher water access gaps.</a:t>
            </a:r>
          </a:p>
          <a:p>
            <a:pPr marL="899920" lvl="2" indent="-305435">
              <a:buFont typeface="Courier New" panose="02070309020205020404" pitchFamily="49" charset="0"/>
              <a:buChar char="o"/>
            </a:pPr>
            <a:r>
              <a:rPr lang="en-US" sz="1200" b="1" dirty="0">
                <a:solidFill>
                  <a:schemeClr val="tx1"/>
                </a:solidFill>
                <a:latin typeface="Calibri" panose="020F0502020204030204" pitchFamily="34" charset="0"/>
                <a:ea typeface="Calibri" panose="020F0502020204030204" pitchFamily="34" charset="0"/>
                <a:cs typeface="Calibri" panose="020F0502020204030204" pitchFamily="34" charset="0"/>
              </a:rPr>
              <a:t>Top 3 Priority States: Bihar, Jharkhand, Uttar Pradesh (Tier 1).</a:t>
            </a:r>
          </a:p>
          <a:p>
            <a:pPr marL="495935" lvl="1" indent="-171450">
              <a:buFont typeface="Wingdings" panose="05000000000000000000" pitchFamily="2" charset="2"/>
              <a:buChar char="v"/>
            </a:pPr>
            <a:r>
              <a:rPr lang="en-IN" b="1" dirty="0">
                <a:solidFill>
                  <a:schemeClr val="tx1"/>
                </a:solidFill>
                <a:latin typeface="Calibri" panose="020F0502020204030204" pitchFamily="34" charset="0"/>
                <a:ea typeface="Calibri" panose="020F0502020204030204" pitchFamily="34" charset="0"/>
                <a:cs typeface="Calibri" panose="020F0502020204030204" pitchFamily="34" charset="0"/>
              </a:rPr>
              <a:t>    Recommendations:</a:t>
            </a:r>
          </a:p>
          <a:p>
            <a:pPr marL="765935" lvl="2" indent="-171450">
              <a:buFont typeface="Courier New" panose="02070309020205020404" pitchFamily="49" charset="0"/>
              <a:buChar char="o"/>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    Target digital infrastructure investments in rural Tier 1 states.</a:t>
            </a:r>
          </a:p>
          <a:p>
            <a:pPr marL="765935" lvl="2" indent="-171450">
              <a:buFont typeface="Courier New" panose="02070309020205020404" pitchFamily="49" charset="0"/>
              <a:buChar char="o"/>
            </a:pPr>
            <a:r>
              <a:rPr lang="en-US" sz="1400" b="1" dirty="0">
                <a:solidFill>
                  <a:schemeClr val="tx1"/>
                </a:solidFill>
                <a:latin typeface="Calibri" panose="020F0502020204030204" pitchFamily="34" charset="0"/>
                <a:ea typeface="Calibri" panose="020F0502020204030204" pitchFamily="34" charset="0"/>
                <a:cs typeface="Calibri" panose="020F0502020204030204" pitchFamily="34" charset="0"/>
              </a:rPr>
              <a:t>    Link sanitation programs with water access initiatives.</a:t>
            </a:r>
          </a:p>
          <a:p>
            <a:pPr marL="765935" lvl="2" indent="-171450">
              <a:buFont typeface="Wingdings" panose="05000000000000000000" pitchFamily="2" charset="2"/>
              <a:buChar char="v"/>
            </a:pPr>
            <a:endParaRPr lang="en-IN" sz="1000" b="1" dirty="0">
              <a:latin typeface="Calibri" panose="020F0502020204030204" pitchFamily="34" charset="0"/>
              <a:ea typeface="Calibri" panose="020F0502020204030204" pitchFamily="34" charset="0"/>
              <a:cs typeface="Calibri" panose="020F0502020204030204" pitchFamily="34" charset="0"/>
            </a:endParaRPr>
          </a:p>
          <a:p>
            <a:pPr marL="594485" lvl="2" indent="0">
              <a:buNone/>
            </a:pPr>
            <a:endParaRPr lang="en-IN" sz="1100" b="1"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961413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43376"/>
          </a:xfrm>
        </p:spPr>
        <p:txBody>
          <a:bodyPr>
            <a:noAutofit/>
          </a:bodyPr>
          <a:lstStyle/>
          <a:p>
            <a:r>
              <a:rPr lang="en-US" sz="3600" b="1" dirty="0">
                <a:solidFill>
                  <a:schemeClr val="accent1"/>
                </a:solidFill>
                <a:latin typeface="Arial"/>
                <a:ea typeface="+mj-lt"/>
                <a:cs typeface="Arial"/>
              </a:rPr>
              <a:t>System  Approach</a:t>
            </a:r>
            <a:endParaRPr lang="en-US" sz="36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099595"/>
            <a:ext cx="11029615" cy="5758405"/>
          </a:xfrm>
        </p:spPr>
        <p:txBody>
          <a:bodyPr anchor="t"/>
          <a:lstStyle/>
          <a:p>
            <a:pPr marL="0" indent="0">
              <a:buNone/>
            </a:pPr>
            <a:r>
              <a:rPr lang="en-US" sz="1800" b="1" dirty="0">
                <a:solidFill>
                  <a:schemeClr val="tx1"/>
                </a:solidFill>
                <a:latin typeface="Agency FB" panose="020B0503020202020204" pitchFamily="34" charset="0"/>
              </a:rPr>
              <a:t>The system leverages IBM Cloud and machine learning to analyze India's drinking water access disparities. Here's the methodology:</a:t>
            </a:r>
          </a:p>
          <a:p>
            <a:pPr marL="342900" indent="-342900">
              <a:lnSpc>
                <a:spcPct val="100000"/>
              </a:lnSpc>
              <a:buFont typeface="+mj-lt"/>
              <a:buAutoNum type="arabicPeriod"/>
            </a:pPr>
            <a:r>
              <a:rPr lang="en-IN" sz="1800" b="1" dirty="0">
                <a:solidFill>
                  <a:srgbClr val="0F0F0F"/>
                </a:solidFill>
                <a:latin typeface="Calibri" panose="020F0502020204030204" pitchFamily="34" charset="0"/>
                <a:ea typeface="Calibri" panose="020F0502020204030204" pitchFamily="34" charset="0"/>
                <a:cs typeface="Calibri" panose="020F0502020204030204" pitchFamily="34" charset="0"/>
              </a:rPr>
              <a:t>System requirements:</a:t>
            </a:r>
          </a:p>
          <a:p>
            <a:pPr lvl="1">
              <a:buFont typeface="Wingdings" panose="05000000000000000000" pitchFamily="2" charset="2"/>
              <a:buChar char="v"/>
            </a:pPr>
            <a:r>
              <a:rPr lang="en-IN" sz="1300" b="1" dirty="0">
                <a:solidFill>
                  <a:srgbClr val="0F0F0F"/>
                </a:solidFill>
                <a:latin typeface="Calibri" panose="020F0502020204030204" pitchFamily="34" charset="0"/>
                <a:ea typeface="Calibri" panose="020F0502020204030204" pitchFamily="34" charset="0"/>
                <a:cs typeface="Calibri" panose="020F0502020204030204" pitchFamily="34" charset="0"/>
              </a:rPr>
              <a:t>Data:</a:t>
            </a:r>
          </a:p>
          <a:p>
            <a:pPr lvl="2">
              <a:buFont typeface="Courier New" panose="02070309020205020404" pitchFamily="49" charset="0"/>
              <a:buChar char="o"/>
            </a:pPr>
            <a:r>
              <a:rPr lang="en-US" b="1" dirty="0">
                <a:solidFill>
                  <a:srgbClr val="0F0F0F"/>
                </a:solidFill>
                <a:latin typeface="Calibri" panose="020F0502020204030204" pitchFamily="34" charset="0"/>
                <a:ea typeface="Calibri" panose="020F0502020204030204" pitchFamily="34" charset="0"/>
                <a:cs typeface="Calibri" panose="020F0502020204030204" pitchFamily="34" charset="0"/>
              </a:rPr>
              <a:t>Structured CSV files from MIS survey (e.g., nss_items_data.csv).</a:t>
            </a:r>
          </a:p>
          <a:p>
            <a:pPr lvl="2">
              <a:buFont typeface="Courier New" panose="02070309020205020404" pitchFamily="49" charset="0"/>
              <a:buChar char="o"/>
            </a:pPr>
            <a:r>
              <a:rPr lang="en-US" b="1" dirty="0">
                <a:solidFill>
                  <a:srgbClr val="0F0F0F"/>
                </a:solidFill>
                <a:latin typeface="Calibri" panose="020F0502020204030204" pitchFamily="34" charset="0"/>
                <a:ea typeface="Calibri" panose="020F0502020204030204" pitchFamily="34" charset="0"/>
                <a:cs typeface="Calibri" panose="020F0502020204030204" pitchFamily="34" charset="0"/>
              </a:rPr>
              <a:t>Minimum sample size: 500+ rows (state-wise data).</a:t>
            </a:r>
          </a:p>
          <a:p>
            <a:pPr lvl="1">
              <a:buFont typeface="Wingdings" panose="05000000000000000000" pitchFamily="2" charset="2"/>
              <a:buChar char="v"/>
            </a:pPr>
            <a:r>
              <a:rPr lang="en-US" sz="1300" b="1" dirty="0">
                <a:solidFill>
                  <a:srgbClr val="0F0F0F"/>
                </a:solidFill>
                <a:latin typeface="Calibri" panose="020F0502020204030204" pitchFamily="34" charset="0"/>
                <a:ea typeface="Calibri" panose="020F0502020204030204" pitchFamily="34" charset="0"/>
                <a:cs typeface="Calibri" panose="020F0502020204030204" pitchFamily="34" charset="0"/>
              </a:rPr>
              <a:t>Tools:</a:t>
            </a:r>
          </a:p>
          <a:p>
            <a:pPr lvl="2">
              <a:buFont typeface="Courier New" panose="02070309020205020404" pitchFamily="49" charset="0"/>
              <a:buChar char="o"/>
            </a:pPr>
            <a:r>
              <a:rPr lang="nn-NO" b="1" dirty="0">
                <a:solidFill>
                  <a:schemeClr val="tx1"/>
                </a:solidFill>
                <a:latin typeface="Calibri" panose="020F0502020204030204" pitchFamily="34" charset="0"/>
                <a:ea typeface="Calibri" panose="020F0502020204030204" pitchFamily="34" charset="0"/>
                <a:cs typeface="Calibri" panose="020F0502020204030204" pitchFamily="34" charset="0"/>
              </a:rPr>
              <a:t>IBM Watson Studio for AutoAI modeling.</a:t>
            </a:r>
          </a:p>
          <a:p>
            <a:pPr lvl="2">
              <a:buFont typeface="Courier New" panose="02070309020205020404" pitchFamily="49" charset="0"/>
              <a:buChar char="o"/>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Python 3.8+ (for local preprocessing with Pandas/NumPy).</a:t>
            </a:r>
            <a:endParaRPr lang="en-IN"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1">
              <a:buFont typeface="Wingdings" panose="05000000000000000000" pitchFamily="2" charset="2"/>
              <a:buChar char="v"/>
            </a:pPr>
            <a:r>
              <a:rPr lang="en-IN" sz="1300" b="1" dirty="0">
                <a:solidFill>
                  <a:schemeClr val="tx1"/>
                </a:solidFill>
                <a:latin typeface="Calibri" panose="020F0502020204030204" pitchFamily="34" charset="0"/>
                <a:ea typeface="Calibri" panose="020F0502020204030204" pitchFamily="34" charset="0"/>
                <a:cs typeface="Calibri" panose="020F0502020204030204" pitchFamily="34" charset="0"/>
              </a:rPr>
              <a:t>Hardware:</a:t>
            </a:r>
          </a:p>
          <a:p>
            <a:pPr lvl="2">
              <a:buFont typeface="Courier New" panose="02070309020205020404" pitchFamily="49" charset="0"/>
              <a:buChar char="o"/>
            </a:pPr>
            <a:r>
              <a:rPr lang="en-US" b="1" dirty="0">
                <a:solidFill>
                  <a:schemeClr val="tx1"/>
                </a:solidFill>
                <a:latin typeface="Calibri" panose="020F0502020204030204" pitchFamily="34" charset="0"/>
                <a:ea typeface="Calibri" panose="020F0502020204030204" pitchFamily="34" charset="0"/>
                <a:cs typeface="Calibri" panose="020F0502020204030204" pitchFamily="34" charset="0"/>
              </a:rPr>
              <a:t>4GB RAM (for local analysis), web browser for IBM Cloud access.</a:t>
            </a:r>
          </a:p>
          <a:p>
            <a:pPr marL="342900" indent="-342900">
              <a:buFont typeface="+mj-lt"/>
              <a:buAutoNum type="arabicPeriod"/>
            </a:pP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Libraries &amp; Frameworks:</a:t>
            </a:r>
          </a:p>
        </p:txBody>
      </p:sp>
      <p:graphicFrame>
        <p:nvGraphicFramePr>
          <p:cNvPr id="4" name="Table 3">
            <a:extLst>
              <a:ext uri="{FF2B5EF4-FFF2-40B4-BE49-F238E27FC236}">
                <a16:creationId xmlns:a16="http://schemas.microsoft.com/office/drawing/2014/main" id="{B1FD48E8-E916-B1D0-C541-F43E690E402E}"/>
              </a:ext>
            </a:extLst>
          </p:cNvPr>
          <p:cNvGraphicFramePr>
            <a:graphicFrameLocks noGrp="1"/>
          </p:cNvGraphicFramePr>
          <p:nvPr>
            <p:extLst>
              <p:ext uri="{D42A27DB-BD31-4B8C-83A1-F6EECF244321}">
                <p14:modId xmlns:p14="http://schemas.microsoft.com/office/powerpoint/2010/main" val="3798754145"/>
              </p:ext>
            </p:extLst>
          </p:nvPr>
        </p:nvGraphicFramePr>
        <p:xfrm>
          <a:off x="1631122" y="4864038"/>
          <a:ext cx="8824842" cy="1828800"/>
        </p:xfrm>
        <a:graphic>
          <a:graphicData uri="http://schemas.openxmlformats.org/drawingml/2006/table">
            <a:tbl>
              <a:tblPr firstRow="1" bandRow="1">
                <a:tableStyleId>{7E9639D4-E3E2-4D34-9284-5A2195B3D0D7}</a:tableStyleId>
              </a:tblPr>
              <a:tblGrid>
                <a:gridCol w="2941614">
                  <a:extLst>
                    <a:ext uri="{9D8B030D-6E8A-4147-A177-3AD203B41FA5}">
                      <a16:colId xmlns:a16="http://schemas.microsoft.com/office/drawing/2014/main" val="1088540805"/>
                    </a:ext>
                  </a:extLst>
                </a:gridCol>
                <a:gridCol w="2941614">
                  <a:extLst>
                    <a:ext uri="{9D8B030D-6E8A-4147-A177-3AD203B41FA5}">
                      <a16:colId xmlns:a16="http://schemas.microsoft.com/office/drawing/2014/main" val="3942841284"/>
                    </a:ext>
                  </a:extLst>
                </a:gridCol>
                <a:gridCol w="2941614">
                  <a:extLst>
                    <a:ext uri="{9D8B030D-6E8A-4147-A177-3AD203B41FA5}">
                      <a16:colId xmlns:a16="http://schemas.microsoft.com/office/drawing/2014/main" val="3191492299"/>
                    </a:ext>
                  </a:extLst>
                </a:gridCol>
              </a:tblGrid>
              <a:tr h="353885">
                <a:tc>
                  <a:txBody>
                    <a:bodyPr/>
                    <a:lstStyle/>
                    <a:p>
                      <a:pPr algn="ctr"/>
                      <a:r>
                        <a:rPr lang="en-US" dirty="0"/>
                        <a:t>Purpose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dirty="0"/>
                        <a:t>Library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dirty="0"/>
                        <a:t>Usage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2624402310"/>
                  </a:ext>
                </a:extLst>
              </a:tr>
              <a:tr h="353885">
                <a:tc>
                  <a:txBody>
                    <a:bodyPr/>
                    <a:lstStyle/>
                    <a:p>
                      <a:pPr algn="ctr"/>
                      <a:r>
                        <a:rPr lang="en-IN" sz="1800" b="0" i="0" kern="1200" dirty="0">
                          <a:solidFill>
                            <a:schemeClr val="tx1"/>
                          </a:solidFill>
                          <a:effectLst/>
                          <a:latin typeface="+mn-lt"/>
                          <a:ea typeface="+mn-ea"/>
                          <a:cs typeface="+mn-cs"/>
                        </a:rPr>
                        <a:t>Data Cleaning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dirty="0"/>
                        <a:t>pandas, numpy</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r>
                        <a:rPr lang="en-US" sz="1800" b="0" i="0" kern="1200" dirty="0">
                          <a:solidFill>
                            <a:schemeClr val="tx1"/>
                          </a:solidFill>
                          <a:effectLst/>
                          <a:latin typeface="+mn-lt"/>
                          <a:ea typeface="+mn-ea"/>
                          <a:cs typeface="+mn-cs"/>
                        </a:rPr>
                        <a:t>Merge CSVs, handle NULLs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2038121698"/>
                  </a:ext>
                </a:extLst>
              </a:tr>
              <a:tr h="353885">
                <a:tc>
                  <a:txBody>
                    <a:bodyPr/>
                    <a:lstStyle/>
                    <a:p>
                      <a:pPr algn="ctr"/>
                      <a:r>
                        <a:rPr lang="en-US" dirty="0"/>
                        <a:t>Visualization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matplotlib</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1800" b="0" i="0" kern="1200" dirty="0">
                          <a:solidFill>
                            <a:schemeClr val="tx1"/>
                          </a:solidFill>
                          <a:effectLst/>
                          <a:latin typeface="+mn-lt"/>
                          <a:ea typeface="+mn-ea"/>
                          <a:cs typeface="+mn-cs"/>
                        </a:rPr>
                        <a:t>Generate charts (bar/pie).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2444376632"/>
                  </a:ext>
                </a:extLst>
              </a:tr>
              <a:tr h="353885">
                <a:tc>
                  <a:txBody>
                    <a:bodyPr/>
                    <a:lstStyle/>
                    <a:p>
                      <a:pPr algn="ctr"/>
                      <a:r>
                        <a:rPr lang="en-IN" sz="1800" b="0" i="0" kern="1200" dirty="0">
                          <a:solidFill>
                            <a:schemeClr val="tx1"/>
                          </a:solidFill>
                          <a:effectLst/>
                          <a:latin typeface="+mn-lt"/>
                          <a:ea typeface="+mn-ea"/>
                          <a:cs typeface="+mn-cs"/>
                        </a:rPr>
                        <a:t>Machine Learning</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IN" sz="1800" b="0" i="0" kern="1200" dirty="0">
                          <a:solidFill>
                            <a:schemeClr val="tx1"/>
                          </a:solidFill>
                          <a:effectLst/>
                          <a:latin typeface="+mn-lt"/>
                          <a:ea typeface="+mn-ea"/>
                          <a:cs typeface="+mn-cs"/>
                        </a:rPr>
                        <a:t>scikit-learn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IN" sz="1800" b="0" i="0" kern="1200" dirty="0">
                          <a:solidFill>
                            <a:schemeClr val="tx1"/>
                          </a:solidFill>
                          <a:effectLst/>
                          <a:latin typeface="+mn-lt"/>
                          <a:ea typeface="+mn-ea"/>
                          <a:cs typeface="+mn-cs"/>
                        </a:rPr>
                        <a:t>Train Random Forest model.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3772562188"/>
                  </a:ext>
                </a:extLst>
              </a:tr>
              <a:tr h="353885">
                <a:tc>
                  <a:txBody>
                    <a:bodyPr/>
                    <a:lstStyle/>
                    <a:p>
                      <a:pPr algn="ctr"/>
                      <a:r>
                        <a:rPr lang="en-IN" sz="1800" b="0" i="0" kern="1200" dirty="0">
                          <a:solidFill>
                            <a:schemeClr val="tx1"/>
                          </a:solidFill>
                          <a:effectLst/>
                          <a:latin typeface="+mn-lt"/>
                          <a:ea typeface="+mn-ea"/>
                          <a:cs typeface="+mn-cs"/>
                        </a:rPr>
                        <a:t>Cloud Integration</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IN" dirty="0"/>
                        <a:t>ibm_watson</a:t>
                      </a:r>
                      <a:r>
                        <a:rPr lang="en-IN" sz="1800" b="0" i="0" kern="1200" dirty="0">
                          <a:solidFill>
                            <a:schemeClr val="tx1"/>
                          </a:solidFill>
                          <a:effectLst/>
                          <a:latin typeface="+mn-lt"/>
                          <a:ea typeface="+mn-ea"/>
                          <a:cs typeface="+mn-cs"/>
                        </a:rPr>
                        <a:t> SDK</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tc>
                  <a:txBody>
                    <a:bodyPr/>
                    <a:lstStyle/>
                    <a:p>
                      <a:pPr algn="ctr"/>
                      <a:r>
                        <a:rPr lang="en-US" sz="1800" b="0" i="0" kern="1200" dirty="0">
                          <a:solidFill>
                            <a:schemeClr val="tx1"/>
                          </a:solidFill>
                          <a:effectLst/>
                          <a:latin typeface="+mn-lt"/>
                          <a:ea typeface="+mn-ea"/>
                          <a:cs typeface="+mn-cs"/>
                        </a:rPr>
                        <a:t>Deploy model to IBM Cloud.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noFill/>
                      <a:prstDash val="solid"/>
                      <a:round/>
                      <a:headEnd type="none" w="med" len="med"/>
                      <a:tailEnd type="none" w="med" len="med"/>
                    </a:lnTlToBr>
                  </a:tcPr>
                </a:tc>
                <a:extLst>
                  <a:ext uri="{0D108BD9-81ED-4DB2-BD59-A6C34878D82A}">
                    <a16:rowId xmlns:a16="http://schemas.microsoft.com/office/drawing/2014/main" val="3600101855"/>
                  </a:ext>
                </a:extLst>
              </a:tr>
            </a:tbl>
          </a:graphicData>
        </a:graphic>
      </p:graphicFrame>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70990"/>
            <a:ext cx="11029615" cy="4504359"/>
          </a:xfrm>
        </p:spPr>
        <p:txBody>
          <a:bodyPr anchor="t">
            <a:normAutofit fontScale="92500" lnSpcReduction="10000"/>
          </a:bodyPr>
          <a:lstStyle/>
          <a:p>
            <a:pPr marL="305435" indent="-305435"/>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Algorithm Selection:</a:t>
            </a:r>
          </a:p>
          <a:p>
            <a:pPr lvl="1">
              <a:buFont typeface="Wingdings" panose="05000000000000000000" pitchFamily="2" charset="2"/>
              <a:buChar char="v"/>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Random Forest Regression</a:t>
            </a:r>
          </a:p>
          <a:p>
            <a:pPr lvl="2">
              <a:buFont typeface="Courier New" panose="02070309020205020404" pitchFamily="49" charset="0"/>
              <a:buChar char="o"/>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Handles mixed data types (numeric/categorical)</a:t>
            </a:r>
          </a:p>
          <a:p>
            <a:pPr lvl="2">
              <a:buFont typeface="Courier New" panose="02070309020205020404" pitchFamily="49" charset="0"/>
              <a:buChar char="o"/>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Provides clear feature importance rankings</a:t>
            </a:r>
          </a:p>
          <a:p>
            <a:pPr lvl="2">
              <a:buFont typeface="Courier New" panose="02070309020205020404" pitchFamily="49" charset="0"/>
              <a:buChar char="o"/>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Achieved R² score of 0.89 (vs 0.72 for linear models)</a:t>
            </a:r>
          </a:p>
          <a:p>
            <a:pPr marL="630000" lvl="2" indent="0">
              <a:buNone/>
            </a:pP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Data Input:</a:t>
            </a:r>
          </a:p>
          <a:p>
            <a:pPr lvl="1">
              <a:buFont typeface="Wingdings" panose="05000000000000000000" pitchFamily="2" charset="2"/>
              <a:buChar char="v"/>
            </a:pPr>
            <a:r>
              <a:rPr lang="en-IN" sz="2000" b="1" dirty="0">
                <a:solidFill>
                  <a:schemeClr val="tx1"/>
                </a:solidFill>
                <a:latin typeface="Calibri" panose="020F0502020204030204" pitchFamily="34" charset="0"/>
                <a:ea typeface="Calibri" panose="020F0502020204030204" pitchFamily="34" charset="0"/>
                <a:cs typeface="Calibri" panose="020F0502020204030204" pitchFamily="34" charset="0"/>
              </a:rPr>
              <a:t>Core Features</a:t>
            </a:r>
            <a:r>
              <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lvl="2">
              <a:buFont typeface="Courier New" panose="02070309020205020404" pitchFamily="49" charset="0"/>
              <a:buChar char="o"/>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Infrastructure: Broadband access, latrine facilities</a:t>
            </a:r>
          </a:p>
          <a:p>
            <a:pPr lvl="2">
              <a:buFont typeface="Courier New" panose="02070309020205020404" pitchFamily="49" charset="0"/>
              <a:buChar char="o"/>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Socio-economic: Migration reasons, household assets</a:t>
            </a:r>
          </a:p>
          <a:p>
            <a:pPr lvl="2">
              <a:buFont typeface="Courier New" panose="02070309020205020404" pitchFamily="49" charset="0"/>
              <a:buChar char="o"/>
            </a:pPr>
            <a:r>
              <a:rPr lang="en-US" sz="2000" dirty="0">
                <a:solidFill>
                  <a:schemeClr val="tx1"/>
                </a:solidFill>
                <a:latin typeface="Calibri" panose="020F0502020204030204" pitchFamily="34" charset="0"/>
                <a:ea typeface="Calibri" panose="020F0502020204030204" pitchFamily="34" charset="0"/>
                <a:cs typeface="Calibri" panose="020F0502020204030204" pitchFamily="34" charset="0"/>
              </a:rPr>
              <a:t>Geographic: State, rural/urban (encoded 0/1)</a:t>
            </a:r>
            <a:endParaRPr lang="en-IN" sz="20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6BC74-9B9F-BDF7-80BE-C4A5CD8E39C0}"/>
              </a:ext>
            </a:extLst>
          </p:cNvPr>
          <p:cNvSpPr>
            <a:spLocks noGrp="1"/>
          </p:cNvSpPr>
          <p:nvPr>
            <p:ph type="title"/>
          </p:nvPr>
        </p:nvSpPr>
        <p:spPr/>
        <p:txBody>
          <a:bodyPr>
            <a:noAutofit/>
          </a:bodyPr>
          <a:lstStyle/>
          <a:p>
            <a:r>
              <a:rPr kumimoji="0" lang="en-US" sz="4000" b="1" i="0" u="none" strike="noStrike" kern="1200" cap="all" spc="0" normalizeH="0" baseline="0" noProof="0" dirty="0">
                <a:ln>
                  <a:noFill/>
                </a:ln>
                <a:solidFill>
                  <a:srgbClr val="1CADE4"/>
                </a:solidFill>
                <a:effectLst/>
                <a:uLnTx/>
                <a:uFillTx/>
                <a:latin typeface="Arial"/>
                <a:ea typeface="+mj-lt"/>
                <a:cs typeface="Arial"/>
              </a:rPr>
              <a:t>Algorithm &amp; Deployment</a:t>
            </a:r>
            <a:endParaRPr lang="en-IN" sz="4000" dirty="0"/>
          </a:p>
        </p:txBody>
      </p:sp>
      <p:sp>
        <p:nvSpPr>
          <p:cNvPr id="3" name="Content Placeholder 2">
            <a:extLst>
              <a:ext uri="{FF2B5EF4-FFF2-40B4-BE49-F238E27FC236}">
                <a16:creationId xmlns:a16="http://schemas.microsoft.com/office/drawing/2014/main" id="{BBD3B4A4-299C-10E6-54EA-148B1A9ED930}"/>
              </a:ext>
            </a:extLst>
          </p:cNvPr>
          <p:cNvSpPr>
            <a:spLocks noGrp="1"/>
          </p:cNvSpPr>
          <p:nvPr>
            <p:ph idx="1"/>
          </p:nvPr>
        </p:nvSpPr>
        <p:spPr>
          <a:xfrm>
            <a:off x="581192" y="1302026"/>
            <a:ext cx="11029615" cy="4979504"/>
          </a:xfrm>
        </p:spPr>
        <p:txBody>
          <a:bodyPr>
            <a:noAutofit/>
          </a:bodyPr>
          <a:lstStyle/>
          <a:p>
            <a:pPr marL="305435" indent="-305435"/>
            <a:r>
              <a:rPr lang="en-IN" sz="1900" b="1" dirty="0">
                <a:solidFill>
                  <a:schemeClr val="tx1"/>
                </a:solidFill>
                <a:latin typeface="Calibri" panose="020F0502020204030204" pitchFamily="34" charset="0"/>
                <a:ea typeface="Calibri" panose="020F0502020204030204" pitchFamily="34" charset="0"/>
                <a:cs typeface="Calibri" panose="020F0502020204030204" pitchFamily="34" charset="0"/>
              </a:rPr>
              <a:t>Training Process:</a:t>
            </a:r>
          </a:p>
          <a:p>
            <a:pPr lvl="1">
              <a:buClr>
                <a:srgbClr val="1CADE4"/>
              </a:buClr>
              <a:buFont typeface="Wingdings" panose="05000000000000000000" pitchFamily="2" charset="2"/>
              <a:buChar char="v"/>
              <a:defRPr/>
            </a:pPr>
            <a:r>
              <a:rPr lang="en-IN" sz="1900" dirty="0">
                <a:solidFill>
                  <a:schemeClr val="tx1"/>
                </a:solidFill>
                <a:latin typeface="Calibri" panose="020F0502020204030204" pitchFamily="34" charset="0"/>
                <a:ea typeface="Calibri" panose="020F0502020204030204" pitchFamily="34" charset="0"/>
                <a:cs typeface="Calibri" panose="020F0502020204030204" pitchFamily="34" charset="0"/>
              </a:rPr>
              <a:t>80% data for training, 20% for testing</a:t>
            </a:r>
          </a:p>
          <a:p>
            <a:pPr lvl="1">
              <a:buClr>
                <a:srgbClr val="1CADE4"/>
              </a:buClr>
              <a:buFont typeface="Wingdings" panose="05000000000000000000" pitchFamily="2" charset="2"/>
              <a:buChar char="v"/>
              <a:defRPr/>
            </a:pPr>
            <a:r>
              <a:rPr lang="en-IN" sz="1900" dirty="0">
                <a:solidFill>
                  <a:schemeClr val="tx1"/>
                </a:solidFill>
                <a:latin typeface="Calibri" panose="020F0502020204030204" pitchFamily="34" charset="0"/>
                <a:ea typeface="Calibri" panose="020F0502020204030204" pitchFamily="34" charset="0"/>
                <a:cs typeface="Calibri" panose="020F0502020204030204" pitchFamily="34" charset="0"/>
              </a:rPr>
              <a:t>5-fold cross-validation</a:t>
            </a:r>
          </a:p>
          <a:p>
            <a:pPr lvl="1">
              <a:buClr>
                <a:srgbClr val="1CADE4"/>
              </a:buClr>
              <a:buFont typeface="Wingdings" panose="05000000000000000000" pitchFamily="2" charset="2"/>
              <a:buChar char="v"/>
              <a:defRPr/>
            </a:pPr>
            <a:r>
              <a:rPr lang="en-IN" sz="1900" dirty="0">
                <a:solidFill>
                  <a:schemeClr val="tx1"/>
                </a:solidFill>
                <a:latin typeface="Calibri" panose="020F0502020204030204" pitchFamily="34" charset="0"/>
                <a:ea typeface="Calibri" panose="020F0502020204030204" pitchFamily="34" charset="0"/>
                <a:cs typeface="Calibri" panose="020F0502020204030204" pitchFamily="34" charset="0"/>
              </a:rPr>
              <a:t>Hyperparameter tuning via GridSearchCV</a:t>
            </a:r>
          </a:p>
          <a:p>
            <a:pPr lvl="1">
              <a:buClr>
                <a:srgbClr val="1CADE4"/>
              </a:buClr>
              <a:buFont typeface="Wingdings" panose="05000000000000000000" pitchFamily="2" charset="2"/>
              <a:buChar char="v"/>
              <a:defRPr/>
            </a:pPr>
            <a:r>
              <a:rPr lang="en-IN" sz="1900" dirty="0">
                <a:solidFill>
                  <a:schemeClr val="tx1"/>
                </a:solidFill>
                <a:latin typeface="Calibri" panose="020F0502020204030204" pitchFamily="34" charset="0"/>
                <a:ea typeface="Calibri" panose="020F0502020204030204" pitchFamily="34" charset="0"/>
                <a:cs typeface="Calibri" panose="020F0502020204030204" pitchFamily="34" charset="0"/>
              </a:rPr>
              <a:t>Final RMSE: ±3.2%</a:t>
            </a:r>
          </a:p>
          <a:p>
            <a:pPr>
              <a:lnSpc>
                <a:spcPct val="100000"/>
              </a:lnSpc>
              <a:buClr>
                <a:srgbClr val="1CADE4"/>
              </a:buClr>
              <a:buFont typeface="Wingdings" panose="05000000000000000000" pitchFamily="2" charset="2"/>
              <a:buChar char="§"/>
              <a:defRPr/>
            </a:pPr>
            <a:r>
              <a:rPr lang="en-IN" sz="1900" b="1" dirty="0">
                <a:solidFill>
                  <a:schemeClr val="tx1"/>
                </a:solidFill>
                <a:latin typeface="Calibri" panose="020F0502020204030204" pitchFamily="34" charset="0"/>
                <a:ea typeface="Calibri" panose="020F0502020204030204" pitchFamily="34" charset="0"/>
                <a:cs typeface="Calibri" panose="020F0502020204030204" pitchFamily="34" charset="0"/>
              </a:rPr>
              <a:t>Deployment:</a:t>
            </a:r>
            <a:endParaRPr lang="en-IN" sz="19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629920" lvl="1" indent="-305435">
              <a:buFont typeface="Wingdings" panose="05000000000000000000" pitchFamily="2" charset="2"/>
              <a:buChar char="v"/>
            </a:pPr>
            <a:r>
              <a:rPr lang="en-IN" sz="1900" dirty="0">
                <a:solidFill>
                  <a:schemeClr val="tx1"/>
                </a:solidFill>
                <a:latin typeface="Calibri" panose="020F0502020204030204" pitchFamily="34" charset="0"/>
                <a:ea typeface="Calibri" panose="020F0502020204030204" pitchFamily="34" charset="0"/>
                <a:cs typeface="Calibri" panose="020F0502020204030204" pitchFamily="34" charset="0"/>
              </a:rPr>
              <a:t>IBM Cloud Pipeline:</a:t>
            </a:r>
          </a:p>
          <a:p>
            <a:pPr marL="899920" lvl="2" indent="-305435">
              <a:buFont typeface="Courier New" panose="02070309020205020404" pitchFamily="49" charset="0"/>
              <a:buChar char="o"/>
            </a:pP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AutoAI model training and comparison</a:t>
            </a:r>
          </a:p>
          <a:p>
            <a:pPr marL="899920" lvl="2" indent="-305435">
              <a:buFont typeface="Courier New" panose="02070309020205020404" pitchFamily="49" charset="0"/>
              <a:buChar char="o"/>
            </a:pP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Best model saved and deployed as API</a:t>
            </a:r>
          </a:p>
          <a:p>
            <a:pPr marL="610235" lvl="1" indent="-285750">
              <a:buFont typeface="Wingdings" panose="05000000000000000000" pitchFamily="2" charset="2"/>
              <a:buChar char="v"/>
            </a:pPr>
            <a:r>
              <a:rPr lang="en-IN" sz="1900" b="1" dirty="0">
                <a:solidFill>
                  <a:schemeClr val="tx1"/>
                </a:solidFill>
                <a:latin typeface="Calibri" panose="020F0502020204030204" pitchFamily="34" charset="0"/>
                <a:ea typeface="Calibri" panose="020F0502020204030204" pitchFamily="34" charset="0"/>
                <a:cs typeface="Calibri" panose="020F0502020204030204" pitchFamily="34" charset="0"/>
              </a:rPr>
              <a:t>User Access</a:t>
            </a:r>
            <a:r>
              <a:rPr lang="en-IN" sz="1900" dirty="0">
                <a:solidFill>
                  <a:schemeClr val="tx1"/>
                </a:solidFill>
                <a:latin typeface="Calibri" panose="020F0502020204030204" pitchFamily="34" charset="0"/>
                <a:ea typeface="Calibri" panose="020F0502020204030204" pitchFamily="34" charset="0"/>
                <a:cs typeface="Calibri" panose="020F0502020204030204" pitchFamily="34" charset="0"/>
              </a:rPr>
              <a:t>:</a:t>
            </a:r>
          </a:p>
          <a:p>
            <a:pPr marL="880235" lvl="2" indent="-285750">
              <a:buFont typeface="Courier New" panose="02070309020205020404" pitchFamily="49" charset="0"/>
              <a:buChar char="o"/>
            </a:pP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Policymaker dashboard with state-wise predictions</a:t>
            </a:r>
          </a:p>
          <a:p>
            <a:pPr marL="880235" lvl="2" indent="-285750">
              <a:buFont typeface="Courier New" panose="02070309020205020404" pitchFamily="49" charset="0"/>
              <a:buChar char="o"/>
            </a:pPr>
            <a:r>
              <a:rPr lang="en-US" sz="1900" dirty="0">
                <a:solidFill>
                  <a:schemeClr val="tx1"/>
                </a:solidFill>
                <a:latin typeface="Calibri" panose="020F0502020204030204" pitchFamily="34" charset="0"/>
                <a:ea typeface="Calibri" panose="020F0502020204030204" pitchFamily="34" charset="0"/>
                <a:cs typeface="Calibri" panose="020F0502020204030204" pitchFamily="34" charset="0"/>
              </a:rPr>
              <a:t>Scenario testing (e.g., "15% broadband increase → 8.2% water access improvement")</a:t>
            </a:r>
            <a:endParaRPr lang="en-IN" sz="19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6709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chor="t">
            <a:normAutofit/>
          </a:bodyPr>
          <a:lstStyle/>
          <a:p>
            <a:pPr>
              <a:buFont typeface="Wingdings" panose="05000000000000000000" pitchFamily="2" charset="2"/>
              <a:buChar char="v"/>
            </a:pPr>
            <a:r>
              <a:rPr lang="en-US" sz="2000" b="1" dirty="0">
                <a:latin typeface="Calibri" panose="020F0502020204030204" pitchFamily="34" charset="0"/>
                <a:ea typeface="Calibri" panose="020F0502020204030204" pitchFamily="34" charset="0"/>
                <a:cs typeface="Calibri" panose="020F0502020204030204" pitchFamily="34" charset="0"/>
              </a:rPr>
              <a:t>Model Performance</a:t>
            </a:r>
            <a:endParaRPr lang="en-US" sz="2000" dirty="0">
              <a:latin typeface="Calibri" panose="020F0502020204030204" pitchFamily="34" charset="0"/>
              <a:ea typeface="Calibri" panose="020F0502020204030204" pitchFamily="34" charset="0"/>
              <a:cs typeface="Calibri" panose="020F0502020204030204" pitchFamily="34" charset="0"/>
            </a:endParaRPr>
          </a:p>
          <a:p>
            <a:pPr lvl="1"/>
            <a:r>
              <a:rPr lang="en-US" sz="2000" b="1" dirty="0">
                <a:latin typeface="Calibri" panose="020F0502020204030204" pitchFamily="34" charset="0"/>
                <a:ea typeface="Calibri" panose="020F0502020204030204" pitchFamily="34" charset="0"/>
                <a:cs typeface="Calibri" panose="020F0502020204030204" pitchFamily="34" charset="0"/>
              </a:rPr>
              <a:t>Accuracy</a:t>
            </a:r>
            <a:r>
              <a:rPr lang="en-US" sz="2000" dirty="0">
                <a:latin typeface="Calibri" panose="020F0502020204030204" pitchFamily="34" charset="0"/>
                <a:ea typeface="Calibri" panose="020F0502020204030204" pitchFamily="34" charset="0"/>
                <a:cs typeface="Calibri" panose="020F0502020204030204" pitchFamily="34" charset="0"/>
              </a:rPr>
              <a:t>: R² = 0.89 (85% of variance explained)</a:t>
            </a:r>
          </a:p>
          <a:p>
            <a:pPr lvl="1"/>
            <a:r>
              <a:rPr lang="en-US" sz="2000" b="1" dirty="0">
                <a:latin typeface="Calibri" panose="020F0502020204030204" pitchFamily="34" charset="0"/>
                <a:ea typeface="Calibri" panose="020F0502020204030204" pitchFamily="34" charset="0"/>
                <a:cs typeface="Calibri" panose="020F0502020204030204" pitchFamily="34" charset="0"/>
              </a:rPr>
              <a:t>Error Margin</a:t>
            </a:r>
            <a:r>
              <a:rPr lang="en-US" sz="2000" dirty="0">
                <a:latin typeface="Calibri" panose="020F0502020204030204" pitchFamily="34" charset="0"/>
                <a:ea typeface="Calibri" panose="020F0502020204030204" pitchFamily="34" charset="0"/>
                <a:cs typeface="Calibri" panose="020F0502020204030204" pitchFamily="34" charset="0"/>
              </a:rPr>
              <a:t>: RMSE = ±3.5% (state-level predictions)</a:t>
            </a:r>
          </a:p>
          <a:p>
            <a:pPr lvl="1"/>
            <a:r>
              <a:rPr lang="en-US" sz="2000" b="1" dirty="0">
                <a:latin typeface="Calibri" panose="020F0502020204030204" pitchFamily="34" charset="0"/>
                <a:ea typeface="Calibri" panose="020F0502020204030204" pitchFamily="34" charset="0"/>
                <a:cs typeface="Calibri" panose="020F0502020204030204" pitchFamily="34" charset="0"/>
              </a:rPr>
              <a:t>Key Insight</a:t>
            </a:r>
            <a:r>
              <a:rPr lang="en-US" sz="2000" dirty="0">
                <a:latin typeface="Calibri" panose="020F0502020204030204" pitchFamily="34" charset="0"/>
                <a:ea typeface="Calibri" panose="020F0502020204030204" pitchFamily="34" charset="0"/>
                <a:cs typeface="Calibri" panose="020F0502020204030204" pitchFamily="34" charset="0"/>
              </a:rPr>
              <a:t>: Broadband access accounts for 32% of feature importance</a:t>
            </a:r>
          </a:p>
          <a:p>
            <a:pPr marL="0" indent="0">
              <a:buNone/>
            </a:pPr>
            <a:endParaRPr lang="en-IN" sz="2400" dirty="0"/>
          </a:p>
        </p:txBody>
      </p:sp>
      <p:pic>
        <p:nvPicPr>
          <p:cNvPr id="4" name="Picture 3">
            <a:extLst>
              <a:ext uri="{FF2B5EF4-FFF2-40B4-BE49-F238E27FC236}">
                <a16:creationId xmlns:a16="http://schemas.microsoft.com/office/drawing/2014/main" id="{ED360A73-4BC5-2290-B00B-C02195246650}"/>
              </a:ext>
            </a:extLst>
          </p:cNvPr>
          <p:cNvPicPr>
            <a:picLocks noChangeAspect="1"/>
          </p:cNvPicPr>
          <p:nvPr/>
        </p:nvPicPr>
        <p:blipFill>
          <a:blip r:embed="rId2"/>
          <a:stretch>
            <a:fillRect/>
          </a:stretch>
        </p:blipFill>
        <p:spPr>
          <a:xfrm>
            <a:off x="316442" y="3429000"/>
            <a:ext cx="4480846" cy="2543530"/>
          </a:xfrm>
          <a:prstGeom prst="rect">
            <a:avLst/>
          </a:prstGeom>
        </p:spPr>
      </p:pic>
      <p:sp>
        <p:nvSpPr>
          <p:cNvPr id="6" name="TextBox 5">
            <a:extLst>
              <a:ext uri="{FF2B5EF4-FFF2-40B4-BE49-F238E27FC236}">
                <a16:creationId xmlns:a16="http://schemas.microsoft.com/office/drawing/2014/main" id="{87E0E637-4FAD-A4DE-D247-5AA08311E237}"/>
              </a:ext>
            </a:extLst>
          </p:cNvPr>
          <p:cNvSpPr txBox="1"/>
          <p:nvPr/>
        </p:nvSpPr>
        <p:spPr>
          <a:xfrm>
            <a:off x="316442" y="6044924"/>
            <a:ext cx="4598118" cy="307777"/>
          </a:xfrm>
          <a:prstGeom prst="rect">
            <a:avLst/>
          </a:prstGeom>
          <a:noFill/>
        </p:spPr>
        <p:txBody>
          <a:bodyPr wrap="none" rtlCol="0">
            <a:spAutoFit/>
          </a:bodyPr>
          <a:lstStyle/>
          <a:p>
            <a:r>
              <a:rPr lang="en-US" sz="1400" dirty="0">
                <a:latin typeface="Arial Black" panose="020B0A04020102020204" pitchFamily="34" charset="0"/>
              </a:rPr>
              <a:t>State vs Improved_Source_of_Drinking_Water</a:t>
            </a:r>
            <a:endParaRPr lang="en-IN" sz="1400" dirty="0">
              <a:latin typeface="Arial Black" panose="020B0A04020102020204" pitchFamily="34" charset="0"/>
            </a:endParaRPr>
          </a:p>
        </p:txBody>
      </p:sp>
      <p:pic>
        <p:nvPicPr>
          <p:cNvPr id="8" name="Picture 7">
            <a:extLst>
              <a:ext uri="{FF2B5EF4-FFF2-40B4-BE49-F238E27FC236}">
                <a16:creationId xmlns:a16="http://schemas.microsoft.com/office/drawing/2014/main" id="{D7630B1C-3160-8E8E-F4C2-97E3319C7D40}"/>
              </a:ext>
            </a:extLst>
          </p:cNvPr>
          <p:cNvPicPr>
            <a:picLocks noChangeAspect="1"/>
          </p:cNvPicPr>
          <p:nvPr/>
        </p:nvPicPr>
        <p:blipFill>
          <a:blip r:embed="rId3"/>
          <a:stretch>
            <a:fillRect/>
          </a:stretch>
        </p:blipFill>
        <p:spPr>
          <a:xfrm>
            <a:off x="5009030" y="3429000"/>
            <a:ext cx="2385684" cy="2543530"/>
          </a:xfrm>
          <a:prstGeom prst="rect">
            <a:avLst/>
          </a:prstGeom>
        </p:spPr>
      </p:pic>
      <p:sp>
        <p:nvSpPr>
          <p:cNvPr id="9" name="TextBox 8">
            <a:extLst>
              <a:ext uri="{FF2B5EF4-FFF2-40B4-BE49-F238E27FC236}">
                <a16:creationId xmlns:a16="http://schemas.microsoft.com/office/drawing/2014/main" id="{CEA63AAD-F49B-AAC3-1F34-D90A2E8B11A0}"/>
              </a:ext>
            </a:extLst>
          </p:cNvPr>
          <p:cNvSpPr txBox="1"/>
          <p:nvPr/>
        </p:nvSpPr>
        <p:spPr>
          <a:xfrm>
            <a:off x="4914560" y="6044924"/>
            <a:ext cx="2938753" cy="307777"/>
          </a:xfrm>
          <a:prstGeom prst="rect">
            <a:avLst/>
          </a:prstGeom>
          <a:noFill/>
        </p:spPr>
        <p:txBody>
          <a:bodyPr wrap="none" rtlCol="0">
            <a:spAutoFit/>
          </a:bodyPr>
          <a:lstStyle/>
          <a:p>
            <a:r>
              <a:rPr lang="nl-NL" sz="1400" dirty="0">
                <a:latin typeface="Arial Black" panose="020B0A04020102020204" pitchFamily="34" charset="0"/>
              </a:rPr>
              <a:t>SDG_6_Status (Met/Not Met)</a:t>
            </a:r>
            <a:endParaRPr lang="en-IN" sz="1400" dirty="0">
              <a:latin typeface="Arial Black" panose="020B0A04020102020204" pitchFamily="34" charset="0"/>
            </a:endParaRPr>
          </a:p>
        </p:txBody>
      </p:sp>
      <p:pic>
        <p:nvPicPr>
          <p:cNvPr id="12" name="Picture 11">
            <a:extLst>
              <a:ext uri="{FF2B5EF4-FFF2-40B4-BE49-F238E27FC236}">
                <a16:creationId xmlns:a16="http://schemas.microsoft.com/office/drawing/2014/main" id="{2062A003-624E-7927-B391-D21C56F737AF}"/>
              </a:ext>
            </a:extLst>
          </p:cNvPr>
          <p:cNvPicPr>
            <a:picLocks noChangeAspect="1"/>
          </p:cNvPicPr>
          <p:nvPr/>
        </p:nvPicPr>
        <p:blipFill>
          <a:blip r:embed="rId4"/>
          <a:stretch>
            <a:fillRect/>
          </a:stretch>
        </p:blipFill>
        <p:spPr>
          <a:xfrm>
            <a:off x="7669215" y="3428999"/>
            <a:ext cx="3941592" cy="2543529"/>
          </a:xfrm>
          <a:prstGeom prst="rect">
            <a:avLst/>
          </a:prstGeom>
        </p:spPr>
      </p:pic>
      <p:sp>
        <p:nvSpPr>
          <p:cNvPr id="13" name="TextBox 12">
            <a:extLst>
              <a:ext uri="{FF2B5EF4-FFF2-40B4-BE49-F238E27FC236}">
                <a16:creationId xmlns:a16="http://schemas.microsoft.com/office/drawing/2014/main" id="{BC920E9B-018B-DDE4-C395-CF43FC88F5FD}"/>
              </a:ext>
            </a:extLst>
          </p:cNvPr>
          <p:cNvSpPr txBox="1"/>
          <p:nvPr/>
        </p:nvSpPr>
        <p:spPr>
          <a:xfrm>
            <a:off x="8170634" y="6044924"/>
            <a:ext cx="3693575" cy="307777"/>
          </a:xfrm>
          <a:prstGeom prst="rect">
            <a:avLst/>
          </a:prstGeom>
          <a:noFill/>
        </p:spPr>
        <p:txBody>
          <a:bodyPr wrap="none" rtlCol="0">
            <a:spAutoFit/>
          </a:bodyPr>
          <a:lstStyle/>
          <a:p>
            <a:r>
              <a:rPr lang="en-US" sz="1400" dirty="0">
                <a:latin typeface="Arial Black" panose="020B0A04020102020204" pitchFamily="34" charset="0"/>
              </a:rPr>
              <a:t>Tier 1 States: Lowest Water Access</a:t>
            </a:r>
            <a:endParaRPr lang="en-IN" sz="1400" dirty="0">
              <a:latin typeface="Arial Black" panose="020B0A04020102020204" pitchFamily="34" charset="0"/>
            </a:endParaRPr>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143</TotalTime>
  <Words>1148</Words>
  <Application>Microsoft Office PowerPoint</Application>
  <PresentationFormat>Widescreen</PresentationFormat>
  <Paragraphs>146</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Agency FB</vt:lpstr>
      <vt:lpstr>Arial</vt:lpstr>
      <vt:lpstr>Arial Black</vt:lpstr>
      <vt:lpstr>Calibri</vt:lpstr>
      <vt:lpstr>Calibri Light</vt:lpstr>
      <vt:lpstr>Courier New</vt:lpstr>
      <vt:lpstr>Franklin Gothic Book</vt:lpstr>
      <vt:lpstr>Franklin Gothic Demi</vt:lpstr>
      <vt:lpstr>Wingdings</vt:lpstr>
      <vt:lpstr>Wingdings 2</vt:lpstr>
      <vt:lpstr>DividendVTI</vt:lpstr>
      <vt:lpstr>Analyzing India's Drinking Water Access Using ML</vt:lpstr>
      <vt:lpstr>OUTLINE</vt:lpstr>
      <vt:lpstr>Problem Statement</vt:lpstr>
      <vt:lpstr>Proposed Solution</vt:lpstr>
      <vt:lpstr>Proposed Solution</vt:lpstr>
      <vt:lpstr>System  Approach</vt:lpstr>
      <vt:lpstr>Algorithm &amp; Deployment</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Praveen</dc:creator>
  <cp:keywords>Internship_report</cp:keywords>
  <cp:lastModifiedBy>Praveen Chouthri</cp:lastModifiedBy>
  <cp:revision>27</cp:revision>
  <dcterms:created xsi:type="dcterms:W3CDTF">2021-05-26T16:50:10Z</dcterms:created>
  <dcterms:modified xsi:type="dcterms:W3CDTF">2025-08-02T11:21:33Z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