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7"/>
  </p:notesMasterIdLst>
  <p:sldIdLst>
    <p:sldId id="256" r:id="rId2"/>
    <p:sldId id="264" r:id="rId3"/>
    <p:sldId id="283" r:id="rId4"/>
    <p:sldId id="257" r:id="rId5"/>
    <p:sldId id="265" r:id="rId6"/>
    <p:sldId id="260" r:id="rId7"/>
    <p:sldId id="262" r:id="rId8"/>
    <p:sldId id="270" r:id="rId9"/>
    <p:sldId id="284" r:id="rId10"/>
    <p:sldId id="280" r:id="rId11"/>
    <p:sldId id="263" r:id="rId12"/>
    <p:sldId id="266" r:id="rId13"/>
    <p:sldId id="292" r:id="rId14"/>
    <p:sldId id="285" r:id="rId15"/>
    <p:sldId id="286" r:id="rId16"/>
    <p:sldId id="287" r:id="rId17"/>
    <p:sldId id="288" r:id="rId18"/>
    <p:sldId id="291" r:id="rId19"/>
    <p:sldId id="289" r:id="rId20"/>
    <p:sldId id="290" r:id="rId21"/>
    <p:sldId id="293" r:id="rId22"/>
    <p:sldId id="281" r:id="rId23"/>
    <p:sldId id="268" r:id="rId24"/>
    <p:sldId id="269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280" autoAdjust="0"/>
  </p:normalViewPr>
  <p:slideViewPr>
    <p:cSldViewPr snapToGrid="0">
      <p:cViewPr>
        <p:scale>
          <a:sx n="76" d="100"/>
          <a:sy n="76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BF38-34C3-4284-A53A-01FA6F57312A}" type="datetimeFigureOut">
              <a:rPr lang="en-IN" smtClean="0"/>
              <a:t>12-08-2018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304-84E6-4FCE-867A-122425BC6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304-84E6-4FCE-867A-122425BC602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5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2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7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899" y="1782041"/>
            <a:ext cx="8229600" cy="1967861"/>
          </a:xfrm>
        </p:spPr>
        <p:txBody>
          <a:bodyPr/>
          <a:lstStyle/>
          <a:p>
            <a:pPr algn="r"/>
            <a:r>
              <a:rPr lang="en-US" sz="4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4020404030D07020202" pitchFamily="82" charset="0"/>
              </a:rPr>
              <a:t>RFID BASED SMART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17599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12" y="2355378"/>
            <a:ext cx="7942444" cy="2793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Student Registration with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Data collection from RFID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empus Sans ITC" panose="04020404030D07020202" pitchFamily="82" charset="0"/>
              </a:rPr>
              <a:t>Store Data in the private cloud</a:t>
            </a:r>
            <a:endParaRPr lang="en-US" sz="2100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GUI for users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998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1071334"/>
            <a:ext cx="7786580" cy="1200150"/>
          </a:xfrm>
        </p:spPr>
        <p:txBody>
          <a:bodyPr/>
          <a:lstStyle/>
          <a:p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Student Registration with the System</a:t>
            </a:r>
            <a:b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97" y="1844622"/>
            <a:ext cx="7997211" cy="62345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empus Sans ITC" panose="04020404030D07020202" pitchFamily="82" charset="0"/>
              </a:rPr>
              <a:t>Admin registers new student by collecting his credentials and by providing a RFID card which has got a unique 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754" y="2966604"/>
            <a:ext cx="68476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755" y="2708665"/>
            <a:ext cx="64352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empus Sans ITC" panose="04020404030D07020202" pitchFamily="82" charset="0"/>
              </a:rPr>
              <a:t> 1 	If (</a:t>
            </a:r>
            <a:r>
              <a:rPr lang="en-US" sz="1600" dirty="0" err="1">
                <a:latin typeface="Tempus Sans ITC" panose="04020404030D07020202" pitchFamily="82" charset="0"/>
              </a:rPr>
              <a:t>rfid.IsCard</a:t>
            </a:r>
            <a:r>
              <a:rPr lang="en-US" sz="1600" dirty="0">
                <a:latin typeface="Tempus Sans ITC" panose="04020404030D07020202" pitchFamily="82" charset="0"/>
              </a:rPr>
              <a:t>())=true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2		If (</a:t>
            </a:r>
            <a:r>
              <a:rPr lang="en-US" sz="1600" dirty="0" err="1">
                <a:latin typeface="Tempus Sans ITC" panose="04020404030D07020202" pitchFamily="82" charset="0"/>
              </a:rPr>
              <a:t>rfid.readCardSerial</a:t>
            </a:r>
            <a:r>
              <a:rPr lang="en-US" sz="1600" dirty="0">
                <a:latin typeface="Tempus Sans ITC" panose="04020404030D07020202" pitchFamily="82" charset="0"/>
              </a:rPr>
              <a:t>())=true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3			data=</a:t>
            </a:r>
            <a:r>
              <a:rPr lang="en-US" sz="1600" dirty="0" err="1">
                <a:latin typeface="Tempus Sans ITC" panose="04020404030D07020202" pitchFamily="82" charset="0"/>
              </a:rPr>
              <a:t>rfid.serNum</a:t>
            </a:r>
            <a:endParaRPr lang="en-US" sz="1600" dirty="0">
              <a:latin typeface="Tempus Sans ITC" panose="04020404030D07020202" pitchFamily="82" charset="0"/>
            </a:endParaRPr>
          </a:p>
          <a:p>
            <a:r>
              <a:rPr lang="en-US" sz="1600" dirty="0">
                <a:latin typeface="Tempus Sans ITC" panose="04020404030D07020202" pitchFamily="82" charset="0"/>
              </a:rPr>
              <a:t>4		</a:t>
            </a:r>
            <a:r>
              <a:rPr lang="en-US" sz="1600" dirty="0" err="1">
                <a:latin typeface="Tempus Sans ITC" panose="04020404030D07020202" pitchFamily="82" charset="0"/>
              </a:rPr>
              <a:t>EndIf</a:t>
            </a:r>
            <a:endParaRPr lang="en-US" sz="1600" dirty="0">
              <a:latin typeface="Tempus Sans ITC" panose="04020404030D07020202" pitchFamily="82" charset="0"/>
            </a:endParaRPr>
          </a:p>
          <a:p>
            <a:r>
              <a:rPr lang="en-US" sz="1600" dirty="0">
                <a:latin typeface="Tempus Sans ITC" panose="04020404030D07020202" pitchFamily="82" charset="0"/>
              </a:rPr>
              <a:t>5	     Else No Card Found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6	</a:t>
            </a:r>
            <a:r>
              <a:rPr lang="en-US" sz="1600" dirty="0" err="1">
                <a:latin typeface="Tempus Sans ITC" panose="04020404030D07020202" pitchFamily="82" charset="0"/>
              </a:rPr>
              <a:t>EndIf</a:t>
            </a:r>
            <a:endParaRPr lang="en-US" sz="1600" dirty="0">
              <a:latin typeface="Tempus Sans ITC" panose="04020404030D07020202" pitchFamily="82" charset="0"/>
            </a:endParaRPr>
          </a:p>
          <a:p>
            <a:r>
              <a:rPr lang="en-US" sz="1600" dirty="0">
                <a:latin typeface="Tempus Sans ITC" panose="04020404030D07020202" pitchFamily="82" charset="0"/>
              </a:rPr>
              <a:t>7	</a:t>
            </a:r>
            <a:r>
              <a:rPr lang="en-US" sz="1600" dirty="0" err="1">
                <a:latin typeface="Tempus Sans ITC" panose="04020404030D07020202" pitchFamily="82" charset="0"/>
              </a:rPr>
              <a:t>Lcd.print</a:t>
            </a:r>
            <a:r>
              <a:rPr lang="en-US" sz="1600" dirty="0">
                <a:latin typeface="Tempus Sans ITC" panose="04020404030D07020202" pitchFamily="82" charset="0"/>
              </a:rPr>
              <a:t>(data)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8	url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9	Login as Admin 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10	Register student credentials along with data obtained</a:t>
            </a:r>
          </a:p>
          <a:p>
            <a:r>
              <a:rPr lang="en-US" sz="1600" dirty="0">
                <a:latin typeface="Tempus Sans ITC" panose="04020404030D07020202" pitchFamily="82" charset="0"/>
              </a:rPr>
              <a:t>11	Store it in student database </a:t>
            </a:r>
          </a:p>
        </p:txBody>
      </p:sp>
    </p:spTree>
    <p:extLst>
      <p:ext uri="{BB962C8B-B14F-4D97-AF65-F5344CB8AC3E}">
        <p14:creationId xmlns:p14="http://schemas.microsoft.com/office/powerpoint/2010/main" val="13994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50" y="1108773"/>
            <a:ext cx="7053542" cy="1050398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Data collection from RFID</a:t>
            </a:r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18" y="1894812"/>
            <a:ext cx="6529472" cy="70474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empus Sans ITC" panose="04020404030D07020202" pitchFamily="82" charset="0"/>
              </a:rPr>
              <a:t>Proposed system can record the attendance status of the student in this module</a:t>
            </a:r>
          </a:p>
          <a:p>
            <a:pPr marL="0" indent="0">
              <a:buNone/>
            </a:pPr>
            <a:endParaRPr lang="en-US" sz="1800" dirty="0">
              <a:latin typeface="Tempus Sans ITC" panose="04020404030D0702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749" y="2599560"/>
            <a:ext cx="6116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mpus Sans ITC" panose="04020404030D07020202" pitchFamily="82" charset="0"/>
              </a:rPr>
              <a:t>1	If (</a:t>
            </a:r>
            <a:r>
              <a:rPr lang="en-US" dirty="0" err="1">
                <a:latin typeface="Tempus Sans ITC" panose="04020404030D07020202" pitchFamily="82" charset="0"/>
              </a:rPr>
              <a:t>rfid.IsCard</a:t>
            </a:r>
            <a:r>
              <a:rPr lang="en-US" dirty="0">
                <a:latin typeface="Tempus Sans ITC" panose="04020404030D07020202" pitchFamily="82" charset="0"/>
              </a:rPr>
              <a:t>())=true</a:t>
            </a:r>
          </a:p>
          <a:p>
            <a:r>
              <a:rPr lang="en-US" dirty="0">
                <a:latin typeface="Tempus Sans ITC" panose="04020404030D07020202" pitchFamily="82" charset="0"/>
              </a:rPr>
              <a:t>2		If (</a:t>
            </a:r>
            <a:r>
              <a:rPr lang="en-US" dirty="0" err="1">
                <a:latin typeface="Tempus Sans ITC" panose="04020404030D07020202" pitchFamily="82" charset="0"/>
              </a:rPr>
              <a:t>rfid.readCardSerial</a:t>
            </a:r>
            <a:r>
              <a:rPr lang="en-US" dirty="0">
                <a:latin typeface="Tempus Sans ITC" panose="04020404030D07020202" pitchFamily="82" charset="0"/>
              </a:rPr>
              <a:t>())=true</a:t>
            </a:r>
          </a:p>
          <a:p>
            <a:r>
              <a:rPr lang="en-US" dirty="0">
                <a:latin typeface="Tempus Sans ITC" panose="04020404030D07020202" pitchFamily="82" charset="0"/>
              </a:rPr>
              <a:t>3				data=</a:t>
            </a:r>
            <a:r>
              <a:rPr lang="en-US" dirty="0" err="1">
                <a:latin typeface="Tempus Sans ITC" panose="04020404030D07020202" pitchFamily="82" charset="0"/>
              </a:rPr>
              <a:t>rfid.SerailNum</a:t>
            </a:r>
            <a:r>
              <a:rPr lang="en-US" dirty="0">
                <a:latin typeface="Tempus Sans ITC" panose="04020404030D07020202" pitchFamily="82" charset="0"/>
              </a:rPr>
              <a:t>()</a:t>
            </a:r>
          </a:p>
          <a:p>
            <a:r>
              <a:rPr lang="en-US" dirty="0">
                <a:latin typeface="Tempus Sans ITC" panose="04020404030D07020202" pitchFamily="82" charset="0"/>
              </a:rPr>
              <a:t>4				If data=Registered student  Id</a:t>
            </a:r>
          </a:p>
          <a:p>
            <a:r>
              <a:rPr lang="en-US" dirty="0">
                <a:latin typeface="Tempus Sans ITC" panose="04020404030D07020202" pitchFamily="82" charset="0"/>
              </a:rPr>
              <a:t>5					</a:t>
            </a:r>
            <a:r>
              <a:rPr lang="en-US" dirty="0" smtClean="0">
                <a:latin typeface="Tempus Sans ITC" panose="04020404030D07020202" pitchFamily="82" charset="0"/>
              </a:rPr>
              <a:t>Store in the attendance database</a:t>
            </a:r>
            <a:endParaRPr lang="en-US" dirty="0">
              <a:latin typeface="Tempus Sans ITC" panose="04020404030D07020202" pitchFamily="82" charset="0"/>
            </a:endParaRPr>
          </a:p>
          <a:p>
            <a:r>
              <a:rPr lang="en-US" dirty="0">
                <a:latin typeface="Tempus Sans ITC" panose="04020404030D07020202" pitchFamily="82" charset="0"/>
              </a:rPr>
              <a:t>6				</a:t>
            </a:r>
            <a:r>
              <a:rPr lang="en-US" dirty="0" err="1">
                <a:latin typeface="Tempus Sans ITC" panose="04020404030D07020202" pitchFamily="82" charset="0"/>
              </a:rPr>
              <a:t>EndIf</a:t>
            </a:r>
            <a:endParaRPr lang="en-US" dirty="0">
              <a:latin typeface="Tempus Sans ITC" panose="04020404030D07020202" pitchFamily="82" charset="0"/>
            </a:endParaRPr>
          </a:p>
          <a:p>
            <a:r>
              <a:rPr lang="en-US" dirty="0">
                <a:latin typeface="Tempus Sans ITC" panose="04020404030D07020202" pitchFamily="82" charset="0"/>
              </a:rPr>
              <a:t>7			</a:t>
            </a:r>
            <a:r>
              <a:rPr lang="en-US" dirty="0" err="1">
                <a:latin typeface="Tempus Sans ITC" panose="04020404030D07020202" pitchFamily="82" charset="0"/>
              </a:rPr>
              <a:t>EndIf</a:t>
            </a:r>
            <a:endParaRPr lang="en-US" dirty="0">
              <a:latin typeface="Tempus Sans ITC" panose="04020404030D07020202" pitchFamily="82" charset="0"/>
            </a:endParaRPr>
          </a:p>
          <a:p>
            <a:r>
              <a:rPr lang="en-US" dirty="0">
                <a:latin typeface="Tempus Sans ITC" panose="04020404030D07020202" pitchFamily="82" charset="0"/>
              </a:rPr>
              <a:t>8		Else No card found</a:t>
            </a:r>
          </a:p>
          <a:p>
            <a:r>
              <a:rPr lang="en-US" dirty="0">
                <a:latin typeface="Tempus Sans ITC" panose="04020404030D07020202" pitchFamily="82" charset="0"/>
              </a:rPr>
              <a:t>9	</a:t>
            </a:r>
            <a:r>
              <a:rPr lang="en-US" dirty="0" err="1">
                <a:latin typeface="Tempus Sans ITC" panose="04020404030D07020202" pitchFamily="82" charset="0"/>
              </a:rPr>
              <a:t>EndIf</a:t>
            </a:r>
            <a:endParaRPr lang="en-US" dirty="0">
              <a:latin typeface="Tempus Sans ITC" panose="04020404030D07020202" pitchFamily="82" charset="0"/>
            </a:endParaRPr>
          </a:p>
          <a:p>
            <a:r>
              <a:rPr lang="en-US" dirty="0" smtClean="0">
                <a:latin typeface="Tempus Sans ITC" panose="04020404030D07020202" pitchFamily="82" charset="0"/>
              </a:rPr>
              <a:t>    </a:t>
            </a:r>
            <a:endParaRPr lang="en-US" dirty="0">
              <a:latin typeface="Tempus Sans ITC" panose="04020404030D07020202" pitchFamily="82" charset="0"/>
            </a:endParaRPr>
          </a:p>
          <a:p>
            <a:endParaRPr lang="en-US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969818"/>
            <a:ext cx="7107382" cy="11222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Store Data in the private cloud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5" y="1870364"/>
            <a:ext cx="5846617" cy="38792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empus Sans ITC" pitchFamily="82" charset="0"/>
              </a:rPr>
              <a:t>The cloud provides computing for end users in a remote environment, where the actual software runs as a service rather than on each end-user's computer.</a:t>
            </a:r>
          </a:p>
          <a:p>
            <a:pPr>
              <a:buNone/>
            </a:pPr>
            <a:endParaRPr lang="en-IN" b="1" dirty="0" smtClean="0">
              <a:latin typeface="Tempus Sans ITC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empus Sans ITC" pitchFamily="82" charset="0"/>
              </a:rPr>
              <a:t>OpenStack</a:t>
            </a:r>
            <a:r>
              <a:rPr lang="en-IN" dirty="0" smtClean="0">
                <a:latin typeface="Tempus Sans ITC" pitchFamily="82" charset="0"/>
              </a:rPr>
              <a:t> deploy virtual machines and other instances that handle different tasks for managing a cloud environment puting platforms for public and private clouds.</a:t>
            </a:r>
          </a:p>
          <a:p>
            <a:pPr>
              <a:buNone/>
            </a:pPr>
            <a:r>
              <a:rPr lang="en-US" dirty="0" smtClean="0">
                <a:latin typeface="Tempus Sans ITC" pitchFamily="82" charset="0"/>
              </a:rPr>
              <a:t>.</a:t>
            </a:r>
          </a:p>
        </p:txBody>
      </p:sp>
      <p:pic>
        <p:nvPicPr>
          <p:cNvPr id="1026" name="Picture 2" descr="http://blogs-images.forbes.com/patrickmoorhead/files/2014/05/openstack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1603" y="2133599"/>
            <a:ext cx="2564580" cy="368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753" y="2524689"/>
            <a:ext cx="6755678" cy="3798214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5270" y="1859723"/>
            <a:ext cx="7053542" cy="10503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Attendance system home page</a:t>
            </a:r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/>
            </a:r>
            <a:b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8895" y="398205"/>
            <a:ext cx="6539543" cy="2126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GUI for users</a:t>
            </a:r>
          </a:p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/>
            </a:r>
            <a:b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39" y="2023244"/>
            <a:ext cx="6814671" cy="383138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5270" y="1078058"/>
            <a:ext cx="7053542" cy="1050398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Attendance system home page(</a:t>
            </a:r>
            <a:r>
              <a:rPr lang="en-US" sz="33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cont</a:t>
            </a:r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)</a:t>
            </a:r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/>
            </a:r>
            <a:b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" y="1800461"/>
            <a:ext cx="7630139" cy="42898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224" y="455095"/>
            <a:ext cx="7053542" cy="105039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Login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13" y="2279980"/>
            <a:ext cx="4013597" cy="238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2279980"/>
            <a:ext cx="4305447" cy="23805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0224" y="455095"/>
            <a:ext cx="7053542" cy="105039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Registration form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21" y="1150374"/>
            <a:ext cx="8340278" cy="471861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720" y="0"/>
            <a:ext cx="7819627" cy="105039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Getting card numbers in Arduino IDE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31" y="1460091"/>
            <a:ext cx="8550359" cy="4467891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931" y="191729"/>
            <a:ext cx="7819627" cy="105039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Running server at Intel Galileo Gen 2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558" y="587191"/>
            <a:ext cx="6710642" cy="55309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AGENDA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2427" y="1939739"/>
            <a:ext cx="7053773" cy="3935826"/>
          </a:xfrm>
        </p:spPr>
        <p:txBody>
          <a:bodyPr>
            <a:normAutofit/>
          </a:bodyPr>
          <a:lstStyle/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empus Sans ITC" panose="04020404030D07020202" pitchFamily="82" charset="0"/>
              </a:rPr>
              <a:t>INTERNET OF THINGS 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empus Sans ITC" panose="04020404030D07020202" pitchFamily="82" charset="0"/>
              </a:rPr>
              <a:t>INTRODUCTION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empus Sans ITC" panose="04020404030D07020202" pitchFamily="82" charset="0"/>
              </a:rPr>
              <a:t>EXISTING SYSTEM and PROPOSED SYSTEM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empus Sans ITC" panose="04020404030D07020202" pitchFamily="82" charset="0"/>
              </a:rPr>
              <a:t>PROPOSED SYSTEM ARCHITECTURE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empus Sans ITC" panose="04020404030D07020202" pitchFamily="82" charset="0"/>
              </a:rPr>
              <a:t>MODULES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smtClean="0">
                <a:latin typeface="Tempus Sans ITC" panose="04020404030D07020202" pitchFamily="82" charset="0"/>
              </a:rPr>
              <a:t>APPLICATIONS</a:t>
            </a: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empus Sans ITC" panose="04020404030D07020202" pitchFamily="82" charset="0"/>
              </a:rPr>
              <a:t>FUTURE </a:t>
            </a:r>
            <a:r>
              <a:rPr lang="en-US" sz="1800" dirty="0">
                <a:latin typeface="Tempus Sans ITC" panose="04020404030D07020202" pitchFamily="82" charset="0"/>
              </a:rPr>
              <a:t>SCOPE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empus Sans ITC" panose="04020404030D07020202" pitchFamily="82" charset="0"/>
              </a:rPr>
              <a:t>CONCLUSIONS </a:t>
            </a: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  <a:p>
            <a:pPr marL="236538" indent="338138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64" y="1076633"/>
            <a:ext cx="8418975" cy="473336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4931" y="26235"/>
            <a:ext cx="7819627" cy="105039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Checking for Validation of  card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			Bar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0145" y="2161309"/>
            <a:ext cx="6470073" cy="36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This project can be used by schools and colleges to monitor the students </a:t>
            </a:r>
          </a:p>
          <a:p>
            <a:pPr marL="0" indent="0">
              <a:buNone/>
            </a:pPr>
            <a:endParaRPr lang="en-US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The cloud based web application can be used to access the attendance status of student from anywhere with in campus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This can also be used in Labs and libraries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01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06" y="799222"/>
            <a:ext cx="75438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Future  work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8566"/>
            <a:ext cx="7786580" cy="36869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Interfacing the system with a GSM so data can be transmitted through messages instantly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100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Hex Keypad can be interfaced to microcontroller board by which user can enter his password.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100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empus Sans ITC" panose="04020404030D07020202" pitchFamily="82" charset="0"/>
              </a:rPr>
              <a:t>Providing camera along with this system provides more security by Authenticating students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100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10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873" y="2382982"/>
            <a:ext cx="5985163" cy="3546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Here by we can conclude that this </a:t>
            </a:r>
            <a:r>
              <a:rPr lang="en-US" b="1" dirty="0">
                <a:latin typeface="Tempus Sans ITC" panose="04020404030D07020202" pitchFamily="82" charset="0"/>
              </a:rPr>
              <a:t>RFID based smart attendance system</a:t>
            </a:r>
            <a:r>
              <a:rPr lang="en-US" dirty="0">
                <a:latin typeface="Tempus Sans ITC" panose="04020404030D07020202" pitchFamily="82" charset="0"/>
              </a:rPr>
              <a:t> helps college to maintain the attendance system in a better way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It reduces lots of paper work, time and money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>
              <a:buNone/>
            </a:pPr>
            <a:endParaRPr lang="en-US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61095"/>
            <a:ext cx="6334432" cy="1450757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97" y="850538"/>
            <a:ext cx="7053542" cy="12440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Internet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 of Things </a:t>
            </a:r>
            <a:b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394" y="2094598"/>
            <a:ext cx="7729799" cy="31466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empus Sans ITC" panose="04020404030D07020202" pitchFamily="82" charset="0"/>
              </a:rPr>
              <a:t>The term "Internet of Things" has come to describe a number of technologies and research disciplines that enable the Internet to reach out into the real world of physical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41" y="3872116"/>
            <a:ext cx="3422253" cy="19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95" y="737420"/>
            <a:ext cx="7053542" cy="14987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INTRODUCTION </a:t>
            </a:r>
            <a:b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572" y="2359478"/>
            <a:ext cx="5225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Network of physical objects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Inter-relates computing devices</a:t>
            </a:r>
            <a:endParaRPr lang="en-US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omic Sans MS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Better relationship between human and 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IoT links smart objects  to the Internet.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Exchange of data in more secure way.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049" y="960814"/>
            <a:ext cx="7053542" cy="689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1989365"/>
            <a:ext cx="7951844" cy="3505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empus Sans ITC" panose="04020404030D07020202" pitchFamily="82" charset="0"/>
              </a:rPr>
              <a:t> </a:t>
            </a:r>
            <a:r>
              <a:rPr lang="en-US" dirty="0">
                <a:latin typeface="Tempus Sans ITC" panose="04020404030D07020202" pitchFamily="82" charset="0"/>
              </a:rPr>
              <a:t>The risk of losing the attendance data is very </a:t>
            </a:r>
            <a:r>
              <a:rPr lang="en-US" dirty="0" smtClean="0">
                <a:latin typeface="Tempus Sans ITC" panose="04020404030D07020202" pitchFamily="82" charset="0"/>
              </a:rPr>
              <a:t>high.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empus Sans ITC" panose="04020404030D07020202" pitchFamily="82" charset="0"/>
              </a:rPr>
              <a:t> </a:t>
            </a:r>
            <a:r>
              <a:rPr lang="en-US" dirty="0">
                <a:latin typeface="Tempus Sans ITC" panose="04020404030D07020202" pitchFamily="82" charset="0"/>
              </a:rPr>
              <a:t>since most of the attendance systems that are being used in </a:t>
            </a:r>
            <a:r>
              <a:rPr lang="en-US" dirty="0" smtClean="0">
                <a:latin typeface="Tempus Sans ITC" panose="04020404030D07020202" pitchFamily="82" charset="0"/>
              </a:rPr>
              <a:t>universities                                still </a:t>
            </a:r>
            <a:r>
              <a:rPr lang="en-US" dirty="0">
                <a:latin typeface="Tempus Sans ITC" panose="04020404030D07020202" pitchFamily="82" charset="0"/>
              </a:rPr>
              <a:t>are written a piece of paper </a:t>
            </a:r>
            <a:endParaRPr lang="en-US" dirty="0" smtClean="0">
              <a:latin typeface="Tempus Sans ITC" panose="04020404030D07020202" pitchFamily="8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empus Sans ITC" panose="04020404030D07020202" pitchFamily="82" charset="0"/>
              </a:rPr>
              <a:t>For </a:t>
            </a:r>
            <a:r>
              <a:rPr lang="en-US" dirty="0">
                <a:latin typeface="Tempus Sans ITC" panose="04020404030D07020202" pitchFamily="82" charset="0"/>
              </a:rPr>
              <a:t>laboratory session the student still have to sign on the attendance sheet</a:t>
            </a:r>
            <a:r>
              <a:rPr lang="en-US" dirty="0" smtClean="0">
                <a:latin typeface="Tempus Sans ITC" panose="04020404030D07020202" pitchFamily="82" charset="0"/>
              </a:rPr>
              <a:t>.</a:t>
            </a:r>
            <a:endParaRPr lang="en-US" dirty="0">
              <a:latin typeface="Tempus Sans ITC" panose="04020404030D07020202" pitchFamily="82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</a:rPr>
              <a:t>I</a:t>
            </a:r>
            <a:r>
              <a:rPr lang="en-US" dirty="0" smtClean="0">
                <a:latin typeface="Tempus Sans ITC" panose="04020404030D07020202" pitchFamily="82" charset="0"/>
              </a:rPr>
              <a:t>t </a:t>
            </a:r>
            <a:r>
              <a:rPr lang="en-US" dirty="0">
                <a:latin typeface="Tempus Sans ITC" panose="04020404030D07020202" pitchFamily="82" charset="0"/>
              </a:rPr>
              <a:t>is also creating lots of paper work and also have chances of manipulating the attendance records</a:t>
            </a:r>
          </a:p>
          <a:p>
            <a:pPr marL="0" indent="0" algn="just">
              <a:buNone/>
            </a:pPr>
            <a:endParaRPr lang="en-US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4909" y="1970470"/>
            <a:ext cx="290529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EXISTING SYSTEM</a:t>
            </a:r>
            <a:endParaRPr lang="en-US" sz="2100" u="sng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  <a:p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100" dirty="0"/>
              <a:t>“manual attendance”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9559" y="1797911"/>
            <a:ext cx="3494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Not reliable 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Lots of paper work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Risk of losing attendance data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22939" y="1925436"/>
            <a:ext cx="1645920" cy="76061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DISADVANTAGES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641" y="3615704"/>
            <a:ext cx="290529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PROPOSED SYSTEM</a:t>
            </a:r>
            <a:endParaRPr lang="en-US" sz="2100" u="sng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  <a:p>
            <a:endParaRPr lang="en-US" sz="2100" dirty="0"/>
          </a:p>
          <a:p>
            <a:pPr algn="ctr"/>
            <a:r>
              <a:rPr lang="en-US" sz="2100" dirty="0"/>
              <a:t>“RFID based attendance”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1572" y="4286250"/>
            <a:ext cx="319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Wireless Communication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More reliable 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Increased availability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Real time data gathering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426811" y="4286250"/>
            <a:ext cx="1645920" cy="760615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28255" y="507477"/>
            <a:ext cx="7578435" cy="850268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 EXISTING AND PROPOSED SYSTEM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507477"/>
            <a:ext cx="7053542" cy="1050398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PROPOSED SYSTEM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413" y="2088736"/>
            <a:ext cx="7298702" cy="33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Intel Galileo gen2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984" y="2455606"/>
            <a:ext cx="3576252" cy="209841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58645" y="2455606"/>
            <a:ext cx="4188541" cy="35764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empus Sans ITC" pitchFamily="82" charset="0"/>
              </a:rPr>
              <a:t>The 2</a:t>
            </a:r>
            <a:r>
              <a:rPr lang="en-US" baseline="30000" dirty="0">
                <a:latin typeface="Tempus Sans ITC" pitchFamily="82" charset="0"/>
              </a:rPr>
              <a:t>nd</a:t>
            </a:r>
            <a:r>
              <a:rPr lang="en-US" dirty="0">
                <a:latin typeface="Tempus Sans ITC" pitchFamily="82" charset="0"/>
              </a:rPr>
              <a:t> generation Intel Galileo board provides a single board controller for the maker community, students and professional developers. Based on the Intel Quark </a:t>
            </a:r>
            <a:r>
              <a:rPr lang="en-US" dirty="0" err="1" smtClean="0">
                <a:latin typeface="Tempus Sans ITC" pitchFamily="82" charset="0"/>
              </a:rPr>
              <a:t>SoC</a:t>
            </a:r>
            <a:r>
              <a:rPr lang="en-US" dirty="0" smtClean="0">
                <a:latin typeface="Tempus Sans ITC" pitchFamily="82" charset="0"/>
              </a:rPr>
              <a:t>, </a:t>
            </a:r>
            <a:r>
              <a:rPr lang="en-US" dirty="0">
                <a:latin typeface="Tempus Sans ITC" pitchFamily="82" charset="0"/>
              </a:rPr>
              <a:t>a 32-bit Intel Pentium processor-class system on a chip(</a:t>
            </a:r>
            <a:r>
              <a:rPr lang="en-US" dirty="0" err="1">
                <a:latin typeface="Tempus Sans ITC" pitchFamily="82" charset="0"/>
              </a:rPr>
              <a:t>SoC</a:t>
            </a:r>
            <a:r>
              <a:rPr lang="en-US" dirty="0">
                <a:latin typeface="Tempus Sans ITC" pitchFamily="82" charset="0"/>
              </a:rPr>
              <a:t>).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42359"/>
            <a:ext cx="7543800" cy="1450757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RFID reader with card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11" y="2076574"/>
            <a:ext cx="2671310" cy="26576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2960" y="2076574"/>
            <a:ext cx="540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empus Sans ITC" panose="04020404030D07020202" pitchFamily="82" charset="0"/>
              </a:rPr>
              <a:t>A radio frequency identification reader (RFID reader) is a device used to gather information from an RFID card, which is used to track individual objects.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988" y="3405403"/>
            <a:ext cx="5132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  <a:ea typeface="Microsoft JhengHei" panose="020B0604030504040204" pitchFamily="34" charset="-120"/>
              </a:rPr>
              <a:t>Radio waves are used to transfer data from the card to a reader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empus Sans ITC" panose="04020404030D07020202" pitchFamily="82" charset="0"/>
                <a:ea typeface="Microsoft JhengHei" panose="020B0604030504040204" pitchFamily="34" charset="-120"/>
              </a:rPr>
              <a:t>RFID technology uses digital data in an RFID tag, which is made up of integrated circuits containing a tiny antenna for transferring information to an RFID transceiver</a:t>
            </a:r>
          </a:p>
        </p:txBody>
      </p:sp>
    </p:spTree>
    <p:extLst>
      <p:ext uri="{BB962C8B-B14F-4D97-AF65-F5344CB8AC3E}">
        <p14:creationId xmlns:p14="http://schemas.microsoft.com/office/powerpoint/2010/main" val="40224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1749</TotalTime>
  <Words>583</Words>
  <Application>Microsoft Office PowerPoint</Application>
  <PresentationFormat>On-screen Show (4:3)</PresentationFormat>
  <Paragraphs>121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RFID BASED SMART ATTENDANCE SYSTEM</vt:lpstr>
      <vt:lpstr>AGENDA</vt:lpstr>
      <vt:lpstr>Internet of Things  </vt:lpstr>
      <vt:lpstr>INTRODUCTION  </vt:lpstr>
      <vt:lpstr>PROBLEM STATEMENT</vt:lpstr>
      <vt:lpstr> EXISTING AND PROPOSED SYSTEM</vt:lpstr>
      <vt:lpstr>PROPOSED SYSTEM ARCHITECTURE</vt:lpstr>
      <vt:lpstr>Intel Galileo gen2 </vt:lpstr>
      <vt:lpstr>RFID reader with card </vt:lpstr>
      <vt:lpstr>Modules</vt:lpstr>
      <vt:lpstr>Student Registration with the System </vt:lpstr>
      <vt:lpstr>Data collection from RFID </vt:lpstr>
      <vt:lpstr>Store Data in the private cloud </vt:lpstr>
      <vt:lpstr>Attendance system home page </vt:lpstr>
      <vt:lpstr>Attendance system home page(cont) </vt:lpstr>
      <vt:lpstr>Login</vt:lpstr>
      <vt:lpstr>Registration form</vt:lpstr>
      <vt:lpstr>Getting card numbers in Arduino IDE </vt:lpstr>
      <vt:lpstr>Running server at Intel Galileo Gen 2 </vt:lpstr>
      <vt:lpstr>Checking for Validation of  card </vt:lpstr>
      <vt:lpstr>   Bar Chart</vt:lpstr>
      <vt:lpstr>Applications</vt:lpstr>
      <vt:lpstr>Future  work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SMART ATTANDANCE SYSTEM</dc:title>
  <dc:creator>Darshan k gowda</dc:creator>
  <cp:lastModifiedBy>Windows User</cp:lastModifiedBy>
  <cp:revision>60</cp:revision>
  <dcterms:created xsi:type="dcterms:W3CDTF">2016-05-19T02:39:39Z</dcterms:created>
  <dcterms:modified xsi:type="dcterms:W3CDTF">2018-08-12T06:47:26Z</dcterms:modified>
</cp:coreProperties>
</file>