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61" r:id="rId5"/>
    <p:sldId id="262" r:id="rId6"/>
    <p:sldId id="263" r:id="rId7"/>
    <p:sldId id="264" r:id="rId8"/>
    <p:sldId id="265" r:id="rId9"/>
    <p:sldId id="267" r:id="rId10"/>
    <p:sldId id="268" r:id="rId11"/>
    <p:sldId id="270" r:id="rId12"/>
    <p:sldId id="271" r:id="rId13"/>
    <p:sldId id="272" r:id="rId14"/>
    <p:sldId id="277" r:id="rId15"/>
    <p:sldId id="278" r:id="rId16"/>
    <p:sldId id="274"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E2A"/>
    <a:srgbClr val="CF31D3"/>
    <a:srgbClr val="808080"/>
    <a:srgbClr val="FF5050"/>
    <a:srgbClr val="03D71C"/>
    <a:srgbClr val="DC02C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98" d="100"/>
          <a:sy n="98" d="100"/>
        </p:scale>
        <p:origin x="-10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3"/>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77" y="2877161"/>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59028-6D1C-4CEE-8EF0-3BCFEDD0809A}"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59028-6D1C-4CEE-8EF0-3BCFEDD0809A}"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59028-6D1C-4CEE-8EF0-3BCFEDD0809A}"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59028-6D1C-4CEE-8EF0-3BCFEDD0809A}"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FDAE-6B36-428A-9991-55BB165F3A87}"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3808475" y="2326217"/>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6" y="1350114"/>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59028-6D1C-4CEE-8EF0-3BCFEDD0809A}"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72"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5" y="1044704"/>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59028-6D1C-4CEE-8EF0-3BCFEDD0809A}"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059028-6D1C-4CEE-8EF0-3BCFEDD0809A}"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059028-6D1C-4CEE-8EF0-3BCFEDD0809A}"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25" y="433881"/>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36879" y="1655521"/>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8" y="1655521"/>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8"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059028-6D1C-4CEE-8EF0-3BCFEDD0809A}" type="datetimeFigureOut">
              <a:rPr lang="en-US" smtClean="0"/>
              <a:pPr/>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059028-6D1C-4CEE-8EF0-3BCFEDD0809A}" type="datetimeFigureOut">
              <a:rPr lang="en-US" smtClean="0"/>
              <a:pPr/>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59028-6D1C-4CEE-8EF0-3BCFEDD0809A}" type="datetimeFigureOut">
              <a:rPr lang="en-US" smtClean="0"/>
              <a:pPr/>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59028-6D1C-4CEE-8EF0-3BCFEDD0809A}"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7FDAE-6B36-428A-9991-55BB165F3A87}"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A059028-6D1C-4CEE-8EF0-3BCFEDD0809A}" type="datetimeFigureOut">
              <a:rPr lang="en-US" smtClean="0"/>
              <a:pPr/>
              <a:t>7/24/2023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D7FDAE-6B36-428A-9991-55BB165F3A87}"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42858"/>
            <a:ext cx="8246070" cy="1071553"/>
          </a:xfrm>
        </p:spPr>
        <p:txBody>
          <a:bodyPr>
            <a:normAutofit/>
            <a:scene3d>
              <a:camera prst="obliqueBottomLeft"/>
              <a:lightRig rig="threePt" dir="t"/>
            </a:scene3d>
            <a:sp3d extrusionH="57150">
              <a:bevelT h="25400" prst="softRound"/>
            </a:sp3d>
          </a:bodyPr>
          <a:lstStyle/>
          <a:p>
            <a:r>
              <a:rPr lang="en-IN"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60007" dist="200025" dir="15000000" sy="30000" kx="-1800000" algn="bl" rotWithShape="0">
                    <a:prstClr val="black">
                      <a:alpha val="32000"/>
                    </a:prstClr>
                  </a:outerShdw>
                  <a:reflection blurRad="6350" stA="55000" endA="300" endPos="45500" dir="5400000" sy="-100000" algn="bl" rotWithShape="0"/>
                </a:effectLst>
                <a:ea typeface="Anonymous Pro" pitchFamily="49" charset="0"/>
              </a:rPr>
              <a:t>MENTAL   FITNESS  TRACKER</a:t>
            </a:r>
            <a:endParaRPr lang="en-US"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60007" dist="200025" dir="15000000" sy="30000" kx="-1800000" algn="bl" rotWithShape="0">
                  <a:prstClr val="black">
                    <a:alpha val="32000"/>
                  </a:prstClr>
                </a:outerShdw>
                <a:reflection blurRad="6350" stA="55000" endA="300" endPos="45500" dir="5400000" sy="-100000" algn="bl" rotWithShape="0"/>
              </a:effectLst>
              <a:ea typeface="Anonymous Pro" pitchFamily="49" charset="0"/>
            </a:endParaRPr>
          </a:p>
        </p:txBody>
      </p:sp>
      <p:sp>
        <p:nvSpPr>
          <p:cNvPr id="3" name="Subtitle 2"/>
          <p:cNvSpPr>
            <a:spLocks noGrp="1"/>
          </p:cNvSpPr>
          <p:nvPr>
            <p:ph type="subTitle" idx="1"/>
          </p:nvPr>
        </p:nvSpPr>
        <p:spPr/>
        <p:txBody>
          <a:bodyPr/>
          <a:lstStyle/>
          <a:p>
            <a:r>
              <a:rPr lang="en-IN" dirty="0" smtClean="0"/>
              <a:t> </a:t>
            </a:r>
            <a:endParaRPr lang="en-US" dirty="0"/>
          </a:p>
        </p:txBody>
      </p:sp>
      <p:sp>
        <p:nvSpPr>
          <p:cNvPr id="7" name="Rectangle 6"/>
          <p:cNvSpPr/>
          <p:nvPr/>
        </p:nvSpPr>
        <p:spPr>
          <a:xfrm>
            <a:off x="500034" y="2500312"/>
            <a:ext cx="1785950" cy="571504"/>
          </a:xfrm>
          <a:prstGeom prst="rect">
            <a:avLst/>
          </a:prstGeom>
          <a:noFill/>
        </p:spPr>
        <p:txBody>
          <a:bodyPr wrap="none" lIns="91440" tIns="45720" rIns="91440" bIns="45720">
            <a:prstTxWarp prst="textFadeRight">
              <a:avLst/>
            </a:prstTxWarp>
            <a:spAutoFit/>
            <a:scene3d>
              <a:camera prst="orthographicFront"/>
              <a:lightRig rig="threePt" dir="t"/>
            </a:scene3d>
            <a:sp3d extrusionH="57150">
              <a:bevelT w="38100" h="38100" prst="convex"/>
            </a:sp3d>
          </a:bodyPr>
          <a:lstStyle/>
          <a:p>
            <a:pPr algn="ctr"/>
            <a:r>
              <a:rPr lang="en-US" sz="2800" b="1" cap="none" spc="0" dirty="0" smtClean="0">
                <a:ln w="18000">
                  <a:solidFill>
                    <a:schemeClr val="accent2">
                      <a:satMod val="140000"/>
                    </a:schemeClr>
                  </a:solidFill>
                  <a:prstDash val="solid"/>
                  <a:miter lim="800000"/>
                </a:ln>
                <a:noFill/>
                <a:effectLst>
                  <a:reflection blurRad="6350" stA="55000" endA="300" endPos="45500" dir="5400000" sy="-100000" algn="bl" rotWithShape="0"/>
                </a:effectLst>
              </a:rPr>
              <a:t>WELCOME</a:t>
            </a:r>
            <a:endParaRPr lang="en-US" sz="2800" b="1" cap="none" spc="0" dirty="0">
              <a:ln w="18000">
                <a:solidFill>
                  <a:schemeClr val="accent2">
                    <a:satMod val="140000"/>
                  </a:schemeClr>
                </a:solidFill>
                <a:prstDash val="solid"/>
                <a:miter lim="800000"/>
              </a:ln>
              <a:noFill/>
              <a:effectLst>
                <a:reflection blurRad="6350" stA="55000" endA="300" endPos="45500" dir="5400000" sy="-100000" algn="bl" rotWithShape="0"/>
              </a:effectLst>
            </a:endParaRPr>
          </a:p>
        </p:txBody>
      </p:sp>
    </p:spTree>
  </p:cSld>
  <p:clrMapOvr>
    <a:masterClrMapping/>
  </p:clrMapOvr>
  <p:transition spd="med" advTm="3000">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071552"/>
            <a:ext cx="8229600" cy="857250"/>
          </a:xfrm>
        </p:spPr>
        <p:txBody>
          <a:bodyPr>
            <a:noAutofit/>
          </a:bodyPr>
          <a:lstStyle/>
          <a:p>
            <a:r>
              <a:rPr lang="en-IN" sz="2400" dirty="0" err="1" smtClean="0">
                <a:solidFill>
                  <a:srgbClr val="FF0000"/>
                </a:solidFill>
              </a:rPr>
              <a:t>Yearwise</a:t>
            </a:r>
            <a:r>
              <a:rPr lang="en-IN" sz="2400" dirty="0" smtClean="0">
                <a:solidFill>
                  <a:srgbClr val="FF0000"/>
                </a:solidFill>
              </a:rPr>
              <a:t> variations in mental fitness of different countries</a:t>
            </a:r>
            <a:endParaRPr lang="en-US" sz="2400" dirty="0">
              <a:solidFill>
                <a:srgbClr val="FF0000"/>
              </a:solidFill>
            </a:endParaRPr>
          </a:p>
        </p:txBody>
      </p:sp>
      <p:pic>
        <p:nvPicPr>
          <p:cNvPr id="5" name="Content Placeholder 4" descr="Screenshot (1).png"/>
          <p:cNvPicPr>
            <a:picLocks noGrp="1" noChangeAspect="1"/>
          </p:cNvPicPr>
          <p:nvPr>
            <p:ph sz="half" idx="1"/>
          </p:nvPr>
        </p:nvPicPr>
        <p:blipFill>
          <a:blip r:embed="rId2"/>
          <a:srcRect l="2830" t="7351" r="10495"/>
          <a:stretch>
            <a:fillRect/>
          </a:stretch>
        </p:blipFill>
        <p:spPr>
          <a:xfrm>
            <a:off x="285720" y="2214560"/>
            <a:ext cx="4160474" cy="2500330"/>
          </a:xfrm>
        </p:spPr>
      </p:pic>
      <p:pic>
        <p:nvPicPr>
          <p:cNvPr id="6" name="Content Placeholder 5" descr="Screenshot (2).png"/>
          <p:cNvPicPr>
            <a:picLocks noGrp="1" noChangeAspect="1"/>
          </p:cNvPicPr>
          <p:nvPr>
            <p:ph sz="half" idx="2"/>
          </p:nvPr>
        </p:nvPicPr>
        <p:blipFill>
          <a:blip r:embed="rId3"/>
          <a:srcRect l="5189" t="7351" r="8136"/>
          <a:stretch>
            <a:fillRect/>
          </a:stretch>
        </p:blipFill>
        <p:spPr>
          <a:xfrm>
            <a:off x="5000628" y="2214560"/>
            <a:ext cx="3803862" cy="2286016"/>
          </a:xfrm>
        </p:spPr>
      </p:pic>
    </p:spTree>
  </p:cSld>
  <p:clrMapOvr>
    <a:masterClrMapping/>
  </p:clrMapOvr>
  <p:transition spd="med" advTm="4000">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0" i="1" dirty="0" smtClean="0">
                <a:solidFill>
                  <a:srgbClr val="FFC000"/>
                </a:solidFill>
              </a:rPr>
              <a:t>MODELLING</a:t>
            </a:r>
            <a:endParaRPr lang="en-US" sz="2400" b="0" i="1" dirty="0">
              <a:solidFill>
                <a:srgbClr val="FFC000"/>
              </a:solidFill>
            </a:endParaRPr>
          </a:p>
        </p:txBody>
      </p:sp>
      <p:pic>
        <p:nvPicPr>
          <p:cNvPr id="5" name="Content Placeholder 4" descr="Screenshot (4).png"/>
          <p:cNvPicPr>
            <a:picLocks noGrp="1" noChangeAspect="1"/>
          </p:cNvPicPr>
          <p:nvPr>
            <p:ph idx="1"/>
          </p:nvPr>
        </p:nvPicPr>
        <p:blipFill>
          <a:blip r:embed="rId2"/>
          <a:srcRect l="12516" t="8765" r="17609" b="9207"/>
          <a:stretch>
            <a:fillRect/>
          </a:stretch>
        </p:blipFill>
        <p:spPr>
          <a:xfrm>
            <a:off x="142844" y="1928808"/>
            <a:ext cx="3571900" cy="2357454"/>
          </a:xfrm>
        </p:spPr>
      </p:pic>
      <p:sp>
        <p:nvSpPr>
          <p:cNvPr id="4" name="Text Placeholder 3"/>
          <p:cNvSpPr>
            <a:spLocks noGrp="1"/>
          </p:cNvSpPr>
          <p:nvPr>
            <p:ph type="body" sz="half" idx="2"/>
          </p:nvPr>
        </p:nvSpPr>
        <p:spPr>
          <a:xfrm>
            <a:off x="3857620" y="1357304"/>
            <a:ext cx="5286380" cy="3786196"/>
          </a:xfrm>
        </p:spPr>
        <p:txBody>
          <a:bodyPr>
            <a:normAutofit/>
          </a:bodyPr>
          <a:lstStyle/>
          <a:p>
            <a:pPr>
              <a:buFont typeface="Wingdings" pitchFamily="2" charset="2"/>
              <a:buChar char="Ø"/>
            </a:pPr>
            <a:r>
              <a:rPr lang="en-IN" sz="2000" dirty="0" smtClean="0"/>
              <a:t>Here, I use two Machine Learning Algorithms and also compared their </a:t>
            </a:r>
            <a:r>
              <a:rPr lang="en-IN" sz="2000" dirty="0" err="1" smtClean="0"/>
              <a:t>performences</a:t>
            </a:r>
            <a:endParaRPr lang="en-IN" sz="2000" dirty="0" smtClean="0"/>
          </a:p>
          <a:p>
            <a:pPr>
              <a:buFont typeface="Wingdings" pitchFamily="2" charset="2"/>
              <a:buChar char="Ø"/>
            </a:pPr>
            <a:r>
              <a:rPr lang="en-IN" sz="2000" dirty="0" smtClean="0"/>
              <a:t>Those two ML algorithms are Linear Regression and Random Forest Regression.</a:t>
            </a:r>
          </a:p>
          <a:p>
            <a:pPr>
              <a:buFont typeface="Wingdings" pitchFamily="2" charset="2"/>
              <a:buChar char="Ø"/>
            </a:pPr>
            <a:r>
              <a:rPr lang="en-IN" sz="2000" dirty="0" smtClean="0"/>
              <a:t>Each ML algorithm is Trained and Tested.</a:t>
            </a:r>
          </a:p>
          <a:p>
            <a:pPr>
              <a:buFont typeface="Wingdings" pitchFamily="2" charset="2"/>
              <a:buChar char="Ø"/>
            </a:pPr>
            <a:r>
              <a:rPr lang="en-IN" sz="2000" dirty="0" smtClean="0"/>
              <a:t>By the results of those tests we can calculate RMSE and MSE values.</a:t>
            </a:r>
          </a:p>
          <a:p>
            <a:pPr>
              <a:buFont typeface="Wingdings" pitchFamily="2" charset="2"/>
              <a:buChar char="Ø"/>
            </a:pPr>
            <a:r>
              <a:rPr lang="en-IN" sz="2000" dirty="0" smtClean="0"/>
              <a:t>With these values we can identifies the maximum and minimum accuracies of mental fitness.</a:t>
            </a:r>
          </a:p>
          <a:p>
            <a:pPr>
              <a:buFont typeface="Wingdings" pitchFamily="2" charset="2"/>
              <a:buChar char="Ø"/>
            </a:pPr>
            <a:r>
              <a:rPr lang="en-IN" sz="2000" dirty="0" smtClean="0"/>
              <a:t>Let see the following results of two algorithms.</a:t>
            </a:r>
            <a:endParaRPr lang="en-US" sz="2000" dirty="0"/>
          </a:p>
        </p:txBody>
      </p:sp>
    </p:spTree>
  </p:cSld>
  <p:clrMapOvr>
    <a:masterClrMapping/>
  </p:clrMapOvr>
  <p:transition spd="med" advTm="4000">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200" i="1" dirty="0"/>
          </a:p>
        </p:txBody>
      </p:sp>
      <p:pic>
        <p:nvPicPr>
          <p:cNvPr id="4" name="Content Placeholder 3" descr="IMG_20230723_230057.jpg"/>
          <p:cNvPicPr>
            <a:picLocks noGrp="1" noChangeAspect="1"/>
          </p:cNvPicPr>
          <p:nvPr>
            <p:ph idx="1"/>
          </p:nvPr>
        </p:nvPicPr>
        <p:blipFill>
          <a:blip r:embed="rId2"/>
          <a:stretch>
            <a:fillRect/>
          </a:stretch>
        </p:blipFill>
        <p:spPr>
          <a:xfrm>
            <a:off x="4714876" y="1785932"/>
            <a:ext cx="4314860" cy="2571768"/>
          </a:xfrm>
        </p:spPr>
      </p:pic>
      <p:pic>
        <p:nvPicPr>
          <p:cNvPr id="5" name="Picture 4" descr="IMG_20230723_230130.jpg"/>
          <p:cNvPicPr>
            <a:picLocks noChangeAspect="1"/>
          </p:cNvPicPr>
          <p:nvPr/>
        </p:nvPicPr>
        <p:blipFill>
          <a:blip r:embed="rId3"/>
          <a:stretch>
            <a:fillRect/>
          </a:stretch>
        </p:blipFill>
        <p:spPr>
          <a:xfrm>
            <a:off x="142844" y="1714494"/>
            <a:ext cx="4365580" cy="2904447"/>
          </a:xfrm>
          <a:prstGeom prst="rect">
            <a:avLst/>
          </a:prstGeom>
        </p:spPr>
      </p:pic>
    </p:spTree>
  </p:cSld>
  <p:clrMapOvr>
    <a:masterClrMapping/>
  </p:clrMapOvr>
  <p:transition spd="med" advTm="400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20230723_230210.jpg"/>
          <p:cNvPicPr>
            <a:picLocks noChangeAspect="1"/>
          </p:cNvPicPr>
          <p:nvPr/>
        </p:nvPicPr>
        <p:blipFill>
          <a:blip r:embed="rId2"/>
          <a:srcRect r="24638"/>
          <a:stretch>
            <a:fillRect/>
          </a:stretch>
        </p:blipFill>
        <p:spPr>
          <a:xfrm>
            <a:off x="214282" y="1785932"/>
            <a:ext cx="4077615" cy="2643206"/>
          </a:xfrm>
          <a:prstGeom prst="rect">
            <a:avLst/>
          </a:prstGeom>
        </p:spPr>
      </p:pic>
      <p:pic>
        <p:nvPicPr>
          <p:cNvPr id="5" name="Picture 4" descr="IMG_20230723_230247.jpg"/>
          <p:cNvPicPr>
            <a:picLocks noChangeAspect="1"/>
          </p:cNvPicPr>
          <p:nvPr/>
        </p:nvPicPr>
        <p:blipFill>
          <a:blip r:embed="rId3"/>
          <a:stretch>
            <a:fillRect/>
          </a:stretch>
        </p:blipFill>
        <p:spPr>
          <a:xfrm>
            <a:off x="4572000" y="1785932"/>
            <a:ext cx="4417170" cy="2643206"/>
          </a:xfrm>
          <a:prstGeom prst="rect">
            <a:avLst/>
          </a:prstGeom>
        </p:spPr>
      </p:pic>
    </p:spTree>
  </p:cSld>
  <p:clrMapOvr>
    <a:masterClrMapping/>
  </p:clrMapOvr>
  <p:transition spd="med" advTm="4000">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6260905" cy="572644"/>
          </a:xfrm>
        </p:spPr>
        <p:txBody>
          <a:bodyPr>
            <a:normAutofit fontScale="90000"/>
          </a:bodyPr>
          <a:lstStyle/>
          <a:p>
            <a:pPr algn="ctr"/>
            <a:r>
              <a:rPr lang="en-IN" i="1" dirty="0" smtClean="0">
                <a:solidFill>
                  <a:srgbClr val="FFC000"/>
                </a:solidFill>
              </a:rPr>
              <a:t>RESULTS</a:t>
            </a:r>
            <a:endParaRPr lang="en-US" i="1" dirty="0">
              <a:solidFill>
                <a:srgbClr val="FFC000"/>
              </a:solidFill>
            </a:endParaRPr>
          </a:p>
        </p:txBody>
      </p:sp>
      <p:sp>
        <p:nvSpPr>
          <p:cNvPr id="3" name="Content Placeholder 2"/>
          <p:cNvSpPr>
            <a:spLocks noGrp="1"/>
          </p:cNvSpPr>
          <p:nvPr>
            <p:ph idx="1"/>
          </p:nvPr>
        </p:nvSpPr>
        <p:spPr>
          <a:xfrm>
            <a:off x="0" y="571486"/>
            <a:ext cx="6858016" cy="4572014"/>
          </a:xfrm>
        </p:spPr>
        <p:txBody>
          <a:bodyPr>
            <a:normAutofit fontScale="85000" lnSpcReduction="20000"/>
          </a:bodyPr>
          <a:lstStyle/>
          <a:p>
            <a:pPr>
              <a:buFont typeface="Wingdings" pitchFamily="2" charset="2"/>
              <a:buChar char="Ø"/>
            </a:pPr>
            <a:r>
              <a:rPr lang="en-IN" dirty="0" smtClean="0">
                <a:solidFill>
                  <a:schemeClr val="tx1">
                    <a:lumMod val="95000"/>
                    <a:lumOff val="5000"/>
                  </a:schemeClr>
                </a:solidFill>
              </a:rPr>
              <a:t>From the above results we can observe that Root Mean Square Error(RMSE) value for Linear  regression is high and low for Random Forest Regression.</a:t>
            </a:r>
          </a:p>
          <a:p>
            <a:pPr>
              <a:buFont typeface="Wingdings" pitchFamily="2" charset="2"/>
              <a:buChar char="Ø"/>
            </a:pPr>
            <a:r>
              <a:rPr lang="en-IN" dirty="0" smtClean="0">
                <a:solidFill>
                  <a:schemeClr val="tx1">
                    <a:lumMod val="95000"/>
                    <a:lumOff val="5000"/>
                  </a:schemeClr>
                </a:solidFill>
              </a:rPr>
              <a:t>And also Mean Square Error(MSE) is high for Linear and low for Random Forest Regression.</a:t>
            </a:r>
          </a:p>
          <a:p>
            <a:pPr>
              <a:buFont typeface="Wingdings" pitchFamily="2" charset="2"/>
              <a:buChar char="Ø"/>
            </a:pPr>
            <a:r>
              <a:rPr lang="en-IN" dirty="0" smtClean="0">
                <a:solidFill>
                  <a:schemeClr val="tx1">
                    <a:lumMod val="95000"/>
                    <a:lumOff val="5000"/>
                  </a:schemeClr>
                </a:solidFill>
              </a:rPr>
              <a:t>So, where error values are low that would be the best method and gives high accuracy.</a:t>
            </a:r>
          </a:p>
          <a:p>
            <a:pPr>
              <a:buFont typeface="Wingdings" pitchFamily="2" charset="2"/>
              <a:buChar char="Ø"/>
            </a:pPr>
            <a:r>
              <a:rPr lang="en-IN" dirty="0" smtClean="0">
                <a:solidFill>
                  <a:schemeClr val="tx1">
                    <a:lumMod val="95000"/>
                    <a:lumOff val="5000"/>
                  </a:schemeClr>
                </a:solidFill>
              </a:rPr>
              <a:t>Finally, RMSE is the suggest model for valuable insights of mental fitness based on available data.</a:t>
            </a:r>
          </a:p>
          <a:p>
            <a:pPr>
              <a:buFont typeface="Wingdings" pitchFamily="2" charset="2"/>
              <a:buChar char="Ø"/>
            </a:pPr>
            <a:r>
              <a:rPr lang="en-IN" dirty="0" smtClean="0">
                <a:solidFill>
                  <a:schemeClr val="tx1">
                    <a:lumMod val="95000"/>
                    <a:lumOff val="5000"/>
                  </a:schemeClr>
                </a:solidFill>
              </a:rPr>
              <a:t>The success of Mental Fitness Tracker project will be determined by its effectiveness in aiding user’s mental well-being.</a:t>
            </a:r>
            <a:endParaRPr lang="en-US" dirty="0" smtClean="0">
              <a:solidFill>
                <a:schemeClr val="tx1">
                  <a:lumMod val="95000"/>
                  <a:lumOff val="5000"/>
                </a:schemeClr>
              </a:solidFill>
            </a:endParaRPr>
          </a:p>
          <a:p>
            <a:pPr>
              <a:buFont typeface="Wingdings" pitchFamily="2" charset="2"/>
              <a:buChar char="Ø"/>
            </a:pPr>
            <a:endParaRPr lang="en-US" dirty="0"/>
          </a:p>
        </p:txBody>
      </p:sp>
    </p:spTree>
  </p:cSld>
  <p:clrMapOvr>
    <a:masterClrMapping/>
  </p:clrMapOvr>
  <p:transition spd="med" advTm="4000">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LINKS</a:t>
            </a:r>
            <a:endParaRPr lang="en-US" dirty="0"/>
          </a:p>
        </p:txBody>
      </p:sp>
      <p:sp>
        <p:nvSpPr>
          <p:cNvPr id="3" name="Content Placeholder 2"/>
          <p:cNvSpPr>
            <a:spLocks noGrp="1"/>
          </p:cNvSpPr>
          <p:nvPr>
            <p:ph idx="1"/>
          </p:nvPr>
        </p:nvSpPr>
        <p:spPr/>
        <p:txBody>
          <a:bodyPr/>
          <a:lstStyle/>
          <a:p>
            <a:pPr>
              <a:buNone/>
            </a:pPr>
            <a:r>
              <a:rPr lang="en-IN" sz="2000" dirty="0" smtClean="0">
                <a:solidFill>
                  <a:srgbClr val="FF0000"/>
                </a:solidFill>
              </a:rPr>
              <a:t>GITHUB LINK :-</a:t>
            </a:r>
            <a:endParaRPr lang="en-US" dirty="0" smtClean="0">
              <a:solidFill>
                <a:srgbClr val="FF0000"/>
              </a:solidFill>
            </a:endParaRPr>
          </a:p>
          <a:p>
            <a:pPr>
              <a:buNone/>
            </a:pPr>
            <a:r>
              <a:rPr lang="en-US" dirty="0" smtClean="0"/>
              <a:t> </a:t>
            </a:r>
            <a:r>
              <a:rPr lang="en-US" sz="2000" dirty="0" smtClean="0">
                <a:solidFill>
                  <a:schemeClr val="tx1"/>
                </a:solidFill>
              </a:rPr>
              <a:t>https://github.com/praveend2023/Mental_Fitness_Tracker_IBM_2023.git</a:t>
            </a:r>
            <a:endParaRPr lang="en-US" dirty="0">
              <a:solidFill>
                <a:schemeClr val="tx1"/>
              </a:solidFill>
            </a:endParaRPr>
          </a:p>
        </p:txBody>
      </p:sp>
    </p:spTree>
  </p:cSld>
  <p:clrMapOvr>
    <a:masterClrMapping/>
  </p:clrMapOvr>
  <p:transition spd="med" advTm="4000">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EJ1a4_SWkAA-NrX.jpe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transition spd="med" advTm="3000">
    <p:split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40" y="1"/>
            <a:ext cx="3008313" cy="871538"/>
          </a:xfrm>
          <a:ln>
            <a:noFill/>
          </a:ln>
        </p:spPr>
        <p:txBody>
          <a:bodyPr>
            <a:noAutofit/>
          </a:bodyPr>
          <a:lstStyle/>
          <a:p>
            <a:r>
              <a:rPr lang="en-IN" sz="2800" dirty="0" smtClean="0">
                <a:solidFill>
                  <a:srgbClr val="D6CE2A"/>
                </a:solidFill>
              </a:rPr>
              <a:t>STUDENT  DETAILS</a:t>
            </a:r>
            <a:endParaRPr lang="en-US" sz="2800" dirty="0">
              <a:solidFill>
                <a:srgbClr val="D6CE2A"/>
              </a:solidFill>
            </a:endParaRPr>
          </a:p>
        </p:txBody>
      </p:sp>
      <p:pic>
        <p:nvPicPr>
          <p:cNvPr id="5" name="Content Placeholder 4" descr="WIN_20200903_18_57_06_Pro.jpg"/>
          <p:cNvPicPr>
            <a:picLocks noGrp="1" noChangeAspect="1"/>
          </p:cNvPicPr>
          <p:nvPr>
            <p:ph idx="1"/>
          </p:nvPr>
        </p:nvPicPr>
        <p:blipFill>
          <a:blip r:embed="rId2" cstate="print"/>
          <a:stretch>
            <a:fillRect/>
          </a:stretch>
        </p:blipFill>
        <p:spPr>
          <a:xfrm>
            <a:off x="6438702" y="1722953"/>
            <a:ext cx="2419578" cy="3126357"/>
          </a:xfrm>
        </p:spPr>
      </p:pic>
      <p:sp>
        <p:nvSpPr>
          <p:cNvPr id="4" name="Text Placeholder 3"/>
          <p:cNvSpPr>
            <a:spLocks noGrp="1"/>
          </p:cNvSpPr>
          <p:nvPr>
            <p:ph type="body" sz="half" idx="2"/>
          </p:nvPr>
        </p:nvSpPr>
        <p:spPr>
          <a:xfrm>
            <a:off x="142844" y="1357308"/>
            <a:ext cx="6143668" cy="3643337"/>
          </a:xfrm>
        </p:spPr>
        <p:txBody>
          <a:bodyPr/>
          <a:lstStyle/>
          <a:p>
            <a:r>
              <a:rPr lang="en-IN" sz="2000" b="1" dirty="0" smtClean="0">
                <a:solidFill>
                  <a:srgbClr val="C00000"/>
                </a:solidFill>
              </a:rPr>
              <a:t>DHARANIKOTA PRAVEEN KUMAR</a:t>
            </a:r>
          </a:p>
          <a:p>
            <a:pPr fontAlgn="t"/>
            <a:r>
              <a:rPr lang="en-IN" sz="1600" dirty="0" smtClean="0">
                <a:solidFill>
                  <a:schemeClr val="accent4">
                    <a:lumMod val="50000"/>
                  </a:schemeClr>
                </a:solidFill>
              </a:rPr>
              <a:t>Skills Build Email ID	:</a:t>
            </a:r>
            <a:r>
              <a:rPr lang="en-IN" sz="1600" dirty="0" smtClean="0">
                <a:solidFill>
                  <a:schemeClr val="bg2">
                    <a:lumMod val="10000"/>
                  </a:schemeClr>
                </a:solidFill>
              </a:rPr>
              <a:t>  </a:t>
            </a:r>
            <a:r>
              <a:rPr lang="en-IN" dirty="0" smtClean="0"/>
              <a:t> </a:t>
            </a:r>
            <a:r>
              <a:rPr lang="en-US" sz="1600" dirty="0" smtClean="0"/>
              <a:t>dharanikotapraveen161@gmail.com</a:t>
            </a:r>
            <a:endParaRPr lang="en-IN" dirty="0" smtClean="0"/>
          </a:p>
          <a:p>
            <a:r>
              <a:rPr lang="en-IN" sz="1600" dirty="0" smtClean="0">
                <a:solidFill>
                  <a:schemeClr val="accent4">
                    <a:lumMod val="50000"/>
                  </a:schemeClr>
                </a:solidFill>
              </a:rPr>
              <a:t>College Name	:   </a:t>
            </a:r>
            <a:r>
              <a:rPr lang="en-IN" sz="1600" dirty="0" smtClean="0"/>
              <a:t>St. Ann’s College of Engineering and Technology</a:t>
            </a:r>
            <a:endParaRPr lang="en-IN" dirty="0" smtClean="0"/>
          </a:p>
          <a:p>
            <a:r>
              <a:rPr lang="en-IN" sz="1600" dirty="0" smtClean="0">
                <a:solidFill>
                  <a:schemeClr val="accent4">
                    <a:lumMod val="50000"/>
                  </a:schemeClr>
                </a:solidFill>
              </a:rPr>
              <a:t>College State	:   </a:t>
            </a:r>
            <a:r>
              <a:rPr lang="en-IN" sz="1600" dirty="0" smtClean="0"/>
              <a:t>Andhra Pradesh</a:t>
            </a:r>
            <a:endParaRPr lang="en-IN" dirty="0" smtClean="0"/>
          </a:p>
          <a:p>
            <a:r>
              <a:rPr lang="en-IN" sz="1600" dirty="0" smtClean="0">
                <a:solidFill>
                  <a:schemeClr val="accent4">
                    <a:lumMod val="50000"/>
                  </a:schemeClr>
                </a:solidFill>
              </a:rPr>
              <a:t>Internship Domain	:   </a:t>
            </a:r>
            <a:r>
              <a:rPr lang="en-IN" sz="1600" dirty="0" smtClean="0"/>
              <a:t>Artificial Intelligence</a:t>
            </a:r>
            <a:endParaRPr lang="en-IN" dirty="0" smtClean="0"/>
          </a:p>
          <a:p>
            <a:r>
              <a:rPr lang="en-IN" sz="1600" dirty="0" smtClean="0">
                <a:solidFill>
                  <a:schemeClr val="accent4">
                    <a:lumMod val="50000"/>
                  </a:schemeClr>
                </a:solidFill>
              </a:rPr>
              <a:t>Start and End Date	:   </a:t>
            </a:r>
            <a:r>
              <a:rPr lang="en-IN" sz="1600" dirty="0" smtClean="0"/>
              <a:t>12/06/2023 – 24/07/2023</a:t>
            </a:r>
            <a:endParaRPr lang="en-IN" dirty="0" smtClean="0"/>
          </a:p>
        </p:txBody>
      </p:sp>
    </p:spTree>
  </p:cSld>
  <p:clrMapOvr>
    <a:masterClrMapping/>
  </p:clrMapOvr>
  <p:transition spd="med" advTm="4000">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6" y="285735"/>
            <a:ext cx="3008313" cy="723889"/>
          </a:xfrm>
        </p:spPr>
        <p:txBody>
          <a:bodyPr>
            <a:noAutofit/>
          </a:bodyPr>
          <a:lstStyle/>
          <a:p>
            <a:r>
              <a:rPr lang="en-IN" sz="2400" b="0" i="1" dirty="0" smtClean="0">
                <a:solidFill>
                  <a:srgbClr val="FFC000"/>
                </a:solidFill>
              </a:rPr>
              <a:t>PROBLEM STATEMENT</a:t>
            </a:r>
            <a:endParaRPr lang="en-US" sz="2400" b="0" i="1" dirty="0"/>
          </a:p>
        </p:txBody>
      </p:sp>
      <p:pic>
        <p:nvPicPr>
          <p:cNvPr id="5" name="Content Placeholder 4" descr="questions-clipart-3.jpg"/>
          <p:cNvPicPr>
            <a:picLocks noGrp="1" noChangeAspect="1"/>
          </p:cNvPicPr>
          <p:nvPr>
            <p:ph idx="1"/>
          </p:nvPr>
        </p:nvPicPr>
        <p:blipFill>
          <a:blip r:embed="rId2"/>
          <a:stretch>
            <a:fillRect/>
          </a:stretch>
        </p:blipFill>
        <p:spPr>
          <a:xfrm rot="483145">
            <a:off x="6917252" y="2289475"/>
            <a:ext cx="2046037" cy="2724152"/>
          </a:xfrm>
        </p:spPr>
      </p:pic>
      <p:sp>
        <p:nvSpPr>
          <p:cNvPr id="4" name="Text Placeholder 3"/>
          <p:cNvSpPr>
            <a:spLocks noGrp="1"/>
          </p:cNvSpPr>
          <p:nvPr>
            <p:ph type="body" sz="half" idx="2"/>
          </p:nvPr>
        </p:nvSpPr>
        <p:spPr>
          <a:xfrm>
            <a:off x="0" y="1285866"/>
            <a:ext cx="7143768" cy="3857634"/>
          </a:xfrm>
        </p:spPr>
        <p:txBody>
          <a:bodyPr>
            <a:noAutofit/>
          </a:bodyPr>
          <a:lstStyle/>
          <a:p>
            <a:r>
              <a:rPr lang="en-US" sz="2000" dirty="0" smtClean="0">
                <a:solidFill>
                  <a:schemeClr val="tx1">
                    <a:lumMod val="95000"/>
                    <a:lumOff val="5000"/>
                  </a:schemeClr>
                </a:solidFill>
              </a:rPr>
              <a:t>	                  </a:t>
            </a:r>
            <a:r>
              <a:rPr lang="en-US" sz="2000" cap="small" dirty="0" smtClean="0">
                <a:solidFill>
                  <a:schemeClr val="tx1">
                    <a:lumMod val="95000"/>
                    <a:lumOff val="5000"/>
                  </a:schemeClr>
                </a:solidFill>
              </a:rPr>
              <a:t>I</a:t>
            </a:r>
            <a:r>
              <a:rPr lang="en-US" sz="2000" dirty="0" smtClean="0">
                <a:solidFill>
                  <a:schemeClr val="tx1">
                    <a:lumMod val="95000"/>
                    <a:lumOff val="5000"/>
                  </a:schemeClr>
                </a:solidFill>
              </a:rPr>
              <a:t>n the present fast growing and demanding world, mental health and well being are crucial for leading a </a:t>
            </a:r>
            <a:r>
              <a:rPr lang="en-US" sz="2000" dirty="0" err="1" smtClean="0">
                <a:solidFill>
                  <a:schemeClr val="tx1">
                    <a:lumMod val="95000"/>
                    <a:lumOff val="5000"/>
                  </a:schemeClr>
                </a:solidFill>
              </a:rPr>
              <a:t>fullfill</a:t>
            </a:r>
            <a:r>
              <a:rPr lang="en-US" sz="2000" dirty="0" smtClean="0">
                <a:solidFill>
                  <a:schemeClr val="tx1">
                    <a:lumMod val="95000"/>
                    <a:lumOff val="5000"/>
                  </a:schemeClr>
                </a:solidFill>
              </a:rPr>
              <a:t> life. Mental fitness refers to the state of one's psychological well-being, encompassing emotional, cognitive, and social aspects of life. In recent times, the prevalence of stress, anxiety, depression, and other mental health issues has been on the rise, affecting individuals of all ages and backgrounds. A decline in mental fitness can lead to various negative outcomes, including decreased productivity, impaired decision-making, strained relationships, and an overall diminished quality of life.</a:t>
            </a:r>
          </a:p>
          <a:p>
            <a:endParaRPr lang="en-US" sz="1800" dirty="0">
              <a:solidFill>
                <a:schemeClr val="tx1">
                  <a:lumMod val="95000"/>
                  <a:lumOff val="5000"/>
                </a:schemeClr>
              </a:solidFill>
            </a:endParaRPr>
          </a:p>
        </p:txBody>
      </p:sp>
    </p:spTree>
  </p:cSld>
  <p:clrMapOvr>
    <a:masterClrMapping/>
  </p:clrMapOvr>
  <p:transition spd="med" advTm="4000">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4" y="142858"/>
            <a:ext cx="3008313" cy="871538"/>
          </a:xfrm>
        </p:spPr>
        <p:txBody>
          <a:bodyPr>
            <a:normAutofit/>
          </a:bodyPr>
          <a:lstStyle/>
          <a:p>
            <a:r>
              <a:rPr lang="en-IN" sz="3200" b="0" i="1" dirty="0" smtClean="0">
                <a:solidFill>
                  <a:srgbClr val="FFC000"/>
                </a:solidFill>
              </a:rPr>
              <a:t>AGENDA</a:t>
            </a:r>
            <a:endParaRPr lang="en-US" sz="2400" b="0" i="1" dirty="0">
              <a:solidFill>
                <a:srgbClr val="FFC000"/>
              </a:solidFill>
            </a:endParaRPr>
          </a:p>
        </p:txBody>
      </p:sp>
      <p:pic>
        <p:nvPicPr>
          <p:cNvPr id="5" name="Content Placeholder 4" descr="265-2650090_presentation-agenda-transparent-background-hd-png-download.png"/>
          <p:cNvPicPr>
            <a:picLocks noGrp="1" noChangeAspect="1"/>
          </p:cNvPicPr>
          <p:nvPr>
            <p:ph idx="1"/>
          </p:nvPr>
        </p:nvPicPr>
        <p:blipFill>
          <a:blip r:embed="rId2"/>
          <a:stretch>
            <a:fillRect/>
          </a:stretch>
        </p:blipFill>
        <p:spPr>
          <a:xfrm>
            <a:off x="6005921" y="2428875"/>
            <a:ext cx="3138081" cy="2083540"/>
          </a:xfrm>
          <a:noFill/>
        </p:spPr>
      </p:pic>
      <p:sp>
        <p:nvSpPr>
          <p:cNvPr id="4" name="Text Placeholder 3"/>
          <p:cNvSpPr>
            <a:spLocks noGrp="1"/>
          </p:cNvSpPr>
          <p:nvPr>
            <p:ph type="body" sz="half" idx="2"/>
          </p:nvPr>
        </p:nvSpPr>
        <p:spPr>
          <a:xfrm>
            <a:off x="0" y="1285866"/>
            <a:ext cx="6572264" cy="3857634"/>
          </a:xfrm>
        </p:spPr>
        <p:txBody>
          <a:bodyPr>
            <a:normAutofit/>
          </a:bodyPr>
          <a:lstStyle/>
          <a:p>
            <a:r>
              <a:rPr lang="en-US" sz="2000" dirty="0" smtClean="0"/>
              <a:t>		To address the above challenges , the development of a comprehensive MENTAL FITNESS TRACKER is proposed. It allows users to set specific mental health goals, such as reducing stress, improving focus, or managing anxiety. Provide tools for users to track their progress over time and celebrate milestones.</a:t>
            </a:r>
          </a:p>
          <a:p>
            <a:r>
              <a:rPr lang="en-US" sz="2000" dirty="0" smtClean="0"/>
              <a:t>	The main point of a mental fitness tracker is to promote and support positive mental health and well-being. It aims to help users develop and maintain good mental health habits, improve emotional resilience, and enhance overall psychological wellness.</a:t>
            </a:r>
            <a:endParaRPr lang="en-US" sz="2000" dirty="0"/>
          </a:p>
        </p:txBody>
      </p:sp>
    </p:spTree>
  </p:cSld>
  <p:clrMapOvr>
    <a:masterClrMapping/>
  </p:clrMapOvr>
  <p:transition spd="med" advTm="4000">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8" y="1"/>
            <a:ext cx="3008313" cy="871538"/>
          </a:xfrm>
        </p:spPr>
        <p:txBody>
          <a:bodyPr>
            <a:normAutofit/>
          </a:bodyPr>
          <a:lstStyle/>
          <a:p>
            <a:r>
              <a:rPr lang="en-IN" sz="2400" b="0" i="1" dirty="0" smtClean="0">
                <a:solidFill>
                  <a:srgbClr val="FFC000"/>
                </a:solidFill>
              </a:rPr>
              <a:t>PROJECT  OVERVIEW</a:t>
            </a:r>
            <a:endParaRPr lang="en-US" sz="2400" b="0" i="1" dirty="0">
              <a:solidFill>
                <a:srgbClr val="FFC000"/>
              </a:solidFill>
            </a:endParaRPr>
          </a:p>
        </p:txBody>
      </p:sp>
      <p:pic>
        <p:nvPicPr>
          <p:cNvPr id="5" name="Content Placeholder 4" descr="4547459-200.png"/>
          <p:cNvPicPr>
            <a:picLocks noGrp="1" noChangeAspect="1"/>
          </p:cNvPicPr>
          <p:nvPr>
            <p:ph idx="1"/>
          </p:nvPr>
        </p:nvPicPr>
        <p:blipFill>
          <a:blip r:embed="rId2"/>
          <a:stretch>
            <a:fillRect/>
          </a:stretch>
        </p:blipFill>
        <p:spPr>
          <a:xfrm>
            <a:off x="-142908" y="1643056"/>
            <a:ext cx="2539683" cy="3071834"/>
          </a:xfrm>
        </p:spPr>
      </p:pic>
      <p:sp>
        <p:nvSpPr>
          <p:cNvPr id="4" name="Text Placeholder 3"/>
          <p:cNvSpPr>
            <a:spLocks noGrp="1"/>
          </p:cNvSpPr>
          <p:nvPr>
            <p:ph type="body" sz="half" idx="2"/>
          </p:nvPr>
        </p:nvSpPr>
        <p:spPr>
          <a:xfrm>
            <a:off x="2143108" y="1357304"/>
            <a:ext cx="7000892" cy="3786197"/>
          </a:xfrm>
        </p:spPr>
        <p:txBody>
          <a:bodyPr>
            <a:normAutofit/>
          </a:bodyPr>
          <a:lstStyle/>
          <a:p>
            <a:pPr>
              <a:buFont typeface="Wingdings" pitchFamily="2" charset="2"/>
              <a:buChar char="Ø"/>
            </a:pPr>
            <a:r>
              <a:rPr lang="en-US" sz="2000" dirty="0" smtClean="0"/>
              <a:t>Fully functional Mental Fitness Tracker web or mobile application, designed with a user-friendly interface.</a:t>
            </a:r>
          </a:p>
          <a:p>
            <a:pPr>
              <a:buFont typeface="Wingdings" pitchFamily="2" charset="2"/>
              <a:buChar char="Ø"/>
            </a:pPr>
            <a:r>
              <a:rPr lang="en-US" sz="2000" dirty="0" smtClean="0"/>
              <a:t>Robust emotional state analysis algorithms and personalized mental fitness plan generation.</a:t>
            </a:r>
          </a:p>
          <a:p>
            <a:pPr>
              <a:buFont typeface="Wingdings" pitchFamily="2" charset="2"/>
              <a:buChar char="Ø"/>
            </a:pPr>
            <a:r>
              <a:rPr lang="en-US" sz="2000" dirty="0" smtClean="0"/>
              <a:t>Data storage and management system, ensuring user privacy and security.</a:t>
            </a:r>
          </a:p>
          <a:p>
            <a:pPr>
              <a:buFont typeface="Wingdings" pitchFamily="2" charset="2"/>
              <a:buChar char="Ø"/>
            </a:pPr>
            <a:r>
              <a:rPr lang="en-US" sz="2000" dirty="0" smtClean="0"/>
              <a:t>Progress tracking and visualization tools for users to monitor their mental fitness journey.</a:t>
            </a:r>
          </a:p>
          <a:p>
            <a:pPr>
              <a:buFont typeface="Wingdings" pitchFamily="2" charset="2"/>
              <a:buChar char="Ø"/>
            </a:pPr>
            <a:r>
              <a:rPr lang="en-US" sz="2000" dirty="0" smtClean="0"/>
              <a:t>Comprehensive testing documentation to ensure the tracker's reliability and accuracy.</a:t>
            </a:r>
            <a:endParaRPr lang="en-US" sz="2000" dirty="0"/>
          </a:p>
        </p:txBody>
      </p:sp>
    </p:spTree>
  </p:cSld>
  <p:clrMapOvr>
    <a:masterClrMapping/>
  </p:clrMapOvr>
  <p:transition spd="med" advTm="4000">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5829303" cy="871538"/>
          </a:xfrm>
        </p:spPr>
        <p:txBody>
          <a:bodyPr>
            <a:normAutofit/>
          </a:bodyPr>
          <a:lstStyle/>
          <a:p>
            <a:r>
              <a:rPr lang="en-IN" sz="2400" b="0" i="1" dirty="0" smtClean="0">
                <a:solidFill>
                  <a:srgbClr val="FFC000"/>
                </a:solidFill>
              </a:rPr>
              <a:t>WHO ARE THE END USERS</a:t>
            </a:r>
            <a:endParaRPr lang="en-US" sz="2400" b="0" i="1" dirty="0">
              <a:solidFill>
                <a:srgbClr val="FFC000"/>
              </a:solidFill>
            </a:endParaRPr>
          </a:p>
        </p:txBody>
      </p:sp>
      <p:sp>
        <p:nvSpPr>
          <p:cNvPr id="4" name="Text Placeholder 3"/>
          <p:cNvSpPr>
            <a:spLocks noGrp="1"/>
          </p:cNvSpPr>
          <p:nvPr>
            <p:ph type="body" sz="half" idx="2"/>
          </p:nvPr>
        </p:nvSpPr>
        <p:spPr>
          <a:xfrm>
            <a:off x="0" y="1285866"/>
            <a:ext cx="5643569" cy="3857634"/>
          </a:xfrm>
        </p:spPr>
        <p:txBody>
          <a:bodyPr>
            <a:normAutofit/>
          </a:bodyPr>
          <a:lstStyle/>
          <a:p>
            <a:pPr>
              <a:buFont typeface="Wingdings" pitchFamily="2" charset="2"/>
              <a:buChar char="Ø"/>
            </a:pPr>
            <a:r>
              <a:rPr lang="en-US" sz="2000" dirty="0" smtClean="0"/>
              <a:t>The Mental Fitness Tracker should cater to a broad range of users, including students, working professionals, parents, and anyone seeking to improve their mental health and resilience.</a:t>
            </a:r>
          </a:p>
          <a:p>
            <a:pPr>
              <a:buFont typeface="Wingdings" pitchFamily="2" charset="2"/>
              <a:buChar char="Ø"/>
            </a:pPr>
            <a:r>
              <a:rPr lang="en-IN" sz="2000" dirty="0" smtClean="0"/>
              <a:t>In this most of the users are who are taking a lot of work pressures and gaining stress.</a:t>
            </a:r>
          </a:p>
          <a:p>
            <a:pPr>
              <a:buFont typeface="Wingdings" pitchFamily="2" charset="2"/>
              <a:buChar char="Ø"/>
            </a:pPr>
            <a:r>
              <a:rPr lang="en-IN" sz="2000" dirty="0" smtClean="0"/>
              <a:t>And also other users are Stress management seekers, anxiety and depression thoughts, students, corporate employees and senior citizens.</a:t>
            </a:r>
            <a:endParaRPr lang="en-US" sz="2000" dirty="0"/>
          </a:p>
        </p:txBody>
      </p:sp>
      <p:pic>
        <p:nvPicPr>
          <p:cNvPr id="7" name="Content Placeholder 6" descr="kisspng-communication-yellow-users-5ab0a10bd8eb68.8185589615215250038885-removebg-preview.png"/>
          <p:cNvPicPr>
            <a:picLocks noGrp="1" noChangeAspect="1"/>
          </p:cNvPicPr>
          <p:nvPr>
            <p:ph idx="1"/>
          </p:nvPr>
        </p:nvPicPr>
        <p:blipFill>
          <a:blip r:embed="rId2"/>
          <a:stretch>
            <a:fillRect/>
          </a:stretch>
        </p:blipFill>
        <p:spPr>
          <a:xfrm>
            <a:off x="5715008" y="2000246"/>
            <a:ext cx="2786082" cy="2786082"/>
          </a:xfrm>
        </p:spPr>
      </p:pic>
    </p:spTree>
  </p:cSld>
  <p:clrMapOvr>
    <a:masterClrMapping/>
  </p:clrMapOvr>
  <p:transition spd="med" advTm="4000">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5543551" cy="871538"/>
          </a:xfrm>
        </p:spPr>
        <p:txBody>
          <a:bodyPr>
            <a:noAutofit/>
          </a:bodyPr>
          <a:lstStyle/>
          <a:p>
            <a:r>
              <a:rPr lang="en-IN" sz="2400" b="0" i="1" dirty="0" smtClean="0">
                <a:solidFill>
                  <a:srgbClr val="FFC000"/>
                </a:solidFill>
              </a:rPr>
              <a:t>YOUR SOLUTION AND IT’S VALUE PROPOSITION</a:t>
            </a:r>
            <a:endParaRPr lang="en-US" sz="2400" b="0" i="1" dirty="0">
              <a:solidFill>
                <a:srgbClr val="FFC000"/>
              </a:solidFill>
            </a:endParaRPr>
          </a:p>
        </p:txBody>
      </p:sp>
      <p:pic>
        <p:nvPicPr>
          <p:cNvPr id="5" name="Content Placeholder 4" descr="9c1306bef29c72c014b7028f929bb37a.jpg"/>
          <p:cNvPicPr>
            <a:picLocks noGrp="1" noChangeAspect="1"/>
          </p:cNvPicPr>
          <p:nvPr>
            <p:ph idx="1"/>
          </p:nvPr>
        </p:nvPicPr>
        <p:blipFill>
          <a:blip r:embed="rId2"/>
          <a:stretch>
            <a:fillRect/>
          </a:stretch>
        </p:blipFill>
        <p:spPr>
          <a:xfrm rot="1343350" flipH="1">
            <a:off x="384161" y="2244363"/>
            <a:ext cx="2139937" cy="2440661"/>
          </a:xfrm>
        </p:spPr>
      </p:pic>
      <p:sp>
        <p:nvSpPr>
          <p:cNvPr id="4" name="Text Placeholder 3"/>
          <p:cNvSpPr>
            <a:spLocks noGrp="1"/>
          </p:cNvSpPr>
          <p:nvPr>
            <p:ph type="body" sz="half" idx="2"/>
          </p:nvPr>
        </p:nvSpPr>
        <p:spPr>
          <a:xfrm>
            <a:off x="2714612" y="1357304"/>
            <a:ext cx="6429388" cy="3786196"/>
          </a:xfrm>
        </p:spPr>
        <p:txBody>
          <a:bodyPr>
            <a:normAutofit/>
          </a:bodyPr>
          <a:lstStyle/>
          <a:p>
            <a:pPr>
              <a:buFont typeface="Wingdings" pitchFamily="2" charset="2"/>
              <a:buChar char="Ø"/>
            </a:pPr>
            <a:r>
              <a:rPr lang="en-IN" sz="2000" dirty="0" smtClean="0"/>
              <a:t>First of all after receiving data we can merge the two datasets. By using Exploratory Analysis we can analyse the levels of fitness in each body. </a:t>
            </a:r>
          </a:p>
          <a:p>
            <a:pPr>
              <a:buFont typeface="Wingdings" pitchFamily="2" charset="2"/>
              <a:buChar char="Ø"/>
            </a:pPr>
            <a:r>
              <a:rPr lang="en-IN" sz="2000" dirty="0" smtClean="0"/>
              <a:t>Finally, we conclude Linear and Random Forest Regression.</a:t>
            </a:r>
          </a:p>
          <a:p>
            <a:pPr>
              <a:buFont typeface="Wingdings" pitchFamily="2" charset="2"/>
              <a:buChar char="Ø"/>
            </a:pPr>
            <a:r>
              <a:rPr lang="en-US" sz="2000" dirty="0" smtClean="0"/>
              <a:t>Overall, the main point of a mental fitness tracker is to empower users to take an active role in their mental health, fostering a positive and proactive approach to emotional well-being. It complements traditional mental health care and serves as a valuable tool in promoting mental fitness, resilience, and self-awareness.</a:t>
            </a:r>
            <a:endParaRPr lang="en-IN" sz="2000" dirty="0" smtClean="0"/>
          </a:p>
          <a:p>
            <a:endParaRPr lang="en-US" sz="2000" dirty="0"/>
          </a:p>
        </p:txBody>
      </p:sp>
    </p:spTree>
  </p:cSld>
  <p:clrMapOvr>
    <a:masterClrMapping/>
  </p:clrMapOvr>
  <p:transition spd="med" advTm="4000">
    <p:cover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5686427" cy="871538"/>
          </a:xfrm>
        </p:spPr>
        <p:txBody>
          <a:bodyPr>
            <a:normAutofit/>
          </a:bodyPr>
          <a:lstStyle/>
          <a:p>
            <a:r>
              <a:rPr lang="en-IN" sz="2400" b="0" i="1" dirty="0" smtClean="0">
                <a:solidFill>
                  <a:srgbClr val="FFC000"/>
                </a:solidFill>
              </a:rPr>
              <a:t>HOW DID YOU CUSTOMIZE THE PROJECT AND MAKE IT YOUR OWN</a:t>
            </a:r>
            <a:endParaRPr lang="en-US" sz="2400" b="0" i="1" dirty="0">
              <a:solidFill>
                <a:srgbClr val="FFC000"/>
              </a:solidFill>
            </a:endParaRPr>
          </a:p>
        </p:txBody>
      </p:sp>
      <p:pic>
        <p:nvPicPr>
          <p:cNvPr id="5" name="Content Placeholder 4" descr="4595021.png"/>
          <p:cNvPicPr>
            <a:picLocks noGrp="1" noChangeAspect="1"/>
          </p:cNvPicPr>
          <p:nvPr>
            <p:ph idx="1"/>
          </p:nvPr>
        </p:nvPicPr>
        <p:blipFill>
          <a:blip r:embed="rId2"/>
          <a:stretch>
            <a:fillRect/>
          </a:stretch>
        </p:blipFill>
        <p:spPr>
          <a:xfrm>
            <a:off x="6286512" y="2000246"/>
            <a:ext cx="2571759" cy="2571759"/>
          </a:xfrm>
        </p:spPr>
      </p:pic>
      <p:sp>
        <p:nvSpPr>
          <p:cNvPr id="4" name="Text Placeholder 3"/>
          <p:cNvSpPr>
            <a:spLocks noGrp="1"/>
          </p:cNvSpPr>
          <p:nvPr>
            <p:ph type="body" sz="half" idx="2"/>
          </p:nvPr>
        </p:nvSpPr>
        <p:spPr>
          <a:xfrm>
            <a:off x="0" y="1357304"/>
            <a:ext cx="6143636" cy="3786196"/>
          </a:xfrm>
        </p:spPr>
        <p:txBody>
          <a:bodyPr>
            <a:normAutofit fontScale="92500" lnSpcReduction="10000"/>
          </a:bodyPr>
          <a:lstStyle/>
          <a:p>
            <a:pPr>
              <a:buFont typeface="Wingdings" pitchFamily="2" charset="2"/>
              <a:buChar char="§"/>
            </a:pPr>
            <a:r>
              <a:rPr lang="en-IN" sz="2000" dirty="0" smtClean="0"/>
              <a:t>In this I customize many modifications and some other changes. With this customization this tracker can developed in an advanced way</a:t>
            </a:r>
          </a:p>
          <a:p>
            <a:pPr>
              <a:buFont typeface="Wingdings" pitchFamily="2" charset="2"/>
              <a:buChar char="§"/>
            </a:pPr>
            <a:r>
              <a:rPr lang="en-IN" sz="2000" dirty="0" smtClean="0"/>
              <a:t>After merging datasets a simple data cleaning will be concluded for filtering unwanted data.</a:t>
            </a:r>
          </a:p>
          <a:p>
            <a:pPr>
              <a:buFont typeface="Wingdings" pitchFamily="2" charset="2"/>
              <a:buChar char="§"/>
            </a:pPr>
            <a:r>
              <a:rPr lang="en-IN" sz="2000" dirty="0" smtClean="0"/>
              <a:t>Then an Exploratory analysis will be done. After that year wise variations in mental fitness of different countries will observed. Due to this we can calculate the efficiencies of this tracker.</a:t>
            </a:r>
          </a:p>
          <a:p>
            <a:pPr>
              <a:buFont typeface="Wingdings" pitchFamily="2" charset="2"/>
              <a:buChar char="§"/>
            </a:pPr>
            <a:r>
              <a:rPr lang="en-US" sz="2000" dirty="0" smtClean="0"/>
              <a:t>Periodically evaluating the tracker's effectiveness through user feedback and data analysis to make improvements and updates as needed.</a:t>
            </a:r>
            <a:endParaRPr lang="en-IN" sz="2000" dirty="0" smtClean="0"/>
          </a:p>
          <a:p>
            <a:r>
              <a:rPr lang="en-IN" sz="2000" dirty="0" smtClean="0"/>
              <a:t>  </a:t>
            </a:r>
            <a:endParaRPr lang="en-US" sz="2000" dirty="0"/>
          </a:p>
        </p:txBody>
      </p:sp>
    </p:spTree>
  </p:cSld>
  <p:clrMapOvr>
    <a:masterClrMapping/>
  </p:clrMapOvr>
  <p:transition spd="med" advTm="4000">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000114"/>
            <a:ext cx="8229600" cy="857250"/>
          </a:xfrm>
        </p:spPr>
        <p:txBody>
          <a:bodyPr>
            <a:normAutofit/>
          </a:bodyPr>
          <a:lstStyle/>
          <a:p>
            <a:r>
              <a:rPr lang="en-IN" sz="2800" dirty="0" smtClean="0">
                <a:solidFill>
                  <a:srgbClr val="FF0000"/>
                </a:solidFill>
              </a:rPr>
              <a:t>Exploratory Analysis</a:t>
            </a:r>
            <a:endParaRPr lang="en-US" sz="2800" dirty="0">
              <a:solidFill>
                <a:srgbClr val="FF0000"/>
              </a:solidFill>
            </a:endParaRPr>
          </a:p>
        </p:txBody>
      </p:sp>
      <p:pic>
        <p:nvPicPr>
          <p:cNvPr id="5" name="Content Placeholder 4" descr="Screenshot_2023_0723_212354.jpg"/>
          <p:cNvPicPr>
            <a:picLocks noGrp="1" noChangeAspect="1"/>
          </p:cNvPicPr>
          <p:nvPr>
            <p:ph sz="half" idx="1"/>
          </p:nvPr>
        </p:nvPicPr>
        <p:blipFill>
          <a:blip r:embed="rId2"/>
          <a:stretch>
            <a:fillRect/>
          </a:stretch>
        </p:blipFill>
        <p:spPr>
          <a:xfrm>
            <a:off x="285720" y="1888594"/>
            <a:ext cx="4110038" cy="3254906"/>
          </a:xfrm>
        </p:spPr>
      </p:pic>
      <p:pic>
        <p:nvPicPr>
          <p:cNvPr id="6" name="Content Placeholder 5" descr="Screenshot_2023_0723_220825.jpg"/>
          <p:cNvPicPr>
            <a:picLocks noGrp="1" noChangeAspect="1"/>
          </p:cNvPicPr>
          <p:nvPr>
            <p:ph sz="half" idx="2"/>
          </p:nvPr>
        </p:nvPicPr>
        <p:blipFill>
          <a:blip r:embed="rId3"/>
          <a:stretch>
            <a:fillRect/>
          </a:stretch>
        </p:blipFill>
        <p:spPr>
          <a:xfrm>
            <a:off x="5786446" y="1749425"/>
            <a:ext cx="2943755" cy="3394075"/>
          </a:xfrm>
        </p:spPr>
      </p:pic>
    </p:spTree>
  </p:cSld>
  <p:clrMapOvr>
    <a:masterClrMapping/>
  </p:clrMapOvr>
  <p:transition spd="med" advTm="4000">
    <p:circle/>
  </p:transition>
  <p:timing>
    <p:tnLst>
      <p:par>
        <p:cTn id="1" dur="indefinite" restart="never" nodeType="tmRoot"/>
      </p:par>
    </p:tnLst>
  </p:timing>
</p:sld>
</file>

<file path=ppt/theme/theme1.xml><?xml version="1.0" encoding="utf-8"?>
<a:theme xmlns:a="http://schemas.openxmlformats.org/drawingml/2006/main" name="160495-artificial-intelligenc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500</Words>
  <Application>Microsoft Office PowerPoint</Application>
  <PresentationFormat>On-screen Show (16:9)</PresentationFormat>
  <Paragraphs>53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160495-artificial-intelligence-template-16x9</vt:lpstr>
      <vt:lpstr>MENTAL   FITNESS  TRACKER</vt:lpstr>
      <vt:lpstr>STUDENT  DETAILS</vt:lpstr>
      <vt:lpstr>PROBLEM STATEMENT</vt:lpstr>
      <vt:lpstr>AGENDA</vt:lpstr>
      <vt:lpstr>PROJECT  OVERVIEW</vt:lpstr>
      <vt:lpstr>WHO ARE THE END USERS</vt:lpstr>
      <vt:lpstr>YOUR SOLUTION AND IT’S VALUE PROPOSITION</vt:lpstr>
      <vt:lpstr>HOW DID YOU CUSTOMIZE THE PROJECT AND MAKE IT YOUR OWN</vt:lpstr>
      <vt:lpstr>Exploratory Analysis</vt:lpstr>
      <vt:lpstr>Yearwise variations in mental fitness of different countries</vt:lpstr>
      <vt:lpstr>MODELLING</vt:lpstr>
      <vt:lpstr>Slide 12</vt:lpstr>
      <vt:lpstr>Slide 13</vt:lpstr>
      <vt:lpstr>RESULTS</vt:lpstr>
      <vt:lpstr>LINKS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39</cp:revision>
  <dcterms:created xsi:type="dcterms:W3CDTF">2023-07-22T16:38:21Z</dcterms:created>
  <dcterms:modified xsi:type="dcterms:W3CDTF">2023-07-23T19:21:09Z</dcterms:modified>
</cp:coreProperties>
</file>