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56" r:id="rId4"/>
    <p:sldId id="257" r:id="rId5"/>
    <p:sldId id="259" r:id="rId6"/>
    <p:sldId id="258" r:id="rId7"/>
    <p:sldId id="265" r:id="rId8"/>
    <p:sldId id="262" r:id="rId9"/>
    <p:sldId id="264" r:id="rId10"/>
    <p:sldId id="263" r:id="rId11"/>
    <p:sldId id="260"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680E-E64F-4180-172C-B81CB115D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85AFED-F094-E398-EEF2-CCA570E91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F73C3C-6638-E8A0-72CE-75A57E559E32}"/>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5" name="Footer Placeholder 4">
            <a:extLst>
              <a:ext uri="{FF2B5EF4-FFF2-40B4-BE49-F238E27FC236}">
                <a16:creationId xmlns:a16="http://schemas.microsoft.com/office/drawing/2014/main" id="{0C371D0F-A7F2-27F1-9510-B4893D08E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24F5F-8061-552B-E531-C908414029FD}"/>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139325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4B5D-5265-7A3C-80C9-4CBE245B3F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252E24-1B9C-017B-51AC-10B2692B8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AF0F6-B0DF-C550-769E-B303E04AD7C4}"/>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5" name="Footer Placeholder 4">
            <a:extLst>
              <a:ext uri="{FF2B5EF4-FFF2-40B4-BE49-F238E27FC236}">
                <a16:creationId xmlns:a16="http://schemas.microsoft.com/office/drawing/2014/main" id="{010CF51D-17E3-6F25-E1A6-7762D8205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AF7F2-C27A-6A44-9245-3375A6D2854E}"/>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137513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BC10A-884D-6F71-F5A7-3F1E264BF2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09EE01-ED0B-28F0-D1B2-678E04D07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83FB6C-B745-2AAC-5253-A6AC7407112E}"/>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5" name="Footer Placeholder 4">
            <a:extLst>
              <a:ext uri="{FF2B5EF4-FFF2-40B4-BE49-F238E27FC236}">
                <a16:creationId xmlns:a16="http://schemas.microsoft.com/office/drawing/2014/main" id="{107A5EC7-1034-E73E-01BF-F9D840325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AE254-D064-FA97-6F29-EEBF5E7A68B0}"/>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403724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210B-D7C5-7596-7732-41FB59A50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D42200-BD0D-B3E3-887C-881A75A5D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B042A-7511-22BA-5F3B-060B309EE6B4}"/>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5" name="Footer Placeholder 4">
            <a:extLst>
              <a:ext uri="{FF2B5EF4-FFF2-40B4-BE49-F238E27FC236}">
                <a16:creationId xmlns:a16="http://schemas.microsoft.com/office/drawing/2014/main" id="{2C9713C0-63A4-8D25-BB39-66A8725F3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01441-8091-EC26-65F4-D78E9F3B5755}"/>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1681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914F-6DE3-DADF-65D1-2E2459E7ED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E31FA0-DE27-B620-A7ED-02475D156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DDF49B-3CE6-8392-9329-845703DA390E}"/>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5" name="Footer Placeholder 4">
            <a:extLst>
              <a:ext uri="{FF2B5EF4-FFF2-40B4-BE49-F238E27FC236}">
                <a16:creationId xmlns:a16="http://schemas.microsoft.com/office/drawing/2014/main" id="{4D16DE3D-E9EE-8DB4-A3C9-980D75988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FE14E-34FF-EE8F-4EBC-B64851E80527}"/>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101637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2A07-001D-406B-491C-D0B26F9478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C7A206-6EC3-DDE2-A781-3FE1EC98BD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A0E4D6-FEF3-DD61-5C13-EB9E2EB4A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F7CF2A-24DE-FD80-2A3D-EC727786606F}"/>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6" name="Footer Placeholder 5">
            <a:extLst>
              <a:ext uri="{FF2B5EF4-FFF2-40B4-BE49-F238E27FC236}">
                <a16:creationId xmlns:a16="http://schemas.microsoft.com/office/drawing/2014/main" id="{1A2E0798-CA0C-21B7-9686-7AD194B552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A1E98-95CA-F921-F688-796AC9BAF75D}"/>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315041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29BD-30BF-8D5B-CD4D-550A669ABC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0005F0-6659-2C54-1305-572FE8B19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0735DF-DCD7-F468-9A18-24AD7F88C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FD291F-962C-E265-369D-113D711DF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5D76C0-D973-F6B9-25DE-18D8BEAE8C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1C6D62-3F9E-F82A-12CE-831FEC4E7AF7}"/>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8" name="Footer Placeholder 7">
            <a:extLst>
              <a:ext uri="{FF2B5EF4-FFF2-40B4-BE49-F238E27FC236}">
                <a16:creationId xmlns:a16="http://schemas.microsoft.com/office/drawing/2014/main" id="{818317A1-A284-7881-F9B8-D0667AF597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375C4E-BB2D-FBFE-1468-8DEF3EFF9302}"/>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329194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4BDB-7D11-13AD-D26A-411C87C795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F8EBB-F11A-ECF7-9EE5-686760633A5F}"/>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4" name="Footer Placeholder 3">
            <a:extLst>
              <a:ext uri="{FF2B5EF4-FFF2-40B4-BE49-F238E27FC236}">
                <a16:creationId xmlns:a16="http://schemas.microsoft.com/office/drawing/2014/main" id="{A0B3F784-BFB6-739E-F022-0EBEB3EA87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B3AE69-3F34-438A-D22F-B2CA29CC5D19}"/>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247968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E62DE4-79F8-8D62-F566-944EE3CD0655}"/>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3" name="Footer Placeholder 2">
            <a:extLst>
              <a:ext uri="{FF2B5EF4-FFF2-40B4-BE49-F238E27FC236}">
                <a16:creationId xmlns:a16="http://schemas.microsoft.com/office/drawing/2014/main" id="{AED7156D-1ACC-3C94-B2B1-D5FC5D52F3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CB83A5-92F4-892B-DBF7-A41ED2589FD4}"/>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372596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6CAD-A962-B9DD-CD94-55FA1F380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B885B2-39F9-F672-5FE9-875478BFA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621EB1-8669-DD7D-D59D-9A141DF74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9745D-F092-8757-0E24-E8142E57E5AE}"/>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6" name="Footer Placeholder 5">
            <a:extLst>
              <a:ext uri="{FF2B5EF4-FFF2-40B4-BE49-F238E27FC236}">
                <a16:creationId xmlns:a16="http://schemas.microsoft.com/office/drawing/2014/main" id="{6A6705F7-EB19-6CE4-D95F-4EC4AE0516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1E654-2325-BD3D-EED5-833CA59E3A18}"/>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33689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B353-94C8-11B7-B583-44C327E29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81EC07-1087-9A60-E9D6-24A835624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F7FD86-6598-358B-B0F0-07C7A9B96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DBD39-D326-7FCD-24BD-D7011F3A9969}"/>
              </a:ext>
            </a:extLst>
          </p:cNvPr>
          <p:cNvSpPr>
            <a:spLocks noGrp="1"/>
          </p:cNvSpPr>
          <p:nvPr>
            <p:ph type="dt" sz="half" idx="10"/>
          </p:nvPr>
        </p:nvSpPr>
        <p:spPr/>
        <p:txBody>
          <a:bodyPr/>
          <a:lstStyle/>
          <a:p>
            <a:fld id="{D9D8D04E-0CF9-41E1-BA1C-1AABDBDF2A25}" type="datetimeFigureOut">
              <a:rPr lang="en-IN" smtClean="0"/>
              <a:t>27-11-2023</a:t>
            </a:fld>
            <a:endParaRPr lang="en-IN"/>
          </a:p>
        </p:txBody>
      </p:sp>
      <p:sp>
        <p:nvSpPr>
          <p:cNvPr id="6" name="Footer Placeholder 5">
            <a:extLst>
              <a:ext uri="{FF2B5EF4-FFF2-40B4-BE49-F238E27FC236}">
                <a16:creationId xmlns:a16="http://schemas.microsoft.com/office/drawing/2014/main" id="{81A12A63-193A-3C3F-1890-1B43E8044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104965-BEFE-0EA6-AA39-378EA7593BBD}"/>
              </a:ext>
            </a:extLst>
          </p:cNvPr>
          <p:cNvSpPr>
            <a:spLocks noGrp="1"/>
          </p:cNvSpPr>
          <p:nvPr>
            <p:ph type="sldNum" sz="quarter" idx="12"/>
          </p:nvPr>
        </p:nvSpPr>
        <p:spPr/>
        <p:txBody>
          <a:bodyPr/>
          <a:lstStyle/>
          <a:p>
            <a:fld id="{AD7A380D-7CD0-4185-AEC5-D46A4672D07C}" type="slidenum">
              <a:rPr lang="en-IN" smtClean="0"/>
              <a:t>‹#›</a:t>
            </a:fld>
            <a:endParaRPr lang="en-IN"/>
          </a:p>
        </p:txBody>
      </p:sp>
    </p:spTree>
    <p:extLst>
      <p:ext uri="{BB962C8B-B14F-4D97-AF65-F5344CB8AC3E}">
        <p14:creationId xmlns:p14="http://schemas.microsoft.com/office/powerpoint/2010/main" val="98071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001F9-CA3A-3ACE-A5AF-D597637F0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C4785-4335-61D6-8AD9-2869FFB97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04F20A-819E-5568-F3A3-C36C2F5A1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8D04E-0CF9-41E1-BA1C-1AABDBDF2A25}" type="datetimeFigureOut">
              <a:rPr lang="en-IN" smtClean="0"/>
              <a:t>27-11-2023</a:t>
            </a:fld>
            <a:endParaRPr lang="en-IN"/>
          </a:p>
        </p:txBody>
      </p:sp>
      <p:sp>
        <p:nvSpPr>
          <p:cNvPr id="5" name="Footer Placeholder 4">
            <a:extLst>
              <a:ext uri="{FF2B5EF4-FFF2-40B4-BE49-F238E27FC236}">
                <a16:creationId xmlns:a16="http://schemas.microsoft.com/office/drawing/2014/main" id="{982EEF62-0454-AF61-D4C1-F46B307B2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F74F40-6457-29CA-4647-27C5617C5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A380D-7CD0-4185-AEC5-D46A4672D07C}" type="slidenum">
              <a:rPr lang="en-IN" smtClean="0"/>
              <a:t>‹#›</a:t>
            </a:fld>
            <a:endParaRPr lang="en-IN"/>
          </a:p>
        </p:txBody>
      </p:sp>
    </p:spTree>
    <p:extLst>
      <p:ext uri="{BB962C8B-B14F-4D97-AF65-F5344CB8AC3E}">
        <p14:creationId xmlns:p14="http://schemas.microsoft.com/office/powerpoint/2010/main" val="1314547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98888-2A2A-900D-C313-E32FFAD1A060}"/>
              </a:ext>
            </a:extLst>
          </p:cNvPr>
          <p:cNvSpPr>
            <a:spLocks noGrp="1"/>
          </p:cNvSpPr>
          <p:nvPr>
            <p:ph idx="1"/>
          </p:nvPr>
        </p:nvSpPr>
        <p:spPr>
          <a:xfrm>
            <a:off x="1424796" y="2536165"/>
            <a:ext cx="9342408" cy="2751827"/>
          </a:xfrm>
        </p:spPr>
        <p:txBody>
          <a:bodyPr>
            <a:normAutofit/>
          </a:bodyPr>
          <a:lstStyle/>
          <a:p>
            <a:pPr marL="0" indent="0" algn="ctr">
              <a:buNone/>
            </a:pPr>
            <a:r>
              <a:rPr lang="en-IN" sz="8000" b="1" dirty="0">
                <a:solidFill>
                  <a:schemeClr val="bg1">
                    <a:lumMod val="75000"/>
                  </a:schemeClr>
                </a:solidFill>
              </a:rPr>
              <a:t>Retail Sales Forecast</a:t>
            </a:r>
          </a:p>
        </p:txBody>
      </p:sp>
    </p:spTree>
    <p:extLst>
      <p:ext uri="{BB962C8B-B14F-4D97-AF65-F5344CB8AC3E}">
        <p14:creationId xmlns:p14="http://schemas.microsoft.com/office/powerpoint/2010/main" val="167519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1" y="5008144"/>
            <a:ext cx="12192000" cy="1849856"/>
          </a:xfrm>
        </p:spPr>
        <p:txBody>
          <a:bodyPr>
            <a:normAutofit/>
          </a:bodyPr>
          <a:lstStyle/>
          <a:p>
            <a:pPr algn="l"/>
            <a:endParaRPr lang="en-IN" sz="2000" dirty="0"/>
          </a:p>
          <a:p>
            <a:pPr algn="l"/>
            <a:r>
              <a:rPr lang="en-IN" sz="2000" dirty="0"/>
              <a:t>       To Predict weekly sales , we built the model on two algorithm Random forest Regressor , Extra Trees Regressor </a:t>
            </a:r>
          </a:p>
          <a:p>
            <a:pPr algn="l"/>
            <a:r>
              <a:rPr lang="en-IN" sz="2000" dirty="0"/>
              <a:t>       Both models says that the features </a:t>
            </a:r>
            <a:r>
              <a:rPr lang="en-IN" sz="2000" b="1" dirty="0"/>
              <a:t>Dept , Size , Store , Type , Cpi , Markdown3 and 4,month , Temperature </a:t>
            </a:r>
            <a:r>
              <a:rPr lang="en-IN" sz="2000" dirty="0"/>
              <a:t>has more </a:t>
            </a:r>
          </a:p>
          <a:p>
            <a:pPr algn="l"/>
            <a:r>
              <a:rPr lang="en-IN" sz="2000" dirty="0"/>
              <a:t>       importance when predict the weekly sales so this helps to know which feature contributes the most</a:t>
            </a:r>
          </a:p>
          <a:p>
            <a:pPr algn="l"/>
            <a:endParaRPr lang="en-IN" sz="2000" dirty="0"/>
          </a:p>
        </p:txBody>
      </p:sp>
      <p:sp>
        <p:nvSpPr>
          <p:cNvPr id="9" name="Title 8">
            <a:extLst>
              <a:ext uri="{FF2B5EF4-FFF2-40B4-BE49-F238E27FC236}">
                <a16:creationId xmlns:a16="http://schemas.microsoft.com/office/drawing/2014/main" id="{0923B44E-563E-801E-E608-BA537C8892B1}"/>
              </a:ext>
            </a:extLst>
          </p:cNvPr>
          <p:cNvSpPr>
            <a:spLocks noGrp="1"/>
          </p:cNvSpPr>
          <p:nvPr>
            <p:ph type="ctrTitle"/>
          </p:nvPr>
        </p:nvSpPr>
        <p:spPr>
          <a:xfrm>
            <a:off x="0" y="1"/>
            <a:ext cx="12192000" cy="1112808"/>
          </a:xfrm>
          <a:solidFill>
            <a:schemeClr val="bg1">
              <a:lumMod val="95000"/>
            </a:schemeClr>
          </a:solidFill>
        </p:spPr>
        <p:txBody>
          <a:bodyPr>
            <a:normAutofit/>
          </a:bodyPr>
          <a:lstStyle/>
          <a:p>
            <a:r>
              <a:rPr lang="en-IN" sz="5400" b="1" dirty="0">
                <a:solidFill>
                  <a:schemeClr val="bg1">
                    <a:lumMod val="75000"/>
                  </a:schemeClr>
                </a:solidFill>
                <a:latin typeface="+mn-lt"/>
              </a:rPr>
              <a:t>Feature Importance</a:t>
            </a:r>
          </a:p>
        </p:txBody>
      </p:sp>
      <p:pic>
        <p:nvPicPr>
          <p:cNvPr id="4" name="Picture 3">
            <a:extLst>
              <a:ext uri="{FF2B5EF4-FFF2-40B4-BE49-F238E27FC236}">
                <a16:creationId xmlns:a16="http://schemas.microsoft.com/office/drawing/2014/main" id="{9899366B-1890-398F-8DAB-3BCE34CFD281}"/>
              </a:ext>
            </a:extLst>
          </p:cNvPr>
          <p:cNvPicPr>
            <a:picLocks noChangeAspect="1"/>
          </p:cNvPicPr>
          <p:nvPr/>
        </p:nvPicPr>
        <p:blipFill>
          <a:blip r:embed="rId2"/>
          <a:stretch>
            <a:fillRect/>
          </a:stretch>
        </p:blipFill>
        <p:spPr>
          <a:xfrm>
            <a:off x="387058" y="1395212"/>
            <a:ext cx="5579055" cy="3703000"/>
          </a:xfrm>
          <a:prstGeom prst="rect">
            <a:avLst/>
          </a:prstGeom>
        </p:spPr>
      </p:pic>
      <p:pic>
        <p:nvPicPr>
          <p:cNvPr id="11" name="Picture 10">
            <a:extLst>
              <a:ext uri="{FF2B5EF4-FFF2-40B4-BE49-F238E27FC236}">
                <a16:creationId xmlns:a16="http://schemas.microsoft.com/office/drawing/2014/main" id="{228D9E61-5D3F-95E1-68E6-3C38A0A4019C}"/>
              </a:ext>
            </a:extLst>
          </p:cNvPr>
          <p:cNvPicPr>
            <a:picLocks noChangeAspect="1"/>
          </p:cNvPicPr>
          <p:nvPr/>
        </p:nvPicPr>
        <p:blipFill>
          <a:blip r:embed="rId3"/>
          <a:stretch>
            <a:fillRect/>
          </a:stretch>
        </p:blipFill>
        <p:spPr>
          <a:xfrm>
            <a:off x="6225889" y="1395212"/>
            <a:ext cx="5409118" cy="3572512"/>
          </a:xfrm>
          <a:prstGeom prst="rect">
            <a:avLst/>
          </a:prstGeom>
        </p:spPr>
      </p:pic>
    </p:spTree>
    <p:extLst>
      <p:ext uri="{BB962C8B-B14F-4D97-AF65-F5344CB8AC3E}">
        <p14:creationId xmlns:p14="http://schemas.microsoft.com/office/powerpoint/2010/main" val="231782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435633" y="1635215"/>
            <a:ext cx="11320733" cy="4903608"/>
          </a:xfrm>
        </p:spPr>
        <p:txBody>
          <a:bodyPr/>
          <a:lstStyle/>
          <a:p>
            <a:pPr algn="l"/>
            <a:r>
              <a:rPr lang="en-IN" b="1" dirty="0">
                <a:solidFill>
                  <a:schemeClr val="tx1">
                    <a:lumMod val="95000"/>
                    <a:lumOff val="5000"/>
                  </a:schemeClr>
                </a:solidFill>
              </a:rPr>
              <a:t>Store Level </a:t>
            </a:r>
          </a:p>
          <a:p>
            <a:pPr algn="l"/>
            <a:endParaRPr lang="en-IN" b="1" dirty="0"/>
          </a:p>
          <a:p>
            <a:pPr algn="l"/>
            <a:r>
              <a:rPr lang="en-IN" b="1" dirty="0"/>
              <a:t>           </a:t>
            </a:r>
            <a:r>
              <a:rPr lang="en-IN" dirty="0"/>
              <a:t>The stores </a:t>
            </a:r>
            <a:r>
              <a:rPr lang="en-IN" b="1" dirty="0"/>
              <a:t>20,4,13,14,2,10,27,6,1,30</a:t>
            </a:r>
            <a:r>
              <a:rPr lang="en-IN" dirty="0"/>
              <a:t> has got highest </a:t>
            </a:r>
            <a:r>
              <a:rPr lang="en-IN" b="1" dirty="0"/>
              <a:t>weekly sales </a:t>
            </a:r>
            <a:r>
              <a:rPr lang="en-IN" dirty="0"/>
              <a:t>when compared to others stores so need to improve the revenue of others store </a:t>
            </a:r>
          </a:p>
          <a:p>
            <a:pPr algn="l"/>
            <a:endParaRPr lang="en-IN" dirty="0"/>
          </a:p>
          <a:p>
            <a:pPr algn="l"/>
            <a:r>
              <a:rPr lang="en-IN" b="1" dirty="0"/>
              <a:t>How we can ? Why did revenue decrease?</a:t>
            </a:r>
          </a:p>
          <a:p>
            <a:pPr marL="342900" indent="-342900" algn="l">
              <a:buFont typeface="Arial" panose="020B0604020202020204" pitchFamily="34" charset="0"/>
              <a:buChar char="•"/>
            </a:pPr>
            <a:r>
              <a:rPr lang="en-IN" dirty="0"/>
              <a:t>one of the reason  is Temperature , yes temperature is the important thing to attract customer ,  on average these lower weekly sales stores has </a:t>
            </a:r>
            <a:r>
              <a:rPr lang="en-IN" b="1" dirty="0"/>
              <a:t>57 c</a:t>
            </a:r>
            <a:r>
              <a:rPr lang="en-IN" dirty="0"/>
              <a:t>. on sales hours </a:t>
            </a:r>
          </a:p>
          <a:p>
            <a:pPr marL="342900" indent="-342900" algn="l">
              <a:buFont typeface="Arial" panose="020B0604020202020204" pitchFamily="34" charset="0"/>
              <a:buChar char="•"/>
            </a:pPr>
            <a:endParaRPr lang="en-IN" dirty="0"/>
          </a:p>
          <a:p>
            <a:pPr algn="l"/>
            <a:r>
              <a:rPr lang="en-IN" b="1" dirty="0"/>
              <a:t>Solution :</a:t>
            </a:r>
          </a:p>
          <a:p>
            <a:pPr marL="342900" indent="-342900" algn="l">
              <a:buFont typeface="Arial" panose="020B0604020202020204" pitchFamily="34" charset="0"/>
              <a:buChar char="•"/>
            </a:pPr>
            <a:r>
              <a:rPr lang="en-IN" dirty="0"/>
              <a:t> So having temperature in the 25 to 45 will be the ideal to increase the weekly sales    	               </a:t>
            </a:r>
          </a:p>
        </p:txBody>
      </p:sp>
      <p:sp>
        <p:nvSpPr>
          <p:cNvPr id="4" name="Title 1">
            <a:extLst>
              <a:ext uri="{FF2B5EF4-FFF2-40B4-BE49-F238E27FC236}">
                <a16:creationId xmlns:a16="http://schemas.microsoft.com/office/drawing/2014/main" id="{BB0AFDE9-2FD1-40E7-AAA2-0EE73872B343}"/>
              </a:ext>
            </a:extLst>
          </p:cNvPr>
          <p:cNvSpPr txBox="1">
            <a:spLocks/>
          </p:cNvSpPr>
          <p:nvPr/>
        </p:nvSpPr>
        <p:spPr>
          <a:xfrm>
            <a:off x="0" y="0"/>
            <a:ext cx="12192000" cy="1380226"/>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Recommendation</a:t>
            </a:r>
          </a:p>
        </p:txBody>
      </p:sp>
    </p:spTree>
    <p:extLst>
      <p:ext uri="{BB962C8B-B14F-4D97-AF65-F5344CB8AC3E}">
        <p14:creationId xmlns:p14="http://schemas.microsoft.com/office/powerpoint/2010/main" val="170054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435633" y="1531696"/>
            <a:ext cx="11320733" cy="5153775"/>
          </a:xfrm>
        </p:spPr>
        <p:txBody>
          <a:bodyPr>
            <a:normAutofit lnSpcReduction="10000"/>
          </a:bodyPr>
          <a:lstStyle/>
          <a:p>
            <a:pPr algn="l"/>
            <a:r>
              <a:rPr lang="en-IN" b="1" dirty="0">
                <a:solidFill>
                  <a:schemeClr val="tx1">
                    <a:lumMod val="95000"/>
                    <a:lumOff val="5000"/>
                  </a:schemeClr>
                </a:solidFill>
              </a:rPr>
              <a:t>Holiday Week Impact On Weekly Sales  :</a:t>
            </a:r>
          </a:p>
          <a:p>
            <a:pPr algn="l"/>
            <a:endParaRPr lang="en-IN" b="1" dirty="0">
              <a:solidFill>
                <a:schemeClr val="tx1">
                  <a:lumMod val="95000"/>
                  <a:lumOff val="5000"/>
                </a:schemeClr>
              </a:solidFill>
            </a:endParaRPr>
          </a:p>
          <a:p>
            <a:pPr marL="342900" indent="-342900" algn="l">
              <a:buFont typeface="Arial" panose="020B0604020202020204" pitchFamily="34" charset="0"/>
              <a:buChar char="•"/>
            </a:pPr>
            <a:r>
              <a:rPr lang="en-IN" dirty="0"/>
              <a:t>When compared to holiday weeks ,the non holiday weeks has higher weekly sales from the year 2010 to 2013 </a:t>
            </a:r>
          </a:p>
          <a:p>
            <a:pPr marL="342900" indent="-342900" algn="l">
              <a:buFont typeface="Arial" panose="020B0604020202020204" pitchFamily="34" charset="0"/>
              <a:buChar char="•"/>
            </a:pPr>
            <a:r>
              <a:rPr lang="en-IN" dirty="0"/>
              <a:t>But after the year 2012 there had the sudden decrease in weekly sales </a:t>
            </a:r>
          </a:p>
          <a:p>
            <a:pPr algn="l"/>
            <a:endParaRPr lang="en-IN" dirty="0"/>
          </a:p>
          <a:p>
            <a:pPr algn="l"/>
            <a:r>
              <a:rPr lang="en-IN" b="1" dirty="0"/>
              <a:t> Why did sudden decrease happen on weekly sales?</a:t>
            </a:r>
          </a:p>
          <a:p>
            <a:pPr marL="342900" indent="-342900" algn="l">
              <a:buFont typeface="Arial" panose="020B0604020202020204" pitchFamily="34" charset="0"/>
              <a:buChar char="•"/>
            </a:pPr>
            <a:r>
              <a:rPr lang="en-IN" dirty="0"/>
              <a:t>The one of the reason is fuel price is decreased than before year , so people can able travel long distance for purchase </a:t>
            </a:r>
          </a:p>
          <a:p>
            <a:pPr marL="342900" indent="-342900" algn="l">
              <a:buFont typeface="Arial" panose="020B0604020202020204" pitchFamily="34" charset="0"/>
              <a:buChar char="•"/>
            </a:pPr>
            <a:r>
              <a:rPr lang="en-IN" dirty="0"/>
              <a:t>Average Fuel price of the year 2013 is 3.60</a:t>
            </a:r>
          </a:p>
          <a:p>
            <a:pPr algn="l"/>
            <a:r>
              <a:rPr lang="en-IN" dirty="0"/>
              <a:t> 	     </a:t>
            </a:r>
          </a:p>
          <a:p>
            <a:pPr algn="l"/>
            <a:r>
              <a:rPr lang="en-IN" b="1" dirty="0"/>
              <a:t>Solution :</a:t>
            </a:r>
            <a:r>
              <a:rPr lang="en-IN" dirty="0"/>
              <a:t> Want more features regarding products so we can conclude this           </a:t>
            </a:r>
          </a:p>
        </p:txBody>
      </p:sp>
      <p:sp>
        <p:nvSpPr>
          <p:cNvPr id="4" name="Title 1">
            <a:extLst>
              <a:ext uri="{FF2B5EF4-FFF2-40B4-BE49-F238E27FC236}">
                <a16:creationId xmlns:a16="http://schemas.microsoft.com/office/drawing/2014/main" id="{BB0AFDE9-2FD1-40E7-AAA2-0EE73872B343}"/>
              </a:ext>
            </a:extLst>
          </p:cNvPr>
          <p:cNvSpPr txBox="1">
            <a:spLocks/>
          </p:cNvSpPr>
          <p:nvPr/>
        </p:nvSpPr>
        <p:spPr>
          <a:xfrm>
            <a:off x="0" y="0"/>
            <a:ext cx="12192000" cy="1380226"/>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Recommendation</a:t>
            </a:r>
          </a:p>
        </p:txBody>
      </p:sp>
    </p:spTree>
    <p:extLst>
      <p:ext uri="{BB962C8B-B14F-4D97-AF65-F5344CB8AC3E}">
        <p14:creationId xmlns:p14="http://schemas.microsoft.com/office/powerpoint/2010/main" val="63530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393938" y="1773237"/>
            <a:ext cx="11320733" cy="4903608"/>
          </a:xfrm>
        </p:spPr>
        <p:txBody>
          <a:bodyPr>
            <a:normAutofit/>
          </a:bodyPr>
          <a:lstStyle/>
          <a:p>
            <a:pPr algn="l"/>
            <a:r>
              <a:rPr lang="en-IN" b="1" dirty="0">
                <a:solidFill>
                  <a:schemeClr val="tx1">
                    <a:lumMod val="95000"/>
                    <a:lumOff val="5000"/>
                  </a:schemeClr>
                </a:solidFill>
              </a:rPr>
              <a:t>Markdown Impact On Weekly Sales  :</a:t>
            </a:r>
          </a:p>
          <a:p>
            <a:pPr algn="l"/>
            <a:endParaRPr lang="en-IN" b="1" dirty="0">
              <a:solidFill>
                <a:schemeClr val="tx1">
                  <a:lumMod val="95000"/>
                  <a:lumOff val="5000"/>
                </a:schemeClr>
              </a:solidFill>
            </a:endParaRPr>
          </a:p>
          <a:p>
            <a:pPr algn="l"/>
            <a:r>
              <a:rPr lang="en-IN" b="1" dirty="0">
                <a:solidFill>
                  <a:schemeClr val="tx1">
                    <a:lumMod val="95000"/>
                    <a:lumOff val="5000"/>
                  </a:schemeClr>
                </a:solidFill>
              </a:rPr>
              <a:t> </a:t>
            </a:r>
            <a:r>
              <a:rPr lang="en-IN" dirty="0">
                <a:solidFill>
                  <a:schemeClr val="tx1">
                    <a:lumMod val="95000"/>
                    <a:lumOff val="5000"/>
                  </a:schemeClr>
                </a:solidFill>
              </a:rPr>
              <a:t>  As per analysis of the data from the year 2010 to 2013 the markdown features did not have linear relationship on weekly sales but it has some non linear relationship</a:t>
            </a:r>
            <a:r>
              <a:rPr lang="en-IN" dirty="0"/>
              <a:t> on weekly sales        </a:t>
            </a:r>
          </a:p>
          <a:p>
            <a:pPr algn="l"/>
            <a:r>
              <a:rPr lang="en-IN" b="1" dirty="0"/>
              <a:t> </a:t>
            </a:r>
            <a:r>
              <a:rPr lang="en-IN" dirty="0"/>
              <a:t>       </a:t>
            </a:r>
          </a:p>
          <a:p>
            <a:pPr algn="l"/>
            <a:r>
              <a:rPr lang="en-IN" b="1" dirty="0"/>
              <a:t>Conclusion : </a:t>
            </a:r>
          </a:p>
          <a:p>
            <a:pPr algn="l"/>
            <a:r>
              <a:rPr lang="en-IN" dirty="0"/>
              <a:t>      The markdown feature did not impact the weekly sales at good level and also it does not give more value contribution while predicting the target variable (weekly sales)</a:t>
            </a:r>
          </a:p>
        </p:txBody>
      </p:sp>
      <p:sp>
        <p:nvSpPr>
          <p:cNvPr id="4" name="Title 1">
            <a:extLst>
              <a:ext uri="{FF2B5EF4-FFF2-40B4-BE49-F238E27FC236}">
                <a16:creationId xmlns:a16="http://schemas.microsoft.com/office/drawing/2014/main" id="{BB0AFDE9-2FD1-40E7-AAA2-0EE73872B343}"/>
              </a:ext>
            </a:extLst>
          </p:cNvPr>
          <p:cNvSpPr txBox="1">
            <a:spLocks/>
          </p:cNvSpPr>
          <p:nvPr/>
        </p:nvSpPr>
        <p:spPr>
          <a:xfrm>
            <a:off x="0" y="0"/>
            <a:ext cx="12192000" cy="1380226"/>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Recommendation</a:t>
            </a:r>
          </a:p>
        </p:txBody>
      </p:sp>
    </p:spTree>
    <p:extLst>
      <p:ext uri="{BB962C8B-B14F-4D97-AF65-F5344CB8AC3E}">
        <p14:creationId xmlns:p14="http://schemas.microsoft.com/office/powerpoint/2010/main" val="302924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368059" y="1738732"/>
            <a:ext cx="11320733" cy="4903608"/>
          </a:xfrm>
        </p:spPr>
        <p:txBody>
          <a:bodyPr>
            <a:normAutofit/>
          </a:bodyPr>
          <a:lstStyle/>
          <a:p>
            <a:pPr algn="l"/>
            <a:r>
              <a:rPr lang="en-IN" b="1" dirty="0">
                <a:solidFill>
                  <a:schemeClr val="tx1">
                    <a:lumMod val="95000"/>
                    <a:lumOff val="5000"/>
                  </a:schemeClr>
                </a:solidFill>
              </a:rPr>
              <a:t>Economic indicators impact on weekly sales:</a:t>
            </a:r>
          </a:p>
          <a:p>
            <a:pPr algn="l"/>
            <a:endParaRPr lang="en-IN" b="1" dirty="0">
              <a:solidFill>
                <a:schemeClr val="tx1">
                  <a:lumMod val="95000"/>
                  <a:lumOff val="5000"/>
                </a:schemeClr>
              </a:solidFill>
            </a:endParaRPr>
          </a:p>
          <a:p>
            <a:pPr algn="l"/>
            <a:r>
              <a:rPr lang="en-IN" b="1" dirty="0">
                <a:solidFill>
                  <a:schemeClr val="tx1">
                    <a:lumMod val="95000"/>
                    <a:lumOff val="5000"/>
                  </a:schemeClr>
                </a:solidFill>
              </a:rPr>
              <a:t> </a:t>
            </a:r>
            <a:r>
              <a:rPr lang="en-IN" dirty="0">
                <a:solidFill>
                  <a:schemeClr val="tx1">
                    <a:lumMod val="95000"/>
                    <a:lumOff val="5000"/>
                  </a:schemeClr>
                </a:solidFill>
              </a:rPr>
              <a:t>  Customer price index values increased in the year of 2013 and average CPI is 177.47,</a:t>
            </a:r>
          </a:p>
          <a:p>
            <a:pPr algn="l"/>
            <a:r>
              <a:rPr lang="en-IN" dirty="0">
                <a:solidFill>
                  <a:schemeClr val="tx1">
                    <a:lumMod val="95000"/>
                    <a:lumOff val="5000"/>
                  </a:schemeClr>
                </a:solidFill>
              </a:rPr>
              <a:t>There are some reasons behind it as per the analysis </a:t>
            </a:r>
            <a:r>
              <a:rPr lang="en-IN" dirty="0" err="1">
                <a:solidFill>
                  <a:schemeClr val="tx1">
                    <a:lumMod val="95000"/>
                    <a:lumOff val="5000"/>
                  </a:schemeClr>
                </a:solidFill>
              </a:rPr>
              <a:t>i</a:t>
            </a:r>
            <a:r>
              <a:rPr lang="en-IN" dirty="0">
                <a:solidFill>
                  <a:schemeClr val="tx1">
                    <a:lumMod val="95000"/>
                    <a:lumOff val="5000"/>
                  </a:schemeClr>
                </a:solidFill>
              </a:rPr>
              <a:t> found listed some reasons below</a:t>
            </a:r>
            <a:endParaRPr lang="en-IN" dirty="0"/>
          </a:p>
          <a:p>
            <a:pPr algn="l"/>
            <a:r>
              <a:rPr lang="en-IN" b="1" dirty="0"/>
              <a:t> </a:t>
            </a:r>
            <a:r>
              <a:rPr lang="en-IN" dirty="0"/>
              <a:t>       </a:t>
            </a:r>
          </a:p>
          <a:p>
            <a:pPr algn="l"/>
            <a:r>
              <a:rPr lang="en-IN" b="1" dirty="0"/>
              <a:t>Reason : </a:t>
            </a:r>
          </a:p>
          <a:p>
            <a:pPr algn="l"/>
            <a:endParaRPr lang="en-IN" b="1" dirty="0"/>
          </a:p>
          <a:p>
            <a:pPr algn="l"/>
            <a:r>
              <a:rPr lang="en-IN" b="1" dirty="0"/>
              <a:t>   </a:t>
            </a:r>
            <a:r>
              <a:rPr lang="en-IN" dirty="0"/>
              <a:t>The unemployment rate decrease in the year of 2013 when compared to before years so this may be the point of CPI increased.</a:t>
            </a:r>
          </a:p>
          <a:p>
            <a:pPr algn="l"/>
            <a:r>
              <a:rPr lang="en-IN" dirty="0"/>
              <a:t>      </a:t>
            </a:r>
          </a:p>
        </p:txBody>
      </p:sp>
      <p:sp>
        <p:nvSpPr>
          <p:cNvPr id="4" name="Title 1">
            <a:extLst>
              <a:ext uri="{FF2B5EF4-FFF2-40B4-BE49-F238E27FC236}">
                <a16:creationId xmlns:a16="http://schemas.microsoft.com/office/drawing/2014/main" id="{BB0AFDE9-2FD1-40E7-AAA2-0EE73872B343}"/>
              </a:ext>
            </a:extLst>
          </p:cNvPr>
          <p:cNvSpPr txBox="1">
            <a:spLocks/>
          </p:cNvSpPr>
          <p:nvPr/>
        </p:nvSpPr>
        <p:spPr>
          <a:xfrm>
            <a:off x="0" y="0"/>
            <a:ext cx="12192000" cy="1380226"/>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Recommendation</a:t>
            </a:r>
          </a:p>
        </p:txBody>
      </p:sp>
    </p:spTree>
    <p:extLst>
      <p:ext uri="{BB962C8B-B14F-4D97-AF65-F5344CB8AC3E}">
        <p14:creationId xmlns:p14="http://schemas.microsoft.com/office/powerpoint/2010/main" val="250097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540587" y="1963018"/>
            <a:ext cx="11320733" cy="3980582"/>
          </a:xfrm>
        </p:spPr>
        <p:txBody>
          <a:bodyPr>
            <a:normAutofit/>
          </a:bodyPr>
          <a:lstStyle/>
          <a:p>
            <a:pPr algn="l"/>
            <a:r>
              <a:rPr lang="en-IN" b="1" dirty="0">
                <a:solidFill>
                  <a:schemeClr val="tx1">
                    <a:lumMod val="95000"/>
                    <a:lumOff val="5000"/>
                  </a:schemeClr>
                </a:solidFill>
              </a:rPr>
              <a:t>Other impacts on Weekly:</a:t>
            </a:r>
          </a:p>
          <a:p>
            <a:pPr algn="l"/>
            <a:endParaRPr lang="en-IN" b="1" dirty="0">
              <a:solidFill>
                <a:schemeClr val="tx1">
                  <a:lumMod val="95000"/>
                  <a:lumOff val="5000"/>
                </a:schemeClr>
              </a:solidFill>
            </a:endParaRPr>
          </a:p>
          <a:p>
            <a:pPr algn="l"/>
            <a:r>
              <a:rPr lang="en-IN" b="1" dirty="0">
                <a:solidFill>
                  <a:schemeClr val="tx1">
                    <a:lumMod val="95000"/>
                    <a:lumOff val="5000"/>
                  </a:schemeClr>
                </a:solidFill>
              </a:rPr>
              <a:t>Size : </a:t>
            </a:r>
            <a:r>
              <a:rPr lang="en-IN" dirty="0">
                <a:solidFill>
                  <a:schemeClr val="tx1">
                    <a:lumMod val="95000"/>
                    <a:lumOff val="5000"/>
                  </a:schemeClr>
                </a:solidFill>
              </a:rPr>
              <a:t>Higher the size of the store impacts the weekly sales because the people can visit stores if they have more space to review products</a:t>
            </a:r>
          </a:p>
          <a:p>
            <a:pPr algn="l"/>
            <a:endParaRPr lang="en-IN" b="1" dirty="0">
              <a:solidFill>
                <a:schemeClr val="tx1">
                  <a:lumMod val="95000"/>
                  <a:lumOff val="5000"/>
                </a:schemeClr>
              </a:solidFill>
            </a:endParaRPr>
          </a:p>
          <a:p>
            <a:pPr algn="l"/>
            <a:r>
              <a:rPr lang="en-IN" b="1" dirty="0">
                <a:solidFill>
                  <a:schemeClr val="tx1">
                    <a:lumMod val="95000"/>
                    <a:lumOff val="5000"/>
                  </a:schemeClr>
                </a:solidFill>
              </a:rPr>
              <a:t>Department : </a:t>
            </a:r>
            <a:r>
              <a:rPr lang="en-IN" dirty="0">
                <a:solidFill>
                  <a:schemeClr val="tx1">
                    <a:lumMod val="95000"/>
                    <a:lumOff val="5000"/>
                  </a:schemeClr>
                </a:solidFill>
              </a:rPr>
              <a:t>The feature department plays major role when predicting the response variable weekly sales so we have more information about department then we analysis which departments and products that people interested to bug .</a:t>
            </a:r>
          </a:p>
        </p:txBody>
      </p:sp>
      <p:sp>
        <p:nvSpPr>
          <p:cNvPr id="4" name="Title 1">
            <a:extLst>
              <a:ext uri="{FF2B5EF4-FFF2-40B4-BE49-F238E27FC236}">
                <a16:creationId xmlns:a16="http://schemas.microsoft.com/office/drawing/2014/main" id="{BB0AFDE9-2FD1-40E7-AAA2-0EE73872B343}"/>
              </a:ext>
            </a:extLst>
          </p:cNvPr>
          <p:cNvSpPr txBox="1">
            <a:spLocks/>
          </p:cNvSpPr>
          <p:nvPr/>
        </p:nvSpPr>
        <p:spPr>
          <a:xfrm>
            <a:off x="0" y="0"/>
            <a:ext cx="12192000" cy="1380226"/>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rPr>
              <a:t>Recommendation</a:t>
            </a:r>
          </a:p>
        </p:txBody>
      </p:sp>
    </p:spTree>
    <p:extLst>
      <p:ext uri="{BB962C8B-B14F-4D97-AF65-F5344CB8AC3E}">
        <p14:creationId xmlns:p14="http://schemas.microsoft.com/office/powerpoint/2010/main" val="111079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3F78-FB80-3606-ECBA-A965F10BD850}"/>
              </a:ext>
            </a:extLst>
          </p:cNvPr>
          <p:cNvSpPr>
            <a:spLocks noGrp="1"/>
          </p:cNvSpPr>
          <p:nvPr>
            <p:ph type="title"/>
          </p:nvPr>
        </p:nvSpPr>
        <p:spPr>
          <a:xfrm>
            <a:off x="0" y="2426838"/>
            <a:ext cx="12192000" cy="1325563"/>
          </a:xfrm>
          <a:solidFill>
            <a:schemeClr val="bg1">
              <a:lumMod val="95000"/>
            </a:schemeClr>
          </a:solidFill>
        </p:spPr>
        <p:txBody>
          <a:bodyPr/>
          <a:lstStyle/>
          <a:p>
            <a:pPr algn="ctr"/>
            <a:r>
              <a:rPr lang="en-IN" b="1" dirty="0">
                <a:solidFill>
                  <a:schemeClr val="bg1">
                    <a:lumMod val="75000"/>
                  </a:schemeClr>
                </a:solidFill>
              </a:rPr>
              <a:t>Insights </a:t>
            </a:r>
          </a:p>
        </p:txBody>
      </p:sp>
    </p:spTree>
    <p:extLst>
      <p:ext uri="{BB962C8B-B14F-4D97-AF65-F5344CB8AC3E}">
        <p14:creationId xmlns:p14="http://schemas.microsoft.com/office/powerpoint/2010/main" val="270049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3777A0-15D3-ED37-ACDE-6D51B09DF210}"/>
              </a:ext>
            </a:extLst>
          </p:cNvPr>
          <p:cNvSpPr>
            <a:spLocks noGrp="1"/>
          </p:cNvSpPr>
          <p:nvPr>
            <p:ph type="subTitle" idx="1"/>
          </p:nvPr>
        </p:nvSpPr>
        <p:spPr>
          <a:xfrm>
            <a:off x="0" y="0"/>
            <a:ext cx="12192000" cy="994195"/>
          </a:xfrm>
          <a:solidFill>
            <a:schemeClr val="bg1">
              <a:lumMod val="95000"/>
            </a:schemeClr>
          </a:solidFill>
        </p:spPr>
        <p:txBody>
          <a:bodyPr>
            <a:noAutofit/>
          </a:bodyPr>
          <a:lstStyle/>
          <a:p>
            <a:r>
              <a:rPr lang="en-IN" sz="6000" b="1" dirty="0">
                <a:solidFill>
                  <a:schemeClr val="bg1">
                    <a:lumMod val="75000"/>
                  </a:schemeClr>
                </a:solidFill>
              </a:rPr>
              <a:t>Time Analysis</a:t>
            </a:r>
          </a:p>
        </p:txBody>
      </p:sp>
      <p:sp>
        <p:nvSpPr>
          <p:cNvPr id="7" name="Subtitle 2">
            <a:extLst>
              <a:ext uri="{FF2B5EF4-FFF2-40B4-BE49-F238E27FC236}">
                <a16:creationId xmlns:a16="http://schemas.microsoft.com/office/drawing/2014/main" id="{0EC34A7E-22B1-66DC-6512-305CD9832B56}"/>
              </a:ext>
            </a:extLst>
          </p:cNvPr>
          <p:cNvSpPr txBox="1">
            <a:spLocks/>
          </p:cNvSpPr>
          <p:nvPr/>
        </p:nvSpPr>
        <p:spPr>
          <a:xfrm>
            <a:off x="1765539" y="5754599"/>
            <a:ext cx="8827699" cy="8359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200000"/>
              </a:lnSpc>
            </a:pPr>
            <a:r>
              <a:rPr lang="en-IN" dirty="0"/>
              <a:t>As per  analysis weekly sales decreased  after the year </a:t>
            </a:r>
            <a:r>
              <a:rPr lang="en-IN" b="1" dirty="0"/>
              <a:t>2012</a:t>
            </a:r>
          </a:p>
          <a:p>
            <a:pPr algn="l">
              <a:lnSpc>
                <a:spcPct val="200000"/>
              </a:lnSpc>
            </a:pPr>
            <a:endParaRPr lang="en-IN" b="1" dirty="0"/>
          </a:p>
        </p:txBody>
      </p:sp>
      <p:pic>
        <p:nvPicPr>
          <p:cNvPr id="21" name="Picture 20">
            <a:extLst>
              <a:ext uri="{FF2B5EF4-FFF2-40B4-BE49-F238E27FC236}">
                <a16:creationId xmlns:a16="http://schemas.microsoft.com/office/drawing/2014/main" id="{EB8755DF-3A47-8D2E-4C99-260221F1BF23}"/>
              </a:ext>
            </a:extLst>
          </p:cNvPr>
          <p:cNvPicPr>
            <a:picLocks noChangeAspect="1"/>
          </p:cNvPicPr>
          <p:nvPr/>
        </p:nvPicPr>
        <p:blipFill>
          <a:blip r:embed="rId2"/>
          <a:stretch>
            <a:fillRect/>
          </a:stretch>
        </p:blipFill>
        <p:spPr>
          <a:xfrm>
            <a:off x="562154" y="1286950"/>
            <a:ext cx="11067690" cy="4284100"/>
          </a:xfrm>
          <a:prstGeom prst="rect">
            <a:avLst/>
          </a:prstGeom>
        </p:spPr>
      </p:pic>
    </p:spTree>
    <p:extLst>
      <p:ext uri="{BB962C8B-B14F-4D97-AF65-F5344CB8AC3E}">
        <p14:creationId xmlns:p14="http://schemas.microsoft.com/office/powerpoint/2010/main" val="130029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DB0-B15A-92B3-8305-1D1C6D5DCFC0}"/>
              </a:ext>
            </a:extLst>
          </p:cNvPr>
          <p:cNvSpPr>
            <a:spLocks noGrp="1"/>
          </p:cNvSpPr>
          <p:nvPr>
            <p:ph type="ctrTitle"/>
          </p:nvPr>
        </p:nvSpPr>
        <p:spPr>
          <a:xfrm>
            <a:off x="0" y="0"/>
            <a:ext cx="12192000" cy="871268"/>
          </a:xfrm>
          <a:solidFill>
            <a:schemeClr val="bg1">
              <a:lumMod val="95000"/>
            </a:schemeClr>
          </a:solidFill>
        </p:spPr>
        <p:txBody>
          <a:bodyPr>
            <a:noAutofit/>
          </a:bodyPr>
          <a:lstStyle/>
          <a:p>
            <a:r>
              <a:rPr lang="en-IN" sz="4400" b="1" dirty="0">
                <a:solidFill>
                  <a:schemeClr val="bg1">
                    <a:lumMod val="75000"/>
                  </a:schemeClr>
                </a:solidFill>
                <a:latin typeface="+mn-lt"/>
              </a:rPr>
              <a:t>Weekly sales on Holidays</a:t>
            </a:r>
          </a:p>
        </p:txBody>
      </p:sp>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0" y="5828570"/>
            <a:ext cx="12071230" cy="1029430"/>
          </a:xfrm>
        </p:spPr>
        <p:txBody>
          <a:bodyPr>
            <a:normAutofit fontScale="92500"/>
          </a:bodyPr>
          <a:lstStyle/>
          <a:p>
            <a:pPr>
              <a:lnSpc>
                <a:spcPct val="150000"/>
              </a:lnSpc>
            </a:pPr>
            <a:r>
              <a:rPr lang="en-IN" dirty="0"/>
              <a:t>When Compared to Holidays , Non Holidays(dark blue) has got highest weekly sales </a:t>
            </a:r>
          </a:p>
          <a:p>
            <a:pPr algn="l"/>
            <a:r>
              <a:rPr lang="en-IN" dirty="0"/>
              <a:t> </a:t>
            </a:r>
          </a:p>
        </p:txBody>
      </p:sp>
      <p:pic>
        <p:nvPicPr>
          <p:cNvPr id="9" name="Picture 8">
            <a:extLst>
              <a:ext uri="{FF2B5EF4-FFF2-40B4-BE49-F238E27FC236}">
                <a16:creationId xmlns:a16="http://schemas.microsoft.com/office/drawing/2014/main" id="{74063B41-E31F-CE38-3323-4AFEF93F533D}"/>
              </a:ext>
            </a:extLst>
          </p:cNvPr>
          <p:cNvPicPr>
            <a:picLocks noChangeAspect="1"/>
          </p:cNvPicPr>
          <p:nvPr/>
        </p:nvPicPr>
        <p:blipFill>
          <a:blip r:embed="rId2"/>
          <a:stretch>
            <a:fillRect/>
          </a:stretch>
        </p:blipFill>
        <p:spPr>
          <a:xfrm>
            <a:off x="685331" y="1149623"/>
            <a:ext cx="10821338" cy="4747958"/>
          </a:xfrm>
          <a:prstGeom prst="rect">
            <a:avLst/>
          </a:prstGeom>
        </p:spPr>
      </p:pic>
    </p:spTree>
    <p:extLst>
      <p:ext uri="{BB962C8B-B14F-4D97-AF65-F5344CB8AC3E}">
        <p14:creationId xmlns:p14="http://schemas.microsoft.com/office/powerpoint/2010/main" val="398775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DB0-B15A-92B3-8305-1D1C6D5DCFC0}"/>
              </a:ext>
            </a:extLst>
          </p:cNvPr>
          <p:cNvSpPr>
            <a:spLocks noGrp="1"/>
          </p:cNvSpPr>
          <p:nvPr>
            <p:ph type="ctrTitle"/>
          </p:nvPr>
        </p:nvSpPr>
        <p:spPr>
          <a:xfrm>
            <a:off x="0" y="0"/>
            <a:ext cx="12192000" cy="983411"/>
          </a:xfrm>
          <a:solidFill>
            <a:schemeClr val="bg1">
              <a:lumMod val="95000"/>
            </a:schemeClr>
          </a:solidFill>
        </p:spPr>
        <p:txBody>
          <a:bodyPr>
            <a:normAutofit/>
          </a:bodyPr>
          <a:lstStyle/>
          <a:p>
            <a:r>
              <a:rPr lang="en-IN" sz="4800" b="1" dirty="0">
                <a:solidFill>
                  <a:schemeClr val="bg1">
                    <a:lumMod val="75000"/>
                  </a:schemeClr>
                </a:solidFill>
                <a:latin typeface="+mn-lt"/>
              </a:rPr>
              <a:t>Economic Indicator</a:t>
            </a:r>
          </a:p>
        </p:txBody>
      </p:sp>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0" y="5202238"/>
            <a:ext cx="12192000" cy="1284826"/>
          </a:xfrm>
        </p:spPr>
        <p:txBody>
          <a:bodyPr/>
          <a:lstStyle/>
          <a:p>
            <a:pPr>
              <a:lnSpc>
                <a:spcPct val="200000"/>
              </a:lnSpc>
            </a:pPr>
            <a:r>
              <a:rPr lang="en-IN" dirty="0"/>
              <a:t>Customer Price Index Increased over time as well the unemployment rate decreased</a:t>
            </a:r>
          </a:p>
        </p:txBody>
      </p:sp>
      <p:pic>
        <p:nvPicPr>
          <p:cNvPr id="7" name="Picture 6">
            <a:extLst>
              <a:ext uri="{FF2B5EF4-FFF2-40B4-BE49-F238E27FC236}">
                <a16:creationId xmlns:a16="http://schemas.microsoft.com/office/drawing/2014/main" id="{E9E4BAB4-17EA-8B6D-B95E-102EB0D8009D}"/>
              </a:ext>
            </a:extLst>
          </p:cNvPr>
          <p:cNvPicPr>
            <a:picLocks noChangeAspect="1"/>
          </p:cNvPicPr>
          <p:nvPr/>
        </p:nvPicPr>
        <p:blipFill>
          <a:blip r:embed="rId2"/>
          <a:stretch>
            <a:fillRect/>
          </a:stretch>
        </p:blipFill>
        <p:spPr>
          <a:xfrm>
            <a:off x="0" y="1774681"/>
            <a:ext cx="5960853" cy="3422835"/>
          </a:xfrm>
          <a:prstGeom prst="rect">
            <a:avLst/>
          </a:prstGeom>
        </p:spPr>
      </p:pic>
      <p:pic>
        <p:nvPicPr>
          <p:cNvPr id="9" name="Picture 8">
            <a:extLst>
              <a:ext uri="{FF2B5EF4-FFF2-40B4-BE49-F238E27FC236}">
                <a16:creationId xmlns:a16="http://schemas.microsoft.com/office/drawing/2014/main" id="{007D549C-2DF4-05BE-637B-BD615F34F26C}"/>
              </a:ext>
            </a:extLst>
          </p:cNvPr>
          <p:cNvPicPr>
            <a:picLocks noChangeAspect="1"/>
          </p:cNvPicPr>
          <p:nvPr/>
        </p:nvPicPr>
        <p:blipFill>
          <a:blip r:embed="rId3"/>
          <a:stretch>
            <a:fillRect/>
          </a:stretch>
        </p:blipFill>
        <p:spPr>
          <a:xfrm>
            <a:off x="6144612" y="1777042"/>
            <a:ext cx="5797829" cy="3422835"/>
          </a:xfrm>
          <a:prstGeom prst="rect">
            <a:avLst/>
          </a:prstGeom>
        </p:spPr>
      </p:pic>
    </p:spTree>
    <p:extLst>
      <p:ext uri="{BB962C8B-B14F-4D97-AF65-F5344CB8AC3E}">
        <p14:creationId xmlns:p14="http://schemas.microsoft.com/office/powerpoint/2010/main" val="7211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DB0-B15A-92B3-8305-1D1C6D5DCFC0}"/>
              </a:ext>
            </a:extLst>
          </p:cNvPr>
          <p:cNvSpPr>
            <a:spLocks noGrp="1"/>
          </p:cNvSpPr>
          <p:nvPr>
            <p:ph type="ctrTitle"/>
          </p:nvPr>
        </p:nvSpPr>
        <p:spPr>
          <a:xfrm>
            <a:off x="0" y="0"/>
            <a:ext cx="12192000" cy="797566"/>
          </a:xfrm>
          <a:solidFill>
            <a:schemeClr val="bg1">
              <a:lumMod val="95000"/>
            </a:schemeClr>
          </a:solidFill>
        </p:spPr>
        <p:txBody>
          <a:bodyPr>
            <a:normAutofit/>
          </a:bodyPr>
          <a:lstStyle/>
          <a:p>
            <a:pPr>
              <a:lnSpc>
                <a:spcPct val="150000"/>
              </a:lnSpc>
            </a:pPr>
            <a:r>
              <a:rPr lang="en-IN" sz="3200" b="1" dirty="0">
                <a:solidFill>
                  <a:schemeClr val="bg1">
                    <a:lumMod val="75000"/>
                  </a:schemeClr>
                </a:solidFill>
                <a:latin typeface="+mn-lt"/>
              </a:rPr>
              <a:t>Markdown And Weekly Sales Correlation</a:t>
            </a:r>
          </a:p>
        </p:txBody>
      </p:sp>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710214" y="1890945"/>
            <a:ext cx="2396970" cy="797566"/>
          </a:xfrm>
        </p:spPr>
        <p:txBody>
          <a:bodyPr>
            <a:normAutofit/>
          </a:bodyPr>
          <a:lstStyle/>
          <a:p>
            <a:r>
              <a:rPr lang="en-IN" sz="3200" b="1" dirty="0"/>
              <a:t>Linear</a:t>
            </a:r>
            <a:r>
              <a:rPr lang="en-IN" dirty="0"/>
              <a:t> </a:t>
            </a:r>
          </a:p>
        </p:txBody>
      </p:sp>
      <p:pic>
        <p:nvPicPr>
          <p:cNvPr id="7" name="Picture 6">
            <a:extLst>
              <a:ext uri="{FF2B5EF4-FFF2-40B4-BE49-F238E27FC236}">
                <a16:creationId xmlns:a16="http://schemas.microsoft.com/office/drawing/2014/main" id="{B10BB720-1828-7421-120C-07AD077B01D6}"/>
              </a:ext>
            </a:extLst>
          </p:cNvPr>
          <p:cNvPicPr>
            <a:picLocks noChangeAspect="1"/>
          </p:cNvPicPr>
          <p:nvPr/>
        </p:nvPicPr>
        <p:blipFill>
          <a:blip r:embed="rId2"/>
          <a:stretch>
            <a:fillRect/>
          </a:stretch>
        </p:blipFill>
        <p:spPr>
          <a:xfrm>
            <a:off x="4861194" y="1223961"/>
            <a:ext cx="5937011" cy="2371125"/>
          </a:xfrm>
          <a:prstGeom prst="rect">
            <a:avLst/>
          </a:prstGeom>
        </p:spPr>
      </p:pic>
      <p:sp>
        <p:nvSpPr>
          <p:cNvPr id="8" name="Subtitle 2">
            <a:extLst>
              <a:ext uri="{FF2B5EF4-FFF2-40B4-BE49-F238E27FC236}">
                <a16:creationId xmlns:a16="http://schemas.microsoft.com/office/drawing/2014/main" id="{FDD54E39-93A8-1831-FEE3-B69103E9333D}"/>
              </a:ext>
            </a:extLst>
          </p:cNvPr>
          <p:cNvSpPr txBox="1">
            <a:spLocks/>
          </p:cNvSpPr>
          <p:nvPr/>
        </p:nvSpPr>
        <p:spPr>
          <a:xfrm>
            <a:off x="710214" y="4671136"/>
            <a:ext cx="2396970" cy="7975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200" b="1" dirty="0"/>
              <a:t>Non Linear </a:t>
            </a:r>
            <a:r>
              <a:rPr lang="en-IN" dirty="0"/>
              <a:t> </a:t>
            </a:r>
          </a:p>
        </p:txBody>
      </p:sp>
      <p:pic>
        <p:nvPicPr>
          <p:cNvPr id="10" name="Picture 9">
            <a:extLst>
              <a:ext uri="{FF2B5EF4-FFF2-40B4-BE49-F238E27FC236}">
                <a16:creationId xmlns:a16="http://schemas.microsoft.com/office/drawing/2014/main" id="{1C0CD3E9-65A5-1DDA-A35D-C34A4E3A8D48}"/>
              </a:ext>
            </a:extLst>
          </p:cNvPr>
          <p:cNvPicPr>
            <a:picLocks noChangeAspect="1"/>
          </p:cNvPicPr>
          <p:nvPr/>
        </p:nvPicPr>
        <p:blipFill>
          <a:blip r:embed="rId3"/>
          <a:stretch>
            <a:fillRect/>
          </a:stretch>
        </p:blipFill>
        <p:spPr>
          <a:xfrm>
            <a:off x="4861195" y="3690605"/>
            <a:ext cx="5937011" cy="2889796"/>
          </a:xfrm>
          <a:prstGeom prst="rect">
            <a:avLst/>
          </a:prstGeom>
        </p:spPr>
      </p:pic>
    </p:spTree>
    <p:extLst>
      <p:ext uri="{BB962C8B-B14F-4D97-AF65-F5344CB8AC3E}">
        <p14:creationId xmlns:p14="http://schemas.microsoft.com/office/powerpoint/2010/main" val="381867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DB0-B15A-92B3-8305-1D1C6D5DCFC0}"/>
              </a:ext>
            </a:extLst>
          </p:cNvPr>
          <p:cNvSpPr>
            <a:spLocks noGrp="1"/>
          </p:cNvSpPr>
          <p:nvPr>
            <p:ph type="ctrTitle"/>
          </p:nvPr>
        </p:nvSpPr>
        <p:spPr>
          <a:xfrm>
            <a:off x="0" y="0"/>
            <a:ext cx="12192000" cy="797566"/>
          </a:xfrm>
          <a:solidFill>
            <a:schemeClr val="bg1">
              <a:lumMod val="95000"/>
            </a:schemeClr>
          </a:solidFill>
        </p:spPr>
        <p:txBody>
          <a:bodyPr>
            <a:normAutofit/>
          </a:bodyPr>
          <a:lstStyle/>
          <a:p>
            <a:pPr>
              <a:lnSpc>
                <a:spcPct val="150000"/>
              </a:lnSpc>
            </a:pPr>
            <a:r>
              <a:rPr lang="en-IN" sz="3200" b="1" dirty="0">
                <a:solidFill>
                  <a:schemeClr val="bg1">
                    <a:lumMod val="75000"/>
                  </a:schemeClr>
                </a:solidFill>
                <a:latin typeface="+mn-lt"/>
              </a:rPr>
              <a:t>Markdown And Holiday Correlation</a:t>
            </a:r>
          </a:p>
        </p:txBody>
      </p:sp>
      <p:pic>
        <p:nvPicPr>
          <p:cNvPr id="14" name="Picture 13">
            <a:extLst>
              <a:ext uri="{FF2B5EF4-FFF2-40B4-BE49-F238E27FC236}">
                <a16:creationId xmlns:a16="http://schemas.microsoft.com/office/drawing/2014/main" id="{4B9CB27A-95A7-5EAE-19C9-D6FD75114F00}"/>
              </a:ext>
            </a:extLst>
          </p:cNvPr>
          <p:cNvPicPr>
            <a:picLocks noChangeAspect="1"/>
          </p:cNvPicPr>
          <p:nvPr/>
        </p:nvPicPr>
        <p:blipFill>
          <a:blip r:embed="rId2"/>
          <a:stretch>
            <a:fillRect/>
          </a:stretch>
        </p:blipFill>
        <p:spPr>
          <a:xfrm>
            <a:off x="3195594" y="1536523"/>
            <a:ext cx="5737552" cy="2590495"/>
          </a:xfrm>
          <a:prstGeom prst="rect">
            <a:avLst/>
          </a:prstGeom>
        </p:spPr>
      </p:pic>
      <p:sp>
        <p:nvSpPr>
          <p:cNvPr id="15" name="Subtitle 2">
            <a:extLst>
              <a:ext uri="{FF2B5EF4-FFF2-40B4-BE49-F238E27FC236}">
                <a16:creationId xmlns:a16="http://schemas.microsoft.com/office/drawing/2014/main" id="{B466CEFB-3B98-1242-7F9C-C81F151EAE55}"/>
              </a:ext>
            </a:extLst>
          </p:cNvPr>
          <p:cNvSpPr txBox="1">
            <a:spLocks/>
          </p:cNvSpPr>
          <p:nvPr/>
        </p:nvSpPr>
        <p:spPr>
          <a:xfrm>
            <a:off x="0" y="4607065"/>
            <a:ext cx="121287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250000"/>
              </a:lnSpc>
            </a:pPr>
            <a:r>
              <a:rPr lang="en-IN" dirty="0"/>
              <a:t>The Features Holiday and Markdown  has positive correlation </a:t>
            </a:r>
          </a:p>
        </p:txBody>
      </p:sp>
    </p:spTree>
    <p:extLst>
      <p:ext uri="{BB962C8B-B14F-4D97-AF65-F5344CB8AC3E}">
        <p14:creationId xmlns:p14="http://schemas.microsoft.com/office/powerpoint/2010/main" val="177200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DB0-B15A-92B3-8305-1D1C6D5DCFC0}"/>
              </a:ext>
            </a:extLst>
          </p:cNvPr>
          <p:cNvSpPr>
            <a:spLocks noGrp="1"/>
          </p:cNvSpPr>
          <p:nvPr>
            <p:ph type="ctrTitle"/>
          </p:nvPr>
        </p:nvSpPr>
        <p:spPr>
          <a:xfrm>
            <a:off x="0" y="0"/>
            <a:ext cx="12192000" cy="1026543"/>
          </a:xfrm>
          <a:solidFill>
            <a:schemeClr val="bg1">
              <a:lumMod val="95000"/>
            </a:schemeClr>
          </a:solidFill>
        </p:spPr>
        <p:txBody>
          <a:bodyPr>
            <a:normAutofit/>
          </a:bodyPr>
          <a:lstStyle/>
          <a:p>
            <a:r>
              <a:rPr lang="en-IN" sz="4400" b="1" dirty="0">
                <a:solidFill>
                  <a:schemeClr val="bg1">
                    <a:lumMod val="75000"/>
                  </a:schemeClr>
                </a:solidFill>
                <a:latin typeface="+mn-lt"/>
              </a:rPr>
              <a:t>Temperature Impact On Weekly sales</a:t>
            </a:r>
          </a:p>
        </p:txBody>
      </p:sp>
      <p:sp>
        <p:nvSpPr>
          <p:cNvPr id="3" name="Subtitle 2">
            <a:extLst>
              <a:ext uri="{FF2B5EF4-FFF2-40B4-BE49-F238E27FC236}">
                <a16:creationId xmlns:a16="http://schemas.microsoft.com/office/drawing/2014/main" id="{01C59D48-40C3-C5D0-1CCA-3F8DEE5CA397}"/>
              </a:ext>
            </a:extLst>
          </p:cNvPr>
          <p:cNvSpPr>
            <a:spLocks noGrp="1"/>
          </p:cNvSpPr>
          <p:nvPr>
            <p:ph type="subTitle" idx="1"/>
          </p:nvPr>
        </p:nvSpPr>
        <p:spPr>
          <a:xfrm>
            <a:off x="0" y="5202238"/>
            <a:ext cx="12192000" cy="767241"/>
          </a:xfrm>
        </p:spPr>
        <p:txBody>
          <a:bodyPr/>
          <a:lstStyle/>
          <a:p>
            <a:pPr>
              <a:lnSpc>
                <a:spcPct val="150000"/>
              </a:lnSpc>
            </a:pPr>
            <a:r>
              <a:rPr lang="en-IN" dirty="0"/>
              <a:t>                     The Store Temperature From 25 to 45 has got more weekly sales </a:t>
            </a:r>
          </a:p>
        </p:txBody>
      </p:sp>
      <p:pic>
        <p:nvPicPr>
          <p:cNvPr id="5" name="Picture 4">
            <a:extLst>
              <a:ext uri="{FF2B5EF4-FFF2-40B4-BE49-F238E27FC236}">
                <a16:creationId xmlns:a16="http://schemas.microsoft.com/office/drawing/2014/main" id="{5883E4D0-A85F-8DAA-9AFA-F8DC241E25D0}"/>
              </a:ext>
            </a:extLst>
          </p:cNvPr>
          <p:cNvPicPr>
            <a:picLocks noChangeAspect="1"/>
          </p:cNvPicPr>
          <p:nvPr/>
        </p:nvPicPr>
        <p:blipFill>
          <a:blip r:embed="rId2"/>
          <a:stretch>
            <a:fillRect/>
          </a:stretch>
        </p:blipFill>
        <p:spPr>
          <a:xfrm>
            <a:off x="678611" y="1500995"/>
            <a:ext cx="10627744" cy="3536831"/>
          </a:xfrm>
          <a:prstGeom prst="rect">
            <a:avLst/>
          </a:prstGeom>
        </p:spPr>
      </p:pic>
    </p:spTree>
    <p:extLst>
      <p:ext uri="{BB962C8B-B14F-4D97-AF65-F5344CB8AC3E}">
        <p14:creationId xmlns:p14="http://schemas.microsoft.com/office/powerpoint/2010/main" val="6112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7D518D-B648-32A8-7B9E-59C071AC7CC2}"/>
              </a:ext>
            </a:extLst>
          </p:cNvPr>
          <p:cNvSpPr txBox="1">
            <a:spLocks/>
          </p:cNvSpPr>
          <p:nvPr/>
        </p:nvSpPr>
        <p:spPr>
          <a:xfrm>
            <a:off x="0" y="2363638"/>
            <a:ext cx="12192000" cy="1216325"/>
          </a:xfrm>
          <a:prstGeom prst="rect">
            <a:avLst/>
          </a:prstGeom>
          <a:solidFill>
            <a:schemeClr val="bg1">
              <a:lumMod val="95000"/>
            </a:schemeClr>
          </a:solidFill>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a:solidFill>
                  <a:schemeClr val="bg1">
                    <a:lumMod val="75000"/>
                  </a:schemeClr>
                </a:solidFill>
              </a:rPr>
              <a:t>Model </a:t>
            </a:r>
            <a:endParaRPr lang="en-IN" b="1" dirty="0">
              <a:solidFill>
                <a:schemeClr val="bg1">
                  <a:lumMod val="75000"/>
                </a:schemeClr>
              </a:solidFill>
            </a:endParaRPr>
          </a:p>
        </p:txBody>
      </p:sp>
    </p:spTree>
    <p:extLst>
      <p:ext uri="{BB962C8B-B14F-4D97-AF65-F5344CB8AC3E}">
        <p14:creationId xmlns:p14="http://schemas.microsoft.com/office/powerpoint/2010/main" val="4220299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553</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Insights </vt:lpstr>
      <vt:lpstr>PowerPoint Presentation</vt:lpstr>
      <vt:lpstr>Weekly sales on Holidays</vt:lpstr>
      <vt:lpstr>Economic Indicator</vt:lpstr>
      <vt:lpstr>Markdown And Weekly Sales Correlation</vt:lpstr>
      <vt:lpstr>Markdown And Holiday Correlation</vt:lpstr>
      <vt:lpstr>Temperature Impact On Weekly sales</vt:lpstr>
      <vt:lpstr>PowerPoint Presentation</vt:lpstr>
      <vt:lpstr>Feature Importance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dc:title>
  <dc:creator>praveen N</dc:creator>
  <cp:lastModifiedBy>praveen N</cp:lastModifiedBy>
  <cp:revision>7</cp:revision>
  <dcterms:created xsi:type="dcterms:W3CDTF">2023-11-10T14:12:58Z</dcterms:created>
  <dcterms:modified xsi:type="dcterms:W3CDTF">2023-11-27T08:01:39Z</dcterms:modified>
</cp:coreProperties>
</file>