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5" r:id="rId5"/>
    <p:sldId id="262" r:id="rId6"/>
    <p:sldId id="263" r:id="rId7"/>
    <p:sldId id="266" r:id="rId8"/>
    <p:sldId id="264" r:id="rId9"/>
    <p:sldId id="259"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117EAD-04A7-46F4-BCD2-7E54B3E10C35}"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n-IN"/>
        </a:p>
      </dgm:t>
    </dgm:pt>
    <dgm:pt modelId="{849A7E02-8D9F-41A3-A1F3-B6A2BA7C110A}">
      <dgm:prSet phldrT="[Text]"/>
      <dgm:spPr/>
      <dgm:t>
        <a:bodyPr/>
        <a:lstStyle/>
        <a:p>
          <a:r>
            <a:rPr lang="en-US" dirty="0"/>
            <a:t>Original image</a:t>
          </a:r>
        </a:p>
        <a:p>
          <a:endParaRPr lang="en-IN" dirty="0"/>
        </a:p>
      </dgm:t>
    </dgm:pt>
    <dgm:pt modelId="{B44777CD-4702-49F9-94B1-335BA50A095B}" type="parTrans" cxnId="{34F689FB-5BCC-4288-826A-B9B122224A25}">
      <dgm:prSet/>
      <dgm:spPr/>
      <dgm:t>
        <a:bodyPr/>
        <a:lstStyle/>
        <a:p>
          <a:endParaRPr lang="en-IN"/>
        </a:p>
      </dgm:t>
    </dgm:pt>
    <dgm:pt modelId="{94E6F260-F0C1-489A-9D19-72A400E688C6}" type="sibTrans" cxnId="{34F689FB-5BCC-4288-826A-B9B122224A25}">
      <dgm:prSet/>
      <dgm:spPr/>
      <dgm:t>
        <a:bodyPr/>
        <a:lstStyle/>
        <a:p>
          <a:endParaRPr lang="en-IN"/>
        </a:p>
      </dgm:t>
    </dgm:pt>
    <dgm:pt modelId="{62ECF844-EF48-4965-9FB9-C945A719F992}">
      <dgm:prSet phldrT="[Text]"/>
      <dgm:spPr/>
      <dgm:t>
        <a:bodyPr/>
        <a:lstStyle/>
        <a:p>
          <a:r>
            <a:rPr lang="en-US" dirty="0"/>
            <a:t>Enhanced image</a:t>
          </a:r>
          <a:endParaRPr lang="en-IN" dirty="0"/>
        </a:p>
      </dgm:t>
    </dgm:pt>
    <dgm:pt modelId="{8A31C66D-62FD-4553-89B5-54634EEAE132}" type="parTrans" cxnId="{EFA54BFA-E635-431F-B546-66E850F4FCA1}">
      <dgm:prSet/>
      <dgm:spPr/>
      <dgm:t>
        <a:bodyPr/>
        <a:lstStyle/>
        <a:p>
          <a:endParaRPr lang="en-IN"/>
        </a:p>
      </dgm:t>
    </dgm:pt>
    <dgm:pt modelId="{3B355013-E922-4B96-9CEB-5241ED851BEA}" type="sibTrans" cxnId="{EFA54BFA-E635-431F-B546-66E850F4FCA1}">
      <dgm:prSet/>
      <dgm:spPr/>
      <dgm:t>
        <a:bodyPr/>
        <a:lstStyle/>
        <a:p>
          <a:endParaRPr lang="en-IN"/>
        </a:p>
      </dgm:t>
    </dgm:pt>
    <dgm:pt modelId="{1F4B2BEA-360C-4143-905B-98AF7835CDE2}">
      <dgm:prSet phldrT="[Text]"/>
      <dgm:spPr/>
      <dgm:t>
        <a:bodyPr/>
        <a:lstStyle/>
        <a:p>
          <a:r>
            <a:rPr lang="en-US" dirty="0"/>
            <a:t>Enhancement(advance)</a:t>
          </a:r>
          <a:endParaRPr lang="en-IN" dirty="0"/>
        </a:p>
      </dgm:t>
    </dgm:pt>
    <dgm:pt modelId="{0DE63980-8A32-459A-A984-5727CF467A26}" type="parTrans" cxnId="{49DE580C-BB7A-4013-9674-6F2C9200BADA}">
      <dgm:prSet/>
      <dgm:spPr/>
      <dgm:t>
        <a:bodyPr/>
        <a:lstStyle/>
        <a:p>
          <a:endParaRPr lang="en-IN"/>
        </a:p>
      </dgm:t>
    </dgm:pt>
    <dgm:pt modelId="{84DE5E5D-CD7A-4D19-BDBF-02E459993A9B}" type="sibTrans" cxnId="{49DE580C-BB7A-4013-9674-6F2C9200BADA}">
      <dgm:prSet/>
      <dgm:spPr/>
      <dgm:t>
        <a:bodyPr/>
        <a:lstStyle/>
        <a:p>
          <a:endParaRPr lang="en-IN"/>
        </a:p>
      </dgm:t>
    </dgm:pt>
    <dgm:pt modelId="{57D28857-C6B3-425A-A86F-34BE610ADD1B}" type="pres">
      <dgm:prSet presAssocID="{A5117EAD-04A7-46F4-BCD2-7E54B3E10C35}" presName="Name0" presStyleCnt="0">
        <dgm:presLayoutVars>
          <dgm:dir/>
          <dgm:resizeHandles val="exact"/>
        </dgm:presLayoutVars>
      </dgm:prSet>
      <dgm:spPr/>
    </dgm:pt>
    <dgm:pt modelId="{96E5C390-0C52-4F51-A32E-6378E93D0D60}" type="pres">
      <dgm:prSet presAssocID="{849A7E02-8D9F-41A3-A1F3-B6A2BA7C110A}" presName="composite" presStyleCnt="0"/>
      <dgm:spPr/>
    </dgm:pt>
    <dgm:pt modelId="{461AB67F-2FA9-4B7D-853E-3D0542A37922}" type="pres">
      <dgm:prSet presAssocID="{849A7E02-8D9F-41A3-A1F3-B6A2BA7C110A}" presName="rect1" presStyleLbl="bgShp" presStyleIdx="0" presStyleCnt="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t="-37000" b="-37000"/>
          </a:stretch>
        </a:blipFill>
      </dgm:spPr>
    </dgm:pt>
    <dgm:pt modelId="{A6A2D246-9321-46B8-A583-CE889CD1CE67}" type="pres">
      <dgm:prSet presAssocID="{849A7E02-8D9F-41A3-A1F3-B6A2BA7C110A}" presName="rect2" presStyleLbl="trBgShp" presStyleIdx="0" presStyleCnt="3">
        <dgm:presLayoutVars>
          <dgm:bulletEnabled val="1"/>
        </dgm:presLayoutVars>
      </dgm:prSet>
      <dgm:spPr/>
    </dgm:pt>
    <dgm:pt modelId="{3D40F71E-5304-4C4E-8D0D-86274CA86323}" type="pres">
      <dgm:prSet presAssocID="{94E6F260-F0C1-489A-9D19-72A400E688C6}" presName="sibTrans" presStyleCnt="0"/>
      <dgm:spPr/>
    </dgm:pt>
    <dgm:pt modelId="{677632B6-5587-463E-8D20-F13148D02C7F}" type="pres">
      <dgm:prSet presAssocID="{62ECF844-EF48-4965-9FB9-C945A719F992}" presName="composite" presStyleCnt="0"/>
      <dgm:spPr/>
    </dgm:pt>
    <dgm:pt modelId="{5BC0CD4B-9FA5-4CDF-B654-47E4DFF5F8B6}" type="pres">
      <dgm:prSet presAssocID="{62ECF844-EF48-4965-9FB9-C945A719F992}" presName="rect1" presStyleLbl="bgShp" presStyleIdx="1" presStyleCnt="3"/>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t="-26000" b="-26000"/>
          </a:stretch>
        </a:blipFill>
      </dgm:spPr>
    </dgm:pt>
    <dgm:pt modelId="{50682E24-50B5-4E1E-82FC-349616DC3C37}" type="pres">
      <dgm:prSet presAssocID="{62ECF844-EF48-4965-9FB9-C945A719F992}" presName="rect2" presStyleLbl="trBgShp" presStyleIdx="1" presStyleCnt="3">
        <dgm:presLayoutVars>
          <dgm:bulletEnabled val="1"/>
        </dgm:presLayoutVars>
      </dgm:prSet>
      <dgm:spPr/>
    </dgm:pt>
    <dgm:pt modelId="{C6368D99-D86B-4CD7-B87E-EE429FA16DFA}" type="pres">
      <dgm:prSet presAssocID="{3B355013-E922-4B96-9CEB-5241ED851BEA}" presName="sibTrans" presStyleCnt="0"/>
      <dgm:spPr/>
    </dgm:pt>
    <dgm:pt modelId="{5AD09CAF-7AA1-45E3-837E-9E18670B65BE}" type="pres">
      <dgm:prSet presAssocID="{1F4B2BEA-360C-4143-905B-98AF7835CDE2}" presName="composite" presStyleCnt="0"/>
      <dgm:spPr/>
    </dgm:pt>
    <dgm:pt modelId="{41A1EDF7-9E63-47C5-88B9-41482D03BCE1}" type="pres">
      <dgm:prSet presAssocID="{1F4B2BEA-360C-4143-905B-98AF7835CDE2}" presName="rect1" presStyleLbl="bgShp" presStyleIdx="2" presStyleCnt="3"/>
      <dgm:spPr>
        <a:blipFill rotWithShape="1">
          <a:blip xmlns:r="http://schemas.openxmlformats.org/officeDocument/2006/relationships" r:embed="rId3">
            <a:extLst>
              <a:ext uri="{28A0092B-C50C-407E-A947-70E740481C1C}">
                <a14:useLocalDpi xmlns:a14="http://schemas.microsoft.com/office/drawing/2010/main" val="0"/>
              </a:ext>
            </a:extLst>
          </a:blip>
          <a:srcRect/>
          <a:stretch>
            <a:fillRect l="-16000" r="-16000"/>
          </a:stretch>
        </a:blipFill>
      </dgm:spPr>
    </dgm:pt>
    <dgm:pt modelId="{DD465B1D-457A-4205-BA68-8A5FCE601A8B}" type="pres">
      <dgm:prSet presAssocID="{1F4B2BEA-360C-4143-905B-98AF7835CDE2}" presName="rect2" presStyleLbl="trBgShp" presStyleIdx="2" presStyleCnt="3">
        <dgm:presLayoutVars>
          <dgm:bulletEnabled val="1"/>
        </dgm:presLayoutVars>
      </dgm:prSet>
      <dgm:spPr/>
    </dgm:pt>
  </dgm:ptLst>
  <dgm:cxnLst>
    <dgm:cxn modelId="{A26BE100-DAD9-486C-9B73-8F1544F8E773}" type="presOf" srcId="{849A7E02-8D9F-41A3-A1F3-B6A2BA7C110A}" destId="{A6A2D246-9321-46B8-A583-CE889CD1CE67}" srcOrd="0" destOrd="0" presId="urn:microsoft.com/office/officeart/2008/layout/BendingPictureSemiTransparentText"/>
    <dgm:cxn modelId="{49DE580C-BB7A-4013-9674-6F2C9200BADA}" srcId="{A5117EAD-04A7-46F4-BCD2-7E54B3E10C35}" destId="{1F4B2BEA-360C-4143-905B-98AF7835CDE2}" srcOrd="2" destOrd="0" parTransId="{0DE63980-8A32-459A-A984-5727CF467A26}" sibTransId="{84DE5E5D-CD7A-4D19-BDBF-02E459993A9B}"/>
    <dgm:cxn modelId="{9302EE3B-CA53-4872-BB9C-F912E60629F6}" type="presOf" srcId="{1F4B2BEA-360C-4143-905B-98AF7835CDE2}" destId="{DD465B1D-457A-4205-BA68-8A5FCE601A8B}" srcOrd="0" destOrd="0" presId="urn:microsoft.com/office/officeart/2008/layout/BendingPictureSemiTransparentText"/>
    <dgm:cxn modelId="{822FE456-B7FC-4FAF-809D-0308CC7A6722}" type="presOf" srcId="{62ECF844-EF48-4965-9FB9-C945A719F992}" destId="{50682E24-50B5-4E1E-82FC-349616DC3C37}" srcOrd="0" destOrd="0" presId="urn:microsoft.com/office/officeart/2008/layout/BendingPictureSemiTransparentText"/>
    <dgm:cxn modelId="{2ABEA9C2-C41C-4A1A-89A6-FCED859503FB}" type="presOf" srcId="{A5117EAD-04A7-46F4-BCD2-7E54B3E10C35}" destId="{57D28857-C6B3-425A-A86F-34BE610ADD1B}" srcOrd="0" destOrd="0" presId="urn:microsoft.com/office/officeart/2008/layout/BendingPictureSemiTransparentText"/>
    <dgm:cxn modelId="{EFA54BFA-E635-431F-B546-66E850F4FCA1}" srcId="{A5117EAD-04A7-46F4-BCD2-7E54B3E10C35}" destId="{62ECF844-EF48-4965-9FB9-C945A719F992}" srcOrd="1" destOrd="0" parTransId="{8A31C66D-62FD-4553-89B5-54634EEAE132}" sibTransId="{3B355013-E922-4B96-9CEB-5241ED851BEA}"/>
    <dgm:cxn modelId="{34F689FB-5BCC-4288-826A-B9B122224A25}" srcId="{A5117EAD-04A7-46F4-BCD2-7E54B3E10C35}" destId="{849A7E02-8D9F-41A3-A1F3-B6A2BA7C110A}" srcOrd="0" destOrd="0" parTransId="{B44777CD-4702-49F9-94B1-335BA50A095B}" sibTransId="{94E6F260-F0C1-489A-9D19-72A400E688C6}"/>
    <dgm:cxn modelId="{C9EE623C-4D43-47E7-B343-3C94ADD28790}" type="presParOf" srcId="{57D28857-C6B3-425A-A86F-34BE610ADD1B}" destId="{96E5C390-0C52-4F51-A32E-6378E93D0D60}" srcOrd="0" destOrd="0" presId="urn:microsoft.com/office/officeart/2008/layout/BendingPictureSemiTransparentText"/>
    <dgm:cxn modelId="{DB6AC142-CA23-4427-B2FB-143F46A6FBC4}" type="presParOf" srcId="{96E5C390-0C52-4F51-A32E-6378E93D0D60}" destId="{461AB67F-2FA9-4B7D-853E-3D0542A37922}" srcOrd="0" destOrd="0" presId="urn:microsoft.com/office/officeart/2008/layout/BendingPictureSemiTransparentText"/>
    <dgm:cxn modelId="{4B2559E6-180C-4DC3-B615-A7CF34C7A3FB}" type="presParOf" srcId="{96E5C390-0C52-4F51-A32E-6378E93D0D60}" destId="{A6A2D246-9321-46B8-A583-CE889CD1CE67}" srcOrd="1" destOrd="0" presId="urn:microsoft.com/office/officeart/2008/layout/BendingPictureSemiTransparentText"/>
    <dgm:cxn modelId="{67BD593C-5564-47FB-AE6A-9B81562AEFD0}" type="presParOf" srcId="{57D28857-C6B3-425A-A86F-34BE610ADD1B}" destId="{3D40F71E-5304-4C4E-8D0D-86274CA86323}" srcOrd="1" destOrd="0" presId="urn:microsoft.com/office/officeart/2008/layout/BendingPictureSemiTransparentText"/>
    <dgm:cxn modelId="{B64A2D2E-09A7-4815-8043-406A89D2E52E}" type="presParOf" srcId="{57D28857-C6B3-425A-A86F-34BE610ADD1B}" destId="{677632B6-5587-463E-8D20-F13148D02C7F}" srcOrd="2" destOrd="0" presId="urn:microsoft.com/office/officeart/2008/layout/BendingPictureSemiTransparentText"/>
    <dgm:cxn modelId="{E503469A-D328-4675-9081-CF08EB9D4454}" type="presParOf" srcId="{677632B6-5587-463E-8D20-F13148D02C7F}" destId="{5BC0CD4B-9FA5-4CDF-B654-47E4DFF5F8B6}" srcOrd="0" destOrd="0" presId="urn:microsoft.com/office/officeart/2008/layout/BendingPictureSemiTransparentText"/>
    <dgm:cxn modelId="{01AA5108-44D6-4FCD-B7EC-4006FAA24855}" type="presParOf" srcId="{677632B6-5587-463E-8D20-F13148D02C7F}" destId="{50682E24-50B5-4E1E-82FC-349616DC3C37}" srcOrd="1" destOrd="0" presId="urn:microsoft.com/office/officeart/2008/layout/BendingPictureSemiTransparentText"/>
    <dgm:cxn modelId="{531A1C24-F99B-4A7C-AC67-B1B534BB1EFB}" type="presParOf" srcId="{57D28857-C6B3-425A-A86F-34BE610ADD1B}" destId="{C6368D99-D86B-4CD7-B87E-EE429FA16DFA}" srcOrd="3" destOrd="0" presId="urn:microsoft.com/office/officeart/2008/layout/BendingPictureSemiTransparentText"/>
    <dgm:cxn modelId="{4426157A-C9B0-4285-B8AD-930D38BE8329}" type="presParOf" srcId="{57D28857-C6B3-425A-A86F-34BE610ADD1B}" destId="{5AD09CAF-7AA1-45E3-837E-9E18670B65BE}" srcOrd="4" destOrd="0" presId="urn:microsoft.com/office/officeart/2008/layout/BendingPictureSemiTransparentText"/>
    <dgm:cxn modelId="{CCF33540-10C5-4319-85D6-66C90BD4DD43}" type="presParOf" srcId="{5AD09CAF-7AA1-45E3-837E-9E18670B65BE}" destId="{41A1EDF7-9E63-47C5-88B9-41482D03BCE1}" srcOrd="0" destOrd="0" presId="urn:microsoft.com/office/officeart/2008/layout/BendingPictureSemiTransparentText"/>
    <dgm:cxn modelId="{EAC87954-0090-4A90-B359-8A215BD6048A}" type="presParOf" srcId="{5AD09CAF-7AA1-45E3-837E-9E18670B65BE}" destId="{DD465B1D-457A-4205-BA68-8A5FCE601A8B}" srcOrd="1" destOrd="0" presId="urn:microsoft.com/office/officeart/2008/layout/BendingPictureSemiTransparent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AB67F-2FA9-4B7D-853E-3D0542A37922}">
      <dsp:nvSpPr>
        <dsp:cNvPr id="0" name=""/>
        <dsp:cNvSpPr/>
      </dsp:nvSpPr>
      <dsp:spPr>
        <a:xfrm>
          <a:off x="4019" y="565919"/>
          <a:ext cx="3374650" cy="289247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t="-37000" b="-37000"/>
          </a:stretch>
        </a:blipFill>
        <a:ln>
          <a:noFill/>
        </a:ln>
        <a:effectLst/>
      </dsp:spPr>
      <dsp:style>
        <a:lnRef idx="0">
          <a:scrgbClr r="0" g="0" b="0"/>
        </a:lnRef>
        <a:fillRef idx="1">
          <a:scrgbClr r="0" g="0" b="0"/>
        </a:fillRef>
        <a:effectRef idx="0">
          <a:scrgbClr r="0" g="0" b="0"/>
        </a:effectRef>
        <a:fontRef idx="minor"/>
      </dsp:style>
    </dsp:sp>
    <dsp:sp modelId="{A6A2D246-9321-46B8-A583-CE889CD1CE67}">
      <dsp:nvSpPr>
        <dsp:cNvPr id="0" name=""/>
        <dsp:cNvSpPr/>
      </dsp:nvSpPr>
      <dsp:spPr>
        <a:xfrm>
          <a:off x="4019" y="2590651"/>
          <a:ext cx="3374650" cy="694193"/>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Original image</a:t>
          </a:r>
        </a:p>
        <a:p>
          <a:pPr marL="0" lvl="0" indent="0" algn="ctr" defTabSz="800100">
            <a:lnSpc>
              <a:spcPct val="90000"/>
            </a:lnSpc>
            <a:spcBef>
              <a:spcPct val="0"/>
            </a:spcBef>
            <a:spcAft>
              <a:spcPct val="35000"/>
            </a:spcAft>
            <a:buNone/>
          </a:pPr>
          <a:endParaRPr lang="en-IN" sz="1800" kern="1200" dirty="0"/>
        </a:p>
      </dsp:txBody>
      <dsp:txXfrm>
        <a:off x="4019" y="2590651"/>
        <a:ext cx="3374650" cy="694193"/>
      </dsp:txXfrm>
    </dsp:sp>
    <dsp:sp modelId="{5BC0CD4B-9FA5-4CDF-B654-47E4DFF5F8B6}">
      <dsp:nvSpPr>
        <dsp:cNvPr id="0" name=""/>
        <dsp:cNvSpPr/>
      </dsp:nvSpPr>
      <dsp:spPr>
        <a:xfrm>
          <a:off x="3722874" y="565919"/>
          <a:ext cx="3374650" cy="2892474"/>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t="-26000" b="-26000"/>
          </a:stretch>
        </a:blipFill>
        <a:ln>
          <a:noFill/>
        </a:ln>
        <a:effectLst/>
      </dsp:spPr>
      <dsp:style>
        <a:lnRef idx="0">
          <a:scrgbClr r="0" g="0" b="0"/>
        </a:lnRef>
        <a:fillRef idx="1">
          <a:scrgbClr r="0" g="0" b="0"/>
        </a:fillRef>
        <a:effectRef idx="0">
          <a:scrgbClr r="0" g="0" b="0"/>
        </a:effectRef>
        <a:fontRef idx="minor"/>
      </dsp:style>
    </dsp:sp>
    <dsp:sp modelId="{50682E24-50B5-4E1E-82FC-349616DC3C37}">
      <dsp:nvSpPr>
        <dsp:cNvPr id="0" name=""/>
        <dsp:cNvSpPr/>
      </dsp:nvSpPr>
      <dsp:spPr>
        <a:xfrm>
          <a:off x="3722874" y="2590651"/>
          <a:ext cx="3374650" cy="694193"/>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Enhanced image</a:t>
          </a:r>
          <a:endParaRPr lang="en-IN" sz="1800" kern="1200" dirty="0"/>
        </a:p>
      </dsp:txBody>
      <dsp:txXfrm>
        <a:off x="3722874" y="2590651"/>
        <a:ext cx="3374650" cy="694193"/>
      </dsp:txXfrm>
    </dsp:sp>
    <dsp:sp modelId="{41A1EDF7-9E63-47C5-88B9-41482D03BCE1}">
      <dsp:nvSpPr>
        <dsp:cNvPr id="0" name=""/>
        <dsp:cNvSpPr/>
      </dsp:nvSpPr>
      <dsp:spPr>
        <a:xfrm>
          <a:off x="7441729" y="565919"/>
          <a:ext cx="3374650" cy="2892474"/>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Lst>
          </a:blip>
          <a:srcRect/>
          <a:stretch>
            <a:fillRect l="-16000" r="-16000"/>
          </a:stretch>
        </a:blipFill>
        <a:ln>
          <a:noFill/>
        </a:ln>
        <a:effectLst/>
      </dsp:spPr>
      <dsp:style>
        <a:lnRef idx="0">
          <a:scrgbClr r="0" g="0" b="0"/>
        </a:lnRef>
        <a:fillRef idx="1">
          <a:scrgbClr r="0" g="0" b="0"/>
        </a:fillRef>
        <a:effectRef idx="0">
          <a:scrgbClr r="0" g="0" b="0"/>
        </a:effectRef>
        <a:fontRef idx="minor"/>
      </dsp:style>
    </dsp:sp>
    <dsp:sp modelId="{DD465B1D-457A-4205-BA68-8A5FCE601A8B}">
      <dsp:nvSpPr>
        <dsp:cNvPr id="0" name=""/>
        <dsp:cNvSpPr/>
      </dsp:nvSpPr>
      <dsp:spPr>
        <a:xfrm>
          <a:off x="7441729" y="2590651"/>
          <a:ext cx="3374650" cy="694193"/>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Enhancement(advance)</a:t>
          </a:r>
          <a:endParaRPr lang="en-IN" sz="1800" kern="1200" dirty="0"/>
        </a:p>
      </dsp:txBody>
      <dsp:txXfrm>
        <a:off x="7441729" y="2590651"/>
        <a:ext cx="3374650" cy="694193"/>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B69F1B-B97F-4B67-A5B3-68860573B0E0}" type="datetimeFigureOut">
              <a:rPr lang="en-IN" smtClean="0"/>
              <a:t>31-12-2021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645B291-3FEC-42A0-9003-362601F8A9A0}" type="slidenum">
              <a:rPr lang="en-IN" smtClean="0"/>
              <a:t>‹#›</a:t>
            </a:fld>
            <a:endParaRPr lang="en-IN"/>
          </a:p>
        </p:txBody>
      </p:sp>
    </p:spTree>
    <p:extLst>
      <p:ext uri="{BB962C8B-B14F-4D97-AF65-F5344CB8AC3E}">
        <p14:creationId xmlns:p14="http://schemas.microsoft.com/office/powerpoint/2010/main" val="1027693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B69F1B-B97F-4B67-A5B3-68860573B0E0}" type="datetimeFigureOut">
              <a:rPr lang="en-IN" smtClean="0"/>
              <a:t>31-12-2021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5B291-3FEC-42A0-9003-362601F8A9A0}" type="slidenum">
              <a:rPr lang="en-IN" smtClean="0"/>
              <a:t>‹#›</a:t>
            </a:fld>
            <a:endParaRPr lang="en-IN"/>
          </a:p>
        </p:txBody>
      </p:sp>
    </p:spTree>
    <p:extLst>
      <p:ext uri="{BB962C8B-B14F-4D97-AF65-F5344CB8AC3E}">
        <p14:creationId xmlns:p14="http://schemas.microsoft.com/office/powerpoint/2010/main" val="277858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B69F1B-B97F-4B67-A5B3-68860573B0E0}" type="datetimeFigureOut">
              <a:rPr lang="en-IN" smtClean="0"/>
              <a:t>31-12-2021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645B291-3FEC-42A0-9003-362601F8A9A0}" type="slidenum">
              <a:rPr lang="en-IN" smtClean="0"/>
              <a:t>‹#›</a:t>
            </a:fld>
            <a:endParaRPr lang="en-IN"/>
          </a:p>
        </p:txBody>
      </p:sp>
    </p:spTree>
    <p:extLst>
      <p:ext uri="{BB962C8B-B14F-4D97-AF65-F5344CB8AC3E}">
        <p14:creationId xmlns:p14="http://schemas.microsoft.com/office/powerpoint/2010/main" val="4234336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B69F1B-B97F-4B67-A5B3-68860573B0E0}" type="datetimeFigureOut">
              <a:rPr lang="en-IN" smtClean="0"/>
              <a:t>31-12-2021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645B291-3FEC-42A0-9003-362601F8A9A0}"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33428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B69F1B-B97F-4B67-A5B3-68860573B0E0}" type="datetimeFigureOut">
              <a:rPr lang="en-IN" smtClean="0"/>
              <a:t>31-12-2021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645B291-3FEC-42A0-9003-362601F8A9A0}" type="slidenum">
              <a:rPr lang="en-IN" smtClean="0"/>
              <a:t>‹#›</a:t>
            </a:fld>
            <a:endParaRPr lang="en-IN"/>
          </a:p>
        </p:txBody>
      </p:sp>
    </p:spTree>
    <p:extLst>
      <p:ext uri="{BB962C8B-B14F-4D97-AF65-F5344CB8AC3E}">
        <p14:creationId xmlns:p14="http://schemas.microsoft.com/office/powerpoint/2010/main" val="3165007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B69F1B-B97F-4B67-A5B3-68860573B0E0}" type="datetimeFigureOut">
              <a:rPr lang="en-IN" smtClean="0"/>
              <a:t>31-12-2021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45B291-3FEC-42A0-9003-362601F8A9A0}" type="slidenum">
              <a:rPr lang="en-IN" smtClean="0"/>
              <a:t>‹#›</a:t>
            </a:fld>
            <a:endParaRPr lang="en-IN"/>
          </a:p>
        </p:txBody>
      </p:sp>
    </p:spTree>
    <p:extLst>
      <p:ext uri="{BB962C8B-B14F-4D97-AF65-F5344CB8AC3E}">
        <p14:creationId xmlns:p14="http://schemas.microsoft.com/office/powerpoint/2010/main" val="888829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B69F1B-B97F-4B67-A5B3-68860573B0E0}" type="datetimeFigureOut">
              <a:rPr lang="en-IN" smtClean="0"/>
              <a:t>31-12-2021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45B291-3FEC-42A0-9003-362601F8A9A0}" type="slidenum">
              <a:rPr lang="en-IN" smtClean="0"/>
              <a:t>‹#›</a:t>
            </a:fld>
            <a:endParaRPr lang="en-IN"/>
          </a:p>
        </p:txBody>
      </p:sp>
    </p:spTree>
    <p:extLst>
      <p:ext uri="{BB962C8B-B14F-4D97-AF65-F5344CB8AC3E}">
        <p14:creationId xmlns:p14="http://schemas.microsoft.com/office/powerpoint/2010/main" val="691839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69F1B-B97F-4B67-A5B3-68860573B0E0}"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5B291-3FEC-42A0-9003-362601F8A9A0}" type="slidenum">
              <a:rPr lang="en-IN" smtClean="0"/>
              <a:t>‹#›</a:t>
            </a:fld>
            <a:endParaRPr lang="en-IN"/>
          </a:p>
        </p:txBody>
      </p:sp>
    </p:spTree>
    <p:extLst>
      <p:ext uri="{BB962C8B-B14F-4D97-AF65-F5344CB8AC3E}">
        <p14:creationId xmlns:p14="http://schemas.microsoft.com/office/powerpoint/2010/main" val="1539118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B69F1B-B97F-4B67-A5B3-68860573B0E0}" type="datetimeFigureOut">
              <a:rPr lang="en-IN" smtClean="0"/>
              <a:t>31-12-2021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645B291-3FEC-42A0-9003-362601F8A9A0}" type="slidenum">
              <a:rPr lang="en-IN" smtClean="0"/>
              <a:t>‹#›</a:t>
            </a:fld>
            <a:endParaRPr lang="en-IN"/>
          </a:p>
        </p:txBody>
      </p:sp>
    </p:spTree>
    <p:extLst>
      <p:ext uri="{BB962C8B-B14F-4D97-AF65-F5344CB8AC3E}">
        <p14:creationId xmlns:p14="http://schemas.microsoft.com/office/powerpoint/2010/main" val="126831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69F1B-B97F-4B67-A5B3-68860573B0E0}"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5B291-3FEC-42A0-9003-362601F8A9A0}" type="slidenum">
              <a:rPr lang="en-IN" smtClean="0"/>
              <a:t>‹#›</a:t>
            </a:fld>
            <a:endParaRPr lang="en-IN"/>
          </a:p>
        </p:txBody>
      </p:sp>
    </p:spTree>
    <p:extLst>
      <p:ext uri="{BB962C8B-B14F-4D97-AF65-F5344CB8AC3E}">
        <p14:creationId xmlns:p14="http://schemas.microsoft.com/office/powerpoint/2010/main" val="1109509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B69F1B-B97F-4B67-A5B3-68860573B0E0}" type="datetimeFigureOut">
              <a:rPr lang="en-IN" smtClean="0"/>
              <a:t>31-12-2021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645B291-3FEC-42A0-9003-362601F8A9A0}" type="slidenum">
              <a:rPr lang="en-IN" smtClean="0"/>
              <a:t>‹#›</a:t>
            </a:fld>
            <a:endParaRPr lang="en-IN"/>
          </a:p>
        </p:txBody>
      </p:sp>
    </p:spTree>
    <p:extLst>
      <p:ext uri="{BB962C8B-B14F-4D97-AF65-F5344CB8AC3E}">
        <p14:creationId xmlns:p14="http://schemas.microsoft.com/office/powerpoint/2010/main" val="318440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B69F1B-B97F-4B67-A5B3-68860573B0E0}" type="datetimeFigureOut">
              <a:rPr lang="en-IN" smtClean="0"/>
              <a:t>31-12-2021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5B291-3FEC-42A0-9003-362601F8A9A0}" type="slidenum">
              <a:rPr lang="en-IN" smtClean="0"/>
              <a:t>‹#›</a:t>
            </a:fld>
            <a:endParaRPr lang="en-IN"/>
          </a:p>
        </p:txBody>
      </p:sp>
    </p:spTree>
    <p:extLst>
      <p:ext uri="{BB962C8B-B14F-4D97-AF65-F5344CB8AC3E}">
        <p14:creationId xmlns:p14="http://schemas.microsoft.com/office/powerpoint/2010/main" val="269818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B69F1B-B97F-4B67-A5B3-68860573B0E0}" type="datetimeFigureOut">
              <a:rPr lang="en-IN" smtClean="0"/>
              <a:t>31-12-2021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45B291-3FEC-42A0-9003-362601F8A9A0}" type="slidenum">
              <a:rPr lang="en-IN" smtClean="0"/>
              <a:t>‹#›</a:t>
            </a:fld>
            <a:endParaRPr lang="en-IN"/>
          </a:p>
        </p:txBody>
      </p:sp>
    </p:spTree>
    <p:extLst>
      <p:ext uri="{BB962C8B-B14F-4D97-AF65-F5344CB8AC3E}">
        <p14:creationId xmlns:p14="http://schemas.microsoft.com/office/powerpoint/2010/main" val="2642178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B69F1B-B97F-4B67-A5B3-68860573B0E0}" type="datetimeFigureOut">
              <a:rPr lang="en-IN" smtClean="0"/>
              <a:t>31-12-2021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45B291-3FEC-42A0-9003-362601F8A9A0}" type="slidenum">
              <a:rPr lang="en-IN" smtClean="0"/>
              <a:t>‹#›</a:t>
            </a:fld>
            <a:endParaRPr lang="en-IN"/>
          </a:p>
        </p:txBody>
      </p:sp>
    </p:spTree>
    <p:extLst>
      <p:ext uri="{BB962C8B-B14F-4D97-AF65-F5344CB8AC3E}">
        <p14:creationId xmlns:p14="http://schemas.microsoft.com/office/powerpoint/2010/main" val="308313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69F1B-B97F-4B67-A5B3-68860573B0E0}" type="datetimeFigureOut">
              <a:rPr lang="en-IN" smtClean="0"/>
              <a:t>31-12-2021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45B291-3FEC-42A0-9003-362601F8A9A0}" type="slidenum">
              <a:rPr lang="en-IN" smtClean="0"/>
              <a:t>‹#›</a:t>
            </a:fld>
            <a:endParaRPr lang="en-IN"/>
          </a:p>
        </p:txBody>
      </p:sp>
    </p:spTree>
    <p:extLst>
      <p:ext uri="{BB962C8B-B14F-4D97-AF65-F5344CB8AC3E}">
        <p14:creationId xmlns:p14="http://schemas.microsoft.com/office/powerpoint/2010/main" val="3539065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B69F1B-B97F-4B67-A5B3-68860573B0E0}" type="datetimeFigureOut">
              <a:rPr lang="en-IN" smtClean="0"/>
              <a:t>31-12-2021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5B291-3FEC-42A0-9003-362601F8A9A0}" type="slidenum">
              <a:rPr lang="en-IN" smtClean="0"/>
              <a:t>‹#›</a:t>
            </a:fld>
            <a:endParaRPr lang="en-IN"/>
          </a:p>
        </p:txBody>
      </p:sp>
    </p:spTree>
    <p:extLst>
      <p:ext uri="{BB962C8B-B14F-4D97-AF65-F5344CB8AC3E}">
        <p14:creationId xmlns:p14="http://schemas.microsoft.com/office/powerpoint/2010/main" val="157083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B69F1B-B97F-4B67-A5B3-68860573B0E0}" type="datetimeFigureOut">
              <a:rPr lang="en-IN" smtClean="0"/>
              <a:t>31-12-2021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5B291-3FEC-42A0-9003-362601F8A9A0}" type="slidenum">
              <a:rPr lang="en-IN" smtClean="0"/>
              <a:t>‹#›</a:t>
            </a:fld>
            <a:endParaRPr lang="en-IN"/>
          </a:p>
        </p:txBody>
      </p:sp>
    </p:spTree>
    <p:extLst>
      <p:ext uri="{BB962C8B-B14F-4D97-AF65-F5344CB8AC3E}">
        <p14:creationId xmlns:p14="http://schemas.microsoft.com/office/powerpoint/2010/main" val="61998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B69F1B-B97F-4B67-A5B3-68860573B0E0}" type="datetimeFigureOut">
              <a:rPr lang="en-IN" smtClean="0"/>
              <a:t>31-12-2021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45B291-3FEC-42A0-9003-362601F8A9A0}" type="slidenum">
              <a:rPr lang="en-IN" smtClean="0"/>
              <a:t>‹#›</a:t>
            </a:fld>
            <a:endParaRPr lang="en-IN"/>
          </a:p>
        </p:txBody>
      </p:sp>
    </p:spTree>
    <p:extLst>
      <p:ext uri="{BB962C8B-B14F-4D97-AF65-F5344CB8AC3E}">
        <p14:creationId xmlns:p14="http://schemas.microsoft.com/office/powerpoint/2010/main" val="169097996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820F-C571-4C71-9D6D-AA77ACCD03EB}"/>
              </a:ext>
            </a:extLst>
          </p:cNvPr>
          <p:cNvSpPr>
            <a:spLocks noGrp="1"/>
          </p:cNvSpPr>
          <p:nvPr>
            <p:ph type="ctrTitle"/>
          </p:nvPr>
        </p:nvSpPr>
        <p:spPr>
          <a:xfrm>
            <a:off x="1371600" y="1803405"/>
            <a:ext cx="9448800" cy="1422394"/>
          </a:xfrm>
        </p:spPr>
        <p:txBody>
          <a:bodyPr>
            <a:normAutofit fontScale="90000"/>
          </a:bodyPr>
          <a:lstStyle/>
          <a:p>
            <a:r>
              <a:rPr lang="en-US" dirty="0"/>
              <a:t>Dehazing and defogging using </a:t>
            </a:r>
            <a:r>
              <a:rPr lang="en-US" dirty="0" err="1"/>
              <a:t>matlab</a:t>
            </a:r>
            <a:endParaRPr lang="en-IN" dirty="0"/>
          </a:p>
        </p:txBody>
      </p:sp>
      <p:sp>
        <p:nvSpPr>
          <p:cNvPr id="3" name="Subtitle 2">
            <a:extLst>
              <a:ext uri="{FF2B5EF4-FFF2-40B4-BE49-F238E27FC236}">
                <a16:creationId xmlns:a16="http://schemas.microsoft.com/office/drawing/2014/main" id="{BD16939E-32BD-457C-8DD6-9CB80F76B369}"/>
              </a:ext>
            </a:extLst>
          </p:cNvPr>
          <p:cNvSpPr>
            <a:spLocks noGrp="1"/>
          </p:cNvSpPr>
          <p:nvPr>
            <p:ph type="subTitle" idx="1"/>
          </p:nvPr>
        </p:nvSpPr>
        <p:spPr>
          <a:xfrm>
            <a:off x="7126940" y="3632201"/>
            <a:ext cx="3693459" cy="1280458"/>
          </a:xfrm>
        </p:spPr>
        <p:txBody>
          <a:bodyPr>
            <a:normAutofit/>
          </a:bodyPr>
          <a:lstStyle/>
          <a:p>
            <a:pPr marL="342900" indent="-342900">
              <a:buFont typeface="Arial" panose="020B0604020202020204" pitchFamily="34" charset="0"/>
              <a:buChar char="•"/>
            </a:pPr>
            <a:r>
              <a:rPr lang="en-US" dirty="0"/>
              <a:t>HEMANTH.Y-19BCE1047</a:t>
            </a:r>
          </a:p>
          <a:p>
            <a:pPr marL="342900" indent="-342900">
              <a:buFont typeface="Arial" panose="020B0604020202020204" pitchFamily="34" charset="0"/>
              <a:buChar char="•"/>
            </a:pPr>
            <a:r>
              <a:rPr lang="en-IN" dirty="0"/>
              <a:t>VIJAY GOPU-19BPS1078</a:t>
            </a:r>
          </a:p>
          <a:p>
            <a:pPr marL="342900" indent="-342900">
              <a:buFont typeface="Arial" panose="020B0604020202020204" pitchFamily="34" charset="0"/>
              <a:buChar char="•"/>
            </a:pPr>
            <a:r>
              <a:rPr lang="en-IN" dirty="0"/>
              <a:t>PRAVEEN G-19BCE1029</a:t>
            </a:r>
          </a:p>
        </p:txBody>
      </p:sp>
    </p:spTree>
    <p:extLst>
      <p:ext uri="{BB962C8B-B14F-4D97-AF65-F5344CB8AC3E}">
        <p14:creationId xmlns:p14="http://schemas.microsoft.com/office/powerpoint/2010/main" val="3025062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AFF5F-514C-4F9C-B996-6F0F36A93396}"/>
              </a:ext>
            </a:extLst>
          </p:cNvPr>
          <p:cNvSpPr>
            <a:spLocks noGrp="1"/>
          </p:cNvSpPr>
          <p:nvPr>
            <p:ph type="title"/>
          </p:nvPr>
        </p:nvSpPr>
        <p:spPr>
          <a:xfrm>
            <a:off x="2895600" y="2832847"/>
            <a:ext cx="4159624" cy="3119718"/>
          </a:xfrm>
        </p:spPr>
        <p:txBody>
          <a:bodyPr/>
          <a:lstStyle/>
          <a:p>
            <a:r>
              <a:rPr lang="en-US" dirty="0"/>
              <a:t>Thank you</a:t>
            </a:r>
            <a:br>
              <a:rPr lang="en-US" dirty="0"/>
            </a:br>
            <a:endParaRPr lang="en-IN" dirty="0"/>
          </a:p>
        </p:txBody>
      </p:sp>
    </p:spTree>
    <p:extLst>
      <p:ext uri="{BB962C8B-B14F-4D97-AF65-F5344CB8AC3E}">
        <p14:creationId xmlns:p14="http://schemas.microsoft.com/office/powerpoint/2010/main" val="3291926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47FB-5FD8-49F9-8657-73B29EE0A166}"/>
              </a:ext>
            </a:extLst>
          </p:cNvPr>
          <p:cNvSpPr>
            <a:spLocks noGrp="1"/>
          </p:cNvSpPr>
          <p:nvPr>
            <p:ph type="title"/>
          </p:nvPr>
        </p:nvSpPr>
        <p:spPr>
          <a:xfrm>
            <a:off x="2106706" y="764373"/>
            <a:ext cx="2949388" cy="1293028"/>
          </a:xfrm>
        </p:spPr>
        <p:txBody>
          <a:bodyPr>
            <a:normAutofit/>
          </a:bodyPr>
          <a:lstStyle/>
          <a:p>
            <a:r>
              <a:rPr lang="en-US" dirty="0"/>
              <a:t>ABSTRACT :</a:t>
            </a:r>
            <a:endParaRPr lang="en-IN" dirty="0"/>
          </a:p>
        </p:txBody>
      </p:sp>
      <p:sp>
        <p:nvSpPr>
          <p:cNvPr id="3" name="Content Placeholder 2">
            <a:extLst>
              <a:ext uri="{FF2B5EF4-FFF2-40B4-BE49-F238E27FC236}">
                <a16:creationId xmlns:a16="http://schemas.microsoft.com/office/drawing/2014/main" id="{242E9BA8-4347-4A33-AA52-47E8D5A42C9C}"/>
              </a:ext>
            </a:extLst>
          </p:cNvPr>
          <p:cNvSpPr>
            <a:spLocks noGrp="1"/>
          </p:cNvSpPr>
          <p:nvPr>
            <p:ph idx="1"/>
          </p:nvPr>
        </p:nvSpPr>
        <p:spPr/>
        <p:txBody>
          <a:bodyPr>
            <a:normAutofit fontScale="85000" lnSpcReduction="20000"/>
          </a:bodyPr>
          <a:lstStyle/>
          <a:p>
            <a:pPr marL="0" indent="0">
              <a:buNone/>
            </a:pPr>
            <a:r>
              <a:rPr lang="en-US" dirty="0"/>
              <a:t>Recently the most role and </a:t>
            </a:r>
            <a:r>
              <a:rPr lang="en-US" dirty="0" err="1"/>
              <a:t>verywidly</a:t>
            </a:r>
            <a:r>
              <a:rPr lang="en-US" dirty="0"/>
              <a:t> application fields have been seen in computer vision and graphics visualization, Computer vision applications are </a:t>
            </a:r>
            <a:r>
              <a:rPr lang="en-US" dirty="0" err="1"/>
              <a:t>extinctly</a:t>
            </a:r>
            <a:r>
              <a:rPr lang="en-US" dirty="0"/>
              <a:t> impaired when weather is unfavorable, which typically caused reducing visibility in capturing the clear images. In image processing techniques and contexts, hazing is a surrounding condition that effects scene objects clarity, attributed to the influence of </a:t>
            </a:r>
            <a:r>
              <a:rPr lang="en-US" dirty="0" err="1"/>
              <a:t>moisturised</a:t>
            </a:r>
            <a:r>
              <a:rPr lang="en-US" dirty="0"/>
              <a:t> in the atmosphere. Haze worsens clarity of scene objects, which consequently impacts the computer vision and also the graphic applications negatively. Here the role of the dehazing method still it is very vital in computer vision applications, it can make images more clear and </a:t>
            </a:r>
            <a:r>
              <a:rPr lang="en-US" dirty="0" err="1"/>
              <a:t>oftenly</a:t>
            </a:r>
            <a:r>
              <a:rPr lang="en-US" dirty="0"/>
              <a:t> used by taking off, haze from them, thus the scene vision will be incremented . From earlier up to now current </a:t>
            </a:r>
            <a:r>
              <a:rPr lang="en-US" dirty="0" err="1"/>
              <a:t>scenerio</a:t>
            </a:r>
            <a:r>
              <a:rPr lang="en-US" dirty="0"/>
              <a:t>, many methods have been proposed and methodology for improving images. The single image dehazing techniques and hazing images is one of them and recently the researchers are more interested and also widely used in this method. The primary contributions of this review study focus on explaining the cause of haze formation for images more clearly, general historical ,overview of single image ,dehazing methods, and also the hazing techniques explains the most equation used in the dehazing process those help to contributing the newly used methods to remove hazing and clarify the hazy image, and clarify the pros and cons of haze removal methods. </a:t>
            </a:r>
            <a:endParaRPr lang="en-IN" dirty="0"/>
          </a:p>
        </p:txBody>
      </p:sp>
    </p:spTree>
    <p:extLst>
      <p:ext uri="{BB962C8B-B14F-4D97-AF65-F5344CB8AC3E}">
        <p14:creationId xmlns:p14="http://schemas.microsoft.com/office/powerpoint/2010/main" val="345565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589E-A8D9-4D5E-AFFB-83EF3116A6EC}"/>
              </a:ext>
            </a:extLst>
          </p:cNvPr>
          <p:cNvSpPr>
            <a:spLocks noGrp="1"/>
          </p:cNvSpPr>
          <p:nvPr>
            <p:ph type="title"/>
          </p:nvPr>
        </p:nvSpPr>
        <p:spPr>
          <a:xfrm>
            <a:off x="1048871" y="764373"/>
            <a:ext cx="4204447" cy="1293028"/>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2BA61FB-0DD2-4AA0-92C6-B0E0E97B2DFF}"/>
              </a:ext>
            </a:extLst>
          </p:cNvPr>
          <p:cNvSpPr>
            <a:spLocks noGrp="1"/>
          </p:cNvSpPr>
          <p:nvPr>
            <p:ph idx="1"/>
          </p:nvPr>
        </p:nvSpPr>
        <p:spPr/>
        <p:txBody>
          <a:bodyPr/>
          <a:lstStyle/>
          <a:p>
            <a:pPr marL="0" indent="0">
              <a:buNone/>
            </a:pPr>
            <a:r>
              <a:rPr lang="en-US" dirty="0"/>
              <a:t>Haze in atmosphere is an observable fact that obscures the cleanliness of the sky. Most of the impurities in air ranges below 1000m. Atmospheric impurities are mist, fog, and smog and some amount of dust. Haziness is caused due to impurities in air due to the secondary conditions. This occurs in many populated areas like industrial areas and also big </a:t>
            </a:r>
            <a:r>
              <a:rPr lang="en-US" dirty="0" err="1"/>
              <a:t>metropolitian</a:t>
            </a:r>
            <a:r>
              <a:rPr lang="en-US" dirty="0"/>
              <a:t> cities. Due to the haze clarity of images will be degraded. Haziness consists of "</a:t>
            </a:r>
            <a:r>
              <a:rPr lang="en-US" dirty="0" err="1"/>
              <a:t>Airlight</a:t>
            </a:r>
            <a:r>
              <a:rPr lang="en-US" dirty="0"/>
              <a:t>" and "Direct attenuation" That is Haze = Attenuation + </a:t>
            </a:r>
            <a:r>
              <a:rPr lang="en-US" dirty="0" err="1"/>
              <a:t>Airlight</a:t>
            </a:r>
            <a:r>
              <a:rPr lang="en-US" dirty="0"/>
              <a:t> . Increasing in the consumption due to industrial production and human activities , the concentration of atmospheric particulate matter (PM) present in the atmosphere had considerably increased, leading to the frequently occurrence of fog and haze in the atmosphere.</a:t>
            </a:r>
            <a:endParaRPr lang="en-IN" dirty="0"/>
          </a:p>
        </p:txBody>
      </p:sp>
    </p:spTree>
    <p:extLst>
      <p:ext uri="{BB962C8B-B14F-4D97-AF65-F5344CB8AC3E}">
        <p14:creationId xmlns:p14="http://schemas.microsoft.com/office/powerpoint/2010/main" val="412764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C2CD222-DA9E-4401-A087-5F160E10F3FC}"/>
              </a:ext>
            </a:extLst>
          </p:cNvPr>
          <p:cNvPicPr>
            <a:picLocks noGrp="1" noChangeAspect="1"/>
          </p:cNvPicPr>
          <p:nvPr>
            <p:ph idx="1"/>
          </p:nvPr>
        </p:nvPicPr>
        <p:blipFill>
          <a:blip r:embed="rId2"/>
          <a:stretch>
            <a:fillRect/>
          </a:stretch>
        </p:blipFill>
        <p:spPr>
          <a:xfrm>
            <a:off x="2798707" y="2193925"/>
            <a:ext cx="6594585" cy="4024313"/>
          </a:xfrm>
          <a:prstGeom prst="rect">
            <a:avLst/>
          </a:prstGeom>
        </p:spPr>
      </p:pic>
    </p:spTree>
    <p:extLst>
      <p:ext uri="{BB962C8B-B14F-4D97-AF65-F5344CB8AC3E}">
        <p14:creationId xmlns:p14="http://schemas.microsoft.com/office/powerpoint/2010/main" val="181085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30C2-8F64-448B-AA99-DA89C38FF432}"/>
              </a:ext>
            </a:extLst>
          </p:cNvPr>
          <p:cNvSpPr>
            <a:spLocks noGrp="1"/>
          </p:cNvSpPr>
          <p:nvPr>
            <p:ph type="title"/>
          </p:nvPr>
        </p:nvSpPr>
        <p:spPr/>
        <p:txBody>
          <a:bodyPr/>
          <a:lstStyle/>
          <a:p>
            <a:r>
              <a:rPr lang="en-US" dirty="0"/>
              <a:t>PROPOSED METHODOLOGY:</a:t>
            </a:r>
            <a:endParaRPr lang="en-IN" dirty="0"/>
          </a:p>
        </p:txBody>
      </p:sp>
      <p:sp>
        <p:nvSpPr>
          <p:cNvPr id="3" name="Content Placeholder 2">
            <a:extLst>
              <a:ext uri="{FF2B5EF4-FFF2-40B4-BE49-F238E27FC236}">
                <a16:creationId xmlns:a16="http://schemas.microsoft.com/office/drawing/2014/main" id="{19BE2CBA-8834-41F6-AF08-C434858EAF2C}"/>
              </a:ext>
            </a:extLst>
          </p:cNvPr>
          <p:cNvSpPr>
            <a:spLocks noGrp="1"/>
          </p:cNvSpPr>
          <p:nvPr>
            <p:ph idx="1"/>
          </p:nvPr>
        </p:nvSpPr>
        <p:spPr/>
        <p:txBody>
          <a:bodyPr/>
          <a:lstStyle/>
          <a:p>
            <a:r>
              <a:rPr lang="en-US" dirty="0"/>
              <a:t>Guided Filtering: using another DCP variant with guided image filtering particularly for applications when the large grey area was similar to the global air light. The output haze free image was also good at edge preservation</a:t>
            </a:r>
          </a:p>
          <a:p>
            <a:r>
              <a:rPr lang="en-US" dirty="0"/>
              <a:t>Dark Channel Prior(DCP) : proposed a dark channel prior based methodology and was one of the most widely technique till now. The authors assumed that most local patches in non-sky region had low intensity in one of the color channel and then thickness of haze was accessed from it and finally it was used to restore the output image. The low intensity was usually due to colorful objects and surfaces. Many variants of the said technique had been widely used till now. Some of the variant techniques of the DCP technique are used. </a:t>
            </a:r>
            <a:endParaRPr lang="en-IN" dirty="0"/>
          </a:p>
        </p:txBody>
      </p:sp>
    </p:spTree>
    <p:extLst>
      <p:ext uri="{BB962C8B-B14F-4D97-AF65-F5344CB8AC3E}">
        <p14:creationId xmlns:p14="http://schemas.microsoft.com/office/powerpoint/2010/main" val="2465393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70B93-25BD-40ED-920C-4AFEF29D2503}"/>
              </a:ext>
            </a:extLst>
          </p:cNvPr>
          <p:cNvSpPr>
            <a:spLocks noGrp="1"/>
          </p:cNvSpPr>
          <p:nvPr>
            <p:ph type="title"/>
          </p:nvPr>
        </p:nvSpPr>
        <p:spPr/>
        <p:txBody>
          <a:bodyPr/>
          <a:lstStyle/>
          <a:p>
            <a:r>
              <a:rPr lang="en-US" dirty="0"/>
              <a:t>RESULTS:</a:t>
            </a:r>
            <a:endParaRPr lang="en-IN" dirty="0"/>
          </a:p>
        </p:txBody>
      </p:sp>
      <p:pic>
        <p:nvPicPr>
          <p:cNvPr id="4" name="Content Placeholder 3">
            <a:extLst>
              <a:ext uri="{FF2B5EF4-FFF2-40B4-BE49-F238E27FC236}">
                <a16:creationId xmlns:a16="http://schemas.microsoft.com/office/drawing/2014/main" id="{90BCDA1C-1890-4DD3-9A71-6525DDCEB7E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67008" y="444650"/>
            <a:ext cx="5381392" cy="3114740"/>
          </a:xfrm>
          <a:prstGeom prst="rect">
            <a:avLst/>
          </a:prstGeom>
          <a:noFill/>
          <a:ln>
            <a:noFill/>
          </a:ln>
        </p:spPr>
      </p:pic>
      <p:pic>
        <p:nvPicPr>
          <p:cNvPr id="5" name="Picture 4">
            <a:extLst>
              <a:ext uri="{FF2B5EF4-FFF2-40B4-BE49-F238E27FC236}">
                <a16:creationId xmlns:a16="http://schemas.microsoft.com/office/drawing/2014/main" id="{075E4267-8B6A-478C-8782-263B9271F3D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3559390"/>
            <a:ext cx="5212977" cy="3110351"/>
          </a:xfrm>
          <a:prstGeom prst="rect">
            <a:avLst/>
          </a:prstGeom>
          <a:noFill/>
          <a:ln>
            <a:noFill/>
          </a:ln>
        </p:spPr>
      </p:pic>
      <p:sp>
        <p:nvSpPr>
          <p:cNvPr id="7" name="TextBox 6">
            <a:extLst>
              <a:ext uri="{FF2B5EF4-FFF2-40B4-BE49-F238E27FC236}">
                <a16:creationId xmlns:a16="http://schemas.microsoft.com/office/drawing/2014/main" id="{C44CAB7C-140B-4298-A412-E1A75F5549EF}"/>
              </a:ext>
            </a:extLst>
          </p:cNvPr>
          <p:cNvSpPr txBox="1"/>
          <p:nvPr/>
        </p:nvSpPr>
        <p:spPr>
          <a:xfrm>
            <a:off x="509704" y="4684530"/>
            <a:ext cx="6096000" cy="1200329"/>
          </a:xfrm>
          <a:prstGeom prst="rect">
            <a:avLst/>
          </a:prstGeom>
          <a:noFill/>
        </p:spPr>
        <p:txBody>
          <a:bodyPr wrap="square">
            <a:spAutoFit/>
          </a:bodyPr>
          <a:lstStyle/>
          <a:p>
            <a:r>
              <a:rPr lang="en-AU" sz="1800" dirty="0">
                <a:effectLst/>
                <a:latin typeface="Times New Roman" panose="02020603050405020304" pitchFamily="18" charset="0"/>
                <a:ea typeface="Times New Roman" panose="02020603050405020304" pitchFamily="18" charset="0"/>
              </a:rPr>
              <a:t>The given image in bird is not so clear it looked smooth and edges are very thin so we applied some enhanced images to make it more visible and to make the edges more sharp and smoothened</a:t>
            </a:r>
            <a:endParaRPr lang="en-IN" dirty="0"/>
          </a:p>
        </p:txBody>
      </p:sp>
    </p:spTree>
    <p:extLst>
      <p:ext uri="{BB962C8B-B14F-4D97-AF65-F5344CB8AC3E}">
        <p14:creationId xmlns:p14="http://schemas.microsoft.com/office/powerpoint/2010/main" val="3616501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A0F9-E591-43CB-AE87-C182E06D577A}"/>
              </a:ext>
            </a:extLst>
          </p:cNvPr>
          <p:cNvSpPr>
            <a:spLocks noGrp="1"/>
          </p:cNvSpPr>
          <p:nvPr>
            <p:ph type="title"/>
          </p:nvPr>
        </p:nvSpPr>
        <p:spPr>
          <a:xfrm>
            <a:off x="1183341" y="1338114"/>
            <a:ext cx="8579223" cy="1293028"/>
          </a:xfrm>
        </p:spPr>
        <p:txBody>
          <a:bodyPr>
            <a:normAutofit fontScale="90000"/>
          </a:bodyPr>
          <a:lstStyle/>
          <a:p>
            <a:pPr algn="l"/>
            <a:r>
              <a:rPr lang="en-AU" sz="1800" dirty="0">
                <a:effectLst/>
                <a:latin typeface="Times New Roman" panose="02020603050405020304" pitchFamily="18" charset="0"/>
                <a:ea typeface="Times New Roman" panose="02020603050405020304" pitchFamily="18" charset="0"/>
              </a:rPr>
              <a:t>The above given image is filled with fog to make it clear for visible road we applied hazing techniques to remove all the fog and noise it makes road clear and visible</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dirty="0"/>
          </a:p>
        </p:txBody>
      </p:sp>
      <p:graphicFrame>
        <p:nvGraphicFramePr>
          <p:cNvPr id="9" name="Content Placeholder 8">
            <a:extLst>
              <a:ext uri="{FF2B5EF4-FFF2-40B4-BE49-F238E27FC236}">
                <a16:creationId xmlns:a16="http://schemas.microsoft.com/office/drawing/2014/main" id="{E619D1DA-1EB0-45EF-8B95-438E574B6258}"/>
              </a:ext>
            </a:extLst>
          </p:cNvPr>
          <p:cNvGraphicFramePr>
            <a:graphicFrameLocks noGrp="1"/>
          </p:cNvGraphicFramePr>
          <p:nvPr>
            <p:ph idx="1"/>
            <p:extLst>
              <p:ext uri="{D42A27DB-BD31-4B8C-83A1-F6EECF244321}">
                <p14:modId xmlns:p14="http://schemas.microsoft.com/office/powerpoint/2010/main" val="2397512228"/>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978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3716-1C0F-4FAF-8105-F6D05E6A266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AFBE615-62DA-4721-A911-0F5385F509C8}"/>
              </a:ext>
            </a:extLst>
          </p:cNvPr>
          <p:cNvSpPr>
            <a:spLocks noGrp="1"/>
          </p:cNvSpPr>
          <p:nvPr>
            <p:ph idx="1"/>
          </p:nvPr>
        </p:nvSpPr>
        <p:spPr/>
        <p:txBody>
          <a:bodyPr>
            <a:normAutofit lnSpcReduction="10000"/>
          </a:bodyPr>
          <a:lstStyle/>
          <a:p>
            <a:r>
              <a:rPr lang="en-US" dirty="0"/>
              <a:t>The role of dehazing methods in the present situation is very bright in recent years because one of the most important fields appears to be more valuable for many vision applications, so there are many applications available concerning and overcoming the field of computer vision and graphics depend on these methods. It can dislocation haze from the pictures, increment the scene vision. Several dehazing techniques have been used from beginning up to now to remove the haze and improve images, and recently become most filed the researchers concerned. So, the dehazing technique has a major role to solve these kinds of problems. This survey contributes to explain the cause of haze formation, the summary introduction to image enhancement and restoration algorithms and their associated methods, and learning about hazy image’s characteristics and many problems whereas catching an image. But each and every algorithm has certain details and characteristics that distinguish it from other algorithms</a:t>
            </a:r>
            <a:endParaRPr lang="en-IN" dirty="0"/>
          </a:p>
        </p:txBody>
      </p:sp>
    </p:spTree>
    <p:extLst>
      <p:ext uri="{BB962C8B-B14F-4D97-AF65-F5344CB8AC3E}">
        <p14:creationId xmlns:p14="http://schemas.microsoft.com/office/powerpoint/2010/main" val="2500118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0ABC-52A7-48CF-A26E-82C803731053}"/>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5C33764D-BE62-4F1D-8B99-907DFD10B017}"/>
              </a:ext>
            </a:extLst>
          </p:cNvPr>
          <p:cNvSpPr>
            <a:spLocks noGrp="1"/>
          </p:cNvSpPr>
          <p:nvPr>
            <p:ph idx="1"/>
          </p:nvPr>
        </p:nvSpPr>
        <p:spPr/>
        <p:txBody>
          <a:bodyPr>
            <a:normAutofit lnSpcReduction="10000"/>
          </a:bodyPr>
          <a:lstStyle/>
          <a:p>
            <a:r>
              <a:rPr lang="en-US" dirty="0"/>
              <a:t>[1] Y. Song, J. Li, X. Wang, and X. Chen, “Single Image Dehazing Using Ranking Convolutional Neural Network,” IEEE Transactions on Multimedia, 20. </a:t>
            </a:r>
          </a:p>
          <a:p>
            <a:r>
              <a:rPr lang="en-IN" dirty="0"/>
              <a:t>[2] Z. Rong and W. L. Jun, “Improved wavelet transform algorithm for single image dehazing,” </a:t>
            </a:r>
            <a:r>
              <a:rPr lang="en-IN" dirty="0" err="1"/>
              <a:t>Optik</a:t>
            </a:r>
            <a:r>
              <a:rPr lang="en-IN" dirty="0"/>
              <a:t>-International Journal for Light and Electron Optics, vol. 125, no. 13, pp. 3064–3066, 2014..</a:t>
            </a:r>
          </a:p>
          <a:p>
            <a:r>
              <a:rPr lang="en-IN" dirty="0"/>
              <a:t> [3] K. He, J. Sun, and X. Tang, “X.: Single image haze removal using dark channel prior,” 2009. </a:t>
            </a:r>
          </a:p>
          <a:p>
            <a:r>
              <a:rPr lang="en-IN" dirty="0"/>
              <a:t>[4] A. K. Tripathi and S. Mukhopadhyay, “Single image fog removal using anisotropic diffusion”, IET Image Process, vol. 6, no. 7, pp. 966–975, 2012. </a:t>
            </a:r>
          </a:p>
          <a:p>
            <a:r>
              <a:rPr lang="en-IN" dirty="0"/>
              <a:t>[5] W. Wang and X. Yuan, “Recent advances in image dehazing,” 2017. </a:t>
            </a:r>
          </a:p>
          <a:p>
            <a:r>
              <a:rPr lang="en-IN" dirty="0"/>
              <a:t>[6] www.mathworks.in.</a:t>
            </a:r>
          </a:p>
        </p:txBody>
      </p:sp>
    </p:spTree>
    <p:extLst>
      <p:ext uri="{BB962C8B-B14F-4D97-AF65-F5344CB8AC3E}">
        <p14:creationId xmlns:p14="http://schemas.microsoft.com/office/powerpoint/2010/main" val="157975147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27</TotalTime>
  <Words>983</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Times New Roman</vt:lpstr>
      <vt:lpstr>Vapor Trail</vt:lpstr>
      <vt:lpstr>Dehazing and defogging using matlab</vt:lpstr>
      <vt:lpstr>ABSTRACT :</vt:lpstr>
      <vt:lpstr>INTRODUCTION:</vt:lpstr>
      <vt:lpstr>PowerPoint Presentation</vt:lpstr>
      <vt:lpstr>PROPOSED METHODOLOGY:</vt:lpstr>
      <vt:lpstr>RESULTS:</vt:lpstr>
      <vt:lpstr>The above given image is filled with fog to make it clear for visible road we applied hazing techniques to remove all the fog and noise it makes road clear and visible  </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Dehazing and defogging using matlab</dc:title>
  <dc:creator>GUNDA NAGA VENKATA PRAVEEN</dc:creator>
  <cp:lastModifiedBy>GUNDA NAGA VENKATA PRAVEEN</cp:lastModifiedBy>
  <cp:revision>1</cp:revision>
  <dcterms:created xsi:type="dcterms:W3CDTF">2021-12-31T14:22:05Z</dcterms:created>
  <dcterms:modified xsi:type="dcterms:W3CDTF">2021-12-31T14:49:39Z</dcterms:modified>
</cp:coreProperties>
</file>