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03" r:id="rId2"/>
    <p:sldId id="304" r:id="rId3"/>
    <p:sldId id="280" r:id="rId4"/>
    <p:sldId id="285" r:id="rId5"/>
    <p:sldId id="305" r:id="rId6"/>
    <p:sldId id="287" r:id="rId7"/>
    <p:sldId id="286" r:id="rId8"/>
    <p:sldId id="288" r:id="rId9"/>
    <p:sldId id="301" r:id="rId10"/>
    <p:sldId id="289" r:id="rId11"/>
    <p:sldId id="291" r:id="rId12"/>
    <p:sldId id="293" r:id="rId13"/>
    <p:sldId id="306" r:id="rId14"/>
    <p:sldId id="292" r:id="rId15"/>
    <p:sldId id="296" r:id="rId16"/>
    <p:sldId id="295" r:id="rId17"/>
    <p:sldId id="294" r:id="rId18"/>
    <p:sldId id="307" r:id="rId19"/>
    <p:sldId id="299" r:id="rId20"/>
    <p:sldId id="298" r:id="rId21"/>
    <p:sldId id="300" r:id="rId22"/>
    <p:sldId id="308" r:id="rId23"/>
    <p:sldId id="284" r:id="rId24"/>
    <p:sldId id="283" r:id="rId25"/>
    <p:sldId id="282" r:id="rId26"/>
    <p:sldId id="258" r:id="rId27"/>
    <p:sldId id="259" r:id="rId28"/>
    <p:sldId id="302" r:id="rId29"/>
    <p:sldId id="276" r:id="rId30"/>
    <p:sldId id="260" r:id="rId31"/>
    <p:sldId id="261" r:id="rId32"/>
    <p:sldId id="277" r:id="rId33"/>
    <p:sldId id="262" r:id="rId34"/>
    <p:sldId id="263" r:id="rId35"/>
    <p:sldId id="278" r:id="rId36"/>
    <p:sldId id="264" r:id="rId37"/>
    <p:sldId id="269" r:id="rId38"/>
    <p:sldId id="265" r:id="rId39"/>
    <p:sldId id="266" r:id="rId40"/>
    <p:sldId id="267" r:id="rId41"/>
    <p:sldId id="270" r:id="rId42"/>
    <p:sldId id="268" r:id="rId43"/>
    <p:sldId id="281" r:id="rId44"/>
    <p:sldId id="271" r:id="rId45"/>
    <p:sldId id="272" r:id="rId46"/>
    <p:sldId id="273" r:id="rId47"/>
    <p:sldId id="274" r:id="rId48"/>
    <p:sldId id="310" r:id="rId49"/>
    <p:sldId id="275" r:id="rId50"/>
    <p:sldId id="309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g) Compulsory Misses for each trace</a:t>
            </a:r>
            <a:r>
              <a:rPr lang="en-US" b="1" baseline="0" dirty="0"/>
              <a:t> with and without Prefetcher</a:t>
            </a:r>
            <a:endParaRPr 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Without Prefether</c:v>
                </c:pt>
              </c:strCache>
            </c:strRef>
          </c:tx>
          <c:spPr>
            <a:solidFill>
              <a:srgbClr val="4472C4"/>
            </a:solidFill>
            <a:ln>
              <a:solidFill>
                <a:srgbClr val="4472C4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g++ trace</c:v>
                </c:pt>
                <c:pt idx="1">
                  <c:v>grep trace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4807</c:v>
                </c:pt>
                <c:pt idx="1">
                  <c:v>4748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6D-433B-99A7-6E85D8118A3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With Prefetcher</c:v>
                </c:pt>
              </c:strCache>
            </c:strRef>
          </c:tx>
          <c:spPr>
            <a:solidFill>
              <a:srgbClr val="ED7D3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g++ trace</c:v>
                </c:pt>
                <c:pt idx="1">
                  <c:v>grep trace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1038</c:v>
                </c:pt>
                <c:pt idx="1">
                  <c:v>817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6D-433B-99A7-6E85D8118A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1686928"/>
        <c:axId val="371681352"/>
      </c:barChart>
      <c:catAx>
        <c:axId val="371686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681352"/>
        <c:crosses val="autoZero"/>
        <c:auto val="1"/>
        <c:lblAlgn val="ctr"/>
        <c:lblOffset val="100"/>
        <c:noMultiLvlLbl val="0"/>
      </c:catAx>
      <c:valAx>
        <c:axId val="371681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686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Implementation of a 2-level Cache Simulator with a Hybrid Prefetcher</a:t>
            </a:r>
            <a:br>
              <a:rPr lang="en-US" sz="3400" dirty="0"/>
            </a:b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883037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Address Translation</a:t>
            </a:r>
          </a:p>
        </p:txBody>
      </p:sp>
      <p:pic>
        <p:nvPicPr>
          <p:cNvPr id="35" name="Content Placeholder 3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2836" y="2266950"/>
            <a:ext cx="4799390" cy="3200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-477" t="2330" r="477"/>
          <a:stretch/>
        </p:blipFill>
        <p:spPr>
          <a:xfrm>
            <a:off x="6676387" y="2343150"/>
            <a:ext cx="5229863" cy="319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365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Least Recently Used (LRU)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327030"/>
            <a:ext cx="8915400" cy="288680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/>
              <a:t>When a cache miss occurs, a least recently used data in that cache is evicted and replaced by the required data. This is known as Least Recently Used (LRU) method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/>
              <a:t>LRU value of a particular address is set to 0 on a cache hit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/>
              <a:t>LRU value  is incremented on a cache miss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/>
              <a:t> The line having larger LRU value is evicted and replaced with the recent miss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694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LRU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317" t="4808" b="1"/>
          <a:stretch/>
        </p:blipFill>
        <p:spPr>
          <a:xfrm>
            <a:off x="2592925" y="2028824"/>
            <a:ext cx="3271837" cy="942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3324225"/>
            <a:ext cx="4495800" cy="2171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15100" y="2028824"/>
            <a:ext cx="489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LRU bits to track which block is oldest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985238" y="3077308"/>
            <a:ext cx="1793631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778869" y="2398156"/>
            <a:ext cx="0" cy="67915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985238" y="2804746"/>
            <a:ext cx="0" cy="2725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551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33190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19225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Specifications</a:t>
            </a:r>
          </a:p>
          <a:p>
            <a:r>
              <a:rPr lang="en-US" sz="2400" dirty="0">
                <a:solidFill>
                  <a:schemeClr val="tx1"/>
                </a:solidFill>
              </a:rPr>
              <a:t>Cache</a:t>
            </a:r>
          </a:p>
          <a:p>
            <a:r>
              <a:rPr lang="en-US" sz="2400" dirty="0">
                <a:solidFill>
                  <a:srgbClr val="00B050"/>
                </a:solidFill>
              </a:rPr>
              <a:t>Memory Queues</a:t>
            </a:r>
          </a:p>
          <a:p>
            <a:r>
              <a:rPr lang="en-US" sz="2400" dirty="0">
                <a:solidFill>
                  <a:schemeClr val="tx1"/>
                </a:solidFill>
              </a:rPr>
              <a:t>CPU</a:t>
            </a:r>
          </a:p>
          <a:p>
            <a:r>
              <a:rPr lang="en-US" sz="2400" dirty="0">
                <a:solidFill>
                  <a:schemeClr val="tx1"/>
                </a:solidFill>
              </a:rPr>
              <a:t>Prefetcher</a:t>
            </a:r>
            <a:endParaRPr lang="en-US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536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Memory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740270"/>
            <a:ext cx="8915400" cy="2649415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A memory queue is used to process requests in an orderly manner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First In and First Out (FIFO ) policy is used 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The elements  in the queue is  added at the rear end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Retrieved at the front end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Circular buffer is used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696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Queues used: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L2 Queue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Write buffer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Memory Queue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233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L2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INITIALIZATION : </a:t>
            </a:r>
          </a:p>
          <a:p>
            <a:r>
              <a:rPr lang="en-IN" dirty="0"/>
              <a:t>The queue is initialised for load functions . </a:t>
            </a:r>
          </a:p>
          <a:p>
            <a:r>
              <a:rPr lang="en-IN" dirty="0"/>
              <a:t>D cache is the source for the queue .</a:t>
            </a:r>
          </a:p>
          <a:p>
            <a:r>
              <a:rPr lang="en-IN" dirty="0"/>
              <a:t>The latency is based on the L2 cache ‘s </a:t>
            </a:r>
            <a:r>
              <a:rPr lang="en-IN" dirty="0" err="1"/>
              <a:t>accessTime</a:t>
            </a:r>
            <a:endParaRPr lang="en-IN" dirty="0"/>
          </a:p>
          <a:p>
            <a:r>
              <a:rPr lang="en-IN" dirty="0"/>
              <a:t>In order pipelining is used .</a:t>
            </a:r>
          </a:p>
          <a:p>
            <a:endParaRPr lang="en-IN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105" t="44392" r="61566" b="43597"/>
          <a:stretch/>
        </p:blipFill>
        <p:spPr>
          <a:xfrm>
            <a:off x="2771775" y="4372474"/>
            <a:ext cx="6481886" cy="131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121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Buffer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19275"/>
            <a:ext cx="8915400" cy="4091947"/>
          </a:xfrm>
        </p:spPr>
        <p:txBody>
          <a:bodyPr/>
          <a:lstStyle/>
          <a:p>
            <a:r>
              <a:rPr lang="en-IN" dirty="0"/>
              <a:t>INITIALIZATION : </a:t>
            </a:r>
          </a:p>
          <a:p>
            <a:r>
              <a:rPr lang="en-IN" dirty="0"/>
              <a:t>The queue is initialised for store functions . </a:t>
            </a:r>
          </a:p>
          <a:p>
            <a:r>
              <a:rPr lang="en-IN" dirty="0"/>
              <a:t>D cache is the source for the queue .</a:t>
            </a:r>
          </a:p>
          <a:p>
            <a:r>
              <a:rPr lang="en-IN" dirty="0"/>
              <a:t>The latency is based on the L2 cache ‘s </a:t>
            </a:r>
            <a:r>
              <a:rPr lang="en-IN" dirty="0" err="1"/>
              <a:t>accessTime</a:t>
            </a:r>
            <a:r>
              <a:rPr lang="en-IN" dirty="0"/>
              <a:t> (20 cycles)</a:t>
            </a:r>
          </a:p>
          <a:p>
            <a:r>
              <a:rPr lang="en-IN" dirty="0"/>
              <a:t>In order pipelining is used .</a:t>
            </a:r>
          </a:p>
          <a:p>
            <a:endParaRPr lang="en-IN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255" t="44392" r="62031" b="43597"/>
          <a:stretch/>
        </p:blipFill>
        <p:spPr>
          <a:xfrm>
            <a:off x="2589212" y="4447858"/>
            <a:ext cx="6688986" cy="138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180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33190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19225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Specifications</a:t>
            </a:r>
          </a:p>
          <a:p>
            <a:r>
              <a:rPr lang="en-US" sz="2400" dirty="0">
                <a:solidFill>
                  <a:schemeClr val="tx1"/>
                </a:solidFill>
              </a:rPr>
              <a:t>Cache</a:t>
            </a:r>
          </a:p>
          <a:p>
            <a:r>
              <a:rPr lang="en-US" sz="2400" dirty="0">
                <a:solidFill>
                  <a:srgbClr val="00B050"/>
                </a:solidFill>
              </a:rPr>
              <a:t>Memory Queues</a:t>
            </a:r>
          </a:p>
          <a:p>
            <a:r>
              <a:rPr lang="en-US" sz="2400" dirty="0">
                <a:solidFill>
                  <a:schemeClr val="tx1"/>
                </a:solidFill>
              </a:rPr>
              <a:t>CPU</a:t>
            </a:r>
          </a:p>
          <a:p>
            <a:r>
              <a:rPr lang="en-US" sz="2400" dirty="0">
                <a:solidFill>
                  <a:schemeClr val="tx1"/>
                </a:solidFill>
              </a:rPr>
              <a:t>Prefetcher</a:t>
            </a:r>
            <a:endParaRPr lang="en-US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902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62210"/>
            <a:ext cx="8911687" cy="1280890"/>
          </a:xfrm>
        </p:spPr>
        <p:txBody>
          <a:bodyPr/>
          <a:lstStyle/>
          <a:p>
            <a:r>
              <a:rPr lang="en-US" dirty="0"/>
              <a:t>Memory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66875"/>
            <a:ext cx="8915400" cy="4244347"/>
          </a:xfrm>
        </p:spPr>
        <p:txBody>
          <a:bodyPr/>
          <a:lstStyle/>
          <a:p>
            <a:r>
              <a:rPr lang="en-IN" dirty="0"/>
              <a:t>INITIALIZATION : </a:t>
            </a:r>
          </a:p>
          <a:p>
            <a:r>
              <a:rPr lang="en-IN" dirty="0"/>
              <a:t>The queue is initialised for load functions . </a:t>
            </a:r>
          </a:p>
          <a:p>
            <a:r>
              <a:rPr lang="en-IN" dirty="0"/>
              <a:t>L2 cache is the source for the queue .</a:t>
            </a:r>
          </a:p>
          <a:p>
            <a:r>
              <a:rPr lang="en-IN" dirty="0"/>
              <a:t>The latency is based on the main memory’s </a:t>
            </a:r>
            <a:r>
              <a:rPr lang="en-IN" dirty="0" err="1"/>
              <a:t>accessTime</a:t>
            </a:r>
            <a:r>
              <a:rPr lang="en-IN" dirty="0"/>
              <a:t> (50 cycles)</a:t>
            </a:r>
          </a:p>
          <a:p>
            <a:r>
              <a:rPr lang="en-IN" dirty="0"/>
              <a:t>It is not pipelined 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187" t="44392" r="61731" b="43597"/>
          <a:stretch/>
        </p:blipFill>
        <p:spPr>
          <a:xfrm>
            <a:off x="2589212" y="4153399"/>
            <a:ext cx="6581775" cy="134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596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33190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19225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Specifications</a:t>
            </a:r>
          </a:p>
          <a:p>
            <a:r>
              <a:rPr lang="en-US" sz="2400" dirty="0">
                <a:solidFill>
                  <a:schemeClr val="tx1"/>
                </a:solidFill>
              </a:rPr>
              <a:t>Cache</a:t>
            </a:r>
          </a:p>
          <a:p>
            <a:r>
              <a:rPr lang="en-US" sz="2400" dirty="0">
                <a:solidFill>
                  <a:schemeClr val="tx1"/>
                </a:solidFill>
              </a:rPr>
              <a:t>Memory Queues</a:t>
            </a:r>
          </a:p>
          <a:p>
            <a:r>
              <a:rPr lang="en-US" sz="2400" dirty="0">
                <a:solidFill>
                  <a:schemeClr val="tx1"/>
                </a:solidFill>
              </a:rPr>
              <a:t>CPU</a:t>
            </a:r>
          </a:p>
          <a:p>
            <a:r>
              <a:rPr lang="en-US" sz="2400" dirty="0">
                <a:solidFill>
                  <a:schemeClr val="tx1"/>
                </a:solidFill>
              </a:rPr>
              <a:t>Prefetcher</a:t>
            </a:r>
            <a:endParaRPr lang="en-US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91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During 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5364163" cy="4219575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During D cache miss , L2Queue is accessed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The request is sent to the L2 queue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If the queue is not full ,the request is checked for duplicate entry and gets added to queue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If full , the STALLED_L2 state is reached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It is then passed to L2 cache , upon cache miss in L2 it is passed to memory queue and removed from L2 queue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Memory queue functions in a similar way to L2 queue and passed to the main memory </a:t>
            </a:r>
          </a:p>
          <a:p>
            <a:pPr algn="just"/>
            <a:endParaRPr lang="en-US" dirty="0"/>
          </a:p>
        </p:txBody>
      </p:sp>
      <p:pic>
        <p:nvPicPr>
          <p:cNvPr id="4" name="Content Placeholder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5298" y="458664"/>
            <a:ext cx="3483544" cy="605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792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During Store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4945796" cy="37776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WB adds the request when it is not full and by checking for duplicate entry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If WB is full , it passes to the STALLED_WB state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When the request is added ,it goes to the idle state 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955939" y="1108196"/>
            <a:ext cx="3476625" cy="4219575"/>
            <a:chOff x="5186362" y="1319212"/>
            <a:chExt cx="3476625" cy="421957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6362" y="1319212"/>
              <a:ext cx="1819275" cy="4219575"/>
            </a:xfrm>
            <a:prstGeom prst="rect">
              <a:avLst/>
            </a:prstGeom>
            <a:ln>
              <a:solidFill>
                <a:srgbClr val="4472C4"/>
              </a:solidFill>
            </a:ln>
          </p:spPr>
        </p:pic>
        <p:sp>
          <p:nvSpPr>
            <p:cNvPr id="5" name="Rectangle 4"/>
            <p:cNvSpPr/>
            <p:nvPr/>
          </p:nvSpPr>
          <p:spPr>
            <a:xfrm>
              <a:off x="7005637" y="3006602"/>
              <a:ext cx="1657350" cy="428625"/>
            </a:xfrm>
            <a:prstGeom prst="rect">
              <a:avLst/>
            </a:prstGeom>
            <a:solidFill>
              <a:srgbClr val="4472C4"/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Stalled_WB</a:t>
              </a:r>
              <a:endParaRPr 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861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33190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19225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Specifications</a:t>
            </a:r>
          </a:p>
          <a:p>
            <a:r>
              <a:rPr lang="en-US" sz="2400" dirty="0">
                <a:solidFill>
                  <a:schemeClr val="tx1"/>
                </a:solidFill>
              </a:rPr>
              <a:t>Cache</a:t>
            </a:r>
          </a:p>
          <a:p>
            <a:r>
              <a:rPr lang="en-US" sz="2400" dirty="0">
                <a:solidFill>
                  <a:schemeClr val="tx1"/>
                </a:solidFill>
              </a:rPr>
              <a:t>Memory Queues</a:t>
            </a:r>
          </a:p>
          <a:p>
            <a:r>
              <a:rPr lang="en-US" sz="2400" dirty="0">
                <a:solidFill>
                  <a:srgbClr val="00B050"/>
                </a:solidFill>
              </a:rPr>
              <a:t>CPU</a:t>
            </a:r>
          </a:p>
          <a:p>
            <a:r>
              <a:rPr lang="en-US" sz="2400" dirty="0">
                <a:solidFill>
                  <a:schemeClr val="tx1"/>
                </a:solidFill>
              </a:rPr>
              <a:t>Prefetcher</a:t>
            </a:r>
            <a:endParaRPr lang="en-US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373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Central Processing Unit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FUNCTIONS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Processes sequence of stored instructions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Follows fetch ,decode and execution in their operation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800" dirty="0"/>
          </a:p>
          <a:p>
            <a:pPr>
              <a:buFont typeface="Arial" panose="020B0604020202020204" pitchFamily="34" charset="0"/>
              <a:buChar char="•"/>
            </a:pPr>
            <a:endParaRPr lang="en-IN" sz="2800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032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CPU States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351985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IDLE: </a:t>
            </a:r>
            <a:r>
              <a:rPr lang="en-US" sz="2000" dirty="0"/>
              <a:t>No request at the given time</a:t>
            </a: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READY: </a:t>
            </a:r>
            <a:r>
              <a:rPr lang="en-IN" sz="2000" dirty="0"/>
              <a:t>set to execute instructions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WAITING: </a:t>
            </a:r>
            <a:r>
              <a:rPr lang="en-US" sz="2000" dirty="0"/>
              <a:t>Waiting for request to be fetched from L2 cache or Main Memory</a:t>
            </a:r>
            <a:r>
              <a:rPr lang="en-IN" sz="20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STALLED_WB: </a:t>
            </a:r>
            <a:r>
              <a:rPr lang="en-IN" sz="2000" dirty="0"/>
              <a:t>state in which the task is stalled when the write buffer is full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STALLED_L2: </a:t>
            </a:r>
            <a:r>
              <a:rPr lang="en-IN" sz="2000" dirty="0"/>
              <a:t>state in which the task is stalled when the L2 queue is full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259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9975" y="252635"/>
            <a:ext cx="8911687" cy="1280890"/>
          </a:xfrm>
        </p:spPr>
        <p:txBody>
          <a:bodyPr>
            <a:normAutofit/>
          </a:bodyPr>
          <a:lstStyle/>
          <a:p>
            <a:r>
              <a:rPr lang="en-IN" sz="3200" dirty="0"/>
              <a:t>Memory cycle</a:t>
            </a:r>
            <a:endParaRPr lang="en-US" sz="3200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975" y="983892"/>
            <a:ext cx="8779001" cy="532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756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33190"/>
          </a:xfrm>
        </p:spPr>
        <p:txBody>
          <a:bodyPr>
            <a:normAutofit fontScale="90000"/>
          </a:bodyPr>
          <a:lstStyle/>
          <a:p>
            <a:r>
              <a:rPr lang="en-US" dirty="0"/>
              <a:t>Prefetcher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19225"/>
            <a:ext cx="8915400" cy="3777622"/>
          </a:xfrm>
        </p:spPr>
        <p:txBody>
          <a:bodyPr/>
          <a:lstStyle/>
          <a:p>
            <a:r>
              <a:rPr lang="en-US" sz="2400" dirty="0">
                <a:solidFill>
                  <a:srgbClr val="00B050"/>
                </a:solidFill>
              </a:rPr>
              <a:t>Introduction</a:t>
            </a:r>
          </a:p>
          <a:p>
            <a:r>
              <a:rPr lang="en-US" sz="2400" dirty="0">
                <a:solidFill>
                  <a:schemeClr val="tx1"/>
                </a:solidFill>
              </a:rPr>
              <a:t>Types</a:t>
            </a:r>
          </a:p>
          <a:p>
            <a:r>
              <a:rPr lang="en-US" sz="2400" dirty="0">
                <a:solidFill>
                  <a:schemeClr val="tx1"/>
                </a:solidFill>
              </a:rPr>
              <a:t>Challenges in Prefetching</a:t>
            </a:r>
          </a:p>
          <a:p>
            <a:r>
              <a:rPr lang="en-US" sz="2400" dirty="0"/>
              <a:t>Prefetching Models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Sequential Prefetching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Stride Prefetching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Hybrid Prefetching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5276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33190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19224"/>
            <a:ext cx="8915400" cy="510540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Idea: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Fetch the data before it is needed (i.e. pre-fetch) by the program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Why?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/>
              <a:t>Memory latency is high. If we can prefetch accurately and early enough, we can reduce/eliminate that latency.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/>
              <a:t>Can eliminate compulsory cache misses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Involves predicting the addresses that will be needed in the future.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Works if programs have a predictable miss address patterns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reduce both miss rates and latencies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4521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33190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7488" y="1828800"/>
            <a:ext cx="3390900" cy="44767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042764" y="4097214"/>
            <a:ext cx="1954090" cy="513617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Prefetcher</a:t>
            </a:r>
          </a:p>
        </p:txBody>
      </p:sp>
      <p:cxnSp>
        <p:nvCxnSpPr>
          <p:cNvPr id="7" name="Straight Arrow Connector 6"/>
          <p:cNvCxnSpPr>
            <a:endCxn id="5" idx="2"/>
          </p:cNvCxnSpPr>
          <p:nvPr/>
        </p:nvCxnSpPr>
        <p:spPr>
          <a:xfrm flipV="1">
            <a:off x="9012115" y="4610831"/>
            <a:ext cx="7694" cy="1148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981092" y="5758962"/>
            <a:ext cx="20387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  <a:stCxn id="5" idx="1"/>
          </p:cNvCxnSpPr>
          <p:nvPr/>
        </p:nvCxnSpPr>
        <p:spPr>
          <a:xfrm flipH="1">
            <a:off x="7180996" y="4354023"/>
            <a:ext cx="861768" cy="1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5520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33190"/>
          </a:xfrm>
        </p:spPr>
        <p:txBody>
          <a:bodyPr>
            <a:normAutofit fontScale="90000"/>
          </a:bodyPr>
          <a:lstStyle/>
          <a:p>
            <a:r>
              <a:rPr lang="en-US" dirty="0"/>
              <a:t>Prefetcher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19225"/>
            <a:ext cx="8915400" cy="3777622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Introduction</a:t>
            </a:r>
          </a:p>
          <a:p>
            <a:r>
              <a:rPr lang="en-US" sz="2400" dirty="0">
                <a:solidFill>
                  <a:srgbClr val="00B050"/>
                </a:solidFill>
              </a:rPr>
              <a:t>Types</a:t>
            </a:r>
          </a:p>
          <a:p>
            <a:r>
              <a:rPr lang="en-US" sz="2400" dirty="0">
                <a:solidFill>
                  <a:schemeClr val="tx1"/>
                </a:solidFill>
              </a:rPr>
              <a:t>Challenges in Prefetching</a:t>
            </a:r>
          </a:p>
          <a:p>
            <a:r>
              <a:rPr lang="en-US" sz="2400" dirty="0"/>
              <a:t>Prefetching Models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Sequential Prefetching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Stride Prefetching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Hybrid Prefetching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007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Specifications</a:t>
            </a:r>
          </a:p>
        </p:txBody>
      </p:sp>
      <p:pic>
        <p:nvPicPr>
          <p:cNvPr id="46" name="Content Placeholder 4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0134" y="1677864"/>
            <a:ext cx="4861718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201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33190"/>
          </a:xfrm>
        </p:spPr>
        <p:txBody>
          <a:bodyPr>
            <a:normAutofit fontScale="90000"/>
          </a:bodyPr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19224"/>
            <a:ext cx="8915400" cy="510540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FF0000"/>
                </a:solidFill>
              </a:rPr>
              <a:t>Data or instruction prefetching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/>
              <a:t>Prefetching performed for either data or instruction blocks.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/>
              <a:t>Data prefetching- irregular patterns; hence complex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Hardware or software prefetching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/>
              <a:t>Hardware- may use storage structures to detect access pattern and then prefetch.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/>
              <a:t>Software- Inserting prefetch instructions in source-code based on program control flow and then prefetch.</a:t>
            </a:r>
          </a:p>
        </p:txBody>
      </p:sp>
    </p:spTree>
    <p:extLst>
      <p:ext uri="{BB962C8B-B14F-4D97-AF65-F5344CB8AC3E}">
        <p14:creationId xmlns:p14="http://schemas.microsoft.com/office/powerpoint/2010/main" val="858852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33190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Comparison of H/W and S/W prefetching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19224"/>
            <a:ext cx="8915400" cy="510540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S/W prefetching </a:t>
            </a:r>
          </a:p>
          <a:p>
            <a:pPr lvl="1">
              <a:buFontTx/>
              <a:buChar char="-"/>
            </a:pPr>
            <a:r>
              <a:rPr lang="en-US" sz="1800" dirty="0"/>
              <a:t>requires programmer or compiler intervention</a:t>
            </a:r>
          </a:p>
          <a:p>
            <a:pPr lvl="1">
              <a:buFontTx/>
              <a:buChar char="-"/>
            </a:pPr>
            <a:r>
              <a:rPr lang="en-US" sz="1800" dirty="0"/>
              <a:t>works well only with loops where there is regular array access</a:t>
            </a:r>
          </a:p>
          <a:p>
            <a:pPr lvl="1">
              <a:buFontTx/>
              <a:buChar char="-"/>
            </a:pPr>
            <a:r>
              <a:rPr lang="en-US" sz="1800" dirty="0"/>
              <a:t>More CPU overhead</a:t>
            </a:r>
          </a:p>
          <a:p>
            <a:pPr marL="457200" lvl="1" indent="0">
              <a:buNone/>
            </a:pPr>
            <a:r>
              <a:rPr lang="en-US" sz="18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H/W prefetching </a:t>
            </a:r>
          </a:p>
          <a:p>
            <a:pPr lvl="1">
              <a:buFontTx/>
              <a:buChar char="-"/>
            </a:pPr>
            <a:r>
              <a:rPr lang="en-US" sz="1800" dirty="0"/>
              <a:t>requires special hardware mechanisms</a:t>
            </a:r>
          </a:p>
          <a:p>
            <a:pPr lvl="1">
              <a:buFontTx/>
              <a:buChar char="-"/>
            </a:pPr>
            <a:r>
              <a:rPr lang="en-US" sz="1800" dirty="0"/>
              <a:t>work dynamically based on the program's behavior at runtime</a:t>
            </a:r>
          </a:p>
          <a:p>
            <a:pPr lvl="1">
              <a:buFontTx/>
              <a:buChar char="-"/>
            </a:pPr>
            <a:r>
              <a:rPr lang="en-US" sz="1800" dirty="0"/>
              <a:t>Less CPU overhead</a:t>
            </a:r>
          </a:p>
        </p:txBody>
      </p:sp>
    </p:spTree>
    <p:extLst>
      <p:ext uri="{BB962C8B-B14F-4D97-AF65-F5344CB8AC3E}">
        <p14:creationId xmlns:p14="http://schemas.microsoft.com/office/powerpoint/2010/main" val="40105717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33190"/>
          </a:xfrm>
        </p:spPr>
        <p:txBody>
          <a:bodyPr>
            <a:normAutofit fontScale="90000"/>
          </a:bodyPr>
          <a:lstStyle/>
          <a:p>
            <a:r>
              <a:rPr lang="en-US" dirty="0"/>
              <a:t>Prefetcher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19225"/>
            <a:ext cx="8915400" cy="3777622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Introduction</a:t>
            </a:r>
          </a:p>
          <a:p>
            <a:r>
              <a:rPr lang="en-US" sz="2400" dirty="0">
                <a:solidFill>
                  <a:schemeClr val="tx1"/>
                </a:solidFill>
              </a:rPr>
              <a:t>Types</a:t>
            </a:r>
          </a:p>
          <a:p>
            <a:r>
              <a:rPr lang="en-US" sz="2400" dirty="0">
                <a:solidFill>
                  <a:srgbClr val="00B050"/>
                </a:solidFill>
              </a:rPr>
              <a:t>Challenges in Prefetching</a:t>
            </a:r>
          </a:p>
          <a:p>
            <a:r>
              <a:rPr lang="en-US" sz="2400" dirty="0"/>
              <a:t>Prefetching Models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Sequential Prefetching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Stride Prefetching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Hybrid Prefetching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7633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33190"/>
          </a:xfrm>
        </p:spPr>
        <p:txBody>
          <a:bodyPr>
            <a:normAutofit fontScale="90000"/>
          </a:bodyPr>
          <a:lstStyle/>
          <a:p>
            <a:r>
              <a:rPr lang="en-US" dirty="0"/>
              <a:t>Challenges in Prefetching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19224"/>
            <a:ext cx="8915400" cy="510540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What?</a:t>
            </a:r>
            <a:endParaRPr lang="en-US" sz="2000" dirty="0"/>
          </a:p>
          <a:p>
            <a:pPr lvl="1">
              <a:buFontTx/>
              <a:buChar char="-"/>
            </a:pPr>
            <a:r>
              <a:rPr lang="en-US" sz="1800" dirty="0"/>
              <a:t>Prefetching useless data wastes memory BW, cache buffer space</a:t>
            </a:r>
          </a:p>
          <a:p>
            <a:pPr lvl="1">
              <a:buFontTx/>
              <a:buChar char="-"/>
            </a:pPr>
            <a:r>
              <a:rPr lang="en-US" sz="1800" dirty="0"/>
              <a:t>Hence, </a:t>
            </a:r>
            <a:r>
              <a:rPr lang="en-US" sz="1800" b="1" dirty="0"/>
              <a:t>accurate prediction </a:t>
            </a:r>
            <a:r>
              <a:rPr lang="en-US" sz="1800" dirty="0"/>
              <a:t>of addresses to prefetch is important</a:t>
            </a:r>
          </a:p>
          <a:p>
            <a:pPr lvl="1">
              <a:buFontTx/>
              <a:buChar char="-"/>
            </a:pPr>
            <a:r>
              <a:rPr lang="en-US" sz="1800" dirty="0"/>
              <a:t>Varies on the prefetching algorithm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When?</a:t>
            </a:r>
            <a:endParaRPr lang="en-US" sz="2000" dirty="0"/>
          </a:p>
          <a:p>
            <a:pPr lvl="1">
              <a:buFontTx/>
              <a:buChar char="-"/>
            </a:pPr>
            <a:r>
              <a:rPr lang="en-US" sz="1800" dirty="0"/>
              <a:t>Prefetching too early causes data eviction even before access</a:t>
            </a:r>
          </a:p>
          <a:p>
            <a:pPr lvl="1">
              <a:buFontTx/>
              <a:buChar char="-"/>
            </a:pPr>
            <a:r>
              <a:rPr lang="en-US" sz="1800" dirty="0"/>
              <a:t>Delayed prefetching might not hide the whole memory latency</a:t>
            </a:r>
          </a:p>
          <a:p>
            <a:pPr lvl="1">
              <a:buFontTx/>
              <a:buChar char="-"/>
            </a:pPr>
            <a:r>
              <a:rPr lang="en-US" sz="1800" dirty="0"/>
              <a:t>Timing the prefetcher to </a:t>
            </a:r>
            <a:r>
              <a:rPr lang="en-US" sz="1800" b="1" dirty="0"/>
              <a:t>stay</a:t>
            </a:r>
            <a:r>
              <a:rPr lang="en-US" sz="1800" dirty="0"/>
              <a:t> </a:t>
            </a:r>
            <a:r>
              <a:rPr lang="en-US" sz="1800" b="1" dirty="0"/>
              <a:t>ahead </a:t>
            </a:r>
            <a:r>
              <a:rPr lang="en-US" sz="1800" dirty="0"/>
              <a:t>of the processor’s access stream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Where?</a:t>
            </a:r>
            <a:endParaRPr lang="en-US" sz="2000" dirty="0"/>
          </a:p>
          <a:p>
            <a:pPr lvl="1">
              <a:buFontTx/>
              <a:buChar char="-"/>
            </a:pPr>
            <a:r>
              <a:rPr lang="en-US" sz="1800" dirty="0"/>
              <a:t>If prefetched data placed in cache directly, evicts useful data – cache pollution</a:t>
            </a:r>
          </a:p>
          <a:p>
            <a:pPr lvl="1">
              <a:buFontTx/>
              <a:buChar char="-"/>
            </a:pPr>
            <a:r>
              <a:rPr lang="en-US" sz="1800" dirty="0"/>
              <a:t>If maintaining a separate prefetcher buffer, design gets complicated </a:t>
            </a:r>
          </a:p>
          <a:p>
            <a:pPr lvl="1">
              <a:buFontTx/>
              <a:buChar char="-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871407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33190"/>
          </a:xfrm>
        </p:spPr>
        <p:txBody>
          <a:bodyPr>
            <a:normAutofit fontScale="90000"/>
          </a:bodyPr>
          <a:lstStyle/>
          <a:p>
            <a:r>
              <a:rPr lang="en-US" dirty="0"/>
              <a:t>Challenges in Prefetching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19224"/>
            <a:ext cx="8915400" cy="510540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Which?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chemeClr val="tx1"/>
                </a:solidFill>
              </a:rPr>
              <a:t>Deciding on which levels the prefetched data is placed.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chemeClr val="tx1"/>
                </a:solidFill>
              </a:rPr>
              <a:t>If placed in first level cache, </a:t>
            </a:r>
            <a:r>
              <a:rPr lang="en-US" sz="1800" b="1" dirty="0">
                <a:solidFill>
                  <a:schemeClr val="tx1"/>
                </a:solidFill>
              </a:rPr>
              <a:t>less access time </a:t>
            </a:r>
            <a:r>
              <a:rPr lang="en-US" sz="1800" dirty="0">
                <a:solidFill>
                  <a:schemeClr val="tx1"/>
                </a:solidFill>
              </a:rPr>
              <a:t>but also less data could be prefetched.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chemeClr val="tx1"/>
                </a:solidFill>
              </a:rPr>
              <a:t>If placed in higher order cache, </a:t>
            </a:r>
            <a:r>
              <a:rPr lang="en-US" sz="1800" b="1" dirty="0">
                <a:solidFill>
                  <a:schemeClr val="tx1"/>
                </a:solidFill>
              </a:rPr>
              <a:t>more access time</a:t>
            </a:r>
            <a:r>
              <a:rPr lang="en-US" sz="1800" dirty="0">
                <a:solidFill>
                  <a:schemeClr val="tx1"/>
                </a:solidFill>
              </a:rPr>
              <a:t> but relatively large data could be prefetched</a:t>
            </a:r>
          </a:p>
          <a:p>
            <a:pPr marL="457200" lvl="1" indent="0">
              <a:buNone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321024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33190"/>
          </a:xfrm>
        </p:spPr>
        <p:txBody>
          <a:bodyPr>
            <a:normAutofit fontScale="90000"/>
          </a:bodyPr>
          <a:lstStyle/>
          <a:p>
            <a:r>
              <a:rPr lang="en-US" dirty="0"/>
              <a:t>Prefetcher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19225"/>
            <a:ext cx="8915400" cy="3777622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Introduction</a:t>
            </a:r>
          </a:p>
          <a:p>
            <a:r>
              <a:rPr lang="en-US" sz="2400" dirty="0">
                <a:solidFill>
                  <a:schemeClr val="tx1"/>
                </a:solidFill>
              </a:rPr>
              <a:t>Types</a:t>
            </a:r>
          </a:p>
          <a:p>
            <a:r>
              <a:rPr lang="en-US" sz="2400" dirty="0">
                <a:solidFill>
                  <a:schemeClr val="tx1"/>
                </a:solidFill>
              </a:rPr>
              <a:t>Challenges in Prefetching</a:t>
            </a:r>
          </a:p>
          <a:p>
            <a:r>
              <a:rPr lang="en-US" sz="2400" dirty="0">
                <a:solidFill>
                  <a:srgbClr val="00B050"/>
                </a:solidFill>
              </a:rPr>
              <a:t>Prefetching Models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Sequential Prefetching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Stride Prefetching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Hybrid Prefetching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2700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33190"/>
          </a:xfrm>
        </p:spPr>
        <p:txBody>
          <a:bodyPr>
            <a:normAutofit fontScale="90000"/>
          </a:bodyPr>
          <a:lstStyle/>
          <a:p>
            <a:r>
              <a:rPr lang="en-US" dirty="0"/>
              <a:t>Sequential Prefetching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19224"/>
            <a:ext cx="8915400" cy="510540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Simplest form of prefetching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Prefetches N cache blocks from memory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Advantages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chemeClr val="tx1"/>
                </a:solidFill>
              </a:rPr>
              <a:t>Needs no sophisticated pattern detection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chemeClr val="tx1"/>
                </a:solidFill>
              </a:rPr>
              <a:t>Works well for sequential access patterns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chemeClr val="tx1"/>
                </a:solidFill>
              </a:rPr>
              <a:t>Spatial Locality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Disadvantage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chemeClr val="tx1"/>
                </a:solidFill>
              </a:rPr>
              <a:t>With irregular patterns, wastes system bandwidth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1577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943" t="33078" r="41777" b="27259"/>
          <a:stretch/>
        </p:blipFill>
        <p:spPr>
          <a:xfrm>
            <a:off x="1944697" y="1088072"/>
            <a:ext cx="8465454" cy="504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4081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33190"/>
          </a:xfrm>
        </p:spPr>
        <p:txBody>
          <a:bodyPr>
            <a:normAutofit fontScale="90000"/>
          </a:bodyPr>
          <a:lstStyle/>
          <a:p>
            <a:r>
              <a:rPr lang="en-US" dirty="0"/>
              <a:t>Stride Prefetching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19224"/>
            <a:ext cx="8915400" cy="543877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Idea</a:t>
            </a:r>
            <a:r>
              <a:rPr lang="en-US" sz="2000" dirty="0">
                <a:solidFill>
                  <a:schemeClr val="tx1"/>
                </a:solidFill>
              </a:rPr>
              <a:t>: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/>
              <a:t>Record the distance between the memory addresses referenced by a load instruction (i.e. stride of the load) as well as the last address referenced by the load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/>
              <a:t>Next time the same load instruction is fetched, </a:t>
            </a:r>
            <a:r>
              <a:rPr lang="en-US" sz="1800" b="1" dirty="0"/>
              <a:t>prefetch last address + stride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Uses a table called Reference Prefetching Table (RPT)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categorizes the prefetched information before sending it to cache.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Consists of the following columns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chemeClr val="tx1"/>
                </a:solidFill>
              </a:rPr>
              <a:t>Tag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chemeClr val="tx1"/>
                </a:solidFill>
              </a:rPr>
              <a:t>Check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chemeClr val="tx1"/>
                </a:solidFill>
              </a:rPr>
              <a:t>Instruction Tag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chemeClr val="tx1"/>
                </a:solidFill>
              </a:rPr>
              <a:t>Previous Address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chemeClr val="tx1"/>
                </a:solidFill>
              </a:rPr>
              <a:t>Stride</a:t>
            </a:r>
          </a:p>
        </p:txBody>
      </p:sp>
    </p:spTree>
    <p:extLst>
      <p:ext uri="{BB962C8B-B14F-4D97-AF65-F5344CB8AC3E}">
        <p14:creationId xmlns:p14="http://schemas.microsoft.com/office/powerpoint/2010/main" val="11403446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33190"/>
          </a:xfrm>
        </p:spPr>
        <p:txBody>
          <a:bodyPr>
            <a:normAutofit fontScale="90000"/>
          </a:bodyPr>
          <a:lstStyle/>
          <a:p>
            <a:r>
              <a:rPr lang="en-US" dirty="0"/>
              <a:t>Stride Prefetching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879" t="23142" r="40949" b="19847"/>
          <a:stretch/>
        </p:blipFill>
        <p:spPr>
          <a:xfrm>
            <a:off x="4008030" y="1485900"/>
            <a:ext cx="6081476" cy="485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514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Input Trace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Input trace file is generated using </a:t>
            </a:r>
            <a:r>
              <a:rPr lang="en-US" sz="2000" dirty="0" err="1"/>
              <a:t>Memtracer</a:t>
            </a:r>
            <a:r>
              <a:rPr lang="en-US" sz="2000" dirty="0"/>
              <a:t>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From Ubuntu </a:t>
            </a:r>
            <a:r>
              <a:rPr lang="en-US" sz="2000" dirty="0" err="1"/>
              <a:t>linux</a:t>
            </a:r>
            <a:r>
              <a:rPr lang="en-US" sz="2000" dirty="0"/>
              <a:t> terminal, </a:t>
            </a:r>
          </a:p>
          <a:p>
            <a:pPr marL="0" indent="0" algn="ctr">
              <a:buNone/>
            </a:pPr>
            <a:r>
              <a:rPr lang="en-US" sz="2000" b="1" dirty="0"/>
              <a:t> ./pin -t </a:t>
            </a:r>
            <a:r>
              <a:rPr lang="en-US" sz="2000" b="1" dirty="0" err="1"/>
              <a:t>memtracer</a:t>
            </a:r>
            <a:r>
              <a:rPr lang="en-US" sz="2000" b="1" dirty="0"/>
              <a:t> -- /path/to/program</a:t>
            </a:r>
            <a:endParaRPr lang="en-US" sz="20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5" t="6493" r="81218" b="90494"/>
          <a:stretch>
            <a:fillRect/>
          </a:stretch>
        </p:blipFill>
        <p:spPr bwMode="auto">
          <a:xfrm>
            <a:off x="2846827" y="3979507"/>
            <a:ext cx="6039998" cy="7930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92837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33190"/>
          </a:xfrm>
        </p:spPr>
        <p:txBody>
          <a:bodyPr>
            <a:normAutofit fontScale="90000"/>
          </a:bodyPr>
          <a:lstStyle/>
          <a:p>
            <a:r>
              <a:rPr lang="en-US" dirty="0"/>
              <a:t>Stride Prefetching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19224"/>
            <a:ext cx="8915400" cy="543877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Tag</a:t>
            </a:r>
            <a:r>
              <a:rPr lang="en-US" sz="2000" dirty="0">
                <a:solidFill>
                  <a:schemeClr val="tx1"/>
                </a:solidFill>
              </a:rPr>
              <a:t>: 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- Checks whether the prefetched RPT row is utilized by the processor or not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Check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</a:p>
          <a:p>
            <a:pPr lvl="1">
              <a:buFontTx/>
              <a:buChar char="-"/>
            </a:pPr>
            <a:r>
              <a:rPr lang="en-US" sz="1800" u="sng" dirty="0">
                <a:solidFill>
                  <a:schemeClr val="tx1"/>
                </a:solidFill>
              </a:rPr>
              <a:t>High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when there is an address miss, an address that is offset by stride is prefetched.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If the addresses get hit in the next cycle, next block is offset by the same stride.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Now this stride has a high confidence value(</a:t>
            </a:r>
            <a:r>
              <a:rPr lang="en-US" sz="1600" b="1" dirty="0">
                <a:solidFill>
                  <a:schemeClr val="tx1"/>
                </a:solidFill>
              </a:rPr>
              <a:t>check bit=1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pPr lvl="1">
              <a:buFontTx/>
              <a:buChar char="-"/>
            </a:pPr>
            <a:r>
              <a:rPr lang="en-US" sz="1800" u="sng" dirty="0">
                <a:solidFill>
                  <a:schemeClr val="tx1"/>
                </a:solidFill>
              </a:rPr>
              <a:t>Low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If there is a miss with a calculated stride, next stride value is changed.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The confidence value for the stride is lowered(</a:t>
            </a:r>
            <a:r>
              <a:rPr lang="en-US" sz="1600" b="1" dirty="0">
                <a:solidFill>
                  <a:schemeClr val="tx1"/>
                </a:solidFill>
              </a:rPr>
              <a:t>check bit=0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545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8750" t="29792" r="42695" b="30000"/>
          <a:stretch/>
        </p:blipFill>
        <p:spPr>
          <a:xfrm>
            <a:off x="2093843" y="990620"/>
            <a:ext cx="8911556" cy="522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3113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33190"/>
          </a:xfrm>
        </p:spPr>
        <p:txBody>
          <a:bodyPr>
            <a:normAutofit fontScale="90000"/>
          </a:bodyPr>
          <a:lstStyle/>
          <a:p>
            <a:r>
              <a:rPr lang="en-US" dirty="0"/>
              <a:t>Hybrid Prefetching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19224"/>
            <a:ext cx="8915400" cy="543877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Merges sequential and stride prefetching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Implementation: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chemeClr val="tx1"/>
                </a:solidFill>
              </a:rPr>
              <a:t>Here, N block sequential access is used initially and RPT table is retained from stride model for the following accesses.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chemeClr val="tx1"/>
                </a:solidFill>
              </a:rPr>
              <a:t>When RPT is empty, the N blocks of instructions are fetched, parallelly setting the stride value.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chemeClr val="tx1"/>
                </a:solidFill>
              </a:rPr>
              <a:t>From the next cycle, blocks are prefetched based on stride value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chemeClr val="tx1"/>
                </a:solidFill>
              </a:rPr>
              <a:t>Setting the Check flag and Tag flags are the same as in Stride model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chemeClr val="tx1"/>
                </a:solidFill>
              </a:rPr>
              <a:t>If in case the stride confidence value is low, N sequential block access method is followed.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This model combines the advantages of both the models– lowers the compulsory and capacity misses.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3398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9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945" y="1395099"/>
            <a:ext cx="8797464" cy="5462901"/>
          </a:xfrm>
          <a:prstGeom prst="rect">
            <a:avLst/>
          </a:prstGeom>
        </p:spPr>
      </p:pic>
      <p:sp>
        <p:nvSpPr>
          <p:cNvPr id="99" name="Rectangle 98"/>
          <p:cNvSpPr/>
          <p:nvPr/>
        </p:nvSpPr>
        <p:spPr>
          <a:xfrm>
            <a:off x="2043453" y="536302"/>
            <a:ext cx="54651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chemeClr val="accent2">
                    <a:lumMod val="75000"/>
                  </a:schemeClr>
                </a:solidFill>
              </a:rPr>
              <a:t>Flowchart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8167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0689" t="27433" r="41984" b="30268"/>
          <a:stretch/>
        </p:blipFill>
        <p:spPr>
          <a:xfrm>
            <a:off x="2199861" y="708364"/>
            <a:ext cx="8526175" cy="543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7276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8879" t="42605" r="42069" b="17241"/>
          <a:stretch/>
        </p:blipFill>
        <p:spPr>
          <a:xfrm>
            <a:off x="1638614" y="768626"/>
            <a:ext cx="9374624" cy="542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4311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8398" t="48958" r="41875" b="10417"/>
          <a:stretch/>
        </p:blipFill>
        <p:spPr>
          <a:xfrm>
            <a:off x="1683026" y="745216"/>
            <a:ext cx="9631024" cy="553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9060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0109" t="47150" r="42174" b="13430"/>
          <a:stretch/>
        </p:blipFill>
        <p:spPr>
          <a:xfrm>
            <a:off x="1815549" y="744148"/>
            <a:ext cx="8968144" cy="527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7137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60936719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49705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8387" t="38279" r="37823" b="35054"/>
          <a:stretch/>
        </p:blipFill>
        <p:spPr>
          <a:xfrm>
            <a:off x="1048933" y="1630017"/>
            <a:ext cx="10301850" cy="394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193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33190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19225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Specifications</a:t>
            </a:r>
          </a:p>
          <a:p>
            <a:r>
              <a:rPr lang="en-US" sz="2400" dirty="0">
                <a:solidFill>
                  <a:srgbClr val="00B050"/>
                </a:solidFill>
              </a:rPr>
              <a:t>Cache</a:t>
            </a:r>
          </a:p>
          <a:p>
            <a:r>
              <a:rPr lang="en-US" sz="2400" dirty="0">
                <a:solidFill>
                  <a:schemeClr val="tx1"/>
                </a:solidFill>
              </a:rPr>
              <a:t>Memory Queues</a:t>
            </a:r>
          </a:p>
          <a:p>
            <a:r>
              <a:rPr lang="en-US" sz="2400" dirty="0">
                <a:solidFill>
                  <a:schemeClr val="tx1"/>
                </a:solidFill>
              </a:rPr>
              <a:t>CPU</a:t>
            </a:r>
          </a:p>
          <a:p>
            <a:r>
              <a:rPr lang="en-US" sz="2400" dirty="0">
                <a:solidFill>
                  <a:schemeClr val="tx1"/>
                </a:solidFill>
              </a:rPr>
              <a:t>Prefetcher</a:t>
            </a:r>
            <a:endParaRPr lang="en-US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7219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56544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Cache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1602" y="1828799"/>
            <a:ext cx="8939347" cy="42576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Index bits indicates which set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Offset indicates which line in the set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Tag is the address to be compared in that location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If(tag==address &amp;&amp; valid bit ==1)</a:t>
            </a:r>
            <a:r>
              <a:rPr lang="en-US" sz="2000" dirty="0">
                <a:sym typeface="Wingdings" panose="05000000000000000000" pitchFamily="2" charset="2"/>
              </a:rPr>
              <a:t>       Cache hit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ym typeface="Wingdings" panose="05000000000000000000" pitchFamily="2" charset="2"/>
              </a:rPr>
              <a:t>Else       Cache miss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86"/>
          <a:stretch>
            <a:fillRect/>
          </a:stretch>
        </p:blipFill>
        <p:spPr bwMode="auto">
          <a:xfrm>
            <a:off x="2592925" y="3109689"/>
            <a:ext cx="6913025" cy="9712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>
            <a:cxnSpLocks/>
          </p:cNvCxnSpPr>
          <p:nvPr/>
        </p:nvCxnSpPr>
        <p:spPr>
          <a:xfrm>
            <a:off x="6901971" y="4631004"/>
            <a:ext cx="493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3324966" y="5084541"/>
            <a:ext cx="445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238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Valid Bit and Dirty Bit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x-none" sz="2400" b="1" dirty="0"/>
              <a:t>Valid bit </a:t>
            </a:r>
            <a:r>
              <a:rPr lang="x-none" sz="2400" dirty="0"/>
              <a:t>is a bit of information that indicates whether the data in a block is valid (1) or not (0).</a:t>
            </a:r>
            <a:endParaRPr lang="en-US" sz="2400" dirty="0"/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x-none" sz="2400" dirty="0"/>
              <a:t> </a:t>
            </a:r>
            <a:r>
              <a:rPr lang="x-none" sz="2400" b="1" dirty="0"/>
              <a:t>Dirty bit </a:t>
            </a:r>
            <a:r>
              <a:rPr lang="x-none" sz="2400" dirty="0"/>
              <a:t>indicates whether the data is modified after the access. 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798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588940"/>
            <a:ext cx="8911687" cy="1280890"/>
          </a:xfrm>
        </p:spPr>
        <p:txBody>
          <a:bodyPr>
            <a:normAutofit/>
          </a:bodyPr>
          <a:lstStyle/>
          <a:p>
            <a:r>
              <a:rPr lang="en-US" sz="3200" dirty="0"/>
              <a:t>Write-back and Write-through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69829"/>
            <a:ext cx="8915400" cy="4548555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000" b="1" dirty="0"/>
              <a:t>Write-back</a:t>
            </a:r>
            <a:endParaRPr lang="en-US" sz="2000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800" dirty="0"/>
              <a:t>A Write-back cache does not immediately notify higher level of memory about its changes.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800" dirty="0"/>
              <a:t>Because of this, a cache line should be written back to the higher memory before evicting the line from the cache.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n-US" sz="18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1" dirty="0"/>
              <a:t>Write-through</a:t>
            </a:r>
            <a:endParaRPr lang="en-US" sz="2000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800" dirty="0"/>
              <a:t>A Write-through cache immediately notifies higher level of memory about the changes.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800" dirty="0"/>
              <a:t>Due to this, a cache line can always be invalidated without writing back, since memory already has an up-to-date copy of the line.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Here L1 cache is write-through and L2 cache is write-back.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028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L1 &amp; L2 Arguments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9399" y="2009775"/>
            <a:ext cx="6848475" cy="11509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387" y="3686175"/>
            <a:ext cx="96583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5117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971</TotalTime>
  <Words>1465</Words>
  <Application>Microsoft Office PowerPoint</Application>
  <PresentationFormat>Widescreen</PresentationFormat>
  <Paragraphs>245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Century Gothic</vt:lpstr>
      <vt:lpstr>Wingdings</vt:lpstr>
      <vt:lpstr>Wingdings 3</vt:lpstr>
      <vt:lpstr>Wisp</vt:lpstr>
      <vt:lpstr>Implementation of a 2-level Cache Simulator with a Hybrid Prefetcher </vt:lpstr>
      <vt:lpstr>Contents</vt:lpstr>
      <vt:lpstr>Specifications</vt:lpstr>
      <vt:lpstr>Input Trace File</vt:lpstr>
      <vt:lpstr>Contents</vt:lpstr>
      <vt:lpstr>Cache Structure</vt:lpstr>
      <vt:lpstr>Valid Bit and Dirty Bit</vt:lpstr>
      <vt:lpstr>Write-back and Write-through</vt:lpstr>
      <vt:lpstr>L1 &amp; L2 Arguments</vt:lpstr>
      <vt:lpstr>Address Translation</vt:lpstr>
      <vt:lpstr>Least Recently Used (LRU)</vt:lpstr>
      <vt:lpstr>LRU</vt:lpstr>
      <vt:lpstr>Contents</vt:lpstr>
      <vt:lpstr>Memory Queue</vt:lpstr>
      <vt:lpstr>Queues used:</vt:lpstr>
      <vt:lpstr>L2 Queue</vt:lpstr>
      <vt:lpstr>Write Buffer</vt:lpstr>
      <vt:lpstr>Contents</vt:lpstr>
      <vt:lpstr>Memory Queue</vt:lpstr>
      <vt:lpstr>During Load</vt:lpstr>
      <vt:lpstr>During Store</vt:lpstr>
      <vt:lpstr>Contents</vt:lpstr>
      <vt:lpstr>Central Processing Unit</vt:lpstr>
      <vt:lpstr>CPU States</vt:lpstr>
      <vt:lpstr>Memory cycle</vt:lpstr>
      <vt:lpstr>Prefetcher</vt:lpstr>
      <vt:lpstr>Introduction</vt:lpstr>
      <vt:lpstr>Introduction</vt:lpstr>
      <vt:lpstr>Prefetcher</vt:lpstr>
      <vt:lpstr>Types</vt:lpstr>
      <vt:lpstr>Comparison of H/W and S/W prefetching</vt:lpstr>
      <vt:lpstr>Prefetcher</vt:lpstr>
      <vt:lpstr>Challenges in Prefetching</vt:lpstr>
      <vt:lpstr>Challenges in Prefetching</vt:lpstr>
      <vt:lpstr>Prefetcher</vt:lpstr>
      <vt:lpstr>Sequential Prefetching</vt:lpstr>
      <vt:lpstr>PowerPoint Presentation</vt:lpstr>
      <vt:lpstr>Stride Prefetching</vt:lpstr>
      <vt:lpstr>Stride Prefetching</vt:lpstr>
      <vt:lpstr>Stride Prefetching</vt:lpstr>
      <vt:lpstr>PowerPoint Presentation</vt:lpstr>
      <vt:lpstr>Hybrid Prefetching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Prefetcher</dc:title>
  <dc:creator>Narasimhan, Praveen Ganapathy</dc:creator>
  <cp:lastModifiedBy>Narasimhan, Praveen Ganapathy</cp:lastModifiedBy>
  <cp:revision>51</cp:revision>
  <dcterms:created xsi:type="dcterms:W3CDTF">2017-05-05T23:04:47Z</dcterms:created>
  <dcterms:modified xsi:type="dcterms:W3CDTF">2017-05-11T03:43:23Z</dcterms:modified>
</cp:coreProperties>
</file>