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D0EEB4-9A19-4F38-AA30-754783824A90}">
  <a:tblStyle styleId="{03D0EEB4-9A19-4F38-AA30-754783824A9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76" autoAdjust="0"/>
  </p:normalViewPr>
  <p:slideViewPr>
    <p:cSldViewPr snapToGrid="0">
      <p:cViewPr>
        <p:scale>
          <a:sx n="80" d="100"/>
          <a:sy n="80" d="100"/>
        </p:scale>
        <p:origin x="152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jcsit.com/docs/Volume%205/vol5issue02/ijcsit20140502120.pdf"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techulator.com/resources/8616-Impact-using-Bluetooth-headsets.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ti.com/lit/wp/swra349/swra349.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bluetooth.org/DocMan/handlers/DownloadDoc.ashx?doc_id=227336"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adafruit.com/product/1697"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www.ti.com/lit/ds/symlink/cc2540.pdf" TargetMode="External"/><Relationship Id="rId4" Type="http://schemas.openxmlformats.org/officeDocument/2006/relationships/hyperlink" Target="https://www.ifixit.com/Teardown/Fitbit+Flex+Teardown/1605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tooth_low_energy"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mdpi.com/1424-8220/12/9/11734/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i.com/lit/wp/swry007/swry007.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i.com/lit/wp/swry007/swry007.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mt-system.ru/sites/default/files/docs/documents/bluetooth_le_comparison.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lr>
                <a:schemeClr val="dk1"/>
              </a:buClr>
              <a:buFont typeface="Arial" panose="020B0604020202020204" pitchFamily="34" charset="0"/>
              <a:buChar char="•"/>
            </a:pPr>
            <a:r>
              <a:rPr lang="en" dirty="0">
                <a:solidFill>
                  <a:schemeClr val="dk1"/>
                </a:solidFill>
              </a:rPr>
              <a:t>Studies show using BT causes headaches : </a:t>
            </a:r>
            <a:r>
              <a:rPr lang="en" u="sng" dirty="0">
                <a:solidFill>
                  <a:schemeClr val="accent5"/>
                </a:solidFill>
                <a:hlinkClick r:id="rId3"/>
              </a:rPr>
              <a:t>http://www.ijcsit.com/docs/Volume%205/vol5issue02/ijcsit20140502120.pdf</a:t>
            </a:r>
            <a:r>
              <a:rPr lang="en" dirty="0">
                <a:solidFill>
                  <a:schemeClr val="dk1"/>
                </a:solidFill>
              </a:rPr>
              <a:t>, </a:t>
            </a:r>
            <a:r>
              <a:rPr lang="en" u="sng" dirty="0">
                <a:solidFill>
                  <a:schemeClr val="accent5"/>
                </a:solidFill>
                <a:hlinkClick r:id="rId4"/>
              </a:rPr>
              <a:t>http://www.techulator.com/resources/8616-Impact-using-Bluetooth-headsets.aspx</a:t>
            </a:r>
          </a:p>
          <a:p>
            <a:pPr marL="457200" lvl="0" indent="-228600" rtl="0">
              <a:spcBef>
                <a:spcPts val="0"/>
              </a:spcBef>
              <a:buFont typeface="Arial" panose="020B0604020202020204" pitchFamily="34" charset="0"/>
              <a:buChar char="•"/>
            </a:pPr>
            <a:r>
              <a:rPr lang="en" dirty="0"/>
              <a:t>Services (immutable) and profiles - Part of attribute layer. </a:t>
            </a:r>
          </a:p>
          <a:p>
            <a:pPr marL="457200" lvl="0" indent="-228600" rtl="0">
              <a:spcBef>
                <a:spcPts val="0"/>
              </a:spcBef>
              <a:buFont typeface="Arial" panose="020B0604020202020204" pitchFamily="34" charset="0"/>
              <a:buChar char="•"/>
            </a:pPr>
            <a:r>
              <a:rPr lang="en" dirty="0"/>
              <a:t>BLE uses 3 different kinds of states - internal, external and abstract states </a:t>
            </a:r>
          </a:p>
          <a:p>
            <a:pPr marL="457200" lvl="0" indent="-228600" rtl="0">
              <a:spcBef>
                <a:spcPts val="0"/>
              </a:spcBef>
              <a:buFont typeface="Arial" panose="020B0604020202020204" pitchFamily="34" charset="0"/>
              <a:buChar char="•"/>
            </a:pPr>
            <a:r>
              <a:rPr lang="en" dirty="0"/>
              <a:t>Primary and secondary service for battery profile - Primary: Battery Level (percentage); Secondary: Battery </a:t>
            </a:r>
            <a:r>
              <a:rPr lang="en" dirty="0" smtClean="0"/>
              <a:t>Temperature</a:t>
            </a: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71450" lvl="0" indent="-171450">
              <a:spcBef>
                <a:spcPts val="0"/>
              </a:spcBef>
              <a:buFont typeface="Arial" panose="020B0604020202020204" pitchFamily="34" charset="0"/>
              <a:buChar char="•"/>
            </a:pPr>
            <a:r>
              <a:rPr lang="en" dirty="0"/>
              <a:t>If the radio is doing something, even if it’s nothing more than checking whether it needs to send or receive something, it’s using </a:t>
            </a:r>
            <a:r>
              <a:rPr lang="en" dirty="0" smtClean="0"/>
              <a:t>energy.</a:t>
            </a:r>
            <a:r>
              <a:rPr lang="en" baseline="0" dirty="0" smtClean="0"/>
              <a:t> </a:t>
            </a:r>
            <a:r>
              <a:rPr lang="en" dirty="0" smtClean="0"/>
              <a:t>Also</a:t>
            </a:r>
            <a:r>
              <a:rPr lang="en" dirty="0"/>
              <a:t>, it is important to reduce the time required to do anything useful. So radio is optimized greatly.</a:t>
            </a:r>
          </a:p>
          <a:p>
            <a:pPr marL="171450" lvl="0" indent="-171450">
              <a:spcBef>
                <a:spcPts val="0"/>
              </a:spcBef>
              <a:buFont typeface="Arial" panose="020B0604020202020204" pitchFamily="34" charset="0"/>
              <a:buChar char="•"/>
            </a:pPr>
            <a:endParaRPr dirty="0"/>
          </a:p>
          <a:p>
            <a:pPr marL="171450" lvl="0" indent="-171450">
              <a:spcBef>
                <a:spcPts val="0"/>
              </a:spcBef>
              <a:buFont typeface="Arial" panose="020B0604020202020204" pitchFamily="34" charset="0"/>
              <a:buChar char="•"/>
            </a:pPr>
            <a:r>
              <a:rPr lang="en" dirty="0">
                <a:solidFill>
                  <a:schemeClr val="dk1"/>
                </a:solidFill>
              </a:rPr>
              <a:t>Slave Latency - Constant acks from slave to indicate that it is alive are not necessary.</a:t>
            </a:r>
          </a:p>
          <a:p>
            <a:pPr marL="171450" lvl="0" indent="-171450">
              <a:spcBef>
                <a:spcPts val="0"/>
              </a:spcBef>
              <a:buClr>
                <a:schemeClr val="dk1"/>
              </a:buClr>
              <a:buSzPct val="100000"/>
              <a:buFont typeface="Arial" panose="020B0604020202020204" pitchFamily="34" charset="0"/>
              <a:buChar char="•"/>
            </a:pPr>
            <a:endParaRPr dirty="0">
              <a:solidFill>
                <a:schemeClr val="dk1"/>
              </a:solidFill>
            </a:endParaRPr>
          </a:p>
          <a:p>
            <a:pPr marL="171450" lvl="0" indent="-171450" rtl="0">
              <a:spcBef>
                <a:spcPts val="0"/>
              </a:spcBef>
              <a:buFont typeface="Arial" panose="020B0604020202020204" pitchFamily="34" charset="0"/>
              <a:buChar char="•"/>
            </a:pPr>
            <a:r>
              <a:rPr lang="en" u="sng" dirty="0"/>
              <a:t>Window Widening</a:t>
            </a:r>
            <a:r>
              <a:rPr lang="en" dirty="0"/>
              <a:t> - Peripheral should listen 7.5ms before and after its expected connection time due to clock accuracy mismatch between slave and master.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b="1">
                <a:solidFill>
                  <a:schemeClr val="dk1"/>
                </a:solidFill>
              </a:rPr>
              <a:t>Connectionless model</a:t>
            </a:r>
          </a:p>
          <a:p>
            <a:pPr lvl="0">
              <a:spcBef>
                <a:spcPts val="0"/>
              </a:spcBef>
              <a:buNone/>
            </a:pPr>
            <a:r>
              <a:rPr lang="en"/>
              <a:t>Here the slave has useful data to be transmitted. It hence advertises thrice, searching for the master. Since, the master does not connect, the slave goes to sleep instead of trying repeatedly to connect. This is an example of connectionless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rtl="0">
              <a:spcBef>
                <a:spcPts val="0"/>
              </a:spcBef>
              <a:buSzPct val="100000"/>
              <a:buFont typeface="Arial" panose="020B0604020202020204" pitchFamily="34" charset="0"/>
              <a:buChar char="•"/>
            </a:pPr>
            <a:r>
              <a:rPr lang="en" dirty="0"/>
              <a:t>Central device is “rigorously defined” - All processing happens here, peripherals are merely radios.</a:t>
            </a:r>
          </a:p>
          <a:p>
            <a:pPr marL="457200" lvl="0" indent="-298450" rtl="0">
              <a:spcBef>
                <a:spcPts val="0"/>
              </a:spcBef>
              <a:buSzPct val="100000"/>
              <a:buFont typeface="Arial" panose="020B0604020202020204" pitchFamily="34" charset="0"/>
              <a:buChar char="•"/>
            </a:pPr>
            <a:r>
              <a:rPr lang="en" dirty="0"/>
              <a:t>High bit-rate: Short, quick bursts of data packets, radio doesn’t get heated (radio circuitry is more complicated than Bluetooth)</a:t>
            </a:r>
          </a:p>
          <a:p>
            <a:pPr marL="457200" lvl="0" indent="-298450" rtl="0">
              <a:spcBef>
                <a:spcPts val="0"/>
              </a:spcBef>
              <a:buClr>
                <a:schemeClr val="dk1"/>
              </a:buClr>
              <a:buSzPct val="100000"/>
              <a:buFont typeface="Arial" panose="020B0604020202020204" pitchFamily="34" charset="0"/>
              <a:buChar char="•"/>
            </a:pPr>
            <a:r>
              <a:rPr lang="en" dirty="0">
                <a:solidFill>
                  <a:schemeClr val="dk1"/>
                </a:solidFill>
              </a:rPr>
              <a:t>Low overhead: Unencrypted transmission can be up to 51% more efficient than encrypted (without or with MIC-message integrity check)</a:t>
            </a:r>
          </a:p>
          <a:p>
            <a:pPr marL="457200" lvl="0" indent="-298450" rtl="0">
              <a:spcBef>
                <a:spcPts val="0"/>
              </a:spcBef>
              <a:buClr>
                <a:schemeClr val="dk1"/>
              </a:buClr>
              <a:buSzPct val="100000"/>
              <a:buFont typeface="Arial" panose="020B0604020202020204" pitchFamily="34" charset="0"/>
              <a:buChar char="•"/>
            </a:pPr>
            <a:r>
              <a:rPr lang="en" dirty="0">
                <a:solidFill>
                  <a:schemeClr val="dk1"/>
                </a:solidFill>
              </a:rPr>
              <a:t>Optimized ACK: Slave can ACK during the next transmit that it has received data from a previous connection</a:t>
            </a:r>
          </a:p>
          <a:p>
            <a:pPr marL="457200" lvl="0" indent="-298450" rtl="0">
              <a:spcBef>
                <a:spcPts val="0"/>
              </a:spcBef>
              <a:buClr>
                <a:schemeClr val="dk1"/>
              </a:buClr>
              <a:buSzPct val="100000"/>
              <a:buFont typeface="Arial" panose="020B0604020202020204" pitchFamily="34" charset="0"/>
              <a:buChar char="•"/>
            </a:pPr>
            <a:r>
              <a:rPr lang="en" dirty="0">
                <a:solidFill>
                  <a:schemeClr val="dk1"/>
                </a:solidFill>
              </a:rPr>
              <a:t>Single channel connection events: All connections make and break within one event</a:t>
            </a:r>
          </a:p>
          <a:p>
            <a:pPr marL="457200" lvl="0" indent="-298450" rtl="0">
              <a:spcBef>
                <a:spcPts val="0"/>
              </a:spcBef>
              <a:buClr>
                <a:schemeClr val="dk1"/>
              </a:buClr>
              <a:buSzPct val="100000"/>
              <a:buFont typeface="Arial" panose="020B0604020202020204" pitchFamily="34" charset="0"/>
              <a:buChar char="•"/>
            </a:pPr>
            <a:r>
              <a:rPr lang="en" dirty="0">
                <a:solidFill>
                  <a:schemeClr val="dk1"/>
                </a:solidFill>
              </a:rPr>
              <a:t>Subrating: Slave can ignore master requests (slave latency). Slave latency shouldn’t be longer than supervision timeout or master will think that the slave is dead.</a:t>
            </a:r>
          </a:p>
          <a:p>
            <a:pPr marL="457200" lvl="0" indent="-298450" rtl="0">
              <a:spcBef>
                <a:spcPts val="0"/>
              </a:spcBef>
              <a:buClr>
                <a:schemeClr val="dk1"/>
              </a:buClr>
              <a:buSzPct val="100000"/>
              <a:buFont typeface="Arial" panose="020B0604020202020204" pitchFamily="34" charset="0"/>
              <a:buChar char="•"/>
            </a:pPr>
            <a:r>
              <a:rPr lang="en" dirty="0">
                <a:solidFill>
                  <a:schemeClr val="dk1"/>
                </a:solidFill>
              </a:rPr>
              <a:t>Power Analysis:</a:t>
            </a:r>
          </a:p>
          <a:p>
            <a:pPr marL="914400" lvl="1" indent="-298450">
              <a:spcBef>
                <a:spcPts val="0"/>
              </a:spcBef>
              <a:buSzPct val="100000"/>
              <a:buFont typeface="Courier New" panose="02070309020205020404" pitchFamily="49" charset="0"/>
              <a:buChar char="o"/>
            </a:pPr>
            <a:r>
              <a:rPr lang="en" dirty="0"/>
              <a:t>The longest packet in an Advertising Event is 378 us</a:t>
            </a:r>
          </a:p>
          <a:p>
            <a:pPr marL="914400" lvl="1" indent="-298450">
              <a:spcBef>
                <a:spcPts val="0"/>
              </a:spcBef>
              <a:buSzPct val="100000"/>
              <a:buFont typeface="Courier New" panose="02070309020205020404" pitchFamily="49" charset="0"/>
              <a:buChar char="o"/>
            </a:pPr>
            <a:r>
              <a:rPr lang="en" dirty="0"/>
              <a:t>The longest packet in a Connection Event is 328 us</a:t>
            </a:r>
          </a:p>
          <a:p>
            <a:pPr marL="914400" lvl="1" indent="-298450" rtl="0">
              <a:spcBef>
                <a:spcPts val="0"/>
              </a:spcBef>
              <a:buSzPct val="100000"/>
              <a:buFont typeface="Courier New" panose="02070309020205020404" pitchFamily="49" charset="0"/>
              <a:buChar char="o"/>
            </a:pPr>
            <a:r>
              <a:rPr lang="en" dirty="0"/>
              <a:t>150 us between transmission is to enable cool down of radio. Radio uses CMOS, so a base amount  of current/energy is defined for the radio</a:t>
            </a:r>
          </a:p>
          <a:p>
            <a:pPr marL="914400" lvl="1" indent="-298450" rtl="0">
              <a:spcBef>
                <a:spcPts val="0"/>
              </a:spcBef>
              <a:buSzPct val="100000"/>
              <a:buFont typeface="Courier New" panose="02070309020205020404" pitchFamily="49" charset="0"/>
              <a:buChar char="o"/>
            </a:pPr>
            <a:r>
              <a:rPr lang="en" dirty="0"/>
              <a:t>BLE Duty cycle= 58%</a:t>
            </a:r>
          </a:p>
          <a:p>
            <a:pPr marL="914400" lvl="1" indent="-298450" rtl="0">
              <a:spcBef>
                <a:spcPts val="0"/>
              </a:spcBef>
              <a:buSzPct val="100000"/>
              <a:buFont typeface="Courier New" panose="02070309020205020404" pitchFamily="49" charset="0"/>
              <a:buChar char="o"/>
            </a:pPr>
            <a:r>
              <a:rPr lang="en" dirty="0"/>
              <a:t>Bluetooth Duty cycle = 72%</a:t>
            </a:r>
          </a:p>
          <a:p>
            <a:pPr marL="914400" lvl="1" indent="-298450" rtl="0">
              <a:spcBef>
                <a:spcPts val="0"/>
              </a:spcBef>
              <a:buSzPct val="100000"/>
              <a:buFont typeface="Courier New" panose="02070309020205020404" pitchFamily="49" charset="0"/>
              <a:buChar char="o"/>
            </a:pPr>
            <a:r>
              <a:rPr lang="en" dirty="0">
                <a:solidFill>
                  <a:schemeClr val="dk1"/>
                </a:solidFill>
              </a:rPr>
              <a:t>So faster connection times for BLE as compared to </a:t>
            </a:r>
            <a:r>
              <a:rPr lang="en" dirty="0" smtClean="0">
                <a:solidFill>
                  <a:schemeClr val="dk1"/>
                </a:solidFill>
              </a:rPr>
              <a:t>Bluetooth</a:t>
            </a:r>
            <a:endParaRPr lang="en"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Font typeface="Arial" panose="020B0604020202020204" pitchFamily="34" charset="0"/>
              <a:buChar char="•"/>
            </a:pPr>
            <a:r>
              <a:rPr lang="en" dirty="0"/>
              <a:t>Temporary Key: During pairing, set to a value that is determined by the pairing algorithm and used to calculate the Short-term key</a:t>
            </a:r>
          </a:p>
          <a:p>
            <a:pPr marL="914400" lvl="1" indent="-228600" rtl="0">
              <a:spcBef>
                <a:spcPts val="0"/>
              </a:spcBef>
              <a:buFont typeface="Arial" panose="020B0604020202020204" pitchFamily="34" charset="0"/>
              <a:buChar char="•"/>
            </a:pPr>
            <a:r>
              <a:rPr lang="en" dirty="0"/>
              <a:t>Just Works - TK is zero</a:t>
            </a:r>
          </a:p>
          <a:p>
            <a:pPr marL="914400" lvl="1" indent="-228600" rtl="0">
              <a:spcBef>
                <a:spcPts val="0"/>
              </a:spcBef>
              <a:buFont typeface="Arial" panose="020B0604020202020204" pitchFamily="34" charset="0"/>
              <a:buChar char="•"/>
            </a:pPr>
            <a:r>
              <a:rPr lang="en" dirty="0"/>
              <a:t>Passkey - Used when both sides have display and inputs like a keyboard</a:t>
            </a:r>
          </a:p>
          <a:p>
            <a:pPr marL="914400" lvl="1" indent="-228600" rtl="0">
              <a:spcBef>
                <a:spcPts val="0"/>
              </a:spcBef>
              <a:buFont typeface="Arial" panose="020B0604020202020204" pitchFamily="34" charset="0"/>
              <a:buChar char="•"/>
            </a:pPr>
            <a:r>
              <a:rPr lang="en" dirty="0"/>
              <a:t>Out of band - Used to transfer keys on frequency other than 2.4Ghz, like NFC</a:t>
            </a:r>
          </a:p>
          <a:p>
            <a:pPr marL="457200" lvl="0" indent="-228600">
              <a:spcBef>
                <a:spcPts val="0"/>
              </a:spcBef>
              <a:buFont typeface="Arial" panose="020B0604020202020204" pitchFamily="34" charset="0"/>
              <a:buChar char="•"/>
            </a:pPr>
            <a:r>
              <a:rPr lang="en" dirty="0"/>
              <a:t>Short-term Key: Used as the key for encrypting a connection the very first time two devices pair</a:t>
            </a:r>
          </a:p>
          <a:p>
            <a:pPr marL="457200" lvl="0" indent="-228600">
              <a:spcBef>
                <a:spcPts val="0"/>
              </a:spcBef>
              <a:buFont typeface="Arial" panose="020B0604020202020204" pitchFamily="34" charset="0"/>
              <a:buChar char="•"/>
            </a:pPr>
            <a:r>
              <a:rPr lang="en" dirty="0"/>
              <a:t>Long-term Key: is distributed once the initial pairing procedure has encrypted the connection</a:t>
            </a:r>
          </a:p>
          <a:p>
            <a:pPr marL="457200" lvl="0" indent="-228600">
              <a:spcBef>
                <a:spcPts val="0"/>
              </a:spcBef>
              <a:buFont typeface="Arial" panose="020B0604020202020204" pitchFamily="34" charset="0"/>
              <a:buChar char="•"/>
            </a:pPr>
            <a:r>
              <a:rPr lang="en" dirty="0"/>
              <a:t>Identity Resolving Key: To have privacy, advertising address changes </a:t>
            </a:r>
            <a:r>
              <a:rPr lang="en" dirty="0" smtClean="0"/>
              <a:t>randomly (</a:t>
            </a:r>
            <a:r>
              <a:rPr lang="en" b="1" u="none" dirty="0"/>
              <a:t>walking down the hallway example</a:t>
            </a:r>
            <a:r>
              <a:rPr lang="en" dirty="0"/>
              <a:t>) For trusted devices to know what address to look for, IRK is used</a:t>
            </a:r>
          </a:p>
          <a:p>
            <a:pPr marL="457200" lvl="0" indent="-228600">
              <a:spcBef>
                <a:spcPts val="0"/>
              </a:spcBef>
              <a:buFont typeface="Arial" panose="020B0604020202020204" pitchFamily="34" charset="0"/>
              <a:buChar char="•"/>
            </a:pPr>
            <a:r>
              <a:rPr lang="en" dirty="0"/>
              <a:t>Connection Signature Resolving Key: Gives receiving device the ability resolve a signature and therefore authenticate the sender of the message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a:spcBef>
                <a:spcPts val="0"/>
              </a:spcBef>
              <a:buSzPct val="100000"/>
              <a:buFont typeface="Arial" panose="020B0604020202020204" pitchFamily="34" charset="0"/>
              <a:buChar char="•"/>
            </a:pPr>
            <a:r>
              <a:rPr lang="en" dirty="0"/>
              <a:t>Constraint 1: Antenna should be able to detect signals for -10 to -90 dBm range. Therefore, more stability required.</a:t>
            </a:r>
          </a:p>
          <a:p>
            <a:pPr marL="457200" lvl="0" indent="-298450">
              <a:spcBef>
                <a:spcPts val="0"/>
              </a:spcBef>
              <a:buSzPct val="100000"/>
              <a:buFont typeface="Arial" panose="020B0604020202020204" pitchFamily="34" charset="0"/>
              <a:buChar char="•"/>
            </a:pPr>
            <a:r>
              <a:rPr lang="en" dirty="0"/>
              <a:t>Low peak power as capacitor limits the peak current that can be drawn. Using a capacitor here is advantageous as using only a battery would result in more current being drawn.</a:t>
            </a:r>
          </a:p>
          <a:p>
            <a:pPr lvl="0">
              <a:spcBef>
                <a:spcPts val="0"/>
              </a:spcBef>
              <a:buNone/>
            </a:pPr>
            <a:endParaRPr lang="en" dirty="0" smtClean="0">
              <a:highlight>
                <a:srgbClr val="FFFFFF"/>
              </a:highlight>
            </a:endParaRPr>
          </a:p>
          <a:p>
            <a:pPr lvl="0">
              <a:spcBef>
                <a:spcPts val="0"/>
              </a:spcBef>
              <a:buNone/>
            </a:pPr>
            <a:r>
              <a:rPr lang="en" dirty="0" smtClean="0"/>
              <a:t>References:</a:t>
            </a:r>
            <a:endParaRPr lang="en" dirty="0"/>
          </a:p>
          <a:p>
            <a:pPr marL="457200" lvl="0" indent="-298450" rtl="0">
              <a:spcBef>
                <a:spcPts val="0"/>
              </a:spcBef>
              <a:buSzPct val="100000"/>
              <a:buAutoNum type="arabicPeriod"/>
            </a:pPr>
            <a:r>
              <a:rPr lang="en" dirty="0"/>
              <a:t>TI application note SWRA349 - Coin cells and peak current draw - </a:t>
            </a:r>
            <a:r>
              <a:rPr lang="en" dirty="0">
                <a:hlinkClick r:id="rId3"/>
              </a:rPr>
              <a:t>http://www.ti.com/lit/wp/swra349/swra349.pdf</a:t>
            </a:r>
            <a:endParaRPr lang="en" u="sng" dirty="0">
              <a:solidFill>
                <a:srgbClr val="0000FF"/>
              </a:solidFill>
              <a:highlight>
                <a:srgbClr val="FFFFFF"/>
              </a:highlight>
              <a:hlinkClick r:id="rId3"/>
            </a:endParaRPr>
          </a:p>
          <a:p>
            <a:pPr marL="457200" lvl="0" indent="-298450" rtl="0">
              <a:spcBef>
                <a:spcPts val="0"/>
              </a:spcBef>
              <a:buSzPct val="100000"/>
              <a:buAutoNum type="arabicPeriod"/>
            </a:pPr>
            <a:r>
              <a:rPr lang="en" dirty="0"/>
              <a:t>BLE CSR Presentation - </a:t>
            </a:r>
            <a:r>
              <a:rPr lang="en" u="sng" dirty="0">
                <a:solidFill>
                  <a:srgbClr val="0000FF"/>
                </a:solidFill>
                <a:hlinkClick r:id="rId4"/>
              </a:rPr>
              <a:t>https://www.bluetooth.org/DocMan/handlers/DownloadDoc.ashx?doc_id=227336</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Some common BLE applications </a:t>
            </a:r>
            <a:r>
              <a:rPr lang="en" dirty="0" smtClean="0"/>
              <a:t>are:</a:t>
            </a:r>
          </a:p>
          <a:p>
            <a:pPr marL="171450" lvl="0" indent="-171450">
              <a:spcBef>
                <a:spcPts val="0"/>
              </a:spcBef>
              <a:buFont typeface="Arial" panose="020B0604020202020204" pitchFamily="34" charset="0"/>
              <a:buChar char="•"/>
            </a:pPr>
            <a:r>
              <a:rPr lang="en" dirty="0" smtClean="0">
                <a:solidFill>
                  <a:schemeClr val="dk1"/>
                </a:solidFill>
              </a:rPr>
              <a:t>Fitness </a:t>
            </a:r>
            <a:r>
              <a:rPr lang="en" dirty="0">
                <a:solidFill>
                  <a:schemeClr val="dk1"/>
                </a:solidFill>
              </a:rPr>
              <a:t>trackers, Heart rate monitors, Home automation, Proximity tags.</a:t>
            </a:r>
          </a:p>
          <a:p>
            <a:pPr lvl="0">
              <a:spcBef>
                <a:spcPts val="0"/>
              </a:spcBef>
              <a:buNone/>
            </a:pPr>
            <a:endParaRPr dirty="0"/>
          </a:p>
          <a:p>
            <a:pPr lvl="0">
              <a:spcBef>
                <a:spcPts val="0"/>
              </a:spcBef>
              <a:buNone/>
            </a:pPr>
            <a:r>
              <a:rPr lang="en" dirty="0"/>
              <a:t>References:</a:t>
            </a:r>
          </a:p>
          <a:p>
            <a:pPr marL="457200" lvl="0" indent="-298450">
              <a:spcBef>
                <a:spcPts val="0"/>
              </a:spcBef>
              <a:buSzPct val="100000"/>
              <a:buAutoNum type="arabicPeriod"/>
            </a:pPr>
            <a:r>
              <a:rPr lang="en" u="sng" dirty="0">
                <a:solidFill>
                  <a:schemeClr val="hlink"/>
                </a:solidFill>
                <a:hlinkClick r:id="rId3"/>
              </a:rPr>
              <a:t>https://www.adafruit.com/product/1697</a:t>
            </a:r>
          </a:p>
          <a:p>
            <a:pPr marL="457200" lvl="0" indent="-298450">
              <a:spcBef>
                <a:spcPts val="0"/>
              </a:spcBef>
              <a:buSzPct val="100000"/>
              <a:buAutoNum type="arabicPeriod"/>
            </a:pPr>
            <a:r>
              <a:rPr lang="en" u="sng" dirty="0">
                <a:solidFill>
                  <a:schemeClr val="hlink"/>
                </a:solidFill>
                <a:hlinkClick r:id="rId4"/>
              </a:rPr>
              <a:t>https://www.ifixit.com/Teardown/Fitbit+Flex+Teardown/16050</a:t>
            </a:r>
          </a:p>
          <a:p>
            <a:pPr marL="457200" lvl="0" indent="-298450" rtl="0">
              <a:spcBef>
                <a:spcPts val="0"/>
              </a:spcBef>
              <a:buSzPct val="100000"/>
              <a:buAutoNum type="arabicPeriod"/>
            </a:pPr>
            <a:r>
              <a:rPr lang="en" u="sng" dirty="0">
                <a:solidFill>
                  <a:schemeClr val="hlink"/>
                </a:solidFill>
                <a:hlinkClick r:id="rId5"/>
              </a:rPr>
              <a:t>http://www.ti.com/lit/ds/symlink/cc2540.pdf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330200" lvl="0" indent="-171450" rtl="0">
              <a:spcBef>
                <a:spcPts val="0"/>
              </a:spcBef>
              <a:buClr>
                <a:schemeClr val="dk1"/>
              </a:buClr>
              <a:buSzPct val="100000"/>
              <a:buFont typeface="Arial" panose="020B0604020202020204" pitchFamily="34" charset="0"/>
              <a:buChar char="•"/>
            </a:pPr>
            <a:r>
              <a:rPr lang="en" dirty="0">
                <a:solidFill>
                  <a:schemeClr val="dk1"/>
                </a:solidFill>
              </a:rPr>
              <a:t>Typical power consumption is low enough that it can be powered by a coin cell for many years. Battery life also depends on frequency of transmission.</a:t>
            </a:r>
          </a:p>
          <a:p>
            <a:pPr marL="330200" lvl="0" indent="-171450" rtl="0">
              <a:spcBef>
                <a:spcPts val="0"/>
              </a:spcBef>
              <a:buClr>
                <a:schemeClr val="dk1"/>
              </a:buClr>
              <a:buSzPct val="100000"/>
              <a:buFont typeface="Arial" panose="020B0604020202020204" pitchFamily="34" charset="0"/>
              <a:buChar char="•"/>
            </a:pPr>
            <a:r>
              <a:rPr lang="en" dirty="0">
                <a:solidFill>
                  <a:schemeClr val="dk1"/>
                </a:solidFill>
              </a:rPr>
              <a:t>Low cost since it does not have any processing parts, just a transceiver. Processing is done at the host location. Also, usage of 2.4GHz ISM band has no license requirements or fees. </a:t>
            </a:r>
          </a:p>
          <a:p>
            <a:pPr marL="330200" lvl="0" indent="-171450" rtl="0">
              <a:spcBef>
                <a:spcPts val="0"/>
              </a:spcBef>
              <a:buClr>
                <a:schemeClr val="dk1"/>
              </a:buClr>
              <a:buSzPct val="100000"/>
              <a:buFont typeface="Arial" panose="020B0604020202020204" pitchFamily="34" charset="0"/>
              <a:buChar char="•"/>
            </a:pPr>
            <a:r>
              <a:rPr lang="en" dirty="0">
                <a:solidFill>
                  <a:schemeClr val="dk1"/>
                </a:solidFill>
              </a:rPr>
              <a:t>Single-mode devices can communicate only with other BLE devices.</a:t>
            </a:r>
          </a:p>
          <a:p>
            <a:pPr marL="330200" lvl="0" indent="-171450" rtl="0">
              <a:spcBef>
                <a:spcPts val="0"/>
              </a:spcBef>
              <a:buClr>
                <a:schemeClr val="dk1"/>
              </a:buClr>
              <a:buSzPct val="100000"/>
              <a:buFont typeface="Arial" panose="020B0604020202020204" pitchFamily="34" charset="0"/>
              <a:buChar char="•"/>
            </a:pPr>
            <a:r>
              <a:rPr lang="en" dirty="0">
                <a:solidFill>
                  <a:schemeClr val="dk1"/>
                </a:solidFill>
              </a:rPr>
              <a:t>Dual-mode devices can communicate with BLE as well as Bluetooth Classic devices.</a:t>
            </a:r>
          </a:p>
          <a:p>
            <a:pPr lvl="0">
              <a:spcBef>
                <a:spcPts val="0"/>
              </a:spcBef>
              <a:buNone/>
            </a:pPr>
            <a:endParaRPr dirty="0"/>
          </a:p>
          <a:p>
            <a:pPr lvl="0">
              <a:spcBef>
                <a:spcPts val="0"/>
              </a:spcBef>
              <a:buNone/>
            </a:pPr>
            <a:r>
              <a:rPr lang="en" dirty="0"/>
              <a:t>References:</a:t>
            </a:r>
          </a:p>
          <a:p>
            <a:pPr marL="457200" lvl="0" indent="-298450">
              <a:spcBef>
                <a:spcPts val="0"/>
              </a:spcBef>
              <a:buSzPct val="100000"/>
              <a:buAutoNum type="arabicPeriod"/>
            </a:pPr>
            <a:r>
              <a:rPr lang="en" dirty="0"/>
              <a:t>Wikipedia - </a:t>
            </a:r>
            <a:r>
              <a:rPr lang="en" u="sng" dirty="0">
                <a:solidFill>
                  <a:schemeClr val="hlink"/>
                </a:solidFill>
                <a:hlinkClick r:id="rId3"/>
              </a:rPr>
              <a:t>https://en.wikipedia.org/wiki/Bluetooth_low_energy</a:t>
            </a:r>
          </a:p>
          <a:p>
            <a:pPr marL="457200" lvl="0" indent="-298450" rtl="0">
              <a:spcBef>
                <a:spcPts val="0"/>
              </a:spcBef>
              <a:buSzPct val="100000"/>
              <a:buAutoNum type="arabicPeriod"/>
            </a:pPr>
            <a:r>
              <a:rPr lang="en" dirty="0"/>
              <a:t>Overview and Evaluation of Bluetooth Low Energy Wireless Technology - </a:t>
            </a:r>
            <a:r>
              <a:rPr lang="en" u="sng" dirty="0">
                <a:solidFill>
                  <a:schemeClr val="hlink"/>
                </a:solidFill>
                <a:hlinkClick r:id="rId4"/>
              </a:rPr>
              <a:t>http://www.mdpi.com/1424-8220/12/9/11734/htm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330200" lvl="0" indent="-171450" rtl="0">
              <a:spcBef>
                <a:spcPts val="0"/>
              </a:spcBef>
              <a:buClr>
                <a:schemeClr val="dk1"/>
              </a:buClr>
              <a:buSzPct val="100000"/>
              <a:buFont typeface="Arial" panose="020B0604020202020204" pitchFamily="34" charset="0"/>
              <a:buChar char="•"/>
            </a:pPr>
            <a:r>
              <a:rPr lang="en" dirty="0">
                <a:solidFill>
                  <a:schemeClr val="dk1"/>
                </a:solidFill>
              </a:rPr>
              <a:t>From a </a:t>
            </a:r>
            <a:r>
              <a:rPr lang="en" b="1" u="sng" dirty="0">
                <a:solidFill>
                  <a:schemeClr val="dk1"/>
                </a:solidFill>
              </a:rPr>
              <a:t>design perspective</a:t>
            </a:r>
            <a:r>
              <a:rPr lang="en" dirty="0">
                <a:solidFill>
                  <a:schemeClr val="dk1"/>
                </a:solidFill>
              </a:rPr>
              <a:t>, the application needs (as well as power resources) decide which technology to use. Some examples </a:t>
            </a:r>
            <a:r>
              <a:rPr lang="en" dirty="0" smtClean="0">
                <a:solidFill>
                  <a:schemeClr val="dk1"/>
                </a:solidFill>
              </a:rPr>
              <a:t>below:</a:t>
            </a:r>
          </a:p>
          <a:p>
            <a:pPr marL="330200" lvl="0" indent="-171450" rtl="0">
              <a:spcBef>
                <a:spcPts val="0"/>
              </a:spcBef>
              <a:buClr>
                <a:schemeClr val="dk1"/>
              </a:buClr>
              <a:buSzPct val="100000"/>
              <a:buFont typeface="Arial" panose="020B0604020202020204" pitchFamily="34" charset="0"/>
              <a:buChar char="•"/>
            </a:pPr>
            <a:r>
              <a:rPr lang="en" dirty="0" smtClean="0">
                <a:solidFill>
                  <a:schemeClr val="dk1"/>
                </a:solidFill>
              </a:rPr>
              <a:t>Bluetooth Classic - For applications where a constant-on, high throughput connection is required. More power consumption. Eg. Bluetooth stereo headsets, Bluetooth mouse.</a:t>
            </a:r>
          </a:p>
          <a:p>
            <a:pPr marL="330200" lvl="0" indent="-171450" rtl="0">
              <a:spcBef>
                <a:spcPts val="0"/>
              </a:spcBef>
              <a:buClr>
                <a:schemeClr val="dk1"/>
              </a:buClr>
              <a:buSzPct val="100000"/>
              <a:buFont typeface="Arial" panose="020B0604020202020204" pitchFamily="34" charset="0"/>
              <a:buChar char="•"/>
            </a:pPr>
            <a:r>
              <a:rPr lang="en" dirty="0" smtClean="0">
                <a:solidFill>
                  <a:schemeClr val="dk1"/>
                </a:solidFill>
              </a:rPr>
              <a:t>Bluetooth </a:t>
            </a:r>
            <a:r>
              <a:rPr lang="en" dirty="0">
                <a:solidFill>
                  <a:schemeClr val="dk1"/>
                </a:solidFill>
              </a:rPr>
              <a:t>Smart - For applications that require relatively low duty cycle. Less power consumption. Eg. Fitness trackers, Heart rate monitors, Home automation, Proximity tags.</a:t>
            </a:r>
          </a:p>
          <a:p>
            <a:pPr marL="330200" lvl="0" indent="-171450" rtl="0">
              <a:spcBef>
                <a:spcPts val="0"/>
              </a:spcBef>
              <a:buClr>
                <a:schemeClr val="dk1"/>
              </a:buClr>
              <a:buSzPct val="100000"/>
              <a:buFont typeface="Arial" panose="020B0604020202020204" pitchFamily="34" charset="0"/>
              <a:buChar char="•"/>
            </a:pPr>
            <a:r>
              <a:rPr lang="en" dirty="0">
                <a:solidFill>
                  <a:schemeClr val="dk1"/>
                </a:solidFill>
              </a:rPr>
              <a:t>Bluetooth Smart Ready - These devices act as a gateway between BT Classic and BLE devices.</a:t>
            </a:r>
          </a:p>
          <a:p>
            <a:pPr lvl="0" rtl="0">
              <a:spcBef>
                <a:spcPts val="0"/>
              </a:spcBef>
              <a:buNone/>
            </a:pPr>
            <a:endParaRPr dirty="0">
              <a:solidFill>
                <a:schemeClr val="dk1"/>
              </a:solidFill>
            </a:endParaRPr>
          </a:p>
          <a:p>
            <a:pPr lvl="0">
              <a:spcBef>
                <a:spcPts val="0"/>
              </a:spcBef>
              <a:buNone/>
            </a:pPr>
            <a:r>
              <a:rPr lang="en" dirty="0">
                <a:solidFill>
                  <a:schemeClr val="dk1"/>
                </a:solidFill>
              </a:rPr>
              <a:t>References:</a:t>
            </a:r>
          </a:p>
          <a:p>
            <a:pPr marL="457200" lvl="0" indent="-298450" rtl="0">
              <a:spcBef>
                <a:spcPts val="0"/>
              </a:spcBef>
              <a:buClr>
                <a:schemeClr val="dk1"/>
              </a:buClr>
              <a:buSzPct val="100000"/>
              <a:buAutoNum type="arabicPeriod"/>
            </a:pPr>
            <a:r>
              <a:rPr lang="en" dirty="0">
                <a:solidFill>
                  <a:schemeClr val="dk1"/>
                </a:solidFill>
              </a:rPr>
              <a:t>Three flavors of Bluetooth - </a:t>
            </a:r>
            <a:r>
              <a:rPr lang="en" u="sng" dirty="0">
                <a:solidFill>
                  <a:schemeClr val="hlink"/>
                </a:solidFill>
                <a:hlinkClick r:id="rId3"/>
              </a:rPr>
              <a:t>http://www.ti.com/lit/wp/swry007/swry007.pdf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rtl="0">
              <a:spcBef>
                <a:spcPts val="0"/>
              </a:spcBef>
              <a:buSzPct val="100000"/>
              <a:buFont typeface="Arial" panose="020B0604020202020204" pitchFamily="34" charset="0"/>
              <a:buChar char="•"/>
            </a:pPr>
            <a:r>
              <a:rPr lang="en" dirty="0">
                <a:solidFill>
                  <a:schemeClr val="dk1"/>
                </a:solidFill>
              </a:rPr>
              <a:t>BLE is an extension of Classic Bluetooth, not a competitor for replacement.</a:t>
            </a:r>
          </a:p>
          <a:p>
            <a:pPr marL="457200" lvl="0" indent="-298450" rtl="0">
              <a:spcBef>
                <a:spcPts val="0"/>
              </a:spcBef>
              <a:buClr>
                <a:schemeClr val="dk1"/>
              </a:buClr>
              <a:buSzPct val="100000"/>
              <a:buFont typeface="Arial" panose="020B0604020202020204" pitchFamily="34" charset="0"/>
              <a:buChar char="•"/>
            </a:pPr>
            <a:r>
              <a:rPr lang="en" dirty="0">
                <a:solidFill>
                  <a:schemeClr val="dk1"/>
                </a:solidFill>
              </a:rPr>
              <a:t>BLE is as an enabler of IoT. BLE devices interface to the Internet through Bluetooth Smart Ready devices such as smartphones, tablets or PCs. The main benefit of this approach is that the wireless devices can be simpler, lower cost and lower power than devices that would interface to the Internet directly (either through GSM/3G/LTE or Wi-Fi). Also, no extra infrastructure is required; the users already have the equipment needed to interface Bluetooth Smart devices to the Internet.</a:t>
            </a:r>
          </a:p>
          <a:p>
            <a:pPr lvl="0">
              <a:spcBef>
                <a:spcPts val="0"/>
              </a:spcBef>
              <a:buNone/>
            </a:pPr>
            <a:endParaRPr dirty="0">
              <a:solidFill>
                <a:schemeClr val="dk1"/>
              </a:solidFill>
            </a:endParaRPr>
          </a:p>
          <a:p>
            <a:pPr lvl="0" rtl="0">
              <a:spcBef>
                <a:spcPts val="0"/>
              </a:spcBef>
              <a:buNone/>
            </a:pPr>
            <a:r>
              <a:rPr lang="en" dirty="0">
                <a:solidFill>
                  <a:schemeClr val="dk1"/>
                </a:solidFill>
              </a:rPr>
              <a:t>References:</a:t>
            </a:r>
          </a:p>
          <a:p>
            <a:pPr marL="457200" lvl="0" indent="-298450" rtl="0">
              <a:spcBef>
                <a:spcPts val="0"/>
              </a:spcBef>
              <a:buClr>
                <a:schemeClr val="dk1"/>
              </a:buClr>
              <a:buSzPct val="100000"/>
              <a:buAutoNum type="arabicPeriod"/>
            </a:pPr>
            <a:r>
              <a:rPr lang="en" dirty="0">
                <a:solidFill>
                  <a:schemeClr val="dk1"/>
                </a:solidFill>
              </a:rPr>
              <a:t>Three flavors of Bluetooth - </a:t>
            </a:r>
            <a:r>
              <a:rPr lang="en" u="sng" dirty="0">
                <a:solidFill>
                  <a:schemeClr val="hlink"/>
                </a:solidFill>
                <a:hlinkClick r:id="rId3"/>
              </a:rPr>
              <a:t>http://www.ti.com/lit/wp/swry007/swry007.pdf</a:t>
            </a:r>
          </a:p>
          <a:p>
            <a:pPr marL="457200" lvl="0" indent="-298450" rtl="0">
              <a:spcBef>
                <a:spcPts val="0"/>
              </a:spcBef>
              <a:buClr>
                <a:schemeClr val="dk1"/>
              </a:buClr>
              <a:buSzPct val="100000"/>
              <a:buAutoNum type="arabicPeriod"/>
            </a:pPr>
            <a:r>
              <a:rPr lang="en" dirty="0">
                <a:solidFill>
                  <a:schemeClr val="dk1"/>
                </a:solidFill>
              </a:rPr>
              <a:t>Classic Bluetooth vs. Bluetooth low energy - </a:t>
            </a:r>
            <a:r>
              <a:rPr lang="en" u="sng" dirty="0">
                <a:solidFill>
                  <a:schemeClr val="hlink"/>
                </a:solidFill>
                <a:hlinkClick r:id="rId4"/>
              </a:rPr>
              <a:t>http://www.mt-system.ru/sites/default/files/docs/documents/bluetooth_le_comparison.pdf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Font typeface="Arial" panose="020B0604020202020204" pitchFamily="34" charset="0"/>
              <a:buChar char="•"/>
            </a:pPr>
            <a:r>
              <a:rPr lang="en" dirty="0"/>
              <a:t>Controller - Chip level to transmit and/or receive packets; has physical layer-uses GFSK to prevent energy from spreading</a:t>
            </a:r>
          </a:p>
          <a:p>
            <a:pPr marL="457200" lvl="0" indent="-228600">
              <a:spcBef>
                <a:spcPts val="0"/>
              </a:spcBef>
              <a:buFont typeface="Arial" panose="020B0604020202020204" pitchFamily="34" charset="0"/>
              <a:buChar char="•"/>
            </a:pPr>
            <a:r>
              <a:rPr lang="en" dirty="0"/>
              <a:t>Link layer - To establish links, has advertising and data channels</a:t>
            </a:r>
          </a:p>
          <a:p>
            <a:pPr marL="457200" lvl="0" indent="-228600" rtl="0">
              <a:spcBef>
                <a:spcPts val="0"/>
              </a:spcBef>
              <a:buFont typeface="Arial" panose="020B0604020202020204" pitchFamily="34" charset="0"/>
              <a:buChar char="•"/>
            </a:pPr>
            <a:r>
              <a:rPr lang="en" dirty="0"/>
              <a:t>Host: L2CAP (Logical Link Control and Adaptation Protocol) - Enables BLE to multiplex to 3 different channels, Security manager - Authentication and setting up secure connections, Attribute Protocol - Exposes the state data on a device</a:t>
            </a:r>
          </a:p>
          <a:p>
            <a:pPr marL="457200" lvl="0" indent="-228600">
              <a:spcBef>
                <a:spcPts val="0"/>
              </a:spcBef>
              <a:buFont typeface="Arial" panose="020B0604020202020204" pitchFamily="34" charset="0"/>
              <a:buChar char="•"/>
            </a:pPr>
            <a:r>
              <a:rPr lang="en" dirty="0"/>
              <a:t>Profiles: GATT(relationship b/w profiles, services, characteristics) &amp; GAP (How connection is made eg. b/w private devices)</a:t>
            </a:r>
          </a:p>
          <a:p>
            <a:pPr marL="457200" lvl="0" indent="-228600" rtl="0">
              <a:spcBef>
                <a:spcPts val="0"/>
              </a:spcBef>
              <a:buFont typeface="Arial" panose="020B0604020202020204" pitchFamily="34" charset="0"/>
              <a:buChar char="•"/>
            </a:pPr>
            <a:r>
              <a:rPr lang="en" dirty="0"/>
              <a:t>Application Layer - 1. Characteristics - Bit of data with UUID, 2. Service - Human Readable, 3. Profile - Two or more services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Font typeface="Arial" panose="020B0604020202020204" pitchFamily="34" charset="0"/>
              <a:buChar char="•"/>
            </a:pPr>
            <a:r>
              <a:rPr lang="en" dirty="0"/>
              <a:t>Standby - Default state after power On</a:t>
            </a:r>
          </a:p>
          <a:p>
            <a:pPr marL="457200" lvl="0" indent="-228600" rtl="0">
              <a:spcBef>
                <a:spcPts val="0"/>
              </a:spcBef>
              <a:buFont typeface="Arial" panose="020B0604020202020204" pitchFamily="34" charset="0"/>
              <a:buChar char="•"/>
            </a:pPr>
            <a:r>
              <a:rPr lang="en" dirty="0"/>
              <a:t>Advertising state - If device wants to be discoverable or connectable; should have receiver as minimum, can have both receiver and transmitter </a:t>
            </a:r>
          </a:p>
          <a:p>
            <a:pPr marL="457200" lvl="0" indent="-228600" rtl="0">
              <a:spcBef>
                <a:spcPts val="0"/>
              </a:spcBef>
              <a:buFont typeface="Arial" panose="020B0604020202020204" pitchFamily="34" charset="0"/>
              <a:buChar char="•"/>
            </a:pPr>
            <a:r>
              <a:rPr lang="en" dirty="0"/>
              <a:t>Scanning state - Active (can transmit to get more info) and Passive (no transmission, only receiving)</a:t>
            </a:r>
          </a:p>
          <a:p>
            <a:pPr marL="457200" lvl="0" indent="-228600" rtl="0">
              <a:spcBef>
                <a:spcPts val="0"/>
              </a:spcBef>
              <a:buFont typeface="Arial" panose="020B0604020202020204" pitchFamily="34" charset="0"/>
              <a:buChar char="•"/>
            </a:pPr>
            <a:r>
              <a:rPr lang="en" dirty="0"/>
              <a:t>Initiating state - To initiate a connection to another device, the link Layer must first be placed into the initiating state (only for master)</a:t>
            </a:r>
          </a:p>
          <a:p>
            <a:pPr marL="457200" lvl="0" indent="-228600" rtl="0">
              <a:spcBef>
                <a:spcPts val="0"/>
              </a:spcBef>
              <a:buFont typeface="Arial" panose="020B0604020202020204" pitchFamily="34" charset="0"/>
              <a:buChar char="•"/>
            </a:pPr>
            <a:r>
              <a:rPr lang="en" dirty="0"/>
              <a:t>Connected state - 2 sub-states:</a:t>
            </a:r>
          </a:p>
          <a:p>
            <a:pPr marL="914400" lvl="1" indent="-228600" rtl="0">
              <a:spcBef>
                <a:spcPts val="0"/>
              </a:spcBef>
              <a:buFont typeface="Arial" panose="020B0604020202020204" pitchFamily="34" charset="0"/>
              <a:buChar char="•"/>
            </a:pPr>
            <a:r>
              <a:rPr lang="en" dirty="0"/>
              <a:t>Master: Device that becomes a master must initiate the connection to the peer device.</a:t>
            </a:r>
          </a:p>
          <a:p>
            <a:pPr marL="914400" lvl="1" indent="-228600" rtl="0">
              <a:spcBef>
                <a:spcPts val="0"/>
              </a:spcBef>
              <a:buFont typeface="Arial" panose="020B0604020202020204" pitchFamily="34" charset="0"/>
              <a:buChar char="•"/>
            </a:pPr>
            <a:r>
              <a:rPr lang="en" dirty="0"/>
              <a:t>Slave: Device that becomes a slave must have been advertising to the peer device.</a:t>
            </a:r>
          </a:p>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buFont typeface="Arial" panose="020B0604020202020204" pitchFamily="34" charset="0"/>
              <a:buChar char="•"/>
            </a:pPr>
            <a:r>
              <a:rPr lang="en" dirty="0"/>
              <a:t>37 data channels (in blue) and 3 advertisement channels (yellow) </a:t>
            </a:r>
          </a:p>
          <a:p>
            <a:pPr marL="457200" lvl="0" indent="-228600">
              <a:spcBef>
                <a:spcPts val="0"/>
              </a:spcBef>
              <a:buFont typeface="Arial" panose="020B0604020202020204" pitchFamily="34" charset="0"/>
              <a:buChar char="•"/>
            </a:pPr>
            <a:r>
              <a:rPr lang="en" dirty="0"/>
              <a:t>Types of advertising - General, Direct, Non-connectable, Discoverable</a:t>
            </a:r>
          </a:p>
          <a:p>
            <a:pPr marL="457200" lvl="0" indent="-228600">
              <a:spcBef>
                <a:spcPts val="0"/>
              </a:spcBef>
              <a:buFont typeface="Arial" panose="020B0604020202020204" pitchFamily="34" charset="0"/>
              <a:buChar char="•"/>
            </a:pPr>
            <a:r>
              <a:rPr lang="en" dirty="0"/>
              <a:t>Adaptive Frequency Hopping - Identifies interference channels, remaps data channels from known bad channels to known good channels. </a:t>
            </a:r>
          </a:p>
          <a:p>
            <a:pPr marL="457200" lvl="0" indent="-228600">
              <a:spcBef>
                <a:spcPts val="0"/>
              </a:spcBef>
              <a:buFont typeface="Arial" panose="020B0604020202020204" pitchFamily="34" charset="0"/>
              <a:buChar char="•"/>
            </a:pPr>
            <a:r>
              <a:rPr lang="en" dirty="0"/>
              <a:t>BLE - GFSK (Gaussian Frequency Shift Key) modulation index = 0.5</a:t>
            </a:r>
          </a:p>
          <a:p>
            <a:pPr marL="457200" lvl="0" indent="-228600">
              <a:spcBef>
                <a:spcPts val="0"/>
              </a:spcBef>
              <a:buFont typeface="Arial" panose="020B0604020202020204" pitchFamily="34" charset="0"/>
              <a:buChar char="•"/>
            </a:pPr>
            <a:r>
              <a:rPr lang="en" dirty="0"/>
              <a:t>Bluetooth Classic - GFSK modulation index = 0.3</a:t>
            </a:r>
          </a:p>
          <a:p>
            <a:pPr marL="457200" lvl="0" indent="-228600" rtl="0">
              <a:spcBef>
                <a:spcPts val="0"/>
              </a:spcBef>
              <a:buFont typeface="Arial" panose="020B0604020202020204" pitchFamily="34" charset="0"/>
              <a:buChar char="•"/>
            </a:pPr>
            <a:r>
              <a:rPr lang="en" dirty="0"/>
              <a:t>Enables faster setup times, transfer speeds (for the same transmit power) for BLE</a:t>
            </a:r>
          </a:p>
          <a:p>
            <a:pPr marL="457200" lvl="0" indent="-228600" rtl="0">
              <a:spcBef>
                <a:spcPts val="0"/>
              </a:spcBef>
              <a:buFont typeface="Arial" panose="020B0604020202020204" pitchFamily="34" charset="0"/>
              <a:buChar char="•"/>
            </a:pPr>
            <a:r>
              <a:rPr lang="en" dirty="0"/>
              <a:t>Allowing better range / robustness</a:t>
            </a:r>
          </a:p>
          <a:p>
            <a:pPr marL="457200" lvl="0" indent="-228600">
              <a:spcBef>
                <a:spcPts val="0"/>
              </a:spcBef>
              <a:buFont typeface="Arial" panose="020B0604020202020204" pitchFamily="34" charset="0"/>
              <a:buChar char="•"/>
            </a:pPr>
            <a:r>
              <a:rPr lang="en" dirty="0"/>
              <a:t>Short packets together with GFSK gives lowest complexity transmitter / receiver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Font typeface="Arial" panose="020B0604020202020204" pitchFamily="34" charset="0"/>
              <a:buChar char="•"/>
            </a:pPr>
            <a:r>
              <a:rPr lang="en" dirty="0"/>
              <a:t>2 Fixed preambles (01010101 or 10101010) to prevent random noise to be misinterpreted as access address. Radio is expected to pick up signals from wide range (-10 to -90dBm)</a:t>
            </a:r>
          </a:p>
          <a:p>
            <a:pPr marL="457200" lvl="0" indent="-228600" rtl="0">
              <a:spcBef>
                <a:spcPts val="0"/>
              </a:spcBef>
              <a:buFont typeface="Arial" panose="020B0604020202020204" pitchFamily="34" charset="0"/>
              <a:buChar char="•"/>
            </a:pPr>
            <a:r>
              <a:rPr lang="en" dirty="0"/>
              <a:t>Access address 32 bits - Upto 2^32 devices available for communication</a:t>
            </a:r>
          </a:p>
          <a:p>
            <a:pPr marL="457200" lvl="0" indent="-228600" rtl="0">
              <a:spcBef>
                <a:spcPts val="0"/>
              </a:spcBef>
              <a:buFont typeface="Arial" panose="020B0604020202020204" pitchFamily="34" charset="0"/>
              <a:buChar char="•"/>
            </a:pPr>
            <a:r>
              <a:rPr lang="en" dirty="0"/>
              <a:t>Header - Determines if it’s advertisement or data packet</a:t>
            </a:r>
          </a:p>
          <a:p>
            <a:pPr marL="457200" lvl="0" indent="-228600" rtl="0">
              <a:spcBef>
                <a:spcPts val="0"/>
              </a:spcBef>
              <a:buFont typeface="Arial" panose="020B0604020202020204" pitchFamily="34" charset="0"/>
              <a:buChar char="•"/>
            </a:pPr>
            <a:r>
              <a:rPr lang="en" dirty="0"/>
              <a:t>Length of Payload is a check condition </a:t>
            </a:r>
          </a:p>
          <a:p>
            <a:pPr marL="457200" lvl="0" indent="-228600" rtl="0">
              <a:spcBef>
                <a:spcPts val="0"/>
              </a:spcBef>
              <a:buFont typeface="Arial" panose="020B0604020202020204" pitchFamily="34" charset="0"/>
              <a:buChar char="•"/>
            </a:pPr>
            <a:r>
              <a:rPr lang="en" dirty="0"/>
              <a:t>Payload - Connection or data information</a:t>
            </a:r>
          </a:p>
          <a:p>
            <a:pPr marL="457200" lvl="0" indent="-228600" rtl="0">
              <a:spcBef>
                <a:spcPts val="0"/>
              </a:spcBef>
              <a:buFont typeface="Arial" panose="020B0604020202020204" pitchFamily="34" charset="0"/>
              <a:buChar char="•"/>
            </a:pPr>
            <a:r>
              <a:rPr lang="en" dirty="0"/>
              <a:t>MIC (</a:t>
            </a:r>
            <a:r>
              <a:rPr lang="en" dirty="0">
                <a:solidFill>
                  <a:schemeClr val="dk1"/>
                </a:solidFill>
              </a:rPr>
              <a:t>Message Integrity Check) </a:t>
            </a:r>
            <a:r>
              <a:rPr lang="en" dirty="0"/>
              <a:t>- Only present if data is encrypted </a:t>
            </a:r>
          </a:p>
          <a:p>
            <a:pPr marL="457200" lvl="0" indent="-228600" rtl="0">
              <a:spcBef>
                <a:spcPts val="0"/>
              </a:spcBef>
              <a:buFont typeface="Arial" panose="020B0604020202020204" pitchFamily="34" charset="0"/>
              <a:buChar char="•"/>
            </a:pPr>
            <a:r>
              <a:rPr lang="en" dirty="0"/>
              <a:t>CRC - 24-bit length (Optimized between Robustness (32-bit length CRC) and Power saving (16-bit length CRC)) </a:t>
            </a:r>
          </a:p>
          <a:p>
            <a:pPr marL="457200" lvl="0" indent="-228600">
              <a:spcBef>
                <a:spcPts val="0"/>
              </a:spcBef>
              <a:buFont typeface="Arial" panose="020B0604020202020204" pitchFamily="34" charset="0"/>
              <a:buChar char="•"/>
            </a:pPr>
            <a:r>
              <a:rPr lang="en" dirty="0"/>
              <a:t>Master always determines Access address, CRC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Font typeface="Arial" panose="020B0604020202020204" pitchFamily="34" charset="0"/>
              <a:buChar char="•"/>
            </a:pPr>
            <a:r>
              <a:rPr lang="en" dirty="0">
                <a:solidFill>
                  <a:schemeClr val="dk1"/>
                </a:solidFill>
              </a:rPr>
              <a:t>Discovery procedures- Client should discover primary services. Then all services associated with it can be discovered</a:t>
            </a:r>
          </a:p>
          <a:p>
            <a:pPr marL="457200" lvl="0" indent="-228600" rtl="0">
              <a:spcBef>
                <a:spcPts val="0"/>
              </a:spcBef>
              <a:buClr>
                <a:schemeClr val="dk1"/>
              </a:buClr>
              <a:buFont typeface="Arial" panose="020B0604020202020204" pitchFamily="34" charset="0"/>
              <a:buChar char="•"/>
            </a:pPr>
            <a:r>
              <a:rPr lang="en" dirty="0">
                <a:solidFill>
                  <a:schemeClr val="dk1"/>
                </a:solidFill>
              </a:rPr>
              <a:t>client-initiated procedures- reading and writing characteristic values and descriptors</a:t>
            </a:r>
          </a:p>
          <a:p>
            <a:pPr marL="457200" lvl="0" indent="-228600" rtl="0">
              <a:spcBef>
                <a:spcPts val="0"/>
              </a:spcBef>
              <a:buClr>
                <a:schemeClr val="dk1"/>
              </a:buClr>
              <a:buFont typeface="Arial" panose="020B0604020202020204" pitchFamily="34" charset="0"/>
              <a:buChar char="•"/>
            </a:pPr>
            <a:r>
              <a:rPr lang="en" dirty="0">
                <a:solidFill>
                  <a:schemeClr val="dk1"/>
                </a:solidFill>
              </a:rPr>
              <a:t>Server-Initiated Procedures- notifications(no flow control, no ack from client needed) and indications(have flow control ie. should wait for ack from client)</a:t>
            </a:r>
          </a:p>
          <a:p>
            <a:pPr marL="457200" lvl="0" indent="-228600" rtl="0">
              <a:spcBef>
                <a:spcPts val="0"/>
              </a:spcBef>
              <a:buClr>
                <a:schemeClr val="dk1"/>
              </a:buClr>
              <a:buFont typeface="Arial" panose="020B0604020202020204" pitchFamily="34" charset="0"/>
              <a:buChar char="•"/>
            </a:pPr>
            <a:r>
              <a:rPr lang="en" dirty="0">
                <a:solidFill>
                  <a:schemeClr val="dk1"/>
                </a:solidFill>
              </a:rPr>
              <a:t>Type of attribute is defined by service UUIDs- eg temp, batt level</a:t>
            </a:r>
          </a:p>
          <a:p>
            <a:pPr marL="457200" lvl="0" indent="-228600" rtl="0">
              <a:spcBef>
                <a:spcPts val="0"/>
              </a:spcBef>
              <a:buClr>
                <a:schemeClr val="dk1"/>
              </a:buClr>
              <a:buFont typeface="Arial" panose="020B0604020202020204" pitchFamily="34" charset="0"/>
              <a:buChar char="•"/>
            </a:pPr>
            <a:r>
              <a:rPr lang="en" dirty="0">
                <a:solidFill>
                  <a:schemeClr val="dk1"/>
                </a:solidFill>
              </a:rPr>
              <a:t>Units- eg, bpm and degree C or degree F</a:t>
            </a:r>
          </a:p>
          <a:p>
            <a:pPr marL="457200" lvl="0" indent="-228600" rtl="0">
              <a:spcBef>
                <a:spcPts val="0"/>
              </a:spcBef>
              <a:buClr>
                <a:schemeClr val="dk1"/>
              </a:buClr>
              <a:buFont typeface="Arial" panose="020B0604020202020204" pitchFamily="34" charset="0"/>
              <a:buChar char="•"/>
            </a:pPr>
            <a:r>
              <a:rPr lang="en" dirty="0">
                <a:solidFill>
                  <a:schemeClr val="dk1"/>
                </a:solidFill>
              </a:rPr>
              <a:t>Attribute types- primary, secondary ,include/characteristic</a:t>
            </a:r>
          </a:p>
          <a:p>
            <a:pPr marL="457200" lvl="0" indent="-228600" rtl="0">
              <a:spcBef>
                <a:spcPts val="0"/>
              </a:spcBef>
              <a:buClr>
                <a:schemeClr val="dk1"/>
              </a:buClr>
              <a:buFont typeface="Arial" panose="020B0604020202020204" pitchFamily="34" charset="0"/>
              <a:buChar char="•"/>
            </a:pPr>
            <a:r>
              <a:rPr lang="en" dirty="0">
                <a:solidFill>
                  <a:schemeClr val="dk1"/>
                </a:solidFill>
              </a:rPr>
              <a:t>Characteristic descriptor- any additional data .eg a value that describes the format of data</a:t>
            </a:r>
          </a:p>
          <a:p>
            <a:pPr marL="457200" lvl="0" indent="-228600" rtl="0">
              <a:spcBef>
                <a:spcPts val="0"/>
              </a:spcBef>
              <a:buClr>
                <a:schemeClr val="dk1"/>
              </a:buClr>
              <a:buFont typeface="Arial" panose="020B0604020202020204" pitchFamily="34" charset="0"/>
              <a:buChar char="•"/>
            </a:pPr>
            <a:r>
              <a:rPr lang="en" dirty="0">
                <a:solidFill>
                  <a:schemeClr val="dk1"/>
                </a:solidFill>
              </a:rPr>
              <a:t>Characteristic types- additional description from service UUIDs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1"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1"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1"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sz="1400"/>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6"/>
            <a:ext cx="548700" cy="3936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8" y="4663216"/>
            <a:ext cx="548700" cy="393600"/>
          </a:xfrm>
          <a:prstGeom prst="rect">
            <a:avLst/>
          </a:prstGeom>
          <a:noFill/>
          <a:ln>
            <a:noFill/>
          </a:ln>
        </p:spPr>
        <p:txBody>
          <a:bodyPr lIns="91425" tIns="91425" rIns="91425" bIns="91425" anchor="ctr" anchorCtr="0">
            <a:noAutofit/>
          </a:bodyPr>
          <a:lstStyle/>
          <a:p>
            <a:pPr algn="r"/>
            <a:fld id="{00000000-1234-1234-1234-123412341234}" type="slidenum">
              <a:rPr lang="en" sz="1000" smtClean="0">
                <a:solidFill>
                  <a:schemeClr val="dk2"/>
                </a:solidFill>
              </a:rPr>
              <a:pPr algn="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learn.adafruit.com/introduction-to-bluetooth-low-energy"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hyperlink" Target="http://www.mdpi.com/1424-8220/12/9/11734/pdf" TargetMode="External"/><Relationship Id="rId7" Type="http://schemas.openxmlformats.org/officeDocument/2006/relationships/hyperlink" Target="http://www.argenox.com/bluetooth-low-energy-ble-v4-0-development/library/a-ble-advertising-primer/"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www.ti.com/lit/wp/swry007/swry007.pdf" TargetMode="External"/><Relationship Id="rId5" Type="http://schemas.openxmlformats.org/officeDocument/2006/relationships/hyperlink" Target="https://cdn-learn.adafruit.com/downloads/pdf/introduction-to-bluetooth-low-energy.pdf" TargetMode="External"/><Relationship Id="rId4" Type="http://schemas.openxmlformats.org/officeDocument/2006/relationships/hyperlink" Target="https://www.bluetooth.org/en-us/specification/adopted-specifica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ti.com/lit/wp/swry007/swry007.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www.mt-system.ru/sites/default/files/docs/documents/bluetooth_le_comparison.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chapters.comsoc.org/vancouver/BTLER3.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www.argenox.com/bluetooth-low-energy-ble-v4-0-development/library/a-ble-advertising-prim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602650"/>
            <a:ext cx="8520600" cy="964800"/>
          </a:xfrm>
          <a:prstGeom prst="rect">
            <a:avLst/>
          </a:prstGeom>
        </p:spPr>
        <p:txBody>
          <a:bodyPr lIns="91425" tIns="91425" rIns="91425" bIns="91425" anchor="b" anchorCtr="0">
            <a:noAutofit/>
          </a:bodyPr>
          <a:lstStyle/>
          <a:p>
            <a:r>
              <a:rPr lang="en" sz="4800"/>
              <a:t>Bluetooth Low Energy (BLE) </a:t>
            </a:r>
          </a:p>
        </p:txBody>
      </p:sp>
      <p:sp>
        <p:nvSpPr>
          <p:cNvPr id="55" name="Shape 55"/>
          <p:cNvSpPr txBox="1">
            <a:spLocks noGrp="1"/>
          </p:cNvSpPr>
          <p:nvPr>
            <p:ph type="subTitle" idx="1"/>
          </p:nvPr>
        </p:nvSpPr>
        <p:spPr>
          <a:xfrm>
            <a:off x="311700" y="2235701"/>
            <a:ext cx="8520600" cy="1978200"/>
          </a:xfrm>
          <a:prstGeom prst="rect">
            <a:avLst/>
          </a:prstGeom>
        </p:spPr>
        <p:txBody>
          <a:bodyPr lIns="91425" tIns="91425" rIns="91425" bIns="91425" anchor="t" anchorCtr="0">
            <a:noAutofit/>
          </a:bodyPr>
          <a:lstStyle/>
          <a:p>
            <a:pPr>
              <a:lnSpc>
                <a:spcPct val="150000"/>
              </a:lnSpc>
            </a:pPr>
            <a:r>
              <a:rPr lang="en" sz="2400" dirty="0"/>
              <a:t>Praveen Gnanasekaran and Saksham Sabharwal</a:t>
            </a:r>
          </a:p>
          <a:p>
            <a:pPr>
              <a:lnSpc>
                <a:spcPct val="150000"/>
              </a:lnSpc>
            </a:pPr>
            <a:r>
              <a:rPr lang="en" sz="2400" dirty="0"/>
              <a:t>ECEN 5613 - Embedded System Design</a:t>
            </a:r>
          </a:p>
          <a:p>
            <a:pPr>
              <a:lnSpc>
                <a:spcPct val="150000"/>
              </a:lnSpc>
            </a:pPr>
            <a:r>
              <a:rPr lang="en" sz="2400" dirty="0"/>
              <a:t>06 November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74776"/>
            <a:ext cx="8520600" cy="572700"/>
          </a:xfrm>
          <a:prstGeom prst="rect">
            <a:avLst/>
          </a:prstGeom>
        </p:spPr>
        <p:txBody>
          <a:bodyPr lIns="91425" tIns="91425" rIns="91425" bIns="91425" anchor="t" anchorCtr="0">
            <a:noAutofit/>
          </a:bodyPr>
          <a:lstStyle/>
          <a:p>
            <a:r>
              <a:rPr lang="en"/>
              <a:t>             Profiles, Services and Characteristics</a:t>
            </a:r>
          </a:p>
        </p:txBody>
      </p:sp>
      <p:sp>
        <p:nvSpPr>
          <p:cNvPr id="125" name="Shape 125"/>
          <p:cNvSpPr txBox="1">
            <a:spLocks noGrp="1"/>
          </p:cNvSpPr>
          <p:nvPr>
            <p:ph type="body" idx="1"/>
          </p:nvPr>
        </p:nvSpPr>
        <p:spPr>
          <a:xfrm>
            <a:off x="311700" y="647476"/>
            <a:ext cx="8520600" cy="4214100"/>
          </a:xfrm>
          <a:prstGeom prst="rect">
            <a:avLst/>
          </a:prstGeom>
        </p:spPr>
        <p:txBody>
          <a:bodyPr lIns="91425" tIns="91425" rIns="91425" bIns="91425" anchor="t" anchorCtr="0">
            <a:noAutofit/>
          </a:bodyPr>
          <a:lstStyle/>
          <a:p>
            <a:r>
              <a:rPr lang="en"/>
              <a:t>Rigid profiles in Bluetooth - Hands free headset problem</a:t>
            </a:r>
          </a:p>
          <a:p>
            <a:endParaRPr/>
          </a:p>
          <a:p>
            <a:pPr>
              <a:buClr>
                <a:schemeClr val="dk1"/>
              </a:buClr>
              <a:buSzPct val="61111"/>
            </a:pPr>
            <a:endParaRPr/>
          </a:p>
          <a:p>
            <a:pPr>
              <a:buClr>
                <a:schemeClr val="dk1"/>
              </a:buClr>
              <a:buSzPct val="61111"/>
            </a:pPr>
            <a:endParaRPr/>
          </a:p>
          <a:p>
            <a:pPr>
              <a:buClr>
                <a:schemeClr val="dk1"/>
              </a:buClr>
              <a:buSzPct val="61111"/>
            </a:pPr>
            <a:endParaRPr/>
          </a:p>
          <a:p>
            <a:pPr>
              <a:buClr>
                <a:schemeClr val="dk1"/>
              </a:buClr>
              <a:buSzPct val="61111"/>
            </a:pPr>
            <a:endParaRPr/>
          </a:p>
          <a:p>
            <a:pPr>
              <a:buClr>
                <a:schemeClr val="dk1"/>
              </a:buClr>
              <a:buSzPct val="61111"/>
            </a:pPr>
            <a:r>
              <a:rPr lang="en"/>
              <a:t>BLE - Immutable services. Interchangeable profiles.</a:t>
            </a:r>
          </a:p>
        </p:txBody>
      </p:sp>
      <p:pic>
        <p:nvPicPr>
          <p:cNvPr id="126" name="Shape 126"/>
          <p:cNvPicPr preferRelativeResize="0"/>
          <p:nvPr/>
        </p:nvPicPr>
        <p:blipFill rotWithShape="1">
          <a:blip r:embed="rId3">
            <a:alphaModFix/>
          </a:blip>
          <a:srcRect l="3849" t="1863" r="20220" b="5876"/>
          <a:stretch/>
        </p:blipFill>
        <p:spPr>
          <a:xfrm>
            <a:off x="6280326" y="1058201"/>
            <a:ext cx="2551975" cy="3073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7" name="Shape 127"/>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10</a:t>
            </a:fld>
            <a:endParaRPr lang="en"/>
          </a:p>
        </p:txBody>
      </p:sp>
      <p:pic>
        <p:nvPicPr>
          <p:cNvPr id="128" name="Shape 128"/>
          <p:cNvPicPr preferRelativeResize="0"/>
          <p:nvPr/>
        </p:nvPicPr>
        <p:blipFill>
          <a:blip r:embed="rId4">
            <a:alphaModFix/>
          </a:blip>
          <a:stretch>
            <a:fillRect/>
          </a:stretch>
        </p:blipFill>
        <p:spPr>
          <a:xfrm>
            <a:off x="991851" y="1146925"/>
            <a:ext cx="3712399" cy="2528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9" name="Shape 129"/>
          <p:cNvSpPr txBox="1"/>
          <p:nvPr/>
        </p:nvSpPr>
        <p:spPr>
          <a:xfrm>
            <a:off x="158551" y="4542751"/>
            <a:ext cx="8826900" cy="318900"/>
          </a:xfrm>
          <a:prstGeom prst="rect">
            <a:avLst/>
          </a:prstGeom>
          <a:noFill/>
          <a:ln>
            <a:noFill/>
          </a:ln>
        </p:spPr>
        <p:txBody>
          <a:bodyPr lIns="91425" tIns="91425" rIns="91425" bIns="91425" anchor="ctr" anchorCtr="0">
            <a:noAutofit/>
          </a:bodyPr>
          <a:lstStyle/>
          <a:p>
            <a:pPr algn="ctr"/>
            <a:r>
              <a:rPr lang="en"/>
              <a:t>Fig. Ref: Pg.9, K. Townsend, </a:t>
            </a:r>
            <a:r>
              <a:rPr lang="en" u="sng">
                <a:solidFill>
                  <a:schemeClr val="hlink"/>
                </a:solidFill>
                <a:hlinkClick r:id="rId5"/>
              </a:rPr>
              <a:t>“Introduction to </a:t>
            </a:r>
            <a:r>
              <a:rPr lang="en" sz="1451" u="sng">
                <a:solidFill>
                  <a:schemeClr val="hlink"/>
                </a:solidFill>
                <a:highlight>
                  <a:srgbClr val="FFFFFF"/>
                </a:highlight>
                <a:hlinkClick r:id="rId5"/>
              </a:rPr>
              <a:t>Bluetooth Low Energy</a:t>
            </a:r>
            <a:r>
              <a:rPr lang="en" u="sng">
                <a:solidFill>
                  <a:schemeClr val="hlink"/>
                </a:solidFill>
                <a:hlinkClick r:id="rId5"/>
              </a:rPr>
              <a:t>”</a:t>
            </a:r>
            <a:r>
              <a:rPr lang="en"/>
              <a:t>, Adafruit Learning System, 2014</a:t>
            </a:r>
          </a:p>
        </p:txBody>
      </p:sp>
      <p:sp>
        <p:nvSpPr>
          <p:cNvPr id="130" name="Shape 130"/>
          <p:cNvSpPr txBox="1"/>
          <p:nvPr/>
        </p:nvSpPr>
        <p:spPr>
          <a:xfrm>
            <a:off x="6015512" y="4132025"/>
            <a:ext cx="3081600" cy="318900"/>
          </a:xfrm>
          <a:prstGeom prst="rect">
            <a:avLst/>
          </a:prstGeom>
          <a:noFill/>
          <a:ln>
            <a:noFill/>
          </a:ln>
        </p:spPr>
        <p:txBody>
          <a:bodyPr lIns="91425" tIns="91425" rIns="91425" bIns="91425" anchor="ctr" anchorCtr="0">
            <a:noAutofit/>
          </a:bodyPr>
          <a:lstStyle/>
          <a:p>
            <a:pPr algn="ctr"/>
            <a:r>
              <a:rPr lang="en"/>
              <a:t>Fig. 6 - Profile and Service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0" y="180576"/>
            <a:ext cx="9144000" cy="572700"/>
          </a:xfrm>
          <a:prstGeom prst="rect">
            <a:avLst/>
          </a:prstGeom>
        </p:spPr>
        <p:txBody>
          <a:bodyPr lIns="91425" tIns="91425" rIns="91425" bIns="91425" anchor="t" anchorCtr="0">
            <a:noAutofit/>
          </a:bodyPr>
          <a:lstStyle/>
          <a:p>
            <a:pPr algn="ctr"/>
            <a:r>
              <a:rPr lang="en"/>
              <a:t>Saving Power: Slave Latency &amp; Lazy Acknowledgement</a:t>
            </a:r>
          </a:p>
        </p:txBody>
      </p:sp>
      <p:sp>
        <p:nvSpPr>
          <p:cNvPr id="136" name="Shape 136"/>
          <p:cNvSpPr txBox="1">
            <a:spLocks noGrp="1"/>
          </p:cNvSpPr>
          <p:nvPr>
            <p:ph type="body" idx="1"/>
          </p:nvPr>
        </p:nvSpPr>
        <p:spPr>
          <a:xfrm>
            <a:off x="180166" y="753276"/>
            <a:ext cx="4513753" cy="4093200"/>
          </a:xfrm>
          <a:prstGeom prst="rect">
            <a:avLst/>
          </a:prstGeom>
        </p:spPr>
        <p:txBody>
          <a:bodyPr lIns="91425" tIns="91425" rIns="91425" bIns="91425" anchor="t" anchorCtr="0">
            <a:noAutofit/>
          </a:bodyPr>
          <a:lstStyle/>
          <a:p>
            <a:pPr marL="514345" indent="-285750" algn="just">
              <a:buFont typeface="Arial" panose="020B0604020202020204" pitchFamily="34" charset="0"/>
              <a:buChar char="•"/>
            </a:pPr>
            <a:r>
              <a:rPr lang="en" u="sng" dirty="0"/>
              <a:t>Connectionless Model</a:t>
            </a:r>
            <a:r>
              <a:rPr lang="en" dirty="0"/>
              <a:t> - Connection is established only during data transmission, and terminated immediately afterwards.</a:t>
            </a:r>
          </a:p>
          <a:p>
            <a:pPr marL="514345" indent="-285750" algn="just">
              <a:buFont typeface="Arial" panose="020B0604020202020204" pitchFamily="34" charset="0"/>
              <a:buChar char="•"/>
            </a:pPr>
            <a:r>
              <a:rPr lang="en" u="sng" dirty="0"/>
              <a:t>Slave Latency</a:t>
            </a:r>
            <a:r>
              <a:rPr lang="en" dirty="0"/>
              <a:t> - No. of connection intervals that a slave can ignore and remain in sleep, while still being connected to master.</a:t>
            </a:r>
          </a:p>
          <a:p>
            <a:pPr marL="514345" indent="-285750" algn="just">
              <a:buFont typeface="Arial" panose="020B0604020202020204" pitchFamily="34" charset="0"/>
              <a:buChar char="•"/>
            </a:pPr>
            <a:r>
              <a:rPr lang="en" u="sng" dirty="0"/>
              <a:t>Lazy ACK</a:t>
            </a:r>
            <a:r>
              <a:rPr lang="en" dirty="0"/>
              <a:t> - BLE acknowledgement scheme does not require devices to send immediate ACK after each transmission.</a:t>
            </a:r>
          </a:p>
        </p:txBody>
      </p:sp>
      <p:pic>
        <p:nvPicPr>
          <p:cNvPr id="137" name="Shape 137"/>
          <p:cNvPicPr preferRelativeResize="0"/>
          <p:nvPr/>
        </p:nvPicPr>
        <p:blipFill rotWithShape="1">
          <a:blip r:embed="rId3">
            <a:alphaModFix/>
          </a:blip>
          <a:srcRect r="6375" b="11032"/>
          <a:stretch/>
        </p:blipFill>
        <p:spPr>
          <a:xfrm>
            <a:off x="4938274" y="1495211"/>
            <a:ext cx="3924375" cy="2153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8" name="Shape 138"/>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11</a:t>
            </a:fld>
            <a:endParaRPr lang="en"/>
          </a:p>
        </p:txBody>
      </p:sp>
      <p:sp>
        <p:nvSpPr>
          <p:cNvPr id="139" name="Shape 139"/>
          <p:cNvSpPr txBox="1"/>
          <p:nvPr/>
        </p:nvSpPr>
        <p:spPr>
          <a:xfrm>
            <a:off x="4777675" y="3738925"/>
            <a:ext cx="4245600" cy="993300"/>
          </a:xfrm>
          <a:prstGeom prst="rect">
            <a:avLst/>
          </a:prstGeom>
          <a:noFill/>
          <a:ln>
            <a:noFill/>
          </a:ln>
        </p:spPr>
        <p:txBody>
          <a:bodyPr lIns="91425" tIns="91425" rIns="91425" bIns="91425" anchor="ctr" anchorCtr="0">
            <a:noAutofit/>
          </a:bodyPr>
          <a:lstStyle/>
          <a:p>
            <a:pPr algn="ctr"/>
            <a:r>
              <a:rPr lang="en" dirty="0"/>
              <a:t>Fig. 7</a:t>
            </a:r>
          </a:p>
          <a:p>
            <a:pPr algn="ctr"/>
            <a:r>
              <a:rPr lang="en" dirty="0"/>
              <a:t>Ref: Ch.7, Pg.96, R. Heydon, “</a:t>
            </a:r>
            <a:r>
              <a:rPr lang="en" sz="1451" dirty="0">
                <a:solidFill>
                  <a:schemeClr val="dk1"/>
                </a:solidFill>
                <a:highlight>
                  <a:srgbClr val="FFFFFF"/>
                </a:highlight>
              </a:rPr>
              <a:t>Bluetooth Low Energy: The Developer's Handbook</a:t>
            </a:r>
            <a:r>
              <a:rPr lang="en" dirty="0"/>
              <a:t>”, Prentice Hall, 2012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12</a:t>
            </a:fld>
            <a:endParaRPr lang="en"/>
          </a:p>
        </p:txBody>
      </p:sp>
      <p:pic>
        <p:nvPicPr>
          <p:cNvPr id="145" name="Shape 145"/>
          <p:cNvPicPr preferRelativeResize="0"/>
          <p:nvPr/>
        </p:nvPicPr>
        <p:blipFill>
          <a:blip r:embed="rId3">
            <a:alphaModFix/>
          </a:blip>
          <a:stretch>
            <a:fillRect/>
          </a:stretch>
        </p:blipFill>
        <p:spPr>
          <a:xfrm>
            <a:off x="2" y="1"/>
            <a:ext cx="9143999" cy="4777524"/>
          </a:xfrm>
          <a:prstGeom prst="rect">
            <a:avLst/>
          </a:prstGeom>
          <a:noFill/>
          <a:ln>
            <a:noFill/>
          </a:ln>
        </p:spPr>
      </p:pic>
      <p:sp>
        <p:nvSpPr>
          <p:cNvPr id="146" name="Shape 146"/>
          <p:cNvSpPr txBox="1"/>
          <p:nvPr/>
        </p:nvSpPr>
        <p:spPr>
          <a:xfrm>
            <a:off x="158551" y="4824601"/>
            <a:ext cx="8826900" cy="318900"/>
          </a:xfrm>
          <a:prstGeom prst="rect">
            <a:avLst/>
          </a:prstGeom>
          <a:noFill/>
          <a:ln>
            <a:noFill/>
          </a:ln>
        </p:spPr>
        <p:txBody>
          <a:bodyPr lIns="91425" tIns="91425" rIns="91425" bIns="91425" anchor="ctr" anchorCtr="0">
            <a:noAutofit/>
          </a:bodyPr>
          <a:lstStyle/>
          <a:p>
            <a:pPr algn="ctr"/>
            <a:r>
              <a:rPr lang="en"/>
              <a:t>Ref: Lecture 11, Keith Graham, ECEN 5023 - Mobile Computing and IoT Security. September 29, 2016.</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71325"/>
            <a:ext cx="8520600" cy="381259"/>
          </a:xfrm>
          <a:prstGeom prst="rect">
            <a:avLst/>
          </a:prstGeom>
        </p:spPr>
        <p:txBody>
          <a:bodyPr lIns="91425" tIns="91425" rIns="91425" bIns="91425" anchor="t" anchorCtr="0">
            <a:noAutofit/>
          </a:bodyPr>
          <a:lstStyle/>
          <a:p>
            <a:pPr algn="ctr"/>
            <a:r>
              <a:rPr lang="en" sz="2400" dirty="0"/>
              <a:t>Low Power Design</a:t>
            </a:r>
          </a:p>
        </p:txBody>
      </p:sp>
      <p:sp>
        <p:nvSpPr>
          <p:cNvPr id="152" name="Shape 152"/>
          <p:cNvSpPr txBox="1">
            <a:spLocks noGrp="1"/>
          </p:cNvSpPr>
          <p:nvPr>
            <p:ph type="body" idx="1"/>
          </p:nvPr>
        </p:nvSpPr>
        <p:spPr>
          <a:xfrm>
            <a:off x="311700" y="566025"/>
            <a:ext cx="8520600" cy="1652895"/>
          </a:xfrm>
          <a:prstGeom prst="rect">
            <a:avLst/>
          </a:prstGeom>
        </p:spPr>
        <p:txBody>
          <a:bodyPr lIns="91425" tIns="91425" rIns="91425" bIns="91425" anchor="t" anchorCtr="0">
            <a:noAutofit/>
          </a:bodyPr>
          <a:lstStyle/>
          <a:p>
            <a:pPr marL="514345" indent="-285750" algn="just">
              <a:lnSpc>
                <a:spcPct val="100000"/>
              </a:lnSpc>
              <a:buFont typeface="Arial" panose="020B0604020202020204" pitchFamily="34" charset="0"/>
              <a:buChar char="•"/>
            </a:pPr>
            <a:r>
              <a:rPr lang="en" sz="1600" dirty="0" smtClean="0"/>
              <a:t>Asymmetric Design Philosophy - Only the central device is rigorously defined.</a:t>
            </a:r>
          </a:p>
          <a:p>
            <a:pPr marL="514345" indent="-285750" algn="just">
              <a:lnSpc>
                <a:spcPct val="100000"/>
              </a:lnSpc>
              <a:buFont typeface="Arial" panose="020B0604020202020204" pitchFamily="34" charset="0"/>
              <a:buChar char="•"/>
            </a:pPr>
            <a:r>
              <a:rPr lang="en" sz="1600" dirty="0" smtClean="0"/>
              <a:t>Some characteristics of low power design: Short packets, High physical bit-rate, Low overhead, Optimized ACK scheme, Single channel connection events, Subrating connection events</a:t>
            </a:r>
            <a:endParaRPr lang="en" sz="1600" dirty="0"/>
          </a:p>
        </p:txBody>
      </p:sp>
      <p:pic>
        <p:nvPicPr>
          <p:cNvPr id="153" name="Shape 153"/>
          <p:cNvPicPr preferRelativeResize="0"/>
          <p:nvPr/>
        </p:nvPicPr>
        <p:blipFill rotWithShape="1">
          <a:blip r:embed="rId3">
            <a:alphaModFix/>
          </a:blip>
          <a:srcRect b="11715"/>
          <a:stretch/>
        </p:blipFill>
        <p:spPr>
          <a:xfrm>
            <a:off x="1490300" y="2000170"/>
            <a:ext cx="6163400" cy="2442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4" name="Shape 154"/>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13</a:t>
            </a:fld>
            <a:endParaRPr lang="en"/>
          </a:p>
        </p:txBody>
      </p:sp>
      <p:sp>
        <p:nvSpPr>
          <p:cNvPr id="155" name="Shape 155"/>
          <p:cNvSpPr txBox="1"/>
          <p:nvPr/>
        </p:nvSpPr>
        <p:spPr>
          <a:xfrm>
            <a:off x="158551" y="4549776"/>
            <a:ext cx="8826900" cy="318900"/>
          </a:xfrm>
          <a:prstGeom prst="rect">
            <a:avLst/>
          </a:prstGeom>
          <a:noFill/>
          <a:ln>
            <a:noFill/>
          </a:ln>
        </p:spPr>
        <p:txBody>
          <a:bodyPr lIns="91425" tIns="91425" rIns="91425" bIns="91425" anchor="ctr" anchorCtr="0">
            <a:noAutofit/>
          </a:bodyPr>
          <a:lstStyle/>
          <a:p>
            <a:r>
              <a:rPr lang="en"/>
              <a:t>Fig. Ref: Ch.7, Pg.124, R. Heydon, “</a:t>
            </a:r>
            <a:r>
              <a:rPr lang="en" sz="1451">
                <a:solidFill>
                  <a:schemeClr val="dk1"/>
                </a:solidFill>
                <a:highlight>
                  <a:srgbClr val="FFFFFF"/>
                </a:highlight>
              </a:rPr>
              <a:t>Bluetooth Low Energy: The Developer's Handbook</a:t>
            </a:r>
            <a:r>
              <a:rPr lang="en"/>
              <a:t>”, Prentice Hall, 2012</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87900" y="269550"/>
            <a:ext cx="8368200" cy="592200"/>
          </a:xfrm>
          <a:prstGeom prst="rect">
            <a:avLst/>
          </a:prstGeom>
        </p:spPr>
        <p:txBody>
          <a:bodyPr lIns="91425" tIns="91425" rIns="91425" bIns="91425" anchor="t" anchorCtr="0">
            <a:noAutofit/>
          </a:bodyPr>
          <a:lstStyle/>
          <a:p>
            <a:pPr algn="ctr"/>
            <a:r>
              <a:rPr lang="en"/>
              <a:t>BLE Security</a:t>
            </a:r>
          </a:p>
        </p:txBody>
      </p:sp>
      <p:sp>
        <p:nvSpPr>
          <p:cNvPr id="161" name="Shape 161"/>
          <p:cNvSpPr txBox="1">
            <a:spLocks noGrp="1"/>
          </p:cNvSpPr>
          <p:nvPr>
            <p:ph type="body" idx="1"/>
          </p:nvPr>
        </p:nvSpPr>
        <p:spPr>
          <a:xfrm>
            <a:off x="127775" y="798876"/>
            <a:ext cx="4471800" cy="4131900"/>
          </a:xfrm>
          <a:prstGeom prst="rect">
            <a:avLst/>
          </a:prstGeom>
        </p:spPr>
        <p:txBody>
          <a:bodyPr lIns="91425" tIns="91425" rIns="91425" bIns="91425" anchor="t" anchorCtr="0">
            <a:noAutofit/>
          </a:bodyPr>
          <a:lstStyle/>
          <a:p>
            <a:pPr marL="514345" indent="-285750" algn="just">
              <a:lnSpc>
                <a:spcPct val="100000"/>
              </a:lnSpc>
              <a:buFont typeface="Arial" panose="020B0604020202020204" pitchFamily="34" charset="0"/>
              <a:buChar char="•"/>
            </a:pPr>
            <a:r>
              <a:rPr lang="en" sz="1600" dirty="0"/>
              <a:t>Bluetooth garage door security issue</a:t>
            </a:r>
          </a:p>
          <a:p>
            <a:pPr marL="514345" indent="-285750" algn="just">
              <a:lnSpc>
                <a:spcPct val="100000"/>
              </a:lnSpc>
              <a:buFont typeface="Arial" panose="020B0604020202020204" pitchFamily="34" charset="0"/>
              <a:buChar char="•"/>
            </a:pPr>
            <a:r>
              <a:rPr lang="en" sz="1600" dirty="0"/>
              <a:t>BLE supports 128-bit AES encryption</a:t>
            </a:r>
          </a:p>
          <a:p>
            <a:pPr algn="just">
              <a:lnSpc>
                <a:spcPct val="100000"/>
              </a:lnSpc>
            </a:pPr>
            <a:r>
              <a:rPr lang="en" sz="1600" b="1" u="sng" dirty="0"/>
              <a:t>Shared Secrets</a:t>
            </a:r>
          </a:p>
          <a:p>
            <a:pPr marL="514345" indent="-285750" algn="just">
              <a:lnSpc>
                <a:spcPct val="100000"/>
              </a:lnSpc>
              <a:buFont typeface="Arial" panose="020B0604020202020204" pitchFamily="34" charset="0"/>
              <a:buChar char="•"/>
            </a:pPr>
            <a:r>
              <a:rPr lang="en" sz="1600" dirty="0"/>
              <a:t>Temporary Key</a:t>
            </a:r>
          </a:p>
          <a:p>
            <a:pPr marL="971533" lvl="1" indent="-285750" algn="just">
              <a:lnSpc>
                <a:spcPct val="100000"/>
              </a:lnSpc>
              <a:buFont typeface="Courier New" panose="02070309020205020404" pitchFamily="49" charset="0"/>
              <a:buChar char="o"/>
            </a:pPr>
            <a:r>
              <a:rPr lang="en" sz="1200" dirty="0"/>
              <a:t>Man-in-the-middle attacks</a:t>
            </a:r>
          </a:p>
          <a:p>
            <a:pPr marL="514345" indent="-285750" algn="just">
              <a:lnSpc>
                <a:spcPct val="100000"/>
              </a:lnSpc>
              <a:buFont typeface="Arial" panose="020B0604020202020204" pitchFamily="34" charset="0"/>
              <a:buChar char="•"/>
            </a:pPr>
            <a:r>
              <a:rPr lang="en" sz="1600" dirty="0"/>
              <a:t>Short-term Key </a:t>
            </a:r>
          </a:p>
          <a:p>
            <a:pPr marL="514345" indent="-285750" algn="just">
              <a:lnSpc>
                <a:spcPct val="100000"/>
              </a:lnSpc>
              <a:buFont typeface="Arial" panose="020B0604020202020204" pitchFamily="34" charset="0"/>
              <a:buChar char="•"/>
            </a:pPr>
            <a:r>
              <a:rPr lang="en" sz="1600" dirty="0"/>
              <a:t>Long-term Key </a:t>
            </a:r>
          </a:p>
          <a:p>
            <a:pPr marL="514345" indent="-285750" algn="just">
              <a:lnSpc>
                <a:spcPct val="100000"/>
              </a:lnSpc>
              <a:buFont typeface="Arial" panose="020B0604020202020204" pitchFamily="34" charset="0"/>
              <a:buChar char="•"/>
            </a:pPr>
            <a:r>
              <a:rPr lang="en" sz="1600" dirty="0"/>
              <a:t>Identity Resolving Key</a:t>
            </a:r>
          </a:p>
          <a:p>
            <a:pPr marL="514345" indent="-285750" algn="just">
              <a:lnSpc>
                <a:spcPct val="100000"/>
              </a:lnSpc>
              <a:buFont typeface="Arial" panose="020B0604020202020204" pitchFamily="34" charset="0"/>
              <a:buChar char="•"/>
            </a:pPr>
            <a:r>
              <a:rPr lang="en" sz="1600" dirty="0"/>
              <a:t>Connection Signature Resolving Key</a:t>
            </a:r>
          </a:p>
        </p:txBody>
      </p:sp>
      <p:sp>
        <p:nvSpPr>
          <p:cNvPr id="162" name="Shape 162"/>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14</a:t>
            </a:fld>
            <a:endParaRPr lang="en"/>
          </a:p>
        </p:txBody>
      </p:sp>
      <p:pic>
        <p:nvPicPr>
          <p:cNvPr id="163" name="Shape 163"/>
          <p:cNvPicPr preferRelativeResize="0"/>
          <p:nvPr/>
        </p:nvPicPr>
        <p:blipFill>
          <a:blip r:embed="rId3">
            <a:alphaModFix/>
          </a:blip>
          <a:stretch>
            <a:fillRect/>
          </a:stretch>
        </p:blipFill>
        <p:spPr>
          <a:xfrm>
            <a:off x="5300475" y="981399"/>
            <a:ext cx="3171976" cy="3443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220351"/>
            <a:ext cx="8520600" cy="572700"/>
          </a:xfrm>
          <a:prstGeom prst="rect">
            <a:avLst/>
          </a:prstGeom>
        </p:spPr>
        <p:txBody>
          <a:bodyPr lIns="91425" tIns="91425" rIns="91425" bIns="91425" anchor="t" anchorCtr="0">
            <a:noAutofit/>
          </a:bodyPr>
          <a:lstStyle/>
          <a:p>
            <a:pPr indent="457189" algn="ctr"/>
            <a:r>
              <a:rPr lang="en"/>
              <a:t>Design Constraints and Solutions</a:t>
            </a:r>
          </a:p>
        </p:txBody>
      </p:sp>
      <p:sp>
        <p:nvSpPr>
          <p:cNvPr id="169" name="Shape 169"/>
          <p:cNvSpPr txBox="1">
            <a:spLocks noGrp="1"/>
          </p:cNvSpPr>
          <p:nvPr>
            <p:ph type="body" idx="1"/>
          </p:nvPr>
        </p:nvSpPr>
        <p:spPr>
          <a:xfrm>
            <a:off x="311700" y="793051"/>
            <a:ext cx="8520600" cy="4161900"/>
          </a:xfrm>
          <a:prstGeom prst="rect">
            <a:avLst/>
          </a:prstGeom>
        </p:spPr>
        <p:txBody>
          <a:bodyPr lIns="91425" tIns="91425" rIns="91425" bIns="91425" anchor="t" anchorCtr="0">
            <a:noAutofit/>
          </a:bodyPr>
          <a:lstStyle/>
          <a:p>
            <a:pPr algn="just">
              <a:lnSpc>
                <a:spcPct val="100000"/>
              </a:lnSpc>
            </a:pPr>
            <a:r>
              <a:rPr lang="en" sz="1600" b="1" u="sng" dirty="0"/>
              <a:t>Constraints</a:t>
            </a:r>
          </a:p>
          <a:p>
            <a:pPr marL="514345" indent="-285750" algn="just">
              <a:lnSpc>
                <a:spcPct val="100000"/>
              </a:lnSpc>
              <a:buFont typeface="Arial" panose="020B0604020202020204" pitchFamily="34" charset="0"/>
              <a:buChar char="•"/>
            </a:pPr>
            <a:r>
              <a:rPr lang="en" sz="1600" dirty="0"/>
              <a:t>Radio circuitry: More complex than conventional BT to be more stable </a:t>
            </a:r>
          </a:p>
          <a:p>
            <a:pPr marL="514345" indent="-285750" algn="just">
              <a:lnSpc>
                <a:spcPct val="100000"/>
              </a:lnSpc>
              <a:buFont typeface="Arial" panose="020B0604020202020204" pitchFamily="34" charset="0"/>
              <a:buChar char="•"/>
            </a:pPr>
            <a:r>
              <a:rPr lang="en" sz="1600" dirty="0"/>
              <a:t>Reuse Bluetooth RF Band: Lots of traffic due to WiFi and BT devices </a:t>
            </a:r>
          </a:p>
          <a:p>
            <a:pPr marL="514345" indent="-285750" algn="just">
              <a:lnSpc>
                <a:spcPct val="100000"/>
              </a:lnSpc>
              <a:buFont typeface="Arial" panose="020B0604020202020204" pitchFamily="34" charset="0"/>
              <a:buChar char="•"/>
            </a:pPr>
            <a:r>
              <a:rPr lang="en" sz="1600" dirty="0"/>
              <a:t>Smaller batteries: To ensure lower costs and smaller designs</a:t>
            </a:r>
          </a:p>
          <a:p>
            <a:pPr algn="just">
              <a:lnSpc>
                <a:spcPct val="100000"/>
              </a:lnSpc>
            </a:pPr>
            <a:r>
              <a:rPr lang="en" sz="1600" b="1" u="sng" dirty="0"/>
              <a:t>Solutions</a:t>
            </a:r>
          </a:p>
          <a:p>
            <a:pPr marL="514345" indent="-285750" algn="just">
              <a:lnSpc>
                <a:spcPct val="100000"/>
              </a:lnSpc>
              <a:buFont typeface="Arial" panose="020B0604020202020204" pitchFamily="34" charset="0"/>
              <a:buChar char="•"/>
            </a:pPr>
            <a:r>
              <a:rPr lang="en" sz="1600" dirty="0"/>
              <a:t>Efficient packet structures: So radio at peak power is on for lesser time</a:t>
            </a:r>
          </a:p>
          <a:p>
            <a:pPr marL="514345" indent="-285750" algn="just">
              <a:lnSpc>
                <a:spcPct val="100000"/>
              </a:lnSpc>
              <a:buFont typeface="Arial" panose="020B0604020202020204" pitchFamily="34" charset="0"/>
              <a:buChar char="•"/>
            </a:pPr>
            <a:r>
              <a:rPr lang="en" sz="1600" dirty="0"/>
              <a:t>Reusing RF: BLE only needs approx. 60% of RF silicon area compared to BT. Can also use same antenna as BT (and possibly Wi-Fi) and can time division multiplex with BT</a:t>
            </a:r>
          </a:p>
          <a:p>
            <a:pPr marL="514345" indent="-285750" algn="just">
              <a:lnSpc>
                <a:spcPct val="100000"/>
              </a:lnSpc>
              <a:buFont typeface="Arial" panose="020B0604020202020204" pitchFamily="34" charset="0"/>
              <a:buChar char="•"/>
            </a:pPr>
            <a:r>
              <a:rPr lang="en" sz="1600" dirty="0"/>
              <a:t>Low peak power in rx and tx using capacitor in parallel with coin </a:t>
            </a:r>
            <a:r>
              <a:rPr lang="en" sz="1600" dirty="0" smtClean="0"/>
              <a:t>cells</a:t>
            </a:r>
            <a:endParaRPr lang="en" sz="1600" dirty="0"/>
          </a:p>
        </p:txBody>
      </p:sp>
      <p:sp>
        <p:nvSpPr>
          <p:cNvPr id="170" name="Shape 170"/>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138401"/>
            <a:ext cx="8520600" cy="572700"/>
          </a:xfrm>
          <a:prstGeom prst="rect">
            <a:avLst/>
          </a:prstGeom>
        </p:spPr>
        <p:txBody>
          <a:bodyPr lIns="91425" tIns="91425" rIns="91425" bIns="91425" anchor="t" anchorCtr="0">
            <a:noAutofit/>
          </a:bodyPr>
          <a:lstStyle/>
          <a:p>
            <a:pPr algn="ctr"/>
            <a:r>
              <a:rPr lang="en"/>
              <a:t>BLE Hardware Example</a:t>
            </a:r>
          </a:p>
        </p:txBody>
      </p:sp>
      <p:sp>
        <p:nvSpPr>
          <p:cNvPr id="176" name="Shape 176"/>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16</a:t>
            </a:fld>
            <a:endParaRPr lang="en"/>
          </a:p>
        </p:txBody>
      </p:sp>
      <p:pic>
        <p:nvPicPr>
          <p:cNvPr id="177" name="Shape 177"/>
          <p:cNvPicPr preferRelativeResize="0"/>
          <p:nvPr/>
        </p:nvPicPr>
        <p:blipFill>
          <a:blip r:embed="rId3">
            <a:alphaModFix/>
          </a:blip>
          <a:stretch>
            <a:fillRect/>
          </a:stretch>
        </p:blipFill>
        <p:spPr>
          <a:xfrm>
            <a:off x="776607" y="1730451"/>
            <a:ext cx="1885624" cy="1979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8" name="Shape 178"/>
          <p:cNvPicPr preferRelativeResize="0"/>
          <p:nvPr/>
        </p:nvPicPr>
        <p:blipFill rotWithShape="1">
          <a:blip r:embed="rId4">
            <a:alphaModFix/>
          </a:blip>
          <a:srcRect l="13020" t="15184" r="13461" b="17597"/>
          <a:stretch/>
        </p:blipFill>
        <p:spPr>
          <a:xfrm>
            <a:off x="5976401" y="1648925"/>
            <a:ext cx="2496049" cy="1845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9" name="Shape 179"/>
          <p:cNvSpPr txBox="1"/>
          <p:nvPr/>
        </p:nvSpPr>
        <p:spPr>
          <a:xfrm>
            <a:off x="804412" y="3769151"/>
            <a:ext cx="1830000" cy="572700"/>
          </a:xfrm>
          <a:prstGeom prst="rect">
            <a:avLst/>
          </a:prstGeom>
          <a:noFill/>
          <a:ln>
            <a:noFill/>
          </a:ln>
        </p:spPr>
        <p:txBody>
          <a:bodyPr lIns="91425" tIns="91425" rIns="91425" bIns="91425" anchor="t" anchorCtr="0">
            <a:noAutofit/>
          </a:bodyPr>
          <a:lstStyle/>
          <a:p>
            <a:pPr algn="ctr"/>
            <a:r>
              <a:rPr lang="en"/>
              <a:t>Nordic nRF8001 BLE Breakout Board</a:t>
            </a:r>
          </a:p>
        </p:txBody>
      </p:sp>
      <p:sp>
        <p:nvSpPr>
          <p:cNvPr id="180" name="Shape 180"/>
          <p:cNvSpPr txBox="1"/>
          <p:nvPr/>
        </p:nvSpPr>
        <p:spPr>
          <a:xfrm>
            <a:off x="6059675" y="3769151"/>
            <a:ext cx="2329500" cy="572700"/>
          </a:xfrm>
          <a:prstGeom prst="rect">
            <a:avLst/>
          </a:prstGeom>
          <a:noFill/>
          <a:ln>
            <a:noFill/>
          </a:ln>
        </p:spPr>
        <p:txBody>
          <a:bodyPr lIns="91425" tIns="91425" rIns="91425" bIns="91425" anchor="t" anchorCtr="0">
            <a:noAutofit/>
          </a:bodyPr>
          <a:lstStyle/>
          <a:p>
            <a:pPr>
              <a:buClr>
                <a:schemeClr val="dk1"/>
              </a:buClr>
            </a:pPr>
            <a:r>
              <a:rPr lang="en">
                <a:solidFill>
                  <a:schemeClr val="dk1"/>
                </a:solidFill>
              </a:rPr>
              <a:t>TI CC2540F128 2.4 GHz BLE SoC - 8051 uC Core</a:t>
            </a:r>
          </a:p>
        </p:txBody>
      </p:sp>
      <p:sp>
        <p:nvSpPr>
          <p:cNvPr id="181" name="Shape 181"/>
          <p:cNvSpPr txBox="1"/>
          <p:nvPr/>
        </p:nvSpPr>
        <p:spPr>
          <a:xfrm>
            <a:off x="2732575" y="964887"/>
            <a:ext cx="3180000" cy="393600"/>
          </a:xfrm>
          <a:prstGeom prst="rect">
            <a:avLst/>
          </a:prstGeom>
          <a:noFill/>
          <a:ln>
            <a:noFill/>
          </a:ln>
        </p:spPr>
        <p:txBody>
          <a:bodyPr lIns="91425" tIns="91425" rIns="91425" bIns="91425" anchor="t" anchorCtr="0">
            <a:noAutofit/>
          </a:bodyPr>
          <a:lstStyle/>
          <a:p>
            <a:pPr algn="ctr"/>
            <a:r>
              <a:rPr lang="en" sz="1800"/>
              <a:t>Fitbit Flex BLE Teardown</a:t>
            </a:r>
          </a:p>
        </p:txBody>
      </p:sp>
      <p:sp>
        <p:nvSpPr>
          <p:cNvPr id="182" name="Shape 182"/>
          <p:cNvSpPr txBox="1"/>
          <p:nvPr/>
        </p:nvSpPr>
        <p:spPr>
          <a:xfrm>
            <a:off x="2802775" y="1612301"/>
            <a:ext cx="3039600" cy="2729400"/>
          </a:xfrm>
          <a:prstGeom prst="rect">
            <a:avLst/>
          </a:prstGeom>
          <a:noFill/>
          <a:ln>
            <a:noFill/>
          </a:ln>
        </p:spPr>
        <p:txBody>
          <a:bodyPr lIns="91425" tIns="91425" rIns="91425" bIns="91425" anchor="t" anchorCtr="0">
            <a:noAutofit/>
          </a:bodyPr>
          <a:lstStyle/>
          <a:p>
            <a:pPr marL="457189" indent="-228594">
              <a:lnSpc>
                <a:spcPct val="115000"/>
              </a:lnSpc>
              <a:buChar char="●"/>
            </a:pPr>
            <a:r>
              <a:rPr lang="en" dirty="0"/>
              <a:t>The nRF8001 module works as a BLE peripheral inside the Fitbit tracker worn by the user</a:t>
            </a:r>
          </a:p>
          <a:p>
            <a:pPr marL="457189" indent="-228594">
              <a:lnSpc>
                <a:spcPct val="115000"/>
              </a:lnSpc>
              <a:buChar char="●"/>
            </a:pPr>
            <a:r>
              <a:rPr lang="en" dirty="0"/>
              <a:t>It is controlled by an STM Ultra-low-power ARM Cortex-M3 MCU (not pictured)</a:t>
            </a:r>
          </a:p>
          <a:p>
            <a:pPr marL="457189" indent="-228594">
              <a:lnSpc>
                <a:spcPct val="115000"/>
              </a:lnSpc>
              <a:buChar char="●"/>
            </a:pPr>
            <a:r>
              <a:rPr lang="en" dirty="0"/>
              <a:t>The TI </a:t>
            </a:r>
            <a:r>
              <a:rPr lang="en" dirty="0">
                <a:solidFill>
                  <a:schemeClr val="dk1"/>
                </a:solidFill>
              </a:rPr>
              <a:t>CC2540F128 is present in the Fitbit dongle, is capable of running the BLE Protocol stack</a:t>
            </a:r>
          </a:p>
        </p:txBody>
      </p:sp>
      <p:sp>
        <p:nvSpPr>
          <p:cNvPr id="183" name="Shape 183"/>
          <p:cNvSpPr/>
          <p:nvPr/>
        </p:nvSpPr>
        <p:spPr>
          <a:xfrm>
            <a:off x="1424351" y="2502501"/>
            <a:ext cx="474900" cy="494700"/>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87900" y="244501"/>
            <a:ext cx="8368200" cy="448500"/>
          </a:xfrm>
          <a:prstGeom prst="rect">
            <a:avLst/>
          </a:prstGeom>
        </p:spPr>
        <p:txBody>
          <a:bodyPr lIns="91425" tIns="91425" rIns="91425" bIns="91425" anchor="ctr" anchorCtr="0">
            <a:noAutofit/>
          </a:bodyPr>
          <a:lstStyle/>
          <a:p>
            <a:pPr marL="2743131" indent="457189"/>
            <a:r>
              <a:rPr lang="en"/>
              <a:t>References</a:t>
            </a:r>
          </a:p>
        </p:txBody>
      </p:sp>
      <p:sp>
        <p:nvSpPr>
          <p:cNvPr id="189" name="Shape 189"/>
          <p:cNvSpPr txBox="1">
            <a:spLocks noGrp="1"/>
          </p:cNvSpPr>
          <p:nvPr>
            <p:ph type="body" idx="1"/>
          </p:nvPr>
        </p:nvSpPr>
        <p:spPr>
          <a:xfrm>
            <a:off x="333751" y="1042201"/>
            <a:ext cx="8476500" cy="3059100"/>
          </a:xfrm>
          <a:prstGeom prst="rect">
            <a:avLst/>
          </a:prstGeom>
        </p:spPr>
        <p:txBody>
          <a:bodyPr lIns="91425" tIns="91425" rIns="91425" bIns="91425" anchor="t" anchorCtr="0">
            <a:noAutofit/>
          </a:bodyPr>
          <a:lstStyle/>
          <a:p>
            <a:pPr marL="457189" indent="-330192" algn="just">
              <a:lnSpc>
                <a:spcPct val="150000"/>
              </a:lnSpc>
              <a:spcAft>
                <a:spcPts val="0"/>
              </a:spcAft>
              <a:buClr>
                <a:schemeClr val="dk1"/>
              </a:buClr>
              <a:buAutoNum type="arabicPeriod"/>
            </a:pPr>
            <a:r>
              <a:rPr lang="en" sz="1600" dirty="0">
                <a:solidFill>
                  <a:schemeClr val="dk1"/>
                </a:solidFill>
              </a:rPr>
              <a:t>Bluetooth Low Energy: The Developer's Handbook, Robin Heydon, Prentice Hall, 2012</a:t>
            </a:r>
          </a:p>
          <a:p>
            <a:pPr marL="457189" indent="-330192" algn="just">
              <a:lnSpc>
                <a:spcPct val="150000"/>
              </a:lnSpc>
              <a:spcAft>
                <a:spcPts val="0"/>
              </a:spcAft>
              <a:buAutoNum type="arabicPeriod"/>
            </a:pPr>
            <a:r>
              <a:rPr lang="en" sz="1600" u="sng" dirty="0">
                <a:solidFill>
                  <a:schemeClr val="hlink"/>
                </a:solidFill>
                <a:hlinkClick r:id="rId3"/>
              </a:rPr>
              <a:t>Overview and Evaluation of Bluetooth Low Energy: An Emerging Low-Power Wireless Technology</a:t>
            </a:r>
            <a:r>
              <a:rPr lang="en" sz="1600" dirty="0">
                <a:solidFill>
                  <a:schemeClr val="dk1"/>
                </a:solidFill>
              </a:rPr>
              <a:t>, Gomez, Oller, Paradells, 2012</a:t>
            </a:r>
          </a:p>
          <a:p>
            <a:pPr marL="457189" indent="-330192" algn="just">
              <a:lnSpc>
                <a:spcPct val="150000"/>
              </a:lnSpc>
              <a:spcAft>
                <a:spcPts val="0"/>
              </a:spcAft>
              <a:buAutoNum type="arabicPeriod"/>
            </a:pPr>
            <a:r>
              <a:rPr lang="en" sz="1600" u="sng" dirty="0">
                <a:solidFill>
                  <a:srgbClr val="2578E9"/>
                </a:solidFill>
                <a:highlight>
                  <a:srgbClr val="FFFFFF"/>
                </a:highlight>
                <a:hlinkClick r:id="rId4"/>
              </a:rPr>
              <a:t>Bluetooth v4.2 Specification</a:t>
            </a:r>
            <a:r>
              <a:rPr lang="en" sz="1600" dirty="0">
                <a:solidFill>
                  <a:schemeClr val="dk1"/>
                </a:solidFill>
              </a:rPr>
              <a:t>, </a:t>
            </a:r>
            <a:r>
              <a:rPr lang="en" sz="1600" dirty="0">
                <a:solidFill>
                  <a:schemeClr val="dk1"/>
                </a:solidFill>
                <a:highlight>
                  <a:srgbClr val="FFFFFF"/>
                </a:highlight>
              </a:rPr>
              <a:t>Bluetooth Special Interest Group, 2014</a:t>
            </a:r>
          </a:p>
          <a:p>
            <a:pPr marL="457189" indent="-330192" algn="just">
              <a:lnSpc>
                <a:spcPct val="150000"/>
              </a:lnSpc>
              <a:spcAft>
                <a:spcPts val="0"/>
              </a:spcAft>
              <a:buAutoNum type="arabicPeriod"/>
            </a:pPr>
            <a:r>
              <a:rPr lang="en" sz="1600" u="sng" dirty="0">
                <a:solidFill>
                  <a:schemeClr val="hlink"/>
                </a:solidFill>
                <a:hlinkClick r:id="rId5"/>
              </a:rPr>
              <a:t>Adafruit Learning System: Introdution to Bluetooth Low Energy</a:t>
            </a:r>
            <a:r>
              <a:rPr lang="en" sz="1600" dirty="0">
                <a:solidFill>
                  <a:schemeClr val="dk1"/>
                </a:solidFill>
              </a:rPr>
              <a:t>, Kevin Townsend</a:t>
            </a:r>
          </a:p>
          <a:p>
            <a:pPr marL="457189" indent="-330192" algn="just">
              <a:lnSpc>
                <a:spcPct val="150000"/>
              </a:lnSpc>
              <a:spcAft>
                <a:spcPts val="0"/>
              </a:spcAft>
              <a:buAutoNum type="arabicPeriod"/>
            </a:pPr>
            <a:r>
              <a:rPr lang="en" sz="1600" u="sng" dirty="0">
                <a:solidFill>
                  <a:schemeClr val="hlink"/>
                </a:solidFill>
                <a:hlinkClick r:id="rId6"/>
              </a:rPr>
              <a:t>Three flavors of Bluetooth: Which one to choose?</a:t>
            </a:r>
            <a:r>
              <a:rPr lang="en" sz="1600" dirty="0">
                <a:solidFill>
                  <a:schemeClr val="dk1"/>
                </a:solidFill>
              </a:rPr>
              <a:t> - Texas Instruments application note SWRY007</a:t>
            </a:r>
          </a:p>
          <a:p>
            <a:pPr marL="457189" indent="-330192" algn="just">
              <a:lnSpc>
                <a:spcPct val="150000"/>
              </a:lnSpc>
              <a:spcAft>
                <a:spcPts val="0"/>
              </a:spcAft>
              <a:buAutoNum type="arabicPeriod"/>
            </a:pPr>
            <a:r>
              <a:rPr lang="en" sz="1600" u="sng" dirty="0">
                <a:solidFill>
                  <a:schemeClr val="hlink"/>
                </a:solidFill>
                <a:hlinkClick r:id="rId7"/>
              </a:rPr>
              <a:t>A BLE Advertising Primer</a:t>
            </a:r>
            <a:r>
              <a:rPr lang="en" sz="1600" dirty="0">
                <a:solidFill>
                  <a:schemeClr val="dk1"/>
                </a:solidFill>
              </a:rPr>
              <a:t>, Argenox Technologies</a:t>
            </a:r>
          </a:p>
        </p:txBody>
      </p:sp>
      <p:sp>
        <p:nvSpPr>
          <p:cNvPr id="190" name="Shape 190"/>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17</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87900" y="251351"/>
            <a:ext cx="8368200" cy="538500"/>
          </a:xfrm>
          <a:prstGeom prst="rect">
            <a:avLst/>
          </a:prstGeom>
        </p:spPr>
        <p:txBody>
          <a:bodyPr lIns="91425" tIns="91425" rIns="91425" bIns="91425" anchor="t" anchorCtr="0">
            <a:noAutofit/>
          </a:bodyPr>
          <a:lstStyle/>
          <a:p>
            <a:pPr algn="ctr"/>
            <a:r>
              <a:rPr lang="en"/>
              <a:t>What is BLE?</a:t>
            </a:r>
          </a:p>
        </p:txBody>
      </p:sp>
      <p:sp>
        <p:nvSpPr>
          <p:cNvPr id="61" name="Shape 61"/>
          <p:cNvSpPr txBox="1">
            <a:spLocks noGrp="1"/>
          </p:cNvSpPr>
          <p:nvPr>
            <p:ph type="body" idx="1"/>
          </p:nvPr>
        </p:nvSpPr>
        <p:spPr>
          <a:xfrm>
            <a:off x="387900" y="918950"/>
            <a:ext cx="8368200" cy="3778800"/>
          </a:xfrm>
          <a:prstGeom prst="rect">
            <a:avLst/>
          </a:prstGeom>
        </p:spPr>
        <p:txBody>
          <a:bodyPr lIns="91425" tIns="91425" rIns="91425" bIns="91425" anchor="t" anchorCtr="0">
            <a:noAutofit/>
          </a:bodyPr>
          <a:lstStyle/>
          <a:p>
            <a:pPr marL="514345" indent="-285750">
              <a:lnSpc>
                <a:spcPct val="100000"/>
              </a:lnSpc>
              <a:buFont typeface="Arial" panose="020B0604020202020204" pitchFamily="34" charset="0"/>
              <a:buChar char="•"/>
            </a:pPr>
            <a:r>
              <a:rPr lang="en" sz="1400" dirty="0"/>
              <a:t>Low power, low cost wireless communication technology. A.k.a. BT Smart</a:t>
            </a:r>
          </a:p>
          <a:p>
            <a:pPr marL="514345" indent="-285750">
              <a:lnSpc>
                <a:spcPct val="100000"/>
              </a:lnSpc>
              <a:buFont typeface="Arial" panose="020B0604020202020204" pitchFamily="34" charset="0"/>
              <a:buChar char="•"/>
            </a:pPr>
            <a:r>
              <a:rPr lang="en" sz="1400" dirty="0"/>
              <a:t>Designed by Nokia (Wibree) in 2006, incorporated in Bluetooth 4.0 in 2010</a:t>
            </a:r>
          </a:p>
          <a:p>
            <a:pPr marL="514345" indent="-285750">
              <a:lnSpc>
                <a:spcPct val="100000"/>
              </a:lnSpc>
              <a:buFont typeface="Arial" panose="020B0604020202020204" pitchFamily="34" charset="0"/>
              <a:buChar char="•"/>
            </a:pPr>
            <a:r>
              <a:rPr lang="en" sz="1400" dirty="0"/>
              <a:t>Two types of BLE devices:</a:t>
            </a:r>
          </a:p>
          <a:p>
            <a:pPr marL="971533" lvl="1" indent="-285750">
              <a:lnSpc>
                <a:spcPct val="100000"/>
              </a:lnSpc>
              <a:buFont typeface="Courier New" panose="02070309020205020404" pitchFamily="49" charset="0"/>
              <a:buChar char="o"/>
            </a:pPr>
            <a:r>
              <a:rPr lang="en" dirty="0"/>
              <a:t>Single-mode (BLE or Bluetooth Smart)</a:t>
            </a:r>
          </a:p>
          <a:p>
            <a:pPr marL="971533" lvl="1" indent="-285750">
              <a:lnSpc>
                <a:spcPct val="100000"/>
              </a:lnSpc>
              <a:buFont typeface="Courier New" panose="02070309020205020404" pitchFamily="49" charset="0"/>
              <a:buChar char="o"/>
            </a:pPr>
            <a:r>
              <a:rPr lang="en" dirty="0"/>
              <a:t>Dual-mode (Bluetooth Smart Ready)</a:t>
            </a:r>
          </a:p>
          <a:p>
            <a:pPr marL="514345" indent="-285750">
              <a:lnSpc>
                <a:spcPct val="100000"/>
              </a:lnSpc>
              <a:buFont typeface="Arial" panose="020B0604020202020204" pitchFamily="34" charset="0"/>
              <a:buChar char="•"/>
            </a:pPr>
            <a:r>
              <a:rPr lang="en" sz="1400" dirty="0"/>
              <a:t>Throughput compromised for power efficiency</a:t>
            </a:r>
          </a:p>
          <a:p>
            <a:pPr marL="514345" indent="-285750">
              <a:lnSpc>
                <a:spcPct val="100000"/>
              </a:lnSpc>
              <a:buFont typeface="Arial" panose="020B0604020202020204" pitchFamily="34" charset="0"/>
              <a:buChar char="•"/>
            </a:pPr>
            <a:r>
              <a:rPr lang="en" sz="1400" dirty="0"/>
              <a:t>Suitable for sensor polling, control and monitoring applications</a:t>
            </a:r>
          </a:p>
          <a:p>
            <a:pPr marL="514345" indent="-285750">
              <a:lnSpc>
                <a:spcPct val="100000"/>
              </a:lnSpc>
              <a:buFont typeface="Arial" panose="020B0604020202020204" pitchFamily="34" charset="0"/>
              <a:buChar char="•"/>
            </a:pPr>
            <a:r>
              <a:rPr lang="en" sz="1400" dirty="0"/>
              <a:t>Unsuitable for large data transfer applications (such as media streaming)</a:t>
            </a:r>
          </a:p>
          <a:p>
            <a:pPr marL="514345" indent="-285750">
              <a:lnSpc>
                <a:spcPct val="100000"/>
              </a:lnSpc>
              <a:buFont typeface="Arial" panose="020B0604020202020204" pitchFamily="34" charset="0"/>
              <a:buChar char="•"/>
            </a:pPr>
            <a:r>
              <a:rPr lang="en" sz="1400" dirty="0"/>
              <a:t>Operates in the 2.4GHz ISM band (same as WiFi and Bluetooth Classic)</a:t>
            </a:r>
          </a:p>
        </p:txBody>
      </p:sp>
      <p:sp>
        <p:nvSpPr>
          <p:cNvPr id="62" name="Shape 62"/>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31825"/>
            <a:ext cx="8520600" cy="572700"/>
          </a:xfrm>
          <a:prstGeom prst="rect">
            <a:avLst/>
          </a:prstGeom>
        </p:spPr>
        <p:txBody>
          <a:bodyPr lIns="91425" tIns="91425" rIns="91425" bIns="91425" anchor="t" anchorCtr="0">
            <a:noAutofit/>
          </a:bodyPr>
          <a:lstStyle/>
          <a:p>
            <a:pPr algn="ctr"/>
            <a:r>
              <a:rPr lang="en"/>
              <a:t>Bluetooth Classic, BLE and The IoT Connection</a:t>
            </a:r>
          </a:p>
        </p:txBody>
      </p:sp>
      <p:sp>
        <p:nvSpPr>
          <p:cNvPr id="68" name="Shape 68"/>
          <p:cNvSpPr txBox="1"/>
          <p:nvPr/>
        </p:nvSpPr>
        <p:spPr>
          <a:xfrm>
            <a:off x="1413900" y="4568601"/>
            <a:ext cx="6316200" cy="352800"/>
          </a:xfrm>
          <a:prstGeom prst="rect">
            <a:avLst/>
          </a:prstGeom>
          <a:noFill/>
          <a:ln>
            <a:noFill/>
          </a:ln>
        </p:spPr>
        <p:txBody>
          <a:bodyPr lIns="91425" tIns="91425" rIns="91425" bIns="91425" anchor="t" anchorCtr="0">
            <a:noAutofit/>
          </a:bodyPr>
          <a:lstStyle/>
          <a:p>
            <a:r>
              <a:rPr lang="en"/>
              <a:t>Fig.1 from TI White Paper - </a:t>
            </a:r>
            <a:r>
              <a:rPr lang="en" u="sng">
                <a:solidFill>
                  <a:schemeClr val="hlink"/>
                </a:solidFill>
                <a:hlinkClick r:id="rId3"/>
              </a:rPr>
              <a:t>Three flavors of Bluetooth: Which one to choose?</a:t>
            </a:r>
          </a:p>
        </p:txBody>
      </p:sp>
      <p:pic>
        <p:nvPicPr>
          <p:cNvPr id="69" name="Shape 69"/>
          <p:cNvPicPr preferRelativeResize="0"/>
          <p:nvPr/>
        </p:nvPicPr>
        <p:blipFill>
          <a:blip r:embed="rId4">
            <a:alphaModFix/>
          </a:blip>
          <a:stretch>
            <a:fillRect/>
          </a:stretch>
        </p:blipFill>
        <p:spPr>
          <a:xfrm>
            <a:off x="402087" y="991075"/>
            <a:ext cx="8339824" cy="3524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0" name="Shape 70"/>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541951" y="231801"/>
            <a:ext cx="8060100" cy="572700"/>
          </a:xfrm>
          <a:prstGeom prst="rect">
            <a:avLst/>
          </a:prstGeom>
        </p:spPr>
        <p:txBody>
          <a:bodyPr lIns="91425" tIns="91425" rIns="91425" bIns="91425" anchor="t" anchorCtr="0">
            <a:noAutofit/>
          </a:bodyPr>
          <a:lstStyle/>
          <a:p>
            <a:pPr algn="ctr"/>
            <a:r>
              <a:rPr lang="en"/>
              <a:t>Bluetooth Classic, BLE and The IoT Connection</a:t>
            </a:r>
          </a:p>
        </p:txBody>
      </p:sp>
      <p:sp>
        <p:nvSpPr>
          <p:cNvPr id="76" name="Shape 76"/>
          <p:cNvSpPr txBox="1"/>
          <p:nvPr/>
        </p:nvSpPr>
        <p:spPr>
          <a:xfrm>
            <a:off x="1252351" y="4512175"/>
            <a:ext cx="6639300" cy="352800"/>
          </a:xfrm>
          <a:prstGeom prst="rect">
            <a:avLst/>
          </a:prstGeom>
          <a:noFill/>
          <a:ln>
            <a:noFill/>
          </a:ln>
        </p:spPr>
        <p:txBody>
          <a:bodyPr lIns="91425" tIns="91425" rIns="91425" bIns="91425" anchor="t" anchorCtr="0">
            <a:noAutofit/>
          </a:bodyPr>
          <a:lstStyle/>
          <a:p>
            <a:r>
              <a:rPr lang="en"/>
              <a:t>Table.1 referenced from web resource: </a:t>
            </a:r>
            <a:r>
              <a:rPr lang="en" u="sng">
                <a:solidFill>
                  <a:schemeClr val="hlink"/>
                </a:solidFill>
                <a:hlinkClick r:id="rId3"/>
              </a:rPr>
              <a:t>Classic Bluetooth vs. Bluetooth low energy</a:t>
            </a:r>
          </a:p>
        </p:txBody>
      </p:sp>
      <p:graphicFrame>
        <p:nvGraphicFramePr>
          <p:cNvPr id="77" name="Shape 77"/>
          <p:cNvGraphicFramePr/>
          <p:nvPr>
            <p:extLst>
              <p:ext uri="{D42A27DB-BD31-4B8C-83A1-F6EECF244321}">
                <p14:modId xmlns:p14="http://schemas.microsoft.com/office/powerpoint/2010/main" val="1637270712"/>
              </p:ext>
            </p:extLst>
          </p:nvPr>
        </p:nvGraphicFramePr>
        <p:xfrm>
          <a:off x="720579" y="804501"/>
          <a:ext cx="7702843" cy="3738702"/>
        </p:xfrm>
        <a:graphic>
          <a:graphicData uri="http://schemas.openxmlformats.org/drawingml/2006/table">
            <a:tbl>
              <a:tblPr>
                <a:noFill/>
                <a:tableStyleId>{03D0EEB4-9A19-4F38-AA30-754783824A90}</a:tableStyleId>
              </a:tblPr>
              <a:tblGrid>
                <a:gridCol w="2889035">
                  <a:extLst>
                    <a:ext uri="{9D8B030D-6E8A-4147-A177-3AD203B41FA5}">
                      <a16:colId xmlns:a16="http://schemas.microsoft.com/office/drawing/2014/main" val="20000"/>
                    </a:ext>
                  </a:extLst>
                </a:gridCol>
                <a:gridCol w="2066597">
                  <a:extLst>
                    <a:ext uri="{9D8B030D-6E8A-4147-A177-3AD203B41FA5}">
                      <a16:colId xmlns:a16="http://schemas.microsoft.com/office/drawing/2014/main" val="20001"/>
                    </a:ext>
                  </a:extLst>
                </a:gridCol>
                <a:gridCol w="2747211">
                  <a:extLst>
                    <a:ext uri="{9D8B030D-6E8A-4147-A177-3AD203B41FA5}">
                      <a16:colId xmlns:a16="http://schemas.microsoft.com/office/drawing/2014/main" val="20002"/>
                    </a:ext>
                  </a:extLst>
                </a:gridCol>
              </a:tblGrid>
              <a:tr h="454638">
                <a:tc>
                  <a:txBody>
                    <a:bodyPr/>
                    <a:lstStyle/>
                    <a:p>
                      <a:pPr lvl="0" algn="ctr">
                        <a:spcBef>
                          <a:spcPts val="0"/>
                        </a:spcBef>
                        <a:buNone/>
                      </a:pPr>
                      <a:r>
                        <a:rPr lang="en" sz="1500" b="1"/>
                        <a:t>Technical Specification</a:t>
                      </a:r>
                    </a:p>
                  </a:txBody>
                  <a:tcPr marL="91425" marR="91425" marT="91425" marB="91425" anchor="ctr"/>
                </a:tc>
                <a:tc>
                  <a:txBody>
                    <a:bodyPr/>
                    <a:lstStyle/>
                    <a:p>
                      <a:pPr lvl="0" algn="ctr">
                        <a:spcBef>
                          <a:spcPts val="0"/>
                        </a:spcBef>
                        <a:buNone/>
                      </a:pPr>
                      <a:r>
                        <a:rPr lang="en" sz="1500" b="1"/>
                        <a:t>Bluetooth Classic</a:t>
                      </a:r>
                    </a:p>
                  </a:txBody>
                  <a:tcPr marL="91425" marR="91425" marT="91425" marB="91425" anchor="ctr"/>
                </a:tc>
                <a:tc>
                  <a:txBody>
                    <a:bodyPr/>
                    <a:lstStyle/>
                    <a:p>
                      <a:pPr lvl="0" algn="ctr">
                        <a:spcBef>
                          <a:spcPts val="0"/>
                        </a:spcBef>
                        <a:buNone/>
                      </a:pPr>
                      <a:r>
                        <a:rPr lang="en" sz="1500" b="1"/>
                        <a:t>Bluetooth Low Energy</a:t>
                      </a:r>
                    </a:p>
                  </a:txBody>
                  <a:tcPr marL="91425" marR="91425" marT="91425" marB="91425" anchor="ctr"/>
                </a:tc>
                <a:extLst>
                  <a:ext uri="{0D108BD9-81ED-4DB2-BD59-A6C34878D82A}">
                    <a16:rowId xmlns:a16="http://schemas.microsoft.com/office/drawing/2014/main" val="10000"/>
                  </a:ext>
                </a:extLst>
              </a:tr>
              <a:tr h="454638">
                <a:tc>
                  <a:txBody>
                    <a:bodyPr/>
                    <a:lstStyle/>
                    <a:p>
                      <a:pPr lvl="0">
                        <a:spcBef>
                          <a:spcPts val="0"/>
                        </a:spcBef>
                        <a:buNone/>
                      </a:pPr>
                      <a:r>
                        <a:rPr lang="en" sz="1500"/>
                        <a:t>Symbol Rate</a:t>
                      </a:r>
                    </a:p>
                  </a:txBody>
                  <a:tcPr marL="91425" marR="91425" marT="91425" marB="91425" anchor="ctr"/>
                </a:tc>
                <a:tc>
                  <a:txBody>
                    <a:bodyPr/>
                    <a:lstStyle/>
                    <a:p>
                      <a:pPr lvl="0" algn="ctr">
                        <a:spcBef>
                          <a:spcPts val="0"/>
                        </a:spcBef>
                        <a:buNone/>
                      </a:pPr>
                      <a:r>
                        <a:rPr lang="en" sz="1500"/>
                        <a:t>1-3 Mbps</a:t>
                      </a:r>
                    </a:p>
                  </a:txBody>
                  <a:tcPr marL="91425" marR="91425" marT="91425" marB="91425" anchor="ctr"/>
                </a:tc>
                <a:tc>
                  <a:txBody>
                    <a:bodyPr/>
                    <a:lstStyle/>
                    <a:p>
                      <a:pPr lvl="0" algn="ctr">
                        <a:spcBef>
                          <a:spcPts val="0"/>
                        </a:spcBef>
                        <a:buNone/>
                      </a:pPr>
                      <a:r>
                        <a:rPr lang="en" sz="1500"/>
                        <a:t>1 Mbps</a:t>
                      </a:r>
                    </a:p>
                  </a:txBody>
                  <a:tcPr marL="91425" marR="91425" marT="91425" marB="91425" anchor="ctr"/>
                </a:tc>
                <a:extLst>
                  <a:ext uri="{0D108BD9-81ED-4DB2-BD59-A6C34878D82A}">
                    <a16:rowId xmlns:a16="http://schemas.microsoft.com/office/drawing/2014/main" val="10001"/>
                  </a:ext>
                </a:extLst>
              </a:tr>
              <a:tr h="454638">
                <a:tc>
                  <a:txBody>
                    <a:bodyPr/>
                    <a:lstStyle/>
                    <a:p>
                      <a:pPr lvl="0">
                        <a:spcBef>
                          <a:spcPts val="0"/>
                        </a:spcBef>
                        <a:buNone/>
                      </a:pPr>
                      <a:r>
                        <a:rPr lang="en" sz="1500" dirty="0"/>
                        <a:t>Application Throughput</a:t>
                      </a:r>
                    </a:p>
                  </a:txBody>
                  <a:tcPr marL="91425" marR="91425" marT="91425" marB="91425" anchor="ctr"/>
                </a:tc>
                <a:tc>
                  <a:txBody>
                    <a:bodyPr/>
                    <a:lstStyle/>
                    <a:p>
                      <a:pPr lvl="0" algn="ctr">
                        <a:spcBef>
                          <a:spcPts val="0"/>
                        </a:spcBef>
                        <a:buNone/>
                      </a:pPr>
                      <a:r>
                        <a:rPr lang="en" sz="1500"/>
                        <a:t>0.7 - 2.1 Mbps</a:t>
                      </a:r>
                    </a:p>
                  </a:txBody>
                  <a:tcPr marL="91425" marR="91425" marT="91425" marB="91425" anchor="ctr"/>
                </a:tc>
                <a:tc>
                  <a:txBody>
                    <a:bodyPr/>
                    <a:lstStyle/>
                    <a:p>
                      <a:pPr lvl="0" algn="ctr">
                        <a:spcBef>
                          <a:spcPts val="0"/>
                        </a:spcBef>
                        <a:buNone/>
                      </a:pPr>
                      <a:r>
                        <a:rPr lang="en" sz="1500"/>
                        <a:t>305 kbps</a:t>
                      </a:r>
                    </a:p>
                  </a:txBody>
                  <a:tcPr marL="91425" marR="91425" marT="91425" marB="91425" anchor="ctr"/>
                </a:tc>
                <a:extLst>
                  <a:ext uri="{0D108BD9-81ED-4DB2-BD59-A6C34878D82A}">
                    <a16:rowId xmlns:a16="http://schemas.microsoft.com/office/drawing/2014/main" val="10002"/>
                  </a:ext>
                </a:extLst>
              </a:tr>
              <a:tr h="580414">
                <a:tc>
                  <a:txBody>
                    <a:bodyPr/>
                    <a:lstStyle/>
                    <a:p>
                      <a:pPr lvl="0">
                        <a:spcBef>
                          <a:spcPts val="0"/>
                        </a:spcBef>
                        <a:buNone/>
                      </a:pPr>
                      <a:r>
                        <a:rPr lang="en" sz="1500"/>
                        <a:t>Nodes/Active Slaves</a:t>
                      </a:r>
                    </a:p>
                  </a:txBody>
                  <a:tcPr marL="91425" marR="91425" marT="91425" marB="91425" anchor="ctr"/>
                </a:tc>
                <a:tc>
                  <a:txBody>
                    <a:bodyPr/>
                    <a:lstStyle/>
                    <a:p>
                      <a:pPr lvl="0" algn="ctr">
                        <a:spcBef>
                          <a:spcPts val="0"/>
                        </a:spcBef>
                        <a:buNone/>
                      </a:pPr>
                      <a:r>
                        <a:rPr lang="en" sz="1500"/>
                        <a:t>7</a:t>
                      </a:r>
                    </a:p>
                  </a:txBody>
                  <a:tcPr marL="91425" marR="91425" marT="91425" marB="91425" anchor="ctr"/>
                </a:tc>
                <a:tc>
                  <a:txBody>
                    <a:bodyPr/>
                    <a:lstStyle/>
                    <a:p>
                      <a:pPr lvl="0" algn="ctr">
                        <a:spcBef>
                          <a:spcPts val="0"/>
                        </a:spcBef>
                        <a:buNone/>
                      </a:pPr>
                      <a:r>
                        <a:rPr lang="en" sz="1500"/>
                        <a:t>Unlimited (Application dependent)</a:t>
                      </a:r>
                    </a:p>
                  </a:txBody>
                  <a:tcPr marL="91425" marR="91425" marT="91425" marB="91425" anchor="ctr"/>
                </a:tc>
                <a:extLst>
                  <a:ext uri="{0D108BD9-81ED-4DB2-BD59-A6C34878D82A}">
                    <a16:rowId xmlns:a16="http://schemas.microsoft.com/office/drawing/2014/main" val="10003"/>
                  </a:ext>
                </a:extLst>
              </a:tr>
              <a:tr h="580414">
                <a:tc>
                  <a:txBody>
                    <a:bodyPr/>
                    <a:lstStyle/>
                    <a:p>
                      <a:pPr lvl="0">
                        <a:spcBef>
                          <a:spcPts val="0"/>
                        </a:spcBef>
                        <a:buNone/>
                      </a:pPr>
                      <a:r>
                        <a:rPr lang="en" sz="1500"/>
                        <a:t>Latency (from non-connected state)</a:t>
                      </a:r>
                    </a:p>
                  </a:txBody>
                  <a:tcPr marL="91425" marR="91425" marT="91425" marB="91425" anchor="ctr"/>
                </a:tc>
                <a:tc>
                  <a:txBody>
                    <a:bodyPr/>
                    <a:lstStyle/>
                    <a:p>
                      <a:pPr lvl="0" algn="ctr">
                        <a:spcBef>
                          <a:spcPts val="0"/>
                        </a:spcBef>
                        <a:buNone/>
                      </a:pPr>
                      <a:r>
                        <a:rPr lang="en" sz="1500"/>
                        <a:t>100+ ms</a:t>
                      </a:r>
                    </a:p>
                  </a:txBody>
                  <a:tcPr marL="91425" marR="91425" marT="91425" marB="91425" anchor="ctr"/>
                </a:tc>
                <a:tc>
                  <a:txBody>
                    <a:bodyPr/>
                    <a:lstStyle/>
                    <a:p>
                      <a:pPr lvl="0" algn="ctr">
                        <a:spcBef>
                          <a:spcPts val="0"/>
                        </a:spcBef>
                        <a:buNone/>
                      </a:pPr>
                      <a:r>
                        <a:rPr lang="en" sz="1500"/>
                        <a:t>&lt; 6 ms</a:t>
                      </a:r>
                    </a:p>
                  </a:txBody>
                  <a:tcPr marL="91425" marR="91425" marT="91425" marB="91425" anchor="ctr"/>
                </a:tc>
                <a:extLst>
                  <a:ext uri="{0D108BD9-81ED-4DB2-BD59-A6C34878D82A}">
                    <a16:rowId xmlns:a16="http://schemas.microsoft.com/office/drawing/2014/main" val="10004"/>
                  </a:ext>
                </a:extLst>
              </a:tr>
              <a:tr h="454638">
                <a:tc>
                  <a:txBody>
                    <a:bodyPr/>
                    <a:lstStyle/>
                    <a:p>
                      <a:pPr lvl="0" rtl="0">
                        <a:spcBef>
                          <a:spcPts val="0"/>
                        </a:spcBef>
                        <a:buNone/>
                      </a:pPr>
                      <a:r>
                        <a:rPr lang="en" sz="1500"/>
                        <a:t>Security</a:t>
                      </a:r>
                    </a:p>
                  </a:txBody>
                  <a:tcPr marL="91425" marR="91425" marT="91425" marB="91425" anchor="ctr"/>
                </a:tc>
                <a:tc>
                  <a:txBody>
                    <a:bodyPr/>
                    <a:lstStyle/>
                    <a:p>
                      <a:pPr lvl="0" algn="ctr">
                        <a:spcBef>
                          <a:spcPts val="0"/>
                        </a:spcBef>
                        <a:buNone/>
                      </a:pPr>
                      <a:r>
                        <a:rPr lang="en" sz="1500"/>
                        <a:t>56/128-bit</a:t>
                      </a:r>
                    </a:p>
                  </a:txBody>
                  <a:tcPr marL="91425" marR="91425" marT="91425" marB="91425" anchor="ctr"/>
                </a:tc>
                <a:tc>
                  <a:txBody>
                    <a:bodyPr/>
                    <a:lstStyle/>
                    <a:p>
                      <a:pPr lvl="0" algn="ctr">
                        <a:spcBef>
                          <a:spcPts val="0"/>
                        </a:spcBef>
                        <a:buNone/>
                      </a:pPr>
                      <a:r>
                        <a:rPr lang="en" sz="1500"/>
                        <a:t>128-bit AES</a:t>
                      </a:r>
                    </a:p>
                  </a:txBody>
                  <a:tcPr marL="91425" marR="91425" marT="91425" marB="91425" anchor="ctr"/>
                </a:tc>
                <a:extLst>
                  <a:ext uri="{0D108BD9-81ED-4DB2-BD59-A6C34878D82A}">
                    <a16:rowId xmlns:a16="http://schemas.microsoft.com/office/drawing/2014/main" val="10005"/>
                  </a:ext>
                </a:extLst>
              </a:tr>
              <a:tr h="580414">
                <a:tc>
                  <a:txBody>
                    <a:bodyPr/>
                    <a:lstStyle/>
                    <a:p>
                      <a:pPr lvl="0">
                        <a:spcBef>
                          <a:spcPts val="0"/>
                        </a:spcBef>
                        <a:buNone/>
                      </a:pPr>
                      <a:r>
                        <a:rPr lang="en" sz="1500"/>
                        <a:t>Power Consumption</a:t>
                      </a:r>
                    </a:p>
                  </a:txBody>
                  <a:tcPr marL="91425" marR="91425" marT="91425" marB="91425" anchor="ctr"/>
                </a:tc>
                <a:tc>
                  <a:txBody>
                    <a:bodyPr/>
                    <a:lstStyle/>
                    <a:p>
                      <a:pPr lvl="0" algn="ctr">
                        <a:spcBef>
                          <a:spcPts val="0"/>
                        </a:spcBef>
                        <a:buNone/>
                      </a:pPr>
                      <a:r>
                        <a:rPr lang="en" sz="1500"/>
                        <a:t>1 (Reference value)</a:t>
                      </a:r>
                    </a:p>
                  </a:txBody>
                  <a:tcPr marL="91425" marR="91425" marT="91425" marB="91425" anchor="ctr"/>
                </a:tc>
                <a:tc>
                  <a:txBody>
                    <a:bodyPr/>
                    <a:lstStyle/>
                    <a:p>
                      <a:pPr lvl="0" algn="ctr">
                        <a:spcBef>
                          <a:spcPts val="0"/>
                        </a:spcBef>
                        <a:buNone/>
                      </a:pPr>
                      <a:r>
                        <a:rPr lang="en" sz="1500" dirty="0"/>
                        <a:t>0.01 to 0.5 (Use-case dependent)</a:t>
                      </a:r>
                    </a:p>
                  </a:txBody>
                  <a:tcPr marL="91425" marR="91425" marT="91425" marB="91425" anchor="ctr"/>
                </a:tc>
                <a:extLst>
                  <a:ext uri="{0D108BD9-81ED-4DB2-BD59-A6C34878D82A}">
                    <a16:rowId xmlns:a16="http://schemas.microsoft.com/office/drawing/2014/main" val="10006"/>
                  </a:ext>
                </a:extLst>
              </a:tr>
            </a:tbl>
          </a:graphicData>
        </a:graphic>
      </p:graphicFrame>
      <p:sp>
        <p:nvSpPr>
          <p:cNvPr id="78" name="Shape 78"/>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1"/>
            <a:ext cx="8520600" cy="488400"/>
          </a:xfrm>
          <a:prstGeom prst="rect">
            <a:avLst/>
          </a:prstGeom>
        </p:spPr>
        <p:txBody>
          <a:bodyPr lIns="91425" tIns="91425" rIns="91425" bIns="91425" anchor="t" anchorCtr="0">
            <a:noAutofit/>
          </a:bodyPr>
          <a:lstStyle/>
          <a:p>
            <a:pPr algn="ctr"/>
            <a:r>
              <a:rPr lang="en"/>
              <a:t>BLE Architecture</a:t>
            </a:r>
          </a:p>
        </p:txBody>
      </p:sp>
      <p:sp>
        <p:nvSpPr>
          <p:cNvPr id="84" name="Shape 84"/>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5</a:t>
            </a:fld>
            <a:endParaRPr lang="en"/>
          </a:p>
        </p:txBody>
      </p:sp>
      <p:pic>
        <p:nvPicPr>
          <p:cNvPr id="85" name="Shape 85"/>
          <p:cNvPicPr preferRelativeResize="0"/>
          <p:nvPr/>
        </p:nvPicPr>
        <p:blipFill rotWithShape="1">
          <a:blip r:embed="rId3">
            <a:alphaModFix/>
          </a:blip>
          <a:srcRect l="729" r="1965" b="3222"/>
          <a:stretch/>
        </p:blipFill>
        <p:spPr>
          <a:xfrm>
            <a:off x="1711201" y="534125"/>
            <a:ext cx="5489700" cy="412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6" name="Shape 86"/>
          <p:cNvSpPr txBox="1"/>
          <p:nvPr/>
        </p:nvSpPr>
        <p:spPr>
          <a:xfrm>
            <a:off x="183751" y="4663225"/>
            <a:ext cx="8614800" cy="318900"/>
          </a:xfrm>
          <a:prstGeom prst="rect">
            <a:avLst/>
          </a:prstGeom>
          <a:noFill/>
          <a:ln>
            <a:noFill/>
          </a:ln>
        </p:spPr>
        <p:txBody>
          <a:bodyPr lIns="91425" tIns="91425" rIns="91425" bIns="91425" anchor="ctr" anchorCtr="0">
            <a:noAutofit/>
          </a:bodyPr>
          <a:lstStyle/>
          <a:p>
            <a:r>
              <a:rPr lang="en"/>
              <a:t>Fig. 2 Ref: J. Decuir, “Bluetooth 4.0: Low Energy” 2010, </a:t>
            </a:r>
            <a:r>
              <a:rPr lang="en" u="sng">
                <a:solidFill>
                  <a:schemeClr val="hlink"/>
                </a:solidFill>
                <a:hlinkClick r:id="rId4"/>
              </a:rPr>
              <a:t>http://chapters.comsoc.org/vancouver/BTLER3.pdf</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100401"/>
            <a:ext cx="8520600" cy="544200"/>
          </a:xfrm>
          <a:prstGeom prst="rect">
            <a:avLst/>
          </a:prstGeom>
        </p:spPr>
        <p:txBody>
          <a:bodyPr lIns="91425" tIns="91425" rIns="91425" bIns="91425" anchor="t" anchorCtr="0">
            <a:noAutofit/>
          </a:bodyPr>
          <a:lstStyle/>
          <a:p>
            <a:pPr algn="ctr"/>
            <a:r>
              <a:rPr lang="en"/>
              <a:t>Link Layer State Machine</a:t>
            </a:r>
          </a:p>
        </p:txBody>
      </p:sp>
      <p:pic>
        <p:nvPicPr>
          <p:cNvPr id="92" name="Shape 92"/>
          <p:cNvPicPr preferRelativeResize="0"/>
          <p:nvPr/>
        </p:nvPicPr>
        <p:blipFill rotWithShape="1">
          <a:blip r:embed="rId3">
            <a:alphaModFix/>
          </a:blip>
          <a:srcRect l="3956" t="5617" r="4460" b="6609"/>
          <a:stretch/>
        </p:blipFill>
        <p:spPr>
          <a:xfrm>
            <a:off x="1446326" y="651450"/>
            <a:ext cx="6251325" cy="384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3" name="Shape 93"/>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6</a:t>
            </a:fld>
            <a:endParaRPr lang="en"/>
          </a:p>
        </p:txBody>
      </p:sp>
      <p:sp>
        <p:nvSpPr>
          <p:cNvPr id="94" name="Shape 94"/>
          <p:cNvSpPr txBox="1"/>
          <p:nvPr/>
        </p:nvSpPr>
        <p:spPr>
          <a:xfrm>
            <a:off x="130800" y="4564325"/>
            <a:ext cx="8882400" cy="318900"/>
          </a:xfrm>
          <a:prstGeom prst="rect">
            <a:avLst/>
          </a:prstGeom>
          <a:noFill/>
          <a:ln>
            <a:noFill/>
          </a:ln>
        </p:spPr>
        <p:txBody>
          <a:bodyPr lIns="91425" tIns="91425" rIns="91425" bIns="91425" anchor="ctr" anchorCtr="0">
            <a:noAutofit/>
          </a:bodyPr>
          <a:lstStyle/>
          <a:p>
            <a:r>
              <a:rPr lang="en"/>
              <a:t>Fig. 3 Ref: Ch.7, Pg.69, R. Heydon, “</a:t>
            </a:r>
            <a:r>
              <a:rPr lang="en" sz="1451">
                <a:solidFill>
                  <a:schemeClr val="dk1"/>
                </a:solidFill>
                <a:highlight>
                  <a:srgbClr val="FFFFFF"/>
                </a:highlight>
              </a:rPr>
              <a:t>Bluetooth Low Energy: The Developer's Handbook</a:t>
            </a:r>
            <a:r>
              <a:rPr lang="en"/>
              <a:t>”, Prentice Hall, 2012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61151" y="92851"/>
            <a:ext cx="8520600" cy="597900"/>
          </a:xfrm>
          <a:prstGeom prst="rect">
            <a:avLst/>
          </a:prstGeom>
        </p:spPr>
        <p:txBody>
          <a:bodyPr lIns="91425" tIns="91425" rIns="91425" bIns="91425" anchor="t" anchorCtr="0">
            <a:noAutofit/>
          </a:bodyPr>
          <a:lstStyle/>
          <a:p>
            <a:pPr marL="2285943" indent="457189"/>
            <a:r>
              <a:rPr lang="en"/>
              <a:t>Link Layer Channels		</a:t>
            </a:r>
          </a:p>
        </p:txBody>
      </p:sp>
      <p:sp>
        <p:nvSpPr>
          <p:cNvPr id="100" name="Shape 100"/>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7</a:t>
            </a:fld>
            <a:endParaRPr lang="en"/>
          </a:p>
        </p:txBody>
      </p:sp>
      <p:pic>
        <p:nvPicPr>
          <p:cNvPr id="101" name="Shape 101"/>
          <p:cNvPicPr preferRelativeResize="0"/>
          <p:nvPr/>
        </p:nvPicPr>
        <p:blipFill>
          <a:blip r:embed="rId3">
            <a:alphaModFix/>
          </a:blip>
          <a:stretch>
            <a:fillRect/>
          </a:stretch>
        </p:blipFill>
        <p:spPr>
          <a:xfrm>
            <a:off x="197700" y="787976"/>
            <a:ext cx="4941251" cy="3567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2" name="Shape 102"/>
          <p:cNvSpPr txBox="1"/>
          <p:nvPr/>
        </p:nvSpPr>
        <p:spPr>
          <a:xfrm>
            <a:off x="5138951" y="1154223"/>
            <a:ext cx="3742800" cy="2835055"/>
          </a:xfrm>
          <a:prstGeom prst="rect">
            <a:avLst/>
          </a:prstGeom>
          <a:noFill/>
          <a:ln>
            <a:noFill/>
          </a:ln>
        </p:spPr>
        <p:txBody>
          <a:bodyPr lIns="91425" tIns="91425" rIns="91425" bIns="91425" anchor="t" anchorCtr="0">
            <a:noAutofit/>
          </a:bodyPr>
          <a:lstStyle/>
          <a:p>
            <a:pPr marL="457189" indent="-330192">
              <a:lnSpc>
                <a:spcPct val="300000"/>
              </a:lnSpc>
              <a:buSzPct val="100000"/>
              <a:buChar char="●"/>
            </a:pPr>
            <a:r>
              <a:rPr lang="en" sz="1600" dirty="0"/>
              <a:t>2.4 GHz band - same as WiFi</a:t>
            </a:r>
          </a:p>
          <a:p>
            <a:pPr marL="457189" indent="-330192">
              <a:lnSpc>
                <a:spcPct val="300000"/>
              </a:lnSpc>
              <a:buSzPct val="100000"/>
              <a:buChar char="●"/>
            </a:pPr>
            <a:r>
              <a:rPr lang="en" sz="1600" dirty="0"/>
              <a:t>40 channels - 37 (Data) + 3 (Adv.)</a:t>
            </a:r>
          </a:p>
          <a:p>
            <a:pPr marL="457189" indent="-330192">
              <a:lnSpc>
                <a:spcPct val="300000"/>
              </a:lnSpc>
              <a:buSzPct val="100000"/>
              <a:buChar char="●"/>
            </a:pPr>
            <a:r>
              <a:rPr lang="en" sz="1600" dirty="0"/>
              <a:t>Adaptive Frequency Hopping</a:t>
            </a:r>
          </a:p>
        </p:txBody>
      </p:sp>
      <p:sp>
        <p:nvSpPr>
          <p:cNvPr id="103" name="Shape 103"/>
          <p:cNvSpPr txBox="1"/>
          <p:nvPr/>
        </p:nvSpPr>
        <p:spPr>
          <a:xfrm>
            <a:off x="1996351" y="4594001"/>
            <a:ext cx="5151300" cy="318900"/>
          </a:xfrm>
          <a:prstGeom prst="rect">
            <a:avLst/>
          </a:prstGeom>
          <a:noFill/>
          <a:ln>
            <a:noFill/>
          </a:ln>
        </p:spPr>
        <p:txBody>
          <a:bodyPr lIns="91425" tIns="91425" rIns="91425" bIns="91425" anchor="ctr" anchorCtr="0">
            <a:noAutofit/>
          </a:bodyPr>
          <a:lstStyle/>
          <a:p>
            <a:r>
              <a:rPr lang="en"/>
              <a:t>Fig. 4 Ref:  Argenox Technologies, </a:t>
            </a:r>
            <a:r>
              <a:rPr lang="en" u="sng">
                <a:solidFill>
                  <a:schemeClr val="hlink"/>
                </a:solidFill>
                <a:hlinkClick r:id="rId4"/>
              </a:rPr>
              <a:t>A BLE Advertising Primer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algn="ctr"/>
            <a:r>
              <a:rPr lang="en"/>
              <a:t>Packet Structure</a:t>
            </a:r>
          </a:p>
        </p:txBody>
      </p:sp>
      <p:pic>
        <p:nvPicPr>
          <p:cNvPr id="109" name="Shape 109"/>
          <p:cNvPicPr preferRelativeResize="0"/>
          <p:nvPr/>
        </p:nvPicPr>
        <p:blipFill rotWithShape="1">
          <a:blip r:embed="rId3">
            <a:alphaModFix/>
          </a:blip>
          <a:srcRect r="1671" b="9543"/>
          <a:stretch/>
        </p:blipFill>
        <p:spPr>
          <a:xfrm>
            <a:off x="740413" y="1491001"/>
            <a:ext cx="7663175" cy="23567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0" name="Shape 110"/>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8</a:t>
            </a:fld>
            <a:endParaRPr lang="en"/>
          </a:p>
        </p:txBody>
      </p:sp>
      <p:sp>
        <p:nvSpPr>
          <p:cNvPr id="111" name="Shape 111"/>
          <p:cNvSpPr txBox="1"/>
          <p:nvPr/>
        </p:nvSpPr>
        <p:spPr>
          <a:xfrm>
            <a:off x="158551" y="4549776"/>
            <a:ext cx="8826900" cy="318900"/>
          </a:xfrm>
          <a:prstGeom prst="rect">
            <a:avLst/>
          </a:prstGeom>
          <a:noFill/>
          <a:ln>
            <a:noFill/>
          </a:ln>
        </p:spPr>
        <p:txBody>
          <a:bodyPr lIns="91425" tIns="91425" rIns="91425" bIns="91425" anchor="ctr" anchorCtr="0">
            <a:noAutofit/>
          </a:bodyPr>
          <a:lstStyle/>
          <a:p>
            <a:r>
              <a:rPr lang="en"/>
              <a:t>Fig. Ref: Ch.7, Pg.107, R. Heydon, “</a:t>
            </a:r>
            <a:r>
              <a:rPr lang="en" sz="1451">
                <a:solidFill>
                  <a:schemeClr val="dk1"/>
                </a:solidFill>
                <a:highlight>
                  <a:srgbClr val="FFFFFF"/>
                </a:highlight>
              </a:rPr>
              <a:t>Bluetooth Low Energy: The Developer's Handbook</a:t>
            </a:r>
            <a:r>
              <a:rPr lang="en"/>
              <a:t>”, Prentice Hall, 2012</a:t>
            </a:r>
          </a:p>
        </p:txBody>
      </p:sp>
      <p:sp>
        <p:nvSpPr>
          <p:cNvPr id="112" name="Shape 112"/>
          <p:cNvSpPr txBox="1"/>
          <p:nvPr/>
        </p:nvSpPr>
        <p:spPr>
          <a:xfrm>
            <a:off x="3031200" y="3879863"/>
            <a:ext cx="3081600" cy="318900"/>
          </a:xfrm>
          <a:prstGeom prst="rect">
            <a:avLst/>
          </a:prstGeom>
          <a:noFill/>
          <a:ln>
            <a:noFill/>
          </a:ln>
        </p:spPr>
        <p:txBody>
          <a:bodyPr lIns="91425" tIns="91425" rIns="91425" bIns="91425" anchor="ctr" anchorCtr="0">
            <a:noAutofit/>
          </a:bodyPr>
          <a:lstStyle/>
          <a:p>
            <a:r>
              <a:rPr lang="en" dirty="0"/>
              <a:t>Fig. 5 - Encrypted Packet Structure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0"/>
            <a:ext cx="8520600" cy="572700"/>
          </a:xfrm>
          <a:prstGeom prst="rect">
            <a:avLst/>
          </a:prstGeom>
        </p:spPr>
        <p:txBody>
          <a:bodyPr lIns="91425" tIns="91425" rIns="91425" bIns="91425" anchor="t" anchorCtr="0">
            <a:noAutofit/>
          </a:bodyPr>
          <a:lstStyle/>
          <a:p>
            <a:pPr algn="ctr"/>
            <a:r>
              <a:rPr lang="en" dirty="0"/>
              <a:t>Profiles - GAP and GATT</a:t>
            </a:r>
          </a:p>
        </p:txBody>
      </p:sp>
      <p:sp>
        <p:nvSpPr>
          <p:cNvPr id="118" name="Shape 118"/>
          <p:cNvSpPr txBox="1">
            <a:spLocks noGrp="1"/>
          </p:cNvSpPr>
          <p:nvPr>
            <p:ph type="body" idx="1"/>
          </p:nvPr>
        </p:nvSpPr>
        <p:spPr>
          <a:xfrm>
            <a:off x="387900" y="572700"/>
            <a:ext cx="8368200" cy="4211901"/>
          </a:xfrm>
          <a:prstGeom prst="rect">
            <a:avLst/>
          </a:prstGeom>
        </p:spPr>
        <p:txBody>
          <a:bodyPr lIns="91425" tIns="91425" rIns="91425" bIns="91425" anchor="t" anchorCtr="0">
            <a:noAutofit/>
          </a:bodyPr>
          <a:lstStyle/>
          <a:p>
            <a:pPr algn="just">
              <a:lnSpc>
                <a:spcPct val="100000"/>
              </a:lnSpc>
            </a:pPr>
            <a:r>
              <a:rPr lang="en" sz="1400" dirty="0"/>
              <a:t>Generic Access Profile (GAP) - Used for establishing connection while pairing</a:t>
            </a:r>
          </a:p>
          <a:p>
            <a:pPr marL="457189" indent="-228594" algn="just">
              <a:lnSpc>
                <a:spcPct val="100000"/>
              </a:lnSpc>
              <a:buFont typeface="Arial" panose="020B0604020202020204" pitchFamily="34" charset="0"/>
              <a:buChar char="•"/>
            </a:pPr>
            <a:r>
              <a:rPr lang="en" sz="1400" dirty="0"/>
              <a:t>Discovery </a:t>
            </a:r>
            <a:r>
              <a:rPr lang="en" sz="1400" dirty="0" smtClean="0"/>
              <a:t>procedures</a:t>
            </a:r>
            <a:endParaRPr lang="en" sz="1400" dirty="0"/>
          </a:p>
          <a:p>
            <a:pPr marL="457189" indent="-228594" algn="just">
              <a:lnSpc>
                <a:spcPct val="100000"/>
              </a:lnSpc>
              <a:buFont typeface="Arial" panose="020B0604020202020204" pitchFamily="34" charset="0"/>
              <a:buChar char="•"/>
            </a:pPr>
            <a:r>
              <a:rPr lang="en" sz="1400" dirty="0"/>
              <a:t>Client initiated</a:t>
            </a:r>
          </a:p>
          <a:p>
            <a:pPr marL="457189" indent="-228594" algn="just">
              <a:lnSpc>
                <a:spcPct val="100000"/>
              </a:lnSpc>
              <a:buFont typeface="Arial" panose="020B0604020202020204" pitchFamily="34" charset="0"/>
              <a:buChar char="•"/>
            </a:pPr>
            <a:r>
              <a:rPr lang="en" sz="1400" dirty="0"/>
              <a:t>Server initiated</a:t>
            </a:r>
          </a:p>
          <a:p>
            <a:pPr algn="just">
              <a:lnSpc>
                <a:spcPct val="100000"/>
              </a:lnSpc>
            </a:pPr>
            <a:r>
              <a:rPr lang="en" sz="1400" dirty="0"/>
              <a:t>Generic Attribute Profile (GATT) - Used for information interchange after pairing</a:t>
            </a:r>
          </a:p>
          <a:p>
            <a:pPr marL="457189" indent="-228594" algn="just">
              <a:lnSpc>
                <a:spcPct val="100000"/>
              </a:lnSpc>
              <a:buFont typeface="Arial" panose="020B0604020202020204" pitchFamily="34" charset="0"/>
              <a:buChar char="•"/>
            </a:pPr>
            <a:r>
              <a:rPr lang="en" sz="1400" dirty="0"/>
              <a:t>Types of attributes</a:t>
            </a:r>
          </a:p>
          <a:p>
            <a:pPr marL="457189" indent="-228594" algn="just">
              <a:lnSpc>
                <a:spcPct val="100000"/>
              </a:lnSpc>
              <a:buFont typeface="Arial" panose="020B0604020202020204" pitchFamily="34" charset="0"/>
              <a:buChar char="•"/>
            </a:pPr>
            <a:r>
              <a:rPr lang="en" sz="1400" dirty="0"/>
              <a:t>Units</a:t>
            </a:r>
          </a:p>
          <a:p>
            <a:pPr marL="457189" indent="-228594" algn="just">
              <a:lnSpc>
                <a:spcPct val="100000"/>
              </a:lnSpc>
              <a:buFont typeface="Arial" panose="020B0604020202020204" pitchFamily="34" charset="0"/>
              <a:buChar char="•"/>
            </a:pPr>
            <a:r>
              <a:rPr lang="en" sz="1400" dirty="0"/>
              <a:t>Attribute types</a:t>
            </a:r>
          </a:p>
          <a:p>
            <a:pPr marL="457189" indent="-228594" algn="just">
              <a:lnSpc>
                <a:spcPct val="100000"/>
              </a:lnSpc>
              <a:buFont typeface="Arial" panose="020B0604020202020204" pitchFamily="34" charset="0"/>
              <a:buChar char="•"/>
            </a:pPr>
            <a:r>
              <a:rPr lang="en" sz="1400" dirty="0"/>
              <a:t>Characteristic descriptor</a:t>
            </a:r>
          </a:p>
          <a:p>
            <a:pPr marL="457189" indent="-228594" algn="just">
              <a:lnSpc>
                <a:spcPct val="100000"/>
              </a:lnSpc>
              <a:buFont typeface="Arial" panose="020B0604020202020204" pitchFamily="34" charset="0"/>
              <a:buChar char="•"/>
            </a:pPr>
            <a:r>
              <a:rPr lang="en" sz="1400" dirty="0"/>
              <a:t>Characteristic </a:t>
            </a:r>
            <a:r>
              <a:rPr lang="en" sz="1400" dirty="0" smtClean="0"/>
              <a:t>type</a:t>
            </a:r>
            <a:endParaRPr lang="en" sz="1400" dirty="0"/>
          </a:p>
        </p:txBody>
      </p:sp>
      <p:sp>
        <p:nvSpPr>
          <p:cNvPr id="119" name="Shape 119"/>
          <p:cNvSpPr txBox="1">
            <a:spLocks noGrp="1"/>
          </p:cNvSpPr>
          <p:nvPr>
            <p:ph type="sldNum" idx="12"/>
          </p:nvPr>
        </p:nvSpPr>
        <p:spPr>
          <a:xfrm>
            <a:off x="8472458" y="4663217"/>
            <a:ext cx="548700" cy="393600"/>
          </a:xfrm>
          <a:prstGeom prst="rect">
            <a:avLst/>
          </a:prstGeom>
        </p:spPr>
        <p:txBody>
          <a:bodyPr lIns="91425" tIns="91425" rIns="91425" bIns="91425" anchor="ctr" anchorCtr="0">
            <a:noAutofit/>
          </a:bodyPr>
          <a:lstStyle/>
          <a:p>
            <a:fld id="{00000000-1234-1234-1234-123412341234}" type="slidenum">
              <a:rPr lang="en"/>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2469</Words>
  <Application>Microsoft Office PowerPoint</Application>
  <PresentationFormat>On-screen Show (16:9)</PresentationFormat>
  <Paragraphs>234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Courier New</vt:lpstr>
      <vt:lpstr>simple-light-2</vt:lpstr>
      <vt:lpstr>Bluetooth Low Energy (BLE) </vt:lpstr>
      <vt:lpstr>What is BLE?</vt:lpstr>
      <vt:lpstr>Bluetooth Classic, BLE and The IoT Connection</vt:lpstr>
      <vt:lpstr>Bluetooth Classic, BLE and The IoT Connection</vt:lpstr>
      <vt:lpstr>BLE Architecture</vt:lpstr>
      <vt:lpstr>Link Layer State Machine</vt:lpstr>
      <vt:lpstr>Link Layer Channels  </vt:lpstr>
      <vt:lpstr>Packet Structure</vt:lpstr>
      <vt:lpstr>Profiles - GAP and GATT</vt:lpstr>
      <vt:lpstr>             Profiles, Services and Characteristics</vt:lpstr>
      <vt:lpstr>Saving Power: Slave Latency &amp; Lazy Acknowledgement</vt:lpstr>
      <vt:lpstr>PowerPoint Presentation</vt:lpstr>
      <vt:lpstr>Low Power Design</vt:lpstr>
      <vt:lpstr>BLE Security</vt:lpstr>
      <vt:lpstr>Design Constraints and Solutions</vt:lpstr>
      <vt:lpstr>BLE Hardware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 Low Energy (BLE) </dc:title>
  <cp:lastModifiedBy>Saksham Sabharwal</cp:lastModifiedBy>
  <cp:revision>7</cp:revision>
  <dcterms:modified xsi:type="dcterms:W3CDTF">2016-11-07T02:49:55Z</dcterms:modified>
</cp:coreProperties>
</file>