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89" r:id="rId3"/>
    <p:sldId id="257" r:id="rId4"/>
    <p:sldId id="256" r:id="rId5"/>
    <p:sldId id="258" r:id="rId6"/>
    <p:sldId id="259" r:id="rId7"/>
    <p:sldId id="260" r:id="rId8"/>
    <p:sldId id="261" r:id="rId9"/>
    <p:sldId id="262" r:id="rId10"/>
    <p:sldId id="264" r:id="rId11"/>
    <p:sldId id="265" r:id="rId12"/>
    <p:sldId id="266" r:id="rId13"/>
    <p:sldId id="267" r:id="rId14"/>
    <p:sldId id="268" r:id="rId15"/>
    <p:sldId id="269" r:id="rId16"/>
    <p:sldId id="270" r:id="rId17"/>
    <p:sldId id="263" r:id="rId18"/>
    <p:sldId id="280" r:id="rId19"/>
    <p:sldId id="281" r:id="rId20"/>
    <p:sldId id="283" r:id="rId21"/>
    <p:sldId id="284" r:id="rId22"/>
    <p:sldId id="285" r:id="rId23"/>
    <p:sldId id="286" r:id="rId24"/>
    <p:sldId id="287" r:id="rId25"/>
    <p:sldId id="288" r:id="rId26"/>
    <p:sldId id="282"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F0E-BF85-41BD-903D-0CBDC35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28D511-6671-4E8F-A2E0-BF7F2293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25FFD-A69F-4643-94B1-D01BE8785985}"/>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5" name="Footer Placeholder 4">
            <a:extLst>
              <a:ext uri="{FF2B5EF4-FFF2-40B4-BE49-F238E27FC236}">
                <a16:creationId xmlns:a16="http://schemas.microsoft.com/office/drawing/2014/main" id="{8EA8C901-C73F-4676-8EBA-E8FDE17D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68E76-4CC2-4F6E-B870-1CB4258DCC7C}"/>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6012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BFC-3CD3-425F-9A6D-13579563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AB353-90FB-48E4-81ED-C92D1D150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34F0E-761F-4C0B-9ADE-9584BC33CBF4}"/>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5" name="Footer Placeholder 4">
            <a:extLst>
              <a:ext uri="{FF2B5EF4-FFF2-40B4-BE49-F238E27FC236}">
                <a16:creationId xmlns:a16="http://schemas.microsoft.com/office/drawing/2014/main" id="{EA7862D4-DB98-4DB6-8D66-4494B9F3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0CE-22EC-4712-B1D8-F0785DD2F33E}"/>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68137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E474-C645-46D4-AE56-C307E1FCE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600CA-5C43-4441-85A9-6731050B9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DA0C-48EE-4BEB-BAC4-956F0F75548D}"/>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5" name="Footer Placeholder 4">
            <a:extLst>
              <a:ext uri="{FF2B5EF4-FFF2-40B4-BE49-F238E27FC236}">
                <a16:creationId xmlns:a16="http://schemas.microsoft.com/office/drawing/2014/main" id="{9B290387-C926-458C-A59A-4C9A51D5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A54B-5F40-4320-A6E1-2FACB8C932C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858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603-2EC0-4143-BA14-1291D560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19672-C4CB-46D8-8A21-F20742526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B009-7C16-4850-8099-DA122D38CFA2}"/>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5" name="Footer Placeholder 4">
            <a:extLst>
              <a:ext uri="{FF2B5EF4-FFF2-40B4-BE49-F238E27FC236}">
                <a16:creationId xmlns:a16="http://schemas.microsoft.com/office/drawing/2014/main" id="{B0E2A2F5-E124-4839-9C4D-8ED02E83C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99076-FFD5-482C-AE41-50C76474B1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9189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352-D39E-4B14-82DF-1F52FFA08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809E5-8518-4FCA-8033-A4733C9DC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0669-4CE4-43AF-95C8-DB1B95AEED16}"/>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5" name="Footer Placeholder 4">
            <a:extLst>
              <a:ext uri="{FF2B5EF4-FFF2-40B4-BE49-F238E27FC236}">
                <a16:creationId xmlns:a16="http://schemas.microsoft.com/office/drawing/2014/main" id="{29B4D966-5942-4DE7-BA4B-E652D9BC8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7FDAB-D4DF-4846-9462-0BFC8235D5C4}"/>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870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A924-34A1-4316-A462-5860B305F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07C05-7CAD-408D-B13B-B04818578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61FE0-698E-4592-975A-F95F436EC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949D7-EE3C-42AB-A42A-10F56FE4214F}"/>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6" name="Footer Placeholder 5">
            <a:extLst>
              <a:ext uri="{FF2B5EF4-FFF2-40B4-BE49-F238E27FC236}">
                <a16:creationId xmlns:a16="http://schemas.microsoft.com/office/drawing/2014/main" id="{3EE69237-17DE-4E54-B11E-9047953E8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B6500-C4FF-403E-B62B-46F3F01D007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318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446-FED0-4F94-8CD3-A2EBCEB01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FE627-7539-41D3-8D9D-1E8A7F696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42EAD-290F-4ED1-9245-F290F2A20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66CB4-55D6-44B1-A088-FDD568EE6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716-79C0-4161-90A8-E8B356FB3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58F668-63EC-47AE-BD32-0DDE5A1EE087}"/>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8" name="Footer Placeholder 7">
            <a:extLst>
              <a:ext uri="{FF2B5EF4-FFF2-40B4-BE49-F238E27FC236}">
                <a16:creationId xmlns:a16="http://schemas.microsoft.com/office/drawing/2014/main" id="{4C41F768-18DB-4DE7-8383-8B7D56B49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BFD20-6587-48C4-BA77-C87836B65B19}"/>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9961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1A1-D926-49C9-A675-7FB8AC644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5F159-ED8E-4E50-975D-FBA9C9D85F24}"/>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4" name="Footer Placeholder 3">
            <a:extLst>
              <a:ext uri="{FF2B5EF4-FFF2-40B4-BE49-F238E27FC236}">
                <a16:creationId xmlns:a16="http://schemas.microsoft.com/office/drawing/2014/main" id="{52541308-CBFE-4612-BD4F-02DFB12AA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518D6-AEEC-45F5-90AC-B59811B9628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2109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63335-6AA1-4426-9D60-E00381AAF75B}"/>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3" name="Footer Placeholder 2">
            <a:extLst>
              <a:ext uri="{FF2B5EF4-FFF2-40B4-BE49-F238E27FC236}">
                <a16:creationId xmlns:a16="http://schemas.microsoft.com/office/drawing/2014/main" id="{E15D3BB9-5C47-4997-8C6E-9B8F83C83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1C2813-70D0-40CC-91F2-562433BF25E7}"/>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334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0A9-B179-4078-818E-AD3626054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386A4-7B04-4AF4-83F4-F551C79C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F0A63-0911-4717-8E91-E01AB1B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455E-4CBA-463A-88C0-B962E4FD7F04}"/>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6" name="Footer Placeholder 5">
            <a:extLst>
              <a:ext uri="{FF2B5EF4-FFF2-40B4-BE49-F238E27FC236}">
                <a16:creationId xmlns:a16="http://schemas.microsoft.com/office/drawing/2014/main" id="{DE5DC36E-B565-4810-B071-C5FA2B9FB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8CE69-ED13-427F-A5E8-AFBC30BC2C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41337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744-C1FE-4EC0-87A2-A4C981C8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EA5FE-8D63-4B6C-ADBF-27A458434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1B5E-D804-44E7-8CDA-3E876D2D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ECAC-8C47-4100-8ECE-C9C7BDCDE18B}"/>
              </a:ext>
            </a:extLst>
          </p:cNvPr>
          <p:cNvSpPr>
            <a:spLocks noGrp="1"/>
          </p:cNvSpPr>
          <p:nvPr>
            <p:ph type="dt" sz="half" idx="10"/>
          </p:nvPr>
        </p:nvSpPr>
        <p:spPr/>
        <p:txBody>
          <a:bodyPr/>
          <a:lstStyle/>
          <a:p>
            <a:fld id="{8A417453-3320-4BCD-A2FB-7FD7C1706EAB}" type="datetimeFigureOut">
              <a:rPr lang="en-IN" smtClean="0"/>
              <a:t>06-07-2022</a:t>
            </a:fld>
            <a:endParaRPr lang="en-IN"/>
          </a:p>
        </p:txBody>
      </p:sp>
      <p:sp>
        <p:nvSpPr>
          <p:cNvPr id="6" name="Footer Placeholder 5">
            <a:extLst>
              <a:ext uri="{FF2B5EF4-FFF2-40B4-BE49-F238E27FC236}">
                <a16:creationId xmlns:a16="http://schemas.microsoft.com/office/drawing/2014/main" id="{678A48BF-F575-46FB-A9DE-FFD0961B8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CD655-4294-4119-A3A6-6D5F8B75C3BF}"/>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4657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C42DE-1C5A-420A-91AA-40D8B449F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CC4-585B-443A-BFD1-166B0A6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F725-EED8-4C99-85B7-48F3AC7D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17453-3320-4BCD-A2FB-7FD7C1706EAB}" type="datetimeFigureOut">
              <a:rPr lang="en-IN" smtClean="0"/>
              <a:t>06-07-2022</a:t>
            </a:fld>
            <a:endParaRPr lang="en-IN"/>
          </a:p>
        </p:txBody>
      </p:sp>
      <p:sp>
        <p:nvSpPr>
          <p:cNvPr id="5" name="Footer Placeholder 4">
            <a:extLst>
              <a:ext uri="{FF2B5EF4-FFF2-40B4-BE49-F238E27FC236}">
                <a16:creationId xmlns:a16="http://schemas.microsoft.com/office/drawing/2014/main" id="{28D75937-7932-437C-A3C3-395E86BC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DD12-6F1A-4CB9-9D58-C12569AD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7713-0057-48E6-AB07-7F82787C7452}" type="slidenum">
              <a:rPr lang="en-IN" smtClean="0"/>
              <a:t>‹#›</a:t>
            </a:fld>
            <a:endParaRPr lang="en-IN"/>
          </a:p>
        </p:txBody>
      </p:sp>
    </p:spTree>
    <p:extLst>
      <p:ext uri="{BB962C8B-B14F-4D97-AF65-F5344CB8AC3E}">
        <p14:creationId xmlns:p14="http://schemas.microsoft.com/office/powerpoint/2010/main" val="30764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hyperlink" Target="https://aws.amazon.com/modern-ap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about/free-and-open-sour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raveenrps/gaptech.gi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58836-929C-4D66-A2CD-7FEA10D4E583}"/>
              </a:ext>
            </a:extLst>
          </p:cNvPr>
          <p:cNvSpPr txBox="1"/>
          <p:nvPr/>
        </p:nvSpPr>
        <p:spPr>
          <a:xfrm>
            <a:off x="2596718" y="923276"/>
            <a:ext cx="6640497" cy="3416320"/>
          </a:xfrm>
          <a:prstGeom prst="rect">
            <a:avLst/>
          </a:prstGeom>
          <a:noFill/>
        </p:spPr>
        <p:txBody>
          <a:bodyPr wrap="square" rtlCol="0">
            <a:spAutoFit/>
          </a:bodyPr>
          <a:lstStyle/>
          <a:p>
            <a:pPr algn="ctr"/>
            <a:r>
              <a:rPr lang="en-IN" sz="7200" b="1" dirty="0">
                <a:solidFill>
                  <a:srgbClr val="FF0000"/>
                </a:solidFill>
              </a:rPr>
              <a:t>Introduction </a:t>
            </a:r>
          </a:p>
          <a:p>
            <a:pPr algn="ctr"/>
            <a:r>
              <a:rPr lang="en-IN" sz="7200" b="1" dirty="0">
                <a:solidFill>
                  <a:srgbClr val="FF0000"/>
                </a:solidFill>
              </a:rPr>
              <a:t>to </a:t>
            </a:r>
          </a:p>
          <a:p>
            <a:pPr algn="ctr"/>
            <a:r>
              <a:rPr lang="en-IN" sz="7200" b="1" dirty="0">
                <a:solidFill>
                  <a:srgbClr val="FF0000"/>
                </a:solidFill>
              </a:rPr>
              <a:t>DevOps</a:t>
            </a:r>
            <a:endParaRPr lang="en-IN" sz="1200" b="1" dirty="0">
              <a:solidFill>
                <a:srgbClr val="FF0000"/>
              </a:solidFill>
            </a:endParaRPr>
          </a:p>
        </p:txBody>
      </p:sp>
    </p:spTree>
    <p:extLst>
      <p:ext uri="{BB962C8B-B14F-4D97-AF65-F5344CB8AC3E}">
        <p14:creationId xmlns:p14="http://schemas.microsoft.com/office/powerpoint/2010/main" val="16743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21C2-8FEE-49A5-B24F-D6DB99E8B4FC}"/>
              </a:ext>
            </a:extLst>
          </p:cNvPr>
          <p:cNvSpPr txBox="1"/>
          <p:nvPr/>
        </p:nvSpPr>
        <p:spPr>
          <a:xfrm>
            <a:off x="843379" y="683581"/>
            <a:ext cx="10031767" cy="5632311"/>
          </a:xfrm>
          <a:prstGeom prst="rect">
            <a:avLst/>
          </a:prstGeom>
          <a:noFill/>
        </p:spPr>
        <p:txBody>
          <a:bodyPr wrap="square" rtlCol="0">
            <a:spAutoFit/>
          </a:bodyPr>
          <a:lstStyle/>
          <a:p>
            <a:pPr algn="ctr"/>
            <a:r>
              <a:rPr lang="en-US" sz="4000" dirty="0"/>
              <a:t>DevOps Life Cycle</a:t>
            </a:r>
          </a:p>
          <a:p>
            <a:endParaRPr lang="en-US" sz="4000" dirty="0"/>
          </a:p>
          <a:p>
            <a:r>
              <a:rPr lang="en-US" sz="4000" dirty="0"/>
              <a:t>1. Plan</a:t>
            </a:r>
          </a:p>
          <a:p>
            <a:r>
              <a:rPr lang="en-US" sz="4000" dirty="0"/>
              <a:t>2. Code</a:t>
            </a:r>
          </a:p>
          <a:p>
            <a:r>
              <a:rPr lang="en-US" sz="4000" dirty="0"/>
              <a:t>3. Build</a:t>
            </a:r>
          </a:p>
          <a:p>
            <a:r>
              <a:rPr lang="en-US" sz="4000" dirty="0"/>
              <a:t>4. Test</a:t>
            </a:r>
          </a:p>
          <a:p>
            <a:r>
              <a:rPr lang="en-US" sz="4000" dirty="0"/>
              <a:t>5. </a:t>
            </a:r>
            <a:r>
              <a:rPr lang="en-US" sz="4000" dirty="0" err="1"/>
              <a:t>Deployement</a:t>
            </a:r>
            <a:endParaRPr lang="en-US" sz="4000" dirty="0"/>
          </a:p>
          <a:p>
            <a:r>
              <a:rPr lang="en-US" sz="4000" dirty="0"/>
              <a:t>6. Operate</a:t>
            </a:r>
          </a:p>
          <a:p>
            <a:r>
              <a:rPr lang="en-US" sz="4000" dirty="0"/>
              <a:t>7. Monitor.</a:t>
            </a:r>
            <a:endParaRPr lang="en-IN" sz="4000" dirty="0"/>
          </a:p>
        </p:txBody>
      </p:sp>
    </p:spTree>
    <p:extLst>
      <p:ext uri="{BB962C8B-B14F-4D97-AF65-F5344CB8AC3E}">
        <p14:creationId xmlns:p14="http://schemas.microsoft.com/office/powerpoint/2010/main" val="1865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F1C47-8F0A-4355-A4A2-EFA7223679F8}"/>
              </a:ext>
            </a:extLst>
          </p:cNvPr>
          <p:cNvSpPr txBox="1"/>
          <p:nvPr/>
        </p:nvSpPr>
        <p:spPr>
          <a:xfrm>
            <a:off x="106532" y="186430"/>
            <a:ext cx="11851689" cy="6986528"/>
          </a:xfrm>
          <a:prstGeom prst="rect">
            <a:avLst/>
          </a:prstGeom>
          <a:noFill/>
        </p:spPr>
        <p:txBody>
          <a:bodyPr wrap="square" rtlCol="0">
            <a:spAutoFit/>
          </a:bodyPr>
          <a:lstStyle/>
          <a:p>
            <a:pPr algn="ctr"/>
            <a:r>
              <a:rPr lang="en-IN" sz="3200" dirty="0"/>
              <a:t>DevOps Stages</a:t>
            </a:r>
          </a:p>
          <a:p>
            <a:r>
              <a:rPr lang="en-US" sz="3200" dirty="0"/>
              <a:t>1. Version Control: Maintains different versions of the code ( Source Code Management)</a:t>
            </a:r>
          </a:p>
          <a:p>
            <a:endParaRPr lang="en-US" sz="3200" dirty="0"/>
          </a:p>
          <a:p>
            <a:r>
              <a:rPr lang="en-US" sz="3200" dirty="0"/>
              <a:t>2. Continuous Integration : Compile, validate, code Review, Unit Testing, Integration Testing (Continuous Build)</a:t>
            </a:r>
          </a:p>
          <a:p>
            <a:endParaRPr lang="en-US" sz="3200" dirty="0"/>
          </a:p>
          <a:p>
            <a:r>
              <a:rPr lang="en-US" sz="3200" dirty="0"/>
              <a:t>3. Continuous delivery : Deploying the build applications to the test servers and performing UAT (Continuous Testing)</a:t>
            </a:r>
          </a:p>
          <a:p>
            <a:endParaRPr lang="en-US" sz="3200" dirty="0"/>
          </a:p>
          <a:p>
            <a:r>
              <a:rPr lang="en-US" sz="3200" dirty="0"/>
              <a:t>4. Continuous Deployment: Deploying the tested applications on the prod server for release (Configuration Management and Containerization)</a:t>
            </a:r>
          </a:p>
          <a:p>
            <a:endParaRPr lang="en-IN" sz="3200" dirty="0"/>
          </a:p>
        </p:txBody>
      </p:sp>
    </p:spTree>
    <p:extLst>
      <p:ext uri="{BB962C8B-B14F-4D97-AF65-F5344CB8AC3E}">
        <p14:creationId xmlns:p14="http://schemas.microsoft.com/office/powerpoint/2010/main" val="302204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58106-9A29-4BE2-83F3-D57B862334FA}"/>
              </a:ext>
            </a:extLst>
          </p:cNvPr>
          <p:cNvSpPr txBox="1"/>
          <p:nvPr/>
        </p:nvSpPr>
        <p:spPr>
          <a:xfrm>
            <a:off x="503067" y="275207"/>
            <a:ext cx="11185865" cy="6124754"/>
          </a:xfrm>
          <a:prstGeom prst="rect">
            <a:avLst/>
          </a:prstGeom>
          <a:noFill/>
        </p:spPr>
        <p:txBody>
          <a:bodyPr wrap="square" rtlCol="0">
            <a:spAutoFit/>
          </a:bodyPr>
          <a:lstStyle/>
          <a:p>
            <a:r>
              <a:rPr lang="en-US" sz="2800" b="1" dirty="0">
                <a:solidFill>
                  <a:srgbClr val="0070C0"/>
                </a:solidFill>
              </a:rPr>
              <a:t>Continuous Integration</a:t>
            </a:r>
          </a:p>
          <a:p>
            <a:r>
              <a:rPr lang="en-US" sz="2800" dirty="0"/>
              <a:t>Continuous integration is a </a:t>
            </a:r>
            <a:r>
              <a:rPr lang="en-US" sz="2800" b="1" dirty="0"/>
              <a:t>DevOps software development practice where developers regularly merge their code changes into a central repository</a:t>
            </a:r>
            <a:r>
              <a:rPr lang="en-US" sz="2800" dirty="0"/>
              <a:t>, after which automated builds and tests are run.</a:t>
            </a:r>
          </a:p>
          <a:p>
            <a:endParaRPr lang="en-US" sz="2800" dirty="0"/>
          </a:p>
          <a:p>
            <a:r>
              <a:rPr lang="en-US" sz="2800" i="1" dirty="0"/>
              <a:t>Continuous integration refers to the build and unit testing stages of the software release process. Every revision that is committed triggers an automated build and test. </a:t>
            </a:r>
          </a:p>
          <a:p>
            <a:endParaRPr lang="en-US" sz="2800" i="1" dirty="0"/>
          </a:p>
          <a:p>
            <a:r>
              <a:rPr lang="en-US" sz="2800" i="1" dirty="0"/>
              <a:t>Benefits:</a:t>
            </a:r>
          </a:p>
          <a:p>
            <a:endParaRPr lang="en-US" sz="2800" i="1" dirty="0"/>
          </a:p>
          <a:p>
            <a:pPr marL="342900" indent="-342900">
              <a:buAutoNum type="arabicPeriod"/>
            </a:pPr>
            <a:r>
              <a:rPr lang="en-US" sz="2800" i="1" dirty="0"/>
              <a:t>Improve Developer Productivity</a:t>
            </a:r>
          </a:p>
          <a:p>
            <a:pPr marL="342900" indent="-342900">
              <a:buAutoNum type="arabicPeriod"/>
            </a:pPr>
            <a:r>
              <a:rPr lang="en-US" sz="2800" i="1" dirty="0"/>
              <a:t>Find and Address the Bugs Quicker</a:t>
            </a:r>
          </a:p>
          <a:p>
            <a:pPr marL="342900" indent="-342900">
              <a:buAutoNum type="arabicPeriod"/>
            </a:pPr>
            <a:r>
              <a:rPr lang="en-US" sz="2800" i="1" dirty="0"/>
              <a:t>Deliver Updates Faster</a:t>
            </a:r>
            <a:endParaRPr lang="en-IN" sz="2800" dirty="0"/>
          </a:p>
        </p:txBody>
      </p:sp>
    </p:spTree>
    <p:extLst>
      <p:ext uri="{BB962C8B-B14F-4D97-AF65-F5344CB8AC3E}">
        <p14:creationId xmlns:p14="http://schemas.microsoft.com/office/powerpoint/2010/main" val="5631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B6327-C48F-405C-9193-2638947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 y="55399"/>
            <a:ext cx="12114599" cy="6747202"/>
          </a:xfrm>
          <a:prstGeom prst="rect">
            <a:avLst/>
          </a:prstGeom>
        </p:spPr>
      </p:pic>
    </p:spTree>
    <p:extLst>
      <p:ext uri="{BB962C8B-B14F-4D97-AF65-F5344CB8AC3E}">
        <p14:creationId xmlns:p14="http://schemas.microsoft.com/office/powerpoint/2010/main" val="577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E337-E668-4957-8B2B-47305FBF5C49}"/>
              </a:ext>
            </a:extLst>
          </p:cNvPr>
          <p:cNvSpPr txBox="1"/>
          <p:nvPr/>
        </p:nvSpPr>
        <p:spPr>
          <a:xfrm>
            <a:off x="266330" y="365723"/>
            <a:ext cx="11230253" cy="6709529"/>
          </a:xfrm>
          <a:prstGeom prst="rect">
            <a:avLst/>
          </a:prstGeom>
          <a:noFill/>
        </p:spPr>
        <p:txBody>
          <a:bodyPr wrap="square" rtlCol="0">
            <a:spAutoFit/>
          </a:bodyPr>
          <a:lstStyle/>
          <a:p>
            <a:r>
              <a:rPr lang="en-IN" sz="2800" b="1" dirty="0">
                <a:solidFill>
                  <a:srgbClr val="0070C0"/>
                </a:solidFill>
              </a:rPr>
              <a:t>Continuous Delivery Vs Continuous Deployment</a:t>
            </a:r>
          </a:p>
          <a:p>
            <a:pPr algn="just"/>
            <a:endParaRPr lang="en-IN" sz="2400" dirty="0"/>
          </a:p>
          <a:p>
            <a:pPr algn="just"/>
            <a:r>
              <a:rPr lang="en-US" sz="2400" b="1" dirty="0"/>
              <a:t>Continuous delivery</a:t>
            </a:r>
            <a:r>
              <a:rPr lang="en-US" sz="2400" dirty="0"/>
              <a:t> is a software development practice where code changes are automatically prepared for a release to production. </a:t>
            </a:r>
          </a:p>
          <a:p>
            <a:pPr algn="just"/>
            <a:endParaRPr lang="en-US" sz="2400" dirty="0"/>
          </a:p>
          <a:p>
            <a:pPr algn="just"/>
            <a:r>
              <a:rPr lang="en-US" sz="2400" dirty="0"/>
              <a:t>A pillar of </a:t>
            </a:r>
            <a:r>
              <a:rPr lang="en-US" sz="2400" dirty="0">
                <a:hlinkClick r:id="rId2">
                  <a:extLst>
                    <a:ext uri="{A12FA001-AC4F-418D-AE19-62706E023703}">
                      <ahyp:hlinkClr xmlns:ahyp="http://schemas.microsoft.com/office/drawing/2018/hyperlinkcolor" val="tx"/>
                    </a:ext>
                  </a:extLst>
                </a:hlinkClick>
              </a:rPr>
              <a:t>modern application development</a:t>
            </a:r>
            <a:r>
              <a:rPr lang="en-US" sz="2400" dirty="0"/>
              <a:t>, continuous delivery expands upon </a:t>
            </a:r>
            <a:r>
              <a:rPr lang="en-US" sz="2400" dirty="0">
                <a:hlinkClick r:id="rId3">
                  <a:extLst>
                    <a:ext uri="{A12FA001-AC4F-418D-AE19-62706E023703}">
                      <ahyp:hlinkClr xmlns:ahyp="http://schemas.microsoft.com/office/drawing/2018/hyperlinkcolor" val="tx"/>
                    </a:ext>
                  </a:extLst>
                </a:hlinkClick>
              </a:rPr>
              <a:t>continuous integration</a:t>
            </a:r>
            <a:r>
              <a:rPr lang="en-US" sz="2400" dirty="0"/>
              <a:t> by deploying all code changes to a testing environment and/or a production environment after the build stage</a:t>
            </a:r>
          </a:p>
          <a:p>
            <a:pPr algn="just"/>
            <a:endParaRPr lang="en-US" sz="2400" dirty="0"/>
          </a:p>
          <a:p>
            <a:pPr algn="just"/>
            <a:r>
              <a:rPr lang="en-US" sz="2400" dirty="0"/>
              <a:t>With continuous delivery, every code change is built, tested, and then pushed to a non-production testing or staging environment. There can be multiple, parallel test stages before a production deployment.</a:t>
            </a:r>
          </a:p>
          <a:p>
            <a:pPr algn="just"/>
            <a:endParaRPr lang="en-US" sz="2400" dirty="0"/>
          </a:p>
          <a:p>
            <a:pPr algn="just"/>
            <a:r>
              <a:rPr lang="en-US" sz="2400" dirty="0"/>
              <a:t>The difference between continuous delivery and continuous deployment is the presence of a manual approval to update to production. With continuous deployment, production happens automatically without explicit approval. </a:t>
            </a:r>
          </a:p>
          <a:p>
            <a:pPr algn="just"/>
            <a:endParaRPr lang="en-IN" sz="2400" dirty="0"/>
          </a:p>
          <a:p>
            <a:pPr algn="just"/>
            <a:endParaRPr lang="en-IN" dirty="0"/>
          </a:p>
        </p:txBody>
      </p:sp>
    </p:spTree>
    <p:extLst>
      <p:ext uri="{BB962C8B-B14F-4D97-AF65-F5344CB8AC3E}">
        <p14:creationId xmlns:p14="http://schemas.microsoft.com/office/powerpoint/2010/main" val="23875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439E0-CA26-4B40-A0B6-D1C1D1A0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4" y="0"/>
            <a:ext cx="9117366" cy="6782539"/>
          </a:xfrm>
          <a:prstGeom prst="rect">
            <a:avLst/>
          </a:prstGeom>
        </p:spPr>
      </p:pic>
    </p:spTree>
    <p:extLst>
      <p:ext uri="{BB962C8B-B14F-4D97-AF65-F5344CB8AC3E}">
        <p14:creationId xmlns:p14="http://schemas.microsoft.com/office/powerpoint/2010/main" val="14271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044E2-D9A6-45F0-B100-4257AAB5E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547687"/>
            <a:ext cx="10810875" cy="5762625"/>
          </a:xfrm>
          <a:prstGeom prst="rect">
            <a:avLst/>
          </a:prstGeom>
        </p:spPr>
      </p:pic>
      <p:sp>
        <p:nvSpPr>
          <p:cNvPr id="4" name="TextBox 3">
            <a:extLst>
              <a:ext uri="{FF2B5EF4-FFF2-40B4-BE49-F238E27FC236}">
                <a16:creationId xmlns:a16="http://schemas.microsoft.com/office/drawing/2014/main" id="{D78DF55B-809D-4914-BF7C-75941B0D5922}"/>
              </a:ext>
            </a:extLst>
          </p:cNvPr>
          <p:cNvSpPr txBox="1"/>
          <p:nvPr/>
        </p:nvSpPr>
        <p:spPr>
          <a:xfrm>
            <a:off x="9010835" y="6134470"/>
            <a:ext cx="2618913" cy="369332"/>
          </a:xfrm>
          <a:prstGeom prst="rect">
            <a:avLst/>
          </a:prstGeom>
          <a:noFill/>
        </p:spPr>
        <p:txBody>
          <a:bodyPr wrap="square" rtlCol="0">
            <a:spAutoFit/>
          </a:bodyPr>
          <a:lstStyle/>
          <a:p>
            <a:r>
              <a:rPr lang="en-IN" dirty="0"/>
              <a:t>Courtesy: </a:t>
            </a:r>
            <a:r>
              <a:rPr lang="en-IN" dirty="0" err="1"/>
              <a:t>Edureka</a:t>
            </a:r>
            <a:endParaRPr lang="en-IN" dirty="0"/>
          </a:p>
        </p:txBody>
      </p:sp>
    </p:spTree>
    <p:extLst>
      <p:ext uri="{BB962C8B-B14F-4D97-AF65-F5344CB8AC3E}">
        <p14:creationId xmlns:p14="http://schemas.microsoft.com/office/powerpoint/2010/main" val="29160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87341-2C46-4130-8524-EEF1FFB83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 y="168675"/>
            <a:ext cx="11868440" cy="6569475"/>
          </a:xfrm>
          <a:prstGeom prst="rect">
            <a:avLst/>
          </a:prstGeom>
        </p:spPr>
      </p:pic>
    </p:spTree>
    <p:extLst>
      <p:ext uri="{BB962C8B-B14F-4D97-AF65-F5344CB8AC3E}">
        <p14:creationId xmlns:p14="http://schemas.microsoft.com/office/powerpoint/2010/main" val="28500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332E9-0239-4133-9D1C-CE18170494CD}"/>
              </a:ext>
            </a:extLst>
          </p:cNvPr>
          <p:cNvSpPr txBox="1"/>
          <p:nvPr/>
        </p:nvSpPr>
        <p:spPr>
          <a:xfrm>
            <a:off x="390617" y="506027"/>
            <a:ext cx="11398929" cy="6555641"/>
          </a:xfrm>
          <a:prstGeom prst="rect">
            <a:avLst/>
          </a:prstGeom>
          <a:noFill/>
        </p:spPr>
        <p:txBody>
          <a:bodyPr wrap="square" rtlCol="0">
            <a:spAutoFit/>
          </a:bodyPr>
          <a:lstStyle/>
          <a:p>
            <a:pPr algn="ctr"/>
            <a:r>
              <a:rPr lang="en-US" sz="2800" b="1" dirty="0">
                <a:solidFill>
                  <a:srgbClr val="FF0000"/>
                </a:solidFill>
              </a:rPr>
              <a:t>Puppet</a:t>
            </a:r>
          </a:p>
          <a:p>
            <a:pPr algn="just"/>
            <a:r>
              <a:rPr lang="en-US" sz="2800"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Real-time context-aware reporting.</a:t>
            </a:r>
          </a:p>
          <a:p>
            <a:pPr algn="just">
              <a:buFont typeface="Arial" panose="020B0604020202020204" pitchFamily="34" charset="0"/>
              <a:buChar char="•"/>
            </a:pPr>
            <a:r>
              <a:rPr lang="en-US" sz="2800" dirty="0"/>
              <a:t>Model and manage the entire environment.</a:t>
            </a:r>
          </a:p>
          <a:p>
            <a:pPr algn="just">
              <a:buFont typeface="Arial" panose="020B0604020202020204" pitchFamily="34" charset="0"/>
              <a:buChar char="•"/>
            </a:pPr>
            <a:r>
              <a:rPr lang="en-US" sz="2800" dirty="0"/>
              <a:t>Defined and continually enforce infrastructure. </a:t>
            </a:r>
          </a:p>
          <a:p>
            <a:pPr algn="just">
              <a:buFont typeface="Arial" panose="020B0604020202020204" pitchFamily="34" charset="0"/>
              <a:buChar char="•"/>
            </a:pPr>
            <a:r>
              <a:rPr lang="en-US" sz="2800" dirty="0"/>
              <a:t>Desired state conflict detection and remediation. </a:t>
            </a:r>
          </a:p>
          <a:p>
            <a:pPr algn="just">
              <a:buFont typeface="Arial" panose="020B0604020202020204" pitchFamily="34" charset="0"/>
              <a:buChar char="•"/>
            </a:pPr>
            <a:r>
              <a:rPr lang="en-US" sz="2800" dirty="0"/>
              <a:t>It inspects and reports on packages running across the infrastructure.</a:t>
            </a:r>
          </a:p>
          <a:p>
            <a:pPr algn="just">
              <a:buFont typeface="Arial" panose="020B0604020202020204" pitchFamily="34" charset="0"/>
              <a:buChar char="•"/>
            </a:pPr>
            <a:r>
              <a:rPr lang="en-US" sz="2800" dirty="0"/>
              <a:t>It eliminates manual work for the software delivery process.</a:t>
            </a:r>
          </a:p>
          <a:p>
            <a:pPr algn="just">
              <a:buFont typeface="Arial" panose="020B0604020202020204" pitchFamily="34" charset="0"/>
              <a:buChar char="•"/>
            </a:pPr>
            <a:r>
              <a:rPr lang="en-US" sz="2800" dirty="0"/>
              <a:t>It helps the developer to deliver great software quickly. </a:t>
            </a:r>
          </a:p>
          <a:p>
            <a:pPr algn="just"/>
            <a:endParaRPr lang="en-IN" sz="2800" dirty="0"/>
          </a:p>
        </p:txBody>
      </p:sp>
    </p:spTree>
    <p:extLst>
      <p:ext uri="{BB962C8B-B14F-4D97-AF65-F5344CB8AC3E}">
        <p14:creationId xmlns:p14="http://schemas.microsoft.com/office/powerpoint/2010/main" val="27360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D85F9-B5B1-4769-A7AA-AA2D150ECDBA}"/>
              </a:ext>
            </a:extLst>
          </p:cNvPr>
          <p:cNvSpPr txBox="1"/>
          <p:nvPr/>
        </p:nvSpPr>
        <p:spPr>
          <a:xfrm>
            <a:off x="346229" y="372862"/>
            <a:ext cx="11656381" cy="6555641"/>
          </a:xfrm>
          <a:prstGeom prst="rect">
            <a:avLst/>
          </a:prstGeom>
          <a:noFill/>
        </p:spPr>
        <p:txBody>
          <a:bodyPr wrap="square" rtlCol="0">
            <a:spAutoFit/>
          </a:bodyPr>
          <a:lstStyle/>
          <a:p>
            <a:pPr algn="ctr"/>
            <a:r>
              <a:rPr lang="en-US" sz="2800" b="1" dirty="0">
                <a:solidFill>
                  <a:srgbClr val="FF0000"/>
                </a:solidFill>
              </a:rPr>
              <a:t>Ansible</a:t>
            </a:r>
          </a:p>
          <a:p>
            <a:pPr algn="just"/>
            <a:r>
              <a:rPr lang="en-US" sz="2800" dirty="0"/>
              <a:t>Ansible is a leading DevOps tool. Ansible is an open-source IT engine that automates application deployment, cloud provisioning, intra service orchestration, and other IT tools. It makes it easier for DevOps teams to scale automation and speed up productivity.</a:t>
            </a:r>
          </a:p>
          <a:p>
            <a:pPr algn="just"/>
            <a:r>
              <a:rPr lang="en-US" sz="2800" dirty="0"/>
              <a:t>Ansible is easy to deploy because it does not use any </a:t>
            </a:r>
            <a:r>
              <a:rPr lang="en-US" sz="2800" b="1" dirty="0"/>
              <a:t>agents</a:t>
            </a:r>
            <a:r>
              <a:rPr lang="en-US" sz="2800" dirty="0"/>
              <a:t> or </a:t>
            </a:r>
            <a:r>
              <a:rPr lang="en-US" sz="2800" b="1" dirty="0"/>
              <a:t>custom</a:t>
            </a:r>
            <a:r>
              <a:rPr lang="en-US" sz="2800" dirty="0"/>
              <a:t> </a:t>
            </a:r>
            <a:r>
              <a:rPr lang="en-US" sz="2800" b="1" dirty="0"/>
              <a:t>security</a:t>
            </a:r>
            <a:r>
              <a:rPr lang="en-US" sz="2800" dirty="0"/>
              <a:t> infrastructure on the client-side, and by pushing modules to the clients. These modules are executed locally on the client-side, and the output is pushed back to the Ansible server. </a:t>
            </a:r>
          </a:p>
          <a:p>
            <a:pPr algn="just"/>
            <a:r>
              <a:rPr lang="en-US" sz="2800" b="1" dirty="0"/>
              <a:t>Features</a:t>
            </a:r>
            <a:endParaRPr lang="en-US" sz="2800" dirty="0"/>
          </a:p>
          <a:p>
            <a:pPr algn="just">
              <a:buFont typeface="Arial" panose="020B0604020202020204" pitchFamily="34" charset="0"/>
              <a:buChar char="•"/>
            </a:pPr>
            <a:r>
              <a:rPr lang="en-US" sz="2800" dirty="0"/>
              <a:t>It is easy to use to open source deploy applications.</a:t>
            </a:r>
          </a:p>
          <a:p>
            <a:pPr algn="just">
              <a:buFont typeface="Arial" panose="020B0604020202020204" pitchFamily="34" charset="0"/>
              <a:buChar char="•"/>
            </a:pPr>
            <a:r>
              <a:rPr lang="en-US" sz="2800" dirty="0"/>
              <a:t>It helps in avoiding complexity in the software development process.</a:t>
            </a:r>
          </a:p>
          <a:p>
            <a:pPr algn="just">
              <a:buFont typeface="Arial" panose="020B0604020202020204" pitchFamily="34" charset="0"/>
              <a:buChar char="•"/>
            </a:pPr>
            <a:r>
              <a:rPr lang="en-US" sz="2800" dirty="0"/>
              <a:t>It eliminates repetitive tasks.</a:t>
            </a:r>
          </a:p>
          <a:p>
            <a:pPr algn="just">
              <a:buFont typeface="Arial" panose="020B0604020202020204" pitchFamily="34" charset="0"/>
              <a:buChar char="•"/>
            </a:pPr>
            <a:r>
              <a:rPr lang="en-US" sz="2800" dirty="0"/>
              <a:t>It manages complex deployments and speeds up the development process.</a:t>
            </a:r>
          </a:p>
          <a:p>
            <a:pPr algn="just"/>
            <a:endParaRPr lang="en-IN" sz="2800" dirty="0"/>
          </a:p>
        </p:txBody>
      </p:sp>
    </p:spTree>
    <p:extLst>
      <p:ext uri="{BB962C8B-B14F-4D97-AF65-F5344CB8AC3E}">
        <p14:creationId xmlns:p14="http://schemas.microsoft.com/office/powerpoint/2010/main" val="25598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DF6C7-039C-4676-A062-186B8A116E3E}"/>
              </a:ext>
            </a:extLst>
          </p:cNvPr>
          <p:cNvSpPr txBox="1"/>
          <p:nvPr/>
        </p:nvSpPr>
        <p:spPr>
          <a:xfrm>
            <a:off x="568171" y="905522"/>
            <a:ext cx="10298097" cy="6186309"/>
          </a:xfrm>
          <a:prstGeom prst="rect">
            <a:avLst/>
          </a:prstGeom>
          <a:noFill/>
        </p:spPr>
        <p:txBody>
          <a:bodyPr wrap="square" rtlCol="0">
            <a:spAutoFit/>
          </a:bodyPr>
          <a:lstStyle/>
          <a:p>
            <a:r>
              <a:rPr lang="en-IN" sz="3600" b="1" dirty="0">
                <a:solidFill>
                  <a:srgbClr val="FF0000"/>
                </a:solidFill>
              </a:rPr>
              <a:t>Agenda</a:t>
            </a:r>
          </a:p>
          <a:p>
            <a:endParaRPr lang="en-IN" sz="3600" dirty="0">
              <a:solidFill>
                <a:srgbClr val="FF0000"/>
              </a:solidFill>
            </a:endParaRPr>
          </a:p>
          <a:p>
            <a:pPr marL="342900" indent="-342900">
              <a:buAutoNum type="arabicPeriod"/>
            </a:pPr>
            <a:r>
              <a:rPr lang="en-IN" sz="3600" dirty="0">
                <a:solidFill>
                  <a:srgbClr val="002060"/>
                </a:solidFill>
              </a:rPr>
              <a:t>What is DevOps?</a:t>
            </a:r>
          </a:p>
          <a:p>
            <a:pPr marL="342900" indent="-342900">
              <a:buAutoNum type="arabicPeriod"/>
            </a:pPr>
            <a:r>
              <a:rPr lang="en-IN" sz="3600" dirty="0">
                <a:solidFill>
                  <a:srgbClr val="002060"/>
                </a:solidFill>
              </a:rPr>
              <a:t>Why DevOps?</a:t>
            </a:r>
          </a:p>
          <a:p>
            <a:pPr marL="342900" indent="-342900">
              <a:buAutoNum type="arabicPeriod"/>
            </a:pPr>
            <a:r>
              <a:rPr lang="en-IN" sz="3600" dirty="0">
                <a:solidFill>
                  <a:srgbClr val="002060"/>
                </a:solidFill>
              </a:rPr>
              <a:t>DevOps vs Waterfall model</a:t>
            </a:r>
          </a:p>
          <a:p>
            <a:pPr marL="342900" indent="-342900">
              <a:buAutoNum type="arabicPeriod"/>
            </a:pPr>
            <a:r>
              <a:rPr lang="en-IN" sz="3600" dirty="0">
                <a:solidFill>
                  <a:srgbClr val="002060"/>
                </a:solidFill>
              </a:rPr>
              <a:t>DevOps lifecycle</a:t>
            </a:r>
          </a:p>
          <a:p>
            <a:pPr marL="342900" indent="-342900">
              <a:buAutoNum type="arabicPeriod"/>
            </a:pPr>
            <a:r>
              <a:rPr lang="en-IN" sz="3600" dirty="0">
                <a:solidFill>
                  <a:srgbClr val="002060"/>
                </a:solidFill>
              </a:rPr>
              <a:t>DevOps Tools</a:t>
            </a:r>
          </a:p>
          <a:p>
            <a:pPr marL="342900" indent="-342900">
              <a:buAutoNum type="arabicPeriod"/>
            </a:pPr>
            <a:r>
              <a:rPr lang="en-IN" sz="3600" dirty="0">
                <a:solidFill>
                  <a:srgbClr val="002060"/>
                </a:solidFill>
              </a:rPr>
              <a:t>DevOps best practices</a:t>
            </a:r>
          </a:p>
          <a:p>
            <a:pPr marL="342900" indent="-342900">
              <a:buAutoNum type="arabicPeriod"/>
            </a:pPr>
            <a:r>
              <a:rPr lang="en-IN" sz="3600" dirty="0">
                <a:solidFill>
                  <a:srgbClr val="002060"/>
                </a:solidFill>
              </a:rPr>
              <a:t>Use case of DevOps pipeline using Jenkins</a:t>
            </a:r>
          </a:p>
          <a:p>
            <a:pPr marL="342900" indent="-342900">
              <a:buAutoNum type="arabicPeriod"/>
            </a:pPr>
            <a:r>
              <a:rPr lang="en-IN" sz="3600" dirty="0">
                <a:solidFill>
                  <a:srgbClr val="002060"/>
                </a:solidFill>
              </a:rPr>
              <a:t>Conclusion</a:t>
            </a:r>
          </a:p>
          <a:p>
            <a:pPr marL="342900" indent="-342900">
              <a:buAutoNum type="arabicPeriod"/>
            </a:pPr>
            <a:endParaRPr lang="en-IN" sz="3600" dirty="0">
              <a:solidFill>
                <a:srgbClr val="002060"/>
              </a:solidFill>
            </a:endParaRPr>
          </a:p>
        </p:txBody>
      </p:sp>
    </p:spTree>
    <p:extLst>
      <p:ext uri="{BB962C8B-B14F-4D97-AF65-F5344CB8AC3E}">
        <p14:creationId xmlns:p14="http://schemas.microsoft.com/office/powerpoint/2010/main" val="148725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18C41-478B-4365-ABBB-1847B401FB1F}"/>
              </a:ext>
            </a:extLst>
          </p:cNvPr>
          <p:cNvSpPr txBox="1"/>
          <p:nvPr/>
        </p:nvSpPr>
        <p:spPr>
          <a:xfrm>
            <a:off x="221942" y="523783"/>
            <a:ext cx="11780668" cy="5693866"/>
          </a:xfrm>
          <a:prstGeom prst="rect">
            <a:avLst/>
          </a:prstGeom>
          <a:noFill/>
        </p:spPr>
        <p:txBody>
          <a:bodyPr wrap="square" rtlCol="0">
            <a:spAutoFit/>
          </a:bodyPr>
          <a:lstStyle/>
          <a:p>
            <a:pPr algn="ctr"/>
            <a:r>
              <a:rPr lang="en-US" sz="2800" b="1" dirty="0">
                <a:solidFill>
                  <a:srgbClr val="FF0000"/>
                </a:solidFill>
              </a:rPr>
              <a:t>Nagios</a:t>
            </a:r>
          </a:p>
          <a:p>
            <a:pPr algn="just"/>
            <a:r>
              <a:rPr lang="en-US" sz="2800" dirty="0"/>
              <a:t>Nagios is one of the more useful tools for DevOps. It can determine the errors and rectify them with the help of network, infrastructure, server, and log monitoring systems.</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provides complete monitoring of desktop and server operating systems.</a:t>
            </a:r>
          </a:p>
          <a:p>
            <a:pPr algn="just">
              <a:buFont typeface="Arial" panose="020B0604020202020204" pitchFamily="34" charset="0"/>
              <a:buChar char="•"/>
            </a:pPr>
            <a:r>
              <a:rPr lang="en-US" sz="2800" dirty="0"/>
              <a:t>The network analyzer helps to identify bottlenecks and optimize bandwidth utilization.</a:t>
            </a:r>
          </a:p>
          <a:p>
            <a:pPr algn="just">
              <a:buFont typeface="Arial" panose="020B0604020202020204" pitchFamily="34" charset="0"/>
              <a:buChar char="•"/>
            </a:pPr>
            <a:r>
              <a:rPr lang="en-US" sz="2800" dirty="0"/>
              <a:t>It helps to monitor components such as services, application, OS, and network protocol. </a:t>
            </a:r>
          </a:p>
          <a:p>
            <a:pPr algn="just">
              <a:buFont typeface="Arial" panose="020B0604020202020204" pitchFamily="34" charset="0"/>
              <a:buChar char="•"/>
            </a:pPr>
            <a:r>
              <a:rPr lang="en-US" sz="2800" dirty="0"/>
              <a:t>It also provides to complete monitoring of Java Management Extensions.</a:t>
            </a:r>
          </a:p>
          <a:p>
            <a:pPr algn="just"/>
            <a:endParaRPr lang="en-IN" sz="2800" dirty="0"/>
          </a:p>
        </p:txBody>
      </p:sp>
    </p:spTree>
    <p:extLst>
      <p:ext uri="{BB962C8B-B14F-4D97-AF65-F5344CB8AC3E}">
        <p14:creationId xmlns:p14="http://schemas.microsoft.com/office/powerpoint/2010/main" val="157059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8061C-CC96-4191-8748-E603CF31B0C2}"/>
              </a:ext>
            </a:extLst>
          </p:cNvPr>
          <p:cNvSpPr txBox="1"/>
          <p:nvPr/>
        </p:nvSpPr>
        <p:spPr>
          <a:xfrm>
            <a:off x="275208" y="319596"/>
            <a:ext cx="11576481" cy="6986528"/>
          </a:xfrm>
          <a:prstGeom prst="rect">
            <a:avLst/>
          </a:prstGeom>
          <a:noFill/>
        </p:spPr>
        <p:txBody>
          <a:bodyPr wrap="square" rtlCol="0">
            <a:spAutoFit/>
          </a:bodyPr>
          <a:lstStyle/>
          <a:p>
            <a:pPr algn="ctr"/>
            <a:r>
              <a:rPr lang="en-US" sz="2800" b="1" dirty="0">
                <a:solidFill>
                  <a:srgbClr val="FF0000"/>
                </a:solidFill>
              </a:rPr>
              <a:t>Chef</a:t>
            </a:r>
          </a:p>
          <a:p>
            <a:pPr algn="just"/>
            <a:r>
              <a:rPr lang="en-US" sz="2800" dirty="0"/>
              <a:t>A chef is a useful tool for achieving scale, speed, and consistency. The chef is a cloud-based system and open-source technology. This technology uses Ruby encoding to develop essential building blocks such as recipes and cookbooks. The chef is used in infrastructure automation and helps in reducing manual and repetitive tasks for infrastructure management. </a:t>
            </a:r>
          </a:p>
          <a:p>
            <a:pPr algn="just"/>
            <a:r>
              <a:rPr lang="en-US" sz="2800" dirty="0"/>
              <a:t>Chef has got its convention for different building blocks, which are required to manage and automate infrastructure.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maintains high availability. </a:t>
            </a:r>
          </a:p>
          <a:p>
            <a:pPr algn="just">
              <a:buFont typeface="Arial" panose="020B0604020202020204" pitchFamily="34" charset="0"/>
              <a:buChar char="•"/>
            </a:pPr>
            <a:r>
              <a:rPr lang="en-US" sz="2800" dirty="0"/>
              <a:t>It can manage multiple cloud environments. </a:t>
            </a:r>
          </a:p>
          <a:p>
            <a:pPr algn="just">
              <a:buFont typeface="Arial" panose="020B0604020202020204" pitchFamily="34" charset="0"/>
              <a:buChar char="•"/>
            </a:pPr>
            <a:r>
              <a:rPr lang="en-US" sz="2800" dirty="0"/>
              <a:t>It uses popular Ruby language to create a domain-specific language.</a:t>
            </a:r>
          </a:p>
          <a:p>
            <a:pPr algn="just">
              <a:buFont typeface="Arial" panose="020B0604020202020204" pitchFamily="34" charset="0"/>
              <a:buChar char="•"/>
            </a:pPr>
            <a:r>
              <a:rPr lang="en-US" sz="2800" dirty="0"/>
              <a:t>The chef does not make any assumptions about the current status of the node. It uses its mechanism to get the current state of the machine.</a:t>
            </a:r>
          </a:p>
          <a:p>
            <a:pPr algn="just"/>
            <a:endParaRPr lang="en-IN" sz="2800" dirty="0"/>
          </a:p>
        </p:txBody>
      </p:sp>
    </p:spTree>
    <p:extLst>
      <p:ext uri="{BB962C8B-B14F-4D97-AF65-F5344CB8AC3E}">
        <p14:creationId xmlns:p14="http://schemas.microsoft.com/office/powerpoint/2010/main" val="37666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939F3-1140-4749-9B32-3E2BD56F0554}"/>
              </a:ext>
            </a:extLst>
          </p:cNvPr>
          <p:cNvSpPr txBox="1"/>
          <p:nvPr/>
        </p:nvSpPr>
        <p:spPr>
          <a:xfrm>
            <a:off x="417250" y="541538"/>
            <a:ext cx="11256886" cy="6555641"/>
          </a:xfrm>
          <a:prstGeom prst="rect">
            <a:avLst/>
          </a:prstGeom>
          <a:noFill/>
        </p:spPr>
        <p:txBody>
          <a:bodyPr wrap="square" rtlCol="0">
            <a:spAutoFit/>
          </a:bodyPr>
          <a:lstStyle/>
          <a:p>
            <a:pPr algn="ctr"/>
            <a:r>
              <a:rPr lang="en-US" sz="2800" b="1" dirty="0">
                <a:solidFill>
                  <a:srgbClr val="FF0000"/>
                </a:solidFill>
              </a:rPr>
              <a:t>Jenkins</a:t>
            </a:r>
          </a:p>
          <a:p>
            <a:r>
              <a:rPr lang="en-US" sz="2800"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sz="2800" b="1" dirty="0"/>
          </a:p>
          <a:p>
            <a:r>
              <a:rPr lang="en-US" sz="2800" b="1" dirty="0"/>
              <a:t>Features</a:t>
            </a:r>
            <a:endParaRPr lang="en-US" sz="2800" dirty="0"/>
          </a:p>
          <a:p>
            <a:pPr>
              <a:buFont typeface="Arial" panose="020B0604020202020204" pitchFamily="34" charset="0"/>
              <a:buChar char="•"/>
            </a:pPr>
            <a:r>
              <a:rPr lang="en-US" sz="2800" dirty="0"/>
              <a:t>Jenkins increases the scale of automation.</a:t>
            </a:r>
          </a:p>
          <a:p>
            <a:pPr>
              <a:buFont typeface="Arial" panose="020B0604020202020204" pitchFamily="34" charset="0"/>
              <a:buChar char="•"/>
            </a:pPr>
            <a:r>
              <a:rPr lang="en-US" sz="2800" dirty="0"/>
              <a:t>It can easily set up and configure via a web interface.</a:t>
            </a:r>
          </a:p>
          <a:p>
            <a:pPr>
              <a:buFont typeface="Arial" panose="020B0604020202020204" pitchFamily="34" charset="0"/>
              <a:buChar char="•"/>
            </a:pPr>
            <a:r>
              <a:rPr lang="en-US" sz="2800" dirty="0"/>
              <a:t>It can distribute the tasks across multiple machines, thereby increasing concurrency.</a:t>
            </a:r>
          </a:p>
          <a:p>
            <a:pPr>
              <a:buFont typeface="Arial" panose="020B0604020202020204" pitchFamily="34" charset="0"/>
              <a:buChar char="•"/>
            </a:pPr>
            <a:r>
              <a:rPr lang="en-US" sz="2800" dirty="0"/>
              <a:t>It supports continuous integration and continuous delivery. </a:t>
            </a:r>
          </a:p>
          <a:p>
            <a:pPr>
              <a:buFont typeface="Arial" panose="020B0604020202020204" pitchFamily="34" charset="0"/>
              <a:buChar char="•"/>
            </a:pPr>
            <a:r>
              <a:rPr lang="en-US" sz="2800" dirty="0"/>
              <a:t>It offers 400 plugins to support the building and testing any project virtually.</a:t>
            </a:r>
          </a:p>
          <a:p>
            <a:pPr>
              <a:buFont typeface="Arial" panose="020B0604020202020204" pitchFamily="34" charset="0"/>
              <a:buChar char="•"/>
            </a:pPr>
            <a:r>
              <a:rPr lang="en-US" sz="2800" dirty="0"/>
              <a:t>It requires little maintenance and has a built-in GUI tool for easy updates.</a:t>
            </a:r>
          </a:p>
          <a:p>
            <a:endParaRPr lang="en-IN" sz="2800" dirty="0"/>
          </a:p>
        </p:txBody>
      </p:sp>
    </p:spTree>
    <p:extLst>
      <p:ext uri="{BB962C8B-B14F-4D97-AF65-F5344CB8AC3E}">
        <p14:creationId xmlns:p14="http://schemas.microsoft.com/office/powerpoint/2010/main" val="21011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88C62-92D9-4CCD-A810-709D0C22F171}"/>
              </a:ext>
            </a:extLst>
          </p:cNvPr>
          <p:cNvSpPr txBox="1"/>
          <p:nvPr/>
        </p:nvSpPr>
        <p:spPr>
          <a:xfrm>
            <a:off x="204186" y="568171"/>
            <a:ext cx="11549849" cy="6555641"/>
          </a:xfrm>
          <a:prstGeom prst="rect">
            <a:avLst/>
          </a:prstGeom>
          <a:noFill/>
        </p:spPr>
        <p:txBody>
          <a:bodyPr wrap="square" rtlCol="0">
            <a:spAutoFit/>
          </a:bodyPr>
          <a:lstStyle/>
          <a:p>
            <a:pPr algn="ctr"/>
            <a:r>
              <a:rPr lang="en-US" sz="2800" b="1" dirty="0">
                <a:solidFill>
                  <a:srgbClr val="FF0000"/>
                </a:solidFill>
              </a:rPr>
              <a:t>Git</a:t>
            </a:r>
          </a:p>
          <a:p>
            <a:r>
              <a:rPr lang="en-US" sz="2800"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r>
              <a:rPr lang="en-US" sz="2800" b="1" dirty="0"/>
              <a:t>Features</a:t>
            </a:r>
            <a:endParaRPr lang="en-US" sz="2800" dirty="0"/>
          </a:p>
          <a:p>
            <a:pPr>
              <a:buFont typeface="Arial" panose="020B0604020202020204" pitchFamily="34" charset="0"/>
              <a:buChar char="•"/>
            </a:pPr>
            <a:r>
              <a:rPr lang="en-US" sz="2800" dirty="0"/>
              <a:t>It is a free open-source tool.</a:t>
            </a:r>
          </a:p>
          <a:p>
            <a:pPr>
              <a:buFont typeface="Arial" panose="020B0604020202020204" pitchFamily="34" charset="0"/>
              <a:buChar char="•"/>
            </a:pPr>
            <a:r>
              <a:rPr lang="en-US" sz="2800" dirty="0"/>
              <a:t>It allows distributed development. </a:t>
            </a:r>
          </a:p>
          <a:p>
            <a:pPr>
              <a:buFont typeface="Arial" panose="020B0604020202020204" pitchFamily="34" charset="0"/>
              <a:buChar char="•"/>
            </a:pPr>
            <a:r>
              <a:rPr lang="en-US" sz="2800" dirty="0"/>
              <a:t>It supports the pull request.</a:t>
            </a:r>
          </a:p>
          <a:p>
            <a:pPr>
              <a:buFont typeface="Arial" panose="020B0604020202020204" pitchFamily="34" charset="0"/>
              <a:buChar char="•"/>
            </a:pPr>
            <a:r>
              <a:rPr lang="en-US" sz="2800" dirty="0"/>
              <a:t>It enables a faster release cycle.</a:t>
            </a:r>
          </a:p>
          <a:p>
            <a:pPr>
              <a:buFont typeface="Arial" panose="020B0604020202020204" pitchFamily="34" charset="0"/>
              <a:buChar char="•"/>
            </a:pPr>
            <a:r>
              <a:rPr lang="en-US" sz="2800" dirty="0"/>
              <a:t>Git is very scalable. </a:t>
            </a:r>
          </a:p>
          <a:p>
            <a:pPr>
              <a:buFont typeface="Arial" panose="020B0604020202020204" pitchFamily="34" charset="0"/>
              <a:buChar char="•"/>
            </a:pPr>
            <a:r>
              <a:rPr lang="en-US" sz="2800" dirty="0"/>
              <a:t>It is very secure and completes the tasks very fast.</a:t>
            </a:r>
          </a:p>
          <a:p>
            <a:endParaRPr lang="en-IN" sz="2800" dirty="0"/>
          </a:p>
        </p:txBody>
      </p:sp>
    </p:spTree>
    <p:extLst>
      <p:ext uri="{BB962C8B-B14F-4D97-AF65-F5344CB8AC3E}">
        <p14:creationId xmlns:p14="http://schemas.microsoft.com/office/powerpoint/2010/main" val="28532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FFFBE-D82B-43DA-A9A2-A5297F084749}"/>
              </a:ext>
            </a:extLst>
          </p:cNvPr>
          <p:cNvSpPr txBox="1"/>
          <p:nvPr/>
        </p:nvSpPr>
        <p:spPr>
          <a:xfrm>
            <a:off x="408373" y="559293"/>
            <a:ext cx="10972800" cy="4832092"/>
          </a:xfrm>
          <a:prstGeom prst="rect">
            <a:avLst/>
          </a:prstGeom>
          <a:noFill/>
        </p:spPr>
        <p:txBody>
          <a:bodyPr wrap="square" rtlCol="0">
            <a:spAutoFit/>
          </a:bodyPr>
          <a:lstStyle/>
          <a:p>
            <a:pPr algn="ctr"/>
            <a:r>
              <a:rPr lang="en-US" sz="2800" b="1" dirty="0">
                <a:solidFill>
                  <a:srgbClr val="FF0000"/>
                </a:solidFill>
              </a:rPr>
              <a:t>Splunk</a:t>
            </a:r>
          </a:p>
          <a:p>
            <a:pPr algn="just"/>
            <a:r>
              <a:rPr lang="en-US" sz="2800" dirty="0"/>
              <a:t>Splunk is a tool to make machine data usable, accessible, and valuable to everyone. It delivers operational intelligence to DevOps teams. It helps companies to be more secure, productive, and competitive.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has the next-generation monitoring and analytics solution.</a:t>
            </a:r>
          </a:p>
          <a:p>
            <a:pPr algn="just">
              <a:buFont typeface="Arial" panose="020B0604020202020204" pitchFamily="34" charset="0"/>
              <a:buChar char="•"/>
            </a:pPr>
            <a:r>
              <a:rPr lang="en-US" sz="2800" dirty="0"/>
              <a:t>It delivers a single, unified view of different IT services.</a:t>
            </a:r>
          </a:p>
          <a:p>
            <a:pPr algn="just">
              <a:buFont typeface="Arial" panose="020B0604020202020204" pitchFamily="34" charset="0"/>
              <a:buChar char="•"/>
            </a:pPr>
            <a:r>
              <a:rPr lang="en-US" sz="2800" dirty="0"/>
              <a:t>Extend the Splunk platform with purpose-built solutions for security.</a:t>
            </a:r>
          </a:p>
          <a:p>
            <a:pPr algn="just">
              <a:buFont typeface="Arial" panose="020B0604020202020204" pitchFamily="34" charset="0"/>
              <a:buChar char="•"/>
            </a:pPr>
            <a:r>
              <a:rPr lang="en-US" sz="2800" dirty="0"/>
              <a:t>Data drive analytics with actionable insight. </a:t>
            </a:r>
          </a:p>
          <a:p>
            <a:pPr algn="just"/>
            <a:endParaRPr lang="en-IN" sz="2800" dirty="0"/>
          </a:p>
        </p:txBody>
      </p:sp>
    </p:spTree>
    <p:extLst>
      <p:ext uri="{BB962C8B-B14F-4D97-AF65-F5344CB8AC3E}">
        <p14:creationId xmlns:p14="http://schemas.microsoft.com/office/powerpoint/2010/main" val="124291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3CD77-6838-412C-A6DD-2CDBE5F40E97}"/>
              </a:ext>
            </a:extLst>
          </p:cNvPr>
          <p:cNvSpPr txBox="1"/>
          <p:nvPr/>
        </p:nvSpPr>
        <p:spPr>
          <a:xfrm>
            <a:off x="239697" y="461639"/>
            <a:ext cx="11283519" cy="4401205"/>
          </a:xfrm>
          <a:prstGeom prst="rect">
            <a:avLst/>
          </a:prstGeom>
          <a:noFill/>
        </p:spPr>
        <p:txBody>
          <a:bodyPr wrap="square" rtlCol="0">
            <a:spAutoFit/>
          </a:bodyPr>
          <a:lstStyle/>
          <a:p>
            <a:pPr algn="ctr"/>
            <a:r>
              <a:rPr lang="en-US" sz="2800" b="1" dirty="0">
                <a:solidFill>
                  <a:srgbClr val="FF0000"/>
                </a:solidFill>
              </a:rPr>
              <a:t>Selenium</a:t>
            </a:r>
          </a:p>
          <a:p>
            <a:pPr algn="just"/>
            <a:r>
              <a:rPr lang="en-US" sz="2800" dirty="0"/>
              <a:t>Selenium is a portable software testing framework for web applications. It provides an easy interface for developing automated tests. </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is a free open-source tool.</a:t>
            </a:r>
          </a:p>
          <a:p>
            <a:pPr algn="just">
              <a:buFont typeface="Arial" panose="020B0604020202020204" pitchFamily="34" charset="0"/>
              <a:buChar char="•"/>
            </a:pPr>
            <a:r>
              <a:rPr lang="en-US" sz="2800" dirty="0"/>
              <a:t>It supports multiplatform for testing, such as Android and </a:t>
            </a:r>
            <a:r>
              <a:rPr lang="en-US" sz="2800" dirty="0" err="1"/>
              <a:t>ios</a:t>
            </a:r>
            <a:r>
              <a:rPr lang="en-US" sz="2800" dirty="0"/>
              <a:t>. </a:t>
            </a:r>
          </a:p>
          <a:p>
            <a:pPr algn="just">
              <a:buFont typeface="Arial" panose="020B0604020202020204" pitchFamily="34" charset="0"/>
              <a:buChar char="•"/>
            </a:pPr>
            <a:r>
              <a:rPr lang="en-US" sz="2800" dirty="0"/>
              <a:t>It is easy to build a keyword-driven framework for a WebDriver.</a:t>
            </a:r>
          </a:p>
          <a:p>
            <a:pPr algn="just">
              <a:buFont typeface="Arial" panose="020B0604020202020204" pitchFamily="34" charset="0"/>
              <a:buChar char="•"/>
            </a:pPr>
            <a:r>
              <a:rPr lang="en-US" sz="2800" dirty="0"/>
              <a:t>It creates robust browser-based regression automation suites and tests.</a:t>
            </a:r>
          </a:p>
          <a:p>
            <a:pPr algn="just"/>
            <a:endParaRPr lang="en-IN" sz="2800" dirty="0"/>
          </a:p>
        </p:txBody>
      </p:sp>
    </p:spTree>
    <p:extLst>
      <p:ext uri="{BB962C8B-B14F-4D97-AF65-F5344CB8AC3E}">
        <p14:creationId xmlns:p14="http://schemas.microsoft.com/office/powerpoint/2010/main" val="56736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EB8E-5D3A-4082-BF54-A74733540123}"/>
              </a:ext>
            </a:extLst>
          </p:cNvPr>
          <p:cNvSpPr txBox="1"/>
          <p:nvPr/>
        </p:nvSpPr>
        <p:spPr>
          <a:xfrm>
            <a:off x="168676" y="275208"/>
            <a:ext cx="11851689" cy="6124754"/>
          </a:xfrm>
          <a:prstGeom prst="rect">
            <a:avLst/>
          </a:prstGeom>
          <a:noFill/>
        </p:spPr>
        <p:txBody>
          <a:bodyPr wrap="square" rtlCol="0">
            <a:spAutoFit/>
          </a:bodyPr>
          <a:lstStyle/>
          <a:p>
            <a:pPr algn="ctr"/>
            <a:r>
              <a:rPr lang="en-US" sz="2800" b="1" dirty="0">
                <a:solidFill>
                  <a:srgbClr val="FF0000"/>
                </a:solidFill>
              </a:rPr>
              <a:t>Docker</a:t>
            </a:r>
          </a:p>
          <a:p>
            <a:pPr algn="just"/>
            <a:r>
              <a:rPr lang="en-US" sz="2800" dirty="0"/>
              <a:t>Docker is a high-end DevOps tool that allows building, ship, and run distributed applications on multiple systems. It also helps to assemble the apps quickly from the components, and it is typically suitable for container management.</a:t>
            </a:r>
          </a:p>
          <a:p>
            <a:pPr algn="just"/>
            <a:r>
              <a:rPr lang="en-US" sz="2800" b="1" dirty="0"/>
              <a:t>Features</a:t>
            </a:r>
            <a:endParaRPr lang="en-US" sz="2800" dirty="0"/>
          </a:p>
          <a:p>
            <a:pPr algn="just">
              <a:buFont typeface="Arial" panose="020B0604020202020204" pitchFamily="34" charset="0"/>
              <a:buChar char="•"/>
            </a:pPr>
            <a:r>
              <a:rPr lang="en-US" sz="2800" dirty="0"/>
              <a:t>It configures the system more comfortable and faster.</a:t>
            </a:r>
          </a:p>
          <a:p>
            <a:pPr algn="just">
              <a:buFont typeface="Arial" panose="020B0604020202020204" pitchFamily="34" charset="0"/>
              <a:buChar char="•"/>
            </a:pPr>
            <a:r>
              <a:rPr lang="en-US" sz="2800" dirty="0"/>
              <a:t>It increases productivity. </a:t>
            </a:r>
          </a:p>
          <a:p>
            <a:pPr algn="just">
              <a:buFont typeface="Arial" panose="020B0604020202020204" pitchFamily="34" charset="0"/>
              <a:buChar char="•"/>
            </a:pPr>
            <a:r>
              <a:rPr lang="en-US" sz="2800" dirty="0"/>
              <a:t>It provides containers that are used to run the application in an isolated environment.</a:t>
            </a:r>
          </a:p>
          <a:p>
            <a:pPr algn="just">
              <a:buFont typeface="Arial" panose="020B0604020202020204" pitchFamily="34" charset="0"/>
              <a:buChar char="•"/>
            </a:pPr>
            <a:r>
              <a:rPr lang="en-US" sz="2800" dirty="0"/>
              <a:t>It routes the incoming request for published ports on available nodes to an active container. This feature enables the connection even if there is no task running on the node.</a:t>
            </a:r>
          </a:p>
          <a:p>
            <a:pPr algn="just">
              <a:buFont typeface="Arial" panose="020B0604020202020204" pitchFamily="34" charset="0"/>
              <a:buChar char="•"/>
            </a:pPr>
            <a:r>
              <a:rPr lang="en-US" sz="2800" dirty="0"/>
              <a:t>It allows saving secrets into the swarm itself.</a:t>
            </a:r>
          </a:p>
          <a:p>
            <a:pPr algn="just"/>
            <a:endParaRPr lang="en-IN" sz="2800" dirty="0"/>
          </a:p>
        </p:txBody>
      </p:sp>
    </p:spTree>
    <p:extLst>
      <p:ext uri="{BB962C8B-B14F-4D97-AF65-F5344CB8AC3E}">
        <p14:creationId xmlns:p14="http://schemas.microsoft.com/office/powerpoint/2010/main" val="2913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A30D25-A28F-461C-93AA-0768236B6FCA}"/>
              </a:ext>
            </a:extLst>
          </p:cNvPr>
          <p:cNvSpPr txBox="1"/>
          <p:nvPr/>
        </p:nvSpPr>
        <p:spPr>
          <a:xfrm>
            <a:off x="85725" y="-95250"/>
            <a:ext cx="12106275" cy="7848302"/>
          </a:xfrm>
          <a:prstGeom prst="rect">
            <a:avLst/>
          </a:prstGeom>
          <a:noFill/>
        </p:spPr>
        <p:txBody>
          <a:bodyPr wrap="square" rtlCol="0">
            <a:spAutoFit/>
          </a:bodyPr>
          <a:lstStyle/>
          <a:p>
            <a:r>
              <a:rPr lang="en-IN" sz="4800" dirty="0">
                <a:solidFill>
                  <a:srgbClr val="C00000"/>
                </a:solidFill>
              </a:rPr>
              <a:t>DevOps Tools at a glance</a:t>
            </a:r>
          </a:p>
          <a:p>
            <a:endParaRPr lang="en-IN" sz="4800" dirty="0"/>
          </a:p>
          <a:p>
            <a:pPr>
              <a:lnSpc>
                <a:spcPct val="150000"/>
              </a:lnSpc>
            </a:pPr>
            <a:r>
              <a:rPr lang="en-IN" sz="4800" dirty="0"/>
              <a:t>Version Control Tool		: </a:t>
            </a:r>
            <a:r>
              <a:rPr lang="en-IN" sz="4800" dirty="0">
                <a:solidFill>
                  <a:srgbClr val="0070C0"/>
                </a:solidFill>
              </a:rPr>
              <a:t>Git</a:t>
            </a:r>
          </a:p>
          <a:p>
            <a:pPr>
              <a:lnSpc>
                <a:spcPct val="150000"/>
              </a:lnSpc>
            </a:pPr>
            <a:r>
              <a:rPr lang="en-IN" sz="4800" dirty="0"/>
              <a:t>Build Tool 					: </a:t>
            </a:r>
            <a:r>
              <a:rPr lang="en-IN" sz="4800" dirty="0">
                <a:solidFill>
                  <a:srgbClr val="0070C0"/>
                </a:solidFill>
              </a:rPr>
              <a:t>Maven</a:t>
            </a:r>
          </a:p>
          <a:p>
            <a:pPr>
              <a:lnSpc>
                <a:spcPct val="150000"/>
              </a:lnSpc>
            </a:pPr>
            <a:r>
              <a:rPr lang="en-IN" sz="4800" dirty="0"/>
              <a:t>Integration Tool 			: </a:t>
            </a:r>
            <a:r>
              <a:rPr lang="en-IN" sz="4800" dirty="0">
                <a:solidFill>
                  <a:srgbClr val="0070C0"/>
                </a:solidFill>
              </a:rPr>
              <a:t>Jenkins</a:t>
            </a:r>
          </a:p>
          <a:p>
            <a:pPr>
              <a:lnSpc>
                <a:spcPct val="150000"/>
              </a:lnSpc>
            </a:pPr>
            <a:r>
              <a:rPr lang="en-IN" sz="4800" dirty="0"/>
              <a:t>Containerization Tool 		: </a:t>
            </a:r>
            <a:r>
              <a:rPr lang="en-IN" sz="4800" dirty="0">
                <a:solidFill>
                  <a:srgbClr val="0070C0"/>
                </a:solidFill>
              </a:rPr>
              <a:t>Docker</a:t>
            </a:r>
          </a:p>
          <a:p>
            <a:endParaRPr lang="en-IN" sz="6000" dirty="0"/>
          </a:p>
          <a:p>
            <a:endParaRPr lang="en-IN" sz="6000" dirty="0"/>
          </a:p>
        </p:txBody>
      </p:sp>
    </p:spTree>
    <p:extLst>
      <p:ext uri="{BB962C8B-B14F-4D97-AF65-F5344CB8AC3E}">
        <p14:creationId xmlns:p14="http://schemas.microsoft.com/office/powerpoint/2010/main" val="233054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078F-5F69-479C-80D8-C8BE3E37D912}"/>
              </a:ext>
            </a:extLst>
          </p:cNvPr>
          <p:cNvSpPr txBox="1"/>
          <p:nvPr/>
        </p:nvSpPr>
        <p:spPr>
          <a:xfrm>
            <a:off x="504825" y="409575"/>
            <a:ext cx="11134725" cy="5632311"/>
          </a:xfrm>
          <a:prstGeom prst="rect">
            <a:avLst/>
          </a:prstGeom>
          <a:blipFill>
            <a:blip r:embed="rId2"/>
            <a:tile tx="0" ty="0" sx="100000" sy="100000" flip="none" algn="tl"/>
          </a:blipFill>
        </p:spPr>
        <p:txBody>
          <a:bodyPr wrap="square" rtlCol="0">
            <a:spAutoFit/>
          </a:bodyPr>
          <a:lstStyle/>
          <a:p>
            <a:r>
              <a:rPr lang="en-IN" sz="2400" b="1" dirty="0">
                <a:solidFill>
                  <a:srgbClr val="C00000"/>
                </a:solidFill>
              </a:rPr>
              <a:t>Git</a:t>
            </a:r>
          </a:p>
          <a:p>
            <a:r>
              <a:rPr lang="en-US" sz="2400" dirty="0"/>
              <a:t>Git is a </a:t>
            </a:r>
            <a:r>
              <a:rPr lang="en-US" sz="2400" dirty="0">
                <a:hlinkClick r:id="rId3">
                  <a:extLst>
                    <a:ext uri="{A12FA001-AC4F-418D-AE19-62706E023703}">
                      <ahyp:hlinkClr xmlns:ahyp="http://schemas.microsoft.com/office/drawing/2018/hyperlinkcolor" val="tx"/>
                    </a:ext>
                  </a:extLst>
                </a:hlinkClick>
              </a:rPr>
              <a:t>free and open source</a:t>
            </a:r>
            <a:r>
              <a:rPr lang="en-US" sz="2400" dirty="0"/>
              <a:t> distributed version control system designed to handle everything from small to very large projects with speed and efficiency. </a:t>
            </a:r>
          </a:p>
          <a:p>
            <a:endParaRPr lang="en-US" sz="2400" dirty="0"/>
          </a:p>
          <a:p>
            <a:r>
              <a:rPr lang="en-US" sz="2400" b="1" dirty="0">
                <a:solidFill>
                  <a:srgbClr val="C00000"/>
                </a:solidFill>
              </a:rPr>
              <a:t>GitHub</a:t>
            </a:r>
          </a:p>
          <a:p>
            <a:r>
              <a:rPr lang="en-US" sz="2400" b="1" dirty="0"/>
              <a:t>GitHub</a:t>
            </a:r>
            <a:r>
              <a:rPr lang="en-US" sz="2400" dirty="0"/>
              <a:t> is a product that allows you to host your Git projects on a remote server somewhere (or in other words, in the cloud).</a:t>
            </a:r>
          </a:p>
          <a:p>
            <a:endParaRPr lang="en-US" sz="2400" dirty="0"/>
          </a:p>
          <a:p>
            <a:r>
              <a:rPr lang="en-US" sz="2400" b="1" dirty="0">
                <a:solidFill>
                  <a:srgbClr val="C00000"/>
                </a:solidFill>
              </a:rPr>
              <a:t>Git  Features:</a:t>
            </a:r>
          </a:p>
          <a:p>
            <a:pPr marL="342900" indent="-342900">
              <a:buAutoNum type="arabicPeriod"/>
            </a:pPr>
            <a:r>
              <a:rPr lang="en-US" sz="2400" dirty="0"/>
              <a:t>Branching and Merging</a:t>
            </a:r>
          </a:p>
          <a:p>
            <a:pPr marL="342900" indent="-342900">
              <a:buAutoNum type="arabicPeriod"/>
            </a:pPr>
            <a:r>
              <a:rPr lang="en-US" sz="2400" dirty="0"/>
              <a:t>Small and Fast</a:t>
            </a:r>
          </a:p>
          <a:p>
            <a:pPr marL="342900" indent="-342900">
              <a:buAutoNum type="arabicPeriod"/>
            </a:pPr>
            <a:r>
              <a:rPr lang="en-US" sz="2400" dirty="0"/>
              <a:t>Distributed</a:t>
            </a:r>
          </a:p>
          <a:p>
            <a:pPr marL="342900" indent="-342900">
              <a:buAutoNum type="arabicPeriod"/>
            </a:pPr>
            <a:r>
              <a:rPr lang="en-US" sz="2400" dirty="0"/>
              <a:t>Data Assurance</a:t>
            </a:r>
          </a:p>
          <a:p>
            <a:pPr marL="342900" indent="-342900">
              <a:buAutoNum type="arabicPeriod"/>
            </a:pPr>
            <a:r>
              <a:rPr lang="en-US" sz="2400" dirty="0"/>
              <a:t>Staging Area</a:t>
            </a:r>
          </a:p>
          <a:p>
            <a:pPr marL="342900" indent="-342900">
              <a:buAutoNum type="arabicPeriod"/>
            </a:pPr>
            <a:r>
              <a:rPr lang="en-US" sz="2400" dirty="0"/>
              <a:t>Free and Open Source</a:t>
            </a:r>
          </a:p>
        </p:txBody>
      </p:sp>
    </p:spTree>
    <p:extLst>
      <p:ext uri="{BB962C8B-B14F-4D97-AF65-F5344CB8AC3E}">
        <p14:creationId xmlns:p14="http://schemas.microsoft.com/office/powerpoint/2010/main" val="196703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2688E-0AB8-4AB8-A61E-4914D8CD1E06}"/>
              </a:ext>
            </a:extLst>
          </p:cNvPr>
          <p:cNvSpPr txBox="1"/>
          <p:nvPr/>
        </p:nvSpPr>
        <p:spPr>
          <a:xfrm>
            <a:off x="314325" y="-138579"/>
            <a:ext cx="11591925" cy="7135158"/>
          </a:xfrm>
          <a:prstGeom prst="rect">
            <a:avLst/>
          </a:prstGeom>
          <a:noFill/>
        </p:spPr>
        <p:txBody>
          <a:bodyPr wrap="square" rtlCol="0">
            <a:spAutoFit/>
          </a:bodyPr>
          <a:lstStyle/>
          <a:p>
            <a:pPr>
              <a:lnSpc>
                <a:spcPct val="150000"/>
              </a:lnSpc>
            </a:pPr>
            <a:r>
              <a:rPr lang="en-US" sz="2800" dirty="0"/>
              <a:t>Here is a basic overview of how Git works:</a:t>
            </a:r>
          </a:p>
          <a:p>
            <a:pPr>
              <a:lnSpc>
                <a:spcPct val="150000"/>
              </a:lnSpc>
              <a:buFont typeface="+mj-lt"/>
              <a:buAutoNum type="arabicPeriod"/>
            </a:pPr>
            <a:r>
              <a:rPr lang="en-US" sz="2800" dirty="0"/>
              <a:t>Create a "repository" (project) with a git hosting tool (like Bitbucket)</a:t>
            </a:r>
          </a:p>
          <a:p>
            <a:pPr>
              <a:lnSpc>
                <a:spcPct val="150000"/>
              </a:lnSpc>
              <a:buFont typeface="+mj-lt"/>
              <a:buAutoNum type="arabicPeriod"/>
            </a:pPr>
            <a:r>
              <a:rPr lang="en-US" sz="2800" dirty="0"/>
              <a:t>Copy (or clone) the repository to your local machine</a:t>
            </a:r>
          </a:p>
          <a:p>
            <a:pPr>
              <a:lnSpc>
                <a:spcPct val="150000"/>
              </a:lnSpc>
              <a:buFont typeface="+mj-lt"/>
              <a:buAutoNum type="arabicPeriod"/>
            </a:pPr>
            <a:r>
              <a:rPr lang="en-US" sz="2800" dirty="0"/>
              <a:t>Add a file to your local repo and "commit" (save) the changes</a:t>
            </a:r>
          </a:p>
          <a:p>
            <a:pPr>
              <a:lnSpc>
                <a:spcPct val="150000"/>
              </a:lnSpc>
              <a:buFont typeface="+mj-lt"/>
              <a:buAutoNum type="arabicPeriod"/>
            </a:pPr>
            <a:r>
              <a:rPr lang="en-US" sz="2800" dirty="0"/>
              <a:t>"Push" your changes to your main branch</a:t>
            </a:r>
          </a:p>
          <a:p>
            <a:pPr>
              <a:lnSpc>
                <a:spcPct val="150000"/>
              </a:lnSpc>
              <a:buFont typeface="+mj-lt"/>
              <a:buAutoNum type="arabicPeriod"/>
            </a:pPr>
            <a:r>
              <a:rPr lang="en-US" sz="2800" dirty="0"/>
              <a:t>Make a change to your file with a git hosting tool and commit</a:t>
            </a:r>
          </a:p>
          <a:p>
            <a:pPr>
              <a:lnSpc>
                <a:spcPct val="150000"/>
              </a:lnSpc>
              <a:buFont typeface="+mj-lt"/>
              <a:buAutoNum type="arabicPeriod"/>
            </a:pPr>
            <a:r>
              <a:rPr lang="en-US" sz="2800" dirty="0"/>
              <a:t>"Pull" the changes to your local machine</a:t>
            </a:r>
          </a:p>
          <a:p>
            <a:pPr>
              <a:lnSpc>
                <a:spcPct val="150000"/>
              </a:lnSpc>
              <a:buFont typeface="+mj-lt"/>
              <a:buAutoNum type="arabicPeriod"/>
            </a:pPr>
            <a:r>
              <a:rPr lang="en-US" sz="2800" dirty="0"/>
              <a:t>Create a "branch" (version), make a change, commit the change</a:t>
            </a:r>
          </a:p>
          <a:p>
            <a:pPr>
              <a:lnSpc>
                <a:spcPct val="150000"/>
              </a:lnSpc>
              <a:buFont typeface="+mj-lt"/>
              <a:buAutoNum type="arabicPeriod"/>
            </a:pPr>
            <a:r>
              <a:rPr lang="en-US" sz="2800" dirty="0"/>
              <a:t>Open a "pull request" (propose changes to the main branch)</a:t>
            </a:r>
          </a:p>
          <a:p>
            <a:pPr>
              <a:lnSpc>
                <a:spcPct val="150000"/>
              </a:lnSpc>
              <a:buFont typeface="+mj-lt"/>
              <a:buAutoNum type="arabicPeriod"/>
            </a:pPr>
            <a:r>
              <a:rPr lang="en-US" sz="2800" dirty="0"/>
              <a:t>"Merge" your branch to the main branch</a:t>
            </a:r>
          </a:p>
          <a:p>
            <a:pPr>
              <a:lnSpc>
                <a:spcPct val="150000"/>
              </a:lnSpc>
            </a:pPr>
            <a:endParaRPr lang="en-IN" sz="2800" dirty="0"/>
          </a:p>
        </p:txBody>
      </p:sp>
    </p:spTree>
    <p:extLst>
      <p:ext uri="{BB962C8B-B14F-4D97-AF65-F5344CB8AC3E}">
        <p14:creationId xmlns:p14="http://schemas.microsoft.com/office/powerpoint/2010/main" val="78218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A1F-F57C-443F-A4B7-6A27339387EE}"/>
              </a:ext>
            </a:extLst>
          </p:cNvPr>
          <p:cNvSpPr>
            <a:spLocks noGrp="1"/>
          </p:cNvSpPr>
          <p:nvPr>
            <p:ph type="title"/>
          </p:nvPr>
        </p:nvSpPr>
        <p:spPr/>
        <p:txBody>
          <a:bodyPr/>
          <a:lstStyle/>
          <a:p>
            <a:pPr algn="ctr"/>
            <a:r>
              <a:rPr lang="en-IN" b="1" dirty="0"/>
              <a:t>DevOps</a:t>
            </a:r>
          </a:p>
        </p:txBody>
      </p:sp>
      <p:sp>
        <p:nvSpPr>
          <p:cNvPr id="4" name="TextBox 3">
            <a:extLst>
              <a:ext uri="{FF2B5EF4-FFF2-40B4-BE49-F238E27FC236}">
                <a16:creationId xmlns:a16="http://schemas.microsoft.com/office/drawing/2014/main" id="{91830015-863F-441E-9334-282AD9BE9CF9}"/>
              </a:ext>
            </a:extLst>
          </p:cNvPr>
          <p:cNvSpPr txBox="1"/>
          <p:nvPr/>
        </p:nvSpPr>
        <p:spPr>
          <a:xfrm>
            <a:off x="923278" y="1553592"/>
            <a:ext cx="10777491" cy="3785652"/>
          </a:xfrm>
          <a:prstGeom prst="rect">
            <a:avLst/>
          </a:prstGeom>
          <a:noFill/>
        </p:spPr>
        <p:txBody>
          <a:bodyPr wrap="square" rtlCol="0">
            <a:spAutoFit/>
          </a:bodyPr>
          <a:lstStyle/>
          <a:p>
            <a:pPr algn="just"/>
            <a:r>
              <a:rPr lang="en-US" sz="4800" dirty="0"/>
              <a:t>It is the combination of cultural philosophies, practices, and tools that increases an organization’s ability to deliver applications and services at high velocity.</a:t>
            </a:r>
          </a:p>
        </p:txBody>
      </p:sp>
    </p:spTree>
    <p:extLst>
      <p:ext uri="{BB962C8B-B14F-4D97-AF65-F5344CB8AC3E}">
        <p14:creationId xmlns:p14="http://schemas.microsoft.com/office/powerpoint/2010/main" val="2379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C01DC-84EC-4B5C-B5AF-425047D52545}"/>
              </a:ext>
            </a:extLst>
          </p:cNvPr>
          <p:cNvSpPr txBox="1"/>
          <p:nvPr/>
        </p:nvSpPr>
        <p:spPr>
          <a:xfrm>
            <a:off x="504824" y="514350"/>
            <a:ext cx="11534775" cy="4940455"/>
          </a:xfrm>
          <a:prstGeom prst="rect">
            <a:avLst/>
          </a:prstGeom>
          <a:noFill/>
        </p:spPr>
        <p:txBody>
          <a:bodyPr wrap="square" rtlCol="0">
            <a:spAutoFit/>
          </a:bodyPr>
          <a:lstStyle/>
          <a:p>
            <a:r>
              <a:rPr lang="en-US" sz="3200" b="1" dirty="0"/>
              <a:t>create a new repository on the command line</a:t>
            </a:r>
          </a:p>
          <a:p>
            <a:pPr marL="514350" indent="-514350">
              <a:lnSpc>
                <a:spcPct val="150000"/>
              </a:lnSpc>
              <a:buFont typeface="+mj-lt"/>
              <a:buAutoNum type="arabicPeriod"/>
            </a:pPr>
            <a:r>
              <a:rPr lang="en-IN" sz="3200" dirty="0"/>
              <a:t> git </a:t>
            </a:r>
            <a:r>
              <a:rPr lang="en-IN" sz="3200" dirty="0" err="1"/>
              <a:t>init</a:t>
            </a:r>
            <a:endParaRPr lang="en-IN" sz="3200" dirty="0"/>
          </a:p>
          <a:p>
            <a:pPr marL="514350" indent="-514350">
              <a:lnSpc>
                <a:spcPct val="150000"/>
              </a:lnSpc>
              <a:buFont typeface="+mj-lt"/>
              <a:buAutoNum type="arabicPeriod"/>
            </a:pPr>
            <a:r>
              <a:rPr lang="en-IN" sz="3200" dirty="0"/>
              <a:t> git add &lt;filename&gt;</a:t>
            </a:r>
          </a:p>
          <a:p>
            <a:pPr marL="514350" indent="-514350">
              <a:lnSpc>
                <a:spcPct val="150000"/>
              </a:lnSpc>
              <a:buFont typeface="+mj-lt"/>
              <a:buAutoNum type="arabicPeriod"/>
            </a:pPr>
            <a:r>
              <a:rPr lang="en-IN" sz="3200" dirty="0"/>
              <a:t> git commit  -m “first commit”</a:t>
            </a:r>
          </a:p>
          <a:p>
            <a:pPr marL="514350" indent="-514350">
              <a:lnSpc>
                <a:spcPct val="150000"/>
              </a:lnSpc>
              <a:buFont typeface="+mj-lt"/>
              <a:buAutoNum type="arabicPeriod"/>
            </a:pPr>
            <a:r>
              <a:rPr lang="en-IN" sz="3200" dirty="0"/>
              <a:t> git branch  -M main</a:t>
            </a:r>
          </a:p>
          <a:p>
            <a:pPr marL="514350" indent="-514350">
              <a:lnSpc>
                <a:spcPct val="150000"/>
              </a:lnSpc>
              <a:buFont typeface="+mj-lt"/>
              <a:buAutoNum type="arabicPeriod"/>
            </a:pPr>
            <a:r>
              <a:rPr lang="en-IN" sz="3200" dirty="0"/>
              <a:t> git remote add origin </a:t>
            </a:r>
            <a:r>
              <a:rPr lang="en-IN" sz="3200" dirty="0">
                <a:hlinkClick r:id="rId2"/>
              </a:rPr>
              <a:t>https://github.com/praveenrps/gaptech.git</a:t>
            </a:r>
            <a:endParaRPr lang="en-IN" sz="3200" dirty="0"/>
          </a:p>
          <a:p>
            <a:pPr marL="514350" indent="-514350">
              <a:lnSpc>
                <a:spcPct val="150000"/>
              </a:lnSpc>
              <a:buFont typeface="+mj-lt"/>
              <a:buAutoNum type="arabicPeriod"/>
            </a:pPr>
            <a:r>
              <a:rPr lang="en-IN" sz="3200" dirty="0"/>
              <a:t> git push –u origin master</a:t>
            </a:r>
          </a:p>
        </p:txBody>
      </p:sp>
    </p:spTree>
    <p:extLst>
      <p:ext uri="{BB962C8B-B14F-4D97-AF65-F5344CB8AC3E}">
        <p14:creationId xmlns:p14="http://schemas.microsoft.com/office/powerpoint/2010/main" val="1903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58384-803E-4EA8-8F1A-0D42C705F037}"/>
              </a:ext>
            </a:extLst>
          </p:cNvPr>
          <p:cNvSpPr txBox="1"/>
          <p:nvPr/>
        </p:nvSpPr>
        <p:spPr>
          <a:xfrm>
            <a:off x="647700" y="542925"/>
            <a:ext cx="9791700" cy="5355312"/>
          </a:xfrm>
          <a:prstGeom prst="rect">
            <a:avLst/>
          </a:prstGeom>
          <a:noFill/>
        </p:spPr>
        <p:txBody>
          <a:bodyPr wrap="square" rtlCol="0">
            <a:spAutoFit/>
          </a:bodyPr>
          <a:lstStyle/>
          <a:p>
            <a:r>
              <a:rPr lang="en-US" dirty="0"/>
              <a:t>Maven</a:t>
            </a:r>
          </a:p>
          <a:p>
            <a:endParaRPr lang="en-US" dirty="0"/>
          </a:p>
          <a:p>
            <a:r>
              <a:rPr lang="en-US" dirty="0"/>
              <a:t>Maven is a project management and comprehension tool that provides developers a complete build lifecycle framework. </a:t>
            </a:r>
          </a:p>
          <a:p>
            <a:endParaRPr lang="en-US" dirty="0"/>
          </a:p>
          <a:p>
            <a:r>
              <a:rPr lang="en-US" dirty="0"/>
              <a:t>Development team can automate the project's build infrastructure in almost no time as Maven uses a standard directory layout and a default build lifecycle.</a:t>
            </a:r>
          </a:p>
          <a:p>
            <a:endParaRPr lang="en-US" dirty="0"/>
          </a:p>
          <a:p>
            <a:r>
              <a:rPr lang="en-US" dirty="0"/>
              <a:t>Maven provides developers ways to manage the following −</a:t>
            </a:r>
          </a:p>
          <a:p>
            <a:pPr>
              <a:buFont typeface="Arial" panose="020B0604020202020204" pitchFamily="34" charset="0"/>
              <a:buChar char="•"/>
            </a:pPr>
            <a:r>
              <a:rPr lang="en-US" dirty="0"/>
              <a:t>Builds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Reporting</a:t>
            </a:r>
          </a:p>
          <a:p>
            <a:pPr>
              <a:buFont typeface="Arial" panose="020B0604020202020204" pitchFamily="34" charset="0"/>
              <a:buChar char="•"/>
            </a:pPr>
            <a:r>
              <a:rPr lang="en-US" dirty="0"/>
              <a:t>Dependencies</a:t>
            </a:r>
          </a:p>
          <a:p>
            <a:pPr>
              <a:buFont typeface="Arial" panose="020B0604020202020204" pitchFamily="34" charset="0"/>
              <a:buChar char="•"/>
            </a:pPr>
            <a:r>
              <a:rPr lang="en-US" dirty="0"/>
              <a:t>SCMs</a:t>
            </a:r>
          </a:p>
          <a:p>
            <a:pPr>
              <a:buFont typeface="Arial" panose="020B0604020202020204" pitchFamily="34" charset="0"/>
              <a:buChar char="•"/>
            </a:pPr>
            <a:r>
              <a:rPr lang="en-US" dirty="0"/>
              <a:t>Releases</a:t>
            </a:r>
          </a:p>
          <a:p>
            <a:pPr>
              <a:buFont typeface="Arial" panose="020B0604020202020204" pitchFamily="34" charset="0"/>
              <a:buChar char="•"/>
            </a:pPr>
            <a:r>
              <a:rPr lang="en-US" dirty="0"/>
              <a:t>Distribution</a:t>
            </a:r>
          </a:p>
          <a:p>
            <a:pPr>
              <a:buFont typeface="Arial" panose="020B0604020202020204" pitchFamily="34" charset="0"/>
              <a:buChar char="•"/>
            </a:pPr>
            <a:r>
              <a:rPr lang="en-US" dirty="0"/>
              <a:t>Mailing list</a:t>
            </a:r>
          </a:p>
          <a:p>
            <a:endParaRPr lang="en-US" dirty="0"/>
          </a:p>
          <a:p>
            <a:endParaRPr lang="en-IN" dirty="0"/>
          </a:p>
        </p:txBody>
      </p:sp>
    </p:spTree>
    <p:extLst>
      <p:ext uri="{BB962C8B-B14F-4D97-AF65-F5344CB8AC3E}">
        <p14:creationId xmlns:p14="http://schemas.microsoft.com/office/powerpoint/2010/main" val="95458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C8E5-9F5F-4C55-B79B-4D2E4E1D689D}"/>
              </a:ext>
            </a:extLst>
          </p:cNvPr>
          <p:cNvSpPr txBox="1"/>
          <p:nvPr/>
        </p:nvSpPr>
        <p:spPr>
          <a:xfrm>
            <a:off x="142875" y="0"/>
            <a:ext cx="11410950" cy="7237046"/>
          </a:xfrm>
          <a:prstGeom prst="rect">
            <a:avLst/>
          </a:prstGeom>
          <a:noFill/>
        </p:spPr>
        <p:txBody>
          <a:bodyPr wrap="square" rtlCol="0">
            <a:spAutoFit/>
          </a:bodyPr>
          <a:lstStyle/>
          <a:p>
            <a:pPr>
              <a:lnSpc>
                <a:spcPct val="150000"/>
              </a:lnSpc>
            </a:pPr>
            <a:r>
              <a:rPr lang="en-US" sz="2400" b="1" dirty="0"/>
              <a:t>Features of Maven</a:t>
            </a:r>
          </a:p>
          <a:p>
            <a:pPr>
              <a:lnSpc>
                <a:spcPct val="150000"/>
              </a:lnSpc>
              <a:buFont typeface="Arial" panose="020B0604020202020204" pitchFamily="34" charset="0"/>
              <a:buChar char="•"/>
            </a:pPr>
            <a:r>
              <a:rPr lang="en-US" sz="2400" dirty="0"/>
              <a:t>Simple project setup that follows best practices.</a:t>
            </a:r>
          </a:p>
          <a:p>
            <a:pPr>
              <a:lnSpc>
                <a:spcPct val="150000"/>
              </a:lnSpc>
              <a:buFont typeface="Arial" panose="020B0604020202020204" pitchFamily="34" charset="0"/>
              <a:buChar char="•"/>
            </a:pPr>
            <a:r>
              <a:rPr lang="en-US" sz="2400" dirty="0"/>
              <a:t>Consistent usage across all projects.</a:t>
            </a:r>
          </a:p>
          <a:p>
            <a:pPr>
              <a:lnSpc>
                <a:spcPct val="150000"/>
              </a:lnSpc>
              <a:buFont typeface="Arial" panose="020B0604020202020204" pitchFamily="34" charset="0"/>
              <a:buChar char="•"/>
            </a:pPr>
            <a:r>
              <a:rPr lang="en-US" sz="2400" dirty="0"/>
              <a:t>Dependency management including automatic updating.</a:t>
            </a:r>
          </a:p>
          <a:p>
            <a:pPr>
              <a:lnSpc>
                <a:spcPct val="150000"/>
              </a:lnSpc>
              <a:buFont typeface="Arial" panose="020B0604020202020204" pitchFamily="34" charset="0"/>
              <a:buChar char="•"/>
            </a:pPr>
            <a:r>
              <a:rPr lang="en-US" sz="2400" dirty="0"/>
              <a:t>A large and growing repository of libraries.</a:t>
            </a:r>
          </a:p>
          <a:p>
            <a:pPr>
              <a:lnSpc>
                <a:spcPct val="150000"/>
              </a:lnSpc>
              <a:buFont typeface="Arial" panose="020B0604020202020204" pitchFamily="34" charset="0"/>
              <a:buChar char="•"/>
            </a:pPr>
            <a:r>
              <a:rPr lang="en-US" sz="2400" dirty="0"/>
              <a:t>Extensible, with the ability to easily write plugins in Java or scripting languages.</a:t>
            </a:r>
          </a:p>
          <a:p>
            <a:pPr>
              <a:lnSpc>
                <a:spcPct val="150000"/>
              </a:lnSpc>
              <a:buFont typeface="Arial" panose="020B0604020202020204" pitchFamily="34" charset="0"/>
              <a:buChar char="•"/>
            </a:pPr>
            <a:r>
              <a:rPr lang="en-US" sz="2400" dirty="0"/>
              <a:t>Instant access to new features with little or no extra configuration.</a:t>
            </a:r>
          </a:p>
          <a:p>
            <a:pPr>
              <a:lnSpc>
                <a:spcPct val="150000"/>
              </a:lnSpc>
            </a:pPr>
            <a:r>
              <a:rPr lang="en-IN" sz="2400" b="1" dirty="0"/>
              <a:t>POM</a:t>
            </a:r>
          </a:p>
          <a:p>
            <a:pPr>
              <a:lnSpc>
                <a:spcPct val="150000"/>
              </a:lnSpc>
            </a:pPr>
            <a:r>
              <a:rPr lang="en-US" sz="2400" dirty="0"/>
              <a:t>POM stands for Project Object Model. It is fundamental unit of work in Maven. It is an XML file that resides in the base directory of the project as pom.xml.</a:t>
            </a:r>
          </a:p>
          <a:p>
            <a:pPr>
              <a:lnSpc>
                <a:spcPct val="150000"/>
              </a:lnSpc>
            </a:pPr>
            <a:r>
              <a:rPr lang="en-US" sz="2400" dirty="0"/>
              <a:t>The POM contains information about the project and various configuration detail used by Maven to build the project(s).</a:t>
            </a:r>
          </a:p>
          <a:p>
            <a:pPr>
              <a:lnSpc>
                <a:spcPct val="150000"/>
              </a:lnSpc>
            </a:pPr>
            <a:endParaRPr lang="en-IN" sz="2400" dirty="0"/>
          </a:p>
        </p:txBody>
      </p:sp>
    </p:spTree>
    <p:extLst>
      <p:ext uri="{BB962C8B-B14F-4D97-AF65-F5344CB8AC3E}">
        <p14:creationId xmlns:p14="http://schemas.microsoft.com/office/powerpoint/2010/main" val="11826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8480B-E678-4DD5-8343-F5B2F61B5784}"/>
              </a:ext>
            </a:extLst>
          </p:cNvPr>
          <p:cNvSpPr txBox="1"/>
          <p:nvPr/>
        </p:nvSpPr>
        <p:spPr>
          <a:xfrm>
            <a:off x="209550" y="438150"/>
            <a:ext cx="11649075" cy="1938992"/>
          </a:xfrm>
          <a:prstGeom prst="rect">
            <a:avLst/>
          </a:prstGeom>
          <a:noFill/>
        </p:spPr>
        <p:txBody>
          <a:bodyPr wrap="square" rtlCol="0">
            <a:spAutoFit/>
          </a:bodyPr>
          <a:lstStyle/>
          <a:p>
            <a:r>
              <a:rPr lang="en-US" sz="2400" b="1" dirty="0"/>
              <a:t>What is Build Lifecycle?</a:t>
            </a:r>
          </a:p>
          <a:p>
            <a:r>
              <a:rPr lang="en-US" sz="2400" dirty="0"/>
              <a:t>A Build Lifecycle is a well-defined sequence of phases, which define the order in which the goals are to be executed. Here phase represents a stage in life cycle. As an example, a typical </a:t>
            </a:r>
            <a:r>
              <a:rPr lang="en-US" sz="2400" b="1" dirty="0"/>
              <a:t>Maven Build Lifecycle</a:t>
            </a:r>
            <a:r>
              <a:rPr lang="en-US" sz="2400" dirty="0"/>
              <a:t> consists of the following sequence of phases.</a:t>
            </a:r>
          </a:p>
          <a:p>
            <a:endParaRPr lang="en-IN" sz="2400" dirty="0"/>
          </a:p>
        </p:txBody>
      </p:sp>
      <p:sp>
        <p:nvSpPr>
          <p:cNvPr id="3" name="TextBox 2">
            <a:extLst>
              <a:ext uri="{FF2B5EF4-FFF2-40B4-BE49-F238E27FC236}">
                <a16:creationId xmlns:a16="http://schemas.microsoft.com/office/drawing/2014/main" id="{502E6795-CE60-4A1B-893C-10688A786054}"/>
              </a:ext>
            </a:extLst>
          </p:cNvPr>
          <p:cNvSpPr txBox="1"/>
          <p:nvPr/>
        </p:nvSpPr>
        <p:spPr>
          <a:xfrm>
            <a:off x="470517" y="2015231"/>
            <a:ext cx="11097087" cy="5632311"/>
          </a:xfrm>
          <a:prstGeom prst="rect">
            <a:avLst/>
          </a:prstGeom>
          <a:noFill/>
        </p:spPr>
        <p:txBody>
          <a:bodyPr wrap="square" rtlCol="0">
            <a:spAutoFit/>
          </a:bodyPr>
          <a:lstStyle/>
          <a:p>
            <a:r>
              <a:rPr lang="en-IN" sz="2400" dirty="0"/>
              <a:t>Maven Commands</a:t>
            </a:r>
          </a:p>
          <a:p>
            <a:endParaRPr lang="en-IN" sz="2400" dirty="0"/>
          </a:p>
          <a:p>
            <a:r>
              <a:rPr lang="en-IN" sz="2400" dirty="0"/>
              <a:t> </a:t>
            </a:r>
            <a:r>
              <a:rPr lang="en-IN" sz="2400" dirty="0" err="1"/>
              <a:t>mvn</a:t>
            </a:r>
            <a:r>
              <a:rPr lang="en-IN" sz="2400" dirty="0"/>
              <a:t> –version </a:t>
            </a:r>
          </a:p>
          <a:p>
            <a:endParaRPr lang="en-IN" sz="2400" dirty="0"/>
          </a:p>
          <a:p>
            <a:r>
              <a:rPr lang="en-IN" sz="2400" dirty="0"/>
              <a:t> </a:t>
            </a:r>
            <a:r>
              <a:rPr lang="en-IN" sz="2400" dirty="0" err="1"/>
              <a:t>mvn</a:t>
            </a:r>
            <a:r>
              <a:rPr lang="en-IN" sz="2400" dirty="0"/>
              <a:t> </a:t>
            </a:r>
            <a:r>
              <a:rPr lang="en-IN" sz="2400" dirty="0" err="1"/>
              <a:t>archetype:generate</a:t>
            </a:r>
            <a:r>
              <a:rPr lang="en-IN" sz="2400" dirty="0"/>
              <a:t> –</a:t>
            </a:r>
            <a:r>
              <a:rPr lang="en-IN" sz="2400" dirty="0" err="1"/>
              <a:t>DgroupId</a:t>
            </a:r>
            <a:r>
              <a:rPr lang="en-IN" sz="2400" dirty="0"/>
              <a:t>=</a:t>
            </a:r>
            <a:r>
              <a:rPr lang="en-IN" sz="2400" dirty="0" err="1"/>
              <a:t>com.examples.gap</a:t>
            </a:r>
            <a:r>
              <a:rPr lang="en-IN" sz="2400" dirty="0"/>
              <a:t> </a:t>
            </a:r>
          </a:p>
          <a:p>
            <a:r>
              <a:rPr lang="en-IN" sz="2400" dirty="0"/>
              <a:t>		          –</a:t>
            </a:r>
            <a:r>
              <a:rPr lang="en-IN" sz="2400" dirty="0" err="1"/>
              <a:t>DartificatId</a:t>
            </a:r>
            <a:r>
              <a:rPr lang="en-IN" sz="2400" dirty="0"/>
              <a:t>=my-app </a:t>
            </a:r>
          </a:p>
          <a:p>
            <a:r>
              <a:rPr lang="en-IN" sz="2400" dirty="0"/>
              <a:t>		          -</a:t>
            </a:r>
            <a:r>
              <a:rPr lang="en-IN" sz="2400" dirty="0" err="1"/>
              <a:t>DarchetypeAritifcatId</a:t>
            </a:r>
            <a:r>
              <a:rPr lang="en-IN" sz="2400" dirty="0"/>
              <a:t>=maven-archetype-</a:t>
            </a:r>
            <a:r>
              <a:rPr lang="en-IN" sz="2400" dirty="0" err="1"/>
              <a:t>quickstart</a:t>
            </a:r>
            <a:endParaRPr lang="en-IN" sz="2400" dirty="0"/>
          </a:p>
          <a:p>
            <a:r>
              <a:rPr lang="en-IN" sz="2400" dirty="0"/>
              <a:t>                                            -</a:t>
            </a:r>
            <a:r>
              <a:rPr lang="en-IN" sz="2400" dirty="0" err="1"/>
              <a:t>DarchetyeVersion</a:t>
            </a:r>
            <a:r>
              <a:rPr lang="en-IN" sz="2400" dirty="0"/>
              <a:t>=1.4</a:t>
            </a:r>
          </a:p>
          <a:p>
            <a:r>
              <a:rPr lang="en-IN" sz="2400" dirty="0"/>
              <a:t>                                           -</a:t>
            </a:r>
            <a:r>
              <a:rPr lang="en-IN" sz="2400" dirty="0" err="1"/>
              <a:t>DinteractiveMode</a:t>
            </a:r>
            <a:r>
              <a:rPr lang="en-IN" sz="2400" dirty="0"/>
              <a:t>=false</a:t>
            </a:r>
          </a:p>
          <a:p>
            <a:endParaRPr lang="en-IN" sz="2400" dirty="0"/>
          </a:p>
          <a:p>
            <a:r>
              <a:rPr lang="en-IN" sz="2400" dirty="0"/>
              <a:t> </a:t>
            </a:r>
            <a:r>
              <a:rPr lang="en-IN" sz="2400" dirty="0" err="1"/>
              <a:t>mvn</a:t>
            </a:r>
            <a:r>
              <a:rPr lang="en-IN" sz="2400" dirty="0"/>
              <a:t> package  (to build the package)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40664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F7B7F-0F04-48DE-B3FD-A607FAC9F8A2}"/>
              </a:ext>
            </a:extLst>
          </p:cNvPr>
          <p:cNvSpPr txBox="1"/>
          <p:nvPr/>
        </p:nvSpPr>
        <p:spPr>
          <a:xfrm>
            <a:off x="488271" y="97654"/>
            <a:ext cx="11008311" cy="6555641"/>
          </a:xfrm>
          <a:prstGeom prst="rect">
            <a:avLst/>
          </a:prstGeom>
          <a:noFill/>
        </p:spPr>
        <p:txBody>
          <a:bodyPr wrap="square" rtlCol="0">
            <a:spAutoFit/>
          </a:bodyPr>
          <a:lstStyle/>
          <a:p>
            <a:pPr algn="just"/>
            <a:r>
              <a:rPr lang="en-US" sz="2800" dirty="0"/>
              <a:t>Although hardly a comprehensive list, these are the most common </a:t>
            </a:r>
            <a:r>
              <a:rPr lang="en-US" sz="2800" i="1" dirty="0"/>
              <a:t>default</a:t>
            </a:r>
            <a:r>
              <a:rPr lang="en-US" sz="2800" dirty="0"/>
              <a:t> lifecycle phases executed.</a:t>
            </a:r>
          </a:p>
          <a:p>
            <a:pPr algn="just">
              <a:buFont typeface="Arial" panose="020B0604020202020204" pitchFamily="34" charset="0"/>
              <a:buChar char="•"/>
            </a:pPr>
            <a:r>
              <a:rPr lang="en-US" sz="2800" b="1" dirty="0"/>
              <a:t>validate</a:t>
            </a:r>
            <a:r>
              <a:rPr lang="en-US" sz="2800" dirty="0"/>
              <a:t>: validate the project is correct and all necessary information is available</a:t>
            </a:r>
          </a:p>
          <a:p>
            <a:pPr algn="just">
              <a:buFont typeface="Arial" panose="020B0604020202020204" pitchFamily="34" charset="0"/>
              <a:buChar char="•"/>
            </a:pPr>
            <a:r>
              <a:rPr lang="en-US" sz="2800" b="1" dirty="0"/>
              <a:t>compile</a:t>
            </a:r>
            <a:r>
              <a:rPr lang="en-US" sz="2800" dirty="0"/>
              <a:t>: compile the source code of the project</a:t>
            </a:r>
          </a:p>
          <a:p>
            <a:pPr algn="just">
              <a:buFont typeface="Arial" panose="020B0604020202020204" pitchFamily="34" charset="0"/>
              <a:buChar char="•"/>
            </a:pPr>
            <a:r>
              <a:rPr lang="en-US" sz="2800" b="1" dirty="0"/>
              <a:t>test</a:t>
            </a:r>
            <a:r>
              <a:rPr lang="en-US" sz="2800" dirty="0"/>
              <a:t>: test the compiled source code using a suitable unit testing framework. These tests should not require the code be packaged or deployed</a:t>
            </a:r>
          </a:p>
          <a:p>
            <a:pPr algn="just">
              <a:buFont typeface="Arial" panose="020B0604020202020204" pitchFamily="34" charset="0"/>
              <a:buChar char="•"/>
            </a:pPr>
            <a:r>
              <a:rPr lang="en-US" sz="2800" b="1" dirty="0"/>
              <a:t>package</a:t>
            </a:r>
            <a:r>
              <a:rPr lang="en-US" sz="2800" dirty="0"/>
              <a:t>: take the compiled code and package it in its distributable format, such as a JAR.</a:t>
            </a:r>
          </a:p>
          <a:p>
            <a:pPr algn="just">
              <a:buFont typeface="Arial" panose="020B0604020202020204" pitchFamily="34" charset="0"/>
              <a:buChar char="•"/>
            </a:pPr>
            <a:r>
              <a:rPr lang="en-US" sz="2800" b="1" dirty="0"/>
              <a:t>integration-test</a:t>
            </a:r>
            <a:r>
              <a:rPr lang="en-US" sz="2800" dirty="0"/>
              <a:t>: process and deploy the package if necessary into an environment where integration tests can be run</a:t>
            </a:r>
          </a:p>
          <a:p>
            <a:pPr algn="just">
              <a:buFont typeface="Arial" panose="020B0604020202020204" pitchFamily="34" charset="0"/>
              <a:buChar char="•"/>
            </a:pPr>
            <a:r>
              <a:rPr lang="en-US" sz="2800" b="1" dirty="0"/>
              <a:t>verify</a:t>
            </a:r>
            <a:r>
              <a:rPr lang="en-US" sz="2800" dirty="0"/>
              <a:t>: run any checks to verify the package is valid and meets quality criteria</a:t>
            </a:r>
          </a:p>
          <a:p>
            <a:pPr algn="just"/>
            <a:endParaRPr lang="en-IN" sz="2800" dirty="0"/>
          </a:p>
        </p:txBody>
      </p:sp>
    </p:spTree>
    <p:extLst>
      <p:ext uri="{BB962C8B-B14F-4D97-AF65-F5344CB8AC3E}">
        <p14:creationId xmlns:p14="http://schemas.microsoft.com/office/powerpoint/2010/main" val="79787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2E99D-B5DB-4A67-9051-9151DC32AB5F}"/>
              </a:ext>
            </a:extLst>
          </p:cNvPr>
          <p:cNvSpPr txBox="1"/>
          <p:nvPr/>
        </p:nvSpPr>
        <p:spPr>
          <a:xfrm>
            <a:off x="516384" y="1200172"/>
            <a:ext cx="11159232" cy="923330"/>
          </a:xfrm>
          <a:prstGeom prst="rect">
            <a:avLst/>
          </a:prstGeom>
          <a:noFill/>
        </p:spPr>
        <p:txBody>
          <a:bodyPr wrap="square" rtlCol="0">
            <a:spAutoFit/>
          </a:bodyPr>
          <a:lstStyle/>
          <a:p>
            <a:endParaRPr lang="en-IN" dirty="0"/>
          </a:p>
          <a:p>
            <a:endParaRPr lang="en-IN" dirty="0"/>
          </a:p>
          <a:p>
            <a:endParaRPr lang="en-IN" dirty="0"/>
          </a:p>
        </p:txBody>
      </p:sp>
      <p:sp>
        <p:nvSpPr>
          <p:cNvPr id="5" name="Rectangle 3">
            <a:extLst>
              <a:ext uri="{FF2B5EF4-FFF2-40B4-BE49-F238E27FC236}">
                <a16:creationId xmlns:a16="http://schemas.microsoft.com/office/drawing/2014/main" id="{90ACA859-5EE9-4519-9D1A-7126BF906DF8}"/>
              </a:ext>
            </a:extLst>
          </p:cNvPr>
          <p:cNvSpPr>
            <a:spLocks noChangeArrowheads="1"/>
          </p:cNvSpPr>
          <p:nvPr/>
        </p:nvSpPr>
        <p:spPr bwMode="auto">
          <a:xfrm>
            <a:off x="118042" y="762138"/>
            <a:ext cx="11213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Install</a:t>
            </a:r>
            <a:r>
              <a:rPr kumimoji="0" lang="en-US" altLang="en-US" sz="2400" b="0" i="0" u="none" strike="noStrike" cap="none" normalizeH="0" baseline="0" dirty="0">
                <a:ln>
                  <a:noFill/>
                </a:ln>
                <a:solidFill>
                  <a:schemeClr val="tx1"/>
                </a:solidFill>
                <a:effectLst/>
                <a:latin typeface="Arial" panose="020B0604020202020204" pitchFamily="34" charset="0"/>
              </a:rPr>
              <a:t>: install the package into the local repository,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for use as a dependency in other projects locally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a:t>
            </a:r>
            <a:r>
              <a:rPr kumimoji="0" lang="en-US" altLang="en-US" sz="2400" b="0" i="0" u="none" strike="noStrike" cap="none" normalizeH="0" baseline="0" dirty="0">
                <a:ln>
                  <a:noFill/>
                </a:ln>
                <a:solidFill>
                  <a:schemeClr val="tx1"/>
                </a:solidFill>
                <a:effectLst/>
                <a:latin typeface="Arial" panose="020B0604020202020204" pitchFamily="34" charset="0"/>
              </a:rPr>
              <a:t>: done in an integration or release environment, copies the final package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to the remote repository for sharing, with other developers and projects.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clean:</a:t>
            </a:r>
            <a:r>
              <a:rPr lang="en-US" sz="2400" dirty="0">
                <a:latin typeface="Arial" panose="020B0604020202020204" pitchFamily="34" charset="0"/>
              </a:rPr>
              <a:t> cleans up artifacts created by prior builds</a:t>
            </a:r>
          </a:p>
          <a:p>
            <a:pPr>
              <a:buFont typeface="Arial" panose="020B0604020202020204" pitchFamily="34" charset="0"/>
              <a:buChar char="•"/>
            </a:pPr>
            <a:endParaRPr 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site: </a:t>
            </a:r>
            <a:r>
              <a:rPr lang="en-US" sz="2400" dirty="0">
                <a:latin typeface="Arial" panose="020B0604020202020204" pitchFamily="34" charset="0"/>
              </a:rPr>
              <a:t>generates site documentation for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7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9E2BE8-5C35-46F5-93B8-210CC113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28" y="1104900"/>
            <a:ext cx="13042756" cy="4457700"/>
          </a:xfrm>
          <a:prstGeom prst="rect">
            <a:avLst/>
          </a:prstGeom>
        </p:spPr>
      </p:pic>
      <p:sp>
        <p:nvSpPr>
          <p:cNvPr id="7" name="TextBox 6">
            <a:extLst>
              <a:ext uri="{FF2B5EF4-FFF2-40B4-BE49-F238E27FC236}">
                <a16:creationId xmlns:a16="http://schemas.microsoft.com/office/drawing/2014/main" id="{294340E2-B1C3-417D-ABBE-B0DE9431DF2B}"/>
              </a:ext>
            </a:extLst>
          </p:cNvPr>
          <p:cNvSpPr txBox="1"/>
          <p:nvPr/>
        </p:nvSpPr>
        <p:spPr>
          <a:xfrm>
            <a:off x="9369354" y="6334125"/>
            <a:ext cx="3152774" cy="369332"/>
          </a:xfrm>
          <a:prstGeom prst="rect">
            <a:avLst/>
          </a:prstGeom>
          <a:noFill/>
        </p:spPr>
        <p:txBody>
          <a:bodyPr wrap="square" rtlCol="0">
            <a:spAutoFit/>
          </a:bodyPr>
          <a:lstStyle/>
          <a:p>
            <a:r>
              <a:rPr lang="en-IN" dirty="0"/>
              <a:t>Courtesy: aws.amazon.com</a:t>
            </a:r>
          </a:p>
        </p:txBody>
      </p:sp>
    </p:spTree>
    <p:extLst>
      <p:ext uri="{BB962C8B-B14F-4D97-AF65-F5344CB8AC3E}">
        <p14:creationId xmlns:p14="http://schemas.microsoft.com/office/powerpoint/2010/main" val="14282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454DC-FB16-4F19-A8A9-928A34DB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950" y="1"/>
            <a:ext cx="6673050" cy="6858000"/>
          </a:xfrm>
          <a:prstGeom prst="rect">
            <a:avLst/>
          </a:prstGeom>
        </p:spPr>
      </p:pic>
      <p:sp>
        <p:nvSpPr>
          <p:cNvPr id="4" name="TextBox 3">
            <a:extLst>
              <a:ext uri="{FF2B5EF4-FFF2-40B4-BE49-F238E27FC236}">
                <a16:creationId xmlns:a16="http://schemas.microsoft.com/office/drawing/2014/main" id="{92F92F07-11EC-45D2-B3FC-BFB17C1605D6}"/>
              </a:ext>
            </a:extLst>
          </p:cNvPr>
          <p:cNvSpPr txBox="1"/>
          <p:nvPr/>
        </p:nvSpPr>
        <p:spPr>
          <a:xfrm>
            <a:off x="44390" y="0"/>
            <a:ext cx="5122416" cy="7171194"/>
          </a:xfrm>
          <a:prstGeom prst="rect">
            <a:avLst/>
          </a:prstGeom>
          <a:noFill/>
        </p:spPr>
        <p:txBody>
          <a:bodyPr wrap="square" rtlCol="0">
            <a:spAutoFit/>
          </a:bodyPr>
          <a:lstStyle/>
          <a:p>
            <a:pPr algn="just"/>
            <a:endParaRPr lang="en-US" sz="2000" b="1" dirty="0"/>
          </a:p>
          <a:p>
            <a:pPr algn="just">
              <a:lnSpc>
                <a:spcPct val="200000"/>
              </a:lnSpc>
            </a:pPr>
            <a:r>
              <a:rPr lang="en-US" sz="2000" b="1" dirty="0"/>
              <a:t>Waterfall Model</a:t>
            </a:r>
            <a:r>
              <a:rPr lang="en-US" sz="2000" dirty="0"/>
              <a:t> is a sequential model that divides software development into pre-defined phases. </a:t>
            </a:r>
          </a:p>
          <a:p>
            <a:pPr algn="just">
              <a:lnSpc>
                <a:spcPct val="200000"/>
              </a:lnSpc>
            </a:pPr>
            <a:endParaRPr lang="en-US" sz="2000" dirty="0"/>
          </a:p>
          <a:p>
            <a:pPr algn="just">
              <a:lnSpc>
                <a:spcPct val="200000"/>
              </a:lnSpc>
            </a:pPr>
            <a:r>
              <a:rPr lang="en-US" sz="2000" dirty="0"/>
              <a:t>Each phase must be completed before the next phase can begin with no overlap between the phases. </a:t>
            </a:r>
          </a:p>
          <a:p>
            <a:pPr algn="just">
              <a:lnSpc>
                <a:spcPct val="200000"/>
              </a:lnSpc>
            </a:pPr>
            <a:endParaRPr lang="en-US" sz="2000" dirty="0"/>
          </a:p>
          <a:p>
            <a:pPr algn="just">
              <a:lnSpc>
                <a:spcPct val="200000"/>
              </a:lnSpc>
            </a:pPr>
            <a:r>
              <a:rPr lang="en-US" sz="2000" dirty="0"/>
              <a:t>Each phase is designed for performing specific activity during the SDLC phase.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9003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D728E-6C8B-49E9-AAF4-668BB9EE11F8}"/>
              </a:ext>
            </a:extLst>
          </p:cNvPr>
          <p:cNvSpPr txBox="1"/>
          <p:nvPr/>
        </p:nvSpPr>
        <p:spPr>
          <a:xfrm>
            <a:off x="0" y="0"/>
            <a:ext cx="12118019" cy="7786747"/>
          </a:xfrm>
          <a:prstGeom prst="rect">
            <a:avLst/>
          </a:prstGeom>
          <a:noFill/>
        </p:spPr>
        <p:txBody>
          <a:bodyPr wrap="square" rtlCol="0">
            <a:spAutoFit/>
          </a:bodyPr>
          <a:lstStyle/>
          <a:p>
            <a:r>
              <a:rPr lang="en-US" sz="4000" dirty="0"/>
              <a:t>Waterfall Methodology can be used when: </a:t>
            </a:r>
          </a:p>
          <a:p>
            <a:pPr>
              <a:lnSpc>
                <a:spcPct val="150000"/>
              </a:lnSpc>
              <a:buFont typeface="Arial" panose="020B0604020202020204" pitchFamily="34" charset="0"/>
              <a:buChar char="•"/>
            </a:pPr>
            <a:r>
              <a:rPr lang="en-US" sz="4000" dirty="0"/>
              <a:t>Requirements are not changing frequently</a:t>
            </a:r>
          </a:p>
          <a:p>
            <a:pPr>
              <a:lnSpc>
                <a:spcPct val="150000"/>
              </a:lnSpc>
              <a:buFont typeface="Arial" panose="020B0604020202020204" pitchFamily="34" charset="0"/>
              <a:buChar char="•"/>
            </a:pPr>
            <a:r>
              <a:rPr lang="en-US" sz="4000" dirty="0"/>
              <a:t>Application is not complicated and big</a:t>
            </a:r>
          </a:p>
          <a:p>
            <a:pPr>
              <a:lnSpc>
                <a:spcPct val="150000"/>
              </a:lnSpc>
              <a:buFont typeface="Arial" panose="020B0604020202020204" pitchFamily="34" charset="0"/>
              <a:buChar char="•"/>
            </a:pPr>
            <a:r>
              <a:rPr lang="en-US" sz="4000" dirty="0"/>
              <a:t>Project is short</a:t>
            </a:r>
          </a:p>
          <a:p>
            <a:pPr>
              <a:lnSpc>
                <a:spcPct val="150000"/>
              </a:lnSpc>
              <a:buFont typeface="Arial" panose="020B0604020202020204" pitchFamily="34" charset="0"/>
              <a:buChar char="•"/>
            </a:pPr>
            <a:r>
              <a:rPr lang="en-US" sz="4000" dirty="0"/>
              <a:t>Requirement is clear</a:t>
            </a:r>
          </a:p>
          <a:p>
            <a:pPr>
              <a:lnSpc>
                <a:spcPct val="150000"/>
              </a:lnSpc>
              <a:buFont typeface="Arial" panose="020B0604020202020204" pitchFamily="34" charset="0"/>
              <a:buChar char="•"/>
            </a:pPr>
            <a:r>
              <a:rPr lang="en-US" sz="4000" dirty="0"/>
              <a:t>Environment is stable</a:t>
            </a:r>
          </a:p>
          <a:p>
            <a:pPr>
              <a:lnSpc>
                <a:spcPct val="150000"/>
              </a:lnSpc>
              <a:buFont typeface="Arial" panose="020B0604020202020204" pitchFamily="34" charset="0"/>
              <a:buChar char="•"/>
            </a:pPr>
            <a:r>
              <a:rPr lang="en-US" sz="4000" dirty="0"/>
              <a:t>Technology and tools used are not dynamic and is stable</a:t>
            </a:r>
          </a:p>
          <a:p>
            <a:pPr>
              <a:lnSpc>
                <a:spcPct val="150000"/>
              </a:lnSpc>
              <a:buFont typeface="Arial" panose="020B0604020202020204" pitchFamily="34" charset="0"/>
              <a:buChar char="•"/>
            </a:pPr>
            <a:r>
              <a:rPr lang="en-US" sz="4000" dirty="0"/>
              <a:t>Resources are available and trained</a:t>
            </a:r>
          </a:p>
          <a:p>
            <a:endParaRPr lang="en-IN" sz="4000" dirty="0"/>
          </a:p>
        </p:txBody>
      </p:sp>
    </p:spTree>
    <p:extLst>
      <p:ext uri="{BB962C8B-B14F-4D97-AF65-F5344CB8AC3E}">
        <p14:creationId xmlns:p14="http://schemas.microsoft.com/office/powerpoint/2010/main" val="11009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99C6A-5930-4E8B-A932-61BA4AA6AA54}"/>
              </a:ext>
            </a:extLst>
          </p:cNvPr>
          <p:cNvSpPr txBox="1"/>
          <p:nvPr/>
        </p:nvSpPr>
        <p:spPr>
          <a:xfrm>
            <a:off x="-48827" y="-97654"/>
            <a:ext cx="12289654" cy="6460230"/>
          </a:xfrm>
          <a:prstGeom prst="rect">
            <a:avLst/>
          </a:prstGeom>
          <a:noFill/>
        </p:spPr>
        <p:txBody>
          <a:bodyPr wrap="square" rtlCol="0">
            <a:spAutoFit/>
          </a:bodyPr>
          <a:lstStyle/>
          <a:p>
            <a:pPr>
              <a:lnSpc>
                <a:spcPct val="150000"/>
              </a:lnSpc>
            </a:pPr>
            <a:r>
              <a:rPr lang="en-IN" sz="4000" dirty="0"/>
              <a:t>Disadvantages of Waterfall Model:</a:t>
            </a:r>
          </a:p>
          <a:p>
            <a:pPr marL="342900" indent="-342900">
              <a:lnSpc>
                <a:spcPct val="150000"/>
              </a:lnSpc>
              <a:buAutoNum type="arabicPeriod"/>
            </a:pPr>
            <a:r>
              <a:rPr lang="en-IN" sz="4000" dirty="0"/>
              <a:t>No working software is produced until end</a:t>
            </a:r>
          </a:p>
          <a:p>
            <a:pPr marL="342900" indent="-342900">
              <a:lnSpc>
                <a:spcPct val="150000"/>
              </a:lnSpc>
              <a:buAutoNum type="arabicPeriod"/>
            </a:pPr>
            <a:r>
              <a:rPr lang="en-IN" sz="4000" dirty="0"/>
              <a:t>It  is difficult to measure the progress within the stages</a:t>
            </a:r>
          </a:p>
          <a:p>
            <a:pPr marL="342900" indent="-342900">
              <a:lnSpc>
                <a:spcPct val="150000"/>
              </a:lnSpc>
              <a:buAutoNum type="arabicPeriod"/>
            </a:pPr>
            <a:r>
              <a:rPr lang="en-IN" sz="4000" dirty="0"/>
              <a:t>Cannot accommodate the changing requirements.</a:t>
            </a:r>
          </a:p>
          <a:p>
            <a:pPr marL="342900" indent="-342900">
              <a:lnSpc>
                <a:spcPct val="150000"/>
              </a:lnSpc>
              <a:buAutoNum type="arabicPeriod"/>
            </a:pPr>
            <a:r>
              <a:rPr lang="en-IN" sz="4000" dirty="0"/>
              <a:t>Excludes the client / end user interaction</a:t>
            </a:r>
          </a:p>
          <a:p>
            <a:pPr marL="342900" indent="-342900">
              <a:lnSpc>
                <a:spcPct val="150000"/>
              </a:lnSpc>
              <a:buAutoNum type="arabicPeriod"/>
            </a:pPr>
            <a:r>
              <a:rPr lang="en-IN" sz="4000" dirty="0"/>
              <a:t>Delays testing until after completion.</a:t>
            </a:r>
          </a:p>
          <a:p>
            <a:pPr>
              <a:lnSpc>
                <a:spcPct val="150000"/>
              </a:lnSpc>
            </a:pPr>
            <a:endParaRPr lang="en-IN" sz="4000" dirty="0"/>
          </a:p>
        </p:txBody>
      </p:sp>
    </p:spTree>
    <p:extLst>
      <p:ext uri="{BB962C8B-B14F-4D97-AF65-F5344CB8AC3E}">
        <p14:creationId xmlns:p14="http://schemas.microsoft.com/office/powerpoint/2010/main" val="17162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F8CF9-0E77-45AD-849E-9C48D4E537E9}"/>
              </a:ext>
            </a:extLst>
          </p:cNvPr>
          <p:cNvSpPr txBox="1"/>
          <p:nvPr/>
        </p:nvSpPr>
        <p:spPr>
          <a:xfrm>
            <a:off x="79900" y="88777"/>
            <a:ext cx="12112100" cy="7417415"/>
          </a:xfrm>
          <a:prstGeom prst="rect">
            <a:avLst/>
          </a:prstGeom>
          <a:noFill/>
        </p:spPr>
        <p:txBody>
          <a:bodyPr wrap="square" rtlCol="0">
            <a:spAutoFit/>
          </a:bodyPr>
          <a:lstStyle/>
          <a:p>
            <a:pPr algn="ctr"/>
            <a:r>
              <a:rPr lang="en-IN" sz="2800" dirty="0"/>
              <a:t>Key Principles of DevOps:</a:t>
            </a:r>
          </a:p>
          <a:p>
            <a:pPr algn="just">
              <a:lnSpc>
                <a:spcPct val="150000"/>
              </a:lnSpc>
              <a:buFont typeface="Arial" panose="020B0604020202020204" pitchFamily="34" charset="0"/>
              <a:buChar char="•"/>
            </a:pPr>
            <a:r>
              <a:rPr lang="en-US" sz="2800" dirty="0"/>
              <a:t>Fostering a </a:t>
            </a:r>
            <a:r>
              <a:rPr lang="en-US" sz="2800" b="1" dirty="0"/>
              <a:t>collaborative environment</a:t>
            </a:r>
            <a:r>
              <a:rPr lang="en-US" sz="2800" dirty="0"/>
              <a:t> with communication, mutual trust, skill and idea sharing, and problem solving.</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Creating a culture of </a:t>
            </a:r>
            <a:r>
              <a:rPr lang="en-US" sz="2800" b="1" dirty="0"/>
              <a:t>end-to-end responsibility</a:t>
            </a:r>
            <a:r>
              <a:rPr lang="en-US" sz="2800" dirty="0"/>
              <a:t> where the whole team is accountable for the results, with no “finger-pointing” between the “Dev” and the “Ops” experts.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Focusing on </a:t>
            </a:r>
            <a:r>
              <a:rPr lang="en-US" sz="2800" b="1" dirty="0"/>
              <a:t>continuous improvement</a:t>
            </a:r>
            <a:r>
              <a:rPr lang="en-US" sz="2800" dirty="0"/>
              <a:t> based on customer feedback and changing technologies with the goal of optimizing the product quality, cost, and speed of the delivery.</a:t>
            </a:r>
          </a:p>
          <a:p>
            <a:pPr algn="just"/>
            <a:endParaRPr lang="en-IN" sz="2800" dirty="0"/>
          </a:p>
        </p:txBody>
      </p:sp>
    </p:spTree>
    <p:extLst>
      <p:ext uri="{BB962C8B-B14F-4D97-AF65-F5344CB8AC3E}">
        <p14:creationId xmlns:p14="http://schemas.microsoft.com/office/powerpoint/2010/main" val="190504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6E8C6-1639-4914-AB80-1EE12D7C7167}"/>
              </a:ext>
            </a:extLst>
          </p:cNvPr>
          <p:cNvSpPr txBox="1"/>
          <p:nvPr/>
        </p:nvSpPr>
        <p:spPr>
          <a:xfrm>
            <a:off x="62144" y="-62144"/>
            <a:ext cx="11700769" cy="569386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t>Using </a:t>
            </a:r>
            <a:r>
              <a:rPr lang="en-US" sz="2800" b="1" dirty="0"/>
              <a:t>automation wherever possible</a:t>
            </a:r>
            <a:r>
              <a:rPr lang="en-US" sz="2800" dirty="0"/>
              <a:t> to streamline and speed up the development and deployment processes and improve efficiency and reliability.</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Delivering a </a:t>
            </a:r>
            <a:r>
              <a:rPr lang="en-US" sz="2800" b="1" dirty="0"/>
              <a:t>customer-centric approach</a:t>
            </a:r>
            <a:r>
              <a:rPr lang="en-US" sz="2800" dirty="0"/>
              <a:t> with short feedback loops in order to fulfil changing customer’s needs.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b="1" dirty="0"/>
              <a:t>Learning from failures</a:t>
            </a:r>
            <a:r>
              <a:rPr lang="en-US" sz="2800" dirty="0"/>
              <a:t> and creating a climate where they are turned into new opportunities.</a:t>
            </a:r>
          </a:p>
          <a:p>
            <a:endParaRPr lang="en-IN" sz="2800" dirty="0"/>
          </a:p>
        </p:txBody>
      </p:sp>
    </p:spTree>
    <p:extLst>
      <p:ext uri="{BB962C8B-B14F-4D97-AF65-F5344CB8AC3E}">
        <p14:creationId xmlns:p14="http://schemas.microsoft.com/office/powerpoint/2010/main" val="336374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2327</Words>
  <Application>Microsoft Office PowerPoint</Application>
  <PresentationFormat>Widescreen</PresentationFormat>
  <Paragraphs>257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Praveen Praveen</dc:creator>
  <cp:lastModifiedBy>Praveen Kumar  G S</cp:lastModifiedBy>
  <cp:revision>41</cp:revision>
  <dcterms:created xsi:type="dcterms:W3CDTF">2021-07-11T04:04:01Z</dcterms:created>
  <dcterms:modified xsi:type="dcterms:W3CDTF">2022-07-06T01:28:01Z</dcterms:modified>
</cp:coreProperties>
</file>