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6"/>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94" autoAdjust="0"/>
    <p:restoredTop sz="94660"/>
  </p:normalViewPr>
  <p:slideViewPr>
    <p:cSldViewPr>
      <p:cViewPr>
        <p:scale>
          <a:sx n="50" d="100"/>
          <a:sy n="50" d="100"/>
        </p:scale>
        <p:origin x="-1968" y="-48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353FFC-BEB7-499D-8184-25CB850A312E}" type="datetimeFigureOut">
              <a:rPr lang="en-US" smtClean="0"/>
              <a:t>7/12/2018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5A5BCD-9DBE-44EF-BCC3-ABE45317E17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35A5BCD-9DBE-44EF-BCC3-ABE45317E174}" type="slidenum">
              <a:rPr lang="en-IN" smtClean="0"/>
              <a:t>15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7/12/2018</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7/12/2018</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7/12/2018</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7/12/2018</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Microsoft/BotBuilder/tree/master/CSharp/Documentation" TargetMode="External"/><Relationship Id="rId3" Type="http://schemas.openxmlformats.org/officeDocument/2006/relationships/hyperlink" Target="https://docs.microsoft.com/en-us/azure/bot-service/dotnet/bot-builder-dotnet-quickstart?view=azure-bot-service-3.0" TargetMode="External"/><Relationship Id="rId7" Type="http://schemas.openxmlformats.org/officeDocument/2006/relationships/hyperlink" Target="https://github.com/Microsoft/BotBuilder" TargetMode="External"/><Relationship Id="rId2" Type="http://schemas.openxmlformats.org/officeDocument/2006/relationships/hyperlink" Target="https://dev.botframework.com/" TargetMode="External"/><Relationship Id="rId1" Type="http://schemas.openxmlformats.org/officeDocument/2006/relationships/slideLayout" Target="../slideLayouts/slideLayout2.xml"/><Relationship Id="rId6" Type="http://schemas.openxmlformats.org/officeDocument/2006/relationships/hyperlink" Target="https://docs.microsoft.com/en-us/azure/bot-service/java/bot-builder-java-quickstart?view=azure-bot-service-4.0" TargetMode="External"/><Relationship Id="rId5" Type="http://schemas.openxmlformats.org/officeDocument/2006/relationships/hyperlink" Target="https://docs.microsoft.com/en-us/azure/bot-service/python/bot-builder-python-quickstart?view=azure-bot-service-4.0" TargetMode="External"/><Relationship Id="rId4" Type="http://schemas.openxmlformats.org/officeDocument/2006/relationships/hyperlink" Target="https://docs.microsoft.com/en-us/azure/bot-service/nodejs/bot-builder-nodejs-quickstart?view=azure-bot-service-3.0" TargetMode="External"/><Relationship Id="rId9" Type="http://schemas.openxmlformats.org/officeDocument/2006/relationships/hyperlink" Target="https://github.com/Microsoft/BotBuilder-Sample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bot-service/bot-service-manage-channels?view=azure-bot-service-3.0" TargetMode="External"/><Relationship Id="rId2" Type="http://schemas.openxmlformats.org/officeDocument/2006/relationships/hyperlink" Target="https://en.wikipedia.org/wiki/Application_programming_interface" TargetMode="External"/><Relationship Id="rId1" Type="http://schemas.openxmlformats.org/officeDocument/2006/relationships/slideLayout" Target="../slideLayouts/slideLayout2.xml"/><Relationship Id="rId5" Type="http://schemas.openxmlformats.org/officeDocument/2006/relationships/hyperlink" Target="https://docs.microsoft.com/en-us/azure/bot-service/bot-service-build-continuous-deployment?view=azure-bot-service-3.0" TargetMode="External"/><Relationship Id="rId4" Type="http://schemas.openxmlformats.org/officeDocument/2006/relationships/hyperlink" Target="https://github.com/Microsoft/BotFramework-Emulator"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en-us/services/app-service/" TargetMode="External"/><Relationship Id="rId7" Type="http://schemas.openxmlformats.org/officeDocument/2006/relationships/hyperlink" Target="https://azure.microsoft.com/en-us/pricing/details/function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azure.microsoft.com/en-us/services/functions/" TargetMode="External"/><Relationship Id="rId5" Type="http://schemas.openxmlformats.org/officeDocument/2006/relationships/hyperlink" Target="https://stackify.com/function-as-a-service-serverless-architecture/" TargetMode="External"/><Relationship Id="rId4" Type="http://schemas.openxmlformats.org/officeDocument/2006/relationships/hyperlink" Target="https://azure.microsoft.com/en-us/pricing/details/app-service/linux/"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theithollow.com/2016/07/11/azure-subscriptions/" TargetMode="External"/><Relationship Id="rId7" Type="http://schemas.openxmlformats.org/officeDocument/2006/relationships/hyperlink" Target="https://github.com/Microsoft/BotFramework-Emulator/releases" TargetMode="External"/><Relationship Id="rId2" Type="http://schemas.openxmlformats.org/officeDocument/2006/relationships/hyperlink" Target="https://azure.microsoft.com/en-us/" TargetMode="External"/><Relationship Id="rId1" Type="http://schemas.openxmlformats.org/officeDocument/2006/relationships/slideLayout" Target="../slideLayouts/slideLayout2.xml"/><Relationship Id="rId6" Type="http://schemas.openxmlformats.org/officeDocument/2006/relationships/hyperlink" Target="https://www.visualstudio.com/dev-essentials/" TargetMode="External"/><Relationship Id="rId5" Type="http://schemas.openxmlformats.org/officeDocument/2006/relationships/hyperlink" Target="https://azure.microsoft.com/en-us/pricing/member-offers/credit-for-visual-studio-subscribers/" TargetMode="External"/><Relationship Id="rId4" Type="http://schemas.openxmlformats.org/officeDocument/2006/relationships/hyperlink" Target="https://azure.microsoft.com/en-us/offers/ms-azr-0044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create-service-principal-portal" TargetMode="External"/><Relationship Id="rId2" Type="http://schemas.openxmlformats.org/officeDocument/2006/relationships/hyperlink" Target="https://docs.microsoft.com/en-us/azure/bot-service/dotnet/bot-builder-dotnet-state?view=azure-bot-service-3.0"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en.wikipedia.org/wiki/%22Hello,_World!%22_progra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marutitech.com/news-made-personal-with-chatbo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1470025"/>
          </a:xfrm>
        </p:spPr>
        <p:txBody>
          <a:bodyPr/>
          <a:lstStyle/>
          <a:p>
            <a:r>
              <a:rPr lang="en-IN" dirty="0" smtClean="0">
                <a:solidFill>
                  <a:srgbClr val="00B0F0"/>
                </a:solidFill>
              </a:rPr>
              <a:t>CHAT BOT</a:t>
            </a:r>
            <a:endParaRPr lang="en-IN" dirty="0">
              <a:solidFill>
                <a:srgbClr val="00B0F0"/>
              </a:solidFill>
            </a:endParaRPr>
          </a:p>
        </p:txBody>
      </p:sp>
      <p:sp>
        <p:nvSpPr>
          <p:cNvPr id="3" name="Subtitle 2"/>
          <p:cNvSpPr>
            <a:spLocks noGrp="1"/>
          </p:cNvSpPr>
          <p:nvPr>
            <p:ph type="subTitle" idx="1"/>
          </p:nvPr>
        </p:nvSpPr>
        <p:spPr/>
        <p:txBody>
          <a:bodyPr/>
          <a:lstStyle/>
          <a:p>
            <a:endParaRPr lang="en-IN"/>
          </a:p>
        </p:txBody>
      </p:sp>
      <p:pic>
        <p:nvPicPr>
          <p:cNvPr id="1026" name="Picture 2" descr="Azure Chat Bot services"/>
          <p:cNvPicPr>
            <a:picLocks noChangeAspect="1" noChangeArrowheads="1"/>
          </p:cNvPicPr>
          <p:nvPr/>
        </p:nvPicPr>
        <p:blipFill>
          <a:blip r:embed="rId2"/>
          <a:srcRect/>
          <a:stretch>
            <a:fillRect/>
          </a:stretch>
        </p:blipFill>
        <p:spPr bwMode="auto">
          <a:xfrm>
            <a:off x="381000" y="2057400"/>
            <a:ext cx="8391525" cy="420052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9200"/>
            <a:ext cx="7772400" cy="1143000"/>
          </a:xfrm>
        </p:spPr>
        <p:txBody>
          <a:bodyPr>
            <a:normAutofit fontScale="90000"/>
          </a:bodyPr>
          <a:lstStyle/>
          <a:p>
            <a:r>
              <a:rPr lang="en-IN" dirty="0" smtClean="0"/>
              <a:t>How </a:t>
            </a:r>
            <a:r>
              <a:rPr lang="en-IN" dirty="0" smtClean="0"/>
              <a:t>to Create One With Azure </a:t>
            </a:r>
            <a:r>
              <a:rPr lang="en-IN" dirty="0" err="1" smtClean="0"/>
              <a:t>Bot</a:t>
            </a:r>
            <a:r>
              <a:rPr lang="en-IN" dirty="0" smtClean="0"/>
              <a:t> Service</a:t>
            </a:r>
            <a:endParaRPr lang="en-IN" dirty="0"/>
          </a:p>
        </p:txBody>
      </p:sp>
      <p:sp>
        <p:nvSpPr>
          <p:cNvPr id="3" name="Content Placeholder 2"/>
          <p:cNvSpPr>
            <a:spLocks noGrp="1"/>
          </p:cNvSpPr>
          <p:nvPr>
            <p:ph idx="1"/>
          </p:nvPr>
        </p:nvSpPr>
        <p:spPr>
          <a:xfrm>
            <a:off x="1066800" y="3048000"/>
            <a:ext cx="7772400" cy="1295400"/>
          </a:xfrm>
        </p:spPr>
        <p:txBody>
          <a:bodyPr>
            <a:normAutofit lnSpcReduction="10000"/>
          </a:bodyPr>
          <a:lstStyle/>
          <a:p>
            <a:r>
              <a:rPr lang="en-IN" dirty="0" smtClean="0"/>
              <a:t>Luckily for us, Azure makes it really simple to create </a:t>
            </a:r>
            <a:r>
              <a:rPr lang="en-IN" dirty="0" err="1" smtClean="0"/>
              <a:t>chatbots</a:t>
            </a:r>
            <a:r>
              <a:rPr lang="en-IN" dirty="0" smtClean="0"/>
              <a:t>. In this post, I’ll show you two methods to use this service.</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is Azure </a:t>
            </a:r>
            <a:r>
              <a:rPr lang="en-IN" dirty="0" err="1" smtClean="0"/>
              <a:t>Bot</a:t>
            </a:r>
            <a:r>
              <a:rPr lang="en-IN" dirty="0" smtClean="0"/>
              <a:t> Service</a:t>
            </a:r>
            <a:r>
              <a:rPr lang="en-IN" dirty="0" smtClean="0"/>
              <a:t>?</a:t>
            </a:r>
            <a:r>
              <a:rPr lang="en-IN" dirty="0" smtClean="0"/>
              <a:t/>
            </a:r>
            <a:br>
              <a:rPr lang="en-IN" dirty="0" smtClean="0"/>
            </a:br>
            <a:endParaRPr lang="en-IN" dirty="0"/>
          </a:p>
        </p:txBody>
      </p:sp>
      <p:sp>
        <p:nvSpPr>
          <p:cNvPr id="3" name="Content Placeholder 2"/>
          <p:cNvSpPr>
            <a:spLocks noGrp="1"/>
          </p:cNvSpPr>
          <p:nvPr>
            <p:ph idx="1"/>
          </p:nvPr>
        </p:nvSpPr>
        <p:spPr>
          <a:xfrm>
            <a:off x="457200" y="1905000"/>
            <a:ext cx="8229600" cy="4669536"/>
          </a:xfrm>
        </p:spPr>
        <p:txBody>
          <a:bodyPr>
            <a:normAutofit fontScale="92500" lnSpcReduction="20000"/>
          </a:bodyPr>
          <a:lstStyle/>
          <a:p>
            <a:r>
              <a:rPr lang="en-IN" dirty="0" smtClean="0"/>
              <a:t>Azure </a:t>
            </a:r>
            <a:r>
              <a:rPr lang="en-IN" dirty="0" err="1" smtClean="0"/>
              <a:t>Bot</a:t>
            </a:r>
            <a:r>
              <a:rPr lang="en-IN" dirty="0" smtClean="0"/>
              <a:t> Service helps you to develop, deploy, and host a chatbot in a simple way</a:t>
            </a:r>
            <a:r>
              <a:rPr lang="en-IN" dirty="0" smtClean="0"/>
              <a:t>.</a:t>
            </a:r>
            <a:br>
              <a:rPr lang="en-IN" dirty="0" smtClean="0"/>
            </a:br>
            <a:endParaRPr lang="en-IN" dirty="0" smtClean="0"/>
          </a:p>
          <a:p>
            <a:r>
              <a:rPr lang="en-IN" dirty="0" smtClean="0"/>
              <a:t>One of the first things you need to do is create a chatbot. To ease this dreaded task, you can make use of the </a:t>
            </a:r>
            <a:r>
              <a:rPr lang="en-IN" dirty="0" smtClean="0">
                <a:hlinkClick r:id="rId2"/>
              </a:rPr>
              <a:t>Microsoft </a:t>
            </a:r>
            <a:r>
              <a:rPr lang="en-IN" dirty="0" err="1" smtClean="0">
                <a:hlinkClick r:id="rId2"/>
              </a:rPr>
              <a:t>Bot</a:t>
            </a:r>
            <a:r>
              <a:rPr lang="en-IN" dirty="0" smtClean="0">
                <a:hlinkClick r:id="rId2"/>
              </a:rPr>
              <a:t> Framework</a:t>
            </a:r>
            <a:r>
              <a:rPr lang="en-IN" dirty="0" smtClean="0"/>
              <a:t> (MBF). MBF supports </a:t>
            </a:r>
            <a:r>
              <a:rPr lang="en-IN" dirty="0" smtClean="0">
                <a:hlinkClick r:id="rId3"/>
              </a:rPr>
              <a:t>C#</a:t>
            </a:r>
            <a:r>
              <a:rPr lang="en-IN" dirty="0" smtClean="0"/>
              <a:t> and </a:t>
            </a:r>
            <a:r>
              <a:rPr lang="en-IN" dirty="0" smtClean="0">
                <a:hlinkClick r:id="rId4"/>
              </a:rPr>
              <a:t>Node.js</a:t>
            </a:r>
            <a:r>
              <a:rPr lang="en-IN" dirty="0" smtClean="0"/>
              <a:t> languages for production use, and you can also use </a:t>
            </a:r>
            <a:r>
              <a:rPr lang="en-IN" dirty="0" smtClean="0">
                <a:hlinkClick r:id="rId5"/>
              </a:rPr>
              <a:t>Python</a:t>
            </a:r>
            <a:r>
              <a:rPr lang="en-IN" dirty="0" smtClean="0"/>
              <a:t> and </a:t>
            </a:r>
            <a:r>
              <a:rPr lang="en-IN" dirty="0" smtClean="0">
                <a:hlinkClick r:id="rId6"/>
              </a:rPr>
              <a:t>Java</a:t>
            </a:r>
            <a:r>
              <a:rPr lang="en-IN" dirty="0" smtClean="0"/>
              <a:t>, which are already available in preview. MBF is an </a:t>
            </a:r>
            <a:r>
              <a:rPr lang="en-IN" dirty="0" smtClean="0">
                <a:hlinkClick r:id="rId7"/>
              </a:rPr>
              <a:t>open source</a:t>
            </a:r>
            <a:r>
              <a:rPr lang="en-IN" dirty="0" smtClean="0"/>
              <a:t> project, so you can find all of the concepts that you need to build a chatbot in MBF at </a:t>
            </a:r>
            <a:r>
              <a:rPr lang="en-IN" dirty="0" err="1" smtClean="0">
                <a:hlinkClick r:id="rId8"/>
              </a:rPr>
              <a:t>GitHub</a:t>
            </a:r>
            <a:r>
              <a:rPr lang="en-IN" dirty="0" smtClean="0"/>
              <a:t>. And if that’s not enough, you can also start quickly by using these </a:t>
            </a:r>
            <a:r>
              <a:rPr lang="en-IN" dirty="0" smtClean="0">
                <a:hlinkClick r:id="rId9"/>
              </a:rPr>
              <a:t>samples</a:t>
            </a:r>
            <a:r>
              <a:rPr lang="en-IN" dirty="0" smtClean="0"/>
              <a:t>.</a:t>
            </a:r>
            <a:br>
              <a:rPr lang="en-IN" dirty="0" smtClean="0"/>
            </a:b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507736"/>
          </a:xfrm>
        </p:spPr>
        <p:txBody>
          <a:bodyPr>
            <a:normAutofit fontScale="92500" lnSpcReduction="20000"/>
          </a:bodyPr>
          <a:lstStyle/>
          <a:p>
            <a:endParaRPr lang="en-IN" dirty="0" smtClean="0"/>
          </a:p>
          <a:p>
            <a:r>
              <a:rPr lang="en-IN" dirty="0" smtClean="0"/>
              <a:t>When you use MBF, the chatbot logic is encapsulated and exposed by an </a:t>
            </a:r>
            <a:r>
              <a:rPr lang="en-IN" dirty="0" smtClean="0">
                <a:hlinkClick r:id="rId2"/>
              </a:rPr>
              <a:t>API</a:t>
            </a:r>
            <a:r>
              <a:rPr lang="en-IN" dirty="0" smtClean="0"/>
              <a:t> that will be consumed by an external channel like a mobile app. So when the chatbot is hosted in Azure </a:t>
            </a:r>
            <a:r>
              <a:rPr lang="en-IN" dirty="0" err="1" smtClean="0"/>
              <a:t>Bot</a:t>
            </a:r>
            <a:r>
              <a:rPr lang="en-IN" dirty="0" smtClean="0"/>
              <a:t> Service, it’s easier for your chatbot to be consumed across other </a:t>
            </a:r>
            <a:r>
              <a:rPr lang="en-IN" dirty="0" err="1" smtClean="0">
                <a:hlinkClick r:id="rId3"/>
              </a:rPr>
              <a:t>channels</a:t>
            </a:r>
            <a:r>
              <a:rPr lang="en-IN" dirty="0" err="1" smtClean="0"/>
              <a:t>like</a:t>
            </a:r>
            <a:r>
              <a:rPr lang="en-IN" dirty="0" smtClean="0"/>
              <a:t> Slack, Facebook, Skype, </a:t>
            </a:r>
            <a:r>
              <a:rPr lang="en-IN" dirty="0" err="1" smtClean="0"/>
              <a:t>Twilio</a:t>
            </a:r>
            <a:r>
              <a:rPr lang="en-IN" dirty="0" smtClean="0"/>
              <a:t>, and email, among others.</a:t>
            </a:r>
            <a:br>
              <a:rPr lang="en-IN" dirty="0" smtClean="0"/>
            </a:br>
            <a:endParaRPr lang="en-IN" dirty="0" smtClean="0"/>
          </a:p>
          <a:p>
            <a:r>
              <a:rPr lang="en-IN" dirty="0" smtClean="0"/>
              <a:t>And if you want to debug and test your chatbot, you can make use of the MBF </a:t>
            </a:r>
            <a:r>
              <a:rPr lang="en-IN" dirty="0" smtClean="0">
                <a:hlinkClick r:id="rId4"/>
              </a:rPr>
              <a:t>emulator</a:t>
            </a:r>
            <a:r>
              <a:rPr lang="en-IN" dirty="0" smtClean="0"/>
              <a:t>. You can also easily deploy from Visual Studio to Azure, but my recommendation is to set up continuous deployment, which is also supported and easy to </a:t>
            </a:r>
            <a:r>
              <a:rPr lang="en-IN" dirty="0" smtClean="0">
                <a:hlinkClick r:id="rId5"/>
              </a:rPr>
              <a:t>implement</a:t>
            </a:r>
            <a:r>
              <a:rPr lang="en-IN" dirty="0" smtClean="0"/>
              <a:t>.</a:t>
            </a:r>
            <a:endParaRPr lang="en-IN"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How much does it cost?</a:t>
            </a:r>
            <a:br>
              <a:rPr lang="en-IN" dirty="0" smtClean="0"/>
            </a:br>
            <a:endParaRPr lang="en-IN" dirty="0"/>
          </a:p>
        </p:txBody>
      </p:sp>
      <p:sp>
        <p:nvSpPr>
          <p:cNvPr id="3" name="Content Placeholder 2"/>
          <p:cNvSpPr>
            <a:spLocks noGrp="1"/>
          </p:cNvSpPr>
          <p:nvPr>
            <p:ph idx="1"/>
          </p:nvPr>
        </p:nvSpPr>
        <p:spPr/>
        <p:txBody>
          <a:bodyPr/>
          <a:lstStyle/>
          <a:p>
            <a:r>
              <a:rPr lang="en-IN" dirty="0" smtClean="0"/>
              <a:t>There are three categories for how much you’ll pay for this service, which also relates to how hosting works in Azure </a:t>
            </a:r>
            <a:r>
              <a:rPr lang="en-IN" dirty="0" err="1" smtClean="0"/>
              <a:t>Bot</a:t>
            </a:r>
            <a:r>
              <a:rPr lang="en-IN" dirty="0" smtClean="0"/>
              <a:t> Service. Here they are:</a:t>
            </a:r>
          </a:p>
          <a:p>
            <a:pPr>
              <a:buNone/>
            </a:pPr>
            <a:endParaRPr lang="en-IN" dirty="0"/>
          </a:p>
        </p:txBody>
      </p:sp>
      <p:pic>
        <p:nvPicPr>
          <p:cNvPr id="18434" name="Picture 2" descr="Azure Bot Types"/>
          <p:cNvPicPr>
            <a:picLocks noChangeAspect="1" noChangeArrowheads="1"/>
          </p:cNvPicPr>
          <p:nvPr/>
        </p:nvPicPr>
        <p:blipFill>
          <a:blip r:embed="rId2"/>
          <a:srcRect/>
          <a:stretch>
            <a:fillRect/>
          </a:stretch>
        </p:blipFill>
        <p:spPr bwMode="auto">
          <a:xfrm>
            <a:off x="228600" y="4341846"/>
            <a:ext cx="8610600" cy="2008304"/>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36336"/>
          </a:xfrm>
        </p:spPr>
        <p:txBody>
          <a:bodyPr>
            <a:normAutofit lnSpcReduction="10000"/>
          </a:bodyPr>
          <a:lstStyle/>
          <a:p>
            <a:r>
              <a:rPr lang="en-IN" dirty="0" smtClean="0"/>
              <a:t>If you’re planning to host the chatbot on-premises or somewhere else for security and/or compliance reasons, you need to choose </a:t>
            </a:r>
            <a:r>
              <a:rPr lang="en-IN" b="1" dirty="0" err="1" smtClean="0"/>
              <a:t>Bot</a:t>
            </a:r>
            <a:r>
              <a:rPr lang="en-IN" b="1" dirty="0" smtClean="0"/>
              <a:t> Channels Registration</a:t>
            </a:r>
            <a:r>
              <a:rPr lang="en-IN" dirty="0" smtClean="0"/>
              <a:t>. If you use public channels (such as Facebook or Slack) or Microsoft channels (like Skype or </a:t>
            </a:r>
            <a:r>
              <a:rPr lang="en-IN" dirty="0" err="1" smtClean="0"/>
              <a:t>Cortana</a:t>
            </a:r>
            <a:r>
              <a:rPr lang="en-IN" dirty="0" smtClean="0"/>
              <a:t>), you won’t be charged. But if you need to expose the API so that you can integrate it in a mobile app, you need to use the Direct Line channel. The Direct Line channel is free for the first 10,000 messages per month, then it costs $0.50 per additional 1,000 messages. Or you can decide to still not pay anything if you’ve reached the free tier—we’ll talk more about this later.</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64936"/>
          </a:xfrm>
        </p:spPr>
        <p:txBody>
          <a:bodyPr/>
          <a:lstStyle/>
          <a:p>
            <a:r>
              <a:rPr lang="en-IN" dirty="0" smtClean="0"/>
              <a:t>If, instead, you choose </a:t>
            </a:r>
            <a:r>
              <a:rPr lang="en-IN" b="1" dirty="0" smtClean="0"/>
              <a:t>Web App </a:t>
            </a:r>
            <a:r>
              <a:rPr lang="en-IN" b="1" dirty="0" err="1" smtClean="0"/>
              <a:t>Bot</a:t>
            </a:r>
            <a:r>
              <a:rPr lang="en-IN" dirty="0" smtClean="0"/>
              <a:t>, that means that Azure will use </a:t>
            </a:r>
            <a:r>
              <a:rPr lang="en-IN" dirty="0" smtClean="0">
                <a:hlinkClick r:id="rId3"/>
              </a:rPr>
              <a:t>App Service</a:t>
            </a:r>
            <a:r>
              <a:rPr lang="en-IN" dirty="0" smtClean="0"/>
              <a:t>. Then, the same pricing as App Service will </a:t>
            </a:r>
            <a:r>
              <a:rPr lang="en-IN" dirty="0" smtClean="0">
                <a:hlinkClick r:id="rId4"/>
              </a:rPr>
              <a:t>apply</a:t>
            </a:r>
            <a:r>
              <a:rPr lang="en-IN" dirty="0" smtClean="0"/>
              <a:t> where you pay for the virtual machines you instantiate, plus the channel pricing that I mentioned before (if applicable).</a:t>
            </a:r>
          </a:p>
          <a:p>
            <a:r>
              <a:rPr lang="en-IN" dirty="0" smtClean="0"/>
              <a:t>Finally, the </a:t>
            </a:r>
            <a:r>
              <a:rPr lang="en-IN" b="1" dirty="0" smtClean="0"/>
              <a:t>Functions </a:t>
            </a:r>
            <a:r>
              <a:rPr lang="en-IN" b="1" dirty="0" err="1" smtClean="0"/>
              <a:t>Bot</a:t>
            </a:r>
            <a:r>
              <a:rPr lang="en-IN" b="1" dirty="0" smtClean="0"/>
              <a:t> </a:t>
            </a:r>
            <a:r>
              <a:rPr lang="en-IN" dirty="0" smtClean="0"/>
              <a:t>option creates a </a:t>
            </a:r>
            <a:r>
              <a:rPr lang="en-IN" dirty="0" err="1" smtClean="0">
                <a:hlinkClick r:id="rId5"/>
              </a:rPr>
              <a:t>serverless</a:t>
            </a:r>
            <a:r>
              <a:rPr lang="en-IN" dirty="0" smtClean="0"/>
              <a:t> chatbot by using </a:t>
            </a:r>
            <a:r>
              <a:rPr lang="en-IN" dirty="0" smtClean="0">
                <a:hlinkClick r:id="rId6"/>
              </a:rPr>
              <a:t>Azure Functions</a:t>
            </a:r>
            <a:r>
              <a:rPr lang="en-IN" dirty="0" smtClean="0"/>
              <a:t>. You only </a:t>
            </a:r>
            <a:r>
              <a:rPr lang="en-IN" dirty="0" smtClean="0">
                <a:hlinkClick r:id="rId7"/>
              </a:rPr>
              <a:t>pay</a:t>
            </a:r>
            <a:r>
              <a:rPr lang="en-IN" dirty="0" smtClean="0"/>
              <a:t> when the chatbot is used plus the channel pricing, if applicable.</a:t>
            </a:r>
          </a:p>
          <a:p>
            <a:r>
              <a:rPr lang="en-IN" dirty="0" smtClean="0"/>
              <a:t>So if you’re convinced that Azure </a:t>
            </a:r>
            <a:r>
              <a:rPr lang="en-IN" dirty="0" err="1" smtClean="0"/>
              <a:t>Bot</a:t>
            </a:r>
            <a:r>
              <a:rPr lang="en-IN" dirty="0" smtClean="0"/>
              <a:t> Service is the right option for you, let’s start.</a:t>
            </a:r>
          </a:p>
          <a:p>
            <a:pPr>
              <a:buNone/>
            </a:pP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066800"/>
          </a:xfrm>
        </p:spPr>
        <p:txBody>
          <a:bodyPr>
            <a:normAutofit fontScale="90000"/>
          </a:bodyPr>
          <a:lstStyle/>
          <a:p>
            <a:r>
              <a:rPr lang="en-IN" dirty="0" smtClean="0"/>
              <a:t>Prerequisites</a:t>
            </a:r>
            <a:br>
              <a:rPr lang="en-IN" dirty="0" smtClean="0"/>
            </a:br>
            <a:endParaRPr lang="en-IN" dirty="0"/>
          </a:p>
        </p:txBody>
      </p:sp>
      <p:sp>
        <p:nvSpPr>
          <p:cNvPr id="3" name="Content Placeholder 2"/>
          <p:cNvSpPr>
            <a:spLocks noGrp="1"/>
          </p:cNvSpPr>
          <p:nvPr>
            <p:ph idx="1"/>
          </p:nvPr>
        </p:nvSpPr>
        <p:spPr>
          <a:xfrm>
            <a:off x="457200" y="1219200"/>
            <a:ext cx="8305800" cy="5638800"/>
          </a:xfrm>
        </p:spPr>
        <p:txBody>
          <a:bodyPr>
            <a:normAutofit lnSpcReduction="10000"/>
          </a:bodyPr>
          <a:lstStyle/>
          <a:p>
            <a:pPr>
              <a:buNone/>
            </a:pPr>
            <a:r>
              <a:rPr lang="en-IN" dirty="0" smtClean="0"/>
              <a:t>First things first, you’re going to need the following:</a:t>
            </a:r>
            <a:br>
              <a:rPr lang="en-IN" dirty="0" smtClean="0"/>
            </a:br>
            <a:r>
              <a:rPr lang="en-IN" dirty="0" smtClean="0"/>
              <a:t>A pizza to keep your motivation up—we’ll create a pizza </a:t>
            </a:r>
            <a:r>
              <a:rPr lang="en-IN" dirty="0" err="1" smtClean="0"/>
              <a:t>bot</a:t>
            </a:r>
            <a:r>
              <a:rPr lang="en-IN" dirty="0" smtClean="0"/>
              <a:t> today, so let’s set the proper mood.</a:t>
            </a:r>
          </a:p>
          <a:p>
            <a:r>
              <a:rPr lang="en-IN" dirty="0" smtClean="0"/>
              <a:t>An </a:t>
            </a:r>
            <a:r>
              <a:rPr lang="en-IN" dirty="0" smtClean="0">
                <a:hlinkClick r:id="rId2"/>
              </a:rPr>
              <a:t>Azure</a:t>
            </a:r>
            <a:r>
              <a:rPr lang="en-IN" dirty="0" smtClean="0"/>
              <a:t> account with a </a:t>
            </a:r>
            <a:r>
              <a:rPr lang="en-IN" dirty="0" smtClean="0">
                <a:hlinkClick r:id="rId3"/>
              </a:rPr>
              <a:t>subscription</a:t>
            </a:r>
            <a:r>
              <a:rPr lang="en-IN" dirty="0" smtClean="0"/>
              <a:t>. You need a credit card, but don’t worry—you’ll have </a:t>
            </a:r>
            <a:r>
              <a:rPr lang="en-IN" dirty="0" smtClean="0">
                <a:hlinkClick r:id="rId4"/>
              </a:rPr>
              <a:t>free credits</a:t>
            </a:r>
            <a:r>
              <a:rPr lang="en-IN" dirty="0" smtClean="0"/>
              <a:t> with your initial subscription. You can also get some free credits if you have an </a:t>
            </a:r>
            <a:r>
              <a:rPr lang="en-IN" dirty="0" smtClean="0">
                <a:hlinkClick r:id="rId5"/>
              </a:rPr>
              <a:t>MSDN subscription</a:t>
            </a:r>
            <a:r>
              <a:rPr lang="en-IN" dirty="0" smtClean="0"/>
              <a:t>, or if you sign up for the </a:t>
            </a:r>
            <a:r>
              <a:rPr lang="en-IN" dirty="0" smtClean="0">
                <a:hlinkClick r:id="rId6"/>
              </a:rPr>
              <a:t>Dev </a:t>
            </a:r>
            <a:r>
              <a:rPr lang="en-IN" dirty="0" err="1" smtClean="0">
                <a:hlinkClick r:id="rId6"/>
              </a:rPr>
              <a:t>Essentials</a:t>
            </a:r>
            <a:r>
              <a:rPr lang="en-IN" dirty="0" err="1" smtClean="0"/>
              <a:t>program</a:t>
            </a:r>
            <a:r>
              <a:rPr lang="en-IN" dirty="0" smtClean="0"/>
              <a:t>. If you know more ways, let me know in the comments section.</a:t>
            </a:r>
          </a:p>
          <a:p>
            <a:r>
              <a:rPr lang="en-IN" dirty="0" smtClean="0"/>
              <a:t>The </a:t>
            </a:r>
            <a:r>
              <a:rPr lang="en-IN" dirty="0" smtClean="0">
                <a:hlinkClick r:id="rId7"/>
              </a:rPr>
              <a:t>Microsoft </a:t>
            </a:r>
            <a:r>
              <a:rPr lang="en-IN" dirty="0" err="1" smtClean="0">
                <a:hlinkClick r:id="rId7"/>
              </a:rPr>
              <a:t>Bot</a:t>
            </a:r>
            <a:r>
              <a:rPr lang="en-IN" dirty="0" smtClean="0">
                <a:hlinkClick r:id="rId7"/>
              </a:rPr>
              <a:t> Emulator</a:t>
            </a:r>
            <a:r>
              <a:rPr lang="en-IN" dirty="0" smtClean="0"/>
              <a:t> so that you can test the </a:t>
            </a:r>
            <a:r>
              <a:rPr lang="en-IN" dirty="0" err="1" smtClean="0"/>
              <a:t>bot</a:t>
            </a:r>
            <a:r>
              <a:rPr lang="en-IN" dirty="0" smtClean="0"/>
              <a:t> locally.</a:t>
            </a:r>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1066800"/>
          </a:xfrm>
        </p:spPr>
        <p:txBody>
          <a:bodyPr>
            <a:normAutofit fontScale="90000"/>
          </a:bodyPr>
          <a:lstStyle/>
          <a:p>
            <a:r>
              <a:rPr lang="en-IN" dirty="0" smtClean="0"/>
              <a:t>Method 1: Creating a web app </a:t>
            </a:r>
            <a:r>
              <a:rPr lang="en-IN" dirty="0" err="1" smtClean="0"/>
              <a:t>bot</a:t>
            </a:r>
            <a:r>
              <a:rPr lang="en-IN" dirty="0" smtClean="0"/>
              <a:t> using the </a:t>
            </a:r>
            <a:r>
              <a:rPr lang="en-IN" dirty="0" smtClean="0"/>
              <a:t>portal</a:t>
            </a:r>
            <a:r>
              <a:rPr lang="en-IN" dirty="0" smtClean="0"/>
              <a:t/>
            </a:r>
            <a:br>
              <a:rPr lang="en-IN" dirty="0" smtClean="0"/>
            </a:br>
            <a:endParaRPr lang="en-IN" dirty="0"/>
          </a:p>
        </p:txBody>
      </p:sp>
      <p:sp>
        <p:nvSpPr>
          <p:cNvPr id="3" name="Content Placeholder 2"/>
          <p:cNvSpPr>
            <a:spLocks noGrp="1"/>
          </p:cNvSpPr>
          <p:nvPr>
            <p:ph idx="1"/>
          </p:nvPr>
        </p:nvSpPr>
        <p:spPr>
          <a:xfrm>
            <a:off x="457200" y="2590800"/>
            <a:ext cx="8229600" cy="2209800"/>
          </a:xfrm>
        </p:spPr>
        <p:txBody>
          <a:bodyPr/>
          <a:lstStyle/>
          <a:p>
            <a:r>
              <a:rPr lang="en-IN" dirty="0" smtClean="0"/>
              <a:t>Open the Azure portal and click on the “Create a resource” link, then click in “AI + Machine Learning.” Finally, click on the “Web App </a:t>
            </a:r>
            <a:r>
              <a:rPr lang="en-IN" dirty="0" err="1" smtClean="0"/>
              <a:t>Bot</a:t>
            </a:r>
            <a:r>
              <a:rPr lang="en-IN" dirty="0" smtClean="0"/>
              <a:t>” link as you see in the following screen:</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75778" name="Picture 2" descr="https://stackify.com/wp-content/uploads/2018/05/create-web-app-bot-19127.png"/>
          <p:cNvPicPr>
            <a:picLocks noChangeAspect="1" noChangeArrowheads="1"/>
          </p:cNvPicPr>
          <p:nvPr/>
        </p:nvPicPr>
        <p:blipFill>
          <a:blip r:embed="rId2"/>
          <a:srcRect/>
          <a:stretch>
            <a:fillRect/>
          </a:stretch>
        </p:blipFill>
        <p:spPr bwMode="auto">
          <a:xfrm>
            <a:off x="0" y="533400"/>
            <a:ext cx="9144000" cy="6025204"/>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90800"/>
            <a:ext cx="8229600" cy="1066800"/>
          </a:xfrm>
        </p:spPr>
        <p:txBody>
          <a:bodyPr>
            <a:normAutofit fontScale="90000"/>
          </a:bodyPr>
          <a:lstStyle/>
          <a:p>
            <a:r>
              <a:rPr lang="en-IN" dirty="0" smtClean="0"/>
              <a:t>The following screen should appear to configure the web app </a:t>
            </a:r>
            <a:r>
              <a:rPr lang="en-IN" dirty="0" err="1" smtClean="0"/>
              <a:t>bot</a:t>
            </a:r>
            <a:r>
              <a:rPr lang="en-IN" dirty="0" smtClean="0"/>
              <a:t>:</a:t>
            </a:r>
            <a:r>
              <a:rPr lang="en-IN" dirty="0" smtClean="0"/>
              <a:t/>
            </a:r>
            <a:br>
              <a:rPr lang="en-IN" dirty="0" smtClean="0"/>
            </a:br>
            <a:endParaRPr lang="en-IN"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What Is a Chat </a:t>
            </a:r>
            <a:r>
              <a:rPr lang="en-IN" dirty="0" err="1" smtClean="0"/>
              <a:t>Bot</a:t>
            </a:r>
            <a:r>
              <a:rPr lang="en-IN" dirty="0" smtClean="0"/>
              <a:t>?</a:t>
            </a:r>
            <a:endParaRPr lang="en-IN" dirty="0"/>
          </a:p>
        </p:txBody>
      </p:sp>
      <p:sp>
        <p:nvSpPr>
          <p:cNvPr id="3" name="Content Placeholder 2"/>
          <p:cNvSpPr>
            <a:spLocks noGrp="1"/>
          </p:cNvSpPr>
          <p:nvPr>
            <p:ph idx="1"/>
          </p:nvPr>
        </p:nvSpPr>
        <p:spPr/>
        <p:txBody>
          <a:bodyPr>
            <a:normAutofit fontScale="92500"/>
          </a:bodyPr>
          <a:lstStyle/>
          <a:p>
            <a:r>
              <a:rPr lang="en-IN" dirty="0" smtClean="0"/>
              <a:t>A chatbot is an application that simulates a human responding to the user. It’s a more natural way to interact with a system by using conversation</a:t>
            </a:r>
            <a:r>
              <a:rPr lang="en-IN" dirty="0" smtClean="0"/>
              <a:t>.</a:t>
            </a:r>
            <a:br>
              <a:rPr lang="en-IN" dirty="0" smtClean="0"/>
            </a:br>
            <a:endParaRPr lang="en-IN" dirty="0" smtClean="0"/>
          </a:p>
          <a:p>
            <a:pPr fontAlgn="base"/>
            <a:r>
              <a:rPr lang="en-IN" dirty="0" smtClean="0"/>
              <a:t>Chatbots are being made to ease the pain that the industries are facing today. The purpose of chat bots is to support and scale business teams in their relations with customers. It could live in any major chat applications like Facebook Messenger, Slack, Telegram, Text Messages, etc.</a:t>
            </a:r>
          </a:p>
          <a:p>
            <a:pPr>
              <a:buNone/>
            </a:pP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82946" name="Picture 2" descr="https://stackify.com/wp-content/uploads/2018/05/configure-web-app-bot-19128.png"/>
          <p:cNvPicPr>
            <a:picLocks noChangeAspect="1" noChangeArrowheads="1"/>
          </p:cNvPicPr>
          <p:nvPr/>
        </p:nvPicPr>
        <p:blipFill>
          <a:blip r:embed="rId2"/>
          <a:srcRect/>
          <a:stretch>
            <a:fillRect/>
          </a:stretch>
        </p:blipFill>
        <p:spPr bwMode="auto">
          <a:xfrm>
            <a:off x="79375" y="457200"/>
            <a:ext cx="8988425" cy="6094955"/>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dirty="0" smtClean="0"/>
              <a:t>Your </a:t>
            </a:r>
            <a:r>
              <a:rPr lang="en-IN" b="1" dirty="0" err="1" smtClean="0"/>
              <a:t>botname</a:t>
            </a:r>
            <a:r>
              <a:rPr lang="en-IN" b="1" dirty="0" smtClean="0"/>
              <a:t> </a:t>
            </a:r>
            <a:r>
              <a:rPr lang="en-IN" dirty="0" smtClean="0"/>
              <a:t>should be unique across Azure; you won’t be able to continue if the name is already taken. You can change the name later if you need to. Choose the </a:t>
            </a:r>
            <a:r>
              <a:rPr lang="en-IN" b="1" dirty="0" smtClean="0"/>
              <a:t>subscription </a:t>
            </a:r>
            <a:r>
              <a:rPr lang="en-IN" dirty="0" smtClean="0"/>
              <a:t>you want to use to pay for the service, or use some of your available credits. Create a </a:t>
            </a:r>
            <a:r>
              <a:rPr lang="en-IN" b="1" dirty="0" smtClean="0"/>
              <a:t>resource group </a:t>
            </a:r>
            <a:r>
              <a:rPr lang="en-IN" dirty="0" smtClean="0"/>
              <a:t>(or use an existing one) for the </a:t>
            </a:r>
            <a:r>
              <a:rPr lang="en-IN" dirty="0" err="1" smtClean="0"/>
              <a:t>bot</a:t>
            </a:r>
            <a:r>
              <a:rPr lang="en-IN" dirty="0" smtClean="0"/>
              <a:t> to easily manage all resources created in Azure.</a:t>
            </a:r>
          </a:p>
          <a:p>
            <a:pPr>
              <a:buNone/>
            </a:pPr>
            <a:r>
              <a:rPr lang="en-IN" dirty="0" smtClean="0"/>
              <a:t/>
            </a:r>
            <a:br>
              <a:rPr lang="en-IN" dirty="0" smtClean="0"/>
            </a:br>
            <a:endParaRPr lang="en-IN"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smtClean="0"/>
              <a:t>Choose the nearest </a:t>
            </a:r>
            <a:r>
              <a:rPr lang="en-IN" b="1" dirty="0" smtClean="0"/>
              <a:t>location </a:t>
            </a:r>
            <a:r>
              <a:rPr lang="en-IN" dirty="0" smtClean="0"/>
              <a:t>for your customers. For example, if the </a:t>
            </a:r>
            <a:r>
              <a:rPr lang="en-IN" dirty="0" err="1" smtClean="0"/>
              <a:t>bot</a:t>
            </a:r>
            <a:r>
              <a:rPr lang="en-IN" dirty="0" smtClean="0"/>
              <a:t> will mainly be used by people in the U.S., choose a location in the U.S. You can’t change this option later so choose carefully. For the </a:t>
            </a:r>
            <a:r>
              <a:rPr lang="en-IN" b="1" dirty="0" smtClean="0"/>
              <a:t>pricing tier </a:t>
            </a:r>
            <a:r>
              <a:rPr lang="en-IN" dirty="0" smtClean="0"/>
              <a:t>option, you can choose F0 to not pay a penny because you’re just playing with the service, or because you’ll only be using public channels. We talked about this in the pricing section, but here’s a quick review:</a:t>
            </a:r>
          </a:p>
          <a:p>
            <a:pPr>
              <a:buNone/>
            </a:pP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pic>
        <p:nvPicPr>
          <p:cNvPr id="84994" name="Picture 2" descr="https://stackify.com/wp-content/uploads/2018/05/pricing-tier-19129.png"/>
          <p:cNvPicPr>
            <a:picLocks noChangeAspect="1" noChangeArrowheads="1"/>
          </p:cNvPicPr>
          <p:nvPr/>
        </p:nvPicPr>
        <p:blipFill>
          <a:blip r:embed="rId2"/>
          <a:srcRect/>
          <a:stretch>
            <a:fillRect/>
          </a:stretch>
        </p:blipFill>
        <p:spPr bwMode="auto">
          <a:xfrm>
            <a:off x="0" y="0"/>
            <a:ext cx="9476805" cy="68580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8229600" cy="5583936"/>
          </a:xfrm>
        </p:spPr>
        <p:txBody>
          <a:bodyPr>
            <a:normAutofit/>
          </a:bodyPr>
          <a:lstStyle/>
          <a:p>
            <a:r>
              <a:rPr lang="en-IN" dirty="0" smtClean="0"/>
              <a:t>Your </a:t>
            </a:r>
            <a:r>
              <a:rPr lang="en-IN" b="1" dirty="0" smtClean="0"/>
              <a:t>app name </a:t>
            </a:r>
            <a:r>
              <a:rPr lang="en-IN" dirty="0" smtClean="0"/>
              <a:t>should also be unique across Azure because a </a:t>
            </a:r>
            <a:r>
              <a:rPr lang="en-IN" dirty="0" err="1" smtClean="0"/>
              <a:t>subdomain</a:t>
            </a:r>
            <a:r>
              <a:rPr lang="en-IN" dirty="0" smtClean="0"/>
              <a:t> will be created to access the web app bot. We’ll be deploying a pizza </a:t>
            </a:r>
            <a:r>
              <a:rPr lang="en-IN" dirty="0" err="1" smtClean="0"/>
              <a:t>bot</a:t>
            </a:r>
            <a:r>
              <a:rPr lang="en-IN" dirty="0" smtClean="0"/>
              <a:t>, so go ahead and leave the default selection for the </a:t>
            </a:r>
            <a:r>
              <a:rPr lang="en-IN" b="1" dirty="0" err="1" smtClean="0"/>
              <a:t>bot</a:t>
            </a:r>
            <a:r>
              <a:rPr lang="en-IN" b="1" dirty="0" smtClean="0"/>
              <a:t> template</a:t>
            </a:r>
            <a:r>
              <a:rPr lang="en-IN" dirty="0" smtClean="0"/>
              <a:t>. But in case you’re curious, this is a starting point where you can select from a variety of basic templates to create a </a:t>
            </a:r>
            <a:r>
              <a:rPr lang="en-IN" dirty="0" err="1" smtClean="0"/>
              <a:t>bot</a:t>
            </a:r>
            <a:r>
              <a:rPr lang="en-IN" dirty="0" smtClean="0"/>
              <a:t> using the MBF we talked about earlier in this post. Here is a list of some templates</a:t>
            </a:r>
            <a:r>
              <a:rPr lang="en-IN" dirty="0" smtClean="0"/>
              <a:t>:</a:t>
            </a:r>
            <a:endParaRPr lang="en-IN"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36336"/>
          </a:xfrm>
        </p:spPr>
        <p:txBody>
          <a:bodyPr/>
          <a:lstStyle/>
          <a:p>
            <a:endParaRPr lang="en-IN"/>
          </a:p>
        </p:txBody>
      </p:sp>
      <p:pic>
        <p:nvPicPr>
          <p:cNvPr id="88066" name="Picture 2" descr="https://stackify.com/wp-content/uploads/2018/05/bot-template-19130.png"/>
          <p:cNvPicPr>
            <a:picLocks noChangeAspect="1" noChangeArrowheads="1"/>
          </p:cNvPicPr>
          <p:nvPr/>
        </p:nvPicPr>
        <p:blipFill>
          <a:blip r:embed="rId2"/>
          <a:srcRect/>
          <a:stretch>
            <a:fillRect/>
          </a:stretch>
        </p:blipFill>
        <p:spPr bwMode="auto">
          <a:xfrm>
            <a:off x="0" y="0"/>
            <a:ext cx="9144000" cy="7550092"/>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36336"/>
          </a:xfrm>
        </p:spPr>
        <p:txBody>
          <a:bodyPr>
            <a:normAutofit/>
          </a:bodyPr>
          <a:lstStyle/>
          <a:p>
            <a:endParaRPr lang="en-IN" dirty="0" smtClean="0"/>
          </a:p>
          <a:p>
            <a:endParaRPr lang="en-IN" dirty="0" smtClean="0"/>
          </a:p>
          <a:p>
            <a:r>
              <a:rPr lang="en-IN" dirty="0" smtClean="0"/>
              <a:t>Now </a:t>
            </a:r>
            <a:r>
              <a:rPr lang="en-IN" dirty="0" smtClean="0"/>
              <a:t>let’s choose the </a:t>
            </a:r>
            <a:r>
              <a:rPr lang="en-IN" b="1" dirty="0" smtClean="0"/>
              <a:t>app service plan </a:t>
            </a:r>
            <a:r>
              <a:rPr lang="en-IN" dirty="0" smtClean="0"/>
              <a:t>for the bot. You can use an existing plan or create a new one. If you decide to create a new one from here, you don’t have too many options. The default option will be an “S1 Standard” pricing tier, but you can later change this configuration to keep the defaults for now</a:t>
            </a:r>
            <a:r>
              <a:rPr lang="en-IN" dirty="0" smtClean="0"/>
              <a:t>.</a:t>
            </a:r>
            <a:br>
              <a:rPr lang="en-IN" dirty="0" smtClean="0"/>
            </a:br>
            <a:endParaRPr lang="en-IN" dirty="0" smtClean="0"/>
          </a:p>
          <a:p>
            <a:r>
              <a:rPr lang="en-IN" dirty="0" smtClean="0"/>
              <a:t>We’re almost done. Scroll down a little bit and you’ll see the following screen:</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90114" name="Picture 2" descr="https://stackify.com/wp-content/uploads/2018/05/app-service-plan-19131.png"/>
          <p:cNvPicPr>
            <a:picLocks noChangeAspect="1" noChangeArrowheads="1"/>
          </p:cNvPicPr>
          <p:nvPr/>
        </p:nvPicPr>
        <p:blipFill>
          <a:blip r:embed="rId2"/>
          <a:srcRect/>
          <a:stretch>
            <a:fillRect/>
          </a:stretch>
        </p:blipFill>
        <p:spPr bwMode="auto">
          <a:xfrm>
            <a:off x="0" y="0"/>
            <a:ext cx="11840045" cy="68580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9144000" cy="6172200"/>
          </a:xfrm>
        </p:spPr>
        <p:txBody>
          <a:bodyPr>
            <a:normAutofit/>
          </a:bodyPr>
          <a:lstStyle/>
          <a:p>
            <a:r>
              <a:rPr lang="en-IN" dirty="0" smtClean="0"/>
              <a:t>Create or select an existing </a:t>
            </a:r>
            <a:r>
              <a:rPr lang="en-IN" b="1" dirty="0" smtClean="0"/>
              <a:t>Azure storage </a:t>
            </a:r>
            <a:r>
              <a:rPr lang="en-IN" dirty="0" smtClean="0"/>
              <a:t>that will be used to store the </a:t>
            </a:r>
            <a:r>
              <a:rPr lang="en-IN" dirty="0" smtClean="0">
                <a:hlinkClick r:id="rId2"/>
              </a:rPr>
              <a:t>state of the </a:t>
            </a:r>
            <a:r>
              <a:rPr lang="en-IN" dirty="0" err="1" smtClean="0">
                <a:hlinkClick r:id="rId2"/>
              </a:rPr>
              <a:t>bot</a:t>
            </a:r>
            <a:r>
              <a:rPr lang="en-IN" dirty="0" err="1" smtClean="0"/>
              <a:t>using</a:t>
            </a:r>
            <a:r>
              <a:rPr lang="en-IN" dirty="0" smtClean="0"/>
              <a:t> blog storage. This is how the </a:t>
            </a:r>
            <a:r>
              <a:rPr lang="en-IN" dirty="0" err="1" smtClean="0"/>
              <a:t>bot</a:t>
            </a:r>
            <a:r>
              <a:rPr lang="en-IN" dirty="0" smtClean="0"/>
              <a:t> will remember things for your users and keep learning. Enable </a:t>
            </a:r>
            <a:r>
              <a:rPr lang="en-IN" b="1" dirty="0" smtClean="0"/>
              <a:t>Application Insights</a:t>
            </a:r>
            <a:r>
              <a:rPr lang="en-IN" dirty="0" smtClean="0"/>
              <a:t> and its location so that you can know the health of your web app </a:t>
            </a:r>
            <a:r>
              <a:rPr lang="en-IN" dirty="0" err="1" smtClean="0"/>
              <a:t>bot</a:t>
            </a:r>
            <a:r>
              <a:rPr lang="en-IN" dirty="0" smtClean="0"/>
              <a:t> from the very beginning</a:t>
            </a:r>
            <a:r>
              <a:rPr lang="en-IN" dirty="0" smtClean="0"/>
              <a:t>.</a:t>
            </a:r>
          </a:p>
          <a:p>
            <a:endParaRPr lang="en-IN" dirty="0" smtClean="0"/>
          </a:p>
          <a:p>
            <a:r>
              <a:rPr lang="en-IN" dirty="0" smtClean="0"/>
              <a:t>Leave the default option for </a:t>
            </a:r>
            <a:r>
              <a:rPr lang="en-IN" b="1" dirty="0" smtClean="0"/>
              <a:t>Microsoft App ID and password</a:t>
            </a:r>
            <a:r>
              <a:rPr lang="en-IN" dirty="0" smtClean="0"/>
              <a:t>. This is outside the scope of the post, but basically, this is the part where you can configure an App ID that has the minimum permissions in Azure to work and a custom password. You can learn more about this in the </a:t>
            </a:r>
            <a:r>
              <a:rPr lang="en-IN" dirty="0" smtClean="0">
                <a:hlinkClick r:id="rId3"/>
              </a:rPr>
              <a:t>docs</a:t>
            </a:r>
            <a:r>
              <a:rPr lang="en-IN" dirty="0" smtClean="0"/>
              <a:t>.</a:t>
            </a:r>
          </a:p>
          <a:p>
            <a:pPr>
              <a:buNone/>
            </a:pPr>
            <a:endParaRPr lang="en-IN" dirty="0" smtClean="0"/>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descr="https://stackify.com/wp-content/uploads/2018/05/bot-deployment-19132.png"/>
          <p:cNvPicPr>
            <a:picLocks noChangeAspect="1" noChangeArrowheads="1"/>
          </p:cNvPicPr>
          <p:nvPr/>
        </p:nvPicPr>
        <p:blipFill>
          <a:blip r:embed="rId2"/>
          <a:srcRect/>
          <a:stretch>
            <a:fillRect/>
          </a:stretch>
        </p:blipFill>
        <p:spPr bwMode="auto">
          <a:xfrm>
            <a:off x="0" y="2286000"/>
            <a:ext cx="10273786" cy="4572000"/>
          </a:xfrm>
          <a:prstGeom prst="rect">
            <a:avLst/>
          </a:prstGeom>
          <a:noFill/>
        </p:spPr>
      </p:pic>
      <p:sp>
        <p:nvSpPr>
          <p:cNvPr id="5" name="TextBox 4"/>
          <p:cNvSpPr txBox="1"/>
          <p:nvPr/>
        </p:nvSpPr>
        <p:spPr>
          <a:xfrm>
            <a:off x="685800" y="1219200"/>
            <a:ext cx="7832593" cy="369332"/>
          </a:xfrm>
          <a:prstGeom prst="rect">
            <a:avLst/>
          </a:prstGeom>
          <a:noFill/>
        </p:spPr>
        <p:txBody>
          <a:bodyPr wrap="none" rtlCol="0">
            <a:spAutoFit/>
          </a:bodyPr>
          <a:lstStyle/>
          <a:p>
            <a:r>
              <a:rPr lang="en-IN" dirty="0" smtClean="0"/>
              <a:t>Click on the blue “Create” button. The following screen should appear now:</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1"/>
            <a:ext cx="8229600" cy="5410200"/>
          </a:xfrm>
        </p:spPr>
        <p:txBody>
          <a:bodyPr>
            <a:normAutofit fontScale="92500" lnSpcReduction="20000"/>
          </a:bodyPr>
          <a:lstStyle/>
          <a:p>
            <a:pPr fontAlgn="base"/>
            <a:r>
              <a:rPr lang="en-IN" dirty="0" smtClean="0"/>
              <a:t>Chatbots may sound like a futuristic notion, but according to Global Web Index statistics, it is said that 75% of internet users are adopting one or more messenger platforms. Although research shows us that each user makes use of an average of 24 apps a month, wherein 80% of the time would be in just 5 apps. Undoubtedly among them are Facebook Messenger, </a:t>
            </a:r>
            <a:r>
              <a:rPr lang="en-IN" dirty="0" err="1" smtClean="0"/>
              <a:t>Snapchat</a:t>
            </a:r>
            <a:r>
              <a:rPr lang="en-IN" dirty="0" smtClean="0"/>
              <a:t>, </a:t>
            </a:r>
            <a:r>
              <a:rPr lang="en-IN" dirty="0" err="1" smtClean="0"/>
              <a:t>Whatsapp</a:t>
            </a:r>
            <a:r>
              <a:rPr lang="en-IN" dirty="0" smtClean="0"/>
              <a:t>, </a:t>
            </a:r>
            <a:r>
              <a:rPr lang="en-IN" dirty="0" err="1" smtClean="0"/>
              <a:t>WeChat</a:t>
            </a:r>
            <a:r>
              <a:rPr lang="en-IN" dirty="0" smtClean="0"/>
              <a:t> etc</a:t>
            </a:r>
            <a:r>
              <a:rPr lang="en-IN" dirty="0" smtClean="0"/>
              <a:t>.</a:t>
            </a:r>
            <a:br>
              <a:rPr lang="en-IN" dirty="0" smtClean="0"/>
            </a:br>
            <a:r>
              <a:rPr lang="en-IN" dirty="0" smtClean="0"/>
              <a:t/>
            </a:r>
            <a:br>
              <a:rPr lang="en-IN" dirty="0" smtClean="0"/>
            </a:br>
            <a:r>
              <a:rPr lang="en-IN" dirty="0" smtClean="0"/>
              <a:t> </a:t>
            </a:r>
            <a:r>
              <a:rPr lang="en-IN" dirty="0" smtClean="0"/>
              <a:t>This means you can hardly shoot ahead with an app, but you still have high chances to integrate your chatbot with one of these platforms</a:t>
            </a:r>
            <a:r>
              <a:rPr lang="en-IN" dirty="0" smtClean="0"/>
              <a:t>.</a:t>
            </a:r>
            <a:br>
              <a:rPr lang="en-IN" dirty="0" smtClean="0"/>
            </a:br>
            <a:endParaRPr lang="en-IN" dirty="0" smtClean="0"/>
          </a:p>
          <a:p>
            <a:r>
              <a:rPr lang="en-IN" dirty="0" smtClean="0"/>
              <a:t>Wouldn’t </a:t>
            </a:r>
            <a:r>
              <a:rPr lang="en-IN" dirty="0" smtClean="0"/>
              <a:t>it be great if someone could ease your pain by helping you out 24*7 making your work easier and less hectic. Chatbots can do just that!!</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126736"/>
          </a:xfrm>
        </p:spPr>
        <p:txBody>
          <a:bodyPr/>
          <a:lstStyle/>
          <a:p>
            <a:r>
              <a:rPr lang="en-IN" dirty="0" smtClean="0"/>
              <a:t>If you haven’t done so already, grab a slice of pizza and relax for a bit while Azure creates all of the resources for the web app bot</a:t>
            </a:r>
            <a:r>
              <a:rPr lang="en-IN" dirty="0" smtClean="0"/>
              <a:t>.</a:t>
            </a:r>
          </a:p>
          <a:p>
            <a:endParaRPr lang="en-IN" dirty="0" smtClean="0"/>
          </a:p>
          <a:p>
            <a:pPr>
              <a:buNone/>
            </a:pPr>
            <a:endParaRPr lang="en-IN" dirty="0" smtClean="0"/>
          </a:p>
          <a:p>
            <a:r>
              <a:rPr lang="en-IN" dirty="0" smtClean="0"/>
              <a:t>Go to the resource groups and click on the web app </a:t>
            </a:r>
            <a:r>
              <a:rPr lang="en-IN" dirty="0" err="1" smtClean="0"/>
              <a:t>bot</a:t>
            </a:r>
            <a:r>
              <a:rPr lang="en-IN" dirty="0" smtClean="0"/>
              <a:t> you created to get a quick overview of the app:</a:t>
            </a:r>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descr="https://stackify.com/wp-content/uploads/2018/05/pizza-bot-19133.png"/>
          <p:cNvPicPr>
            <a:picLocks noChangeAspect="1" noChangeArrowheads="1"/>
          </p:cNvPicPr>
          <p:nvPr/>
        </p:nvPicPr>
        <p:blipFill>
          <a:blip r:embed="rId2"/>
          <a:srcRect/>
          <a:stretch>
            <a:fillRect/>
          </a:stretch>
        </p:blipFill>
        <p:spPr bwMode="auto">
          <a:xfrm>
            <a:off x="228600" y="1295400"/>
            <a:ext cx="8662076" cy="36576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74336"/>
          </a:xfrm>
        </p:spPr>
        <p:txBody>
          <a:bodyPr/>
          <a:lstStyle/>
          <a:p>
            <a:r>
              <a:rPr lang="en-IN" dirty="0" smtClean="0"/>
              <a:t>In this screen, you’ll be able to download the code, configure continuous deployment, or test the bot. Click on the “Test in Web Chat” link to interact with the bot. Because I chose the default option, the </a:t>
            </a:r>
            <a:r>
              <a:rPr lang="en-IN" dirty="0" err="1" smtClean="0"/>
              <a:t>bot</a:t>
            </a:r>
            <a:r>
              <a:rPr lang="en-IN" dirty="0" smtClean="0"/>
              <a:t> (basically a </a:t>
            </a:r>
            <a:r>
              <a:rPr lang="en-IN" dirty="0" smtClean="0">
                <a:hlinkClick r:id="rId2"/>
              </a:rPr>
              <a:t>hello-world</a:t>
            </a:r>
            <a:r>
              <a:rPr lang="en-IN" dirty="0" smtClean="0"/>
              <a:t> style app) doesn’t do anything other than reply back with what I just typed. Look:</a:t>
            </a:r>
          </a:p>
          <a:p>
            <a:pPr>
              <a:buNone/>
            </a:pP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96258" name="Picture 2" descr="https://stackify.com/wp-content/uploads/2018/05/test-bot-19134.png"/>
          <p:cNvPicPr>
            <a:picLocks noChangeAspect="1" noChangeArrowheads="1"/>
          </p:cNvPicPr>
          <p:nvPr/>
        </p:nvPicPr>
        <p:blipFill>
          <a:blip r:embed="rId2"/>
          <a:srcRect/>
          <a:stretch>
            <a:fillRect/>
          </a:stretch>
        </p:blipFill>
        <p:spPr bwMode="auto">
          <a:xfrm>
            <a:off x="0" y="0"/>
            <a:ext cx="16159195" cy="571500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smtClean="0"/>
              <a:t>Benefits</a:t>
            </a:r>
            <a:endParaRPr lang="en-IN" b="1" dirty="0"/>
          </a:p>
        </p:txBody>
      </p:sp>
      <p:sp>
        <p:nvSpPr>
          <p:cNvPr id="3" name="Content Placeholder 2"/>
          <p:cNvSpPr>
            <a:spLocks noGrp="1"/>
          </p:cNvSpPr>
          <p:nvPr>
            <p:ph idx="1"/>
          </p:nvPr>
        </p:nvSpPr>
        <p:spPr/>
        <p:txBody>
          <a:bodyPr>
            <a:normAutofit/>
          </a:bodyPr>
          <a:lstStyle/>
          <a:p>
            <a:r>
              <a:rPr lang="en-IN" b="1" dirty="0" smtClean="0"/>
              <a:t>Accessible anytime</a:t>
            </a:r>
          </a:p>
          <a:p>
            <a:r>
              <a:rPr lang="en-IN" b="1" dirty="0" smtClean="0"/>
              <a:t>Handling Capacity</a:t>
            </a:r>
          </a:p>
          <a:p>
            <a:r>
              <a:rPr lang="en-IN" b="1" dirty="0" smtClean="0"/>
              <a:t>Flexible attribute</a:t>
            </a:r>
          </a:p>
          <a:p>
            <a:r>
              <a:rPr lang="en-IN" b="1" dirty="0" smtClean="0"/>
              <a:t>Customer Satisfaction</a:t>
            </a:r>
          </a:p>
          <a:p>
            <a:r>
              <a:rPr lang="en-IN" b="1" dirty="0" smtClean="0"/>
              <a:t>Cost Effective</a:t>
            </a:r>
          </a:p>
          <a:p>
            <a:r>
              <a:rPr lang="en-IN" b="1" dirty="0" smtClean="0"/>
              <a:t>Faster </a:t>
            </a:r>
            <a:r>
              <a:rPr lang="en-IN" b="1" dirty="0" smtClean="0"/>
              <a:t>On boarding</a:t>
            </a:r>
            <a:endParaRPr lang="en-IN" b="1" dirty="0" smtClean="0"/>
          </a:p>
          <a:p>
            <a:r>
              <a:rPr lang="en-IN" b="1" dirty="0" smtClean="0"/>
              <a:t>Work </a:t>
            </a:r>
            <a:r>
              <a:rPr lang="en-IN" b="1" dirty="0" smtClean="0"/>
              <a:t>Automation</a:t>
            </a:r>
          </a:p>
          <a:p>
            <a:r>
              <a:rPr lang="en-IN" b="1" dirty="0" smtClean="0"/>
              <a:t>Alternate sales channel</a:t>
            </a:r>
          </a:p>
          <a:p>
            <a:r>
              <a:rPr lang="en-IN" b="1" dirty="0" smtClean="0"/>
              <a:t>Personal Assistant</a:t>
            </a:r>
          </a:p>
          <a:p>
            <a:endParaRPr lang="en-IN" b="1" dirty="0" smtClean="0"/>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Benefits of using a chatbot"/>
          <p:cNvPicPr>
            <a:picLocks noChangeAspect="1" noChangeArrowheads="1"/>
          </p:cNvPicPr>
          <p:nvPr/>
        </p:nvPicPr>
        <p:blipFill>
          <a:blip r:embed="rId2"/>
          <a:srcRect/>
          <a:stretch>
            <a:fillRect/>
          </a:stretch>
        </p:blipFill>
        <p:spPr bwMode="auto">
          <a:xfrm>
            <a:off x="1219200" y="-79744"/>
            <a:ext cx="6629400" cy="693774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066800"/>
            <a:ext cx="7772400" cy="1143000"/>
          </a:xfrm>
        </p:spPr>
        <p:txBody>
          <a:bodyPr>
            <a:normAutofit fontScale="90000"/>
          </a:bodyPr>
          <a:lstStyle/>
          <a:p>
            <a:r>
              <a:rPr lang="en-IN" b="1" dirty="0" smtClean="0"/>
              <a:t/>
            </a:r>
            <a:br>
              <a:rPr lang="en-IN" b="1" dirty="0" smtClean="0"/>
            </a:br>
            <a:endParaRPr lang="en-IN" dirty="0"/>
          </a:p>
        </p:txBody>
      </p:sp>
      <p:sp>
        <p:nvSpPr>
          <p:cNvPr id="4" name="Rectangle 3"/>
          <p:cNvSpPr/>
          <p:nvPr/>
        </p:nvSpPr>
        <p:spPr>
          <a:xfrm>
            <a:off x="838200" y="1524001"/>
            <a:ext cx="7391400" cy="3046988"/>
          </a:xfrm>
          <a:prstGeom prst="rect">
            <a:avLst/>
          </a:prstGeom>
        </p:spPr>
        <p:txBody>
          <a:bodyPr wrap="square">
            <a:spAutoFit/>
          </a:bodyPr>
          <a:lstStyle/>
          <a:p>
            <a:r>
              <a:rPr lang="en-IN" sz="4800" dirty="0" smtClean="0"/>
              <a:t>CHATBOTS AND SERVICE INDUSTRY - TOWARDS A BETTER CUSTOMER EXPERIENCE</a:t>
            </a:r>
            <a:endParaRPr lang="en-IN" sz="4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057400"/>
            <a:ext cx="8229600" cy="2667000"/>
          </a:xfrm>
        </p:spPr>
        <p:txBody>
          <a:bodyPr>
            <a:normAutofit fontScale="92500" lnSpcReduction="10000"/>
          </a:bodyPr>
          <a:lstStyle/>
          <a:p>
            <a:r>
              <a:rPr lang="en-IN" dirty="0" smtClean="0"/>
              <a:t>As Artificial Intelligence race is on, major tech companies are already developing Chatbots to serve their customer in a better way. Many customer services oriented businesses believe that Artificial Intelligence tool could help their companies. But are not sure if their business is sophisticated enough to implement Chatbots in their systems.</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Chatbots </a:t>
            </a:r>
            <a:r>
              <a:rPr lang="en-IN" b="1" dirty="0" smtClean="0"/>
              <a:t>in</a:t>
            </a:r>
            <a:endParaRPr lang="en-IN" dirty="0"/>
          </a:p>
        </p:txBody>
      </p:sp>
      <p:sp>
        <p:nvSpPr>
          <p:cNvPr id="3" name="Content Placeholder 2"/>
          <p:cNvSpPr>
            <a:spLocks noGrp="1"/>
          </p:cNvSpPr>
          <p:nvPr>
            <p:ph idx="1"/>
          </p:nvPr>
        </p:nvSpPr>
        <p:spPr/>
        <p:txBody>
          <a:bodyPr>
            <a:normAutofit/>
          </a:bodyPr>
          <a:lstStyle/>
          <a:p>
            <a:pPr fontAlgn="base"/>
            <a:r>
              <a:rPr lang="en-IN" b="1" dirty="0" smtClean="0"/>
              <a:t>Restaurant and Retail </a:t>
            </a:r>
            <a:r>
              <a:rPr lang="en-IN" b="1" dirty="0" smtClean="0"/>
              <a:t>Industries</a:t>
            </a:r>
          </a:p>
          <a:p>
            <a:pPr fontAlgn="base"/>
            <a:r>
              <a:rPr lang="en-IN" b="1" dirty="0" smtClean="0"/>
              <a:t>Hospitality and Travel</a:t>
            </a:r>
          </a:p>
          <a:p>
            <a:pPr fontAlgn="base"/>
            <a:r>
              <a:rPr lang="en-IN" b="1" dirty="0" smtClean="0"/>
              <a:t>Health Industry</a:t>
            </a:r>
          </a:p>
          <a:p>
            <a:pPr fontAlgn="base"/>
            <a:r>
              <a:rPr lang="en-IN" b="1" dirty="0" smtClean="0"/>
              <a:t>E-Commerce</a:t>
            </a:r>
          </a:p>
          <a:p>
            <a:pPr fontAlgn="base"/>
            <a:r>
              <a:rPr lang="en-IN" b="1" dirty="0" smtClean="0">
                <a:hlinkClick r:id="rId2"/>
              </a:rPr>
              <a:t>News Bots</a:t>
            </a:r>
            <a:endParaRPr lang="en-IN" b="1" dirty="0" smtClean="0"/>
          </a:p>
          <a:p>
            <a:pPr fontAlgn="base"/>
            <a:r>
              <a:rPr lang="en-IN" b="1" dirty="0" smtClean="0"/>
              <a:t>Fashion Industry</a:t>
            </a:r>
          </a:p>
          <a:p>
            <a:pPr fontAlgn="base"/>
            <a:r>
              <a:rPr lang="en-IN" b="1" dirty="0" smtClean="0"/>
              <a:t>Finance</a:t>
            </a:r>
          </a:p>
          <a:p>
            <a:pPr fontAlgn="base"/>
            <a:r>
              <a:rPr lang="en-IN" b="1" dirty="0" smtClean="0"/>
              <a:t>Fitness Industry</a:t>
            </a:r>
          </a:p>
          <a:p>
            <a:pPr fontAlgn="base"/>
            <a:endParaRPr lang="en-IN"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dirty="0" smtClean="0"/>
              <a:t>Companies across a wide variety of industries are building these tools on popular messaging apps like Slack, Facebook Messenger, </a:t>
            </a:r>
            <a:r>
              <a:rPr lang="en-IN" dirty="0" err="1" smtClean="0"/>
              <a:t>Kik</a:t>
            </a:r>
            <a:r>
              <a:rPr lang="en-IN" dirty="0" smtClean="0"/>
              <a:t>, etc. as well as on their own apps and websites. Above are the majority of the industries where Chatbots have already entered, but that doesn’t mean that this is it. Chatbots and Service Industry together have a wide range of opportunities and small to big all size of companies can build their own bots to reduce their work and help their customers better.</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49</TotalTime>
  <Words>603</Words>
  <Application>Microsoft Office PowerPoint</Application>
  <PresentationFormat>On-screen Show (4:3)</PresentationFormat>
  <Paragraphs>69</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Urban</vt:lpstr>
      <vt:lpstr>CHAT BOT</vt:lpstr>
      <vt:lpstr>What Is a Chat Bot?</vt:lpstr>
      <vt:lpstr>Slide 3</vt:lpstr>
      <vt:lpstr>Benefits</vt:lpstr>
      <vt:lpstr>Slide 5</vt:lpstr>
      <vt:lpstr> </vt:lpstr>
      <vt:lpstr>Slide 7</vt:lpstr>
      <vt:lpstr>Chatbots in</vt:lpstr>
      <vt:lpstr>Slide 9</vt:lpstr>
      <vt:lpstr>How to Create One With Azure Bot Service</vt:lpstr>
      <vt:lpstr>What is Azure Bot Service? </vt:lpstr>
      <vt:lpstr>Slide 12</vt:lpstr>
      <vt:lpstr>How much does it cost? </vt:lpstr>
      <vt:lpstr>Slide 14</vt:lpstr>
      <vt:lpstr>Slide 15</vt:lpstr>
      <vt:lpstr>Prerequisites </vt:lpstr>
      <vt:lpstr>Method 1: Creating a web app bot using the portal </vt:lpstr>
      <vt:lpstr>Slide 18</vt:lpstr>
      <vt:lpstr>The following screen should appear to configure the web app bot: </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BOT</dc:title>
  <dc:creator>Praveen</dc:creator>
  <cp:lastModifiedBy>Praveen</cp:lastModifiedBy>
  <cp:revision>44</cp:revision>
  <dcterms:created xsi:type="dcterms:W3CDTF">2006-08-16T00:00:00Z</dcterms:created>
  <dcterms:modified xsi:type="dcterms:W3CDTF">2018-07-12T04:57:37Z</dcterms:modified>
</cp:coreProperties>
</file>