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59" r:id="rId4"/>
    <p:sldId id="262" r:id="rId5"/>
    <p:sldId id="261" r:id="rId6"/>
    <p:sldId id="265" r:id="rId7"/>
    <p:sldId id="258" r:id="rId8"/>
    <p:sldId id="257" r:id="rId9"/>
    <p:sldId id="263" r:id="rId10"/>
    <p:sldId id="260" r:id="rId11"/>
    <p:sldId id="266" r:id="rId12"/>
    <p:sldId id="264" r:id="rId13"/>
    <p:sldId id="267" r:id="rId14"/>
    <p:sldId id="270" r:id="rId15"/>
    <p:sldId id="272" r:id="rId16"/>
    <p:sldId id="271" r:id="rId17"/>
    <p:sldId id="273" r:id="rId18"/>
    <p:sldId id="274" r:id="rId19"/>
    <p:sldId id="302" r:id="rId20"/>
    <p:sldId id="275" r:id="rId21"/>
    <p:sldId id="276" r:id="rId22"/>
    <p:sldId id="277" r:id="rId23"/>
    <p:sldId id="278" r:id="rId24"/>
    <p:sldId id="281" r:id="rId25"/>
    <p:sldId id="284" r:id="rId26"/>
    <p:sldId id="295" r:id="rId27"/>
    <p:sldId id="298" r:id="rId28"/>
    <p:sldId id="289" r:id="rId29"/>
    <p:sldId id="296" r:id="rId30"/>
    <p:sldId id="297" r:id="rId31"/>
    <p:sldId id="290" r:id="rId32"/>
    <p:sldId id="299" r:id="rId33"/>
    <p:sldId id="301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3A9A5-1F6F-4E69-9BAB-01D92EED2E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FDE35-6E0C-4C6D-AB0D-D9F6647AE36B}">
      <dgm:prSet phldrT="[Text]"/>
      <dgm:spPr/>
      <dgm:t>
        <a:bodyPr/>
        <a:lstStyle/>
        <a:p>
          <a:r>
            <a:rPr lang="en-US" dirty="0" smtClean="0"/>
            <a:t>Stock Price(2)</a:t>
          </a:r>
          <a:endParaRPr lang="en-US" dirty="0"/>
        </a:p>
      </dgm:t>
    </dgm:pt>
    <dgm:pt modelId="{02C56D47-A2AB-44A6-8991-C2A3337BF8D4}" type="parTrans" cxnId="{4C56B96B-A828-486E-9F47-50B8A8E31176}">
      <dgm:prSet/>
      <dgm:spPr/>
      <dgm:t>
        <a:bodyPr/>
        <a:lstStyle/>
        <a:p>
          <a:endParaRPr lang="en-US"/>
        </a:p>
      </dgm:t>
    </dgm:pt>
    <dgm:pt modelId="{742998EA-6D0E-4C98-A7D1-0129CF93C321}" type="sibTrans" cxnId="{4C56B96B-A828-486E-9F47-50B8A8E31176}">
      <dgm:prSet/>
      <dgm:spPr/>
      <dgm:t>
        <a:bodyPr/>
        <a:lstStyle/>
        <a:p>
          <a:endParaRPr lang="en-US"/>
        </a:p>
      </dgm:t>
    </dgm:pt>
    <dgm:pt modelId="{1A52C871-5182-48AC-9659-A90F58A987EF}">
      <dgm:prSet phldrT="[Text]"/>
      <dgm:spPr/>
      <dgm:t>
        <a:bodyPr/>
        <a:lstStyle/>
        <a:p>
          <a:r>
            <a:rPr lang="en-US" dirty="0" err="1" smtClean="0"/>
            <a:t>TimSeries</a:t>
          </a:r>
          <a:r>
            <a:rPr lang="en-US" dirty="0" smtClean="0"/>
            <a:t> </a:t>
          </a:r>
          <a:r>
            <a:rPr lang="en-US" dirty="0" err="1" smtClean="0"/>
            <a:t>Adj</a:t>
          </a:r>
          <a:r>
            <a:rPr lang="en-US" dirty="0" smtClean="0"/>
            <a:t> Close</a:t>
          </a:r>
          <a:endParaRPr lang="en-US" dirty="0"/>
        </a:p>
      </dgm:t>
    </dgm:pt>
    <dgm:pt modelId="{E1D368E1-FED4-47EC-9F36-565228E6F26A}" type="parTrans" cxnId="{00ADC870-7E68-419C-B8AD-A37AFA01A45F}">
      <dgm:prSet/>
      <dgm:spPr/>
      <dgm:t>
        <a:bodyPr/>
        <a:lstStyle/>
        <a:p>
          <a:endParaRPr lang="en-US"/>
        </a:p>
      </dgm:t>
    </dgm:pt>
    <dgm:pt modelId="{95F619A6-A6A5-4C39-9977-ACCEE5C18401}" type="sibTrans" cxnId="{00ADC870-7E68-419C-B8AD-A37AFA01A45F}">
      <dgm:prSet/>
      <dgm:spPr/>
      <dgm:t>
        <a:bodyPr/>
        <a:lstStyle/>
        <a:p>
          <a:endParaRPr lang="en-US"/>
        </a:p>
      </dgm:t>
    </dgm:pt>
    <dgm:pt modelId="{5E34393F-DA5E-46B1-A2A5-C4E8D40C6857}">
      <dgm:prSet phldrT="[Text]"/>
      <dgm:spPr/>
      <dgm:t>
        <a:bodyPr/>
        <a:lstStyle/>
        <a:p>
          <a:r>
            <a:rPr lang="en-US" dirty="0" smtClean="0"/>
            <a:t>Prediction of </a:t>
          </a:r>
          <a:r>
            <a:rPr lang="en-US" dirty="0" err="1" smtClean="0"/>
            <a:t>AdjClose</a:t>
          </a:r>
          <a:r>
            <a:rPr lang="en-US" dirty="0" smtClean="0"/>
            <a:t> by ML model~ Open, High, Low, Close, Volume *500 companies</a:t>
          </a:r>
          <a:endParaRPr lang="en-US" dirty="0"/>
        </a:p>
      </dgm:t>
    </dgm:pt>
    <dgm:pt modelId="{55D6BDA7-DA04-435B-B061-75F2A270F6E4}" type="parTrans" cxnId="{7ABAB512-6DAC-406D-8951-7A57E8E1EB59}">
      <dgm:prSet/>
      <dgm:spPr/>
      <dgm:t>
        <a:bodyPr/>
        <a:lstStyle/>
        <a:p>
          <a:endParaRPr lang="en-US"/>
        </a:p>
      </dgm:t>
    </dgm:pt>
    <dgm:pt modelId="{56C15801-6DB7-4724-A713-4BA6ED11A507}" type="sibTrans" cxnId="{7ABAB512-6DAC-406D-8951-7A57E8E1EB59}">
      <dgm:prSet/>
      <dgm:spPr/>
      <dgm:t>
        <a:bodyPr/>
        <a:lstStyle/>
        <a:p>
          <a:endParaRPr lang="en-US"/>
        </a:p>
      </dgm:t>
    </dgm:pt>
    <dgm:pt modelId="{A6ECAC76-8FAE-4C67-B495-BB5FEAECF05F}">
      <dgm:prSet phldrT="[Text]"/>
      <dgm:spPr/>
      <dgm:t>
        <a:bodyPr/>
        <a:lstStyle/>
        <a:p>
          <a:r>
            <a:rPr lang="en-US" dirty="0" smtClean="0"/>
            <a:t>Tweet Data(8)</a:t>
          </a:r>
          <a:endParaRPr lang="en-US" dirty="0"/>
        </a:p>
      </dgm:t>
    </dgm:pt>
    <dgm:pt modelId="{D0F1B6B1-203A-4AAF-85EB-1FE7BCAC9CB7}" type="parTrans" cxnId="{FF42E7D1-6044-4CD2-B332-20FAA5FF8416}">
      <dgm:prSet/>
      <dgm:spPr/>
      <dgm:t>
        <a:bodyPr/>
        <a:lstStyle/>
        <a:p>
          <a:endParaRPr lang="en-US"/>
        </a:p>
      </dgm:t>
    </dgm:pt>
    <dgm:pt modelId="{54A21A14-4EC9-42CF-9F9D-525FBD8F1FA1}" type="sibTrans" cxnId="{FF42E7D1-6044-4CD2-B332-20FAA5FF8416}">
      <dgm:prSet/>
      <dgm:spPr/>
      <dgm:t>
        <a:bodyPr/>
        <a:lstStyle/>
        <a:p>
          <a:endParaRPr lang="en-US"/>
        </a:p>
      </dgm:t>
    </dgm:pt>
    <dgm:pt modelId="{BC69C13F-0F74-41DF-80B7-D3E1F3804F03}">
      <dgm:prSet phldrT="[Text]"/>
      <dgm:spPr/>
      <dgm:t>
        <a:bodyPr/>
        <a:lstStyle/>
        <a:p>
          <a:r>
            <a:rPr lang="en-US" dirty="0" smtClean="0"/>
            <a:t>Anger</a:t>
          </a:r>
          <a:endParaRPr lang="en-US" dirty="0"/>
        </a:p>
      </dgm:t>
    </dgm:pt>
    <dgm:pt modelId="{48B9F1B6-0965-4156-8BBC-CFCB7B39AEDF}" type="parTrans" cxnId="{2FB4DFAA-C15A-41AE-B19D-B6B4FF968C44}">
      <dgm:prSet/>
      <dgm:spPr/>
      <dgm:t>
        <a:bodyPr/>
        <a:lstStyle/>
        <a:p>
          <a:endParaRPr lang="en-US"/>
        </a:p>
      </dgm:t>
    </dgm:pt>
    <dgm:pt modelId="{2B6ADFCC-8CB1-4C38-B65D-C25CB62B1EB7}" type="sibTrans" cxnId="{2FB4DFAA-C15A-41AE-B19D-B6B4FF968C44}">
      <dgm:prSet/>
      <dgm:spPr/>
      <dgm:t>
        <a:bodyPr/>
        <a:lstStyle/>
        <a:p>
          <a:endParaRPr lang="en-US"/>
        </a:p>
      </dgm:t>
    </dgm:pt>
    <dgm:pt modelId="{7BFD551D-1145-4D7E-80A4-EEDF7C40B74B}">
      <dgm:prSet phldrT="[Text]"/>
      <dgm:spPr/>
      <dgm:t>
        <a:bodyPr/>
        <a:lstStyle/>
        <a:p>
          <a:r>
            <a:rPr lang="en-US" dirty="0" smtClean="0"/>
            <a:t>Anticipation</a:t>
          </a:r>
          <a:endParaRPr lang="en-US" dirty="0"/>
        </a:p>
      </dgm:t>
    </dgm:pt>
    <dgm:pt modelId="{FFF5E746-5C99-4BA9-93E7-E0AA797F7001}" type="parTrans" cxnId="{C0C3F6D0-11A8-4BD4-B963-A0632965D5EC}">
      <dgm:prSet/>
      <dgm:spPr/>
      <dgm:t>
        <a:bodyPr/>
        <a:lstStyle/>
        <a:p>
          <a:endParaRPr lang="en-US"/>
        </a:p>
      </dgm:t>
    </dgm:pt>
    <dgm:pt modelId="{2F19B9EE-2D05-4FBE-8C67-13F9C1CC3DEE}" type="sibTrans" cxnId="{C0C3F6D0-11A8-4BD4-B963-A0632965D5EC}">
      <dgm:prSet/>
      <dgm:spPr/>
      <dgm:t>
        <a:bodyPr/>
        <a:lstStyle/>
        <a:p>
          <a:endParaRPr lang="en-US"/>
        </a:p>
      </dgm:t>
    </dgm:pt>
    <dgm:pt modelId="{132F5D20-0500-42DC-A1C2-97369B39F908}">
      <dgm:prSet phldrT="[Text]"/>
      <dgm:spPr/>
      <dgm:t>
        <a:bodyPr/>
        <a:lstStyle/>
        <a:p>
          <a:r>
            <a:rPr lang="en-US" dirty="0" smtClean="0"/>
            <a:t>NEWS Data(8)</a:t>
          </a:r>
          <a:endParaRPr lang="en-US" dirty="0"/>
        </a:p>
      </dgm:t>
    </dgm:pt>
    <dgm:pt modelId="{D1DA51E5-AB6B-4A0D-A01D-D04E31BA23B4}" type="parTrans" cxnId="{3ED18568-ED46-486F-9538-C621DC8435A5}">
      <dgm:prSet/>
      <dgm:spPr/>
      <dgm:t>
        <a:bodyPr/>
        <a:lstStyle/>
        <a:p>
          <a:endParaRPr lang="en-US"/>
        </a:p>
      </dgm:t>
    </dgm:pt>
    <dgm:pt modelId="{7C9720E8-AD8B-4566-B25C-CE090A9147F4}" type="sibTrans" cxnId="{3ED18568-ED46-486F-9538-C621DC8435A5}">
      <dgm:prSet/>
      <dgm:spPr/>
      <dgm:t>
        <a:bodyPr/>
        <a:lstStyle/>
        <a:p>
          <a:endParaRPr lang="en-US"/>
        </a:p>
      </dgm:t>
    </dgm:pt>
    <dgm:pt modelId="{785130C2-0C4E-4A6A-9F8E-63AB0CCDF970}">
      <dgm:prSet phldrT="[Text]"/>
      <dgm:spPr/>
      <dgm:t>
        <a:bodyPr/>
        <a:lstStyle/>
        <a:p>
          <a:r>
            <a:rPr lang="en-US" dirty="0" smtClean="0"/>
            <a:t>Anger</a:t>
          </a:r>
          <a:endParaRPr lang="en-US" dirty="0"/>
        </a:p>
      </dgm:t>
    </dgm:pt>
    <dgm:pt modelId="{20DB5002-8B4C-4116-8349-1F3B50344A85}" type="parTrans" cxnId="{A9458B54-67D2-4311-9532-0F2CCE4E3CFB}">
      <dgm:prSet/>
      <dgm:spPr/>
      <dgm:t>
        <a:bodyPr/>
        <a:lstStyle/>
        <a:p>
          <a:endParaRPr lang="en-US"/>
        </a:p>
      </dgm:t>
    </dgm:pt>
    <dgm:pt modelId="{411DCA75-4BD6-4B85-B19F-C4FF1A69ED01}" type="sibTrans" cxnId="{A9458B54-67D2-4311-9532-0F2CCE4E3CFB}">
      <dgm:prSet/>
      <dgm:spPr/>
      <dgm:t>
        <a:bodyPr/>
        <a:lstStyle/>
        <a:p>
          <a:endParaRPr lang="en-US"/>
        </a:p>
      </dgm:t>
    </dgm:pt>
    <dgm:pt modelId="{6A95BE2A-D9E8-41E9-8793-1B67079F4B61}">
      <dgm:prSet phldrT="[Text]"/>
      <dgm:spPr/>
      <dgm:t>
        <a:bodyPr/>
        <a:lstStyle/>
        <a:p>
          <a:r>
            <a:rPr lang="en-US" dirty="0" smtClean="0"/>
            <a:t>Disgust</a:t>
          </a:r>
          <a:endParaRPr lang="en-US" dirty="0"/>
        </a:p>
      </dgm:t>
    </dgm:pt>
    <dgm:pt modelId="{777EF0B5-1F35-4B9D-9801-C2CEB1019AFA}" type="parTrans" cxnId="{9269CEED-DE32-403A-934F-148712486B3A}">
      <dgm:prSet/>
      <dgm:spPr/>
      <dgm:t>
        <a:bodyPr/>
        <a:lstStyle/>
        <a:p>
          <a:endParaRPr lang="en-US"/>
        </a:p>
      </dgm:t>
    </dgm:pt>
    <dgm:pt modelId="{1D3BD1D2-4DF6-491A-95F4-5D12670B01F3}" type="sibTrans" cxnId="{9269CEED-DE32-403A-934F-148712486B3A}">
      <dgm:prSet/>
      <dgm:spPr/>
      <dgm:t>
        <a:bodyPr/>
        <a:lstStyle/>
        <a:p>
          <a:endParaRPr lang="en-US"/>
        </a:p>
      </dgm:t>
    </dgm:pt>
    <dgm:pt modelId="{F4DA32BE-807D-4A6D-8A35-9F1987DE0DE0}">
      <dgm:prSet phldrT="[Text]"/>
      <dgm:spPr/>
      <dgm:t>
        <a:bodyPr/>
        <a:lstStyle/>
        <a:p>
          <a:r>
            <a:rPr lang="en-US" dirty="0" smtClean="0"/>
            <a:t>Surprise</a:t>
          </a:r>
          <a:endParaRPr lang="en-US" dirty="0"/>
        </a:p>
      </dgm:t>
    </dgm:pt>
    <dgm:pt modelId="{8852E1C0-FA89-436C-8E90-AFE62D745C06}" type="parTrans" cxnId="{A9FA502B-59DA-41DB-8B43-3A41CF8EB543}">
      <dgm:prSet/>
      <dgm:spPr/>
      <dgm:t>
        <a:bodyPr/>
        <a:lstStyle/>
        <a:p>
          <a:endParaRPr lang="en-US"/>
        </a:p>
      </dgm:t>
    </dgm:pt>
    <dgm:pt modelId="{DCD1D58D-D5DA-40E1-A420-F414991E963E}" type="sibTrans" cxnId="{A9FA502B-59DA-41DB-8B43-3A41CF8EB543}">
      <dgm:prSet/>
      <dgm:spPr/>
      <dgm:t>
        <a:bodyPr/>
        <a:lstStyle/>
        <a:p>
          <a:endParaRPr lang="en-US"/>
        </a:p>
      </dgm:t>
    </dgm:pt>
    <dgm:pt modelId="{90510B75-BD29-4171-96C9-C614192EE21F}">
      <dgm:prSet phldrT="[Text]"/>
      <dgm:spPr/>
      <dgm:t>
        <a:bodyPr/>
        <a:lstStyle/>
        <a:p>
          <a:r>
            <a:rPr lang="en-US" dirty="0" smtClean="0"/>
            <a:t>Sadness</a:t>
          </a:r>
          <a:endParaRPr lang="en-US" dirty="0"/>
        </a:p>
      </dgm:t>
    </dgm:pt>
    <dgm:pt modelId="{B01FB057-0A3C-4051-8779-B2D7B13161D4}" type="parTrans" cxnId="{D15DC618-36C0-49FD-BA01-E3BD9CDC6588}">
      <dgm:prSet/>
      <dgm:spPr/>
      <dgm:t>
        <a:bodyPr/>
        <a:lstStyle/>
        <a:p>
          <a:endParaRPr lang="en-US"/>
        </a:p>
      </dgm:t>
    </dgm:pt>
    <dgm:pt modelId="{7E617141-B856-4622-9DCF-207DEE8B427F}" type="sibTrans" cxnId="{D15DC618-36C0-49FD-BA01-E3BD9CDC6588}">
      <dgm:prSet/>
      <dgm:spPr/>
      <dgm:t>
        <a:bodyPr/>
        <a:lstStyle/>
        <a:p>
          <a:endParaRPr lang="en-US"/>
        </a:p>
      </dgm:t>
    </dgm:pt>
    <dgm:pt modelId="{B745E67D-81EB-46AA-B04E-831A41F81442}">
      <dgm:prSet phldrT="[Text]"/>
      <dgm:spPr/>
      <dgm:t>
        <a:bodyPr/>
        <a:lstStyle/>
        <a:p>
          <a:endParaRPr lang="en-US" dirty="0"/>
        </a:p>
      </dgm:t>
    </dgm:pt>
    <dgm:pt modelId="{C64B984A-1DD5-4F8E-8D0C-C6AD2A9397D3}" type="parTrans" cxnId="{366BEDBB-B060-47CC-B997-532DEBA6E1C0}">
      <dgm:prSet/>
      <dgm:spPr/>
      <dgm:t>
        <a:bodyPr/>
        <a:lstStyle/>
        <a:p>
          <a:endParaRPr lang="en-US"/>
        </a:p>
      </dgm:t>
    </dgm:pt>
    <dgm:pt modelId="{519220D3-9F63-4462-91B1-5A023BB171E4}" type="sibTrans" cxnId="{366BEDBB-B060-47CC-B997-532DEBA6E1C0}">
      <dgm:prSet/>
      <dgm:spPr/>
      <dgm:t>
        <a:bodyPr/>
        <a:lstStyle/>
        <a:p>
          <a:endParaRPr lang="en-US"/>
        </a:p>
      </dgm:t>
    </dgm:pt>
    <dgm:pt modelId="{9FB2A94D-0F1D-4022-AEE3-6FFD2B1CB7C4}">
      <dgm:prSet phldrT="[Text]"/>
      <dgm:spPr/>
      <dgm:t>
        <a:bodyPr/>
        <a:lstStyle/>
        <a:p>
          <a:r>
            <a:rPr lang="en-US" dirty="0" smtClean="0"/>
            <a:t>Fear</a:t>
          </a:r>
          <a:endParaRPr lang="en-US" dirty="0"/>
        </a:p>
      </dgm:t>
    </dgm:pt>
    <dgm:pt modelId="{249D0A37-77A3-4AC8-B588-D9CBA765EE5D}" type="parTrans" cxnId="{0351AA37-8B8A-4070-B888-C4A780EA49CB}">
      <dgm:prSet/>
      <dgm:spPr/>
      <dgm:t>
        <a:bodyPr/>
        <a:lstStyle/>
        <a:p>
          <a:endParaRPr lang="en-US"/>
        </a:p>
      </dgm:t>
    </dgm:pt>
    <dgm:pt modelId="{7C29EC79-7FD1-45F1-AA5D-692337B44D26}" type="sibTrans" cxnId="{0351AA37-8B8A-4070-B888-C4A780EA49CB}">
      <dgm:prSet/>
      <dgm:spPr/>
      <dgm:t>
        <a:bodyPr/>
        <a:lstStyle/>
        <a:p>
          <a:endParaRPr lang="en-US"/>
        </a:p>
      </dgm:t>
    </dgm:pt>
    <dgm:pt modelId="{C40ABD4F-17C6-41A5-8F8D-1E1E28E7B38B}">
      <dgm:prSet phldrT="[Text]"/>
      <dgm:spPr/>
      <dgm:t>
        <a:bodyPr/>
        <a:lstStyle/>
        <a:p>
          <a:r>
            <a:rPr lang="en-US" dirty="0" smtClean="0"/>
            <a:t>Joy</a:t>
          </a:r>
          <a:endParaRPr lang="en-US" dirty="0"/>
        </a:p>
      </dgm:t>
    </dgm:pt>
    <dgm:pt modelId="{C64F96A4-2A05-4AF8-864A-90129CC52A7D}" type="parTrans" cxnId="{DE435C1B-FC43-4275-B301-C295DD5D9B42}">
      <dgm:prSet/>
      <dgm:spPr/>
      <dgm:t>
        <a:bodyPr/>
        <a:lstStyle/>
        <a:p>
          <a:endParaRPr lang="en-US"/>
        </a:p>
      </dgm:t>
    </dgm:pt>
    <dgm:pt modelId="{2DD303B7-6EA7-4E1C-A9DC-37C300DCAC45}" type="sibTrans" cxnId="{DE435C1B-FC43-4275-B301-C295DD5D9B42}">
      <dgm:prSet/>
      <dgm:spPr/>
      <dgm:t>
        <a:bodyPr/>
        <a:lstStyle/>
        <a:p>
          <a:endParaRPr lang="en-US"/>
        </a:p>
      </dgm:t>
    </dgm:pt>
    <dgm:pt modelId="{A9466313-A952-4A1A-A622-F37CB5828094}">
      <dgm:prSet phldrT="[Text]"/>
      <dgm:spPr/>
      <dgm:t>
        <a:bodyPr/>
        <a:lstStyle/>
        <a:p>
          <a:r>
            <a:rPr lang="en-US" dirty="0" smtClean="0"/>
            <a:t>Trust</a:t>
          </a:r>
          <a:endParaRPr lang="en-US" dirty="0"/>
        </a:p>
      </dgm:t>
    </dgm:pt>
    <dgm:pt modelId="{2407A31D-0A2D-45D7-93FC-1951B9179661}" type="parTrans" cxnId="{85AD65B0-AD6E-4DA4-938E-0CDAC53423B1}">
      <dgm:prSet/>
      <dgm:spPr/>
      <dgm:t>
        <a:bodyPr/>
        <a:lstStyle/>
        <a:p>
          <a:endParaRPr lang="en-US"/>
        </a:p>
      </dgm:t>
    </dgm:pt>
    <dgm:pt modelId="{F88331D1-E707-4F69-9A98-5D95408FE14D}" type="sibTrans" cxnId="{85AD65B0-AD6E-4DA4-938E-0CDAC53423B1}">
      <dgm:prSet/>
      <dgm:spPr/>
      <dgm:t>
        <a:bodyPr/>
        <a:lstStyle/>
        <a:p>
          <a:endParaRPr lang="en-US"/>
        </a:p>
      </dgm:t>
    </dgm:pt>
    <dgm:pt modelId="{93CEF4C4-3348-4081-959F-BDCDE6576859}">
      <dgm:prSet/>
      <dgm:spPr/>
      <dgm:t>
        <a:bodyPr/>
        <a:lstStyle/>
        <a:p>
          <a:r>
            <a:rPr lang="en-US" smtClean="0"/>
            <a:t>Anticipation</a:t>
          </a:r>
          <a:endParaRPr lang="en-US" dirty="0"/>
        </a:p>
      </dgm:t>
    </dgm:pt>
    <dgm:pt modelId="{9001CD64-E7EC-4DB8-91CC-AD450F7D0195}" type="parTrans" cxnId="{35D2270E-F529-41E3-96E7-53C9FB527D6E}">
      <dgm:prSet/>
      <dgm:spPr/>
      <dgm:t>
        <a:bodyPr/>
        <a:lstStyle/>
        <a:p>
          <a:endParaRPr lang="en-US"/>
        </a:p>
      </dgm:t>
    </dgm:pt>
    <dgm:pt modelId="{FDAFFBB1-2474-4E3C-BDAA-125A32431301}" type="sibTrans" cxnId="{35D2270E-F529-41E3-96E7-53C9FB527D6E}">
      <dgm:prSet/>
      <dgm:spPr/>
      <dgm:t>
        <a:bodyPr/>
        <a:lstStyle/>
        <a:p>
          <a:endParaRPr lang="en-US"/>
        </a:p>
      </dgm:t>
    </dgm:pt>
    <dgm:pt modelId="{DD037640-B46D-4480-B881-6FA04891F0AD}">
      <dgm:prSet/>
      <dgm:spPr/>
      <dgm:t>
        <a:bodyPr/>
        <a:lstStyle/>
        <a:p>
          <a:r>
            <a:rPr lang="en-US" smtClean="0"/>
            <a:t>Disgust</a:t>
          </a:r>
          <a:endParaRPr lang="en-US" dirty="0"/>
        </a:p>
      </dgm:t>
    </dgm:pt>
    <dgm:pt modelId="{C667540F-2B0B-4D59-9C3E-57C2633159E3}" type="parTrans" cxnId="{A8B46645-4AD3-463F-8EE0-D8A941364975}">
      <dgm:prSet/>
      <dgm:spPr/>
      <dgm:t>
        <a:bodyPr/>
        <a:lstStyle/>
        <a:p>
          <a:endParaRPr lang="en-US"/>
        </a:p>
      </dgm:t>
    </dgm:pt>
    <dgm:pt modelId="{C75A4C1D-53DB-4432-8240-8491D5851BC3}" type="sibTrans" cxnId="{A8B46645-4AD3-463F-8EE0-D8A941364975}">
      <dgm:prSet/>
      <dgm:spPr/>
      <dgm:t>
        <a:bodyPr/>
        <a:lstStyle/>
        <a:p>
          <a:endParaRPr lang="en-US"/>
        </a:p>
      </dgm:t>
    </dgm:pt>
    <dgm:pt modelId="{6ADF6075-CB9F-4078-9264-D13E4E81F842}">
      <dgm:prSet/>
      <dgm:spPr/>
      <dgm:t>
        <a:bodyPr/>
        <a:lstStyle/>
        <a:p>
          <a:r>
            <a:rPr lang="en-US" smtClean="0"/>
            <a:t>Fear</a:t>
          </a:r>
          <a:endParaRPr lang="en-US" dirty="0"/>
        </a:p>
      </dgm:t>
    </dgm:pt>
    <dgm:pt modelId="{562E3532-637E-47AB-BEFE-24A69CF37C1D}" type="parTrans" cxnId="{CF96E26A-D88E-46DD-95E9-1534F0B641BC}">
      <dgm:prSet/>
      <dgm:spPr/>
      <dgm:t>
        <a:bodyPr/>
        <a:lstStyle/>
        <a:p>
          <a:endParaRPr lang="en-US"/>
        </a:p>
      </dgm:t>
    </dgm:pt>
    <dgm:pt modelId="{60D68D31-9860-43F8-979D-2FEAA3D1330F}" type="sibTrans" cxnId="{CF96E26A-D88E-46DD-95E9-1534F0B641BC}">
      <dgm:prSet/>
      <dgm:spPr/>
      <dgm:t>
        <a:bodyPr/>
        <a:lstStyle/>
        <a:p>
          <a:endParaRPr lang="en-US"/>
        </a:p>
      </dgm:t>
    </dgm:pt>
    <dgm:pt modelId="{F964AC3A-36DB-4B87-9690-1411AF70044B}">
      <dgm:prSet/>
      <dgm:spPr/>
      <dgm:t>
        <a:bodyPr/>
        <a:lstStyle/>
        <a:p>
          <a:r>
            <a:rPr lang="en-US" smtClean="0"/>
            <a:t>Joy</a:t>
          </a:r>
          <a:endParaRPr lang="en-US" dirty="0"/>
        </a:p>
      </dgm:t>
    </dgm:pt>
    <dgm:pt modelId="{4E79F52E-323E-49F5-A965-5D1DD0D4727E}" type="parTrans" cxnId="{60375ACC-18C3-44E3-BB9A-C2EB6B04ADF9}">
      <dgm:prSet/>
      <dgm:spPr/>
      <dgm:t>
        <a:bodyPr/>
        <a:lstStyle/>
        <a:p>
          <a:endParaRPr lang="en-US"/>
        </a:p>
      </dgm:t>
    </dgm:pt>
    <dgm:pt modelId="{6BC05C5B-4F5A-4BB4-8A00-C7FD9BC788FF}" type="sibTrans" cxnId="{60375ACC-18C3-44E3-BB9A-C2EB6B04ADF9}">
      <dgm:prSet/>
      <dgm:spPr/>
      <dgm:t>
        <a:bodyPr/>
        <a:lstStyle/>
        <a:p>
          <a:endParaRPr lang="en-US"/>
        </a:p>
      </dgm:t>
    </dgm:pt>
    <dgm:pt modelId="{6A8A4537-B824-408F-ABD3-A072366B5AD2}">
      <dgm:prSet/>
      <dgm:spPr/>
      <dgm:t>
        <a:bodyPr/>
        <a:lstStyle/>
        <a:p>
          <a:r>
            <a:rPr lang="en-US" smtClean="0"/>
            <a:t>Surprise</a:t>
          </a:r>
          <a:endParaRPr lang="en-US" dirty="0"/>
        </a:p>
      </dgm:t>
    </dgm:pt>
    <dgm:pt modelId="{61B5422E-6BF7-4A4B-A9BF-0C8BCA1036E4}" type="parTrans" cxnId="{17702EAB-6519-4DFC-8438-E6A34E1B9578}">
      <dgm:prSet/>
      <dgm:spPr/>
      <dgm:t>
        <a:bodyPr/>
        <a:lstStyle/>
        <a:p>
          <a:endParaRPr lang="en-US"/>
        </a:p>
      </dgm:t>
    </dgm:pt>
    <dgm:pt modelId="{D1D85983-CBAC-4949-8150-28EA915C7E68}" type="sibTrans" cxnId="{17702EAB-6519-4DFC-8438-E6A34E1B9578}">
      <dgm:prSet/>
      <dgm:spPr/>
      <dgm:t>
        <a:bodyPr/>
        <a:lstStyle/>
        <a:p>
          <a:endParaRPr lang="en-US"/>
        </a:p>
      </dgm:t>
    </dgm:pt>
    <dgm:pt modelId="{0D0DC6A2-EB4C-4BE7-95FD-7DB7F0E1A943}">
      <dgm:prSet/>
      <dgm:spPr/>
      <dgm:t>
        <a:bodyPr/>
        <a:lstStyle/>
        <a:p>
          <a:r>
            <a:rPr lang="en-US" smtClean="0"/>
            <a:t>Sadness</a:t>
          </a:r>
          <a:endParaRPr lang="en-US" dirty="0"/>
        </a:p>
      </dgm:t>
    </dgm:pt>
    <dgm:pt modelId="{811862E9-F2E2-4BA6-83E3-55A5AE63D61B}" type="parTrans" cxnId="{B17153E1-4778-4D17-B90C-D011B7580BD1}">
      <dgm:prSet/>
      <dgm:spPr/>
      <dgm:t>
        <a:bodyPr/>
        <a:lstStyle/>
        <a:p>
          <a:endParaRPr lang="en-US"/>
        </a:p>
      </dgm:t>
    </dgm:pt>
    <dgm:pt modelId="{291C0AB3-6999-4252-8B9D-A2E995ADBFE8}" type="sibTrans" cxnId="{B17153E1-4778-4D17-B90C-D011B7580BD1}">
      <dgm:prSet/>
      <dgm:spPr/>
      <dgm:t>
        <a:bodyPr/>
        <a:lstStyle/>
        <a:p>
          <a:endParaRPr lang="en-US"/>
        </a:p>
      </dgm:t>
    </dgm:pt>
    <dgm:pt modelId="{72778BF0-B54B-4BDC-BF30-71EA849186E1}">
      <dgm:prSet/>
      <dgm:spPr/>
      <dgm:t>
        <a:bodyPr/>
        <a:lstStyle/>
        <a:p>
          <a:r>
            <a:rPr lang="en-US" dirty="0" smtClean="0"/>
            <a:t>Trust</a:t>
          </a:r>
          <a:endParaRPr lang="en-US" dirty="0"/>
        </a:p>
      </dgm:t>
    </dgm:pt>
    <dgm:pt modelId="{402F5276-4C4F-49C1-8C25-17B246C57274}" type="parTrans" cxnId="{5129D09D-817D-4927-BA47-79D63C63A3EA}">
      <dgm:prSet/>
      <dgm:spPr/>
      <dgm:t>
        <a:bodyPr/>
        <a:lstStyle/>
        <a:p>
          <a:endParaRPr lang="en-US"/>
        </a:p>
      </dgm:t>
    </dgm:pt>
    <dgm:pt modelId="{27B2CBBC-188E-48A4-A4A7-E9772B31DEF1}" type="sibTrans" cxnId="{5129D09D-817D-4927-BA47-79D63C63A3EA}">
      <dgm:prSet/>
      <dgm:spPr/>
      <dgm:t>
        <a:bodyPr/>
        <a:lstStyle/>
        <a:p>
          <a:endParaRPr lang="en-US"/>
        </a:p>
      </dgm:t>
    </dgm:pt>
    <dgm:pt modelId="{A15F0F93-CB14-401A-A758-95ADB0B6CA3E}" type="pres">
      <dgm:prSet presAssocID="{48D3A9A5-1F6F-4E69-9BAB-01D92EED2E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C9FBEA-64CA-41BF-B879-01351C7DEB39}" type="pres">
      <dgm:prSet presAssocID="{1F2FDE35-6E0C-4C6D-AB0D-D9F6647AE36B}" presName="composite" presStyleCnt="0"/>
      <dgm:spPr/>
    </dgm:pt>
    <dgm:pt modelId="{9ADA60A4-5556-40D6-A46D-E87467FBB410}" type="pres">
      <dgm:prSet presAssocID="{1F2FDE35-6E0C-4C6D-AB0D-D9F6647AE3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4C821-C156-455B-B503-821E9727D9FA}" type="pres">
      <dgm:prSet presAssocID="{1F2FDE35-6E0C-4C6D-AB0D-D9F6647AE3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65BBD-FB62-48F4-B1CA-CB32DC7AD580}" type="pres">
      <dgm:prSet presAssocID="{742998EA-6D0E-4C98-A7D1-0129CF93C321}" presName="space" presStyleCnt="0"/>
      <dgm:spPr/>
    </dgm:pt>
    <dgm:pt modelId="{A046A776-F9EA-4640-9F50-25A72F1D8EE4}" type="pres">
      <dgm:prSet presAssocID="{A6ECAC76-8FAE-4C67-B495-BB5FEAECF05F}" presName="composite" presStyleCnt="0"/>
      <dgm:spPr/>
    </dgm:pt>
    <dgm:pt modelId="{A96ED691-93E6-4828-AC83-37B2CEAC9761}" type="pres">
      <dgm:prSet presAssocID="{A6ECAC76-8FAE-4C67-B495-BB5FEAECF0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345AE-2C5A-405D-800D-58B48BC45718}" type="pres">
      <dgm:prSet presAssocID="{A6ECAC76-8FAE-4C67-B495-BB5FEAECF05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AC2D8-082B-4FE2-8039-A610AAA30A5C}" type="pres">
      <dgm:prSet presAssocID="{54A21A14-4EC9-42CF-9F9D-525FBD8F1FA1}" presName="space" presStyleCnt="0"/>
      <dgm:spPr/>
    </dgm:pt>
    <dgm:pt modelId="{482DACEE-162F-4DFF-96C1-B49D538FA6CC}" type="pres">
      <dgm:prSet presAssocID="{132F5D20-0500-42DC-A1C2-97369B39F908}" presName="composite" presStyleCnt="0"/>
      <dgm:spPr/>
    </dgm:pt>
    <dgm:pt modelId="{0DA19E0C-3597-49FA-B030-353C2634C725}" type="pres">
      <dgm:prSet presAssocID="{132F5D20-0500-42DC-A1C2-97369B39F9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EA258-97CD-49F0-BA18-E83F6226B566}" type="pres">
      <dgm:prSet presAssocID="{132F5D20-0500-42DC-A1C2-97369B39F9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6DDAB-C299-49B8-AC9A-DA6D90D501B6}" type="presOf" srcId="{9FB2A94D-0F1D-4022-AEE3-6FFD2B1CB7C4}" destId="{F40345AE-2C5A-405D-800D-58B48BC45718}" srcOrd="0" destOrd="3" presId="urn:microsoft.com/office/officeart/2005/8/layout/hList1"/>
    <dgm:cxn modelId="{C0C3F6D0-11A8-4BD4-B963-A0632965D5EC}" srcId="{A6ECAC76-8FAE-4C67-B495-BB5FEAECF05F}" destId="{7BFD551D-1145-4D7E-80A4-EEDF7C40B74B}" srcOrd="1" destOrd="0" parTransId="{FFF5E746-5C99-4BA9-93E7-E0AA797F7001}" sibTransId="{2F19B9EE-2D05-4FBE-8C67-13F9C1CC3DEE}"/>
    <dgm:cxn modelId="{00ADC870-7E68-419C-B8AD-A37AFA01A45F}" srcId="{1F2FDE35-6E0C-4C6D-AB0D-D9F6647AE36B}" destId="{1A52C871-5182-48AC-9659-A90F58A987EF}" srcOrd="0" destOrd="0" parTransId="{E1D368E1-FED4-47EC-9F36-565228E6F26A}" sibTransId="{95F619A6-A6A5-4C39-9977-ACCEE5C18401}"/>
    <dgm:cxn modelId="{AE66337A-4980-4AE0-A761-A5816C1A7662}" type="presOf" srcId="{A6ECAC76-8FAE-4C67-B495-BB5FEAECF05F}" destId="{A96ED691-93E6-4828-AC83-37B2CEAC9761}" srcOrd="0" destOrd="0" presId="urn:microsoft.com/office/officeart/2005/8/layout/hList1"/>
    <dgm:cxn modelId="{5129D09D-817D-4927-BA47-79D63C63A3EA}" srcId="{132F5D20-0500-42DC-A1C2-97369B39F908}" destId="{72778BF0-B54B-4BDC-BF30-71EA849186E1}" srcOrd="7" destOrd="0" parTransId="{402F5276-4C4F-49C1-8C25-17B246C57274}" sibTransId="{27B2CBBC-188E-48A4-A4A7-E9772B31DEF1}"/>
    <dgm:cxn modelId="{C7E637B1-9CE7-4DF9-9BC4-F892019DF0F7}" type="presOf" srcId="{72778BF0-B54B-4BDC-BF30-71EA849186E1}" destId="{476EA258-97CD-49F0-BA18-E83F6226B566}" srcOrd="0" destOrd="7" presId="urn:microsoft.com/office/officeart/2005/8/layout/hList1"/>
    <dgm:cxn modelId="{CD10AB65-3DD2-4447-B547-98142BA3C189}" type="presOf" srcId="{90510B75-BD29-4171-96C9-C614192EE21F}" destId="{F40345AE-2C5A-405D-800D-58B48BC45718}" srcOrd="0" destOrd="6" presId="urn:microsoft.com/office/officeart/2005/8/layout/hList1"/>
    <dgm:cxn modelId="{60375ACC-18C3-44E3-BB9A-C2EB6B04ADF9}" srcId="{132F5D20-0500-42DC-A1C2-97369B39F908}" destId="{F964AC3A-36DB-4B87-9690-1411AF70044B}" srcOrd="4" destOrd="0" parTransId="{4E79F52E-323E-49F5-A965-5D1DD0D4727E}" sibTransId="{6BC05C5B-4F5A-4BB4-8A00-C7FD9BC788FF}"/>
    <dgm:cxn modelId="{030EB9DC-D983-462B-82DF-16DF999BFAF6}" type="presOf" srcId="{6A8A4537-B824-408F-ABD3-A072366B5AD2}" destId="{476EA258-97CD-49F0-BA18-E83F6226B566}" srcOrd="0" destOrd="5" presId="urn:microsoft.com/office/officeart/2005/8/layout/hList1"/>
    <dgm:cxn modelId="{AED9AA8C-FE84-4B1E-920B-EF0B8D04F294}" type="presOf" srcId="{1A52C871-5182-48AC-9659-A90F58A987EF}" destId="{1E94C821-C156-455B-B503-821E9727D9FA}" srcOrd="0" destOrd="0" presId="urn:microsoft.com/office/officeart/2005/8/layout/hList1"/>
    <dgm:cxn modelId="{61FDDFA1-9A44-4239-A9A9-F47302D0FAA1}" type="presOf" srcId="{93CEF4C4-3348-4081-959F-BDCDE6576859}" destId="{476EA258-97CD-49F0-BA18-E83F6226B566}" srcOrd="0" destOrd="1" presId="urn:microsoft.com/office/officeart/2005/8/layout/hList1"/>
    <dgm:cxn modelId="{4C56B96B-A828-486E-9F47-50B8A8E31176}" srcId="{48D3A9A5-1F6F-4E69-9BAB-01D92EED2ECD}" destId="{1F2FDE35-6E0C-4C6D-AB0D-D9F6647AE36B}" srcOrd="0" destOrd="0" parTransId="{02C56D47-A2AB-44A6-8991-C2A3337BF8D4}" sibTransId="{742998EA-6D0E-4C98-A7D1-0129CF93C321}"/>
    <dgm:cxn modelId="{CC080294-998B-4C68-A4BF-62BC18B6620F}" type="presOf" srcId="{132F5D20-0500-42DC-A1C2-97369B39F908}" destId="{0DA19E0C-3597-49FA-B030-353C2634C725}" srcOrd="0" destOrd="0" presId="urn:microsoft.com/office/officeart/2005/8/layout/hList1"/>
    <dgm:cxn modelId="{DE435C1B-FC43-4275-B301-C295DD5D9B42}" srcId="{A6ECAC76-8FAE-4C67-B495-BB5FEAECF05F}" destId="{C40ABD4F-17C6-41A5-8F8D-1E1E28E7B38B}" srcOrd="4" destOrd="0" parTransId="{C64F96A4-2A05-4AF8-864A-90129CC52A7D}" sibTransId="{2DD303B7-6EA7-4E1C-A9DC-37C300DCAC45}"/>
    <dgm:cxn modelId="{C6C92EE5-7324-4621-B064-201616932FD5}" type="presOf" srcId="{785130C2-0C4E-4A6A-9F8E-63AB0CCDF970}" destId="{476EA258-97CD-49F0-BA18-E83F6226B566}" srcOrd="0" destOrd="0" presId="urn:microsoft.com/office/officeart/2005/8/layout/hList1"/>
    <dgm:cxn modelId="{A9458B54-67D2-4311-9532-0F2CCE4E3CFB}" srcId="{132F5D20-0500-42DC-A1C2-97369B39F908}" destId="{785130C2-0C4E-4A6A-9F8E-63AB0CCDF970}" srcOrd="0" destOrd="0" parTransId="{20DB5002-8B4C-4116-8349-1F3B50344A85}" sibTransId="{411DCA75-4BD6-4B85-B19F-C4FF1A69ED01}"/>
    <dgm:cxn modelId="{5D0E7895-9983-4BB4-A286-B8478E073CE2}" type="presOf" srcId="{5E34393F-DA5E-46B1-A2A5-C4E8D40C6857}" destId="{1E94C821-C156-455B-B503-821E9727D9FA}" srcOrd="0" destOrd="1" presId="urn:microsoft.com/office/officeart/2005/8/layout/hList1"/>
    <dgm:cxn modelId="{7ABAB512-6DAC-406D-8951-7A57E8E1EB59}" srcId="{1F2FDE35-6E0C-4C6D-AB0D-D9F6647AE36B}" destId="{5E34393F-DA5E-46B1-A2A5-C4E8D40C6857}" srcOrd="1" destOrd="0" parTransId="{55D6BDA7-DA04-435B-B061-75F2A270F6E4}" sibTransId="{56C15801-6DB7-4724-A713-4BA6ED11A507}"/>
    <dgm:cxn modelId="{CF4BEE00-52A5-4890-A392-832A377D071D}" type="presOf" srcId="{BC69C13F-0F74-41DF-80B7-D3E1F3804F03}" destId="{F40345AE-2C5A-405D-800D-58B48BC45718}" srcOrd="0" destOrd="0" presId="urn:microsoft.com/office/officeart/2005/8/layout/hList1"/>
    <dgm:cxn modelId="{B8BD639A-8D94-4365-AC35-ACCCF73BDAF6}" type="presOf" srcId="{B745E67D-81EB-46AA-B04E-831A41F81442}" destId="{F40345AE-2C5A-405D-800D-58B48BC45718}" srcOrd="0" destOrd="8" presId="urn:microsoft.com/office/officeart/2005/8/layout/hList1"/>
    <dgm:cxn modelId="{2FB4DFAA-C15A-41AE-B19D-B6B4FF968C44}" srcId="{A6ECAC76-8FAE-4C67-B495-BB5FEAECF05F}" destId="{BC69C13F-0F74-41DF-80B7-D3E1F3804F03}" srcOrd="0" destOrd="0" parTransId="{48B9F1B6-0965-4156-8BBC-CFCB7B39AEDF}" sibTransId="{2B6ADFCC-8CB1-4C38-B65D-C25CB62B1EB7}"/>
    <dgm:cxn modelId="{3AD94DA3-D638-4E69-A890-A1846C99D990}" type="presOf" srcId="{0D0DC6A2-EB4C-4BE7-95FD-7DB7F0E1A943}" destId="{476EA258-97CD-49F0-BA18-E83F6226B566}" srcOrd="0" destOrd="6" presId="urn:microsoft.com/office/officeart/2005/8/layout/hList1"/>
    <dgm:cxn modelId="{2135FDDA-298B-4317-80DF-2F310EB68FD4}" type="presOf" srcId="{1F2FDE35-6E0C-4C6D-AB0D-D9F6647AE36B}" destId="{9ADA60A4-5556-40D6-A46D-E87467FBB410}" srcOrd="0" destOrd="0" presId="urn:microsoft.com/office/officeart/2005/8/layout/hList1"/>
    <dgm:cxn modelId="{55B10A6C-6191-48E4-9F90-9547AACB161F}" type="presOf" srcId="{7BFD551D-1145-4D7E-80A4-EEDF7C40B74B}" destId="{F40345AE-2C5A-405D-800D-58B48BC45718}" srcOrd="0" destOrd="1" presId="urn:microsoft.com/office/officeart/2005/8/layout/hList1"/>
    <dgm:cxn modelId="{3ED18568-ED46-486F-9538-C621DC8435A5}" srcId="{48D3A9A5-1F6F-4E69-9BAB-01D92EED2ECD}" destId="{132F5D20-0500-42DC-A1C2-97369B39F908}" srcOrd="2" destOrd="0" parTransId="{D1DA51E5-AB6B-4A0D-A01D-D04E31BA23B4}" sibTransId="{7C9720E8-AD8B-4566-B25C-CE090A9147F4}"/>
    <dgm:cxn modelId="{A8B46645-4AD3-463F-8EE0-D8A941364975}" srcId="{132F5D20-0500-42DC-A1C2-97369B39F908}" destId="{DD037640-B46D-4480-B881-6FA04891F0AD}" srcOrd="2" destOrd="0" parTransId="{C667540F-2B0B-4D59-9C3E-57C2633159E3}" sibTransId="{C75A4C1D-53DB-4432-8240-8491D5851BC3}"/>
    <dgm:cxn modelId="{ADD4B769-8AB8-4AC5-97FE-42CE7121ADFB}" type="presOf" srcId="{DD037640-B46D-4480-B881-6FA04891F0AD}" destId="{476EA258-97CD-49F0-BA18-E83F6226B566}" srcOrd="0" destOrd="2" presId="urn:microsoft.com/office/officeart/2005/8/layout/hList1"/>
    <dgm:cxn modelId="{0351AA37-8B8A-4070-B888-C4A780EA49CB}" srcId="{A6ECAC76-8FAE-4C67-B495-BB5FEAECF05F}" destId="{9FB2A94D-0F1D-4022-AEE3-6FFD2B1CB7C4}" srcOrd="3" destOrd="0" parTransId="{249D0A37-77A3-4AC8-B588-D9CBA765EE5D}" sibTransId="{7C29EC79-7FD1-45F1-AA5D-692337B44D26}"/>
    <dgm:cxn modelId="{85AD65B0-AD6E-4DA4-938E-0CDAC53423B1}" srcId="{A6ECAC76-8FAE-4C67-B495-BB5FEAECF05F}" destId="{A9466313-A952-4A1A-A622-F37CB5828094}" srcOrd="7" destOrd="0" parTransId="{2407A31D-0A2D-45D7-93FC-1951B9179661}" sibTransId="{F88331D1-E707-4F69-9A98-5D95408FE14D}"/>
    <dgm:cxn modelId="{36679897-7086-4B5E-8BBA-23CCF8C73A46}" type="presOf" srcId="{48D3A9A5-1F6F-4E69-9BAB-01D92EED2ECD}" destId="{A15F0F93-CB14-401A-A758-95ADB0B6CA3E}" srcOrd="0" destOrd="0" presId="urn:microsoft.com/office/officeart/2005/8/layout/hList1"/>
    <dgm:cxn modelId="{A9FA502B-59DA-41DB-8B43-3A41CF8EB543}" srcId="{A6ECAC76-8FAE-4C67-B495-BB5FEAECF05F}" destId="{F4DA32BE-807D-4A6D-8A35-9F1987DE0DE0}" srcOrd="5" destOrd="0" parTransId="{8852E1C0-FA89-436C-8E90-AFE62D745C06}" sibTransId="{DCD1D58D-D5DA-40E1-A420-F414991E963E}"/>
    <dgm:cxn modelId="{1D2D5EE5-DDF0-4833-8719-F37FC4397D10}" type="presOf" srcId="{6A95BE2A-D9E8-41E9-8793-1B67079F4B61}" destId="{F40345AE-2C5A-405D-800D-58B48BC45718}" srcOrd="0" destOrd="2" presId="urn:microsoft.com/office/officeart/2005/8/layout/hList1"/>
    <dgm:cxn modelId="{B3249EED-CE41-49B0-8B95-78D995F2E802}" type="presOf" srcId="{F4DA32BE-807D-4A6D-8A35-9F1987DE0DE0}" destId="{F40345AE-2C5A-405D-800D-58B48BC45718}" srcOrd="0" destOrd="5" presId="urn:microsoft.com/office/officeart/2005/8/layout/hList1"/>
    <dgm:cxn modelId="{17702EAB-6519-4DFC-8438-E6A34E1B9578}" srcId="{132F5D20-0500-42DC-A1C2-97369B39F908}" destId="{6A8A4537-B824-408F-ABD3-A072366B5AD2}" srcOrd="5" destOrd="0" parTransId="{61B5422E-6BF7-4A4B-A9BF-0C8BCA1036E4}" sibTransId="{D1D85983-CBAC-4949-8150-28EA915C7E68}"/>
    <dgm:cxn modelId="{366BEDBB-B060-47CC-B997-532DEBA6E1C0}" srcId="{A6ECAC76-8FAE-4C67-B495-BB5FEAECF05F}" destId="{B745E67D-81EB-46AA-B04E-831A41F81442}" srcOrd="8" destOrd="0" parTransId="{C64B984A-1DD5-4F8E-8D0C-C6AD2A9397D3}" sibTransId="{519220D3-9F63-4462-91B1-5A023BB171E4}"/>
    <dgm:cxn modelId="{B17153E1-4778-4D17-B90C-D011B7580BD1}" srcId="{132F5D20-0500-42DC-A1C2-97369B39F908}" destId="{0D0DC6A2-EB4C-4BE7-95FD-7DB7F0E1A943}" srcOrd="6" destOrd="0" parTransId="{811862E9-F2E2-4BA6-83E3-55A5AE63D61B}" sibTransId="{291C0AB3-6999-4252-8B9D-A2E995ADBFE8}"/>
    <dgm:cxn modelId="{9269CEED-DE32-403A-934F-148712486B3A}" srcId="{A6ECAC76-8FAE-4C67-B495-BB5FEAECF05F}" destId="{6A95BE2A-D9E8-41E9-8793-1B67079F4B61}" srcOrd="2" destOrd="0" parTransId="{777EF0B5-1F35-4B9D-9801-C2CEB1019AFA}" sibTransId="{1D3BD1D2-4DF6-491A-95F4-5D12670B01F3}"/>
    <dgm:cxn modelId="{CF96E26A-D88E-46DD-95E9-1534F0B641BC}" srcId="{132F5D20-0500-42DC-A1C2-97369B39F908}" destId="{6ADF6075-CB9F-4078-9264-D13E4E81F842}" srcOrd="3" destOrd="0" parTransId="{562E3532-637E-47AB-BEFE-24A69CF37C1D}" sibTransId="{60D68D31-9860-43F8-979D-2FEAA3D1330F}"/>
    <dgm:cxn modelId="{90DDFAF5-9AC8-42EE-806C-438475CCF60C}" type="presOf" srcId="{A9466313-A952-4A1A-A622-F37CB5828094}" destId="{F40345AE-2C5A-405D-800D-58B48BC45718}" srcOrd="0" destOrd="7" presId="urn:microsoft.com/office/officeart/2005/8/layout/hList1"/>
    <dgm:cxn modelId="{BAB0B115-1402-4679-A12E-0B071E8C30B4}" type="presOf" srcId="{C40ABD4F-17C6-41A5-8F8D-1E1E28E7B38B}" destId="{F40345AE-2C5A-405D-800D-58B48BC45718}" srcOrd="0" destOrd="4" presId="urn:microsoft.com/office/officeart/2005/8/layout/hList1"/>
    <dgm:cxn modelId="{D15DC618-36C0-49FD-BA01-E3BD9CDC6588}" srcId="{A6ECAC76-8FAE-4C67-B495-BB5FEAECF05F}" destId="{90510B75-BD29-4171-96C9-C614192EE21F}" srcOrd="6" destOrd="0" parTransId="{B01FB057-0A3C-4051-8779-B2D7B13161D4}" sibTransId="{7E617141-B856-4622-9DCF-207DEE8B427F}"/>
    <dgm:cxn modelId="{C105D620-2E58-48B8-A9D8-136F0CA506BD}" type="presOf" srcId="{F964AC3A-36DB-4B87-9690-1411AF70044B}" destId="{476EA258-97CD-49F0-BA18-E83F6226B566}" srcOrd="0" destOrd="4" presId="urn:microsoft.com/office/officeart/2005/8/layout/hList1"/>
    <dgm:cxn modelId="{FF42E7D1-6044-4CD2-B332-20FAA5FF8416}" srcId="{48D3A9A5-1F6F-4E69-9BAB-01D92EED2ECD}" destId="{A6ECAC76-8FAE-4C67-B495-BB5FEAECF05F}" srcOrd="1" destOrd="0" parTransId="{D0F1B6B1-203A-4AAF-85EB-1FE7BCAC9CB7}" sibTransId="{54A21A14-4EC9-42CF-9F9D-525FBD8F1FA1}"/>
    <dgm:cxn modelId="{4298BCC5-2481-44CB-B9DC-11F23D452BE1}" type="presOf" srcId="{6ADF6075-CB9F-4078-9264-D13E4E81F842}" destId="{476EA258-97CD-49F0-BA18-E83F6226B566}" srcOrd="0" destOrd="3" presId="urn:microsoft.com/office/officeart/2005/8/layout/hList1"/>
    <dgm:cxn modelId="{35D2270E-F529-41E3-96E7-53C9FB527D6E}" srcId="{132F5D20-0500-42DC-A1C2-97369B39F908}" destId="{93CEF4C4-3348-4081-959F-BDCDE6576859}" srcOrd="1" destOrd="0" parTransId="{9001CD64-E7EC-4DB8-91CC-AD450F7D0195}" sibTransId="{FDAFFBB1-2474-4E3C-BDAA-125A32431301}"/>
    <dgm:cxn modelId="{C615534E-8E44-470F-8D44-CD12BE4BF768}" type="presParOf" srcId="{A15F0F93-CB14-401A-A758-95ADB0B6CA3E}" destId="{42C9FBEA-64CA-41BF-B879-01351C7DEB39}" srcOrd="0" destOrd="0" presId="urn:microsoft.com/office/officeart/2005/8/layout/hList1"/>
    <dgm:cxn modelId="{4B993BCD-3286-4C8C-B912-5B6D49E98678}" type="presParOf" srcId="{42C9FBEA-64CA-41BF-B879-01351C7DEB39}" destId="{9ADA60A4-5556-40D6-A46D-E87467FBB410}" srcOrd="0" destOrd="0" presId="urn:microsoft.com/office/officeart/2005/8/layout/hList1"/>
    <dgm:cxn modelId="{E88931BA-1B80-42FE-ACFB-D2638F071C62}" type="presParOf" srcId="{42C9FBEA-64CA-41BF-B879-01351C7DEB39}" destId="{1E94C821-C156-455B-B503-821E9727D9FA}" srcOrd="1" destOrd="0" presId="urn:microsoft.com/office/officeart/2005/8/layout/hList1"/>
    <dgm:cxn modelId="{CCEB05C2-180E-447E-8F02-C982DEBC4C68}" type="presParOf" srcId="{A15F0F93-CB14-401A-A758-95ADB0B6CA3E}" destId="{C2365BBD-FB62-48F4-B1CA-CB32DC7AD580}" srcOrd="1" destOrd="0" presId="urn:microsoft.com/office/officeart/2005/8/layout/hList1"/>
    <dgm:cxn modelId="{5182264D-65BC-47A7-A3CB-C6AD5A558C7F}" type="presParOf" srcId="{A15F0F93-CB14-401A-A758-95ADB0B6CA3E}" destId="{A046A776-F9EA-4640-9F50-25A72F1D8EE4}" srcOrd="2" destOrd="0" presId="urn:microsoft.com/office/officeart/2005/8/layout/hList1"/>
    <dgm:cxn modelId="{DA9D57FB-D4FE-4F7B-AA88-191B06BD16C3}" type="presParOf" srcId="{A046A776-F9EA-4640-9F50-25A72F1D8EE4}" destId="{A96ED691-93E6-4828-AC83-37B2CEAC9761}" srcOrd="0" destOrd="0" presId="urn:microsoft.com/office/officeart/2005/8/layout/hList1"/>
    <dgm:cxn modelId="{1A48AA91-B0A1-4D79-A366-35C05FDBF9B0}" type="presParOf" srcId="{A046A776-F9EA-4640-9F50-25A72F1D8EE4}" destId="{F40345AE-2C5A-405D-800D-58B48BC45718}" srcOrd="1" destOrd="0" presId="urn:microsoft.com/office/officeart/2005/8/layout/hList1"/>
    <dgm:cxn modelId="{38012C82-DC69-49AC-83CB-CFEEA5A4EA28}" type="presParOf" srcId="{A15F0F93-CB14-401A-A758-95ADB0B6CA3E}" destId="{F37AC2D8-082B-4FE2-8039-A610AAA30A5C}" srcOrd="3" destOrd="0" presId="urn:microsoft.com/office/officeart/2005/8/layout/hList1"/>
    <dgm:cxn modelId="{F310400D-FFA4-421C-8C6B-5A0DA7F2CD02}" type="presParOf" srcId="{A15F0F93-CB14-401A-A758-95ADB0B6CA3E}" destId="{482DACEE-162F-4DFF-96C1-B49D538FA6CC}" srcOrd="4" destOrd="0" presId="urn:microsoft.com/office/officeart/2005/8/layout/hList1"/>
    <dgm:cxn modelId="{AFE5F0C6-CB98-4889-A0DD-FF89D8D30A08}" type="presParOf" srcId="{482DACEE-162F-4DFF-96C1-B49D538FA6CC}" destId="{0DA19E0C-3597-49FA-B030-353C2634C725}" srcOrd="0" destOrd="0" presId="urn:microsoft.com/office/officeart/2005/8/layout/hList1"/>
    <dgm:cxn modelId="{CF464CCB-62A3-457C-B8F5-6A51EFC0412F}" type="presParOf" srcId="{482DACEE-162F-4DFF-96C1-B49D538FA6CC}" destId="{476EA258-97CD-49F0-BA18-E83F6226B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3A9A5-1F6F-4E69-9BAB-01D92EED2E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FDE35-6E0C-4C6D-AB0D-D9F6647AE36B}">
      <dgm:prSet phldrT="[Text]"/>
      <dgm:spPr/>
      <dgm:t>
        <a:bodyPr/>
        <a:lstStyle/>
        <a:p>
          <a:r>
            <a:rPr lang="en-US" dirty="0" smtClean="0"/>
            <a:t>Pre- Model (1)</a:t>
          </a:r>
          <a:endParaRPr lang="en-US" dirty="0"/>
        </a:p>
      </dgm:t>
    </dgm:pt>
    <dgm:pt modelId="{02C56D47-A2AB-44A6-8991-C2A3337BF8D4}" type="parTrans" cxnId="{4C56B96B-A828-486E-9F47-50B8A8E31176}">
      <dgm:prSet/>
      <dgm:spPr/>
      <dgm:t>
        <a:bodyPr/>
        <a:lstStyle/>
        <a:p>
          <a:endParaRPr lang="en-US"/>
        </a:p>
      </dgm:t>
    </dgm:pt>
    <dgm:pt modelId="{742998EA-6D0E-4C98-A7D1-0129CF93C321}" type="sibTrans" cxnId="{4C56B96B-A828-486E-9F47-50B8A8E31176}">
      <dgm:prSet/>
      <dgm:spPr/>
      <dgm:t>
        <a:bodyPr/>
        <a:lstStyle/>
        <a:p>
          <a:endParaRPr lang="en-US"/>
        </a:p>
      </dgm:t>
    </dgm:pt>
    <dgm:pt modelId="{1A52C871-5182-48AC-9659-A90F58A987EF}">
      <dgm:prSet phldrT="[Text]"/>
      <dgm:spPr/>
      <dgm:t>
        <a:bodyPr/>
        <a:lstStyle/>
        <a:p>
          <a:r>
            <a:rPr lang="en-US" dirty="0" smtClean="0"/>
            <a:t>Prediction of </a:t>
          </a:r>
          <a:r>
            <a:rPr lang="en-US" dirty="0" err="1" smtClean="0"/>
            <a:t>AdjClose</a:t>
          </a:r>
          <a:endParaRPr lang="en-US" dirty="0"/>
        </a:p>
      </dgm:t>
    </dgm:pt>
    <dgm:pt modelId="{E1D368E1-FED4-47EC-9F36-565228E6F26A}" type="parTrans" cxnId="{00ADC870-7E68-419C-B8AD-A37AFA01A45F}">
      <dgm:prSet/>
      <dgm:spPr/>
      <dgm:t>
        <a:bodyPr/>
        <a:lstStyle/>
        <a:p>
          <a:endParaRPr lang="en-US"/>
        </a:p>
      </dgm:t>
    </dgm:pt>
    <dgm:pt modelId="{95F619A6-A6A5-4C39-9977-ACCEE5C18401}" type="sibTrans" cxnId="{00ADC870-7E68-419C-B8AD-A37AFA01A45F}">
      <dgm:prSet/>
      <dgm:spPr/>
      <dgm:t>
        <a:bodyPr/>
        <a:lstStyle/>
        <a:p>
          <a:endParaRPr lang="en-US"/>
        </a:p>
      </dgm:t>
    </dgm:pt>
    <dgm:pt modelId="{A6ECAC76-8FAE-4C67-B495-BB5FEAECF05F}">
      <dgm:prSet phldrT="[Text]"/>
      <dgm:spPr/>
      <dgm:t>
        <a:bodyPr/>
        <a:lstStyle/>
        <a:p>
          <a:r>
            <a:rPr lang="en-US" dirty="0" smtClean="0"/>
            <a:t>Churn Data(8)</a:t>
          </a:r>
          <a:endParaRPr lang="en-US" dirty="0"/>
        </a:p>
      </dgm:t>
    </dgm:pt>
    <dgm:pt modelId="{D0F1B6B1-203A-4AAF-85EB-1FE7BCAC9CB7}" type="parTrans" cxnId="{FF42E7D1-6044-4CD2-B332-20FAA5FF8416}">
      <dgm:prSet/>
      <dgm:spPr/>
      <dgm:t>
        <a:bodyPr/>
        <a:lstStyle/>
        <a:p>
          <a:endParaRPr lang="en-US"/>
        </a:p>
      </dgm:t>
    </dgm:pt>
    <dgm:pt modelId="{54A21A14-4EC9-42CF-9F9D-525FBD8F1FA1}" type="sibTrans" cxnId="{FF42E7D1-6044-4CD2-B332-20FAA5FF8416}">
      <dgm:prSet/>
      <dgm:spPr/>
      <dgm:t>
        <a:bodyPr/>
        <a:lstStyle/>
        <a:p>
          <a:endParaRPr lang="en-US"/>
        </a:p>
      </dgm:t>
    </dgm:pt>
    <dgm:pt modelId="{BC69C13F-0F74-41DF-80B7-D3E1F3804F03}">
      <dgm:prSet phldrT="[Text]"/>
      <dgm:spPr/>
      <dgm:t>
        <a:bodyPr/>
        <a:lstStyle/>
        <a:p>
          <a:r>
            <a:rPr lang="en-US" dirty="0" smtClean="0"/>
            <a:t>LSTM</a:t>
          </a:r>
          <a:endParaRPr lang="en-US" dirty="0"/>
        </a:p>
      </dgm:t>
    </dgm:pt>
    <dgm:pt modelId="{48B9F1B6-0965-4156-8BBC-CFCB7B39AEDF}" type="parTrans" cxnId="{2FB4DFAA-C15A-41AE-B19D-B6B4FF968C44}">
      <dgm:prSet/>
      <dgm:spPr/>
      <dgm:t>
        <a:bodyPr/>
        <a:lstStyle/>
        <a:p>
          <a:endParaRPr lang="en-US"/>
        </a:p>
      </dgm:t>
    </dgm:pt>
    <dgm:pt modelId="{2B6ADFCC-8CB1-4C38-B65D-C25CB62B1EB7}" type="sibTrans" cxnId="{2FB4DFAA-C15A-41AE-B19D-B6B4FF968C44}">
      <dgm:prSet/>
      <dgm:spPr/>
      <dgm:t>
        <a:bodyPr/>
        <a:lstStyle/>
        <a:p>
          <a:endParaRPr lang="en-US"/>
        </a:p>
      </dgm:t>
    </dgm:pt>
    <dgm:pt modelId="{B745E67D-81EB-46AA-B04E-831A41F81442}">
      <dgm:prSet phldrT="[Text]"/>
      <dgm:spPr/>
      <dgm:t>
        <a:bodyPr/>
        <a:lstStyle/>
        <a:p>
          <a:endParaRPr lang="en-US" dirty="0"/>
        </a:p>
      </dgm:t>
    </dgm:pt>
    <dgm:pt modelId="{C64B984A-1DD5-4F8E-8D0C-C6AD2A9397D3}" type="parTrans" cxnId="{366BEDBB-B060-47CC-B997-532DEBA6E1C0}">
      <dgm:prSet/>
      <dgm:spPr/>
      <dgm:t>
        <a:bodyPr/>
        <a:lstStyle/>
        <a:p>
          <a:endParaRPr lang="en-US"/>
        </a:p>
      </dgm:t>
    </dgm:pt>
    <dgm:pt modelId="{519220D3-9F63-4462-91B1-5A023BB171E4}" type="sibTrans" cxnId="{366BEDBB-B060-47CC-B997-532DEBA6E1C0}">
      <dgm:prSet/>
      <dgm:spPr/>
      <dgm:t>
        <a:bodyPr/>
        <a:lstStyle/>
        <a:p>
          <a:endParaRPr lang="en-US"/>
        </a:p>
      </dgm:t>
    </dgm:pt>
    <dgm:pt modelId="{B41842E6-C21A-4871-A8B0-89A88E1054D2}">
      <dgm:prSet phldrT="[Text]"/>
      <dgm:spPr/>
      <dgm:t>
        <a:bodyPr/>
        <a:lstStyle/>
        <a:p>
          <a:endParaRPr lang="en-US" dirty="0"/>
        </a:p>
      </dgm:t>
    </dgm:pt>
    <dgm:pt modelId="{F32E0B77-D21B-4394-8123-49D0F94310C1}" type="parTrans" cxnId="{92FA2CD9-82DC-4883-93D8-FAE63E4524FF}">
      <dgm:prSet/>
      <dgm:spPr/>
      <dgm:t>
        <a:bodyPr/>
        <a:lstStyle/>
        <a:p>
          <a:endParaRPr lang="en-US"/>
        </a:p>
      </dgm:t>
    </dgm:pt>
    <dgm:pt modelId="{31F13068-4E52-4AEE-8D71-6F5306DA98CB}" type="sibTrans" cxnId="{92FA2CD9-82DC-4883-93D8-FAE63E4524FF}">
      <dgm:prSet/>
      <dgm:spPr/>
      <dgm:t>
        <a:bodyPr/>
        <a:lstStyle/>
        <a:p>
          <a:endParaRPr lang="en-US"/>
        </a:p>
      </dgm:t>
    </dgm:pt>
    <dgm:pt modelId="{23A661DC-A870-4FFD-B3B9-B3180F5ED1F2}">
      <dgm:prSet phldrT="[Text]"/>
      <dgm:spPr/>
      <dgm:t>
        <a:bodyPr/>
        <a:lstStyle/>
        <a:p>
          <a:r>
            <a:rPr lang="en-US" dirty="0" smtClean="0"/>
            <a:t>CNN</a:t>
          </a:r>
          <a:endParaRPr lang="en-US" dirty="0"/>
        </a:p>
      </dgm:t>
    </dgm:pt>
    <dgm:pt modelId="{B1E559B6-DDCC-46AE-B31F-2C96ACEEBE2D}" type="parTrans" cxnId="{131597F9-6864-4E91-8DEA-4822C14C0635}">
      <dgm:prSet/>
      <dgm:spPr/>
      <dgm:t>
        <a:bodyPr/>
        <a:lstStyle/>
        <a:p>
          <a:endParaRPr lang="en-US"/>
        </a:p>
      </dgm:t>
    </dgm:pt>
    <dgm:pt modelId="{1CB088CC-FBBE-4C93-B228-051EDFFB755A}" type="sibTrans" cxnId="{131597F9-6864-4E91-8DEA-4822C14C0635}">
      <dgm:prSet/>
      <dgm:spPr/>
      <dgm:t>
        <a:bodyPr/>
        <a:lstStyle/>
        <a:p>
          <a:endParaRPr lang="en-US"/>
        </a:p>
      </dgm:t>
    </dgm:pt>
    <dgm:pt modelId="{CB462F41-0702-4027-B316-6958EF4EE00D}">
      <dgm:prSet phldrT="[Text]"/>
      <dgm:spPr/>
      <dgm:t>
        <a:bodyPr/>
        <a:lstStyle/>
        <a:p>
          <a:r>
            <a:rPr lang="en-US" dirty="0" smtClean="0"/>
            <a:t>Deep Regression</a:t>
          </a:r>
          <a:endParaRPr lang="en-US" dirty="0"/>
        </a:p>
      </dgm:t>
    </dgm:pt>
    <dgm:pt modelId="{DF734F46-C709-468C-A5F0-7572F233794A}" type="parTrans" cxnId="{E6328230-33D4-4727-9510-6D6ED8B0A6AD}">
      <dgm:prSet/>
      <dgm:spPr/>
      <dgm:t>
        <a:bodyPr/>
        <a:lstStyle/>
        <a:p>
          <a:endParaRPr lang="en-US"/>
        </a:p>
      </dgm:t>
    </dgm:pt>
    <dgm:pt modelId="{3F90124D-6289-48A6-8157-94D91A94565A}" type="sibTrans" cxnId="{E6328230-33D4-4727-9510-6D6ED8B0A6AD}">
      <dgm:prSet/>
      <dgm:spPr/>
      <dgm:t>
        <a:bodyPr/>
        <a:lstStyle/>
        <a:p>
          <a:endParaRPr lang="en-US"/>
        </a:p>
      </dgm:t>
    </dgm:pt>
    <dgm:pt modelId="{4F37AADC-C35D-4B56-BFF7-371F01FC6532}">
      <dgm:prSet phldrT="[Text]"/>
      <dgm:spPr/>
      <dgm:t>
        <a:bodyPr/>
        <a:lstStyle/>
        <a:p>
          <a:endParaRPr lang="en-US" dirty="0"/>
        </a:p>
      </dgm:t>
    </dgm:pt>
    <dgm:pt modelId="{75F3CB07-9A98-4A2C-A364-A0FEE3BFD00E}" type="parTrans" cxnId="{B63DC0D3-DE97-45BD-987C-6A5395868543}">
      <dgm:prSet/>
      <dgm:spPr/>
      <dgm:t>
        <a:bodyPr/>
        <a:lstStyle/>
        <a:p>
          <a:endParaRPr lang="en-US"/>
        </a:p>
      </dgm:t>
    </dgm:pt>
    <dgm:pt modelId="{97E72AB4-7186-41BD-9D26-3407F4EB3F82}" type="sibTrans" cxnId="{B63DC0D3-DE97-45BD-987C-6A5395868543}">
      <dgm:prSet/>
      <dgm:spPr/>
      <dgm:t>
        <a:bodyPr/>
        <a:lstStyle/>
        <a:p>
          <a:endParaRPr lang="en-US"/>
        </a:p>
      </dgm:t>
    </dgm:pt>
    <dgm:pt modelId="{BAA40A21-AD0C-4D7E-86EF-685E7C6710FC}">
      <dgm:prSet phldrT="[Text]"/>
      <dgm:spPr/>
      <dgm:t>
        <a:bodyPr/>
        <a:lstStyle/>
        <a:p>
          <a:r>
            <a:rPr lang="en-US" dirty="0" smtClean="0"/>
            <a:t>VAR</a:t>
          </a:r>
          <a:endParaRPr lang="en-US" dirty="0"/>
        </a:p>
      </dgm:t>
    </dgm:pt>
    <dgm:pt modelId="{0AFB3D1D-AC02-453B-8C48-4F65A1E9F29F}" type="parTrans" cxnId="{D3EDC805-43D2-4F40-92C7-546B7463D829}">
      <dgm:prSet/>
      <dgm:spPr/>
      <dgm:t>
        <a:bodyPr/>
        <a:lstStyle/>
        <a:p>
          <a:endParaRPr lang="en-US"/>
        </a:p>
      </dgm:t>
    </dgm:pt>
    <dgm:pt modelId="{C02A4378-A0FD-43CE-AF32-009CBF948194}" type="sibTrans" cxnId="{D3EDC805-43D2-4F40-92C7-546B7463D829}">
      <dgm:prSet/>
      <dgm:spPr/>
      <dgm:t>
        <a:bodyPr/>
        <a:lstStyle/>
        <a:p>
          <a:endParaRPr lang="en-US"/>
        </a:p>
      </dgm:t>
    </dgm:pt>
    <dgm:pt modelId="{DAB3854E-96C7-457C-90F8-A045AB99DBD3}">
      <dgm:prSet phldrT="[Text]"/>
      <dgm:spPr/>
      <dgm:t>
        <a:bodyPr/>
        <a:lstStyle/>
        <a:p>
          <a:r>
            <a:rPr lang="en-US" dirty="0" smtClean="0"/>
            <a:t>ARIMA</a:t>
          </a:r>
          <a:endParaRPr lang="en-US" dirty="0"/>
        </a:p>
      </dgm:t>
    </dgm:pt>
    <dgm:pt modelId="{5031C988-864F-47B2-A594-EBD7E3A288F1}" type="parTrans" cxnId="{AAA77A79-C120-4D7E-9455-2580457FB947}">
      <dgm:prSet/>
      <dgm:spPr/>
      <dgm:t>
        <a:bodyPr/>
        <a:lstStyle/>
        <a:p>
          <a:endParaRPr lang="en-US"/>
        </a:p>
      </dgm:t>
    </dgm:pt>
    <dgm:pt modelId="{EA15730A-A958-47D4-82A7-F3D8014D33D8}" type="sibTrans" cxnId="{AAA77A79-C120-4D7E-9455-2580457FB947}">
      <dgm:prSet/>
      <dgm:spPr/>
      <dgm:t>
        <a:bodyPr/>
        <a:lstStyle/>
        <a:p>
          <a:endParaRPr lang="en-US"/>
        </a:p>
      </dgm:t>
    </dgm:pt>
    <dgm:pt modelId="{A15F0F93-CB14-401A-A758-95ADB0B6CA3E}" type="pres">
      <dgm:prSet presAssocID="{48D3A9A5-1F6F-4E69-9BAB-01D92EED2E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C9FBEA-64CA-41BF-B879-01351C7DEB39}" type="pres">
      <dgm:prSet presAssocID="{1F2FDE35-6E0C-4C6D-AB0D-D9F6647AE36B}" presName="composite" presStyleCnt="0"/>
      <dgm:spPr/>
    </dgm:pt>
    <dgm:pt modelId="{9ADA60A4-5556-40D6-A46D-E87467FBB410}" type="pres">
      <dgm:prSet presAssocID="{1F2FDE35-6E0C-4C6D-AB0D-D9F6647AE36B}" presName="parTx" presStyleLbl="alignNode1" presStyleIdx="0" presStyleCnt="2" custLinFactNeighborX="-107" custLinFactNeighborY="-58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4C821-C156-455B-B503-821E9727D9FA}" type="pres">
      <dgm:prSet presAssocID="{1F2FDE35-6E0C-4C6D-AB0D-D9F6647AE36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65BBD-FB62-48F4-B1CA-CB32DC7AD580}" type="pres">
      <dgm:prSet presAssocID="{742998EA-6D0E-4C98-A7D1-0129CF93C321}" presName="space" presStyleCnt="0"/>
      <dgm:spPr/>
    </dgm:pt>
    <dgm:pt modelId="{A046A776-F9EA-4640-9F50-25A72F1D8EE4}" type="pres">
      <dgm:prSet presAssocID="{A6ECAC76-8FAE-4C67-B495-BB5FEAECF05F}" presName="composite" presStyleCnt="0"/>
      <dgm:spPr/>
    </dgm:pt>
    <dgm:pt modelId="{A96ED691-93E6-4828-AC83-37B2CEAC9761}" type="pres">
      <dgm:prSet presAssocID="{A6ECAC76-8FAE-4C67-B495-BB5FEAECF0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345AE-2C5A-405D-800D-58B48BC45718}" type="pres">
      <dgm:prSet presAssocID="{A6ECAC76-8FAE-4C67-B495-BB5FEAECF05F}" presName="desTx" presStyleLbl="alignAccFollowNode1" presStyleIdx="1" presStyleCnt="2" custLinFactNeighborX="-4" custLinFactNeighborY="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BEDBB-B060-47CC-B997-532DEBA6E1C0}" srcId="{A6ECAC76-8FAE-4C67-B495-BB5FEAECF05F}" destId="{B745E67D-81EB-46AA-B04E-831A41F81442}" srcOrd="7" destOrd="0" parTransId="{C64B984A-1DD5-4F8E-8D0C-C6AD2A9397D3}" sibTransId="{519220D3-9F63-4462-91B1-5A023BB171E4}"/>
    <dgm:cxn modelId="{B8BD639A-8D94-4365-AC35-ACCCF73BDAF6}" type="presOf" srcId="{B745E67D-81EB-46AA-B04E-831A41F81442}" destId="{F40345AE-2C5A-405D-800D-58B48BC45718}" srcOrd="0" destOrd="7" presId="urn:microsoft.com/office/officeart/2005/8/layout/hList1"/>
    <dgm:cxn modelId="{D3EDC805-43D2-4F40-92C7-546B7463D829}" srcId="{A6ECAC76-8FAE-4C67-B495-BB5FEAECF05F}" destId="{BAA40A21-AD0C-4D7E-86EF-685E7C6710FC}" srcOrd="3" destOrd="0" parTransId="{0AFB3D1D-AC02-453B-8C48-4F65A1E9F29F}" sibTransId="{C02A4378-A0FD-43CE-AF32-009CBF948194}"/>
    <dgm:cxn modelId="{AED9AA8C-FE84-4B1E-920B-EF0B8D04F294}" type="presOf" srcId="{1A52C871-5182-48AC-9659-A90F58A987EF}" destId="{1E94C821-C156-455B-B503-821E9727D9FA}" srcOrd="0" destOrd="0" presId="urn:microsoft.com/office/officeart/2005/8/layout/hList1"/>
    <dgm:cxn modelId="{FF42E7D1-6044-4CD2-B332-20FAA5FF8416}" srcId="{48D3A9A5-1F6F-4E69-9BAB-01D92EED2ECD}" destId="{A6ECAC76-8FAE-4C67-B495-BB5FEAECF05F}" srcOrd="1" destOrd="0" parTransId="{D0F1B6B1-203A-4AAF-85EB-1FE7BCAC9CB7}" sibTransId="{54A21A14-4EC9-42CF-9F9D-525FBD8F1FA1}"/>
    <dgm:cxn modelId="{7C76941B-EFC2-4FBB-8B4B-4E47C59202B0}" type="presOf" srcId="{DAB3854E-96C7-457C-90F8-A045AB99DBD3}" destId="{F40345AE-2C5A-405D-800D-58B48BC45718}" srcOrd="0" destOrd="4" presId="urn:microsoft.com/office/officeart/2005/8/layout/hList1"/>
    <dgm:cxn modelId="{7A5CC889-5FE6-4E10-9E5F-527573763D20}" type="presOf" srcId="{4F37AADC-C35D-4B56-BFF7-371F01FC6532}" destId="{F40345AE-2C5A-405D-800D-58B48BC45718}" srcOrd="0" destOrd="5" presId="urn:microsoft.com/office/officeart/2005/8/layout/hList1"/>
    <dgm:cxn modelId="{AE66337A-4980-4AE0-A761-A5816C1A7662}" type="presOf" srcId="{A6ECAC76-8FAE-4C67-B495-BB5FEAECF05F}" destId="{A96ED691-93E6-4828-AC83-37B2CEAC9761}" srcOrd="0" destOrd="0" presId="urn:microsoft.com/office/officeart/2005/8/layout/hList1"/>
    <dgm:cxn modelId="{B63DC0D3-DE97-45BD-987C-6A5395868543}" srcId="{A6ECAC76-8FAE-4C67-B495-BB5FEAECF05F}" destId="{4F37AADC-C35D-4B56-BFF7-371F01FC6532}" srcOrd="5" destOrd="0" parTransId="{75F3CB07-9A98-4A2C-A364-A0FEE3BFD00E}" sibTransId="{97E72AB4-7186-41BD-9D26-3407F4EB3F82}"/>
    <dgm:cxn modelId="{7C37B12C-F8F0-4771-8E37-4DB9A5693C03}" type="presOf" srcId="{CB462F41-0702-4027-B316-6958EF4EE00D}" destId="{F40345AE-2C5A-405D-800D-58B48BC45718}" srcOrd="0" destOrd="2" presId="urn:microsoft.com/office/officeart/2005/8/layout/hList1"/>
    <dgm:cxn modelId="{2135FDDA-298B-4317-80DF-2F310EB68FD4}" type="presOf" srcId="{1F2FDE35-6E0C-4C6D-AB0D-D9F6647AE36B}" destId="{9ADA60A4-5556-40D6-A46D-E87467FBB410}" srcOrd="0" destOrd="0" presId="urn:microsoft.com/office/officeart/2005/8/layout/hList1"/>
    <dgm:cxn modelId="{0C4E5027-3DC2-461A-9B89-377E08377892}" type="presOf" srcId="{B41842E6-C21A-4871-A8B0-89A88E1054D2}" destId="{F40345AE-2C5A-405D-800D-58B48BC45718}" srcOrd="0" destOrd="6" presId="urn:microsoft.com/office/officeart/2005/8/layout/hList1"/>
    <dgm:cxn modelId="{B914FACC-49C0-4FB6-8101-8964154A6A30}" type="presOf" srcId="{BAA40A21-AD0C-4D7E-86EF-685E7C6710FC}" destId="{F40345AE-2C5A-405D-800D-58B48BC45718}" srcOrd="0" destOrd="3" presId="urn:microsoft.com/office/officeart/2005/8/layout/hList1"/>
    <dgm:cxn modelId="{882EA244-4301-4804-B949-5A12B86E75D0}" type="presOf" srcId="{23A661DC-A870-4FFD-B3B9-B3180F5ED1F2}" destId="{F40345AE-2C5A-405D-800D-58B48BC45718}" srcOrd="0" destOrd="1" presId="urn:microsoft.com/office/officeart/2005/8/layout/hList1"/>
    <dgm:cxn modelId="{AAA77A79-C120-4D7E-9455-2580457FB947}" srcId="{A6ECAC76-8FAE-4C67-B495-BB5FEAECF05F}" destId="{DAB3854E-96C7-457C-90F8-A045AB99DBD3}" srcOrd="4" destOrd="0" parTransId="{5031C988-864F-47B2-A594-EBD7E3A288F1}" sibTransId="{EA15730A-A958-47D4-82A7-F3D8014D33D8}"/>
    <dgm:cxn modelId="{92FA2CD9-82DC-4883-93D8-FAE63E4524FF}" srcId="{A6ECAC76-8FAE-4C67-B495-BB5FEAECF05F}" destId="{B41842E6-C21A-4871-A8B0-89A88E1054D2}" srcOrd="6" destOrd="0" parTransId="{F32E0B77-D21B-4394-8123-49D0F94310C1}" sibTransId="{31F13068-4E52-4AEE-8D71-6F5306DA98CB}"/>
    <dgm:cxn modelId="{00ADC870-7E68-419C-B8AD-A37AFA01A45F}" srcId="{1F2FDE35-6E0C-4C6D-AB0D-D9F6647AE36B}" destId="{1A52C871-5182-48AC-9659-A90F58A987EF}" srcOrd="0" destOrd="0" parTransId="{E1D368E1-FED4-47EC-9F36-565228E6F26A}" sibTransId="{95F619A6-A6A5-4C39-9977-ACCEE5C18401}"/>
    <dgm:cxn modelId="{E6328230-33D4-4727-9510-6D6ED8B0A6AD}" srcId="{A6ECAC76-8FAE-4C67-B495-BB5FEAECF05F}" destId="{CB462F41-0702-4027-B316-6958EF4EE00D}" srcOrd="2" destOrd="0" parTransId="{DF734F46-C709-468C-A5F0-7572F233794A}" sibTransId="{3F90124D-6289-48A6-8157-94D91A94565A}"/>
    <dgm:cxn modelId="{4C56B96B-A828-486E-9F47-50B8A8E31176}" srcId="{48D3A9A5-1F6F-4E69-9BAB-01D92EED2ECD}" destId="{1F2FDE35-6E0C-4C6D-AB0D-D9F6647AE36B}" srcOrd="0" destOrd="0" parTransId="{02C56D47-A2AB-44A6-8991-C2A3337BF8D4}" sibTransId="{742998EA-6D0E-4C98-A7D1-0129CF93C321}"/>
    <dgm:cxn modelId="{36679897-7086-4B5E-8BBA-23CCF8C73A46}" type="presOf" srcId="{48D3A9A5-1F6F-4E69-9BAB-01D92EED2ECD}" destId="{A15F0F93-CB14-401A-A758-95ADB0B6CA3E}" srcOrd="0" destOrd="0" presId="urn:microsoft.com/office/officeart/2005/8/layout/hList1"/>
    <dgm:cxn modelId="{131597F9-6864-4E91-8DEA-4822C14C0635}" srcId="{A6ECAC76-8FAE-4C67-B495-BB5FEAECF05F}" destId="{23A661DC-A870-4FFD-B3B9-B3180F5ED1F2}" srcOrd="1" destOrd="0" parTransId="{B1E559B6-DDCC-46AE-B31F-2C96ACEEBE2D}" sibTransId="{1CB088CC-FBBE-4C93-B228-051EDFFB755A}"/>
    <dgm:cxn modelId="{2FB4DFAA-C15A-41AE-B19D-B6B4FF968C44}" srcId="{A6ECAC76-8FAE-4C67-B495-BB5FEAECF05F}" destId="{BC69C13F-0F74-41DF-80B7-D3E1F3804F03}" srcOrd="0" destOrd="0" parTransId="{48B9F1B6-0965-4156-8BBC-CFCB7B39AEDF}" sibTransId="{2B6ADFCC-8CB1-4C38-B65D-C25CB62B1EB7}"/>
    <dgm:cxn modelId="{CF4BEE00-52A5-4890-A392-832A377D071D}" type="presOf" srcId="{BC69C13F-0F74-41DF-80B7-D3E1F3804F03}" destId="{F40345AE-2C5A-405D-800D-58B48BC45718}" srcOrd="0" destOrd="0" presId="urn:microsoft.com/office/officeart/2005/8/layout/hList1"/>
    <dgm:cxn modelId="{C615534E-8E44-470F-8D44-CD12BE4BF768}" type="presParOf" srcId="{A15F0F93-CB14-401A-A758-95ADB0B6CA3E}" destId="{42C9FBEA-64CA-41BF-B879-01351C7DEB39}" srcOrd="0" destOrd="0" presId="urn:microsoft.com/office/officeart/2005/8/layout/hList1"/>
    <dgm:cxn modelId="{4B993BCD-3286-4C8C-B912-5B6D49E98678}" type="presParOf" srcId="{42C9FBEA-64CA-41BF-B879-01351C7DEB39}" destId="{9ADA60A4-5556-40D6-A46D-E87467FBB410}" srcOrd="0" destOrd="0" presId="urn:microsoft.com/office/officeart/2005/8/layout/hList1"/>
    <dgm:cxn modelId="{E88931BA-1B80-42FE-ACFB-D2638F071C62}" type="presParOf" srcId="{42C9FBEA-64CA-41BF-B879-01351C7DEB39}" destId="{1E94C821-C156-455B-B503-821E9727D9FA}" srcOrd="1" destOrd="0" presId="urn:microsoft.com/office/officeart/2005/8/layout/hList1"/>
    <dgm:cxn modelId="{CCEB05C2-180E-447E-8F02-C982DEBC4C68}" type="presParOf" srcId="{A15F0F93-CB14-401A-A758-95ADB0B6CA3E}" destId="{C2365BBD-FB62-48F4-B1CA-CB32DC7AD580}" srcOrd="1" destOrd="0" presId="urn:microsoft.com/office/officeart/2005/8/layout/hList1"/>
    <dgm:cxn modelId="{5182264D-65BC-47A7-A3CB-C6AD5A558C7F}" type="presParOf" srcId="{A15F0F93-CB14-401A-A758-95ADB0B6CA3E}" destId="{A046A776-F9EA-4640-9F50-25A72F1D8EE4}" srcOrd="2" destOrd="0" presId="urn:microsoft.com/office/officeart/2005/8/layout/hList1"/>
    <dgm:cxn modelId="{DA9D57FB-D4FE-4F7B-AA88-191B06BD16C3}" type="presParOf" srcId="{A046A776-F9EA-4640-9F50-25A72F1D8EE4}" destId="{A96ED691-93E6-4828-AC83-37B2CEAC9761}" srcOrd="0" destOrd="0" presId="urn:microsoft.com/office/officeart/2005/8/layout/hList1"/>
    <dgm:cxn modelId="{1A48AA91-B0A1-4D79-A366-35C05FDBF9B0}" type="presParOf" srcId="{A046A776-F9EA-4640-9F50-25A72F1D8EE4}" destId="{F40345AE-2C5A-405D-800D-58B48BC457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A60A4-5556-40D6-A46D-E87467FBB410}">
      <dsp:nvSpPr>
        <dsp:cNvPr id="0" name=""/>
        <dsp:cNvSpPr/>
      </dsp:nvSpPr>
      <dsp:spPr>
        <a:xfrm>
          <a:off x="3143" y="10381"/>
          <a:ext cx="3064668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Stock Price(2)</a:t>
          </a:r>
          <a:endParaRPr lang="en-US" sz="2200" kern="1200" dirty="0"/>
        </a:p>
      </dsp:txBody>
      <dsp:txXfrm>
        <a:off x="3143" y="10381"/>
        <a:ext cx="3064668" cy="633600"/>
      </dsp:txXfrm>
    </dsp:sp>
    <dsp:sp modelId="{1E94C821-C156-455B-B503-821E9727D9FA}">
      <dsp:nvSpPr>
        <dsp:cNvPr id="0" name=""/>
        <dsp:cNvSpPr/>
      </dsp:nvSpPr>
      <dsp:spPr>
        <a:xfrm>
          <a:off x="3143" y="643981"/>
          <a:ext cx="3064668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TimSeries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Adj</a:t>
          </a:r>
          <a:r>
            <a:rPr lang="en-US" sz="2200" kern="1200" dirty="0" smtClean="0"/>
            <a:t> Close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Prediction of </a:t>
          </a:r>
          <a:r>
            <a:rPr lang="en-US" sz="2200" kern="1200" dirty="0" err="1" smtClean="0"/>
            <a:t>AdjClose</a:t>
          </a:r>
          <a:r>
            <a:rPr lang="en-US" sz="2200" kern="1200" dirty="0" smtClean="0"/>
            <a:t> by ML model~ Open, High, Low, Close, Volume *500 companies</a:t>
          </a:r>
          <a:endParaRPr lang="en-US" sz="2200" kern="1200" dirty="0"/>
        </a:p>
      </dsp:txBody>
      <dsp:txXfrm>
        <a:off x="3143" y="643981"/>
        <a:ext cx="3064668" cy="3396937"/>
      </dsp:txXfrm>
    </dsp:sp>
    <dsp:sp modelId="{A96ED691-93E6-4828-AC83-37B2CEAC9761}">
      <dsp:nvSpPr>
        <dsp:cNvPr id="0" name=""/>
        <dsp:cNvSpPr/>
      </dsp:nvSpPr>
      <dsp:spPr>
        <a:xfrm>
          <a:off x="3496865" y="10381"/>
          <a:ext cx="3064668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Tweet Data(8)</a:t>
          </a:r>
          <a:endParaRPr lang="en-US" sz="2200" kern="1200" dirty="0"/>
        </a:p>
      </dsp:txBody>
      <dsp:txXfrm>
        <a:off x="3496865" y="10381"/>
        <a:ext cx="3064668" cy="633600"/>
      </dsp:txXfrm>
    </dsp:sp>
    <dsp:sp modelId="{F40345AE-2C5A-405D-800D-58B48BC45718}">
      <dsp:nvSpPr>
        <dsp:cNvPr id="0" name=""/>
        <dsp:cNvSpPr/>
      </dsp:nvSpPr>
      <dsp:spPr>
        <a:xfrm>
          <a:off x="3496865" y="643981"/>
          <a:ext cx="3064668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Anger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Anticipation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Disgust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Fear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Joy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Surprise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Sadness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Trust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>
        <a:off x="3496865" y="643981"/>
        <a:ext cx="3064668" cy="3396937"/>
      </dsp:txXfrm>
    </dsp:sp>
    <dsp:sp modelId="{0DA19E0C-3597-49FA-B030-353C2634C725}">
      <dsp:nvSpPr>
        <dsp:cNvPr id="0" name=""/>
        <dsp:cNvSpPr/>
      </dsp:nvSpPr>
      <dsp:spPr>
        <a:xfrm>
          <a:off x="6990588" y="10381"/>
          <a:ext cx="3064668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NEWS Data(8)</a:t>
          </a:r>
          <a:endParaRPr lang="en-US" sz="2200" kern="1200" dirty="0"/>
        </a:p>
      </dsp:txBody>
      <dsp:txXfrm>
        <a:off x="6990588" y="10381"/>
        <a:ext cx="3064668" cy="633600"/>
      </dsp:txXfrm>
    </dsp:sp>
    <dsp:sp modelId="{476EA258-97CD-49F0-BA18-E83F6226B566}">
      <dsp:nvSpPr>
        <dsp:cNvPr id="0" name=""/>
        <dsp:cNvSpPr/>
      </dsp:nvSpPr>
      <dsp:spPr>
        <a:xfrm>
          <a:off x="6990588" y="643981"/>
          <a:ext cx="3064668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Anger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Anticipation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Disgust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Fear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Joy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Surprise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Sadness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Trust</a:t>
          </a:r>
          <a:endParaRPr lang="en-US" sz="2200" kern="1200" dirty="0"/>
        </a:p>
      </dsp:txBody>
      <dsp:txXfrm>
        <a:off x="6990588" y="643981"/>
        <a:ext cx="3064668" cy="3396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A60A4-5556-40D6-A46D-E87467FBB410}">
      <dsp:nvSpPr>
        <dsp:cNvPr id="0" name=""/>
        <dsp:cNvSpPr/>
      </dsp:nvSpPr>
      <dsp:spPr>
        <a:xfrm>
          <a:off x="0" y="0"/>
          <a:ext cx="470014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Pre- Model (1)</a:t>
          </a:r>
          <a:endParaRPr lang="en-US" sz="2400" kern="1200" dirty="0"/>
        </a:p>
      </dsp:txBody>
      <dsp:txXfrm>
        <a:off x="0" y="0"/>
        <a:ext cx="4700141" cy="691200"/>
      </dsp:txXfrm>
    </dsp:sp>
    <dsp:sp modelId="{1E94C821-C156-455B-B503-821E9727D9FA}">
      <dsp:nvSpPr>
        <dsp:cNvPr id="0" name=""/>
        <dsp:cNvSpPr/>
      </dsp:nvSpPr>
      <dsp:spPr>
        <a:xfrm>
          <a:off x="49" y="724250"/>
          <a:ext cx="4700141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Prediction of </a:t>
          </a:r>
          <a:r>
            <a:rPr lang="en-US" sz="2400" kern="1200" dirty="0" err="1" smtClean="0"/>
            <a:t>AdjClose</a:t>
          </a:r>
          <a:endParaRPr lang="en-US" sz="2400" kern="1200" dirty="0"/>
        </a:p>
      </dsp:txBody>
      <dsp:txXfrm>
        <a:off x="49" y="724250"/>
        <a:ext cx="4700141" cy="3294000"/>
      </dsp:txXfrm>
    </dsp:sp>
    <dsp:sp modelId="{A96ED691-93E6-4828-AC83-37B2CEAC9761}">
      <dsp:nvSpPr>
        <dsp:cNvPr id="0" name=""/>
        <dsp:cNvSpPr/>
      </dsp:nvSpPr>
      <dsp:spPr>
        <a:xfrm>
          <a:off x="5358209" y="33049"/>
          <a:ext cx="470014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Churn Data(8)</a:t>
          </a:r>
          <a:endParaRPr lang="en-US" sz="2400" kern="1200" dirty="0"/>
        </a:p>
      </dsp:txBody>
      <dsp:txXfrm>
        <a:off x="5358209" y="33049"/>
        <a:ext cx="4700141" cy="691200"/>
      </dsp:txXfrm>
    </dsp:sp>
    <dsp:sp modelId="{F40345AE-2C5A-405D-800D-58B48BC45718}">
      <dsp:nvSpPr>
        <dsp:cNvPr id="0" name=""/>
        <dsp:cNvSpPr/>
      </dsp:nvSpPr>
      <dsp:spPr>
        <a:xfrm>
          <a:off x="5358021" y="757300"/>
          <a:ext cx="4700141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LSTM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CNN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Deep Regression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VAR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ARIMA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5358021" y="757300"/>
        <a:ext cx="4700141" cy="329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895114" cy="2895937"/>
          </a:xfrm>
        </p:spPr>
        <p:txBody>
          <a:bodyPr/>
          <a:lstStyle/>
          <a:p>
            <a:r>
              <a:rPr lang="en-US" sz="8800" dirty="0" smtClean="0"/>
              <a:t>stock </a:t>
            </a:r>
            <a:r>
              <a:rPr lang="en-US" sz="8800" dirty="0"/>
              <a:t>forecasting for the Telecom Industry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Plug n Play Capabilities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Baseline </a:t>
            </a:r>
            <a:r>
              <a:rPr lang="en-IN" b="1" dirty="0" smtClean="0"/>
              <a:t>Churn Rate </a:t>
            </a:r>
            <a:r>
              <a:rPr lang="en-IN" dirty="0" smtClean="0"/>
              <a:t>Time series models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8848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view of Features for RF/</a:t>
            </a:r>
            <a:r>
              <a:rPr lang="en-IN" dirty="0" err="1" smtClean="0"/>
              <a:t>Mlp</a:t>
            </a:r>
            <a:r>
              <a:rPr lang="en-IN" dirty="0" smtClean="0"/>
              <a:t> NN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5836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3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/>
              <a:t>Sairen</a:t>
            </a:r>
            <a:r>
              <a:rPr lang="en-US" sz="4000" b="1" dirty="0"/>
              <a:t> - </a:t>
            </a:r>
            <a:r>
              <a:rPr lang="en-US" sz="4000" b="1" dirty="0" err="1"/>
              <a:t>OpenAI</a:t>
            </a:r>
            <a:r>
              <a:rPr lang="en-US" sz="4000" b="1" dirty="0"/>
              <a:t> Gym Reinforcement Learning Environment for the Stock Market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91642"/>
            <a:ext cx="8601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For SOTA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57008" y="1797882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Twitter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57008" y="3543951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57008" y="5290020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NYSE</a:t>
            </a:r>
          </a:p>
          <a:p>
            <a:pPr algn="ctr"/>
            <a:r>
              <a:rPr lang="en-IN" dirty="0" smtClean="0"/>
              <a:t>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50722" y="2340208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1950722" y="4086277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950722" y="5823637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09660" y="5298728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Churn Rate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789820" y="2784346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RF/MLP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 flipV="1">
            <a:off x="4537168" y="3548741"/>
            <a:ext cx="3252652" cy="250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1" idx="1"/>
          </p:cNvCxnSpPr>
          <p:nvPr/>
        </p:nvCxnSpPr>
        <p:spPr>
          <a:xfrm flipV="1">
            <a:off x="4537168" y="3548741"/>
            <a:ext cx="3252652" cy="759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11" idx="1"/>
          </p:cNvCxnSpPr>
          <p:nvPr/>
        </p:nvCxnSpPr>
        <p:spPr>
          <a:xfrm>
            <a:off x="4537168" y="2562277"/>
            <a:ext cx="3252652" cy="986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203374" y="6214543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cxnSp>
        <p:nvCxnSpPr>
          <p:cNvPr id="24" name="Elbow Connector 23"/>
          <p:cNvCxnSpPr>
            <a:stCxn id="10" idx="0"/>
            <a:endCxn id="11" idx="1"/>
          </p:cNvCxnSpPr>
          <p:nvPr/>
        </p:nvCxnSpPr>
        <p:spPr>
          <a:xfrm rot="5400000" flipH="1" flipV="1">
            <a:off x="6594787" y="4103695"/>
            <a:ext cx="1749987" cy="640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9069980" y="3292599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Updates – Twitter/</a:t>
            </a:r>
            <a:r>
              <a:rPr lang="en-IN" dirty="0" err="1" smtClean="0"/>
              <a:t>NEws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11394"/>
            <a:ext cx="10584087" cy="4050792"/>
          </a:xfrm>
        </p:spPr>
        <p:txBody>
          <a:bodyPr>
            <a:normAutofit/>
          </a:bodyPr>
          <a:lstStyle/>
          <a:p>
            <a:r>
              <a:rPr lang="en-IN" dirty="0" smtClean="0"/>
              <a:t>Total number of features – 18</a:t>
            </a:r>
          </a:p>
          <a:p>
            <a:pPr lvl="1"/>
            <a:r>
              <a:rPr lang="en-US" dirty="0"/>
              <a:t>retweets </a:t>
            </a:r>
            <a:endParaRPr lang="en-US" dirty="0" smtClean="0"/>
          </a:p>
          <a:p>
            <a:pPr lvl="1"/>
            <a:r>
              <a:rPr lang="en-US" dirty="0" smtClean="0"/>
              <a:t>favorites </a:t>
            </a:r>
          </a:p>
          <a:p>
            <a:pPr lvl="1"/>
            <a:r>
              <a:rPr lang="en-US" dirty="0" err="1" smtClean="0"/>
              <a:t>lm_positive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lm_negative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lm_polarity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lm_subjectivity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actvie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passive </a:t>
            </a:r>
          </a:p>
          <a:p>
            <a:pPr lvl="1"/>
            <a:r>
              <a:rPr lang="en-US" dirty="0" smtClean="0"/>
              <a:t>weak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8727" y="2830287"/>
            <a:ext cx="2185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/>
              <a:t>strong </a:t>
            </a:r>
            <a:endParaRPr lang="en-US" dirty="0" smtClean="0"/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anger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joy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suprise</a:t>
            </a:r>
            <a:r>
              <a:rPr lang="en-US" dirty="0" smtClean="0"/>
              <a:t>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sadness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disgust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anticipation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fear </a:t>
            </a:r>
          </a:p>
          <a:p>
            <a:pPr marL="742950" lvl="1" indent="-285750">
              <a:buClr>
                <a:srgbClr val="99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trust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4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NEWS Model - Results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54240"/>
              </p:ext>
            </p:extLst>
          </p:nvPr>
        </p:nvGraphicFramePr>
        <p:xfrm>
          <a:off x="1069848" y="3453311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60956443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359295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49393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54961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6560054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98619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803312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0917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Rf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47.09%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46.51%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48.25%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48.25%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54.06%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52.90%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9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BERT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+ </a:t>
                      </a:r>
                      <a:r>
                        <a:rPr lang="en-IN" dirty="0" err="1" smtClean="0"/>
                        <a:t>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48.83%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40.69%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50.58%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44.76%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63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69848" y="2093976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Number of data points considered for:</a:t>
            </a:r>
          </a:p>
          <a:p>
            <a:pPr lvl="1"/>
            <a:r>
              <a:rPr lang="en-IN" dirty="0"/>
              <a:t>Number of Data points : </a:t>
            </a:r>
            <a:r>
              <a:rPr lang="en-IN" dirty="0" smtClean="0"/>
              <a:t>1716</a:t>
            </a:r>
          </a:p>
          <a:p>
            <a:pPr lvl="1"/>
            <a:r>
              <a:rPr lang="en-IN" dirty="0" smtClean="0"/>
              <a:t>Training: 1544</a:t>
            </a:r>
          </a:p>
          <a:p>
            <a:pPr lvl="1"/>
            <a:r>
              <a:rPr lang="en-IN" dirty="0" smtClean="0"/>
              <a:t>Testing: 172 (0.1%)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9848" y="5002711"/>
            <a:ext cx="5661878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18 features +Random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95734" y="5002711"/>
            <a:ext cx="5499463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BERT + 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1759"/>
              </p:ext>
            </p:extLst>
          </p:nvPr>
        </p:nvGraphicFramePr>
        <p:xfrm>
          <a:off x="5634444" y="2135559"/>
          <a:ext cx="6435636" cy="114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09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EndDate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NEWS </a:t>
                      </a:r>
                      <a:r>
                        <a:rPr lang="en-IN" dirty="0" err="1" smtClean="0"/>
                        <a:t>dtpt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dirty="0" smtClean="0"/>
                        <a:t>VZ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03/08/2004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29/01/2019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21/05/2013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22/02/2019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Model - Results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204094"/>
              </p:ext>
            </p:extLst>
          </p:nvPr>
        </p:nvGraphicFramePr>
        <p:xfrm>
          <a:off x="1069848" y="3453311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60956443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359295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49393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54961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6560054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98619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803312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0917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Rf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54.49%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53.49%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50.49%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50.49%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51.69%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9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BERT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+ </a:t>
                      </a:r>
                      <a:r>
                        <a:rPr lang="en-IN" dirty="0" err="1" smtClean="0"/>
                        <a:t>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55.68%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50.29%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51.09%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49.70%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50.69%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52.89%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63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69848" y="2093976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Number of data points considered for:</a:t>
            </a:r>
          </a:p>
          <a:p>
            <a:pPr lvl="1"/>
            <a:r>
              <a:rPr lang="en-IN" dirty="0"/>
              <a:t>Number of Data points – 5004 </a:t>
            </a:r>
            <a:endParaRPr lang="en-IN" dirty="0" smtClean="0"/>
          </a:p>
          <a:p>
            <a:pPr lvl="1"/>
            <a:r>
              <a:rPr lang="en-IN" dirty="0" smtClean="0"/>
              <a:t>Training: 4503</a:t>
            </a:r>
          </a:p>
          <a:p>
            <a:pPr lvl="1"/>
            <a:r>
              <a:rPr lang="en-IN" dirty="0" smtClean="0"/>
              <a:t>Testing: 501 (0.1%)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9848" y="5002711"/>
            <a:ext cx="5661878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18 features +Random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95734" y="5002711"/>
            <a:ext cx="5499463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BERT + 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54818"/>
              </p:ext>
            </p:extLst>
          </p:nvPr>
        </p:nvGraphicFramePr>
        <p:xfrm>
          <a:off x="5695405" y="2161685"/>
          <a:ext cx="63311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783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</a:tblGrid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EndDate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Tweets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VZ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07/12/2007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25/01/2019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09/12/2013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21/02/2019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5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6191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Twitter Model With Amplification- Results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069848" y="1127318"/>
                <a:ext cx="10058400" cy="207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1. Score formation for emotions:</a:t>
                </a:r>
              </a:p>
              <a:p>
                <a:endParaRPr lang="en-IN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𝑒𝑚𝑜𝑡𝑖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𝑒𝑚𝑜𝑡𝑖𝑜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𝑎𝑝𝑝𝑒𝑎𝑟𝑖𝑛𝑔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𝑡𝑤𝑒𝑒𝑡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/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𝑡𝑤𝑒𝑒𝑡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𝑡𝑤𝑒𝑒𝑡𝑠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1127318"/>
                <a:ext cx="10058400" cy="2077431"/>
              </a:xfrm>
              <a:prstGeom prst="rect">
                <a:avLst/>
              </a:prstGeom>
              <a:blipFill>
                <a:blip r:embed="rId2"/>
                <a:stretch>
                  <a:fillRect l="-667" t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71406" y="2509061"/>
            <a:ext cx="850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ambria Math" panose="02040503050406030204" pitchFamily="18" charset="0"/>
              </a:rPr>
              <a:t>Where </a:t>
            </a:r>
            <a:r>
              <a:rPr lang="en-IN" i="1" dirty="0" err="1">
                <a:latin typeface="Cambria Math" panose="02040503050406030204" pitchFamily="18" charset="0"/>
              </a:rPr>
              <a:t>i</a:t>
            </a:r>
            <a:r>
              <a:rPr lang="en-IN" i="1" dirty="0">
                <a:latin typeface="Cambria Math" panose="02040503050406030204" pitchFamily="18" charset="0"/>
              </a:rPr>
              <a:t> = {anger, sadness, anticipation, fear, joy, happy, disgust, trust}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069848" y="3204749"/>
                <a:ext cx="9859409" cy="207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2. Amplifying emotions:</a:t>
                </a:r>
              </a:p>
              <a:p>
                <a:endParaRPr lang="en-IN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𝑎𝑚𝑝𝑙𝑖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𝑒𝑚𝑜𝑡𝑖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𝑒𝑚𝑜𝑡𝑖𝑜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𝑝𝑎𝑟𝑡𝑖𝑐𝑢𝑙𝑎𝑟</m:t>
                              </m:r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𝑟𝑒𝑡𝑤𝑒𝑒𝑡𝑠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  <m:r>
                        <a:rPr lang="en-I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∗1000</m:t>
                      </m:r>
                    </m:oMath>
                  </m:oMathPara>
                </a14:m>
                <a:endParaRPr lang="en-IN" b="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𝑎𝑚𝑝𝑙𝑖</m:t>
                      </m:r>
                      <m:r>
                        <a:rPr lang="en-I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𝑒𝑚𝑜𝑡𝑖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𝑒𝑚𝑜𝑡𝑖𝑜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𝑝𝑎𝑟𝑡𝑖𝑐𝑢𝑙𝑎𝑟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𝑟𝑒𝑡𝑤𝑒𝑒𝑡𝑠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04749"/>
                <a:ext cx="9859409" cy="2077431"/>
              </a:xfrm>
              <a:prstGeom prst="rect">
                <a:avLst/>
              </a:prstGeom>
              <a:blipFill>
                <a:blip r:embed="rId3"/>
                <a:stretch>
                  <a:fillRect l="-680" t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1069848" y="4942319"/>
            <a:ext cx="10058400" cy="5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. Rows with no variance were removed.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71406" y="4476904"/>
            <a:ext cx="850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ambria Math" panose="02040503050406030204" pitchFamily="18" charset="0"/>
              </a:rPr>
              <a:t>Where </a:t>
            </a:r>
            <a:r>
              <a:rPr lang="en-IN" i="1" dirty="0" err="1">
                <a:latin typeface="Cambria Math" panose="02040503050406030204" pitchFamily="18" charset="0"/>
              </a:rPr>
              <a:t>i</a:t>
            </a:r>
            <a:r>
              <a:rPr lang="en-IN" i="1" dirty="0">
                <a:latin typeface="Cambria Math" panose="02040503050406030204" pitchFamily="18" charset="0"/>
              </a:rPr>
              <a:t> = {anger, sadness, anticipation, fear, joy, happy, disgust, trust}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9848" y="5503817"/>
            <a:ext cx="10058400" cy="5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4. Correlation between features handled by removing co-related columns by VIF.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1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Model With Amplification- Results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243346"/>
              </p:ext>
            </p:extLst>
          </p:nvPr>
        </p:nvGraphicFramePr>
        <p:xfrm>
          <a:off x="1069848" y="3453311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60956443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359295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49393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54961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6560054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98619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803312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0917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A. </a:t>
                      </a:r>
                      <a:r>
                        <a:rPr lang="en-IN" dirty="0" err="1" smtClean="0"/>
                        <a:t>Rf</a:t>
                      </a:r>
                      <a:r>
                        <a:rPr lang="en-IN" dirty="0" smtClean="0"/>
                        <a:t> (VIF)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52.21%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46.47%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47.78%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51.10%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52.21%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51.43%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9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B. </a:t>
                      </a:r>
                      <a:r>
                        <a:rPr lang="en-IN" dirty="0" err="1" smtClean="0"/>
                        <a:t>Rf</a:t>
                      </a:r>
                      <a:r>
                        <a:rPr lang="en-IN" dirty="0" smtClean="0"/>
                        <a:t> (VIF)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53.00%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46.21%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45.69%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48.82%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49.60%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47.51%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63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69848" y="2093976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Number of data points considered for:</a:t>
            </a:r>
          </a:p>
          <a:p>
            <a:pPr lvl="1"/>
            <a:r>
              <a:rPr lang="en-IN" dirty="0"/>
              <a:t>Number of Data points – </a:t>
            </a:r>
            <a:r>
              <a:rPr lang="en-IN" dirty="0" smtClean="0"/>
              <a:t>3828 </a:t>
            </a:r>
          </a:p>
          <a:p>
            <a:pPr lvl="1"/>
            <a:r>
              <a:rPr lang="en-IN" dirty="0" smtClean="0"/>
              <a:t>Training: 3445</a:t>
            </a:r>
          </a:p>
          <a:p>
            <a:pPr lvl="1"/>
            <a:r>
              <a:rPr lang="en-IN" dirty="0" smtClean="0"/>
              <a:t>Testing: 383 (0.1%)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9848" y="5002711"/>
            <a:ext cx="5661878" cy="123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10 features (VIF) +Random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95734" y="5002711"/>
            <a:ext cx="5499463" cy="123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 startAt="2"/>
            </a:pPr>
            <a:r>
              <a:rPr lang="en-IN" dirty="0" smtClean="0"/>
              <a:t>9 features (VIF) + 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55575"/>
              </p:ext>
            </p:extLst>
          </p:nvPr>
        </p:nvGraphicFramePr>
        <p:xfrm>
          <a:off x="5712822" y="2093976"/>
          <a:ext cx="63311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783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582783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</a:tblGrid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EndDate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Tweets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VZ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07/12/2007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25/01/2019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12664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09/12/2013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21/02/2019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For SOTA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57008" y="1797882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Twitter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57008" y="3543951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57008" y="5290020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NYSE</a:t>
            </a:r>
          </a:p>
          <a:p>
            <a:pPr algn="ctr"/>
            <a:r>
              <a:rPr lang="en-IN" dirty="0" smtClean="0"/>
              <a:t>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50722" y="2340208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1950722" y="4086277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950722" y="5823637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09660" y="5298728"/>
            <a:ext cx="1280160" cy="1528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Churn Rate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789820" y="2784346"/>
            <a:ext cx="1280160" cy="152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RF/MLP </a:t>
            </a:r>
          </a:p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 flipV="1">
            <a:off x="4537168" y="3548741"/>
            <a:ext cx="3252652" cy="250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1" idx="1"/>
          </p:cNvCxnSpPr>
          <p:nvPr/>
        </p:nvCxnSpPr>
        <p:spPr>
          <a:xfrm flipV="1">
            <a:off x="4537168" y="3548741"/>
            <a:ext cx="3252652" cy="759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11" idx="1"/>
          </p:cNvCxnSpPr>
          <p:nvPr/>
        </p:nvCxnSpPr>
        <p:spPr>
          <a:xfrm>
            <a:off x="4537168" y="2562277"/>
            <a:ext cx="3252652" cy="986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203374" y="6214543"/>
            <a:ext cx="1306286" cy="4441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cxnSp>
        <p:nvCxnSpPr>
          <p:cNvPr id="24" name="Elbow Connector 23"/>
          <p:cNvCxnSpPr>
            <a:stCxn id="10" idx="0"/>
            <a:endCxn id="11" idx="1"/>
          </p:cNvCxnSpPr>
          <p:nvPr/>
        </p:nvCxnSpPr>
        <p:spPr>
          <a:xfrm rot="5400000" flipH="1" flipV="1">
            <a:off x="6594787" y="4103695"/>
            <a:ext cx="1749987" cy="640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9069980" y="3292599"/>
            <a:ext cx="1306286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Once upon a time-</a:t>
            </a:r>
            <a:endParaRPr lang="en-IN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39882"/>
              </p:ext>
            </p:extLst>
          </p:nvPr>
        </p:nvGraphicFramePr>
        <p:xfrm>
          <a:off x="1149530" y="1642078"/>
          <a:ext cx="9274627" cy="521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resentation" r:id="rId3" imgW="6094497" imgH="3427427" progId="PowerPoint.Show.12">
                  <p:embed/>
                </p:oleObj>
              </mc:Choice>
              <mc:Fallback>
                <p:oleObj name="Presentation" r:id="rId3" imgW="6094497" imgH="3427427" progId="PowerPoint.Show.12">
                  <p:embed/>
                  <p:pic>
                    <p:nvPicPr>
                      <p:cNvPr id="41" name="Object 4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530" y="1642078"/>
                        <a:ext cx="9274627" cy="5215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– Results (MSFT)</a:t>
            </a:r>
            <a:endParaRPr lang="en-IN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9775"/>
              </p:ext>
            </p:extLst>
          </p:nvPr>
        </p:nvGraphicFramePr>
        <p:xfrm>
          <a:off x="1069848" y="3453311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60956443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359295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49393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54961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6560054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98619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803312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0917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Rf</a:t>
                      </a:r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50.00%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47.09%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46.51%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48.25%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48.25%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54.06%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52.90%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9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BERT</a:t>
                      </a:r>
                      <a:r>
                        <a:rPr lang="en-IN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+ </a:t>
                      </a:r>
                      <a:r>
                        <a:rPr lang="en-IN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Rf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48.83%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45.93%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40.69%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45.93%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50.58%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44.76%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48.83%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RF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63.93%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58.70%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48.75%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51.74%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BERT</a:t>
                      </a:r>
                      <a:r>
                        <a:rPr lang="en-IN" baseline="0" dirty="0" smtClean="0">
                          <a:solidFill>
                            <a:srgbClr val="00B050"/>
                          </a:solidFill>
                        </a:rPr>
                        <a:t> + </a:t>
                      </a:r>
                      <a:r>
                        <a:rPr lang="en-IN" baseline="0" dirty="0" err="1" smtClean="0">
                          <a:solidFill>
                            <a:srgbClr val="00B050"/>
                          </a:solidFill>
                        </a:rPr>
                        <a:t>Rf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63.43%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55.47%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46.26%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56.96%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343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093976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Number of data points considered for:</a:t>
            </a:r>
          </a:p>
          <a:p>
            <a:pPr lvl="1"/>
            <a:r>
              <a:rPr lang="en-IN" dirty="0"/>
              <a:t>Number of Data points : </a:t>
            </a:r>
            <a:r>
              <a:rPr lang="en-IN" dirty="0" smtClean="0">
                <a:solidFill>
                  <a:srgbClr val="00B050"/>
                </a:solidFill>
              </a:rPr>
              <a:t>4020</a:t>
            </a:r>
          </a:p>
          <a:p>
            <a:pPr lvl="1"/>
            <a:r>
              <a:rPr lang="en-IN" dirty="0" smtClean="0"/>
              <a:t>Training: </a:t>
            </a:r>
            <a:r>
              <a:rPr lang="en-IN" dirty="0" smtClean="0">
                <a:solidFill>
                  <a:srgbClr val="00B050"/>
                </a:solidFill>
              </a:rPr>
              <a:t>3618</a:t>
            </a:r>
          </a:p>
          <a:p>
            <a:pPr lvl="1"/>
            <a:r>
              <a:rPr lang="en-IN" dirty="0" smtClean="0"/>
              <a:t>Testing: </a:t>
            </a:r>
            <a:r>
              <a:rPr lang="en-IN" dirty="0" smtClean="0">
                <a:solidFill>
                  <a:srgbClr val="00B050"/>
                </a:solidFill>
              </a:rPr>
              <a:t>402 (0.1%)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5612320"/>
            <a:ext cx="5661878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18 features +Random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95734" y="5612320"/>
            <a:ext cx="5499463" cy="123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BERT + Random forest configuration: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Estimators: 5000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IN" dirty="0" smtClean="0"/>
              <a:t>Depth of tree: 4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33054"/>
              </p:ext>
            </p:extLst>
          </p:nvPr>
        </p:nvGraphicFramePr>
        <p:xfrm>
          <a:off x="5660570" y="1737651"/>
          <a:ext cx="6435636" cy="153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09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EndDate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NEWS </a:t>
                      </a:r>
                      <a:r>
                        <a:rPr lang="en-IN" dirty="0" err="1" smtClean="0"/>
                        <a:t>dtpt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VZ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03/08/2004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29/01/2019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1076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21/05/2013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22/02/2019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640</a:t>
                      </a:r>
                      <a:endParaRPr lang="en-I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Microsoft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21/07/2004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28/03/2019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4020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8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– Results (MSFT)</a:t>
            </a:r>
            <a:endParaRPr lang="en-IN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822394"/>
              </p:ext>
            </p:extLst>
          </p:nvPr>
        </p:nvGraphicFramePr>
        <p:xfrm>
          <a:off x="1069848" y="4176122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0956443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3592956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8493935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549617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6560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Lag4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RF – 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RF – 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4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BERT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IN" baseline="0" dirty="0" err="1" smtClean="0">
                          <a:solidFill>
                            <a:srgbClr val="FF0000"/>
                          </a:solidFill>
                        </a:rPr>
                        <a:t>Rf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– 0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BERT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IN" baseline="0" dirty="0" err="1" smtClean="0">
                          <a:solidFill>
                            <a:srgbClr val="FF0000"/>
                          </a:solidFill>
                        </a:rPr>
                        <a:t>Rf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</a:rPr>
                        <a:t> – 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0.48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6241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1499322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 smtClean="0"/>
              <a:t>Watching Eureka movement to disappear with </a:t>
            </a:r>
            <a:r>
              <a:rPr lang="en-IN" sz="4800" dirty="0" smtClean="0">
                <a:solidFill>
                  <a:srgbClr val="FF0000"/>
                </a:solidFill>
              </a:rPr>
              <a:t>Precision</a:t>
            </a:r>
            <a:r>
              <a:rPr lang="en-IN" sz="4800" dirty="0" smtClean="0"/>
              <a:t> matrix for individual class.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– </a:t>
            </a:r>
            <a:r>
              <a:rPr lang="en-IN" dirty="0" err="1" smtClean="0"/>
              <a:t>Viz</a:t>
            </a:r>
            <a:r>
              <a:rPr lang="en-IN" dirty="0" smtClean="0"/>
              <a:t> attributes (MSFT)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1499322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 smtClean="0"/>
              <a:t>Visualisation of attributes – strong, anger and anticipation against whether the stock went up for the subsequent day or not.</a:t>
            </a:r>
            <a:endParaRPr lang="en-US" sz="1700" dirty="0"/>
          </a:p>
        </p:txBody>
      </p:sp>
      <p:sp>
        <p:nvSpPr>
          <p:cNvPr id="2" name="AutoShape 2" descr="data:image/png;base64,iVBORw0KGgoAAAANSUhEUgAAAdMAAAGDCAYAAABwcPpaAAAABHNCSVQICAgIfAhkiAAAAAlwSFlzAAALEgAACxIB0t1+/AAAADl0RVh0U29mdHdhcmUAbWF0cGxvdGxpYiB2ZXJzaW9uIDIuMi4yLCBodHRwOi8vbWF0cGxvdGxpYi5vcmcvhp/UCwAAIABJREFUeJzsvXmUXOV17v28NVd1dXe1ultqtWb1pJaQ0IRaYK5DYuNlkLETMIbECXKkCzGx1yK2icO6CddArolJgM/3i++3PgfDDRCb4NgxJijhOhhIMDYIgeTW0PM8V3V3VVedmodz/+h+D6eqazhTnaqufn9r6Q9V1xlqOs/Z+9372YTneTAYDAaDwVCOodQnwGAwGAzGWoeJKYPBYDAYKmFiymAwGAyGSpiYMhgMBoOhEiamDAaDwWCohIkpg8FgMBgqYWLKYFQohBCeEPJZjfb1BUIIp8W+GIxKhIkpY81DCPn7FeH4i4zHb1h5vKFU55YLQsjLhJAkIeTGUp+LRF4EsLvUJ8FglCtMTBmVQgTA1wkhjaU+kUIQQjYD+BiA/wfAfy3x6UiC5/kwz/PuUp8Hg1GuMDFlVApvABgF8GC+JxFC9hJCzhBCAoQQNyHkBUJI08rfOlciWfp/ByEkRgj5N9H2dxNCBkT//++EkDFCSJQQMksIeU7CuX4BwKsA/l8AnyaE1Gec498TQl4hhNxHCJkihHgJIf+bEOIQPeeThJC3Vv62SAj5P4SQzjyv+3VCyHcyHqshhIQIIbeu/P9WQkg3ISS8ss//IIRsWvlbWpqXELKNEPLTleeFCCG9hJA7Jbx2BqMiYWLKqBRSAB4A8EVCSEu2J6xEhP8J4BKAYwA+DsAJ4GVCiIHn+R4AcwBuWNnkIwCWAFxPCDGtPHYDgDdX9ncbgPsB/DGANgCfAnA230kSQgiAUwD+gef5cQDvAviDLE/9LwCuWjnHOwD8DoD7RH+vAvDtlddxw8p5/gshxJLj0E8B+D1CiFX02O8C4Fa2awLwjwCeBdAJ4KMAns/zUv4/AA4AvwlgH4A/AeDL83wGo6JhYsqoGHie/1cAbwP4Zo6n3Avg1zzP/xnP8z08z3cDuAvANQCOrjznP7AsEMCySP0IwMLKcwDgN7AipgB2AJgB8DOe58d5nj/H83xa9JeFGwBsAHBm5f/PATid5Xl+APeunOfPAPwTllPD9LX+eOXfwMrr+EMAu7Asrtn4ZyzfcPyO6LFTAJ7jeT4OoBmAGcCPeJ4f5Xn+Es/z3+N5fi7H/nYA+AXP87/meX6E5/lXeZ5/tcBrZzAqFiamjErj6wBuJ4QczfK3IwA+Sgjh6D8AEyt/o9Hsm/gwMr0By+nj/wBwAyGkDcAWfCim/wTABmCEEPI0IeT2jMgvG6cB/JDn+djK/38EoIUQ0pXxvCs8zydE/58GsJH+hxDSQgj5ASFkiBDix3JEbQCwPdtBeZ6PYjnSPLWy/V4sC+8zK0/5NYDXAFwihPyYEHJvgfXn/wngLwghvyKE/A9CyJECr5vBqGiYmDIqCp7n3wPwYwCPZfmzAcsR4cGMf20AXll5zpsA2leE8+jK/9/EcrR6A4BBnuenVo41AaADwB9hOZJ8AsD7hJCqbOdGCHEBuA3APYSQBCEkAWARgB2rC5HimS8N6b/XfwHQuHLsLgCHACQA5ErzAsD3AHyMELIdy6L+K57nr6y8liSAT6z86175+wAh5OpsO+J5/mksR8L/G0A7gF8SQh7Kc2wGo6JhYsqoRP4bltccP5nx+AdYXt8b43l+MONfAABE66Z/jmXhdGM5Ov0IgBvxYVSKledHeJ4/w/P8V7CcCt638txsfB6AB8DVSBfzewDckUuEM1kpWOoE8CjP86+tnHM1AFO+7Xiev4zlNdq7Afw+PoxK6d95nud/xfP8wyuvZRrL67W59jfJ8/zf8Tz/OQD/feV1MBjrkrw/PgZjLcLz/CAh5O+QXrADAP8Ly0LyIiHkMSwL224AnwPwNSqoWE7r/j6A/39lf6OEEA+AWwGcpDsjhHwBy7+hd7FcyHMHliNKodo3g9NYXpO8JH6QENIP4G9Wtn8m24YZeAHMA7ibEDKB5dTz32A5Mi3EUyuvK47l3lF6DsexXOz0f7B8M3EIwDYAV7LthBDyPwH8G4B+ADVYvnHJ+lwGYz3AIlNGpfIIMsSF5/lpLEeNKSy3plzGssBGV/5R3gBgRHoU+maWx3xYFsi3sFwhfBuAW3meH8k8GULIYSwL1I8y/7ayfvoyJPac8jyfwrLwHlg57v/CcktQNN92K7wIIIbldduA6PElLL83r2D5ZuAJAH/J8/w/5NiPAcDfYllA/x3LAnwyx3MZjIqH8Dxf6nNgMBg6QQhpBjAO4Dd4nn+71OfDYFQKTEwZjHUAIcQMYDOW24b28Dx/TYFNGAyGDFial8FYH3wEwBiWK3/vLvG5MBgVB4tMGQwGg8FQCYtMGQwGg8FQCRNTBoPBYDBUwsSUwWAwGAyVMDFlMBgMBkMlTEwZDAaDwVAJE1MGg8FgMFTCxJTBYDAYDJUwMWUwGAwGQyVMTBkMBoPBUAkTUwaDwWAwVMLElMFgMBgMlTAxZTAYDAZDJUxMGQwGg8FQCRNTBoPBYDBUwsSUwWAwGAyVMDFlMBgMBkMlTEwZDAaDwVAJE1MGg8FgMFTCxJTBYDAYDJUwMWUwGAwGQyVMTBkMBoPBUAkTUwaDwWAwVMLElMFgMBgMlTAxZTAYDAZDJUxMGQwGg8FQCRNTBoPBYDBUwsSUwWAwGAyVMDFlMBgMBkMlJpnP54tyFgwGg8FglCdEypNYZMpgMBgMhkqYmDIYDAaDoRImpgwGg8FgqISJKYPBYDAYKmFiymAwGAyGSpiYMhgMBoOhEiamDAaDwWCohIkpg8FgMBgqYWLKYDAYDIZKmJgyGAwGg6ESJqYMBoPBYKiEiSmDwWAwGCphYspgMBgMhkqYmDIYDAaDoRImpgwGg8FgqISJKYPBYDAYKmFiymAwGAyGSpiYMhgMBoOhEiamDAaDwWCohIkpg7ECz/OlPgUGg7FGMZX6BBiMUsPzPBKJBMLhMHieh8lkgtFoFP4RQkAIKfVpMhiMMobIvBtnt+6MioGKaCKRAADE43HwPC/8owJKCIHBYIDZbIbRaITBYIDBYGACy2CsDyT90JmYMtYdPM8jmUwikUgIokkIQSwWSxNR8fOziazBYADP87BYLDCbzYLAMpFlMCoKST9oluZlrBuyiajBULhsIJtAUmHt6+tDU1MTampqhOcajUYhVcyiWAZjfcDElFHx8DyPVCqFRCKBVColWUTzQQWWiqXRaBSORQVbDF1/NZlMwjZqz4HBYJQPTEwZFU0qlUI8HhdEVOs0bOa+ckWxqVQKyWQSsVgs7bniYicWxTIYaxcmpoyKhEaiyWQSQHaR04pCdQe5BBYAEokE4vF42t8yo1haUcxgMMoXJqaMiiKzQrfYBUGEEEX9qeJKYTG5oliDwYBUKiUUO7GWHQajvGBiyqgIeJ5HMBhEIBCAy+XSVWi0NHvIF8UODg6ioaEBLpdLeK7BYIDJZEpbi2UCy2DoDxNTxppGHIlyHIfp6Wls2LBB0b6URJl6CJc4iqUpYODDKDYajSISiaS17GSuxbIolsEoLkxMGWuSbG0uRqNRd0tApWlerY6dq2Uns2eWtewwGMWFiSljTZGvV7SUwlYu5IpAWcsOg1FcmJgy1gRSekVpkY6erBUBl9uyQ6NWq9XKolgGQwJMTBllj9Re0VII21oR02zkK3ZaXFyEx+NBa2ur8DfWssNg5IaJKaNsEYsoULjNRa2wcRwHQgjsdvu6FYlMc//MYqdsLTviCTusZYexXmFiyig7lPaKUuN5uXAch4GBASQSCRgMBoTDYRiNRjidTlRXV8PpdKKqqkoQFjFrOTKVQyHjiVgstkqIs1UUMxiVChNTRtnA8zzC4TDm5+fR2NgoO8IhhMhaM41EIhgaGgLHcWhra0N1dbWQSqatNoFAAFNTUwgGg+B5Hg6HQxBYp9MpnLde6HWsbNNzMskUT/G2tGUnc8oOa9lhVCpMTBklRxyJRiIRTE1NYdOmTbL3IzUyTSQSGBkZgcfjwe7du7F3714QQtJs/UwmE1wul2CQACynnUOhEDiOw8LCAsbGxhAMBmGxWMBxnCCyxUoTrxXRYS07jPUIE1NGycjW5mIymRRHX4VSrqlUCuPj45iamsK2bdtw/PjxtIiq0AXcYDAIEWlTUxMAYGxsDAaDAXa7HYFAAHNzc2lpYpoqzpUmLlekRKZyKNSyc+XKFWzevBnV1dUAWMsOY+3BxJShO4V6RZW2t+Talud5zM7OYnh4GE1NTejq6oLJpM1Xn6YuGxoa0NDQIDxO08Qcx61KE4vXYi0WiybnsVYRiywVUDZlh7EWYWLK0I1i94pmi0wXFhYwMDCA2tpaXHPNNbqJV6E08eLiIsbGxhCPx2G1WtOi2HKoJtY6MpVzPDZlh7EWYWLK0AWpvaJqxZTi9/vR398Ps9mMAwcOwOFwKD73QseUmpYWp4kpdB0xEAiA4zi43e6caeJKppB4K5myw1p2GHrCxJRRVPTuFU2lUuju7kY0GkV7eztqa2tlba8kIlNzvtRlyGq1rkoT0yk409PT4DgO4XAYHMfB7/cLIlusSLuUkakc5LTsAEgrdmItOwwtYWLKKAo0WpDbK6r0whaLxTA0NIRQKISOjg40NDToOtFFa0wmE2pra9NuBvr7++F0OmEwGOD1ejE+Po54PA6LxZLWruNwONacQGgp3lJadoaGhtDc3Ay73c5adhiawMSUoSk8z4PjOEQiETidzqJflJLJJMbGxjAzM4Ndu3ZhcXERjY2NRTteJmoKppQcy263o66uTngsM03s8XgQCoXS0sT0n5xq4rUSmcpB/F2MxWJCARNr2WFoARNThiaIe0W9Xi/8fj9qamqKdrxUKoXp6WmMjY1hy5YtuPbaa2EwGDA6Olq0Y5YjUtLEMzMz4DgOqVRqVTWx1Wot4dl/iN7iXWjtnk3ZYciFiSlDFbnmihYrWuN5Hh6PB4ODg6ivr8exY8dgNpuLciwplKudYLY0cSqVQjgcRiAQgNfrxcTEBGKxGCwWS5rAOhyOioxMM4+XTwTlTtlhLTsMJqYMReTrFS3WKDSv14v+/n5UVVXh8OHDsNlsmu5faQFMOYppNgwGA6qqqlZVBkejUcE6kaaJk8kkzGYzTCaT4E2sVW9uNkoRmcqNKFnLDiMfTEwZsijFXFFqRM/zPPbt25fWWrLeKIZw0zRxfX298BitIAaQN01ssVg0EQgl4qb2eFqct9SWnaWlJSQSCTQ2NrKWnQqFiSlDEtRbVdwrmuvip5WYRiIRDA4OIhgMoq2tDRs2bFC9T63RMzLV84JrMBhgs9mwZcsW4TGe5wXTCZ/PtypNTEVWSTVxuaV51ZIpkNFoVFh/ZS07lQkTU0ZBpBouUNSKKc/zGBgYgMfjQUtLC/bt21e2F5a1lOaVQzZxI4QIaWLxIAKaJuY4DvPz8wiHwyCErDKdyJcmLlUBkp7HE0ehbMpO5cHElJETms5NJpMA5M0VVSKm1Ig+GAzCarWuMqKXit4X5vVOtjRxMpkUBHZ2dhYcxyGZTAppYrHpRKk+Kz2Pm0wmcxps5FuLZS07awcmpoxV8DyPYDCYdics58cqV0x5nsfMzAxGRkbQ1NSE6upqbNmyRZGQ0r5BvS4u6ykylYPRaFxVTUzn1QYCASwtLWFqagrRaBRmsxmRSARzc3OCN3Gx10/1Fh+5a8Ji838xuVp2skWxrGVHX5iYMgTEvaLvv/8+jhw5oqjtRI6YZjOiX1hYENJicqEmCnpdSCpVTIsBIQQOhwMOhyMtTRyLxfD+++8jGo1iYWEBoVBISCmLnZ20rCbW+zPT6juZK4qlxhNivF4v6uvrYbFYWBSrA0xMGTl7RZVecKT0meYzotd6cgxDPnpG9xaLBSaTCTt27BAeSyaTgunE3NwchoaGkEwmYbfbBYEtdZpYDsW8wcslsGNjY6ipqVn1W2ItO8WBiek6pli9ovm2DYVCGBgYQCwWy2lEr0YQaZpXCZXeZ7qWMBqNqKmpSXPRomlijuNWpYkzTScKCZfe4pFMJnUdDk8zNGazOe21sik7xYOJ6TqE/qDi8fgqEaUYjUah8Egu2QSGGtH7fD60tbWhvr4+5w9VbWSqdFuaLlOyXaVRjkVc4jTxxo0bhcdjsZhgOqFXmlguevfRArkrstmUneLAxHQdUYpe0WQyidHRUczOzmLXrl3Ys2dPwR+j2qhYibjNz89jYGBAiCAy2zpyRRWVfGFZK6/NYrFgw4YNaX3INE3McdyqNLHT6UQikUAkEoHVatXldZZCTKUiZcqOGBrFiiuKWRTLxHTdILdXVE1kCiz/ECcmJjA+Pp5mRC8FtalaOUIcCATQ398Po9GI/fv3w2QyIZVKCW0dU1NTghOQONKprq6GyWRiad4yJV+aOBAIIJlMoq+vLy1NLDad0Fr4yllMc5Evio3H42lRLK2zEFcVr7cololphaN3ryg1og8GgwiHw4qM6NWkaqWKWzQaxcDAAILBIDo6OuByuZBKpRCLxWAymeByueByuYTnp1IpoSDG4/FgeHgYyWQSJpMJPM9jYWGhrKawqKUc07xqoWliq9WKiYkJXH311QA+TBNzHIexsbG0NLF4LVZNmlhpdXq5Uahl591338Xhw4fzGk+stZsKqTAxrVDEbS6AdBGlGAwG2ZGp2Ije4XCgvb1d1vbiYxdLTBOJBEZHR+F2u2W5KxkMBlRXV6O6ulp4jOd5zM3NYXZ2Nm1Yt9VqFS7C1dXVsNlsFSdMa5lMK8FCaWK3270qTUw/X6lp4mQyuSa9h6Uivr7Qm45sLTvj4+P4u7/7O3znO9/R7dz0golphUFFdHx8HA6HA3V1dYp+VHLGqGUzov/lL38p+5iUYlQS8zyPqakpYf6pUnclMYQsD+u22+1obW0VjiOewjI7O4tIJAKTyZSWIlaSStQzpVyJkSlFSsq1UDUxnRMr9bPVO82rd/VwNrLdwHu9XmHZpNJgYlohZLa5RKNRYU1PCVIETWxE397ejrq6OkXHykSNaGTblhYXbdiwoejzTwkhsNlssNlsacO64/E4AoHAqlSiOI3odDpLfgFcDyi9UchVTSz+bKkdJgDhM3U6nSXzAi43AoFAWnankmBiusbJ1SuqtoAo3/aJRALDw8OYn5/PmSpV40SkVZqXFheZTCZcffXVacYQ+bZXerx8mM3mrKlEcZTDcRx4nofD4RBSxE6nsyTDz/WMTNeqGxEl12cbCoWENfZwOIz33nsPNpst7eapWEsApYhMpdww+P3+tGi/kmBiukYp1CsqJ02bjWyCRo3op6amsH379rypUrq93mJqMBgQiURw6dIlhEIhtLe3pxUSaY2aKDqbf20qlUq7CI+MjCCRSMButyMWi8FgMGg6RzQXlVyhrEfK1Wg0pq2xLy0t4ejRo4hEInnTxHQQu9rzK4WYSjlmIBBgYsooD6T2ihqNxlVenXIQb59pRN/V1VWwsrEUvaKJRAI+nw9utxsdHR3YuHHjmlv3o2LpdDqxefNmAB+u1dGUek9PjzBHVLxWZ7fbNX29ekamen5OpVoPFq+xNzY2Co/H43FBYCcmJoQ0cabphJwMRanEtNB1gYkpoyyQ0yuqpBo32/Z0vdHlcglG9FK318vFSFxcZLVasXv37rQ1rWKiR1EQXaurqqqCy+USRp1Fo1Fhrc7tdiMcDgsRkdhwotxbEUoxy7Sc3hOz2Yy6urq0moPMViyaobDZbGnr7LnSxHpXDwPLN7NSItPm5madzkhfmJiuAZT0iqpdM41EIpicnATHcZLXG8UUy9s3k8ziorGxMV1TlKU0baBzRDMLnTKjHLG1Hr0IF7ro6b1mqnfbSDmJaTZytWLlShOLBbaqqqqsI9NsftyVABPTMkZNr6hSMaVG9MFgEC6XS2hsl0uxxTQQCKCvrw9mszlN7NVWAq91skU54gkss7OzCAQCSKVSaYVO1dXVJSl0AvTviSxFJKzF8QqliTmOE26g4vE4zGZzWqai2J+v1MiUpXkZusHzvNCLRdtb5P4Y5RYgZRrRG41GzMzMyDqmmGKleWk7TigUQkdHx6q7XK08haWyFuwEs/VM0kInjuOwsLCA0dHRtDRiKBSC1WrVRXgqPc1b7ONlu4GanJwUrBLn5+dlp4mVwNZMGWWDOBIdHh5GfX192h2oHKSumeYyol9aWtK8GljNtpnORbmKi0ohbuUuptkQFzo1NTUBSE8jer1eTE1NYXJyEmazeZUpgZbit1YjRTnH0zutnEqlUFVVJXy2QPrny3HcqjSx2nV2qdW8LM3LKBrZekWp4bpSCqV5U6kUpqamchrRq11z1aqalxYXjY6OYtu2bQWdi9SKqdwLeyWkhiniNKLf7xeKnWKxGAKBAAKBAObn5xEKhYTJOuJqU6WCUYpq3kqKTLORTdikpIknJycRDAbB87zgTUw/50Jp4kQiUTAyZX2mjKKQbzi3FqYLuWz1qNdoQ0NDTkcgtelSLdK8Ho8Hg4OD2LBhA7q6uiSt+ag972KZNqxlLBYL6uvrhSpiYPnCSQth6AUYwKpCJynm8JWe5i1VMZDU15irmpj2O2dbBqACK04TJ5PJgoMeOI5jDkgM7ZDSK2o0GoXCIyVkE2OxEf3hw4dhs9lkbS8HNaIWiUQwPT2NUCiEgwcPwm63S95WzcQZJegdmZaLN2+hyTriGaIOhyPN+D+zvarSxbRcIlM5iJcBKNSmlLZjzc3NpbVj0YxFvmOnUqmSDmkvJpX5qsoYqb2iJpNp1VBeOYjXTDmOQ39/PwAIRvRSttc7MqXFRUtLS6itrVVUSVzJa6blnlLO1c5BI5zMyTpS23S0ptLFGyhONCz2nRaniWmWYmhoCIuLi5ibm0uzxaRLAGrWSiORCD760Y8iGo0ikUjgs5/9LB5++GGMjIzgzjvvxOLiIg4fPoznn39eci+81jAx1Qm5vaJaRIbJZBKXLl1SZESvZ2SaSCQwMjICj8eD1tZWNDc3Y3Z2VvFx10ufaTHRSnBoj2tVVVXavsURDp0k8sEHH6SliIsxpBvQPzoqVQGSXjcpNEths9mwY8cOwdhfnCb+xje+gcuXLyMajeLBBx/EwYMHcfDgQezevVvSe2O1WvH666/D6XQiHo/j+uuvx0033YQnn3wSX/nKV3DnnXfii1/8Ip5++mnce++9Orzq1TAxLTJKe0XViBmtBg6FQmhra5M8s1OMWpGQIqZi56KtW7cKxUVqKon1TvMy5JMZ4dTX12N6ehotLS1CodPCwsKqyTq00lStSOgdmZarT24xjklvUjLTxD/4wQ8QDodx4403oqurCxcuXMALL7yA3/7t38Yf/MEfFNw3/R4AywVT8XgchBC8/vrr+MEPfgAAOHnyJB566CEmppWG2uHcSsQ004i+qqoKmzZtkrUPitqLTaE+V3FxUWYRVCl8fZWyFiJTjuNw5Uo3fL5JuFxbsXfvgYKpfr0dkAghBSfrTE1Nrao0VWJIwNZMi0Mh04ZgMIgNGzbglltuwS233CJ7/8lkEkeOHMHg4CC+9KUvoaWlBS6XSxDwrVu3YmpqSvH5q4WJqcZQEaVDqJUYLgDyxDSXEf3ExITs42qFwWDIWkBFnYssFkvO4iK1LkZKhZgWhZnNZsmfWbmLKcdxOHPmGbS1+XDggBPT0704c+YcTpw4JWntXA/yCXeuyTrBYBAcx62arCOOYnNVlq4XMS03AVfbFmM0GnHhwgX4fD78zu/8Dnp6elY9p5R1BUxMNSKzzWViYgLbtm1TvD+pYqrUiL7YZEaXkUgEAwMDCIfDWZ2L8m0rB6XiRkU+FoshlUoJE1nov2LNnSw2V650o63Nh66u5e/itm11ACZx5Uo3jh27Lud2pYhMpSIudMqcrBMIBLC0tITJycm0yTo0grXb7euiAEnvXlopx9TKsMHlcuGGG27AO++8A5/PJ/S3Tk5OltREn4mpSvL1iqr50RYSU7/fj/7+/lXetGLUDOhWCxXEzOKixsbGgu+JnmIai8UwMDAAjuPQ0dEhjDGjBTLUzzYSiQhOQPQffW45R6Y+3yQOHEiPQJubq9DdPVmiM1qNFuJGJ+s4HA5haYPn+TTDCdrKEY/HEQqFEIvFBEenYv5GSpFyLQVSBoMr7TH1eDwwm81wuVwIh8N47bXX8Gd/9mf4zd/8TfzoRz/CnXfeiWeffRaf+cxnFO1fC5iYKoQO504kEll7RakYKq0aNJlMWdOk1Ig+Fouhvb09750eXbcshZgSQuD1ejE3NyfJuUiMmnVPqUKcSqUwNjaG6elp7N69G3v37gUAYYZrtoks4guzeORZOBzG7OxsUaz21OJybcX0dO9KRLrM9HQQLtfWgtuWa2QqFUJI1s+xp6cH1dXViMfjGBsbEwqd5E7WkQrNdFQ6hX6zanx5Z2ZmcPLkSSSTSaRSKXzuc5/Dpz71Kezduxd33nkn/uIv/gKHDh3C6dOnFe1fC5iYKkBKrygVQ6VimhmZZhrRiy8Ohfahpg1A7oWO53nMz8+jt7cXRqMxp8NSPtSsexaKFMUOUE1NTTh+/Lhw0Sx0McjmBBSNRnH+/HlEo9E0qz1xBFvsyCcfe/cewJkz5wBMoLnZienpIAYGanHixIG82+kZbeuddiWErDL+F0/WmZmZAcdxgr+t2JdYyeSVtTDyTS1SPkM1YnrgwAGcP39+1eO7d+/G2bNnFe1Ta5iYykBOr6jaPk2xRVc2I3opqB0QLleMaerZYrGgvb0dCwsLii4+xUrz+v1+9PX1wW6348iRIwWtz6RgsVhgNBqxY8cO4bFEIiH0UIojH/FFWY2XrRycTidOnDiFK1e60d29XM174kR5VvPqRTZxyzdZJ5ulnviztFqtec9fbzHV+/0EpKWyK9mXF2BiKgklbS650rRSSaVSiMVieOedd7Ia0UtBL+MFWlwUiUSE1LPf7y9Je0u2c45Go2nFT8X+QZtMpqwzRcUtHhzHFTW1KMbpdOYtNio15SCm2chlqReJRBAFJTeYAAAgAElEQVQIBOD3+zE9PS2MOss0nKCvqRRewOVWyQssR6YbN27U6Yz0h4lpHkoxnFuchkylUorSpOJzKKYlYL7iIjVRsdrWGLptMpnE2NgYZmdn845ty9xe7vGkkK3FI1tqkfZQ5jKLLxdvXi1ZS5GbePKKWBjE6+kejydtsg41d9frdapd2lGClCWtSp5lCjAxzYpawwVAWWSaaUT/wQcfKBZSQLs0byZ0fNvY2Bi2b9+etbhI7yHdmcednZ3F0NAQmpubZRU/6Umu1GKmWXwqlYLD4RBcX1wul6rvRblRrpGpHHJN1qERrNvtFvq+xVNXpE7WkUM5R6ZMTNcJtM1lamoKdrsdNTU1in/kcsQ0nxG9mh++1mleWlw0MDCAhoYGHD9+POeFoFRiynEcFhcXYbFYyqrvVirZzOLp2t3w8DD8fj+6u7uFaSziQictBbaSC5D0ihBput9ut2P37t1wOBxCNoJOXRFP1hGvw6r53urpy0thkSkTUwCre0XpbEY1DcZShIxOScllRG8ymVTdZWoxE5VuT4t3rFYrDh06VHAsmt5iGolE0N/fj3A4DKfTiX379inaTymKNwpB1+7oxbaxsTFtGou4OEbsAlRTU6PqolypBUilEG8qbtmyEYUm69DPXapxSLl6AWtl2lCurGsxzdUrqrZ4CMg/Qi0ej2NkZATz8/NoaWnJaURPxayUa6aRSAQXL15MKy6Suq0eYppMJjEyMgK3243W1lbU1taiu7u76MctNeJpLE1NTQDSi2PELkDii7KU6lO90dutp9wKggpN1qFr6tQ4RGyZmK2vuVS+vCwyXafk6xU1mUyIx+Oq9p8tKsw0oi+0lqdlZCmXRCKBpaUleDwe7NmzR5JzkZhii6nYj3jLli3CexmPx8vakaiYZCuOybwo0+rTQnaJldwasxbSyrlmh8ZiMaEqnPY106UBKrLxeLxsI1MmphWEWESB7MVFJpMJkUhE1XHE0W0uI/pCaCGm1NFHKqlUCpOTkxgfH4fdbsfOnTsVlbMX02bP5/Ohr68PNTU1q9ZFtThuOaZ6lZLrolzILpEueehBKd7vchfTXFgsllWTdehwbo7jMDU1Ba/XK3gVi0W2mBW+iUQiq6WpmGQyueZqGOSwLsVUHI1mQ4s0LxVCNUb0Wg0Il0K24qLx8XFVLSpaEw6H0d/fj0QisapQi6LW8KHcvXa1opBdIsdxuHjx4qoIthh2iZV085KLYr4+Opzb5XIBAKamppBKpeByuYRWneHhYSSTSdjt9rR1WC2MS4DCkel6+E2tOzHN9NDNhhZiGolE4Ha7kUgkchrRF8JoNKo6D6linKu4SK2Yq4VeZGk/6/z8fEErxfUihsVA3N4RCATQ2toKk8kkCGymXaLT6URNTY1qu8T1IKZ6kkqlYDKZVlWFiyfreL1eTExMCGvq4gI3OsBBDlKtUyv5c16XYloINSJGjegjkQgcDgeuvvpqRfsBPqzmVUqhAiRaARuNRrMWF5WqvQX40J93dnYWo6Oj2LZtG7q6ugpetCv5x6on+QZ2i+0Sx8fHEQwGQQhJK4yRY5fIxFRbkslk1ohTymQdmvKnYkw/00I3TIUi01L0vurNuhNTKSiJTDON6Gtra7MaM8uhWAVIiUQCw8PDmJ+fzzsWTcmaq1Ykk0mcPXsWdXV1qlygGNqjtV0iE1NtkVPNm2uyTjwez+ovnWk4QY+TSCQKDgZXOn5trbDuxFTKj1aOmOYyok+lUqpTpFqvmdLiIjq4vFA1sVoHJSWEQiH09fUhGo3iyJEjwjoQQ1/kCpwau8RSVPNWMlq0xmTLSIhvmMSfp8PhEIwoTCZT1hvfSje5B9ahmEpBiohRS73x8fGsRvRqzNrF55GrV1Xq9slkEjzPw+PxYHBwEA0NDZKrifVM8yYSCQwNDWFxcRHt7e1IpVKw2Wy6HHstsZaEQKpdYigUgt/vRzAYFAS2UjIRpfi8itVnmu2GibpzdXd3C+uw4sk61dXVCAaDWFpaUhyZTkxM4K677sLs7CwMBgPuuece3HfffXjooYfw1FNPCVXqjz76KG6++WZNXqsSmJhmId9dstiIvqGhoagpSC3SvNFoFOfOnYPVasXhw4dlCZQWBUiFog6e54VWnO3bt6O9vR2EEFWVxJVKJfRiZrNL7O/vh9PpBCEEHo8HIyMjQqsFLXJyOp2atFWshR5Ttei5PknduUwmE9rb2wF8WOjEcRw8Hg/uu+8+zM7Ogud5PPDAAzh06BAOHTqE1tZWSedpMpnwxBNP4PDhwwgEAjhy5AhuvPFGAMBXvvIV3H///UV9jVJZd2Kq5oeUaURf7MhJjZjRNhKO43Ds2DFFKRa1kSndPtdd8sLCAvr7+7Fhw4ZV0bKaAeGMtUdVVRVqa2uxefNmAOkWe9lmiYrdnOSwHsS0FN684vdUXOi0ceNG/OxnP8Orr76KN954A7/xG7+B8+fP40c/+hH+5m/+Bjt37iy4782bNwvfi+rqanR2dmJqaqpYL0Ux605MAfntE/mM6Auh5serREzFxUUtLS0IBoOK1yrUiimtJs78YQeDQfT19cFgMORsGypFJXEymcTk5KRQyViMnsq1QqkdkIpll6i3uJUqMtVbTAtdTwOBAJqbm3HTTTfhpptuUnyc0dFRnD9/Hl1dXXj77bfxne98B8899xyOHj2KJ554YpW/uZ6sSzGVgsFgECZ15DKil7IPNXeJcgqhxMVFYqvCoaEhRccGtJ86E4/HhYrn9vb2tOKGbNvq6cAzOzuL4eFhbNq0CZFIROipFPfr1dTUKOrBY+SHmqgUQgu7RL0j03Idh6YlUt5TLQqQOI7Dbbfdhm9/+9uoqanBvffeiwcffBCEEDz44IP42te+hmeeeUbVMdTAxDQL8Xgc0WgU58+fR2tra04j+kLQPlGlX2wpYiYuLmpsbJRcXCQFrdK8YqHfuXMnOjo6JA3p1iMy9fv96O3tRVVVFa655hrhuPT8aIuA3++Hx+NBOByGyWRCTU2NcKGuxLXdUkemUpFrl0jnwoZCIV1ujEqRctV7cICUGwaO47Bt2zbFx4jH47jtttvw+c9/HrfeeisACL2yAHD33XfjU5/6lOL9a8G6FNNcaV6xEb3ZbMbVV1+dNslBLtT8QWnhRCExXVpaQn9/P2w2W1HWcNVGpoQQLCwsYHx8XLbQFzvNG4vFhJFtnZ2dQkFM5oCDbC0C8Xgcfr8fgUAAbrcboVAI58+fT4uEWAQrnWIIdy67xIWFBfh8PgwNDQk3RsW0SyxFmldvksmkpIkxSsev8TyP06dPo7OzE1/96leFx2dmZoS11J/85Ce46qqrFO1fK9almGaSaUR//Phx9PT0qK5k1cLBKNv24XAYAwMDiEaj6OjoKFr/lhpB4zgOXq8XiURC0vzTbMdWE/HlukCLb5haWlqwadMm2RdPs9ks2O4BwHvvvYd9+/YJkZDb7UY4HBaM42kUK3UeZTmwViJTOVgsFtTU1KCqqkq48NLMQy67xOrqalRVVSkWxPUgpoUMGwB1E2PefvttPP/889i/fz8OHjwIYLkN5oUXXsCFCxdACMHOnTvx3e9+V9H+tWLdi2kuI3qtzO619NYVFxdRj9piXoSURKaxWAyDg4PCnWhLS4tsIQXUpXlzrY3Nz8+jv78fGzduxPHjxzVNv2UKLPChcbzf7181mWUtCmyx0Fu4xeJWyC5xYmJClV3iehBTqZGpUjG9/vrrs95Yl7KnNBvrUkwJIYK5u8ViyVpRqlYIAfWCTC8w4rFoO3bsKOhclLkPpT9oOVXP4ohv165d6OzsRG9vr2JBVBMVZ0a1oVAIvb29MBgMiqLkQuQSb7FxPCWXwIrXYMtBYCsxMgWkiZtUu0QAqwQ28watFMVAeiM1MlWa5l0rrEsxHR0dxdzcXN4UqZZj2JTC8zzi8TjeeecdNDY24vjx47KLi2h7ilIxlXKOtAAqM+LTUhDlQG8geJ4XXJU6OjryVg/rRTaBzVYsI65Gramp0WxUVjmyFoRbqV1iPB5fF604ha5LzE6wQtm+fXvByjItxFTNPpaWltDX14dEIoGuri7FxUVU0IsxGDgQCAjRfbYCKDXevmqreaenpzE5OSl4EBfzYq127Fu2YhmxwM7MzCAajSKZTApOQYX6KdWyFgROCVqKjRS7xMXFRaRSKXAclxbBFss1rRQ9plKOqSbNu1ZYl2IqJYVrMpkQDodVH0eumIiLi/bs2YNLly6pqtIthll9LBbDwMAAgsEgOjo6cqZv1EamSrZdWlpCIBCA3W7XbdpMMWaoZhPYwcFBAEjrp5RjWFCurFUxzUamXeLU1BR4nk8b1J1pl0ifr4VdYinEVMos01gsVvFe2+tSTKWgVWQq1ag+Ho9jeHgYCwsLacVFatY8AW0HfKdSKYyNjWF6ehotLS3Yu3dv3ougnmIajUbR39+PSCSC6upqtLa2KhLSUs5wLYTZbIbNZls1i5K26WQT2JqaGlgsFtlipefaW6VGwcCyuJnNZmF0WTa7RK/Xi7GxMU3sEktlEpHvt1aufdiRSARvv/02YrGYsEbudDrR3NyszFegCOdY9mg9hi0XUqfPTExMYGJiAjt27EBbW1vaj4HuQ42YqhUHsbk/bR2ScverRpikpnnFAt/a2oqNGzfiwoULin/ASrYrRmQq9bhWqxWNjY2CYUEuRyAqsLTQqdBFmt7I6UElRabZjpfttyK2S6RoZZdYjpEpoO+ghnzQ79vjjz+O119/HYuLiwgGg4hGo5iamsLY2Bi2bt0qe7/rUkylUOw100znolzFRVRMlaYr1aZ5k8kk3nvvPTgcDhw5ckTWnbLayDTTQCETj8eDgYEBbNq0SbPCp7VONkcgscBmXqTFVcSlKnKqdDGVU3mv1i6xHNdMpdpF6s1TTz2F7u5uzaqMmZjmoJiRKS0ustvtBZ2LtBjDpmR7mjaNRqO46qqrFBlISxHEfNvmEsRgMIje3l6Yzeas75/aSFHuxb1UkalU8gms3+9PE1iaZkwkEojFYpqs4xWiktO8asVbrl2iyWQSUsh6uXAVao2hxVflAn1PrrvuOvT19aGlpQVmsxlmsxlGo1Hxd35diqlead7MfdCxaPF4HHv27JFU3aa3mCaTSaF1qKWlBeFwWLGlotatMYlEAoODg/D5fOjo6Mgp8HqLW7mLaTbEF2lxFETTjMlkEpcvX0Y8Hk9bx6NrsMU4Hz0olzSvWnLZJU5MTCAQCOhmlwgUbo3x+/1lJabA8nfdYrHgT/7kT/DJT35SiO7tdju+8IUvKNrnuhRTKWgZmdLiosXFRbS2tspyLtJCTKUImnhySnNzs2AMMTk5WRLjBfGaKc/zwlrGjh07Chrl653mLccUlhLEacaxsTEcOnQoTWB9Ph8mJibSBJamifWIYLVA7zVFPQuCLBYL7HY7rFarsOZH7RI5jsPIyIjmdolA4ci0HA0bkskkjh07hhtvvBGLi4vgOA7T09OqrrXrUkyljntSi8FgQDAYxLvvvosdO3agvb1d9n7VOjFJWTNdWlpCb28vqqur0ywV6fGVfsG0qOb1er3o6+uDy+WS3OpSikhxrUWmhaCvJ9c6HhVYr9eL8fFxxONx2O32tCioHAVW74kqekfCmeuXxbZLpMfMF5kGAoGyi0xNJhO+9KUv4eLFi0I179atW1V9Z9elmBYbcfVrMpnERz7yEcWmCVqY5edat4xEIujv70csFsPevXuzfuFL0SsKLP/gPR4PgsEgrrrqKlkD2Vmat7jkEthwOJxXYGtqanTp+81HORcgaUEymSwoCFraJQKFX2M5uh8Fg0E8/fTTeOmll+D1ehGJRHDNNdfgr/7qr7BlyxZF+1y3YlqsCyAtLnI4HDh8+DA++OADVe5DWqR5I5FI2mPJZBIjIyNwu90FDfP1jkzpmu309DTsdjuOHDmiy3HXCuUq2oQQOBwOOByOtD5YscDSXkoqsDRFrCd6V5bqnVZWejyldolSbnLLKc1LC9D6+vrwwgsv4MyZM0LU/vjjj+P+++/HCy+8oOgmaN2KqRRyGZhnQ1xcJJ6PqRYt10zFo+a2bt0qyTBfr8iURvODg4Nobm7G/v37MTExoei4am6UlFxo9YpM9RQBLY6VT2D9fj8WFhYwOjqKYDCIS5cupaWIixXBluPgbK2Pp5V4S7FLHBoaQigUwuXLl3PaJZZjAZLP50NtbW1a+vvgwYN46623ACi7aV23YirlAkiLkPL9sDOdi8Tl61pgNBoluyjl2j6ZTAprj7W1tavWRfOhpk9VqphyHIeenh7YbDYcPXoUVqtVuAtWAkvzqiccDuPsL38J3+QkXFu3Yu+BA7JS7bkQC2xTUxMA4OzZs9i1axcCgYAgsNRuT2uBXQ9p3mJGwpl2iTzP47333sOOHTtW2SUuLi7i7bffRjQaxd69e2Ufa2JiAnfddRdmZ2dhMBhwzz334L777sPi4iLuuOMOjI6OYufOnfjhD38ou3Vv+/btaG5uxje/+U189KMfRSAQwEsvvYTDhw8DUHYzuW7FVAr5xFTsXLRz586cxUVa2AGqKUBKJBJwu92K1h7p8YsVmcbjcQwODsLv92PPnj1pqSA1Rvdqoul4PL4ufETzwXEczv7Lv+C3qqtxwOnEdG8vzpw7hxOnTmkiqJmI3YCowIrt9rIJLE0Ry11C0bvPtBT2haVIK2ezS5yamsLExATOnDmDt956C9/73vfQ0tKCa6+9Fn/6p39acN8mkwlPPPEEDh8+jEAggCNHjuDGG2/E3//93+NjH/sYHnjgAXzrW9/Ct771LTz22GOSzpd+Fq2trXjooYfw8MMP4+WXX4bVasXp06dx8uRJAFB0vWZimodsQiYuLqIjx/L9oLWwA1QSGdJB4m63GzabTdHaI1CcNC/P82k3Inv27Fl1wVHbViM3UuR5HuPj45iYmIDZbE4rnqEX7lyRUaVFple6u9EZCKBrJZrYVlcHTE7iSnc3jl13nS7nkE9g/X4/PB4PhoeHkUwm4XA40pyc8v0eSzGiTG8x1fP15bISJIRg69atuPvuuzE8PIwHHngAH//4xzE8PIyhoSFJ+968ebMgztXV1ejs7MTU1BR++tOf4s033wQAnDx5EjfccINkMR0YGIDNZoPFYoHH48GTTz4Jh8MBo9GIUCikyqhk3YqpEuOGzOIiKdELrcZVmqKSW80r7snctm0bDh06hP7+fkXHBtSt2WaLahcXF9HX14cNGzagq6sr54VP7TxTOdt6vV709vaivr4ex44dE4pUaPFMZmSUeeGuNDH1TU5ik8OR9lhzVRW6JydLdEbLiAU20zA+U2DFRTJigS2FmOqJ3pGpnPFrhBC0tLSgpaVF9nFGR0dx/vx5dHV1YW5uTvj8N2/eDLfbLXk/AwMDaGxsRCwWw9/+7d8Kbl8mkwl+vx8nT57EzTffrCijsG7FVApUTEOhEAYGBhQVF6lN08oRMypUdXV1Qk9mNBpVVdmqVWQaDofR19eHVCqFAwcOFHRV0iPNS1uD4vG4cE7JZFIQ02zFM5kX7lQqJSwFpFKpnO0DpYDjOFzp7pa97unauhWzwWDaY9PBIFwKzL+LTTaBTaVSQoo4U2Bp8YzNZivKjN9SUwpTimLPMuU4Drfddhu+/e1vq26xueaaa1BVVYWxsTGcWlm2CIfDSCaT8Hg8aGtrA8DWTDWHEILx8XHEYjGhhUQuWvSJFto+FAqhr68PAFYJlRbVwLFYTNG2tHhpcHAQbrcb7e3tkt/DYqZ5U6kUxsfHMTU1hba2NqFXUsp+s124L1++DEKI0D4ALPfn0QhWrcOMEjiOw5lnnkGbzyd73XPvgQP4z+pqvDsxgWanE9PBIAZqa3HiwAGdzl4dBoNh1RoeFdienh4sLi4KbjdVVVXC5+R0Ote8wOodeUuZGOP3+xW3xsTjcdx22234/Oc/j1tvvRUAsGnTJszMzGDz5s2YmZmR/PsFIBSIvvPOO7j22muxZ88e4W///u//rirwWdvfHBXku/OgxUWTk5Oor6/H4cOHFa97FDMyTSQSGBoawuLiItrb21FfX7/qOWqnxijdnud5zM3NIRAIYPPmzZLacDKPqyYyzXXOCwsL6OvrE9a71d7FGwwGWCwWNDY2CnfN4gZ46jAjroKsqakpikeqmCvd3Wjz+dC1bRsAeeueTqcT19xyCxJmM7pXotoTGlXzZqJXepwKrMViQWtrK6xWqyCwfr8fc3NzGBwcXNVHWV1dXTaZBqmUW8GT0j5Tnudx+vRpdHZ24qtf/arw+Kc//Wk8++yzeOCBB/Dss8/iM5/5jOR9Tk5Owufz4Xvf+x4WFxdRVVUFjuPQ3t6OJ598El/84hfR2dnJ0rxqySwuamtrQzweV/XlLEZkyvM8JicnMT4+XtCmUM3aI91erqgFAgH09vbCbrfD4XBg586dso+rtlc0c1uaZuZ5HgcPHoQjY01QvK0SxMfL1gBPLdwCgYDgkWoymYSoqKamRhijpQW+yUkcyBA/OeueDocD11xzjSbnko9SVteKI1hKZh9lpsDW1NRITuWX6+gxLZESmUYiEdjtdtn7fvvtt/H8889j//79OHjwIADg0UcfxQMPPIDPfe5zePrpp7F9+3b80z/9k+R9ejwevPrqq7hy5QpcLheGhoaEpTCO47Br1y7Z50lZt2Ka+SX3+Xzo6+tDVVWVUFzkdrsRDodVHUfryHRhYQH9/f2or6/PW8CjFXLSxLFYDIODgwgEAkKryy9/+UtFx1VzERKLaSqVwujoKGZnZ4vSB5x5vFxks3CLx+Pw+/3ChTsSiQhzKmmzvMViUfReuLZuxXRv73JEukI5rnuW20i0zD5Kug0V2NnZWQQCAUFgxSniTIGt9GInoHBkSj9fJZ/x9ddfn/N39fOf/1z2/gCgpaUFn//85xEOh/Hxj38cGzduhN/vRzKZxJEjR4RKXrZmqoBQKIT+/n4kEolV/rTFHhAuBfqhBoNB9PX1wWAw4Oqrr84ZWWmNlMhUnBbfvXs3Ojs7S3pHTs+ZDg9vamqSnWaWg9Io2mw2o76+Pi09T+dU+v1+YRA0ndASiUQkv4a9Bw7gzLlzQJmve5ZCTOUeL5/A+v3+VVZ74kk6eoqpmgyU0mK1RCIhaah8uUTo9Cb1kUcewcWLFxEKhWC1WuFyueB2u7FlyxbF57puxTQej6Ovrw+Li4s5i4vUpmgB9Q5G8XgckUgEFy9ezDvDs1gUElMaKTc0NOgSKUshFothenoagUBAcgtTuZA5pzJzQsvS0pLgWyxOEWe+706nEydOncKV7u6ir3uqoRRpXi0ELpfA0rXymZkZ+P1+RCIR9PT0FDSL1wKl76WaYrVCE2PKrWWMvkfPPPMMfvWrX+Gll15Cc3Mz5ufnEQqFMDw8rPgaW/orXwmpqqrKu96oVWQazGgzkII42jMYDOjq6irJ3V2uNK+4gljPSDkf1MB/enoaLpcLB3SKworZZyqe0BKNRmEymdDU1JTmbzsyMrKqMpVeuJWaLOh1EawkRyKDwZDmZRsMBjE8PIwtW7YgEAhgenoawWAQPM8L01hqampQVVWlicAq7TFVU6xWaJZpMBgs2AanJ/Szf/zxx/Fv//ZvOH/+PN5991388z//My5evKiq9WbdiqnFYhEG6OZCywHhcqDpycbGRnR1deHs2bOq1xCVrt9kRqaJRAIjIyOYn5/PWUGsNzzPC+/Zli1bsGfPHni93pKcC8dxuHKlGz7fJFyurdi7V/toMJu/ba7KVPFFW86MSr3Q23heT1KplFBkVlNTI4z2otNY/H7/qnFn4jVYue+LUjFVU6xWKDItR5N7nudhNBqxY8cOxGIxLC0t4fbbb8ejjz6KRx55RPF+162YSkHvNVOO49Db2wuz2YxDhw4JFXBa+Psq3Z7eDIgnzmzbtg1dXV2S91fMaCAYDArvGTXJX1hYKInRPcdxOHPmGbS1+XDggBPT0704c+YcTpwojqetmFyVqZkzKgkhq1p0Silmekem5VDslG0aSzaBlTuwW6mYqilWKxSZqjVsKAaxWAwf//jHEQwG8YlPfAKPPfYY6uvrFVUci1m3YirlR6XFXEwpkam4CrajowMulyvrPpRe9GjfpZL1TIPBgFgshrNnz6K6ulrWxBm6fTFcWaj38MLCAvbs2ZO2zlGqqTFXrnSjrc2Hrq6VdNm2OgCTuHKlG8eO6eNpK0acdhRHRRzHwe/3Y2xsDKFQSFj/o1GR1B5YLaLwUqR59ULODWwugc12M5SZIqbHUHqNUFOsVui6EggEyi4ytVqtePjhh1FVVYXHHnsMf/mXfwmfz4cXX3xR1X7XrZgC+lx080WmYieefFWwVEyV+vsqdUGKRqPo7+9HMBjE8ePHFf0o1Ipp5sWWmkEMDQ1h27ZtOH78uKYm+YDy6MXnm8SBAxnpsuYqdHeX1tNWTL4eWL/fLxRihMNhDA4OCgKb2QOrVRSut5jqidrWmFwDuzMNQWi2gd40yz2ummK1QtGw3+8vu8gUWP7e/fCHPwQhBLfccgtaWlpWBTFyWddiqgfZKoLpGt/g4CA2bdpU0IlHT39fYLXIq1n30MIWkF5s6dxTu92eN0IuVWTqcm3F9HTvSkS6zPR0EC5XefV2ZpKtB/bdd99FXV0d/H4/ZmdnhR5YKq79/Zc1icIrOc1bDNP5fAI7MzODYDCI999/Py2dL8XSUmmxWiHhLsc0r9vtxje/+U2cP38eDocDc3NzqKurw7e//W1VRYtMTCWg5gefKYTUHchms8mePKMUOTNJaSGP2G5vZGRE8bHV2gLyPI9EIoHBwUEsLS2tmnuq9TGVQMV0794DOHPmHIAJNDc7MT0dxMBALU6cKK/ezkLQoqBsPbDUZOLKlbM4eNCLyUkCm80Om82KpiYbLl2SF4WzNK96qMDSnuSdO3cimUwKjsziFRQAACAASURBVFuZEayW6+WFPr9yElN6rr/+9a/xwQcf4K233hL+9uyzz+LrX/86Xn31VcU3QetaTKVEMDSqU9o/Sb9o0WgUAwMDCIVC6OjokOVVqdasXoq/rtgUQlz8pBa1wkYHDO/YsQMdHR2SLrxqI1OlF3in04kTJ07hypVudHcvryOeOFF+vZ1KsVqtaGxsRGNjI+bnr4fR+O/YuHEjIpEIQqEQzp8fw/x8HS5duiRrvqheYqp3z6PeDkhiETAajXC5XGmpy0QiIaSI6Xp5sQvS/H6/ogEhxaS6uhoHDx6E3++H0WhEVVUVamtrhYkxSlnXYioFuuapVExTqRSi0SjOnTuHlpYWbNq0SfbFQ4vJL1LM8js6OrBhwwbFx8mGUjGlEZDD4RDGyUlFrZjK/XzEx3M6nSUpNtISKe/dh1H43EoUHgPH7cGtt94Bg8GwakxdLm9bPSNTvdtwSimm2TCZTDkFlhakBYNBGI3GtBRxLoGV8tlxHIfdu3crf1EaQms3otEo/vM//xN/+Id/iE9+8pMYGBhAT08PPvGJT+AXv/gFNm/erGjm6roWUyUDwqUiLpQBoGpCSTHElOd5TE9PY3R0FNu3b89rXqEGuWIaj8cxMDAAjuNQXV2NtrY22YVXak3ylWxTbk4vain0PhSKwjPH1FFvW7H1Hh15Fo/HdREevY3n1WS09DpeLoGlKeJcAltVVSXp/VQzfk1r6PV3w4YNuOOOO8DzPH79618jkUigvr4eb7zxBp577jmcPHkSX/7yl2Xvf12LqRSUrFcuLS2hr68PDocDR48exfvvv6+6qk/LNVNq6l9TUyM76pOLVDHleR5TU1MYGxvDrl270NnZiQsXLiiKavVeM600pN4YSI3CxdZ7zc3NAD7sq5ydnQXHcWlFM+I5sFqKXyki03Ib1C2FbAVpYoEdHR0VWqqi0ShmZmZyjhUspzXT8fFx2O12tLe34+6770ZVVRWsVqtmnxET0wLIiUwjkQgGBgYQiUSwZ88e4UtExaxUkSldM41EIujv70csFsO+fft0aWGQImxLS0vo6emBy+VK8/dVKopqIkWe5xGNRmG1WiW/Xj0jU72OU+wIjvZVJhIJGAwGtLa2Zk05mkymtDU9u92u+Nz0TruW4njFEu9sAuv3+zEwMIBYLCaMFaSfq8/ng9lsVtwac+rUKbzyyivYuHEjLl26BAB46KGH8NRTTwmTnx599FHcfPPNkvd57tw5tLe34/3338f3v/99Yai41WpFIBDA7/3e7+Haa69VfK1b12KqVZo3mUxidHQUc3NzaG1tRWNjY9q+aUWvGjFVY5ZPCIHb7cbExETW85NyfDWmD7kEMRaLob+/H+FwGFddddUqcVc6i1WpuFFRB5bTzTabTWikr6mpyRnB6yWmldiPKb5wZUs5xuNxoQfW4/EgHA7DbDanmfxLvfHRO81bbmumWkNtLXfs2CE8Rj+vCxcu4Ac/+AGuXLmC06dP47rrrsORI0dw3XXXSZoZ+oUvfAFf/vKXcdddd6U9/pWvfAX333+/ovM9fPiw8P26/fbbEY1GEYlEEIvF4PP5WJ9pscnX48nzPGZnZwUz61xjvtS2tig1y6f9rMPDw3A4HIrHkKltb8nclud5TExMYGJiIm9RFrVRLPb5xuNx9Pf3IxQKYd++fUL/Km0F8Xq9GBsbQyKRgMPhEMS1urpa84uX0lFYWqJ3UVC+Y5nNZmzYsCGtMC4WiwkFajMzM0ImIXMObLZjVUqkmA29xTRbgEA/r9tvvx233347PvGJT+DFF1/EwMAA3n//fbz22mu4++67C+77ox/9KEZHRzU93507dwIApqen8Vu/9Vtpv6t4PC4EC2wEW5HIFZnSdUcpFnt6my4Ayxflvr4+mM1mtLa2CmscStBSTL1eL3p7eyUNNy92mldchLVr1y7s3bsXwPLFmhACm80Gm80mpIN4nhf8U8Vm8gaDQZg5Wqg5Ph90FNYWtxspvx/n3W68vnkz/vCBB7Bp0yZF+yx3lAi3xWJBQ0ND2pg6Ogd2aWkJExMTiMfjsNvtaWuwpYgUKzkylZKtCoVC2LJlC7Zv346Pfexjqo/5ne98B8899xyOHj2KJ554Qta4NNqV8cgjj+DkyZO46aabEIvFYLFY8Ed/9Ef44z/+Yxw9elTxua1rMZWa5hWnWJWsO2phuiB1+3g8jqGhIfh8PuzZswculwsLCwsIBAK6HD8TKojRaBR9fX2Ix+M4cOCApLFMSsVUynbLxgNXVhVh5RNh6osq/szp2LdIJILx8XGh8lGchpS6zneluxtb3G7Mjo2hLRTCEZsN712+jOf/+q/xxYcflvjq1VNOkakUxDc+dD2N53mEw2EEAgEsLCxgdHQUsVhMcPeiLTrFrLat9DSv1KUrrd6De++9Fw8++CAIIXjwwQfxta99Dc8884zk7el5jI+PC60vNAgaHR0VvodszbRI0MiUjh7zeDxoa2sTfrRS0CMyFVfDZhocaFHApMYS0OPxYHR0VHjfil3Yk2//Yjelzs5O1ZWGRqMRDocDNptNGOknXudzu90Ih8OwWq1p66/ZMhm+yUmk/H60hULoWklrVjU0IDQ1hSvd3Wjevl3VuZYjxRJu8Zg6GtX7fD5MTk7CbDYLbWu0B1Y8+kwrQVoPkbCeg8HF2Zm7774bn/rUp2RtT79nR48exT/+4z/itttuQ21tLRYWFpBIJISlBJbmVYCUN81oNGJpaQnvvvsutm7dqmjdsdiRqdfrRV9fH+rq6rKmTotp+pAPGhFUVVUp6rPVssVFvL4tx01JCpmin22dj66/ZqYhxeuvrq1bcd7txhGRxeRSLIYdW7bAOzmpm5iutchUzrGsVis2b968qgfW7/cLPbBA+mxRpal7vSPFUqzR5lveor8JrT7fmZkZ4XP7yU9+gquuukrRfr72ta/h61//OiYnJ1FTU4Of//znuP/++9MKqZSwrsW0EF6vF1euXEEqlcLx48dVTW0pRmQaiUTQ19eHRCKB/fv350ydyvHmzYZcUYtEIujt7UUqlcKOHTuEYbzFPm4ugsEgenp6YLPZZI+Q0wqxFR+wfKGhw7w9Hg+GhoYQSSQwbLfjF0ND+K2mJgSTSbgdDiRXhLYSKbVwi3tgKeIxddTXVvy8XD2VmegdmQL6VnzTgrxcRCIRxbakv/u7v4s333wT8/Pz2Lp1Kx5++GG8+eabuHDhAggh2LlzJ7773e/K2id9b3bs2IEXX3wR7777Lnw+Hx555JG8r0MqTEyzEAqF0N/fj2Qyic7OToyMjKgyNqAuL0rJFGNxK46UlLMe3r7A8sVjdHQUs7OzwnnNzc0Jd/tKjqsmVZRMJjE8PIz5+Xl0dnaqLn3PhZJ0NCEEVVVVq5yCmpub8Q9//dfwTU1hU00N4jYbJgjBTZs2IRaLwWq1FuMlpFFqgSsWUsUt35i6QCAg9FSaTKa0tfHMMXWlEFM9kTJ+Tem0qRdeeGHVY6dPn1a0L8rDDz+Mb3zjG/jzP/9zNDY2YvPmzaitrcWvfvUrOBwOXHvttar2v67FNPNHLB443dbWhoaGBmG9VA1GoxGRSETV9qlUCjzPw+12Y3BwEM3NzZJTzlo7KGVjfn4e/f39aGpqSjsvteutSreNx+N45513sHXrVnR1dRX1oqZVnyk1L7j/ySeF9pi6zZtxZNcuJJNJzM3NIR6Pw+12p62/6iGwxULPdhU1fabZTAvi8bjQojM3NyeMqaPiqndfq94U8iwvJ/ejZDIp9LfG43GcO3cOS0tL4DgOwWAQFosFv/jFL1QdY12LKfDhBZsW72zbti3t4qtWiADl/r7ic0wmkzh37hxsNhuOHj0q6wIqNbLMt30uUQuFQujr6wMhJOtIOa17VAsRDofR09ODRCKBrq4uSSPuyo1csyWNRiMMBgMaGhrg9/vh9/sxNTWFaDSatv5aU1Ojqkq1Us3ntT6W2WzOOqaOFp9FIhGcPXtWaJuiUWwplhmKQaHItJzE1Gg04q677kI4HMbv//7vr5pbqvYaDzAxxcLCAvr6+rBhw4asPrVaXFTUCDI1fo9EIjhw4IAi02i16dJs509bQtxuNzo6OtIuKJnHVttWI4VUKoWRkRHMzc2ho6MDkUhENyHV2+g+W59lOByG3+/HwsICRkZGkEwm04potKxS1ZJyTPOqwWq1wmq1oqGhAQsLCzh69CgikQgCgQC8Xi/Gx8fTis+oyKpt0SmFF7WUNG+5iCmF4zicOnUK586dEx4bHh7GnXfeibNnz6r6Pq5rMeV5HouLi7j66qs1WYDOhZLIVOwStGvXLni93pJNXxCLGnVVGhgYyOv6lG1buUhN89IboswUcyE4jsPlyxfg9U6grm4b9u07KKn/Ndt5ltKbV9wG0tTUBCC9SnV6ehocx6UZyecroqnkNVO9066EENjtdtjt9jTzj2w3P+IWHbnuWnpX8gJrK80bDAbx4x//GP/6r/+KhYUFPP300+B5Hk1NTRgdHU37bJiYKoAQgvb29qLf1cmNTBcXF9HX15fmEjQ6OqrrhUeM0WhELBZDMBhEb28vzGaz5FRzMdO8tGqY53nZA805jsPLL38PbW2L2L+/GtPTPXj55XO45ZbTZZuGk/PZi6tPt2zZAmA5kqApyMwimlKtv+o9HLwcCoJy3fzQ6m6xu5bT6UybA5vr/PVuw6HnnO/9LKfIlC6P2O12bNmyBe+88w68Xi+WlpbQ3NyMb3zjG8LzlLKuxVQqNEJS+kZLjUzD4TD6+vqQSqVWRcs0+imFmNLZrDMzM9izZ48sCy+1YpotEqMuNlNTU2hvb5dloEG5fPkC2toW0dW13Lu5bVsdgAlcvvxrHDp0jax9rZV5pkajcZWRfCwWEwR2ZmZGKKKJxWJYWFjIa/CvBXpHpnrNF5X7fTAYDKvctVKpFDiOQyAQwNTUVFp2QdyiQ5dS9BbTQp9dOc0ytdvtuPnmm3HzzTdjdnZWuImhaBFQMTGVABVDpRFLIdMG2sLh8XjQ3t4urIWJoe0xekZNVEQHBwdRVVWFY8eOyb7waZ3mpd6+DQ0NBY0g8v3Yvd4J7N+fXrbf3OxEd/cECDkm+zzXgphmw2KxpBXR8DwPr9eL4eHhNIN/NSnIfFTamqmWxzIYDELGQJxdEI+po57bNpsNsVgMoVBI1Zg6LQkEAtheZq5di4uLeO2113Du3Dk4nU5YLBbE43Fcd911uOmmm1iaVw1yxrApFbJca39Sp87Qc1BTcSY3uuY4Dj09PbDb7ejo6IDP5yvaPFMp28ZiMfT19SEajUry9i0UydfVbcP0dM9KRLrM9DSHurptis61UiCEwGq1wm63o7W1FUBug//M9Vcl4lHJ67PFEO5cPbAzMzNwu90YGhoSxtSJK4gze2C1oND+ymnNlH4eP/3pT/Hd734Xn/3sZ2Gz2RCJRODxeIRrKxPTIqNFa0smfr8fvb29qKqqkuTKo5W/bqEfOPWuFRvle71eXdtbxNsmk0lMTEwI5tS5xrVlUiha3LfvIF5++RyAcTQ3V2N6msPAQB1uueVq2ee5liNTKeQy+M8c5E0N/uk/KRfwShC4Uh/LZDLB4XCgtrZWuAESp+9nZ2cRiUTSxtRVV1erWh+XstZdTmJKWVxcxKlTp3DPPfdk/TtbM1WBVgPCpRKLxTAwMIBgMIg9e/ZI/rJp5a+ba82I53nMzMxgZGRklXet3r2itMp2aKgbS0sJHD/+XwqOa8ukkMA5nU58+tP/FZcvX8DFi5Ooq9uKT396uZqXjmBbr0gRuGwRktjgf25uDuFwOK3HMpvBP4tMtTueOPWemb4H0v2hJycnEYvFYLPZ0lp0pK6PS5kYU45iarfb8corr6C2thbNzc3C625ublbdSrfuxVQKWogpz/MYGxvD5OQkdu/ejb1798r6YRfTrD4QCKCnpwdOpzNrlKzFCDapcByHl176LjZsGMLOnUYsLMTQ05NCW1ubrCHZUo7rdDrR1XV92mNKp9RUcmQqlUyD/1xzRumA9erqaiSTyYoUuHKcZZrNHzoSicDv96etj4s/n+rq6qw3sVJmmQYCgbIpQKLfscbGRvh8Pnz/+99Hc3MzOI7De++9h8cffxy33HKLukJTLU+4UlErpgsLCwiFQohGo4qmpwDFsQSkhhCBQCDvODK1RURS4Xke//Efr6Gq6jKuv34vbDYbFhYWMDnpxeXLF1YJX6Hj6iVwlSamWr2WXHNGaQuI2+2Gx+OBz+dDbW2tEL2qGbCeD73TvHpPcJF7PHEPLB1vljmAYXh4WBhTJ27RkRqZlpuY3n777bjlllvQ3d0tLB/19PRoUti57sW0mGlesdVedXU1du3apfgHpmVkKp59unPnTnR2duZ9H7SwVCwEjY5nZwdx443tcLlciEaj4Hkezc1OXLw4KWt/Sn19U6kU5ubmhPSklM+rElPCxXpNmQb/tHHeYDBkndJCBVaLCtVKTvMWGocmlVwDGILBIAKBgDCmLpFIgBCCqampnDdAwWBQVjap2AwODuKNN97AzMwMEokEnn76abS3t+P06dO45prldji2ZlpkTCaTLKN6sWF+e3s76uvr8cEHHyCRSJRsjBst5llaWkJvby9qa2slr0NqOVc0k0QigaGhIXi9XnR2doLnY5ib+xl27vww4luuspU3gkyJhSJ1Uqqrq4PP58PAwIAs16BKQc/XQsfz0feYQqe0+P3+tApVNQYTlVqABBTXtEFsANLc3AwA8Hg88Hg8glNbMBgUfiujo6NoaGhQPHrx1KlTeOWVV7Bx40ZcunQJwHLh0B133IHR0VHs3LkTP/zhD2X1u3/pS1/CwMAA9u/fD7vdjhMnTuAnP/kJnnrqKaFoSy1MTCUgNTIVF/FkGuarTRWrbY0Blj0oeZ7H3r17ZY1GKkZkSntYh4aGsH37drS3t/9f9t48uO37PPf9YCF2gAT3DaTEfZEoUiJFSrJk2bIdO1bkOHGcpW2Sxm566iZtbnN7JmfatJMzc9ukc3J77knjpkmcxInTuo7jRVZqW14kR5IlUZTERdx3AgQBktiIffvh/kEBJilQXEU7sZ4Zji0Ofwt+AL7v933e930eRCLRoi7b7GwlHR0WPJ5qjh2rX9P510K9hkIh+vr6iEQiNDQ0IJFIEllMNBpNiMqPjIwkFvWFtOTvG80LW5dtL5ctJnNpiTfQLBT4V6lUizY7N9scbqXa0vsRTLe64UmtVlO4wGc3Eong8Xj47W9/yw9/+EOMRiOHDx+msbGRxsZG7rrrrhvEEpLhi1/8Il/5ylf4/Oc/n/jdt7/9bY4cOcI3vvENvv3tb/Ptb3+b73znO6u+3/gYYkNDA8eOHWPv3r3I5fJNfWYf+mC6WTRvPOPTarWb3sQTPz4UCq35uPjOMe5SX1VVteYFZbODRdysWy6X3/CsFnfZjuFwZPPJT356zXTRarLpWCyGyWRiYmKCsrKyRN1o4XOWSCTLLurxppo4azExMUFqauotFZXfyjrwVmAt1GuyBpq4xu3s7OwNAv9LJfi2Uk5wqxWJPgg1WqlUSlpaGn/yJ3/C448/zqFDh3jppZe4fPkyly5dYnBwcFXB9NChQ4yNjS363csvv8zp06cB+MIXvsDhw4fXFEy/+93v8u677/Lyyy/zve99j5qaGvr7+7FYLJSUlKz6PDfDhz6YrgY3C6bBYJDBwUH8fv9NM76NZqbrCcYOhyPhiLNt27Z1D25v1sK60Kz7ZrKE8S7bcLiZq1evrqvustIGwO1209PTg06nW/PYzdJFfW5ujrGxMaRSKVNTU7jd7lXTw5v5mjYLW03zrve5rCTwv1SCz+/3J+Ytb/Vm4feJ5k2GlURsgsEgMpkMvV7PPffcwz333LOh61mt1kQNNy8vj+np6TUdr1QqOXLkCEeOHKG/v5/nnnuOlpYWnnzySS5fvswTTzyx4ed3O5iuAsnqlYIgMD4+jtlsXpWYwK0cbVmKYDDIwMAAwWCQnTt3olarmZiYuOVNRDfD9PR0wmlmtWbdG+0iThYUotEoQ0NDOBwOampqNmUOTiwWI5VKyc/PT9SUlorK22w2TKOjxDweckpK2NPSkhgh+SDig5iZrgbJBP7j9VebzYbRaGRgYCCpwP9m3sfvezBdjf3aWkpJW4H4elBZWck3v/lNAC5dusTzzz+/Ke/Vhz6YrofmjVuQ5eTkrHrUZSsy04UC8GVlZWRnZyMSifB4PHRevozDZKKioYHa+vpN6bLzeDx0t7fjMBrRGwxJz+v3+/H5fJjNZvbs2bOmwej1+rDG76v/4kUKKysT9zUzM8PAwAAGgyFRo71VWCgq7/F46H77bcpnZ8mQShkbHuZn77zDno9+lIyMjMSCvpmatxvBVmemtzroxOuvcrmcmpqaRMkkXn+NC/wv9RjdiMD/Vorqw/uTmW6lMXhOTk6iVDU1NZWwTFsLkn3fm5qaEp28G8WHPpjCyvRZPBDGLcikUim7d+9eU2C41Zlp3LZtqQC8x+Ph+I9/TJ7RSFFKCsGZGY63tXHs8cc3FFDj5y2329mp1WLu7V10XkEQGBsbw2KxoFAo2LFjx6oWF4vFwqvHX2B6tI/s7VVk5a9eKNvj8XDp/HlOP/MMJW43TTU1eMfHeeH8eUr370etVq85oK8GK31+ejo7KXc6ad6+HYAqgwG9yUREKmX79u24XC4sFgtDQ0MAm04PrxW/KzTvWrEwW0xmsB4XMLDb7TcI/Mfrr6sNWNFodEvt7N6PzPRm3+fNtl87duwYTz/9NN/4xjd4+umneeihhzbt3JuF28F0FRAEAb/fT2dn55otyOKQSqX4/f5138NywTQQCNDf3080Gk1qct7d3k653U6twYDP55vf0RmNdLe303zH6kUQ4ohnfRfffJOi8XHqr/uaGvT6xHnLqqvp7+9PZO6XL19eFV1rsVj47n9/goNyOy05WgYvdfKSBRobG1dsXIgH91BHB3dOTZEXjeLo6aGkoQFTXx+e6moOHDiw5tfa09OJ02kiLa2Qmpq6GzYgHo+Hq62tDF69itfloqbuxr9xmkzULfldvlpN5+Qk6gMHUKvVy9LDPp8vMRISiUS2bIH+fTXsXu5ayQQMFnqMxmvhsHizo1ark57z972bdzWZ6Xpp3s9+9rOcPn2a2dlZCgsL+da3vsU3vvENHn30UZ566imKior41a9+td5bv2W4HUxZPrNYKG4gFotpaWlZ9xd/o5npUpp4YeZXXl6+rKenw2hkp1a7SMQgX6Ohy7Q2EQSY/4L8+sknSevrIzI0hDoY5IrHw+7Dh5HL5eQoFLx67hwpKhX19fWJwL7a2uerx1/goNzOw/u2AbCjJIO5k1289Kv/oGFvEw6HEb3eQG3tjXRyfNNgl8moSk1FGw4TnJnBMjlJY2Ul3R7Por+P6/8mO6cgCLjdbl577WnKy53U1Wkwm/v4zW/aePDBLwHz2ebU0BCDHR20pKSwWxAQ3nyT37S18eCXvrTo/tIKCzH39c1vOK7D7PWSVnjj7Gwyz9F497DZbMbhcDA9PZ2QfLsV9PDva2a6EY/RhZudpQL/Uql0UYBVKBRbHkzj97tVuJWZ6X/8x38k/f1bb721rvNtFW4H02XgdDoT4gZ79+7l0qVLG/rSb2bNdHZ2loGBgUTmd7Mvkd5gwNzbS2ZWFsL1xcTs8aBPspCvdP3Wc+fg1Cl2y2ToZDJis7PEBgYYMxjIys3l8tAQxR//OLt3777h2NUE0+nRPlpyFu9mt6XL+cnpl9nT4mDnTi1mcy/Hj7dx7Nhimjq+aRACAQaGhtgpl5ObloYDsHi9i16vx+Ph+PEfU15uX3TOj33sscQGoLu7g5ISG42N85ZsBQWpxGImLl++gKWjh3KnE/nsLDW9vSizssgsK2O7wQAmEz2dnezdvz9xvZq6On7T1gZGI/kaDWavl8HUVB6sq1vVs493D4fDYQRBoKCgIJExxS3RYHPp4d/VBqRbjeUE/uP117jAfzQaJRwOJ6zqttKHeCuw1TXT3wXcDqZLEAgEGBgYIBQKsWPHjkUL9ka++JthoRaJRLh69SoikYiGhgaUSuWKx9XW13O8rY3g5CTKcBhjJMKgXs+x+rWJIIjFYq69+y4tgsD29HSytFpe9niYm52l+913KWxqwldby7133ZX02NUE0+ztVQxe6mRHyXtOFz2Tdop2lNLcPF871etVdHdc5mf/+7s0HT6SaC5KMxgYaGsjC+jWahF5PIgjEWyhEL4lr7e7u53ycnvinAaDHkEYp6vrCk1N+5FKpXi9FnbuTEUkEhOLCcRiMfLyVLzw/Ls026I0Ggy8brXSkJVF2O9n1mpl+/bt8/Ttkqxfo9Hw4Je+RE9nJ50mE2mFhTyYhA5eLeJMinF0FOf181XW1hKLxZLSwzqdjtTU1A/kgr5ZwdTj8dDT2Zl4Hsno9luFlJSUGwzWu7u7UalUSQXkP0jNZuvFSnOtt4PphxRxCjROm5aVlZGVlbXoSx7PLNfb4beRzDQajSYWyOrq6kW2SitBo9Fw7PHHuXzxIpfa2mg4cIBj6+jmFYvFRGMxvNf/rZZKOZydzTNeL2P5+ez49Kc5sMx5VxtMHzj2Cb579k04P0Z5jpYBq5uTdgl/+6k9AHg8QV7+4VmKJmyI3GHEJ6Mcb2vjns99jnAsxlWplP0pKdzR2MjrnZ1MAA9+9rPcs2/f4izWYWTnzvkMOBAIYjZO4Jkx0j0oSdC96elFTE31U1SUAcwvGhZLAJFfTKFu3phcr9NhNpspSUnBNDeHIAhMut1J6VuNRrMoW90IPB4Pv/nJTyh3OqnTaDD39fHadXq5qOi9hq14x2rccmuhY8vNFvTfNVu0ZM8jGd2+VRCJRIhEIjIzMxMm9gsF5BcarC8UmLhVAv+3Cjd739xu96oEGn6fcDuYMk+b9vb2kpubuyxtutFgut7MbN1NeAAAIABJREFUND6fmZ+fj1qtXlMgjUOj0dB84ACatDT27Nmz5uNh/v6rr9PdsqkpUiMRXCkpRA0GPvlnf3bTZqa4LvBKyM3N5ev/9CSvHn+B3tF+spsq2V/tIRyer3d2txspc/rIUSuJKQvYZjDguHaNV154gYcffZSGhga629sZMZkorKzk/vp68vLybqiN6vUGzOZeMjMVXHjjNM5uK4O9btx2J88HnuSRJ56gpmYXJ04sNA93MzysZ9feWixnz1KcmcnO4mJ+NTTEwMQEeXV1XJiYYDAtjQeqqwmHw4lFVSQSbeoimegONsxT0Aa9Pim9nKxjNdmCHqeHU1NTb2hg2wpsNJiu9nlsJZ28tGa6nIB8vP5qNBrxeDwJg/X4e7Iagf8PopTlB8kxZqtwO5gyT9OsNOqyGdq6azne5/PR29tLSkpKYpxjampq3dffDJq5vLqa1rIyrpjNZCiVhOVysioradq3b8VjVyu+kJubyx9/+YnEv9966y0GB7uACYbaTZQ4/Ez7MyivyGR0dJRcpZJIampCACEe1MfGxggGg0lro3fd9WneeiuVof4LjL3aQ+0cVLuUpGlFnDl9mrPV1aSnp6MMpHKtXY7RqKSgoIWjR3cBcKK7m8jICCk+H7qsLLoLC1Hv2YO6rIyHrotkCMI8NRx/3dFoNCH8vdHgumx38ApNZckW9GTdwzD/eZmZmVmXoPxWY7XPYyuDzmoakMRicSIrjSMSiSTqrzMzM/j9fmQy2SI2Yen7sdWdvKvBbZr3Q4q0tLQVA91WyQEulNyrrKy8QSVnvbTYRoJpvMHC7Xbz5b/5GyaGh3GYTMgzMhABZ195ZVnRBli/kpHH42FscJB0eSrXrsqYdUWRz0lpLChkzuWisLCQq1YrGdczkqXX7O/vTlobHRnp5/DhT/M//uJtCk1+Yqo89ucXk6FQ4DAaeeXf/o0/bmykSavF7HYz5NVTc++uxPxs3b33cvHsWXQSCYaqKu7dteuG172QPo0H1nhAFQRh0XshFotXHWBjsdiauoNXQrLu4ampKWw2G263O0EPK5XKhLj/B63et5rnsdXZ23rnPqVS6SKDdbhRCzoUCi2i6+Vy+ZbrAK+0Bt0OprexLDYaTFdD1cRdVAoLC5NK7sVru+v54qxHTWihC45cLqekpISMjAzy8vIWiTaUJxFt2Oi14+fPuHaNxooKpjwezkVidClV6H0+KvLyuGq1LttMJRKJmJszs2fPfG1UEGJAjLw8Na2tw4yNXWHfAS+7fQok4SCvdYzykKSMabebOpWK5uu1R4NeDxMT9HR0ULVzJ319fWRkZPD5xx5b9fsQfx/jf780W1347/i9x49ZShXCxruDV4JUKkWtVrP9ushEMnoYuKHe93515a7meWylyD1s7pzpzQT+Z2ZmcLlc+P3+hNb0UoH/zcZqNgq3ad4PKVYrKXirtG09Hg+9vb0olUoar4sg3OwetmIXGr8nlUpFU1MTo6OjiRrPSqINS+unq62ZLkR8bjQ7J4cspRLB7abC5UL2sY+h0mrpMpnQFxYu20wlEonQaHIwm7soKEgjFpvfTU9NeXG5tOzY4UC/Zzf2N9+kXALBsI83LkwwGA7zQHn5onPlqVS8cekS4utydBttakkWKBfSwvEsFhbTw/Ggu9ndwSthOXo4Xu8bGxu7oXt4K+nh1TyPrR7BuZXXWyrw7/F4GB8fx2Aw3CDwv7D+ullqWiuNxcDmKyD9LuB2MF0lNpqZJsNCY+yqqqpFVFsy3Apf0ZvdU3V1dWJ3KZFIcLvdvPHLX1Jut5M1MkLe9DQdgQC77rgDuVy+rBiEWCzGarXy2okXmTb2kW2o4oGPfSLR7efxeLh06TxdV84h9ovY0bwfh8lEo0ZD0GbDPDVFfl4eEp2OLpeL5gceSBy3nDawSCSipKSSzs4JotFxCgq0mM0ehob06PUK8vO1ZGdnY6uoYMJiQcj005kmJaWyGXFqKsFAgCmTCfvUFG12O6mf+Qx79uy5ZQvk0uwV5gNs/CccDmOz2UhPTyccDqNQKNjT3IxohTnj9WA1gWDhvKXhOs2+UO92cnKSUCiUoIfjC/qt2giu1C39fogobFXwjgsoLCfwv9y41Ho3PCsJNsBtmvc2bgKpVLouP9GliNOdcfp0oTH2SriVwTQWizE9Pc3Q0FBSIXixWExfVxfldvs8BRoKgdtNts+H2Whke1nZsmIQNpuNn33vb7l3h5+Wai2Dk51891tv8vW/fxKNRsNzz32fmWunaEJAHYXeH5xnUJdHIBqlOT8fQ2EhMpkM8+xs4vwWi4Wf/cM/sG1ykm25uUR0ugTNrFarUSqVuFwuDIZGTKYpxsfnyM9v4ujRPfT0dGA2j2Ew6Nl9551MmUx0vN1PqLqEyppS3j5/jZ6XXqLE78cL2DQaJEYjXq93S0ctxGIxYrGYmZkZhoaGKCoqIicnZ94+rqMDh9FIamEh1Tt3otFolqWHtwo36x6enp5meHh4UfewTqfbslrmVtO8W4nl2KpkButLNzzBYDAh8B/PYleaWFgNO7bVQv8fBHy4Xu0yWG0g22hmKpFIcLlcDAwMoNFokpqIr3T8csF0NQ4uy2Fh5/ByNLNEIsE5Ocmu63qbtQYDL4+P47bZEE1OMi2X31C/tFgsvPrKC7zy4i+5p9LKA7sb50XvizOIMcarr7xATV0dYqGPu3VyWor0+H0hvNP9WIZmeSevCMn0NBKdjulgMHF+j8fDj//xH6nr7ORwdjZOo5FptZoioOvKFRr37UOr1bJv3z6CwSAulyvxc+3aNSQSGZcviwiFBikuTsc0JaKjX8SDD6ZQVuZhxmylv9VCevkuDAYDRwwGuq1Wejo62LtGfd+NIBQK0d/fTywWY/fu3cjlcjweD6///OeUORzs1mqZHBriZHs7D3zxi6hUqkX0MKytuSmOzaIoV0sPX7169ZbTw1utAbyVWEs3780E/m02W8Jg/WYC/5FI5KaB8oM4qrMVuB1MV4mN0rzhcJhAIEBvby+1tbXrokCWC6bLObjc/ZnPMD4+lJixDARCi+iuuBjE9PQ0VVVVN/XXFIvFaHJyMHd0YNDr0cjlPHTHHTx3+TKe4mKajhxZVL+0WCx891tPcLDUTqlmkuoML72drVTX7UWhUFBRoOV4Xz95Bj3yUJgCjQyH3cXV9iHy8yIcSNWgzI/R6gwSy8hgW21t4vwXz54l3WSiMSsLrUyG4PUyMzSELRgkUlaGaP/+xMKpUChQKBSLxMvjItzt7Ze4cmUCu13gwIEs6uvTmZubI18nZV9LPrlaA9u2lwGQr9WuOHqyWYjFYlgsFsbGxigtLV1kN9XT0UGZw7GoQUo0McFgTw97DxwgFoslaq8L67Dx2ms8uIpEInw+35arBi2lhy9dukRtbW1SenhhgN0oPfx+0LxbhY30USwn8O/1enG73TeY3Wu1WiKRyKqe5e/r5mU53A6mq8R6g+lCsXyZTMbO65TcerBcdhxv1lm4wPqGh/nZT/6BI/emJWYsW1vd7N69m7S0tIS+b15e3iKhiuUE4CUSCaVVVXQYjTAxQb5Wi9njQVZXxxeTdPC++soLHCy18/D+bUxbvTiDAarygphNRkrKyhmYdJNdWIleb8CIiB6jlUKJhO3bpei0KZjMCvbfU8m0w4VKtZ3a+vrEfQ1c7ic/I4OJyUmiRiPaUIgCQeBifz/2ggLueeSRZZ+xWCxOLOZVVVUAnDjxC/LzO5mdnUUqTUGWLsfknsM+3o7TbEWalsZ5m42Az0fruXPUJBmFWQs8Hg89HR3YjUbSDYZF5wsEAly+fJnJsTEkgQD9HR3oFQryysup2bULu9FI3RI3joWBPplIxMKgGv/xeDy8+rOfUe50zm/AenoSqkFb3ayTLFvy+/24XK5l6eG1dg//Pmem6+3wXw4LDdaTuRlZrVZCoRAOh2MRPaxQKBCJRITD4U2jeLdt25YYxZJKpbS1tW3KeW8FbgdT1mcQvhq4XC76+vrQ6XTs3bs3YZW2XiyXmcZF3hfC7ZtjW6WV5ub58QCDQc/UVCuXL18kPX3eNHypUMVyAvDHjj2OWCxGoVBw7PHH6W5vv6GbNu4l2tV6DrFGRHd7O48fmtcOfqC5kO8+ayEYDqJVW2mfTuHscDpf+9uHGB0d5fIVH1cmXeT4fRyqEuGxKrGXZpKvDeHuH+PV1p/yxhtPU1EhY//+UgK+cTq7jRh9UXY6ndTodFxyu5krKOCASrUmOtbhcDAz40epjNDYWIlIJEYQ1Pz1/zpDZchC8aSVvmkbaSkp3KPV4n/pJV48f557//APmRgeviEgztu2dWC3G0lPN1BTszjwejweTjz1FGUOB3VaLea+Pk5cD2JOp5OhoSFGL1ygzO2mr6+PPJeLFJ2OaHU1J9rayKutvXGm0u0m/SYzpsmam9ovXaLK7aapuJiYIFCQloZgNNJ55QrFpaWJoPt+ZHMLu1WT0cML3Vriyk0r0cNbWTNdz0z1RrCahqCNYuE8skgkQiqVkpmZeYPB+g9+8AP0ej0pKSnYbLZ1KbYtxalTpxIbrQ8ybgfT61itQfhqEAqFGBwcxOv1UlNTk/D1u1UG4XFnmIUL7ITPyu7ynMS/Y7EYGRkptLVd4A/+4M+TfjiTCcCDke7udrZvr0AQhHlpwiWjLx6Ph+e+/31mek7RtEdArYO5PDP/ecZHrkqAoJfP313ET0/P4BIKufMjj/CFPz/ElStXuPDii9xhj6JUbKPPPsEzA14+9bV9lEhtiPr66Do3SHG6iKrdUrIKS7h8OcBHPtKEfXKK8ReC2DIyeCkUwl5QwOMPPEA4Gr0pHRvPCmfHxvAA+cXFPPjgx3n7bT+trSZSU2X825MnuO9OKTvLCnjn0jTbL8m5J6cEsVRKVmYms319/NPXvsYRvZ5t6enYr17leGsrRz73OU6depayMgd1dVrM5j5OnGjj6NHHEgE1GU0bHhnhxeeeo+XgQRRSKXXBIACNsRjN27YxarcTA1IcDjzA0PXZ1/y4qIRez9Fdu1bzEUrAOTlJXZw+lUiICQKG1FTODgwgkcspKysjGo2uOPu6VUjm1pKsmWap9nA8yGzlxmCzM8WVsNVG5JFIBIVCkVTgPyMjg//6r//i3LlzPPLII4mpgO985zuLdKN/H3E7mK4SqwmmsVgMo9GI0WikpKSEmpqapGL5G7mHZME07gyzkH616wqIMq+z6vX6sFotTE8H2LmzZdld3kIB+Djy8zV0dZkoK6tediPQ3d6OeLiPu++Q01I7H9BT1TF+dKqDn758jQdqdHSZvcy40vmb//d7hEIh3G43V157jeaRkfkmokCA/KIyciMuuq8ZOZgf5uKgn+ICKU016aQb3KSWg0TiY2DAwqEH9vPjkTFmJlw0lZVRazCgkcu5ODGRNEvzeDy0XbjAqWeeIT8cpkKnQ6VWY5yZob6+nqNHH6Onp4NXX32b8u1KPlW1k6zUVDxWEWkuG4IzAoEAmVlZKEwmWlwu7t+1C7/fT7bfj6Ovj3/93j+z76CHqqoSlEolBkMaYKSnp4O9e+cz5YU0bcDvp7+nh6mxMWyxGPmf/jQjV65Qp9XSfd1GDiBNocDkcJBfVkanzcbRxx6jp6ODTpOJ9MJCjq6Ddk43GBZluEIsRufYGNG9e9mzZw9yuXxVs68bkUbcaKPKcvRwXMwgTg9rNJrEd28rKOz3wxh8q4N3suuJRCLKyso4fPgwvb29PPPMM0SjUfr7+9edWYpEIu677z5EIhF/+qd/ype//OWN3v4tw+1gukqsJIkX9z/V6/U0NzcnpV02IzNNNp4Td4ZZSL8+XlbGyZO/wOlsIytLQSSiYnQ0k898Zuey548LwM9npPMwmz3o9YWLXv/Suqp5cBC5LExB1nxncjASweFwUKpTcLUvg1fcOtJSdHy8KJcLZ87w0COPMNzXR5bFQmNWFnqVCpVMxtTEBBq5nNOn/KSXZBOI+Dl0SIkQCzJqtiObm8EbUDM+FaSqpp57j34aS0c3OByYHA5O9fVxxWajMhrF5/fT2NKSoF5PPPUU8qtXuXNoCKlCgVkQeKiujktGI88/8wy5aWmkGwwUFxvIy67B4zSRBaRnq3BLZgkE3RRfDzwTVit7cnORyWTIZDJSU1NplMvps01QXp5LNBplZmaGYDAI+Onru0xJSSWpqamJIKYTi7l48iRFgkC6SITHYuHEU0+Re53G1ev1mC0WDGo1zkAAtV6foHM1Gs2Gu4prdu3ixPUNWCrQMznJdHExn/3kJxNZzkqzr0ulEdcq7L/ZgW2pmAG8Rw9bLBbcbjeXLl1K0MNxinizs7r3I5hu5fVW6uZdKNggkUioqalZ97XOnTtHfn4+09PT3HvvvVRVVXHo0KF1n+9W4nYwvY6VaN7lvvTBYJCBgQGCweAN/qdLcSv1fRfSr/EMOT+/gXC4EpvNS3q6gTvvVN5UzL+2tp7jxxc6pXgYHNRz7Fg90Wg00biytK7aP+VE7xUxORMiO11Ox9AQYouVLI+EA2gQJHqqcvIY87uZnuxmeHgHU4ODFOXmMmkykS2fPybd62VCImFXQQEz405adtUwMd2Gyz+KP+piZ6kYl9FPX5uTjndF/I9/+Auqq3fy0rPPcuGFF1A4HHw8K4uMtjZ6r1xh/M47+eQTT9Dd3k72+Dgpbje1OTnkpKVx0eHg0vAwfSMjpA0NUdfcjLmvjx6vk7SjCmZUKrDbKchX8H1/iMyIhkKNhosTEzjz84kucVcxu91kl1Rjt1soL89P/H5qaoTs7O3Y7XZGR0fxBIO0uly0X7lCTTCIW6fDqlbzqcZGuq1WvMzTuPlWK30iEZNjY6TodKSKRIyvg85dDhqNhvv+6I94/cQJPNPT1PzBH3CksXHFDDc++wrzm6prV6/iMJlIzc+naufOhOvMaujhrcgS4/RwOBwmJSWFkpKSBDPicrkwm803dA8vpIfXgw9rZhrHZgo2xBugsrOzefjhh2ltbb0dTH/fIAgCExMTTE5OUlZWRnZ29qpUY8Lh8LqvuZpZV5fLRW9vL3q9nsOHDycWBY/Hw2snTjB8+TLFNTVJ51A1Gg3Hjj1Od3c7XV0m9PpCjh17r8EoGo0mrauGQmFen4rgPDvDoMVCVsSO3SVn6loKR4IRzoy18/+Zr9C4T0/znc2IxSe5Nu5it1jMJb+PnpEBtvlD2KUpzOTm8tiRI7x08iQ9JisXW2fZluugVAtXx6SM9kqpnlXgLxfo6+piqrubvM5ODodCZAoCOYEAuwoLyZub48rAAG3nz9PT2sohuRxtRQW+vj4A8mUyfj0yQpHLRX1zMwa9nmylkpGLozz3cxtH7s/El5vD5Kgd2a67qdh9P30+H+mFhXyprIxTzz5LypK65QMfe5hTp55loW3b2FgWR4/ehUajwW6309/fzwNf/CKv/PznRIeGyEtLoz43F5/TSSpgsVoTNG5WZSU2vx+9UomkrGxddO5ysFqtjIyMcOT++xeN3qwWCxupdmm1mPv7OdneztHHHkOlUi1LD8N7s6/vl2+qTCa7oda3HD0cz17X0j281Zni+1GjvdlmY7OCqdfrRRAEtFotXq+XkydP8nd/93cbPu+twu1gukbEYjEcDkeiDtDS0rLqD7JUKsXv96/72jfLTONNTz6f74YMOT6HmjkyQrFez5zJtKwovUajobl5PsO1WCz86uc/Z7qvj7TSUkpra4lEZm6oq27bls7uI5Wkqh/mxZ/8kHIhjSJtLqrJdxlmBENhhLqyMHk1MSZMMzy6fxc2m5fnv9/GffkCXaEY02Y/yFL4o7vvJkOnY09TE09NjmGemUPULSFLK0MdkrCNFHJjAm92dfH2N7/Jwfx8mlQqYmIxjVotkVAIs91OqkqF2Gajp62Nmr17CZw7R1V2Nl0TE2C3MxQIMBUKUarTkZGdzUB/LwMdF1G7w9QVGPC8JaFTGeTwQ1/mzo/sZHxoCLt33hpdrVYvW7eM1147O02kpxdy9Ogu5HI5PT09BINB6uvrUSqVBD/xCcRvvEFzURHRSAS/388ViwVHMEhXVxdqrZbdhw8nOlU3a3EOBoP09fUhkUhobGxctz9vskaquCFAnIJeiR6O271FIpFb4vu6EDfLFpPRw/F55GTdw/Gf5Vie9yO4beX1VtLm3SxdXqvVysMPP5y45uc+9znuv//+DZ/3VuF2ML2O1ew6RSIRHR0dCILArl271mykfCu6eRfOsW7fvv2GpiePx8Ovfv5z/GfOkJ2djU4upzo7e1lR+jgsFgvffeIJDtrttGi19Le389zLL3P/V/6UM6evIBdNIkQC5BSXEhbyycvbR3PzHYjFYmZ/8QsUNjvpWjE5hUrGY34qGpTcvT+Dq1OzdHcbiUQC3PFJPdsrqrC82cu2cTs1mToCbicutZrfTLSyo0XKXaWphAf9mFsFql0CFwMunovCfo2GWrsducPB2YwMsn0+hkIhqlJSMNntONxu3Hl57Dl4kNr6ek709MD0NJm1tVwZGeFKNIqhvh6lyUR//yVkKSZ2Fs3RPhPBLnHxtV13zdOuETj17LM3jLIcfeyxpHVLjUaTaDaCeXP3rq4utm3bRm5u7nvOLwtqlvHs1lZSwsOPPoparcbr9SZoyP7+fkQiUaKbNTU1NTHTt1osFIIoKytLOJCsFyvNuy7FQno4FothMpkwmUyUXzcVWOqcE89e4/+/UayVel04jxxH3IowPgqSTIpPKpXepnnd7oTj0EZQUlJCR0fHhs+zVbgdTFcBQRASu9OioqKEkPRasdndvG63O2G7tHfv3huyjHhGqjxzhpZQiNnhYV41m/nMffctK0ofx6svvMBBu52Ht20DoDY9HVdXFy/8+Gm89nYePhCmIk9CV8cYb/fn8j//+b8xPDyMJxDgTNBGfWwEfWYAqzpEL1I+VqxEK5ORmRbFancwMWFj9+4CmveXUVtv4OUfnmF8zAZuE6dmrOQ2idhdn02eTcJY1MW0b5aut0GVAtVAJBpkT34+spkZssVixjIy6JyZYWJuDokgMJOWhj0jAwPzO9z9Dz+MaXSUPouF3Dvv5P++Xnt88u//lmrBQpE0ijEMvhIdB0vldFuM5OsyeP78efZHozfNwJIhGAwmguCePXtukI3UaDQ37crVaDRoNJpFouVxT0uLxYLf70+IyMez1+Wot0AgQF9fX0Iucr3Z6EIs7QaGledd4/fS09ODSqVi7969SX1fF2axsDFpxDg2g1JONgqykB4eGRlBEITE83W73ajV6lseWLc6mMLNk48Po2MM3A6mCSz34YgrBeXk5JCRkbGis8vNsFmZaSQSYXBwkLm5Oaqrq5f94CZszMrLEfX0UKrXg8NBt9EIcvkiUXqLxcKrx19gerSP7O1VDF+5QsuCzEMkEqGPRDBd6+BwpohYfxpWq5gSQURUGuPH//ovtLQcwNTfQ9UdqSi1O7n2VieFVUo+WZ/C2IQfudrN6JwOlyuM3V6A3y9ldGiIaZMVUbbA68YAyBVkF+fw8AOlSPDgt9mQpeqoy3fQlxtjfDpGs15GhkTMpMOOTi7HPTPDTGoqaDRcyMykYf9+6u+8k8aWFqRSKS6XC6fTSYpKRVpxMWqtFpfLRWpqKuV37EIsjtJtnEQXlPLQniIc7hBdRie4ZUglEvKXycCSKRmp1WqmpqYYHx9fMQNcS1fuUtPouKaq0+lMGBTEVYLiAValUmGxWBgfH6eiomJTBujjSJZZ32zeNe6NOzExQUVFRVLpyvX4vq6WHr4V2eJy9PDExAROp5OJiYmk9LBcLt/UWvFWK1atBI/HczuY3sZ78Pv99F1vVmloaECpVHLt2rUNZ5aRSGRZyb6bwePx0Nl5mdbWU3R0tHHw4N3s3bs38SVKJnQfV0bKVqk429/P6f5rTONl9LSNnR99iD+8LkpvsVj47n9/goNyOy05WgYvdfL6wBwXginkIRAK+QiLZZy0WNgvjfFxqYLoXJj+gJjtWTFGZx10jR6n3GmnVAijcNgxF6TSeKyS4fZhTNYQdruI4dY0Zj0l3HPPZ7njju384H/9NY2FM0w5nWQV+SjfrqG0JpWLF91MTETZv7+QrvFxZlwOQoEUxNIUUjIjZMqlFBFjdG4OqULLaDiMV6mkvKSEvKoqHnniiUXPM5k2r8vlYmRkBIcjRHZ2iLsfaWCss4Npr4vhiRBTDjW2aj01tbWYz569IQNTZmTcoGT04vnzbG9pISMjg6ampqSZ4s2kBNeChZqqC1WC4q9tcHAQh8OBVColLy+PWCyW6GjdDKyUWS9EMBikt7cXmUxGY2PjqjtlV+P7Gv9vvKFpudnXrapjxpXC0tPTEyIFyehhhUKxKMBuVMFoq71ab4YPo/0a3A6mNyAajTI2NobVaqWiomLRsPFmjLa43e5lJfuWW1Q9Hg/PP/990tOH2L1bjEwW4fLlVykoKEh02iYTus+vrWWgrY1u8wSvT56nbneE4lQJIomXPmMbHo8Hj8fD3//N/0XGTBvqikIKs9XsKMnAF+jnXy9MIoSsyFMknJ5yogxHqM/MQxJxs0spY9rs4Iw9gihVxJE6Edm5HQyPZ9IYiDF1qoPLmii51emcvabGMpvF57/4VaqqdnK5tZVv/uWfE5gYYEgt4c67xDQbykEkIaV4frH/93/v4cLZN9DLIvSaJVhaY/xZVRaH8HF+xEuPNYQ1LMUZ8ZBRX8+f3XtvQrRhOQo2WSArKSnhxRfd9Pdb0WQU88bVYa5cldLUso+GgwdJTU3l1LVrN2RgufBeA04shjoWwzwwQGDHDqqXqUMvJyV49LHHNqVLNz4G4vF4Es1OKpWKubk5HA4HY2NjRCIRNBpNInvVaDTrzthWyqxjsRhWq5XR0VHKy8s3RRJutbOvC5uaRCLRlisgLbzWzejh2dlZRkdHE+piC7WHP4jC/KvROHaxjaPNAAAgAElEQVS73YtqzR8W3A6m1yESiZienmZwcJD8/PxF4u9xbEbNc2ioj7q65JJ98S7ahYhGo7z22glSUwf4yEfqMZunKC3dhkTy3jHJhO4xGjE6HDzf/hYlgpk7jgQpyhfR44xxtMrAT09f4lOPNCJNkXBnc5gH90HAN84zly18ZtduMiQ+MnKlnJEp2OUJUlKgp8rtwxWKcMEVxOJ04Y9GGNKKkKep+crePDQpIk6KXfzbT4f5iEqgNDsFl8XFb21KPv4X8wLq3/nbrzJxsZUCnYu7743ROxcluzgFq1/LNl0Bvb3XGJmcxNhmZnurjLAKVNMCljkx3ToPkmwl3VEPZ+Ri0nPy+Vz1To41NaG5Pni/XBPMzQLZww//N3p6OpiZMbGj7hM88uhOYrEYLpeLmZkZcurq6B0bo9vtJrepifv27aP15EkqtFqCgQAWiwWVSsWe8nK6XK5l3//VdMBuBH6/n97eXlQq1aIMUKFQJMZf4rPCLpeLiYkJPB4PUql0Ue31ZrPIq0UoFKK3txepVLppddrlsLC5CW6kh+Oi7CqVinA4fMulEVcK3MvRw3Ht4a2ih9eD1dRnb2emH3I4nU6mpqbYs2fPsovJWoNpMurV67WSn59csm8p4sE9EJjh8OFKlMp54XiLZY6zZ7sYGmqlp+djKAIiDi2t62k0/Oqdk3z8T7X0XtGgqRSRVSqjwOTjtYl32XckRlgOVdVgnxUhlmi5uykVQXDz5rtXmbN6KYhpuTcao6Aki0BeGrazPWhmnQwIXpzRGLNiCJRBYU0EZ9hPxBtirN9GgxClSqRhDiWNOh2Cw8XLv/4Bf/z4TrRCNw0ZbvYcEnG4REbuWIRpIQKaGd41uijcqcF9zcIdkQh/lKGjsDAbV2aAX4+FeFmcyeszkzQ+WMD/OXaEwT4zF356GfXEBNkFBexoaFjUBLMwE7U4nVRarTSXzVuqLQ1kCztw41i4u17oizoyMoLZ5SLY20tdVhbZ2dlotVpar9OdiWsvEbxfawfsahHvjp2cnKSysnKRGfRSiMXixOJsMBiAeRoy/tpMJhPBYBC1Wp0IsHHXjtUiPsO6GV3D68HCQBkfYzMYDGRlZSUs6jZbGnEh1mOMvfB9Kbz+GVpKDwcCgU23plsrViOqfzsz/ZAjLS2NXSuoy6wlmC5HvUplqYyNWYhEbPh8DlQqPSaTCL1+X+LY6elpXj9xAt/MDLV791JYWMXU1BmKitKZmfHwr/96kl277Ozbl8/09HMcPx5Dr9tDtkqF2WjE53DQHw7jkzvYuTMNRUoUwTuKTBSic8RLcREIYQk5uRIefFBEX1+Ed8/7CQSj9E74eXdsjoA/g/35CprSlATcfgZjAU4abexVRSlLB68CXjXCXzUq0eVHOdU7SVOKGJc1TFVQYFAS4IECAxKJmFDAQsQ5Quv5KGGbh6JsMaVFAu6YQEEWvNUeRWW3EZMpkFjV9LTCVwxqtNIoLpcXpVLOdnkUrUzCl/76QY4cqcHtdjN66RSFRdOMnvGgMpn4l6tX0T/6KMfKyjj95pucfuYZSiQS9pWWMtrejiscJlhYiPz6ZmktgUwul5OdnU12djYulwu3203XxARavx+n2czI7Czng0HKVSrMU1PY5wapqwsuErzPzVy748tKiBu7x83m17O4pqSk3KBx6/P5EqM5cT/LuIBBamoqSqXyhiwpHA4n+gySdTBvJQRBYGhoCLfbza5duxIb0aV/sxrf17UG2M3qrk1GDwcCAVwuV4IejkajBINBJicnt4QeXmnGNP437+d7/37hdjC9jtXasAWvO3qshOWo1zNqNS+91M/Bg3bKy7W0t/dz9mw6X//6XyIIAteuXeM3P/kJ+2UyyrKyMJ86xYBaTThNyqTxHG+90UpDk5M77iigqGjb9XGZEV56bpSxzk7kc3PYQiEmFAr8hVl0dztpbs7mn751jf7MECo/CGHo64/iT5cwPBxl+3aBixeCHB+Kkp4uUH+XjHyJkgsXgrzR50A9F2LY6aMuN8qMXoy0CO5oSME3GuTpV4OU1kRRSeElv4yeWRnbFQJNqRKGzLOMhX1Q7OGhj6nRZzn5yfk5UlOimKcF5FlSBuYiNKULvHFVgncO+lpdGMrTGH93jnx5DOeMDbE8hSGfnPwqAxUV+YCI82fO4JmcRKmJ8I40SFpqDinhMD6ZjFPPPouqs5MHrVYkCgWtHg+ZUilTPT28EQxiyM8nNTsbk0hEeksLkDyTXFrHjEajDA0N4fF4aG5upqmpiZ6ODiaGhhi4epWPyeUU+P28/sJ/Qr2FtLR9iMUSKio0hEJWgsHqTXF8gfckI81mM1VVVRvqMl8KkUiEWq1GrVYn5NwWjuZYrVb8fj8KhYK0tDRSU1MJhUKMjo5SUlKSaPZ6vxAfGcvNzaW8vHzZ73YyevhmozmrpYdvVX12YdNZnB4OBAJ0dXUlPg8ejweJRHKDNd1m0cMrZaYbNS/4XcbtYLoGrCUzTeYxmq/RMDXSz9HPVKBSwcSEg/x8PUePiujouIxWq8dqMnFEq6WluBh4z+j79JgTeRTsQ34Md0uJBd47b1VVKid1UQZGPeyNxTiYkUFUoeANu5fn/zPE5fMXEfkjTLwhwuuK0VgDX71LTKspxlsnI+QVwNQE7KyJMOcTcbAqC7nbi9Xg40dtPv4wKqJWLGCdhQu+GH/zKDQUxzC6wDIepdQFai2IgjEkYTHtEjFKe5ApxzS6HeCslPG5Y1kUFKiYGJ/m1DMCjjdFbKsKUiADT1BJtiiDe6slTASCvBuN8stZH3ZnhO0iKYMRKSfUIO2d4BdPtlG/bzuDZ8/QEg4zPSNi13SYV2eHyc3I4MoPfsC+jAx2ZGfTrNGQq1Qy1dWFQ6mkbW6O6vZ2JoaHsclk9KWn83BjPS+++DMGB9s5eFBFXV0GZnMfv/71ObYV7MY/O0u6wUCuwYDZbKawsJCKiorE4rT3wAFagYLR0cTGaTRgIS3Pg0wiJTMzA5/Ph1IZ5sqVS9Q1HGRiaoqRuTny9+zh6Cr0cJfC6/XS29tLamrqurPRtWK50RybzUZfX1+iQ9VmsxGJRNYswbcZiMVijI2NMTMzQ21t7Zqf63LNTQsD7HLSiEuD8lY1D8ViMeRyeYIahtXRw+vtHl5t1v1+13bfD9wOptex2sx0tXOiyTxGzR4PEo2I0tJ0iormFyWPx8Pbb13g9H+Nc+yRxxB5vRQsKd675+aonJnhc/ffj23Wit8+QlokgsvhICMri4EBN74ZDZ/S6bg3Px+L08k73dfw2WbpEkCtiKFTiNkdEOFPkeAfCdOtF0hRhHFMwxuvQ0malNwdUgqUUc71TrFPKkYjj9KojJHilWBUqsjTefl4ioiTlwSKskP84hR8KhM+kg9ZKiUyuYxvX57j/FyMEUGEXS/h0RYFH32wgGhUSleXCaUsRkwj4apbRtupMC162L0tl8f37+LKxV4mLVau2EPkB8S8KlGQqdYjF6DMbie1sxeRJcY7Y2M0qiKEvFJ87Sl8LUXGD10uXvd6+ZRSya5AgKHJSZ7PyOAThYWUxmK8FQ6zX6WiPxqlNBhkr05Hls3CuV/9M/s+WUd19SAKRS7Z2YVkZyvpaf0N48/3c3dJJdfOnOGsRsPn//qvk3akLq2F6mV6PHNj+JwO5GVlyOUKolEPe/cepr6+KVGfdLlcdHV1Lequ1Wq1yy7EsViM8fFxrFYrVVVV72tdSiQS4fP5EnaDOTk5N4wdeb3ehKtO/OdW0X8+n4/u7m70ej2NjY2bFszWM/sa7yTeCiQb+VmOHp6bm8NmsyW6h+N18bXQwys5xmy1LvEHCbeD6Rqwlsw0mcfooF7P9vwsTCYLBoOeqSkLHWd+i3/Ix2FZPcp33uGaywVeL+/0XsPvsKDU5zKu1nHXddm1u7dV8cu3LASjbnKrJNjdXs6eTae6tBR1RwcWp5MXT5+iPhYlKxJBEGA4IuGARk5lmhSJP8RUWgZXWz1c8/gZ0cn4P8fy8EZchMM+hn1hNCowS5SMOKPsCKdwn1yGV63F5gmhUIc4Nw6/vCDGaBSoqBaTliXBNB3mfI+f3QHQAtGUGL/xi9DrNGhFfkyjPt593k3acIyPOlJQGDRcLZayU+ylPldCwB3g6lsjDPjDNEtgb1TAKAniNmRS4vGQJpUS0mhoEan5k9eGyFGIkATgIOATAqiBvSIRH83JQexyYQgGOWW386YgkA1YolGiEgkfU6lokMuZEKJUFShJEwQsxmk++ZksIhEfU1MmiEK1VmBKESXqcnGovJxMp5ORZXwZl6oB1eYa+JdL7VQWhNDlODCb3QwN6Tl6dBcymYysrKxEY04sFsPr9eJ0OjGZTLjd7kVG2HHpQI/HkzAwaGpqel8XrEgkwsDAAKFQiN27dycszCQSCWlpaYso53jjltPpZHx8fFNHc+A9OU2TyUR1dfUt32CsNPsa3yQZDAbC4fCmNzctxWoyxYX08MJ563j3sNFoxOv1LmqCind1L90UrEZKcLPMGH7XcDuYLsBKNmxrCabJPEaP1dfT0dFBR8dbTE1dQCUP4R8LE7EWcXdFDRq5nGvnz/O/Tz7PH2YJ7MyR0OWycXxETHVREcFgkKjLxUcllRz/9ThCdS4Ne+7h61//BH1dXbRfvsyF82cplgTRx6TYImI+rhAzFI3xW1sEq0Yg6AnC4AwOmRZzfi2fKpplZ6Ga1msWfvhqkDvug/pKGB4Pcr5PhCEMRlGAgMuPEJXQ6obumAhBpiW9IIA5HKYmEKHfFWNbFNSAXyXmMyU6tOM+fvQLO1GlBMEnkDkeQzCJ+HSVjpk5D765CP9ujeL2+PEZL+EIhGmWSbhToyDFH2ZHKMJvBvqZUKnRSCRkq1RkazTUKHWkuly06LRIFQo8NhsjQLlajdrvZywUQiII2Px+LgkCIp2O/bt2IRodpUgqxR+JIJKJCEpgW7aWWT+YzUEqKhSYTA4ETxTrpBtZ2EBxcTESqZT8aHTZZqVkakBZVYfRpe2ms9OWELxPtsiIRKKEdODCLs6F3bUej4dYLEZeXt6mzGpuBHa7nYGBAYqKisjLy1sxA1vYuAXzi3hcd9hoNC67eVgNgsEgPT09KJXKLaO7k0EsFidYA5vNRkNDAwqFItE1vNT3NX7MZgTY9TY7LQyccYTD4QSzYLFYkopLrMXL9MOG28F0DVjraMxCj1GYn72LRCJUVBxEJNrPxbePU+vS8dD1QArwdtdVHtkfoyErHbsrQkOtlEen3fys/QpOk4kit5uwQkFeio4sQzOHDn2EV4+/QN+Vi7RbBjmc6yNLBZ3+KKen4Kt+AVFI4FdEsWigrgHS5HJESgljM25+3humb6wPiydK4T4IhWGsX0qlVsa+hii/GA8SUoFKCv0+gVNR+EJlGp/an8JTrXP89GqMsB8CIZAEoNsDD+TJUUjFbFeKKE8XM3I1FcuIj2OiNNKy5uganCaaAkYPuHzwpN2BNhDjTkUKRzQKcojQLRaQiWOkRoK8HYwxLZLxFwhMuW3cp5TzHbeYSDTKXrWaVq+Xi4JAk0qFMxAgJhbza7+f3JQU7klNZU6rZc7lwgw8OzTETiCoUROVqcnUKdnRXMrgoJnJSQtqtYLRYTvT15R87UADkusLx826bpOpAT2yAbu0eHetXC7HZrNRUFBAdnY2brcbs9mccH3R6XSJBqDNmA29GaLRaMKVqL6+ft3XE4vFaLVatFpt0s3D5OQkwWAQlUpFamoqaWlpSUdz4uM3my2TuB74/f4Exbxnz55FAXIt9PB6Zl83U5c3JSUlaV18IT3s9/tRqVQIgpCUHv6wzpjC7WC6CCtlpqvxE02GeKed0WhErVZTUlJCeno6SqkC8cmTiUAKMOe10pinoMUwv1hFo1F8Ivj3i2MMKxWIs7LZVlzMVysqeHdkhP/nK4/x8UIonnawbZ+P0aCYK06BpnQRHykV6Hgthh2wSeCLe+FwPuRszyccCvGj1nGebQebANt0UGoFk1iC4f4U1OEg569FqWmG1gmoD8CBQigW4LkLDrbrxFw2xahugnfsMOeBg0poLIQ+c5jKVBm9wQg5xakcuq8MZ4+dwDsmhkx+pt0wBVSrYG+ZjCF7mOOCBkJepkJhDNIodWoJJ0NRrulVBGr1XO2w81bAQoVaQl+KANvy6Wk+SLvZjPKOO8jv7eXXXV2EolHcgkAxzFu5bdvGuFLJebOZS0NDWKJRZCkp6ObcXL3mQVGWzRcMesKIeOUVqKqqpqxsFxJHB91W66Ku27vKymg9dy6pFOBadHbh5rKCgiAwOjqKzWajuroa7fV6rE6nSwjfx5tM1hKA1gun00lfXx+FhYVUVlZuej3wZqM5U1NTCcMAnU6HRqNhdnYWsVh8y8UgVsJCveGVOqpXI424ntnXW1mjTEYPDw4OolQqE2tanB7WarVcvHgRtVq9KTTva6+9xl/+5V8SjUZ5/PHH+cY3vrHhc95q3A6ma8B6FpHBwUF+8aMfEZ6aoqy5maqGhsSuNFldNajLo9s+QkOqm3AoSCgcomc2Qo5GwyH9DLYZN1kVFbzReoHX2y6gjfk5dN8dvOCa5XC1hqmAiLYZD4JYQC6BN9RwZQ6UGqhKg3RgcmIcmUQgXQzHtPDRIjg9DDvkIvJ8Ale7/YSDULcHqtMgUwKGsIwKtUC3NUK/AE91QGEzPPIREAvQ0SrGMSTQNgJ+e4TLLhdviFN4rGUvVXtr+NGbT3JpIMAnlJCZARk2CPuhvliKTBJgyOjgtQj4xGCVAgKcQkzGgzupzVJg1g3TKlXQJUioaC7nz8vy0esfTogtvPbKK1z9x3/EaDZjEQQ+odGQp1Qy5fEQjcUotdt5RCRiv17PO9Eo6SIRCp+PS91+cl4TUKlK+au/+mpCyMC6o54Xn32WvnffRa3T0Vhby2tPP02tz7dhKcCbqTEJgkBfXx9ZWVk3baRJ1mSSbDZ0I7Zt0WiU4eHhm85q3gosN5pjMpkYHh5GoVAkxsgWvr6N6tuuBeFwmN7e3oQv7HquvVppxJsJ+2+1Y0zcrHupNZ3dbqe3t5cLF/5/9t4zPK7DvvL+Te8Fg96IXggSADsoghRFibYkSpas4tjeOLIi2V5vLDvxysrjbLyOXGLH/Y1i6Y0Ty6ZjuUmxrEJVUpUUxSoSBNHboA1mMACm93L3w8WMBiBIgCRIOg7P8/ADBuDMvZjBPfdfzjmHGB4exm6309LSQktLCzt27DivY0wkEnzuc59j7969lJSUsHHjRm677TYaGhouxSktG2QPP/zw+fz8ef3wfzWkPsDnwujoaPqCey7EYjHeeecd/v8vfYltw8PsBMInT/LMO+9Q2tzM+LiV3t6jZJWUEy0pw6ZQoF67lsaWa3js359EUIQQEnHesCf49TEJd99aT6VMjiLm5amD7TQkpzC5ZyiWRXl7aBpLlhFPYppkNIBbItARh9NOGOmCGwU4HoeqEqgyQFgioFXB6z1QG4E7KyAsgXcHQNDAYQ8UVYNKBnIf3KADSHCqO4nKDdowCGaBgBIa1sA1DTDiFHj7NdC4IR4BvxRGSKIsWM3B/S+x/zU3pRIIZkNQDltzIE8FR8ZilBkFhqYhpIe2CLynlDGUa6Z0bRkSo5rcLhs3FltYV1iIsrqAu+/fhkwm4c19g7iGJ5jxeHCPjbGzsJBCtZpsuRxtLEaWINAei9GclcXg6CgVMhk36/VIg0FMMhmrZTKOhcIUllSzcccNeL1e7HY7TqeTl//jP/C/9RY3RCI0eb2889Zb6EZGaMjOJmi3k6VUIg0GmTYaKZ6VxIBIlCePHqX94EFmPB5MFssZG6wnjx4lu6ODlhUrMGk0lJhMBB0OTrjdxBIJGhoayM/PPy/ik0gkKJVKDAYDubm5lJSUkJ+fj1wux+Fw8MYbe9m//wX6+4eQShUoFAqUSuVZydrj8dDW1obFYqGuru6KVoApfa/X62Xt2rWUl5dTUlKC2WwmmUzicrkYHh5mdHQUr9dLNBpFKpWiUCguyVbtzMwM7e3tlJaWUlFRsayVYYooZTIZcrk8rYVNncd8qY7H40Emk6HX6y/LBrHD4SArK2vOZzr1+jfccAM6nY76+nq+/OUvEwqFOHjwIB/4wAfO69gOHz7MqVOn+MIXvoBMJsPtdtPT08O2bdsuxSktBV9byg9drUwzsBwfRkEQsNlsWK1Wjh88yIeSSe6oqgJgdXY2rs5Odv/0H7n/f65NG9339Vm47bZP4XA4+N43v4YxoOAXbylQy0KskCu4W69DSAjsj8Z579gka6IJIjEDCouaZnOCiUSUzpkQfzjqZedGgSwDyKfBdgy+lYAGwJeAnx+D2Gaot8CBSXh9ENZYYMADngiE49A/AdOAXAJJBViDcNApkmQwACE/hA3Q0iQlrpTwwpsJlBI4dRq2eGGdFNZulyCTwf93UODxXz1DPnBHAq41wfgkPCuBYAmUmeHkKOydgbob4IMWCVMzAs+elPKRKg1DU6PERmwUFNeSrzNSvcICoy6OvjvA4Rc7qfMW0iRosXV30+l2k6fVsrG1Fc3gIK8eOYI1FEJusTAUjzOQlUXF1BTRaJQVgkCnIOCIx1m5ejXbtVqSsRibW1uZmZnhV//xMwYP7aXFFWNVbh46tZpTNhumiQmmYzFWFhXhttvxAJHaWpht7y7VyH6+lCYUCpF0uwlOTrLhIx9ZtouiXC5HqVRy+vRr1Ne7KCrSMzzcyzvvjLB+/a60hCPT2UilUjE4OIjH46GpqQmtVrssx3Kh8Hg8dHV1UVxcPKfFvJCBQaY0Z2hoCL/fv6zSnGQyma7UU0tGlxrn0r663W4cDgc1NTUkEollyX1dDIuZNqSsBMvLyykvL+ejH/3oeb/G+Pj4nIKlpKSEw4cPX9DxXk5cJdPzxLkSKHw+X9rabdOmTRz43e+omWfcIJNDVfE4LS23A+8b3b/yyov8/jvfYufMCGuzkvSH4Rm/kl0mJW/5wnT9phtHIspKNazQgECASXuEwxElgRE/+6JTrJKC410YAFp9sCsM7UAeEJfAZiW8+x68LoECPXy4CJ7ygEIJMxbIK4U+NXz2ZtDlQr8dQj74TQe0SqG+GMaCcCAAnyBJPAi44dBxaD8OTVGozgOPR6BnCHQa8Vi3+KHBDyXA5iwIzcAzHmiKQXccVtVDbbmMOgQEjYAnFmPvPht6iZxqQcaka5iRrDXIZDPoJAJPPXWClVNqdu1Yj0qtFo0tolH2B4MoJicpKixkzdatvBMMojYYCNlsfGrLFl77+c9ReL04EgnaEwm6jUa+cf31KOXydD7pq6/+knzLYQwrE1TbY4y5XTQoy1BLpcRCIaShEEIoRK5SSdBux+X3p9/bpRrZp6Q0JSYTTqdTJFO9ntq1a5e9uujsbKO62pURrGBBoRghkQjT0tI6x9lobGwMr9ebjnULh8OoVKorsiWbmhvPzMzQ2NiITqdb9P9IpdI0aaYwX5oTi8WWrOvNhOiQ1Ul+fj5rL8H7dD6QSCSMjIzgdDppbm5Ok/pCy00Xa404H4vZCXq93jkGEheChbqD/xVMIK6S6XkitdGbeYcbj8fp7+/H7XbP0brl1dfTd+oUqzO2DQeSXmqry9NfO51OOtvf4l+++2/cl4hwV5UJtcfL1lwVjgEvj1l9fEwCH5SATQJ/EMBQLuOWAiVPtofo748iAYxAdRJmHFBcBDkxUCegDRgH+tWwMx/uqYWRMQgL8JwNEmbYo4CYBj78YajPgskReOIJuGY7FBdC0cdguAdMLijQwbowvH4AKixQVQqyIbA5wSMFXwQGBuB0FuRshFuzoN4PvYdAIUo4qZTAi17YLYWsLPjAClihSDISEMgB1uTAcSP0+mGHWkvQ56PnYDt+dx2TagXS7EquXVuR9tgFqM7OZrqujmR1tbhRu3kzn5+16fv9Y49xvLcbdWM1T53uozsYZk1TE9+4/nqqcnM5PDKCpaQkTTz5OTW0OZ1Ig0nytDGcM37y5HLe1mrRa7XkSaV0jo9zzOdj/JVX8DocFNXWEnI6uU6pBEGA2T/+hfx/G5qbeWr/fmyHD1NdUEBQJmM4O/uCbAUXw8zMKE1N84MVDJw6JR6TXC7HbDbjcrkAaGlpQSqV4vF45oSOp6pXs9m8oC/vciIQCNDZ2Ul2dvYZ27Hni/nSHEEQ0qk559L1ppAKEbDZbDQ0NKSXwa4UIpEIHR0dGAyGM343S7VGvBjt62Iz2uUIBi8pKWF0dDT99djYWHp2/seMq2SagaW6IKXINJXXODAwwIoVK87YdLz5zjv5wb59YLVSYzDQ6/PRo7JQI8vi4P63mBwdor+vB40vQWkizmp1HL87QUSqJBEM0RGMc7sA25EgkcFOLciiAr+aSqAixJEZyAKSwEeBfAlEBXhlCmaiIsHKJXBQgFNh2CqHSBT8SXhxBJqMUFUENi+85ACZFirL4NkX4LYPgc8Ho8Nwy05YWw1d7wJRMHvFGay9F7ZPQUVIwgfCAk9oACkkLGBqAX8+VOdCiRv010D3s6AKwpEkTJfBvbeW8G7bODN+AZsgYNBCMAldDlihl9BkhJ8MefkIUO524+zuY6/BwN1/9gmmOjqoynhfbD4fxZs3s6m1Ne2ze+DAHjSaHFxKN9M1U2StMrFy1zYSx71sM1bT4RjjpYHjuE1F3FddzYkTb9DUZCAvT8PIqnyO9vdS7o4SmBxnTKlBWVGBtqGBF0+eJFsiQRGPc93EBAUyGZpAgFfcbiwyGZJAALlCgUajYWBmBuOGDenjTCQSjI+PU93airBxIyNTU+cM1r5YWCyl2Gzdsx2Q2d+VzYfFIlYPqW5Kbm7unIuzVqudEzqeql5T8phMX97lCLeG97feJyYmWLly5SWRWEgkkgWlOV6vF7fbjc1mIxwOo9Vq0el0zMzMYDAY2LBhwxXTsabgdDrp7+9fkn9SByEAACAASURBVBxoKdaIF6p9Pdf3lyMxZuPGjfT19TE0NERxcTG//e1v+fWvf31Rz3k5cJVMzxMpS8GUP6pKpWLjxo0LzmIKCgp48LHHeOnpp+nq6SGvro6/rKnhJ9//AndcEyFfH0A/GeCtkwrKS3SM2n00qZK4k1Ls/hCTEagEshFwxCEUgzVSeCMBe0MwnIAaoA7oA0YF8Q31RUAhh1Ny0MigWAPbQvBEL8ijYA3BliyozIEGC5SVg/wU/PYpmNgKM16wZIPBAjmI27oyLbhlkFsKgSHQlcKQDBJTkETgtBJymuBFCUiS8GdboKEIZgagVwFyFYxqYMIN3aUyvvlFM6dGAtQUq3ni3RC3bYD1pdDngFfa4eE8OY+Nxagyw3RARsBgYFN9PXKfD7vNhkerxXboHYzE8EqUuKpquau5WZxb7nmc6moXq1drePrpp1AonHziL2/D650hEHChMSR58V0rrZukrK/OJ4GWN974LQUFq9LE07JzO9mlpTzz2xP4LJVsu+U27F1dBHp6WKfT0R0KUa1S8ecNDdi8XgSVipvz8zkUDFKkUJCvVtM+NcUplYom4NChQ6hUKvx+P4WFhbS2tl4WF6OGhmb27DkGjFBUZEi7Me3a1cjQ0BBOp5OGhoZzErlMJiMrKysd7ZaZXpJZvRoMhjTBarXa86pew+EwnZ2d6HS6y05cC21Gj4+PMzg4iMFgwOfzcfz48UVTcy4Vkslk+ibmYtJ4LsQa8Xy1r8uhM5XL5fz4xz/mxhtvJJFIcN9997Fq1aqLes7LgatkmoGl/HFIpVKsVit+v5/6+vpzZkeCSKh/+Vd/lf76sUd+yC0mLbXJCo69c4w6lRKzUcKwRskzw1LcQ1FKFB6sIbAJMCOFfLkEd1TAGYHjEgipocwPEqAeaAXiwFtABHBJoEgB1xvgo3lgkMN9w3DTCnAZoXsKduRBmQ5Gp8TqNdcAXiv85JRowFBXCzvXgT0HDp2EIQe0VoEpABo7/NN6eKYEnnwJKnJheyusa4ZxD7xwWOxyGrOgJwp6Dbw8AyMmsDTB8GiSX780g+AA56SAWQ/vDsK4XUpljpTrNsT5VXcM43oojIInJuBzaygzGNDJZDzV10fJhhW4syEYh6hcQJi99qZatfX1JqanpygvN5CX5+PIkb2sXKklK0tOX2c3eEOUln2YxjVV6PUqFIoRAgHo788iRTz+kJ7yVbdx663iApF/xw5+9sMfEozF8Pv93JKbi0oux6xWM+ZyUV1dnW41d4yNYdm2jb+clZT09vbi9XopLCwkGAxy+PBhVCpVmnwulbRDr9dz663309nZxqlTY1gsJezYUU1PTw8Wi+WCfGwXWv5JJBL4fD7cbjf9/f0Eg8ElnZ8gCNjtdqxWK3V1dWnDgCuFRCJBT08PsViMzZs3p4nrbNV5Zqj6pdh4Ts1qCwoK5gQsLAcuRPua+t7ZPjPLZdqwa9cudu3addHPczlxlUzPA06nE4fDQV5eXnq2dL6YGenjA4V6NpfnoXUXoHUPYdDEeH0ohDcC+8KgkEAiAVlyeDIGrqhABdCXgGeloIxBTApGJbwbFZ93EFAj2vkpZHCNFFRARxBaDDAph5sKoL4EpAlwhiFbC4EwnBiFfjcUSuGONbDnBJx+FZJJyC+C8QDsewFKNkFpFtxeBMShWAsTSlhbDKYklGpgSwWEovDWC9DVAUVR8EugKASVrfBOH7hnBA69DNflS/hIrpS4RsorrgT5q6TU50h49jBYwxDrB/1GCXe2mukZd/PYC8coC5rxlBezs95La+sWxFsKOHx4hM7ONiYnByks9BIMyikrK8fpFBgZ6UIuDTA1ksPhV2coOOlhW6Gc0DPHePrYKOt3leL3T9LZKeOuuz7D8HB/mngybQD1ej2bb7gBaTIJ0ShTXV1UAe5wGF1W1pxWc/r9npnh9OnTlJSUUF9fP+diGA6HcbvdTE1NMTAwcNHV3dkgLsS1pi3vrFbrsrdRF/LlzTy/wcFBEonEnOpOoVDQ09OT1mpeSfkNiMsznZ2dlJSUUFxcPOd3v1B1nlpuyjy/lAYz5Tt8oe9fqjoeHx+/rLPas7WHY7EYvb29GI3GOZvD87WvXq/3v2UwOFwl0yUhFAqlBdqlpaUXZc6dX7mS/v1H2QIoVVoGXDEGpmFgBu6Ww3UrAKmS3FiU79vg5Si8DRwBwkAkCX9RDqU+eNsrVpSvRaEjAnVaWFMOR3rg3QhUJWAsDu+5oScAriAUmqDQAD89BB/Lg3oj9PvgxUn4P9fCTVUw5oIX20D9e3BYIOiGoB8MCthcAMEY2MPw3GnYAtwMyGzw/Etw801QmQv/+SZMvwuaVbBzjZRtFUn+5RmwFMG2XKjTQUIqYPfIuL1WSkwi8FJnAmtCQqBHwvUKKZVVcjzjCV58zcWqjQKRGj9PHJdzc1kuCoWPwcFBlEolGo2GrCwZhw6dJBpVYDIpKCwUFxbKyvJ45B8d7FwNMWUC0xEPsWkZmlzQ+McYP9TPIUMORWV56PUK3njjt7OV6MJuRikf3iKHg26JhHGrFYXRiEkiYTgjmzQej9PX10c4HD6r/Z5araagoOCc1V3mbNJkMl1w+zM1ljCbzZfNKH/++SWTyXR119XVhdfrRafTkZubi8fjSRPs5UYqum1qamrJm8MSiQS1Wo1arZ5jHp+S5qS6VxcizYnFYnR2dqJQKP4oZrWBQICOjg5KS0spKiqaU6FmtodjsRhDQ0NXje6v4sw2bzKZxGq1YrfbqaurIzs7m5GRkQuyFExh1+138Q8v/YHEy234R7qYDsLzkyAXoCoXsowwMRPFKcAbAfifiP+igFIC/ybAz/pAL8BdWmjWQacUXpbA7XUQCYApG7xueDYMJxMQTopzzN9bwReF4064WQpuL7zkhXINfFgBzw2K1eqTJ6BaAfkK+B+5sLIWvnEcdh8Sq9UGI7zQD7IRqJ5ddCo3gCcA+w6LlWhiDG6VwWQ7TOuTHOwCsxJqwlCpkbIhS3RoenM4wZv9SXJNSWJDkBOTsS4mo94ioyInjp84+6dhJACNm5KMuMax2wfxePLQqiO8+247/pkoUxEpWtNOmptXc/LkCMlkF/n5Bp78xVGyBlU4Y2rGpUmuj1kIBLx0HnWzqlFKVVaSV0+N09kn56GHdjE87KKzsy3trJSJ1GKTptzEoE6FoayMaUEgS6NBVl2dXiKanp6mt7eXsrKyM6rRc2F+dZeaTbrd7jmzycyL82Kzu8wQ8cuRqnIuSKVS9Ho9NpsNhULB1q1bEQQBj8fDzMwMQ0NDc6o7s9l8yTNRU766ZrP5ojeHF5LmRKPRtO/wyMgI0Wj0nNIcl8tFd3f3H0XIemZ1vHr16jRJpt6PTJKfnJzks5/9LKtXr75kMXt/7JCcZzL6n3SMuiAIRKNi33R6epqenh7y8/PnuJzYbDYikQgVFRUX/Brf/va3+d13vkGTUmzfmmLweAy+kAfXmYC4KCH5dD98B7H6SwBSxAr1Hil8IR+qLaJ+tNgMf+iHt6TwiZVQbgHrJDzbC9/WwAYd/M0w7MuD8iKY6oIv66FaJxrY61TQ54bv+sXX3hqDFhMMRmBPBD7bBK/ZYI9dPBCdDDQh+KwU3GHwZMPmBkio4NkknBqHD6sg2wPaCJxwQo0K+ozQbISQVEqdMkl9PhwdggE5eAUJB6Y0bJVq2BwI4VfEMTZGMVnAoYHhCik1pQpOn0owqF7BYK+FyuQkLSSRhqK0TWvJvu3j3P25z+Hz+Xjnnbc49Ox/UjI0wValCkfAxWFVhC1JgawpH0KVBINFS2ckiG+9jpLmIvILt2Ey6XnppQS1tTVYLKU0NIgEmbnYlLnIk5qnAulWWCwWo76+/pKI+lOzO7fbjcfjIRQKodFo5mzWpi5yoVCIzs5ODAYDVVVVV7zCSXn8piqchUgys7pzu91nZKKazeZlq14nJiYYHh5e1Fd3OZEZuefxeNLSHKPRSDgcJhKJsHr16itulhGPx+ns7EQul1NXV3fOz86BAwf40pe+xDe+8Q1uu+22/xKa0PPEkk7oamU6D+FwmJ6eHhKJBGvWrDnjQy2XywkEAhf8/BKJhOd/8wQPKCTcmyWgkINCCm398ItpkIShUQXtEVEf2glcK4HE7G1MGyL51RtgjQkkMnHB51+VcMsnwVIGY+OwshBko/C7x0ErheciUC+H1cXgNoK7D3JzwG6HYAROesAWh3vl0JoDRWrYmgseK/ygE27Nh89VQjwG73pBGoSpBKCE8pXgEOD0OEib4c5N0PsiJHNB5RCNG8YjMKkCswkq4klOuiAQgh4vDCqhzyflA/klxJxOXLEYFpmE0UFwJcCZBRO+JJJOCRtLFVjtkyQnkxS4oCDXQr4hh7p8OG210tfZyabWVuyjldTUryWvchVCeztr8vNJDA/xgnOS2kSSFoORKakcX7maj96WzXBMYHjcyRtvnKSurpCmJi02Wzd79hxLL/DMNT8QF5VSVWxKtlBeXk5BQcElu6AsNLsLhULp2Kze3t70/CoUClFbW0teXt4VvcAlk0kGBwdxu92LevxmVncrZs0vMo0XrFYriUQCvV6fvoE439lkLBaju7sbiURywb66F4qFIvd8Ph+nT59GoRBtHtva2tKhBfNvkC4HUrPj1Gf5bEgkEvzwhz/ktdde4/nnn6esrOyyHeMfI66SaQYEQaCtrY2Kioq0yHs+zjeG7dFHH+VH3/wKWfIQrriGL37lmyimJ2nUiF6qsZhYCbcDd0VFY4aTIcgXYCewG9EDoGn2Z34lAbcAg15Ymyu2CtwBsGvgplpY3wj+1VAkBZ0RXtPA/7XDZw3Qooah9+C3UZiQQGQETEFwROAPIVBKoSoLtElwRsTjtwOtZrEFXVgIxVLQd8FzTpg2QTQBlXngkYFqNXzkFnA6oEcPO8rhX6ZhRZ649GQJwjt+WCmATwm7bTCRlLFaouBj8STWCRuBeIKuZIIWNSiAY/3groFtFgn1qiQ9yThag5KK3DAbC7RIvVKydQaGnE6C/f0ce/11Gpqb05Z9eRoN7cPDyIJBVheX0q438p57CplZTmODiWrjDIO2GfrdRtraR6iuhl271qNSqecQ5tnMD06eHOb0aROJRGJOUPblgkQiQavVpnWh4XCYjo4OZDIZRUVF2Gw2BgcH5yTKGI3GyxYuntpGzcvLY/369RdE6gtloqaMF6xWK4FAAIVCsaTZ5MzMDD09PVRUVJyTKC4XUlFyK1eunNPeT90gORwO+vr65hhnLOdyWiZSIwG73b6oleTk5CSf+cxnaG5uZt++ff9tW7uZuEqmGZBKpbS0tJzzZ86HTB999FGe+P6DPHQdNGdD23SI3d9/EI/MQlvAzzp1AikQTYJKAjvkcK1qtgoVRLOF26PwEwNkRUFhhG9/AP69HX5hBck4NFqgfQZ6Z2DaBjVb4XQMnAk41gfWCbhXLepKi82wrQyEbni3Bp6bhrH3YK0E/i0HfuEHRxTKdWA0gDsC/XG4wQj5uTDjA4UeVDFIKMAThnYtSFTQdA2sLgB7FLoHQR+AI33QFYCdVTDeD2YJeGbg6ShMGqF2C5QdkVKjkDPsDSGPhkCro08noK5TolCAT+8lTw1qpcDbjih+Fbg8JtavyUM2GsesDnPwVAcF8QRag4Go1cqexx+nYNUqbN3dlGZl0djaysTYGG39/RR++MMU+HzM9O5nMuJF7pJyaFjLTKgSo7GIlStFb1CFQoFWqyUrS0Zv7wjZ2SvOMD/o73dgt+tZty7nvI3plxuZcWC1tbVzJCbzE2V6enrS4dCXKg81tTk8OTk5J0ZuOZAZbJ3ycI1Go7jd7rRtYDwenzOb1Gq1DA0Npc3yL4ev7rmQkuDE4/EzNpnn3yClfj61vJUpPcq8QbqY9ncsFqOjowO1Wr2oXOrtt9/mb//2b/nWt77FLbfc8qfY1r0gXCXTeVgs0/R8yPRH3/wKD10HD8zqjbcVAAL89TMz7JYBU9CohPYYjAtwOglbkqJGUwBOJaAsGx65A7bN7iJIgL99G3b+ORwbFGeZljr4oAV2/woSSShcAUOD8PunIClAqQ5kEnBOi89RqYEn+8AphWkJbJBClRI+qYevuGAyCS0KGAzBuAz0Bii2gH0QxgJgi4JeDSoNBHwwPApVTeCyQXgK9uyBmgRIC+FWKfy8E7b7QWMCnw6ccviH/yUaSzzSESPqlzEST5JvUpOVq6E0oOaGZg3rq7W86tEzMe3i2QNxBqwK7r+9mltbzVijMY7aptGNe9F7ooTNOfhWrOAjGzbQ4XAQAPpnvXGLDAYcSiXJ1lb+/P77CQQC/PvXJ7C+3Y0xK4tCbS7Fdaso37QOufwAlZWlxGIxgsEQ/f1jOByFaLVx2tpiBAJdrFhhpqvLRne3nnvv/cgV10ZGIhE6OzvTF8L5bcuFIs0yXX9Seag6nS5Nrkv1rF0IqVmt0Wi8IB3rhUCpVJ5RvaZmk4ODg0xPT6NSqcjPz8fr9SKVSq9YNeXz+eZsxy6FjOa394G0ccb09PRFSXPcbjddXV1UVVWdtSMH4hz1e9/7Hm+//TYvvPDCktKz/jvhKpmeJ86HTLPkIZrnuX4154gWgNck4Okw/C4GigRogN1JIASNMmhPwC+SMBmC9un3iVgApBr4YCu0fFJ8TqUMfr8f3nkV3vw5JAwgeCA7BpVVYJ+G0iTIImAbg3dnYNAPH4zCT0Ekdjs0qmFlHH7ghnV6aK6Fh5thz0HwnIREEKRxGPDD1+qhSg//NgivjsLrT4rHeb0S/sYCUgsYjOISlNIA+/Vw81b4UClUTcHu/VBTJDoiWdVhUMD2smwqtUqMgRCvvidjQhYhlp9FpS6bnIJi7q2rQFHYi5QQSgXU39XArx87RXlxPtdt3sL1VVXoVSrRD3d6mlvvv5/OtjbRqzfDsq+zrY2bcnNpWb8+/b4cHhkhEE+ZNoyml4xcriruvvtjqNVqKisrOXDgDY4f78dgWMWWLevw+/3IZLKLIp8LRabhwVIs5jKxkOtPIBBY0LM2RbCLtbBTiUmjo6OXdalnIaQ2h91uN5FIhE2bNqFSqdKbtaOjo3M2a81m80VJ3pYCQRAYGRnB4XAsWYJzLiwkzUm1v4eHh/H7/cjl8jnt78z3MFMStGbNmnPOsu12O5/+9KfZuHEj+/btu+Ka4D9GXCXTeVjOytQV19A2HUoTIUDbFBQDfyaFbanPtQLyonBjIfzShWhjpIYNZugdFyUpAI3Z0D4FYxPQOQTbakQv3ngSnngG/qIGPrkFxt1QrIOXOuDpITg8A7EoNOqgPQC/D8DnFTAmgRIZGNXwaBC0QYjJYKMeJgQoLAaZEvJK4LG3wJgUW76fLwWdRNSaIsCEC4IeuCYAGyshVwU9LvjlNLTcCboIaHLF9rAhAdk5oAnDT/fAtTtgW7WCUFjCU/ucbB9VMBCVMtLu48iwnqYbGlkTkbItu4Apm5PfHB5gc1OYqvpiHGN2opJctlyznq0rV6Z/7zafD0tJiWhW0HqmxGV+BBrwPgHPcwtKmTZEo9HZBJN13H33x5HL5QSDQdxu9xzySRGP2Wy+pJVPNBqlq6sLuVy+LIYHmYsxxcXFgFi9LpV8otEonZ2dKJXKy77UsxCi0SgdHR1oNJo5Ws3c3Fxyc3OBuab3o6OjF3QDcb7Ho9VqL1m1frb290LvoU6nw+l0kpWVtagk6I033uDv/u7v+M53vsNNN910ta17Flwl0/OEVCpdNEA8hS9+5Zvs/v6DwPtEuPuwuKXbloTMqNtCHXx8BfzrNe8/tn8cnrGDcwK+9xxkmcHlhlgCdv9GXExaVQmnB2B0EMqbYdwlWgs6I1BshHY73GOAUSW0hSBfDduT8EQCPlEEDxpBJUCbHx5aKfr4fv0E/KoHfvkb0GZB0AVCBAzlok2hXgr+GLw6DAk3bPaKNwhvAT8dg9vi4jm2/hlUNIKzE7auBasb3jwKjUa4oRwUIzBoA1mjQIkmSUFtgp/vjXGLRM41Wi2T8SRvdIzSZjJRMDJBJB5nzViYiWk1OiopMhXxsYooh2MxdLPtXJvPR3+GecJCSEWglWa0zOYQcIbGNDWLtFqtVFdXpy/EQLp1mkk+KclDSo+c2jpdTs1kamll/vEsNxQKBTk5OeTk5ABzyWdkZCRd+SgUCrxeL9XV1ekZ35VEarO6pqYmfewL4Wym9/PJ52Lb3ynd8WLHcymgVCrPuIGw2WwMDAyg1+uZmZnh2LFjZ6TmSCQS4vE43/72tzl06BAvvfRS+nN+FQvjKpnOw3LedX3uc5/j7x58kG+9CLl6cAfhoWL4a8QtXULQKIX2JIxHod0N2zM+r20uiCfgK8ADUsALSOG6hLjQ85MfgD4H/FPgCsOEEz5YBIMJEBJwdBz0wHYLbM4FyawR/v8dhA8aoKoAAjJoMoDBCS/Y4KMr4PE+uEMKf6aCVTGxXfuYG742Ai6t+NxyAI8ob9kIFEqgVym6LPUOwVg57MiHMimMqEQDe28Mai3i63bZRevCPiv8+nCcTzbBgA2qhCQkY6zJyyNbrSbocDBqNFLY0sKb773H9spKstVqFNoiysuqGXW5CObkvB+9toQElpSLEYsQcCQSoaurK+1Es1j1p1Ao5ly4Um03t9udDqvOXBo5Xz/eaDQ6R9JxuVtt88knHo/T1dVFKBQiLy8Pm83G8PDwGdXr5apkEokEvb29RCKRCzaEX+gGIjV7XUpkWyaSyST9/f34/f4rsuk9H4IgpCVKmzZtSh93PB5P30BMTEzw5S9/GUEQ8Hq9NDc388wzz/y3tQg8H1w1bZiHeDw+J5ZoIRw8eJAtW7Ys6fk2ZKv5cT1sy9hRydkLK4FuoAiwIZJTsQnuLYZGM7S7ROlIzAOPANszrpu5cfiHSnggY/7/DwPwhwB8ohrW5sPgNDw1CKed8JV8uL8SSIpxbff3wDUl0GgAH6BUQjICz9pAGoKYHe6Rg0oBvVLYrIKfheD3SlgpF1u8U2HYJUCpXFyc2loOfRLok4LKDuqIhJpPC6xaD2NJOHIM/H64NheyTTJOHU+wqwy6R+DJcajNleB9W+D6AESR0IaKVrOFJ8N+hsxybl67lRJzLnmjo9Sq1YyZzazauJHDIyMkP/CBBdu554Lf76ezrY2ZWQJuyCDgVDU6PDy87NVEamkkVcEuNSt0cnKSgYGBRZdELhdSEpP5utrMuZ3H48Hv98+RrSyn6UImzuWru9zIXN7yeDzp5a1MXWjKWSkvL4+ysrIr3hpNSabMZjOVlZVnPR5BENi7dy/f+ta32LFjB6FQiKNHj5JIJHjyyScpLy+/vAf+x4Grpg2XEoIgLOkPZDwIbd65ZFosh2+qYHuGz/h+L1znAatfnHdOBKFJCScR9aXbM56zSA2N8wqv6y3w6Ci8PQS9DjHb9Cfl8GAYdruBAbG92u6F9/zQ6ofrs+BIHCaicHgS9tlgW0yMXUsmYbMMnDH4lgk2bIEHzaCKwKnT8OcSMHphOgD5JpiSgUIlZc0KAWOZwMEXBH72MtyRAzX1oDHDE7+DSDF8rAXurpXicQucHhGIAJVuJSFtAlM0yUq5hDFvlMdUbq7dkuS6PAnRxHGePyGnXFrIgMNBnl6P12pl8AJDtVPz1MzsU4ullMrKOkZHR9PRess9+5u/NJLpx9vb2zvH0chsNqNWq+nv7yeZTF5U/NZyIZFIMDAwgM/nW1BislTZynJZBqaWaJxO57Is9SwF51restlstLe3E41GycvLQ61WEw6H063TK4GpqSn6+voWTeWJxWL84z/+I8ePH+eZZ56ZE8gdCoWuLh0tgqtkOg9LXVNPJBJLutBee9vt7H7tWeB9MhuPQ7t0LkG2xSBLBg8XwwNr3n/c9NxsSzgGjYjEOh6Hdj9sz0h/a/dDkQa+VAhbjKK8RioTje43F8NTbvidAxQK2FYEv3JAjhRmtOCJQo8bHswSpSxvTc+m0QThHRmsXiuGiAcEaMwDoxy6j4g3CsVBKFWDLwT7AgLXNIHXA4e0Ykv30AHo6ILifCm7PqTjwNM+6vUJhBI4MQz/0Q01ZjlFxQZqVst58/gMAU+MTrmMzesSbGzIwpCdTXZSAKmP471KTlVXU1pVhcpiYUVVFSMjI0tOWklXpKOjqHNysI69x+rVQZqa9PT2HuXxxwU+/vG/SbvvXGos5McbCoXSreGZmRnUajU5OTm4XC7MZvMVaxd6vV66urooLCykpqZmyeSwkGwlZRmYan8rlco5hv5LuXCnJDgmk+mySXAWQmp5S6VSMTMzg8VioaqqKk2wExMT6cDx1A2EwWC45K5GmW3mxW7EbDYbn/rUp9i+fTuvvPLKGde2c236XoWIq2R6AUht9C5GplNTUzz77LPogIf7xeWe8RC4gN1xYBoaFaLOdHccivXQOC8eVSGD8lr4Xh+Y4+CWQzQOu+3i9xv1IpHutsNkBE4HRDJFgEQcpEq4swq+M7sXogQOT8DnHfBLJygKYaUFdtXAa+9BeRDKlWIKzasCHDfAHUZYpYKusKg9VWvhaBA2JaA3AcFsaFkLG/sEOgPgG4cmNdyYDT4peIxKWndKOdIb5vTbWn43IOU3/SHkMg3banI5bnfTYQ9TItOQk63icEzJqEHOtVUGGlrWIZfL8bhc5AclRPwmHv7+D9It2VQSSWbSSmZll3nR8vv97Hn8capdLpoMBo69vhencYLaO2/E53OxalU2Ol0Eu330spHpfEgkojOW2+1GIpGwdetWZDJZujWc0oTOt9O7lESSTCYZHh7G6XSyevXqi67+FjKEj0QiuN3uOYb3mY4/86tXu93O0NDQkjKFLwdSvsOZFnxqtXpO9ZoyzpiYmKCnpweJRDKnxb+c1WsoFOL06dPk5uaydu3aRdu6X/3qV/nRj37EDTfcsCyv/98RV8n0ArCYPCYSidDd3U0yZyfYhAAAIABJREFUmRSrzV3wQIYvvuwROJEEaxSKk2Kl6QKMAXFWuj3D4rLYBJ9vge23vf9Y3g9BnwtfH4RCFUxEoKEMnNYMkp2VwYx5oXMatq2AaEzc9D05DYEo7NoBhUWwWgU1OnE7+PG9cH0MygGlHN6LgikC+XI4LocsC7zSDienxPzTjVUw5gA8oIyCtQvWeqC1DooNUFQMb/RF6RmW4vdLWVUjp9GYz0dWryIUF3h8XzdGhZnfxQWGRuJUFVSyaksTA1MThDU2AgEfkUgQlUrLVFzL6g3XzVkukkqlcyo7n8/HiSNH6D50CKnBQF5xcXqeNdTbS+XUFC2zIQVevQJVJMSb+05w4y3r0Wp1xGIuTp0au5iPx0UhNYssKyujsLAwfRGc31ZcaKs2U5azXC25YDBIR0fHBQeJLxUpQ4X5cWYp04VAIIBKpcJgMOD1epe8FHapkanVPJfv8ELGGfF4PO1q1N3dTTgcPmtowflgIYvChRCLxfj6179Oe3s7r7766h+FveJ/ZVwl03lYyp3h2cg05W05OjpKTU0NeXl5FBuhed7nOUsODzfBAxnOhT8+DH/9HuyeAU6KFWq7C8Y9ol3g9ow0pkIDfO36uY+95YC7dsOGLPjlJOKqmATWmeDnA+KXq7Lh9DT8YgDkOkgYQVDCYBwIQDwO5RLoFCCqgg3AvUp4/pjovZtVCkNBsIfgQzfD7QLkq+CXL4vt3KQF8rNgfT4Mj8G0HyZnQCWHV19K4ojquf8aNdKoj9++/i5tPSHWeuP8TW4J02YTL0qlNNz9MYyrVvEZk4l/+so9RCJ2VpVp6Tgd5IX3DHz9hx886/vi9/t54Wc/o9rl4lqDAZvdTv/UFDfecw+JRIJDAwNk+/0MDQ4iCAIDfSP4wg5m8swkbxb/FGw2HxZLyaKfgeVGPB6nv7+fUCi0qN3dQpKOzLlkygw+FTRuNpvP28tVEATGxsYYHx+/ItFtC1WvDoeD3t5edDod4XCY995775KEqS8VqaUek8l0QfFtcrkci8WSnmPODy3o6+sDmFOhnytyL5FI0NfXRyQSWfRGY2xsjE996lPs3LmTl1566YonCv0p4CqZXgAWItPUPMlsNtPS0pJuAY97oc0N2zI6UcVGaJwnD2zMFZ2RBvzwcAiK3TAeEFNTdh+Z/ZlZH96FCLZ9RmwTf7wc/jXj8a+0Qc8Y/KRTtAD0h0Uv4OtvgdwVIHWDLAndCbH9awpBK6KV4YwAWWHQJeCQFabHYfUq+PaD0DkAbz0PZjtMhqGxEoJlcHsDFFvBIoeT4xCXwlAUJktV6M0mTjimqZDE2NOdoC6UJBGTs7pkBcU5OaitVqaTSTa1tnLkyDv8xf+6Hse4k1etDvJK8vmLllympiaorKxc8H3pbGuj2uWiZbZFWzprJ9jX2UlDczNJnYrBqTHkEQv2vkEqEgmOO2K4D/TyY4+X+u31OJ0l3HXX6vP+TFwMXC4XPT09lJaWUldXd0GEcLa5pNvtZmBggEAgsOSg8ZQ9oUajYePGjVf8QptKnfF4PGzYsCFd/V3KMPXFkNquXmyp53xwLk9et9uNw+FIL6hlbg6nkqw6OjooKCg452dIEARefvllvva1r/HP//zP7NixY1mO/SqukukZON/KNFVReDweGhoazjD0ziTDZrOoHR33QrsTtmdwQrsTipXwiAW2ZxQBOT3gsMPDL4gkPO6FUCLDFWmWYHcfgnH/bJs4g0x/OQoPVcBf1afODx7thu+8Bl3H4a4GMWN0wAPtVvgcEAM0ElAk4a0otOnhw6vAoAafBbo8IDOCTQe/PQW5FrhmHdywEnwyeG8EZqahqAzkOZBdpuNr/0POG6+Pc+A1sGqU1GwSuMUkJ+aX8nRvJ39puoZag4Fne3oAZlNaCtm1qyF9LqOj527Bns3Z6HB/P4Ojx1hROcaxrmlcXT0UTyUIlFYhzV3HneWlnBi3MtRbxtYdO+mZPYZMOcelyiZNLYgsFk12vphf2aWCxj0eTzpoHDhjZudwOBgaGjpve8JLhRRJ5Obmsm7dujl/n0sNU8809F8sTH0xpLSs0Wj0srSZF4rcm3+O0WiUeDxOaWnpOd+zaDTKww8/THd3N/v27fujkFj9KeEqmV4AUmQ6OTlJX18fK1asOOvdYJYMTjjA+qJYOY77Zwl2WPx+Y65IpLuHYSQq5phmbvkWS+ERDWxPpSFZ4K0gXG8H6/MiwU74oakMktOwe5ZrGrNEEwizStStpiAI0GgCWR/cGIOZl2GvDioCcH0CfqqAj+tgk0qc6fYG4dNqWCUBiQae98OrB2DSCa+8CiYZVJgkCHIBvVqMWlvfLOH/dAs0lsCatVlUFruJewSUIXD0AtVhdl6bg8Ufor5QRkwRosPhYtwXJK+uTjxNS+kZKS2LtWDP5mzkMWkpLbFSXa1nzd/fym8ePcDIYStCdhZ3btqMXqXCmFfIqZIS1q1bB7w/z3K73elA+OVc+kktrBQXF1NbW3vJ25MSiQSNRoNGo0nPxhKJRFoP2tXVhcfjQSaTUVJSglwuJ5lMXrENWUEQGB8fZ2xsjIaGBoxG46L/J/McF6vsLmQu6ff76ejooLi4+JJrWc+GzHPMy8uju7sbtVpNUVERfr9/ToVuMpmw2+2sXLkSn8/H/fffzy233MIPfvCDK95t+FPEVTK9ACSTSUZHR9OpGOeSKhQb4Q/XwLYMDtg/Bte9CFaPuKQz7gPXbNd4dwCYzAgIT0J7fC7Btsdn5653wgPr3n98wyMw6IaHu6BYK0pXkhKRVLdl7Ba0u0Edh0o/1AJKL+QC+yWwqwQsehhNQKUS7gzACTvEDsPJGlhTDgYtFDplfPOvEjx3FPZ0CvxmP/hlsLIY+u0yJl0CjQ05lFcH0cUFjvxehtCe4ENhsHjg4Ns+YutU+H0RtGY9r3SM4M6r4X/fcQcADQ3N7NlzDBhJm87392dx661n15Qu5GzUodXi9jvYkK+mvLwMiURKy856/O4QBYIW/ex7l7ITTGGheVbKCSe19KNQKNKV0VIjsJLJJAMDA3g8nkUzIy81ZDIZFoslbZifikpLbQ17vd7L6jecQsrnN6X1vZgL/1LD1OfH0WUSZWp+bLPZWLVq1TndtS4XFiL2TNemVBfimWee4YEHHmBycpKtW7dSWFhIX18ftbW1V+xG6U8VV8l0Hs51t5mSCIyMjJCVlUVTU9OizzfuhTbnXDJtmxI3aH9sgm0Zs9OcXjgRnd3yVcB4bFZGEwO80CgXiXR3DIpzoHlel8Y6A1+/Dx74wPuPrf2i6KQEs85KbvFrDeBJn7QYAWdTw80G2GScDfuWgAx4RYBQL7itEKgS5TaCGZy5EFeAQw1riuHpY5DbqaO6uIDP3mbmtVcnGXVPkScFdWcSjVPGhuwkUp1A0B8jHDFxMktLIJBDZOu1/O+//lJ6m1Ov15/VdP5s0Ov17yfFjI4Skcspy8lhhRAlHD6IRCJePFatKeXHvz9JnS+K0eVakp9vphF8auknJedIRWAlk8n0RXkhqUNqrl5QUHDBQdnLidTCSigUmmN3N99vOCXLGR0dJRaLXVK7wJTBwKXyHV5oLpnZhZivCdXpdIyNjZ1hmH+lkPLWHRsbOyuxp6rXFFlWV1ezd+9exsbGOHToEF/96ld56KGH2Lhx4+U+/D9pXLUTXADRaPQMM/tU5l9OTg5ms5np6Wnq6+sXfS61Ws3abLi3EppzRSLdPQADM/ANPTyQIWdstsMj22B71fuPKX8ACcTlpGKpWKm6EI0TvjGvMm1+FB75K9iecVhFH4edCTgsBa0KghFoScLzMagGPil53x/4R8CD1XBPsejvq9LBs1b49zG4SQfmEOwsgo3VEl5zChzJkZBXJjCYgNJCNd5JC6vXlFGj0dDe4+XNQ0EO9E1QjovP6FRcX6RCLhF4tt+H06TAtq6Slps2MzVVzp13/q9lC5AWXY06yc7OpqKigmAwyJ49j1Nd7UpXuadPaykvWUd4evoMO8ELRWZL0ePxEAqF0hdlv99PMBhk1apVl8WlZzGkWrvna7+XaRfodrvnGC5cTEh1JrE3NDRcUR/blCZ0fHw8HRSvUqkuaZj6UpDyQpZKpdTX15+T2K1WK/fffz933HEHX/rSl5a9Cr3vvvvYs2cPeXl5nD59es73vv/97/PQQw/hdDovu7H/JcJVO8HlQCwWo7e3l2AwSFNTEzqdDo/Hs/RMUwWcmBYTU9It3Vnr391hYASaNWKiy3gY2ifnkqlRDg83zHVF+vFJ+OtTsPuA+HVjHrQ7YHwS2kfnkmkucH82/Mc8Gc2rTthlmk2TCUK+Fm4Jw+4JcQGpwAB2H+yXwRc+Dx+WKjjyToyD70EyITAuBWW9QFALHyytp6wuwcl+N8d7rBxDQ1lpkpvua+CDkrV89+/+k3FfgmlvnHFPAkdAj27lVoxFK0kk1lJbW8Tp06fnmC0YjcbzvgAkk8m05i/VsoSFq9y777548pyPhVqKTqeT3t5eFAoFgiDQ1dWVruoulU/tuZBMJtPOShfSZl7ILnChCj1TlrPY0o/P56Ozs5OioqIL3mZeTqS8mX0+H9dccw1qtfqsYeqZjkaXsm2a8h5O6Y/PdezPPfcc//RP/8Rjjz1G63l6Vi8V9957Lw888AD33HPPnMdHR0fZu3fvFTM9uZK4SqZnQWqONDg4SEVFBQ0NDek/8qVkmgqCQDKZpNgCf/gYbMswYtg/DHf8G5wIgTUOxVExNcYlwG5RWpYmyGKtGN+WicZscWbqmIKHn4Zis5hh6orD7ldmf6YU2kdmrQeD82auQchVinaELXkgRfwgvGaH1/zwmySo/WCphE2bjZgLA3QejeP3QLYAx0fhmAnqJVLWoieOjAOnx7EURgj3KKhf6QN0tF67gZycXOJx+OnX32F43EeRJZ+KXZvw1Nby2fvvn2Mun7LRs9lsdHd3z9nWXIx4fD4fXV1d5ObmLmguMD9a7VIjk9jXrFmTPs9UvuR8n9oL1YOeD1IVe+p3tFyvM99wIVOy0tfXN8eVKnPpRxAEhoeHmZycXBZnpeVAyqQiJydnzvbwpQhTXwpS2nW73b6o93A4HObv//7vsdlsvP7665d0G/vaa6/FarWe8fgXv/hFvvvd73L77bdfstf+Y8VVMl0AqT8otVrNpk2bzriIy+XycybLpIg0mUz+v/bOPK6qOu/j73vZRHYQRXZEdtwlETXNxraxZbJsfbKFzKaaysYtp9FqxsqZLJfKnsy1Ms2mnnGZyjIVwSVz0NgVRBQBWS4793K35w86pwNe9nu5Vz3v16vXjKWc34Hr+Z7v9vlQXAUny1oH05OlEOAFXz0EkyQZp92z8N/yX7PYX9dg9Eb4pRImSxxifqlsUUZalQSTJcpKA9YA+bD045aeanEFOOh+zYDPwrD+LYF0oxpKgex6mDSoxWC8Gfi+HoaNh9//rh+F5Qpu+J0dBoM9F8558lVZNcHoGRWpRGXoj7HCjhiDHf2UOo5XnCUsEiprndE0OxMX1x97ez1ZWacIDgjBu7+aaQ/dzahRk8Wy6qQ2ZVVpL0tQiBH8QaVCBNKepLOzs2grpVKpiI2NtZnhkKysLAYMGHBZYG/rLyndB227Kylk6L3t0wkP5JKSEpPrW+amPb1h6dCP0WikubkZd3d34uPjrTqIJSA4BXVFpKK3ZupdQavVioNYY8aM6fBzUFBQQHJyMjNnzuS9996zynDRv//9bwICAhjRA+OJqwE5mJqguLiY8PDwdjU/O1JAEoIotPyFU2l/K8eOGNQSSDemQpEKTp5rHUy9HGHpdfCsxDXc7g3JGo1PSyDdeA6KGn7dVZUE0wBHeHsQTBYGk/zhwCX4/Tn4mwIGNUOlEl58Bs6Vw4YvwXAG4twgox4OKOGte725Yawbe45UkJaiZkhYMz8fURA9UUHOL0ocqp2J9LHj+io1X56AydPBK1hBtUZJRpYzt946FKWyioED9RzcdZKQ2kYoUOOT70CpYybTJdloZ5jyBxVKbXl5edTX16PVavH09GTo0KFWfyBLMy1pmbkjpPugISEhrfYIhcAj/T3dFboXVHrc3NysNkDTduhHqPgEBwdjMBjIyckRy6ZCELa03rAUnU5HTk4OAGPHju2xU1BXzdSlP8v2pqOFGY0hQ4aIGb8pjEYj//rXv3j77bdZu3YtiYmJPTp7b2lsbOTvf/873333nVWubwvIwdQEkZGRYkA0hVKpvCwzNRqN6PV60ZpNKA81NDTg4uJC4Zct2WixClTalj+zMbPlf0eEtATWAA8Y1kYec/89MGUHFGb9tu7SpGsRrBdKwiN8WyaGi5t/dZORTPn+0gBhQ2DlEkiMBwcFOCjh3c/hP03woQZc66C+GdRAWYWR8upmii5qUVYa2Z/tyMlflIR69ueWMV7kFZ7G01FNqcZAZKyRvCI7fJyiCAmpYvp0T0DJmTMOHEkrI6jRk0t2Csryvbl3xFgyy8rIOnmy296j0u+70J/SarU0NzcTHR2NRqPh4sWL5Obmihq1Qqmtr3qSDQ0NZGVl4eXl1SsNW1O7koJ5s2BQ3dzc3EpGz9RErdD3KyoqIjIy0mwqPb1BCFpGo5GEhIRWPxvp6tH58+epq6trpTfs4eFhkbUcYRArODi4leWYOWhP9lGavbadju7fvz/nz5+nvLyckSNHdijk0dTUxMKFC6moqGDfvn1W/Rnn5+dz9uxZMSu9cOECo0eP5tixY9eM5q8cTE3QWS+p7Q6akI0qFAqTD9GGhgaTX8fFxYVCFQRktPQ89Xr4pRQmR/z2e06WQLw7rImDSZK5A/9/g6oSlkp2VRsNsLEeKPjVTaYBNtZBQz8PcgprmTTGAZ2mGQywbiP8yQ6S+4PCTom9s4FVtfDuB9Wkn1QyylOPZ4MdRVnNKMsdCXQJprzuPIGBoHJ1Jr1Iw5jRDoQF23FJ74HBqKeqspScrDJc3d3Ys8OVeyOiGdwwlDsignB1csLfzY1TF3onIi+IHQwePJiEhATxZyGU2gSNWqn7iHTgx9y+ktISanR0tEU0bO3t7Vv16wwGgxh4CgsLqa+vx8nJqVX5Oy8vD3t7+15lWuZE+Lm1N0BjavWovf6yuXxQBSecvtz3NVXmF7LXgoICKisrcXBwwM/PT8xkTb0Q5uXlMXv2bB566CGee+45q++MDhs2jEuXLom/Dg0N5fjx41fLNG+XsP7fsisYvV7fqqTb3b/YQpCtr68nOzubKVOmsLFFyY4Rfi2BdGMeFNX/qu8reQb52sEqD5gszBj4wl8uwHuNsFQLAQ0tmarBAMn3JbPlX6swGJuJD4dTeWBXAXF2YO/oiFKhQKvVMMYOVhcaMdrpqRugJEjZj9fDPdigr+ejrWeYOKyeqFgl5RUGasscCBnoQrg/FGZewtFoT1aGgTMZTnigxM3Bi1DPEMaFDBXP3FYYobvf6/z8fGprazt8+LXVqJWuqwjOHOYqJzY2NpKdnS2Kd/RVCVWpVIoZjzBRKyzpnzt3TvRA9fHxoaKiwmJyiF1B0NWtrq7utmRie/1lIfAITjLS/nJXXhw0Go1Y+u6JQL05EaajdTodFy5cYNiwYbi7u4svEVLTgv3795OQkEB+fj6rV6/mo48+stqu6AMPPMD+/fupqKggMDCQV199lSeeeMIqZ7EV5D1TE+j1+g6ndY1GI4cPH8bPzw8vLy/c3Nx69Ias1+vFNQWhx+bi4oKXo2SNprnFfitYV8mj/r/q+1bD0lxY2g+elcSmkDyYBzzb77ezrFEbWeHlwYjwCArPZdDPU4u62oGqeiPz9c3M8XBs0RhEwQfVGtY6wxsjXLgudAC6xkb6G418cbaR7HNKnLzcGOyv4roQDyob9aQPUOAb2kS52oeAZi12Nb7cGTEUVycHPkvJ54jajwcio0U1ojNeXt3qmQoIQvABAQEEBgb2KrOUlhOrq6upq6trtSfp4eHR6QNZ6qgSHR3doc1VX6HT6UTN2NjY2FYeqDU1NWZ9iegqQul7wIABhIaGWmRKWegvC6VTo9F4maay9Lrl5eWcOXPGZrSHpQN08fHxJl96DAYDNTU1rF69mu+//56CggJGjhzJpEmTSEpKYsqUKVbdy70GkPdMzY20pBsfH09VVRXnzp0Ty2xeXl5dnsCsqqoiLy8Pf3//VuXK9krCwcHBLM2tJMClxU2m0cGJjVoNXPhtT9UTGNbmxz5CCXaqGh60t+fuG+8S//3in39mU8EZqNYw3AFOamGLQoH/iHFcohDfgb7odXoa6urIVtXj6z2IyeMnkH50D/r+jXj1s6PyvJEDv3gxcKAfoe56bh8VgqtTS0lqeJAnuY0DMEybxqkLF/AODGR6N4URhEX+hoYGswnBd6RkVFFRQX5+vvhAlpaGBZqamsjOzsbFxcUmHFXgtxJqcHBwKw/UrsghSlc5zNVflurqWtq+rV+/fvj5+bXSG25biejfvz/u7u7U1tai1+sZM2ZMn8gidoZGoyEjIwNPT09Gjx7d7suNUqmkrKyMH374gUcffZQ//vGPlJWVcfjwYb7//nvGjRsnB1MbQM5MTWAqM21vwEhArVajUqnEt+T2diSbm5s5ffq0ODzTmwCxcuVKVi9bgo9OS6W9A0qDHfMb1Zdlph84OfLZ9ZOJl7yJby08Q0p4FXmZanRFVRj8XLn53rGEh8/kq1Vv8fv+dcT59iezopHPSu14/vpbuHnYMIovXuTwof2klxSSFRLBI7Of4XTWKcLyvmPmxHCEl7h/HSmkMuFeHk2e06N7E142uqvQYw4EAXghexUmTRUKBbW1tcTExNjEQI+g81tbW0tsbGy3P0tSD9Samppuiy209zWzs7NxcHAgKirK6i8bRqORiooKcnNzcXR0xGAwWGQftLsIsomdZchGo5GtW7fy3nvvsW7dOsaMGWP2s5hSM5o3bx47d+7E0dGR8PBwNmzYYBMVGCvRpb8EcjA1gcFgQKttGbltO2DU1YeLMDyhUqnEB5XgOzhkyBCLBIitW7fyfnIys2jJSE8aYBMw8oEHuOnsWe4ODRV/72unfyL+hUgmTb2O2to6/Pz8qKhQc+pUIJGRCWz+6AMq8nMYEB7NPQ/NIuOHHxiqUl1WsrWzs+P06dN8+No8JjqqGDqwP4WqZtK0Pry0/AMx++sqOp1OlJWLiYkxqy1ZT2lqahIfMk5OTpf16izpm9kegkjFoEGDCA4ONstnSSq2UF1d3UoOsSuqVEKACA8Ptwl7LyFDLi4ubrVfK90Hra6uFqejLaU3LEV4AaqrqyMuLq7DQN7Q0MC8efNQq9V8+OGHFsvwDx48iKurK4888oj4Of/uu++YOnUq9vb2LFiwAIC33nrLIte/ApCDaU8xGAw0NzdftjPa079gTU1NZGVloVQqcXV1pba2VvwLLJSGzaV8s3XrVt5YMA+XmhoaPDxY9NY/mDp1KiueeYaJKhWRbm7k1dXxBTqmPxXMtGnx+Pj4oFAoOXq0CINhmkmloPr6erJOnqTq15JtWy3bsrIy/rPzK8rys+nvG8TY8RNEcQt3d3fxPjuapq2srCQvL09cU7AFWbnS0lIKCwsvyyCEXl11dTW1tbUArbIdSw38SHdZLS1SIWjUCkGnPRcZW9LVFRAED7qSIQv7oEKGLu2jC/1Xc5TAhZeyrvSQs7KymDNnDsnJycyePdvi/e3CwkKmT59+mc4uwFdffcWOHTv49NNPLXoGG0YOpj3lwoUL2Nvb4+LiglKp7PFD3WAwUFRURGlpKVFRUa1EIKTKN9XV1TQ2NtK/f388PT3x8vIy+4BIWVkZ//nqKy5lZ6MYMICh8fHU1p4mLq6xjcVZ9weEOkLIdoQSuHQQRrhPIRvVaDTExMRYbfJUikajaVWu7GwoSboL2jbb8fLy6tUah0BTUxOZmZl4enoyZMgQq0yhCqpUwr1qNBq0Wq1oKmCO++wtwsBaWFhYh4IHHaHRaFoNcEnVtzw8PLr98nvp0iXy8/OJiYnpsFxqNBr55JNP+PDDD/n4448ZNWpUj87fXToKprfffjv33XcfDz/8cJ+cxQaRg2lP+fzzz1mxYgUA1113HUlJSSQlJeHr69vlv0A1NTXk5uaKD5nOHnxCFiAEHeHtWMjozFFKFB4y/v7+BAUF/TpteZKqqhbx99hY84u/t6XtNK0QeHx8fAgKCrJKybQtpaWlnD17tlc2YEK2I/w8hdKwl5eXmO109T4F263z58/bzPSw0WgUXxRDQkLE/mtDQ4PZ5RC7iiDi39FkbG++ttQRqKuyjwaDoVXW3tHgU319PXPnzsVoNLJ27VqLyz5KaS+Y/v3vf+f48eP861//svpLkhWRg2lvMBqN1NXVkZaWxsGDBzl06BC1tbWMHj2a8ePHM2HCBEJCQi77gOl0OrEnEhMT0yvxbmkpsaamRpSVEwJsV0tPttiH1Gq15ObmotfrRZs04T4VCkWr4a2+mrxsbm4mJycHpVJJVFSU2dWTBCF/oV+nUChaTQ2bKo8KGbKTkxORkZFWf9GAls9lVlYWrq6uDB06tNWLolQOsTv32VuErN3b25uwsDCLP/g7uk/hXg0GAxkZGV3qa2dmZjJnzhzmzJnDE0880edVB1PBdNOmTaxdu5YffvjB6lKdVkYOpuZGrVZz7NgxUlJSOHToEBcuXCA2NpakpCQmTJjAqVOnOHz4MPPmzbPIgJFU+L26urqVuo+Xl5fJN3Fhr05QnrGFt0uh5CWU4dqeSWpIXV1djU6nu0zg3tz3IZypL4dnhNKwMKQmSMsJ99nQ0EBBQQERERE2oyRTVlZGQUEBUVFRXZ5olpbAa2pq0Gg0re6ztwM/wpk6K6FaGqnJeFlZGY2NjXh6euLr64uHh4dJmzaDwcDmzZv5+OOP2bBhA8OHD7fK2dsG02+++Ya5c+dy4MABi5i0X2HIwdTS6HQ6Tp06xa5DWQz9AAAgAElEQVRdu/joo4/o378/kZGRYll45MiRFtWGle7UqVQqNBqNuNrg4uJCUVERCoWCqKgomxgKaW5uJjc3F6PRSHR0dJczTmmJTTplKmTovekvCxmywWDo1pksgdBHr6qq4sKFC+h0ulaViL4smbZFp9OJlYSYmJhefa6lAz9CadjR0bHVAFdXlIz0ej05OTlmOZO50Ov15ObmotPpiI6OFsvfwmCTvb09VVVVVFZWkpCQwLJly3B0dOT999+3muORVM1o0KBBvPrqq7zxxhtoNBpx6C4xMZG1a9da5Xw2gBxM+4Jvv/2WBQsWsGzZMm655RZOnz7NwYMHSUlJ4eTJk/j4+DB+/HgmTpxIQkKCRcslQmm6qKiI8vJy7O3txeAqKDVZSzpNyB46c8HoCm37y4IAgXCfXe1HCqscYWFhNiPGXVVVRW5uLqGhofj5+YmlRJVKRV1dnVjq78sSeHuiEOZEkEMUAk9nSkaCWXZQUJBNTH5DS88zMzOTgICAditTzc3N/Pzzz6xbt460tDQApk6dSlJSEtdffz1RUVF9fWyZzpGDaV9QVlaGi4uLybdKYXDkwIEDpKSkcPz4cRwcHBg3bhwTJkxg/PjxeHp6mu1B0NTURE5ODk5OTkRERGBvby/26YSHsRB0hH8snekIfUghQ7bUw19QMRJKph316bRaLXl5eWi1WmJiYmwia9fr9Zw5c4aGhgZiY2PbHZ5pO01rSXNx6UBPXFxcn/bapVUX6RS4h4eH+IJhK4biUoeeuLi4DgeHDAYDGzZsYPPmzWzcuJHIyEhOnTpFWloaer2eF154oQ9PLtNF5GBqaxiNRlQqFYcOHeLgwYOkpaWh0WgYO3asmL325M1fcC65ePFip3ZbQtARHshAq1KiuYKd0WikrKys11OxPaXtqopWq8XNzQ17e3sqKioICwuzmR5ybW0t2dnZ+Pv7d1t72NSKlbOzc6sp055UIxobG8nMzMTHx4fQ0FCru5IYjUYxQzYajSiVylYWbd0ZyDMnUi/U6OjoDsvTtbW1PPfcc7i5ubFmzRqLVKlMqRlVVVVx3333UVhYSGhoKNu3b2/Xq1nGJHIwvRJoaGjg6NGjHDhwgEOHDlFRUcGwYcPEvmvbacm2CI4zwu5hdzNNnU7XaqhJOuwjDDV1N+BoNBpycnKwt7cnMjLSJnpZgsydsLqh0WjEvV7BI7WvA4bBYKCwsJDKykpiY2PNkmUZjUaxGtFWaKGttGV7f15Yw7G0rm53EAQ9pMNY0n6kMJDXm13Q7lJXV0dmZmaXvFDT09N55plnePHFF/mf//kfi53LlJrR/Pnz8fb2ZuHChbz55puoVKprWc2oJ8jB9EpEq9Vy4sQJMbgWFBQQGRkpruPEx8djb2+PRqMhNTUVV1dXoqOjcXd3N8v1hWEfqchCVycvhXLXuXPnbGoCVdD5lfbXhL6r1D1GWgLv6hBMTxEcVfoi85P6grYNOtLpaKmubmRkpE34oBoMBs6cOUN9fX2n8numdkHNkaW3RXANunjxYqelZoPBwLp16/jss8/YtGkTMTExvb5+Z7SdzI2KimL//v0MHjyYkpISpkyZQm5ursXPcRUhB9OrAYPBQFZWljjUlJGRgYuLC+Xl5dx2220sWbLE4kNNwuSlSqUSMzvphKlSqUStVov7kBERETaRjUr7kF3ZrxVUb4S+qzAEIww1mUMEQGrfZq3Mz9R0tL29PY2NjYSEhBAcHGz1si60vHBkZmb2WH+4bZZujgEuQabQ0dGx073f6upqnnvuOby9vVm5cmWf7Wq2Daaenp5UV1eL/93LywuVStUnZ7lKkIPp1UZjYyOvvPIKaWlp3HnnneTn53P8+HHc3NxITExkwoQJjBs3rsf+ql1BWFYXMlfB1kqr1RISEkJQUJBNZDRCf603HqiCe4xwr4JEoPAg7q50niB24OLiwtChQ21CgEHQ1a2rq8PX15eGhgZxhUOapffly5F0oCc2NtZsVRdovcNsare3o59pTU0N2dnZXZIp/Pnnn3nuueeYN28eDz74YJ/25uVganbkYHq1sWvXLs6fP89TTz0lZg5Go5Hy8nJSUlI4ePAgR44cwWAwMG7cuB7JIHYHwdvTyckJb29vamtrWw01WVLxpj30en0rBSpzZgMGg+Gy/ciulhEFicLuiB1YGmGVY/DgwQQFBbX6jJiyZ5OWhnvSS+8KWq22lQqVpV/MTP1M+/Xr12rnValUUlRURFlZGfHx8R1+pgwGAx9++CHbt29n8+bNVll1kcu8ZkcOptcibWUQU1NTqampYdSoUaJSkykZxO5eQzB/NjU93N4krVAatoSCEbRkDjk5OSaDgyUwNezTNqMDyM7OtphEYU8Qpr9LSkqIi4vrklhAe6sq0l56b0vDQjVB2LG1FlIZT6EM7uzsTEhISLtKY9Ciff3MM8/g5+fHO++8YzXZzrbBdN68efj4+IgDSFVVVSxfvtwqZ7tCkYOpTAumZBBjYmKYMGECEyZMIDo6ussPQsFOTtBl7UqpUljfEMqlTU1NlznH9CbwGQwGCgoKUKlUZpuK7SnSjK6iooKmpia8vLzw9/cXMzprIi01R0RE9DgAtjUskApndHeAy2g0cvbsWSorK4mPj7cJ7WhoCY45OTmEhYXh6OjYyize1dUVDw8PLl68yNixY/nvf//Ln/70JxYtWsR9991ntZUrU2pGd911FzNnzqSoqIjg4GC++OILm6mOXCHIwVTGNIIMoiDgL2QDQuZqSgZRusvaW+cS6YNYpVJRX18vOqp0Vzavrq6OrKwsBg0a1OuM21zo9Xry8vJQq9VERUW1ynSkurTmsmbrKoL+cFtvVnPRdodZGOCSlobbolaryczMxMPDw2q2cm0RgntVVZVJ9xnh83vx4kVefvllsrOzqa2t5cEHH+T2228nMTHRrH1eGasjB1OZriHYRAkTw6dOncLb21sUknB1dWXZsmW8/vrrnRot9xTpUFNNTU2nu5HCjmZFRYXFTbK7g1CqDAwMNCkp1950tCUtywRdXZ1OR0xMTJ/pDwsDXKZeJDw9PWlsbOy2aL6l0Wg0ZGZm4u7u3mlwr6qq4umnnyYkJIQ///nPnDhxgtTUVI4cOcK///1vi7ywyFgFOZjK9Axhcf/HH3/k/fffJy8vj2HDhjFy5EiSkpIYP348Xl5eFs2oBNk8YU3FYDCIWY6joyNnzpxhwIABNqHOA7+Vmqurq4mNje3y4JPUyqurLxLdQZhAtaSublcRXiSqqqo4f/682Ev39vY2m2dvbxCEIbqSuR89epQXXniBV155hRkzZvTJ9/Wdd95h3bp1KBQKhg0bxoYNG6zeNrhGkIOpOfnmm294/vnn0ev1JCcns3DhQmsfyaLU1NRwxx13MHHiRF555RUaGxtJTU3lwIEDpKWloVarSUhI6JUMYnfQ6/VUV1dTWFhIbW2t6DIilIYtrXbTEfX19WRlZeHr60toaGivz9GR1V5XJ2kFXd2qqiri4uJsxo+yrRh829JwX3iftkV4EaqpqSE+Pr5TYYhVq1axe/duNm/eTHh4uMXPB1BcXMzEiRPJysrC2dmZmTNnctttt/Hoo4/2yfWvceRgai70ej2RkZHs3buXwMBAEhIS2Lp1K7GxsdY+msUwGo3k5eW1O9ovyCAKpeHy8nKGDx/eZRnE7iIoBgnmz9DyYBZKw42NjaI8oDDUZOmM1Wg0UlRURGlpKbGxsR0KnPeG9iZppRZ00uAq6OoK3ytbyNylqkEdTRC3nQTv7W5vZ6jVajIyMrpkKl5RUcGcOXOIiIhg+fLlfbryVVxcTGJiIidPnsTd3Z277rqLP/3pT9x00019doZrGDmYmovDhw+zdOlSvv32WwDeeOMNABYtWmTNY9kUggyiEFzbk0HsLtKAFRMT0+5ghylbNkdHx1bTpeYsIQpTze7u7oSHh/dpwBIGYKT36uTkhKenJ3q9noqKCqsbZUtpbm4mKyuLfv36ERER0a2fQ3t7oOboMZeXl3PmzBmio6M7FX5PS0tj7ty54nSsNaogK1euZPHixTg7O3PTTTfx6aef9vkZrlHkYGouduzYwTfffMO6desA2LJlC0ePHmXNmjVWPpntIpVBPHToEL/88gv+/v5i5jpmzJhO+z2NjY1kZWXh4eHRo4DVthepVCp73YuUqvNERUXZjPtGXV0d2dnZaLVa7OzsLrtXa5meC/6s4eHhDBw4sNdfr22Puba2ttsSgcLAXWNjI3FxcR3+fr1ezzvvvMPevXvZsmULoaGhvb6HnqBSqZgxYwbbtm3D09OTe++9l3vuuYeHH36421/LaDS2ehlo+2uZy+jSN8f6um9XAKZeOOQPX8colUri4+OJj4/nj3/8I0ajkcLCQg4ePMj27dtZsGABLi4uYuYqlUHU6/VkZmbS2NjYqzWcfv364efnJwoASHuRhYWFrXqRHS3jC0iF4MeOHWsTsonwW8CSGq9LZfOKiopauQFZUjhDwGAwkJ+fT21tLaNGjTLboIxCocDZ2RlnZ2cGDx4MmL7X9jxeGxsbycjIYNCgQURGRnb4Pbh06RJPPfUU8fHx/PDDD1Z7IQH4/vvvCQsLE60M7777btLS0rodTA0Gg/hSun//fqZMmSI/y8yEbTwNbJzAwEDOnz8v/vrChQudWi7JtEahUBAWFkZYWBizZs1qJYO4b98+3njjDfR6PTExMZw8eZIbb7yRpUuXmjVgOTg44OvrKz6QpL3IrKwsNBpNu/05oSRoDW/W9pA6qrQNWA4ODgwYMEB07pGK2+fl5bUSzjCXgpGA0LMdMGAAo0ePtvjD2tS9Ch6vZ86cEd1j7OzsqKmpIS4urtOKQkpKCvPmzeNvf/sbt99+u9UDTnBwMEeOHBHv5YcffmDs2LHd/jrCz/j9999n27ZtrF+/niFDhlj9/q4G5DJvF9DpdERGRvLDDz8QEBBAQkICn332GXFxcdY+2lWDwWDgvffeY+XKlUyaNImCggJqa2vFdRxzyCB2hrC6IfQihf5cc3MzdnZ2Jhf4rYUwFevn59djRxWpglFdXZ3YYxZccnrSixQs+GzJC1Wn04letq6urtTX17daP/Lw8BCzTr1ezz//+U/279/Pli1bCA4OtvLpf2PJkiVs27YNe3t7Ro0axbp167o0BCUt42q1WjZv3syaNWvYuXMngYGBrbJVGZPIPVNzsmfPHl544QX0ej2PP/44ixcvtti1QkNDcXNzw87ODnt7e44fP26xa9kKX3zxBQcOHOCtt94S5QA1Gg1Hjx69TAYxKSmJiRMndksGsSdUVVWRk5MjBoW2nqeenp59vhcp1dU19wSxWq0WXXJqa2sBWq0fdVTm1Ol05OTkABAdHW0zJXDBxm3w4MGt3IOkJf+qqiqef/55QkJCuHjxIqNHj+a9996zalnXXOj1evEzqtVqcXBw4Mcff2T+/Pncd999/PnPf7byCa8I5GB6pRIaGsrx48dtxlzbVuhIBjEpKYmRI0ea5QEo7ffFxsa20optuxcJXQ84vUVQ5+krCzdhTUXI1NvrRUqFIWyp/XHx4kWKioqIi4vr9KVj7969vPnmm8TGxlJVVUV+fj5Dhw7l7bffFlexrmSeeeYZFAoFAwYMYNGiRWzfvp3U1FQefvhhJk6cKA8hdYwcTK9U5GDaNYSe4cGDBzl48CAnT57Ex8dHHGpKSEjotui9oPXb1fKpTqdrJbAgHfQRhprM8ZCytK5uV5D2IoUyOPy2h+3r62sT5UK9Xk9OTg5Go7HTLFmn0/HWW2+RmprKJ598QmBgINBSAThz5gz+/v5WNU7oCUJgNBgMqNVq5syZg7+/Py+//DKenp5s3LiRyZMns2PHDs6dO8f8+fPF+5YxiRxMr1TCwsJEub6nnnqK2bNnW/tIVwSCDKIQXH/66SccHBxITEzsVAZRmDYuLy/vldavMOgjZHNqtbqVHm13HXL0ej25ublotdo+1dXtDI1GQ0ZGBs7Ozri7u1NTU3NZGbw7zjHmoq6ujszMzC7JJ5aWlpKcnMy4ceN47bXX+swer7q6muTkZDIyMlAoFKxfv57x48eb5Wu37X9qtVreeecdbrnlFt59910aGxvZvHkzjo6OZGZmsmrVKn73u99x7733muX6VylyML1SuXjxIv7+/ly6dIlp06axevVqrr/+emsf64rDaDSiUqlITU0VvV1NySBmZ2dz+PBhJk+ebHbnkvaE7aUOOe1dTyifBgUF4e/vbzNlOGGy2VSW3F4Z3NLygILHbnFxcZc8Wvft28fLL7/M8uXLufnmm/v0eztr1iwmTZpEcnIyzc3NNDY2mkVgQ9ofXbt2LX5+ftxwww088MADFBUV8dRTT/Hcc88BsHnzZh555BGKi4sJCAjo9bWvcuRgejWwdOlSXF1d5UEBMyGVQTx48CBnzpxBoVDw0EMPMXPmTLPLILZFEB0QMlepobh0ilbw97S2P6sUvV7P6dOnaWpq6lTsQKAjeUAvLy+zaCrrdDqysrKwt7fv1NVIp9OxbNkyjh07xpYtW/o8kNTW1jJixAgKCgosEsBPnz7NBx98wKlTp3B0dGTr1q1s2bKFnTt38sknn+Dr68v8+fNJTU3lyy+/FHew5Z5ph8jB9EqkoaEBg8GAm5sbDQ0NTJs2jb/+9a/ccsst1j7aVUVpaSlPPvkkQUFB3HvvvRw/fpxDhw6Rn59PRESEuI7TUxnE7iAYiqtUKlQqFY2Njbi4uBASEoKXl1efasC2hyDm7+fnR1BQUI8fvFJ5QOFenZ2dW8kDdudlRsjeQ0NDxcDQHhcvXuTJJ59k4sSJLFmyxCoTx+np6cyePZvY2FhOnjzJmDFjWLlypVlemEpLS/nd737H/PnzcXd3Z/fu3djb2/PBBx8wd+5ciouLKSsrIyAggPXr19vE5+oKQQ6mVyIFBQX84Q9/AFreoh988EGzr+E8/vjj7Nq1i4EDB5KRkQG0rIHcd999FBYWEhoayvbt221GKs8S/Pjjj2i12suEwtvKIGZkZDB48OBuySD2BKlMYUREBICYzQlWZUJp2NLqRW3PJZRPLSHmbzQaaWpqaiUPKGTqQt/VVC9TWBEqLS0lPj6+Q1cco9HI999/zyuvvMLbb7/NtGnTzHoP3eH48eMkJiaSmprKuHHjeP7553F3d+f111/v9tdq2x89ceIEixYtEjXE8/LyWLBgAbfffjuPP/44jY2N5OXlMXLkSKB1WVimQ+RgKmOagwcP4urqyiOPPCIG0/nz5+Pt7c3ChQt58803UalUvPXWW1Y+qfWRyiAeOnSIn3/+GRcXFxITE5k4cWIrGcSeotVqyc7ORqlUmpw+FaZohdKwVL1IcMixRHDVarVkZWXh4OBgMVN4UwiZutB3lXrZCru9mZmZODs7ExER0WEmq9Vq+dvf/kZ6ejqbN28WJQitRWlpKYmJiRQWFgItSktvvvkmu3fv7vLXkAbRc+fOkZWVxa233operycxMZF58+Yxc+ZMoKU/W1xczMsvv8zUqVNNfg2ZTpGDqUz7FBYWMn36dDGYRkVFsX//fgYPHkxJSQlTpkwhNzfXyqe0PaQyiAcPHuTo0aMYDAYSEhLE0rCvr2+Xg5spXd2unEFQL1KpVKJrjHSoqbeBT6VSkZubS1hYWJfPZSn0er3Ydy0vL6e+vh4PDw/8/Pw6tGUrLi7miSee4MYbb+Qvf/mLzWRhkyZNYt26dURFRbF06VIaGhr4xz/+0e2vs2vXLubPn4+rqyuJiYk8/fTTnD59mnfffZcVK1YQGhrK3LlzcXNzIzg4mLlz5wKyrngPkIOpTPu0Daaenp5UV1eL/93LywuVSmWt410xGI1G6urqSEtLEyeGBRlEYWLYlAyiVBgiLi6u16XjtkNNgmuMMNTU1bUPwVRcpVLZlHyiUCGoqKggLi4OvV5/meyjs7Mz58+fZ8KECaSkpLBkyRLefffdVhmZLZCeni5O8g4ZMoQNGzZ02lIpLy9vpQm9fv16Nm/ezJdffomzszPz5s1jyJAh/OEPf+A///kPX3zxBWVlZaxcuZK8vDxqa2t5+eWXLX1rVytyMJVpHzmYWg6NRsOxY8fE0rBUBnHChAk0NTWxZs0ali5dajG9YUEuT6VSXVYqbW+oqampqZWpuK1kMILyk5ubm0krPmFCOj8/nzfffJP09HRqamp4+OGHufnmm0lKSrIZb9eekJubS2xsLH/5y1+49dZbSUxM5P333+fll18mJSWFYcOGkZKSwieffEJSUhKzZs1CrVaj0WjIyspi9uzZLF26lBkzZlj7Vq5UZAs2ma4zaNAgSkpKxDKvObwnr1WcnJyYNGkSkyZNAlrKlKdOneLAgQPMnj2b4uJirrvuOr7++muzyiBKMeWQI5RKi4uLxRUVoTRcV1dHYWFhryzvLIFQBo+IiGhXEUywZfPw8KC8vJwnnniC2bNniytQb775Jjt37rQZ4f3uYm9vz+jRo4GW4cFVq1Zx5513Ul1dzT//+U82bdrEpEmTyMvL49tvv2XUqFEMHz6cY8eO8d5777Fu3TrGjRtn5bu4+pEz02uUtpnpvHnz8PHxEQeQqqqqWL58ea+vY2pyeOnSpXz00Ufig37ZsmXcdtttvb6WLVNdXc3DDz9MeHg4y5Yto7i42KwyiN1FWFGpqqri/Pnz6HQ6PD098fb2FoearDmgYjAYKCgoEC3TOio3G41G9uzZw+uvv86qVauYMmVKn51Tr9czduxYAgIC2LVrl8WuM3XqVB577DF8fHz4+uuv8fLy4sYbb2Tv3r14eXmJJdwTJ06IgbepqclscpbXOHKZV8Y0DzzwAPv376eiooJBgwbx6quvctdddzFz5kyKiooIDg7miy++wNvbu9fXMjU5fC0KUeh0Og4fPixmq1KkMogpKSkcO3asyzKIvaG2tpasrCyCgoIYPHiwuKIiDDUJlmzCikpfDfCo1WoyMjLw8vLq1GuzubmZv/71r5w5c4aNGzf2eUVlxYoVHD9+nNraWosEU2HqdteuXXz11Vd8/PHHbNu2jWeffZawsDDuuusuNm3axKZNm0hMTLzsz8mYBTmYytgGbbPgazGYdoe2MohpaWk0NTVdJoPY0+BqNBopKiqirKyMuLi4drNgtVrdakVFGGoS/rGElq0gVRgVFdXpy9y5c+dITk7m9ttvZ968eX0+rXvhwgVmzZrF4sWLWbFihUUz00OHDvHpp58SEhLC//7v/7Js2TJqamrYvXs3wcHBrFmzxmLXlpGDqYyNYCqYbty4EXd3d8aOHcvbb799VQtEmAOpDOKhQ4e4dOkSw4YNY8KECSQlJXVZBrG5uZnMzEz69+/f6Y5mW6QeoNXV1RgMhssccnqK4ABUX19PfHx8hz1ko9HIzp07WbZsGe+9957JbL8vuOeee1i0aBF1dXX885//tGgwBUhKSqKgoICjR48SEhICIM45gJyNWhA5mMrYBm2DaVlZGQMGDEChUPDKK69QUlLC+vXrrXzKKwutVsuJEyfE4NoVGcTKykry8vI6HObpDnq9ntraWrE0rNFoWvmdtrf/2ZampiYyMjLw9fXtdLpZo9GwePFiioqK2Lhxo9VsCnft2sWePXt4//332b9/f58E0927d7Nz507Wrl17WeCUA6lFkYOpjG3QNph29b/JdJ32ZBDHjx9PQkICn3/+ubjEb0nnlvr6+lb7n4LurpeXF25ubpc98MvKyigoKCAmJqbTKeKzZ8+SnJzM3XffzUsvvWTV4LFo0SK2bNmCvb09arWa2tpa7r77bj755BOLXfPkyZMsXLiQTZs2ydP2fYscTGVsg7YBU1qaeueddzh69Ciff/65NY941SGIHGzfvp133nmH4OBgHB0dxZ6rOWQQu3IG6VCT1O/U3d2d8vJympubiYuL67D/ajQa+frrr1m+fDkffPABSUlJFjtzT+irzBQgLS3N5u7/GkDeM5WxPtLJ4cDAQF599VX2799Peno6CoWC0NBQPvzwQ7Nd7/z58zzyyCOUlpaiVCqZPXs2zz///DUn5K9QKMjNzWX79u3s2bOHUaNGiTKI+/bt44033uiVDGJXz9C/f3/69++Pv78/0FKmLSsrIysrC6VSiZOTE2fPnhVLw217pWq1mkWLFlFWVsaPP/5olgnzKxk5kNoucmYqc1VRUlJCSUkJo0ePpq6ujjFjxvD111+zcePGa07I/9KlS/Tv39+kUbYgg3j48GEOHDhAamoqNTU1jBo1Stx3DQkJMXsptaSkhHPnzhEbG4u7uzs6na7VUJNOp+PkyZMYDAaioqJ47bXXeOCBB3j++eflnqCMtZDLvDIyd955J88++yzPPvusLOTfCYIMYkpKCikpKZfJIEZHR/d4/USv15OTk4PBYCAmJqZdL1GDwcCRI0dYv349hw4dwsnJiYSEBCZNmsTUqVOJiorqzS3KyPQEOZjK9C319fWUlJQwdOhQm1BdKSws5PrrrycjI4Pg4GBZe7ibCDKIwlCTYMIteLt2VQaxvr6ezMxMAgMD8ff37/Cz0dTUxIIFC6iqquLjjz/Gw8ODzMxMUlJScHBw4MknnzTnLcrIdAU5mMr0HRqNhtdee420tDQqKirw8vJi6dKljB49Gg8Pjz4PrvX19UyePJnFixdz9913y0L+ZkDYBRWUmtLT0zuUQTQYDBQXF3Px4kXi4uJMlpul5OXlMXv2bB5++GGeffbZPinrttdjl5GRIAdTmb5j9+7dLF++nAMHDmA0GtmxYwejRo1i/fr1JCcnM2TIEKClV2fpwKrVapk+fTo333yz6OEo+7Wan7YyiD/99BP29vYkJiYyatQotmzZwrRp03j66ac7LA8bjUa2bdvG6tWr+eijjxg7dmyf3UN7PfbY2Ng+O4OMzdOlB5bc0ZcxCw4ODjQ3N3Pp0iUUCgX33nsvv/zyCx9++GGr/Qt/GjoAAAkDSURBVEEhkHbzJa7LGI1GnnjiCWJiYsRACnDHHXewadMmADZt2sSdd95pketfSygUCgICAnjggQd4//33OXbsGLt37yYkJIT58+ejVqv5/PPPeemll9i+fTsXL1687Ofe2NjIs88+yzfffMOPP/7Yp4EUYPDgwaIwvJubGzExMRQXF/fpGWSuDuRgKmMW4uLiGDRoEHfccQerV6/GYDCQm5uLWq1m8uTJLF26lKamJg4fPoxer78sOzUajRgMhl6fIzU1lS1btrBv3z5GjhzJyJEj2bNnDwsXLmTv3r1ERESwd+9eFi5c2OtrQUuZ8IYbbiAmJoa4uDhWrlwJtEgmBgQEtDrD1Y5CoSA1NZVt27aJQ0wpKSncf//9FBYWMmfOHMaPH8+TTz7Jxo0b+fbbb7nllltEUQlrW78VFhby3//+V7Yrk+kRcplXxmzo9Xp27tzJ4sWLWbRoETk5OTQ3N7N8+XI0Gg3r1q3jz3/+M08++SRNTU0sX74cvV6Pvb29+CCVloGNRiNGo9GmVyLaKxNu3779mhTzV6lUODs7t6vTK5VB/Oijj9i8eXMrtxNr0bbHLiMjQe6ZyvQNJSUlDBgwQFSx2bFjB/v27WPv3r384x//4K677gLgxhtvJCgoiLfffhtXV1e2bt3Kjz/+yKFDh4iLi+P1119nxIgRqNXqTv0rbWFa2BTCKk5qauo1GUyvREz12GVkJMg9U5m+4eTJk8ydO5cDBw5QU1PDuXPnOH/+PBqNhgkTJojl2xMnTrBkyRJ8fHxQKpWsXLmSGTNmkJ+fT3h4ON999x0Af/zjH3nsscdYsWIFH3zwATU1Na2uJwRSg8FgltKwuWhbJlyzZg3Dhw/n8ccflyeHbZT2euwyMt1FDqYyvSY+Ph5vb2+WLVvG5MmTOX/+PMnJyYwYMYKGhgaUSiWFhYU4OTkRFhaG0Wjk+PHjBAQEMH36dACmTZvGqVOnADh9+jR2dnYEBQWxadMmvvzyS/Fax48fF3+fUqm0mRJwfX09M2bM4N1338Xd3Z2nn36a/Px80tPTGTx4MC+99JK1jyhjgvZ67DIy3UXW5pXpNYLmrkBdXR2urq5kZGSQmJjI2rVrqaysZNCgQUBLZllWViYaTjc3N4tZpkaj4cKFC3z66acEBwfj4eHBhg0beOyxx9i+fTtbtmyhsrKSMWPGUFFRwfLlywkODrbWrQMtZcIZM2bw0EMPif024V4BnnzySfGlQca2mDhxosUmy2WuLWzjtV7misZoNKLX68WSq+BGsnjxYkpLS7ntttsIDw/nlVdeEf/MoEGDGDx4MKWlpfz888989tln3H333fz0008EBAQQHBxMc3MzFRUVODs7U1dXx6pVq1iwYAGHDx8mMTGR7du34+zsbK3bBtovE5aUlIj//6uvviI+Pt4ax5ORkekj5MxUptcoFIrLlvKlk7iOjo5MmTKl1X8fP348R44cYdq0aXh7e/P4448zY8YMnnvuOcaPHw+09ETT09O57rrrOHz4MH5+fkyaNAkADw8PYmJi8PX1tepAklAmHDZsGCNHjgRg2bJlbN261WLOOGq1muuvvx6NRoNOp+Oee+7h1Vdf5ezZs9x///1UVVUxevRotmzZ0iW5PxkZmd4jB1MZi6BQKFoFOL1ef1nAffHFF3nxxRepr68XpebKysqYNWsWADU1NaSnp3PPPfeI2q4C+/fvZ8KECX1wJx3TXpnwtttus9g1nZyc2LdvH66urmi1WiZOnMitt97KihUrePHFF7n//vuZM2cOH3/8MU8//bTFzmFrfPPNNzz//PPo9XqSk5PNtkssI9MV5DKvTJ9gSk5Or9djNBpbabZu376d3//+90BLQB4yZAhDhw7l97//Pfn5+Wzbto3c3Fw2btwoZru2uiZjKRQKhfg902q1aLVaFAoF+/bt45577gFg1qxZfP3119Y8Zp+i1+t55pln+M9//kNWVhZbt24lKyvL2seSuYaQg6mM1bCzszOphCQwcOBA1q5di7e3N76+vsyZM4fvvvuOdevWYW9vz0033dTXR7YZ9Ho9I0eOZODAgUybNo3w8HA8PT1Fa7PAwMBrShbv2LFjDB06lCFDhuDo6Mj999/P//3f/1n7WDLXEHIwlbEppMHVYDCIwXXPnj0UFxezcOFCwsPDiYiIYMCAATa1Z9qX2NnZkZ6ezoULFzh27BjZ2dmX/Z5rKWMvLi4mKChI/PW19jIhY33kYCpjsyiVSjEgBAUF8csvv/DYY49RWFjI+vXrgWsrYJjC09OTKVOmcOTIEaqrq9HpdABcuHABf39/K5+u7zDVt77WPxsyfYs8gCRzRTB8+HDWrFlz2b+/Fh+Y5eXlODg44OnpSVNTE99//z0LFizghhtuYMeOHdx///3XnDNOYGAg58+fF399rb1MyFgfOTOVkbnCKCkp4YYbbmD48OEkJCQwbdo0pk+fzltvvcWKFSsYOnQolZWVPPHEE2a7plqt5rrrrmPEiBHExcWxZMkSAB599FHCwsJE9aD09HSzXbM7JCQkcPr0ac6ePUtzczOff/45d9xxh1XOInNtIgvdy8jIdIrRaKShoaHVOs7KlStZu3Yt06dPF6eIrcmePXt44YUX0Ov1PP744yxevNjaR5K5OuhS+Usu88rIyHRKe+s4tsRtt91m0f1eGZmOkMu8MjIyXaLtOo7gjrN48WKGDx/Oiy++iEajsfIpZWSsg1zmlZGR6RbV1dX84Q9/YPXq1fj4+ODn50dzczOzZ88mPDycv/71r9Y+ooyMOZH9TGVkZMyPsI7zzTffMHjwYBQKBU5OTjz22GMcO3bM2seTkbEKcjCVkZHplPLycqqrqwHEdZzo6GjRHcdoNPL111/L7jgy1yzdLfPKyMhcgygUiuHAJsCOlpfw7Uaj8TWFQrEP8KWlFJYOzDEajfXWO6mMjHWQg6mMjIyMjEwvkcu8MjIyMjIyvUQOpjIyMjIyMr1EDqYyMjIyMjK9RA6mMjIyMjIyvUQOpjIyMjIyMr1EDqYyMjIyMjK9RA6mMjIyMjIyvUQOpjIyMjIyMr1EDqYyMjIyMjK95P8BVjvQ22FUCV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5" y="2053172"/>
            <a:ext cx="5822066" cy="4804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09681" y="5879940"/>
            <a:ext cx="266218" cy="3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009681" y="6298283"/>
            <a:ext cx="266218" cy="300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394134" y="6264088"/>
            <a:ext cx="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94133" y="5845745"/>
            <a:ext cx="11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85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– word cloud (MSFT)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1499322"/>
            <a:ext cx="10058400" cy="1232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 smtClean="0"/>
              <a:t>Visualisation of words in news against the following day up and down closing of the stocks, to gather information if rule-based system can be delivered to tackle volatility in stock price.</a:t>
            </a:r>
            <a:endParaRPr lang="en-US" sz="1700" dirty="0"/>
          </a:p>
        </p:txBody>
      </p:sp>
      <p:sp>
        <p:nvSpPr>
          <p:cNvPr id="2" name="AutoShape 2" descr="data:image/png;base64,iVBORw0KGgoAAAANSUhEUgAAAdMAAAGDCAYAAABwcPpaAAAABHNCSVQICAgIfAhkiAAAAAlwSFlzAAALEgAACxIB0t1+/AAAADl0RVh0U29mdHdhcmUAbWF0cGxvdGxpYiB2ZXJzaW9uIDIuMi4yLCBodHRwOi8vbWF0cGxvdGxpYi5vcmcvhp/UCwAAIABJREFUeJzsvXmUXOV17v28NVd1dXe1ultqtWb1pJaQ0IRaYK5DYuNlkLETMIbECXKkCzGx1yK2icO6CddArolJgM/3i++3PgfDDRCb4NgxJijhOhhIMDYIgeTW0PM8V3V3VVedmodz/+h+D6eqazhTnaqufn9r6Q9V1xlqOs/Z+9372YTneTAYDAaDwVCOodQnwGAwGAzGWoeJKYPBYDAYKmFiymAwGAyGSpiYMhgMBoOhEiamDAaDwWCohIkpg8FgMBgqYWLKYFQohBCeEPJZjfb1BUIIp8W+GIxKhIkpY81DCPn7FeH4i4zHb1h5vKFU55YLQsjLhJAkIeTGUp+LRF4EsLvUJ8FglCtMTBmVQgTA1wkhjaU+kUIQQjYD+BiA/wfAfy3x6UiC5/kwz/PuUp8Hg1GuMDFlVApvABgF8GC+JxFC9hJCzhBCAoQQNyHkBUJI08rfOlciWfp/ByEkRgj5N9H2dxNCBkT//++EkDFCSJQQMksIeU7CuX4BwKsA/l8AnyaE1Gec498TQl4hhNxHCJkihHgJIf+bEOIQPeeThJC3Vv62SAj5P4SQzjyv+3VCyHcyHqshhIQIIbeu/P9WQkg3ISS8ss//IIRsWvlbWpqXELKNEPLTleeFCCG9hJA7Jbx2BqMiYWLKqBRSAB4A8EVCSEu2J6xEhP8J4BKAYwA+DsAJ4GVCiIHn+R4AcwBuWNnkIwCWAFxPCDGtPHYDgDdX9ncbgPsB/DGANgCfAnA230kSQgiAUwD+gef5cQDvAviDLE/9LwCuWjnHOwD8DoD7RH+vAvDtlddxw8p5/gshxJLj0E8B+D1CiFX02O8C4Fa2awLwjwCeBdAJ4KMAns/zUv4/AA4AvwlgH4A/AeDL83wGo6JhYsqoGHie/1cAbwP4Zo6n3Avg1zzP/xnP8z08z3cDuAvANQCOrjznP7AsEMCySP0IwMLKcwDgN7AipgB2AJgB8DOe58d5nj/H83xa9JeFGwBsAHBm5f/PATid5Xl+APeunOfPAPwTllPD9LX+eOXfwMrr+EMAu7Asrtn4ZyzfcPyO6LFTAJ7jeT4OoBmAGcCPeJ4f5Xn+Es/z3+N5fi7H/nYA+AXP87/meX6E5/lXeZ5/tcBrZzAqFiamjErj6wBuJ4QczfK3IwA+Sgjh6D8AEyt/o9Hsm/gwMr0By+nj/wBwAyGkDcAWfCim/wTABmCEEPI0IeT2jMgvG6cB/JDn+djK/38EoIUQ0pXxvCs8zydE/58GsJH+hxDSQgj5ASFkiBDix3JEbQCwPdtBeZ6PYjnSPLWy/V4sC+8zK0/5NYDXAFwihPyYEHJvgfXn/wngLwghvyKE/A9CyJECr5vBqGiYmDIqCp7n3wPwYwCPZfmzAcsR4cGMf20AXll5zpsA2leE8+jK/9/EcrR6A4BBnuenVo41AaADwB9hOZJ8AsD7hJCqbOdGCHEBuA3APYSQBCEkAWARgB2rC5HimS8N6b/XfwHQuHLsLgCHACQA5ErzAsD3AHyMELIdy6L+K57nr6y8liSAT6z86175+wAh5OpsO+J5/mksR8L/G0A7gF8SQh7Kc2wGo6JhYsqoRP4bltccP5nx+AdYXt8b43l+MONfAABE66Z/jmXhdGM5Ov0IgBvxYVSKledHeJ4/w/P8V7CcCt638txsfB6AB8DVSBfzewDckUuEM1kpWOoE8CjP86+tnHM1AFO+7Xiev4zlNdq7Afw+PoxK6d95nud/xfP8wyuvZRrL67W59jfJ8/zf8Tz/OQD/feV1MBjrkrw/PgZjLcLz/CAh5O+QXrADAP8Ly0LyIiHkMSwL224AnwPwNSqoWE7r/j6A/39lf6OEEA+AWwGcpDsjhHwBy7+hd7FcyHMHliNKodo3g9NYXpO8JH6QENIP4G9Wtn8m24YZeAHMA7ibEDKB5dTz32A5Mi3EUyuvK47l3lF6DsexXOz0f7B8M3EIwDYAV7LthBDyPwH8G4B+ADVYvnHJ+lwGYz3AIlNGpfIIMsSF5/lpLEeNKSy3plzGssBGV/5R3gBgRHoU+maWx3xYFsi3sFwhfBuAW3meH8k8GULIYSwL1I8y/7ayfvoyJPac8jyfwrLwHlg57v/CcktQNN92K7wIIIbldduA6PElLL83r2D5ZuAJAH/J8/w/5NiPAcDfYllA/x3LAnwyx3MZjIqH8Dxf6nNgMBg6QQhpBjAO4Dd4nn+71OfDYFQKTEwZjHUAIcQMYDOW24b28Dx/TYFNGAyGDFial8FYH3wEwBiWK3/vLvG5MBgVB4tMGQwGg8FQCYtMGQwGg8FQCRNTBoPBYDBUwsSUwWAwGAyVMDFlMBgMBkMlTEwZDAaDwVAJE1MGg8FgMFTCxJTBYDAYDJUwMWUwGAwGQyVMTBkMBoPBUAkTUwaDwWAwVMLElMFgMBgMlTAxZTAYDAZDJUxMGQwGg8FQCRNTBoPBYDBUwsSUwWAwGAyVMDFlMBgMBkMlTEwZDAaDwVAJE1MGg8FgMFTCxJTBYDAYDJUwMWUwGAwGQyVMTBkMBoPBUAkTUwaDwWAwVMLElMFgMBgMlTAxZTAYDAZDJUxMGQwGg8FQCRNTBoPBYDBUwsSUwWAwGAyVMDFlMBgMBkMlJpnP54tyFgwGg8FglCdEypNYZMpgMBgMhkqYmDIYDAaDoRImpgwGg8FgqISJKYPBYDAYKmFiymAwGAyGSpiYMhgMBoOhEiamDAaDwWCohIkpg8FgMBgqYWLKYDAYDIZKmJgyGAwGg6ESJqYMBoPBYKiEiSmDwWAwGCphYspgMBgMhkqYmDIYDAaDoRImpgwGg8FgqISJKYPBYDAYKmFiymAwGAyGSpiYMhgMBoOhEiamDAaDwWCohIkpg7ECz/OlPgUGg7FGMZX6BBiMUsPzPBKJBMLhMHieh8lkgtFoFP4RQkAIKfVpMhiMMobIvBtnt+6MioGKaCKRAADE43HwPC/8owJKCIHBYIDZbIbRaITBYIDBYGACy2CsDyT90JmYMtYdPM8jmUwikUgIokkIQSwWSxNR8fOziazBYADP87BYLDCbzYLAMpFlMCoKST9oluZlrBuyiajBULhsIJtAUmHt6+tDU1MTampqhOcajUYhVcyiWAZjfcDElFHx8DyPVCqFRCKBVColWUTzQQWWiqXRaBSORQVbDF1/NZlMwjZqz4HBYJQPTEwZFU0qlUI8HhdEVOs0bOa+ckWxqVQKyWQSsVgs7bniYicWxTIYaxcmpoyKhEaiyWQSQHaR04pCdQe5BBYAEokE4vF42t8yo1haUcxgMMoXJqaMiiKzQrfYBUGEEEX9qeJKYTG5oliDwYBUKiUUO7GWHQajvGBiyqgIeJ5HMBhEIBCAy+XSVWi0NHvIF8UODg6ioaEBLpdLeK7BYIDJZEpbi2UCy2DoDxNTxppGHIlyHIfp6Wls2LBB0b6URJl6CJc4iqUpYODDKDYajSISiaS17GSuxbIolsEoLkxMGWuSbG0uRqNRd0tApWlerY6dq2Uns2eWtewwGMWFiSljTZGvV7SUwlYu5IpAWcsOg1FcmJgy1gRSekVpkY6erBUBl9uyQ6NWq9XKolgGQwJMTBllj9Re0VII21oR02zkK3ZaXFyEx+NBa2ur8DfWssNg5IaJKaNsEYsoULjNRa2wcRwHQgjsdvu6FYlMc//MYqdsLTviCTusZYexXmFiyig7lPaKUuN5uXAch4GBASQSCRgMBoTDYRiNRjidTlRXV8PpdKKqqkoQFjFrOTKVQyHjiVgstkqIs1UUMxiVChNTRtnA8zzC4TDm5+fR2NgoO8IhhMhaM41EIhgaGgLHcWhra0N1dbWQSqatNoFAAFNTUwgGg+B5Hg6HQxBYp9MpnLde6HWsbNNzMskUT/G2tGUnc8oOa9lhVCpMTBklRxyJRiIRTE1NYdOmTbL3IzUyTSQSGBkZgcfjwe7du7F3714QQtJs/UwmE1wul2CQACynnUOhEDiOw8LCAsbGxhAMBmGxWMBxnCCyxUoTrxXRYS07jPUIE1NGycjW5mIymRRHX4VSrqlUCuPj45iamsK2bdtw/PjxtIiq0AXcYDAIEWlTUxMAYGxsDAaDAXa7HYFAAHNzc2lpYpoqzpUmLlekRKZyKNSyc+XKFWzevBnV1dUAWMsOY+3BxJShO4V6RZW2t+Talud5zM7OYnh4GE1NTejq6oLJpM1Xn6YuGxoa0NDQIDxO08Qcx61KE4vXYi0WiybnsVYRiywVUDZlh7EWYWLK0I1i94pmi0wXFhYwMDCA2tpaXHPNNbqJV6E08eLiIsbGxhCPx2G1WtOi2HKoJtY6MpVzPDZlh7EWYWLK0AWpvaJqxZTi9/vR398Ps9mMAwcOwOFwKD73QseUmpYWp4kpdB0xEAiA4zi43e6caeJKppB4K5myw1p2GHrCxJRRVPTuFU2lUuju7kY0GkV7eztqa2tlba8kIlNzvtRlyGq1rkoT0yk409PT4DgO4XAYHMfB7/cLIlusSLuUkakc5LTsAEgrdmItOwwtYWLKKAo0WpDbK6r0whaLxTA0NIRQKISOjg40NDToOtFFa0wmE2pra9NuBvr7++F0OmEwGOD1ejE+Po54PA6LxZLWruNwONacQGgp3lJadoaGhtDc3Ay73c5adhiawMSUoSk8z4PjOEQiETidzqJflJLJJMbGxjAzM4Ndu3ZhcXERjY2NRTteJmoKppQcy263o66uTngsM03s8XgQCoXS0sT0n5xq4rUSmcpB/F2MxWJCARNr2WFoARNThiaIe0W9Xi/8fj9qamqKdrxUKoXp6WmMjY1hy5YtuPbaa2EwGDA6Olq0Y5YjUtLEMzMz4DgOqVRqVTWx1Wot4dl/iN7iXWjtnk3ZYciFiSlDFbnmihYrWuN5Hh6PB4ODg6ivr8exY8dgNpuLciwplKudYLY0cSqVQjgcRiAQgNfrxcTEBGKxGCwWS5rAOhyOioxMM4+XTwTlTtlhLTsMJqYMReTrFS3WKDSv14v+/n5UVVXh8OHDsNlsmu5faQFMOYppNgwGA6qqqlZVBkejUcE6kaaJk8kkzGYzTCaT4E2sVW9uNkoRmcqNKFnLDiMfTEwZsijFXFFqRM/zPPbt25fWWrLeKIZw0zRxfX298BitIAaQN01ssVg0EQgl4qb2eFqct9SWnaWlJSQSCTQ2NrKWnQqFiSlDEtRbVdwrmuvip5WYRiIRDA4OIhgMoq2tDRs2bFC9T63RMzLV84JrMBhgs9mwZcsW4TGe5wXTCZ/PtypNTEVWSTVxuaV51ZIpkNFoVFh/ZS07lQkTU0ZBpBouUNSKKc/zGBgYgMfjQUtLC/bt21e2F5a1lOaVQzZxI4QIaWLxIAKaJuY4DvPz8wiHwyCErDKdyJcmLlUBkp7HE0ehbMpO5cHElJETms5NJpMA5M0VVSKm1Ig+GAzCarWuMqKXit4X5vVOtjRxMpkUBHZ2dhYcxyGZTAppYrHpRKk+Kz2Pm0wmcxps5FuLZS07awcmpoxV8DyPYDCYdics58cqV0x5nsfMzAxGRkbQ1NSE6upqbNmyRZGQ0r5BvS4u6ykylYPRaFxVTUzn1QYCASwtLWFqagrRaBRmsxmRSARzc3OCN3Gx10/1Fh+5a8Ji838xuVp2skWxrGVHX5iYMgTEvaLvv/8+jhw5oqjtRI6YZjOiX1hYENJicqEmCnpdSCpVTIsBIQQOhwMOhyMtTRyLxfD+++8jGo1iYWEBoVBISCmLnZ20rCbW+zPT6juZK4qlxhNivF4v6uvrYbFYWBSrA0xMGTl7RZVecKT0meYzotd6cgxDPnpG9xaLBSaTCTt27BAeSyaTgunE3NwchoaGkEwmYbfbBYEtdZpYDsW8wcslsGNjY6ipqVn1W2ItO8WBiek6pli9ovm2DYVCGBgYQCwWy2lEr0YQaZpXCZXeZ7qWMBqNqKmpSXPRomlijuNWpYkzTScKCZfe4pFMJnUdDk8zNGazOe21sik7xYOJ6TqE/qDi8fgqEaUYjUah8Egu2QSGGtH7fD60tbWhvr4+5w9VbWSqdFuaLlOyXaVRjkVc4jTxxo0bhcdjsZhgOqFXmlguevfRArkrstmUneLAxHQdUYpe0WQyidHRUczOzmLXrl3Ys2dPwR+j2qhYibjNz89jYGBAiCAy2zpyRRWVfGFZK6/NYrFgw4YNaX3INE3McdyqNLHT6UQikUAkEoHVatXldZZCTKUiZcqOGBrFiiuKWRTLxHTdILdXVE1kCiz/ECcmJjA+Pp5mRC8FtalaOUIcCATQ398Po9GI/fv3w2QyIZVKCW0dU1NTghOQONKprq6GyWRiad4yJV+aOBAIIJlMoq+vLy1NLDad0Fr4yllMc5Evio3H42lRLK2zEFcVr7cololphaN3ryg1og8GgwiHw4qM6NWkaqWKWzQaxcDAAILBIDo6OuByuZBKpRCLxWAymeByueByuYTnp1IpoSDG4/FgeHgYyWQSJpMJPM9jYWGhrKawqKUc07xqoWliq9WKiYkJXH311QA+TBNzHIexsbG0NLF4LVZNmlhpdXq5Uahl591338Xhw4fzGk+stZsKqTAxrVDEbS6AdBGlGAwG2ZGp2Ije4XCgvb1d1vbiYxdLTBOJBEZHR+F2u2W5KxkMBlRXV6O6ulp4jOd5zM3NYXZ2Nm1Yt9VqFS7C1dXVsNlsFSdMa5lMK8FCaWK3270qTUw/X6lp4mQyuSa9h6Uivr7Qm45sLTvj4+P4u7/7O3znO9/R7dz0golphUFFdHx8HA6HA3V1dYp+VHLGqGUzov/lL38p+5iUYlQS8zyPqakpYf6pUnclMYQsD+u22+1obW0VjiOewjI7O4tIJAKTyZSWIlaSStQzpVyJkSlFSsq1UDUxnRMr9bPVO82rd/VwNrLdwHu9XmHZpNJgYlohZLa5RKNRYU1PCVIETWxE397ejrq6OkXHykSNaGTblhYXbdiwoejzTwkhsNlssNlsacO64/E4AoHAqlSiOI3odDpLfgFcDyi9UchVTSz+bKkdJgDhM3U6nSXzAi43AoFAWnankmBiusbJ1SuqtoAo3/aJRALDw8OYn5/PmSpV40SkVZqXFheZTCZcffXVacYQ+bZXerx8mM3mrKlEcZTDcRx4nofD4RBSxE6nsyTDz/WMTNeqGxEl12cbCoWENfZwOIz33nsPNpst7eapWEsApYhMpdww+P3+tGi/kmBiukYp1CsqJ02bjWyCRo3op6amsH379rypUrq93mJqMBgQiURw6dIlhEIhtLe3pxUSaY2aKDqbf20qlUq7CI+MjCCRSMButyMWi8FgMGg6RzQXlVyhrEfK1Wg0pq2xLy0t4ejRo4hEInnTxHQQu9rzK4WYSjlmIBBgYsooD6T2ihqNxlVenXIQb59pRN/V1VWwsrEUvaKJRAI+nw9utxsdHR3YuHHjmlv3o2LpdDqxefNmAB+u1dGUek9PjzBHVLxWZ7fbNX29ekamen5OpVoPFq+xNzY2Co/H43FBYCcmJoQ0cabphJwMRanEtNB1gYkpoyyQ0yuqpBo32/Z0vdHlcglG9FK318vFSFxcZLVasXv37rQ1rWKiR1EQXaurqqqCy+USRp1Fo1Fhrc7tdiMcDgsRkdhwotxbEUoxy7Sc3hOz2Yy6urq0moPMViyaobDZbGnr7LnSxHpXDwPLN7NSItPm5madzkhfmJiuAZT0iqpdM41EIpicnATHcZLXG8UUy9s3k8ziorGxMV1TlKU0baBzRDMLnTKjHLG1Hr0IF7ro6b1mqnfbSDmJaTZytWLlShOLBbaqqqqsI9NsftyVABPTMkZNr6hSMaVG9MFgEC6XS2hsl0uxxTQQCKCvrw9mszlN7NVWAq91skU54gkss7OzCAQCSKVSaYVO1dXVJSl0AvTviSxFJKzF8QqliTmOE26g4vE4zGZzWqai2J+v1MiUpXkZusHzvNCLRdtb5P4Y5RYgZRrRG41GzMzMyDqmmGKleWk7TigUQkdHx6q7XK08haWyFuwEs/VM0kInjuOwsLCA0dHRtDRiKBSC1WrVRXgqPc1b7ONlu4GanJwUrBLn5+dlp4mVwNZMGWWDOBIdHh5GfX192h2oHKSumeYyol9aWtK8GljNtpnORbmKi0ohbuUuptkQFzo1NTUBSE8jer1eTE1NYXJyEmazeZUpgZbit1YjRTnH0zutnEqlUFVVJXy2QPrny3HcqjSx2nV2qdW8LM3LKBrZekWp4bpSCqV5U6kUpqamchrRq11z1aqalxYXjY6OYtu2bQWdi9SKqdwLeyWkhiniNKLf7xeKnWKxGAKBAAKBAObn5xEKhYTJOuJqU6WCUYpq3kqKTLORTdikpIknJycRDAbB87zgTUw/50Jp4kQiUTAyZX2mjKKQbzi3FqYLuWz1qNdoQ0NDTkcgtelSLdK8Ho8Hg4OD2LBhA7q6uiSt+ag972KZNqxlLBYL6uvrhSpiYPnCSQth6AUYwKpCJynm8JWe5i1VMZDU15irmpj2O2dbBqACK04TJ5PJgoMeOI5jDkgM7ZDSK2o0GoXCIyVkE2OxEf3hw4dhs9lkbS8HNaIWiUQwPT2NUCiEgwcPwm63S95WzcQZJegdmZaLN2+hyTriGaIOhyPN+D+zvarSxbRcIlM5iJcBKNSmlLZjzc3NpbVj0YxFvmOnUqmSDmkvJpX5qsoYqb2iJpNp1VBeOYjXTDmOQ39/PwAIRvRSttc7MqXFRUtLS6itrVVUSVzJa6blnlLO1c5BI5zMyTpS23S0ptLFGyhONCz2nRaniWmWYmhoCIuLi5ibm0uzxaRLAGrWSiORCD760Y8iGo0ikUjgs5/9LB5++GGMjIzgzjvvxOLiIg4fPoznn39eci+81jAx1Qm5vaJaRIbJZBKXLl1SZESvZ2SaSCQwMjICj8eD1tZWNDc3Y3Z2VvFx10ufaTHRSnBoj2tVVVXavsURDp0k8sEHH6SliIsxpBvQPzoqVQGSXjcpNEths9mwY8cOwdhfnCb+xje+gcuXLyMajeLBBx/EwYMHcfDgQezevVvSe2O1WvH666/D6XQiHo/j+uuvx0033YQnn3wSX/nKV3DnnXfii1/8Ip5++mnce++9Orzq1TAxLTJKe0XViBmtBg6FQmhra5M8s1OMWpGQIqZi56KtW7cKxUVqKon1TvMy5JMZ4dTX12N6ehotLS1CodPCwsKqyTq00lStSOgdmZarT24xjklvUjLTxD/4wQ8QDodx4403oqurCxcuXMALL7yA3/7t38Yf/MEfFNw3/R4AywVT8XgchBC8/vrr+MEPfgAAOHnyJB566CEmppWG2uHcSsQ004i+qqoKmzZtkrUPitqLTaE+V3FxUWYRVCl8fZWyFiJTjuNw5Uo3fL5JuFxbsXfvgYKpfr0dkAghBSfrTE1Nrao0VWJIwNZMi0Mh04ZgMIgNGzbglltuwS233CJ7/8lkEkeOHMHg4CC+9KUvoaWlBS6XSxDwrVu3YmpqSvH5q4WJqcZQEaVDqJUYLgDyxDSXEf3ExITs42qFwWDIWkBFnYssFkvO4iK1LkZKhZgWhZnNZsmfWbmLKcdxOHPmGbS1+XDggBPT0704c+YcTpw4JWntXA/yCXeuyTrBYBAcx62arCOOYnNVlq4XMS03AVfbFmM0GnHhwgX4fD78zu/8Dnp6elY9p5R1BUxMNSKzzWViYgLbtm1TvD+pYqrUiL7YZEaXkUgEAwMDCIfDWZ2L8m0rB6XiRkU+FoshlUoJE1nov2LNnSw2V650o63Nh66u5e/itm11ACZx5Uo3jh27Lud2pYhMpSIudMqcrBMIBLC0tITJycm0yTo0grXb7euiAEnvXlopx9TKsMHlcuGGG27AO++8A5/PJ/S3Tk5OltREn4mpSvL1iqr50RYSU7/fj/7+/lXetGLUDOhWCxXEzOKixsbGgu+JnmIai8UwMDAAjuPQ0dEhjDGjBTLUzzYSiQhOQPQffW45R6Y+3yQOHEiPQJubq9DdPVmiM1qNFuJGJ+s4HA5haYPn+TTDCdrKEY/HEQqFEIvFBEenYv5GSpFyLQVSBoMr7TH1eDwwm81wuVwIh8N47bXX8Gd/9mf4zd/8TfzoRz/CnXfeiWeffRaf+cxnFO1fC5iYKoQO504kEll7RakYKq0aNJlMWdOk1Ig+Fouhvb09750eXbcshZgSQuD1ejE3NyfJuUiMmnVPqUKcSqUwNjaG6elp7N69G3v37gUAYYZrtoks4guzeORZOBzG7OxsUaz21OJybcX0dO9KRLrM9HQQLtfWgtuWa2QqFUJI1s+xp6cH1dXViMfjGBsbEwqd5E7WkQrNdFQ6hX6zanx5Z2ZmcPLkSSSTSaRSKXzuc5/Dpz71Kezduxd33nkn/uIv/gKHDh3C6dOnFe1fC5iYKkBKrygVQ6VimhmZZhrRiy8Ohfahpg1A7oWO53nMz8+jt7cXRqMxp8NSPtSsexaKFMUOUE1NTTh+/Lhw0Sx0McjmBBSNRnH+/HlEo9E0qz1xBFvsyCcfe/cewJkz5wBMoLnZienpIAYGanHixIG82+kZbeuddiWErDL+F0/WmZmZAcdxgr+t2JdYyeSVtTDyTS1SPkM1YnrgwAGcP39+1eO7d+/G2bNnFe1Ta5iYykBOr6jaPk2xRVc2I3opqB0QLleMaerZYrGgvb0dCwsLii4+xUrz+v1+9PX1wW6348iRIwWtz6RgsVhgNBqxY8cO4bFEIiH0UIojH/FFWY2XrRycTidOnDiFK1e60d29XM174kR5VvPqRTZxyzdZJ5ulnviztFqtec9fbzHV+/0EpKWyK9mXF2BiKgklbS650rRSSaVSiMVieOedd7Ia0UtBL+MFWlwUiUSE1LPf7y9Je0u2c45Go2nFT8X+QZtMpqwzRcUtHhzHFTW1KMbpdOYtNio15SCm2chlqReJRBAFJTeYAAAgAElEQVQIBOD3+zE9PS2MOss0nKCvqRRewOVWyQssR6YbN27U6Yz0h4lpHkoxnFuchkylUorSpOJzKKYlYL7iIjVRsdrWGLptMpnE2NgYZmdn845ty9xe7vGkkK3FI1tqkfZQ5jKLLxdvXi1ZS5GbePKKWBjE6+kejydtsg41d9frdapd2lGClCWtSp5lCjAxzYpawwVAWWSaaUT/wQcfKBZSQLs0byZ0fNvY2Bi2b9+etbhI7yHdmcednZ3F0NAQmpubZRU/6Umu1GKmWXwqlYLD4RBcX1wul6rvRblRrpGpHHJN1qERrNvtFvq+xVNXpE7WkUM5R6ZMTNcJtM1lamoKdrsdNTU1in/kcsQ0nxG9mh++1mleWlw0MDCAhoYGHD9+POeFoFRiynEcFhcXYbFYyqrvVirZzOLp2t3w8DD8fj+6u7uFaSziQictBbaSC5D0ihBput9ut2P37t1wOBxCNoJOXRFP1hGvw6r53urpy0thkSkTUwCre0XpbEY1DcZShIxOScllRG8ymVTdZWoxE5VuT4t3rFYrDh06VHAsmt5iGolE0N/fj3A4DKfTiX379inaTymKNwpB1+7oxbaxsTFtGou4OEbsAlRTU6PqolypBUilEG8qbtmyEYUm69DPXapxSLl6AWtl2lCurGsxzdUrqrZ4CMg/Qi0ej2NkZATz8/NoaWnJaURPxayUa6aRSAQXL15MKy6Suq0eYppMJjEyMgK3243W1lbU1taiu7u76MctNeJpLE1NTQDSi2PELkDii7KU6lO90dutp9wKggpN1qFr6tQ4RGyZmK2vuVS+vCwyXafk6xU1mUyIx+Oq9p8tKsw0oi+0lqdlZCmXRCKBpaUleDwe7NmzR5JzkZhii6nYj3jLli3CexmPx8vakaiYZCuOybwo0+rTQnaJldwasxbSyrlmh8ZiMaEqnPY106UBKrLxeLxsI1MmphWEWESB7MVFJpMJkUhE1XHE0W0uI/pCaCGm1NFHKqlUCpOTkxgfH4fdbsfOnTsVlbMX02bP5/Ohr68PNTU1q9ZFtThuOaZ6lZLrolzILpEueehBKd7vchfTXFgsllWTdehwbo7jMDU1Ba/XK3gVi0W2mBW+iUQiq6WpmGQyueZqGOSwLsVUHI1mQ4s0LxVCNUb0Wg0Il0K24qLx8XFVLSpaEw6H0d/fj0QisapQi6LW8KHcvXa1opBdIsdxuHjx4qoIthh2iZV085KLYr4+Opzb5XIBAKamppBKpeByuYRWneHhYSSTSdjt9rR1WC2MS4DCkel6+E2tOzHN9NDNhhZiGolE4Ha7kUgkchrRF8JoNKo6D6linKu4SK2Yq4VeZGk/6/z8fEErxfUihsVA3N4RCATQ2toKk8kkCGymXaLT6URNTY1qu8T1IKZ6kkqlYDKZVlWFiyfreL1eTExMCGvq4gI3OsBBDlKtUyv5c16XYloINSJGjegjkQgcDgeuvvpqRfsBPqzmVUqhAiRaARuNRrMWF5WqvQX40J93dnYWo6Oj2LZtG7q6ugpetCv5x6on+QZ2i+0Sx8fHEQwGQQhJK4yRY5fIxFRbkslk1ohTymQdmvKnYkw/00I3TIUi01L0vurNuhNTKSiJTDON6Gtra7MaM8uhWAVIiUQCw8PDmJ+fzzsWTcmaq1Ykk0mcPXsWdXV1qlygGNqjtV0iE1NtkVPNm2uyTjwez+ovnWk4QY+TSCQKDgZXOn5trbDuxFTKj1aOmOYyok+lUqpTpFqvmdLiIjq4vFA1sVoHJSWEQiH09fUhGo3iyJEjwjoQQ1/kCpwau8RSVPNWMlq0xmTLSIhvmMSfp8PhEIwoTCZT1hvfSje5B9ahmEpBiohRS73x8fGsRvRqzNrF55GrV1Xq9slkEjzPw+PxYHBwEA0NDZKrifVM8yYSCQwNDWFxcRHt7e1IpVKw2Wy6HHstsZaEQKpdYigUgt/vRzAYFAS2UjIRpfi8itVnmu2GibpzdXd3C+uw4sk61dXVCAaDWFpaUhyZTkxM4K677sLs7CwMBgPuuece3HfffXjooYfw1FNPCVXqjz76KG6++WZNXqsSmJhmId9dstiIvqGhoagpSC3SvNFoFOfOnYPVasXhw4dlCZQWBUiFog6e54VWnO3bt6O9vR2EEFWVxJVKJfRiZrNL7O/vh9PpBCEEHo8HIyMjQqsFLXJyOp2atFWshR5Ttei5PknduUwmE9rb2wF8WOjEcRw8Hg/uu+8+zM7Ogud5PPDAAzh06BAOHTqE1tZWSedpMpnwxBNP4PDhwwgEAjhy5AhuvPFGAMBXvvIV3H///UV9jVJZd2Kq5oeUaURf7MhJjZjRNhKO43Ds2DFFKRa1kSndPtdd8sLCAvr7+7Fhw4ZV0bKaAeGMtUdVVRVqa2uxefNmAOkWe9lmiYrdnOSwHsS0FN684vdUXOi0ceNG/OxnP8Orr76KN954A7/xG7+B8+fP40c/+hH+5m/+Bjt37iy4782bNwvfi+rqanR2dmJqaqpYL0Ux605MAfntE/mM6Auh5serREzFxUUtLS0IBoOK1yrUiimtJs78YQeDQfT19cFgMORsGypFJXEymcTk5KRQyViMnsq1QqkdkIpll6i3uJUqMtVbTAtdTwOBAJqbm3HTTTfhpptuUnyc0dFRnD9/Hl1dXXj77bfxne98B8899xyOHj2KJ554YpW/uZ6sSzGVgsFgECZ15DKil7IPNXeJcgqhxMVFYqvCoaEhRccGtJ86E4/HhYrn9vb2tOKGbNvq6cAzOzuL4eFhbNq0CZFIROipFPfr1dTUKOrBY+SHmqgUQgu7RL0j03Idh6YlUt5TLQqQOI7Dbbfdhm9/+9uoqanBvffeiwcffBCEEDz44IP42te+hmeeeUbVMdTAxDQL8Xgc0WgU58+fR2tra04j+kLQPlGlX2wpYiYuLmpsbJRcXCQFrdK8YqHfuXMnOjo6JA3p1iMy9fv96O3tRVVVFa655hrhuPT8aIuA3++Hx+NBOByGyWRCTU2NcKGuxLXdUkemUpFrl0jnwoZCIV1ujEqRctV7cICUGwaO47Bt2zbFx4jH47jtttvw+c9/HrfeeisACL2yAHD33XfjU5/6lOL9a8G6FNNcaV6xEb3ZbMbVV1+dNslBLtT8QWnhRCExXVpaQn9/P2w2W1HWcNVGpoQQLCwsYHx8XLbQFzvNG4vFhJFtnZ2dQkFM5oCDbC0C8Xgcfr8fgUAAbrcboVAI58+fT4uEWAQrnWIIdy67xIWFBfh8PgwNDQk3RsW0SyxFmldvksmkpIkxSsev8TyP06dPo7OzE1/96leFx2dmZoS11J/85Ce46qqrFO1fK9almGaSaUR//Phx9PT0qK5k1cLBKNv24XAYAwMDiEaj6OjoKFr/lhpB4zgOXq8XiURC0vzTbMdWE/HlukCLb5haWlqwadMm2RdPs9ks2O4BwHvvvYd9+/YJkZDb7UY4HBaM42kUK3UeZTmwViJTOVgsFtTU1KCqqkq48NLMQy67xOrqalRVVSkWxPUgpoUMGwB1E2PefvttPP/889i/fz8OHjwIYLkN5oUXXsCFCxdACMHOnTvx3e9+V9H+tWLdi2kuI3qtzO619NYVFxdRj9piXoSURKaxWAyDg4PCnWhLS4tsIQXUpXlzrY3Nz8+jv78fGzduxPHjxzVNv2UKLPChcbzf7181mWUtCmyx0Fu4xeJWyC5xYmJClV3iehBTqZGpUjG9/vrrs95Yl7KnNBvrUkwJIYK5u8ViyVpRqlYIAfWCTC8w4rFoO3bsKOhclLkPpT9oOVXP4ohv165d6OzsRG9vr2JBVBMVZ0a1oVAIvb29MBgMiqLkQuQSb7FxPCWXwIrXYMtBYCsxMgWkiZtUu0QAqwQ28watFMVAeiM1MlWa5l0rrEsxHR0dxdzcXN4UqZZj2JTC8zzi8TjeeecdNDY24vjx47KLi2h7ilIxlXKOtAAqM+LTUhDlQG8geJ4XXJU6OjryVg/rRTaBzVYsI65Gramp0WxUVjmyFoRbqV1iPB5fF604ha5LzE6wQtm+fXvByjItxFTNPpaWltDX14dEIoGuri7FxUVU0IsxGDgQCAjRfbYCKDXevmqreaenpzE5OSl4EBfzYq127Fu2YhmxwM7MzCAajSKZTApOQYX6KdWyFgROCVqKjRS7xMXFRaRSKXAclxbBFss1rRQ9plKOqSbNu1ZYl2IqJYVrMpkQDodVH0eumIiLi/bs2YNLly6pqtIthll9LBbDwMAAgsEgOjo6cqZv1EamSrZdWlpCIBCA3W7XbdpMMWaoZhPYwcFBAEjrp5RjWFCurFUxzUamXeLU1BR4nk8b1J1pl0ifr4VdYinEVMos01gsVvFe2+tSTKWgVWQq1ag+Ho9jeHgYCwsLacVFatY8AW0HfKdSKYyNjWF6ehotLS3Yu3dv3ougnmIajUbR39+PSCSC6upqtLa2KhLSUs5wLYTZbIbNZls1i5K26WQT2JqaGlgsFtlipefaW6VGwcCyuJnNZmF0WTa7RK/Xi7GxMU3sEktlEpHvt1aufdiRSARvv/02YrGYsEbudDrR3NyszFegCOdY9mg9hi0XUqfPTExMYGJiAjt27EBbW1vaj4HuQ42YqhUHsbk/bR2ScverRpikpnnFAt/a2oqNGzfiwoULin/ASrYrRmQq9bhWqxWNjY2CYUEuRyAqsLTQqdBFmt7I6UElRabZjpfttyK2S6RoZZdYjpEpoO+ghnzQ79vjjz+O119/HYuLiwgGg4hGo5iamsLY2Bi2bt0qe7/rUkylUOw100znolzFRVRMlaYr1aZ5k8kk3nvvPTgcDhw5ckTWnbLayDTTQCETj8eDgYEBbNq0SbPCp7VONkcgscBmXqTFVcSlKnKqdDGVU3mv1i6xHNdMpdpF6s1TTz2F7u5uzaqMmZjmoJiRKS0ustvtBZ2LtBjDpmR7mjaNRqO46qqrFBlISxHEfNvmEsRgMIje3l6Yzeas75/aSFHuxb1UkalU8gms3+9PE1iaZkwkEojFYpqs4xWiktO8asVbrl2iyWQSUsh6uXAVao2hxVflAn1PrrvuOvT19aGlpQVmsxlmsxlGo1Hxd35diqlead7MfdCxaPF4HHv27JFU3aa3mCaTSaF1qKWlBeFwWLGlotatMYlEAoODg/D5fOjo6Mgp8HqLW7mLaTbEF2lxFETTjMlkEpcvX0Y8Hk9bx6NrsMU4Hz0olzSvWnLZJU5MTCAQCOhmlwgUbo3x+/1lJabA8nfdYrHgT/7kT/DJT35SiO7tdju+8IUvKNrnuhRTKWgZmdLiosXFRbS2tspyLtJCTKUImnhySnNzs2AMMTk5WRLjBfGaKc/zwlrGjh07Chrl653mLccUlhLEacaxsTEcOnQoTWB9Ph8mJibSBJamifWIYLVA7zVFPQuCLBYL7HY7rFarsOZH7RI5jsPIyIjmdolA4ci0HA0bkskkjh07hhtvvBGLi4vgOA7T09OqrrXrUkyljntSi8FgQDAYxLvvvosdO3agvb1d9n7VOjFJWTNdWlpCb28vqqur0ywV6fGVfsG0qOb1er3o6+uDy+WS3OpSikhxrUWmhaCvJ9c6HhVYr9eL8fFxxONx2O32tCioHAVW74kqekfCmeuXxbZLpMfMF5kGAoGyi0xNJhO+9KUv4eLFi0I179atW1V9Z9elmBYbcfVrMpnERz7yEcWmCVqY5edat4xEIujv70csFsPevXuzfuFL0SsKLP/gPR4PgsEgrrrqKlkD2Vmat7jkEthwOJxXYGtqanTp+81HORcgaUEymSwoCFraJQKFX2M5uh8Fg0E8/fTTeOmll+D1ehGJRHDNNdfgr/7qr7BlyxZF+1y3YlqsCyAtLnI4HDh8+DA++OADVe5DWqR5I5FI2mPJZBIjIyNwu90FDfP1jkzpmu309DTsdjuOHDmiy3HXCuUq2oQQOBwOOByOtD5YscDSXkoqsDRFrCd6V5bqnVZWejyldolSbnLLKc1LC9D6+vrwwgsv4MyZM0LU/vjjj+P+++/HCy+8oOgmaN2KqRRyGZhnQ1xcJJ6PqRYt10zFo+a2bt0qyTBfr8iURvODg4Nobm7G/v37MTExoei4am6UlFxo9YpM9RQBLY6VT2D9fj8WFhYwOjqKYDCIS5cupaWIixXBluPgbK2Pp5V4S7FLHBoaQigUwuXLl3PaJZZjAZLP50NtbW1a+vvgwYN46623ACi7aV23YirlAkiLkPL9sDOdi8Tl61pgNBoluyjl2j6ZTAprj7W1tavWRfOhpk9VqphyHIeenh7YbDYcPXoUVqtVuAtWAkvzqiccDuPsL38J3+QkXFu3Yu+BA7JS7bkQC2xTUxMA4OzZs9i1axcCgYAgsNRuT2uBXQ9p3mJGwpl2iTzP47333sOOHTtW2SUuLi7i7bffRjQaxd69e2Ufa2JiAnfddRdmZ2dhMBhwzz334L777sPi4iLuuOMOjI6OYufOnfjhD38ou3Vv+/btaG5uxje/+U189KMfRSAQwEsvvYTDhw8DUHYzuW7FVAr5xFTsXLRz586cxUVa2AGqKUBKJBJwu92K1h7p8YsVmcbjcQwODsLv92PPnj1pqSA1Rvdqoul4PL4ufETzwXEczv7Lv+C3qqtxwOnEdG8vzpw7hxOnTmkiqJmI3YCowIrt9rIJLE0Ry11C0bvPtBT2haVIK2ezS5yamsLExATOnDmDt956C9/73vfQ0tKCa6+9Fn/6p39acN8mkwlPPPEEDh8+jEAggCNHjuDGG2/E3//93+NjH/sYHnjgAXzrW9/Ct771LTz22GOSzpd+Fq2trXjooYfw8MMP4+WXX4bVasXp06dx8uRJAFB0vWZimodsQiYuLqIjx/L9oLWwA1QSGdJB4m63GzabTdHaI1CcNC/P82k3Inv27Fl1wVHbViM3UuR5HuPj45iYmIDZbE4rnqEX7lyRUaVFple6u9EZCKBrJZrYVlcHTE7iSnc3jl13nS7nkE9g/X4/PB4PhoeHkUwm4XA40pyc8v0eSzGiTG8x1fP15bISJIRg69atuPvuuzE8PIwHHngAH//4xzE8PIyhoSFJ+968ebMgztXV1ejs7MTU1BR++tOf4s033wQAnDx5EjfccINkMR0YGIDNZoPFYoHH48GTTz4Jh8MBo9GIUCikyqhk3YqpEuOGzOIiKdELrcZVmqKSW80r7snctm0bDh06hP7+fkXHBtSt2WaLahcXF9HX14cNGzagq6sr54VP7TxTOdt6vV709vaivr4ex44dE4pUaPFMZmSUeeGuNDH1TU5ik8OR9lhzVRW6JydLdEbLiAU20zA+U2DFRTJigS2FmOqJ3pGpnPFrhBC0tLSgpaVF9nFGR0dx/vx5dHV1YW5uTvj8N2/eDLfbLXk/AwMDaGxsRCwWw9/+7d8Kbl8mkwl+vx8nT57EzTffrCijsG7FVApUTEOhEAYGBhQVF6lN08oRMypUdXV1Qk9mNBpVVdmqVWQaDofR19eHVCqFAwcOFHRV0iPNS1uD4vG4cE7JZFIQ02zFM5kX7lQqJSwFpFKpnO0DpYDjOFzp7pa97unauhWzwWDaY9PBIFwKzL+LTTaBTaVSQoo4U2Bp8YzNZivKjN9SUwpTimLPMuU4Drfddhu+/e1vq26xueaaa1BVVYWxsTGcWlm2CIfDSCaT8Hg8aGtrA8DWTDWHEILx8XHEYjGhhUQuWvSJFto+FAqhr68PAFYJlRbVwLFYTNG2tHhpcHAQbrcb7e3tkt/DYqZ5U6kUxsfHMTU1hba2NqFXUsp+s124L1++DEKI0D4ALPfn0QhWrcOMEjiOw5lnnkGbzyd73XPvgQP4z+pqvDsxgWanE9PBIAZqa3HiwAGdzl4dBoNh1RoeFdienh4sLi4KbjdVVVXC5+R0Ote8wOodeUuZGOP3+xW3xsTjcdx22234/Oc/j1tvvRUAsGnTJszMzGDz5s2YmZmR/PsFIBSIvvPOO7j22muxZ88e4W///u//rirwWdvfHBXku/OgxUWTk5Oor6/H4cOHFa97FDMyTSQSGBoawuLiItrb21FfX7/qOWqnxijdnud5zM3NIRAIYPPmzZLacDKPqyYyzXXOCwsL6OvrE9a71d7FGwwGWCwWNDY2CnfN4gZ46jAjroKsqakpikeqmCvd3Wjz+dC1bRsAeeueTqcT19xyCxJmM7pXotoTGlXzZqJXepwKrMViQWtrK6xWqyCwfr8fc3NzGBwcXNVHWV1dXTaZBqmUW8GT0j5Tnudx+vRpdHZ24qtf/arw+Kc//Wk8++yzeOCBB/Dss8/iM5/5jOR9Tk5Owufz4Xvf+x4WFxdRVVUFjuPQ3t6OJ598El/84hfR2dnJ0rxqySwuamtrQzweV/XlLEZkyvM8JicnMT4+XtCmUM3aI91erqgFAgH09vbCbrfD4XBg586dso+rtlc0c1uaZuZ5HgcPHoQjY01QvK0SxMfL1gBPLdwCgYDgkWoymYSoqKamRhijpQW+yUkcyBA/OeueDocD11xzjSbnko9SVteKI1hKZh9lpsDW1NRITuWX6+gxLZESmUYiEdjtdtn7fvvtt/H8889j//79OHjwIADg0UcfxQMPPIDPfe5zePrpp7F9+3b80z/9k+R9ejwevPrqq7hy5QpcLheGhoaEpTCO47Br1y7Z50lZt2Ka+SX3+Xzo6+tDVVWVUFzkdrsRDodVHUfryHRhYQH9/f2or6/PW8CjFXLSxLFYDIODgwgEAkKryy9/+UtFx1VzERKLaSqVwujoKGZnZ4vSB5x5vFxks3CLx+Pw+/3ChTsSiQhzKmmzvMViUfReuLZuxXRv73JEukI5rnuW20i0zD5Kug0V2NnZWQQCAUFgxSniTIGt9GInoHBkSj9fJZ/x9ddfn/N39fOf/1z2/gCgpaUFn//85xEOh/Hxj38cGzduhN/vRzKZxJEjR4RKXrZmqoBQKIT+/n4kEolV/rTFHhAuBfqhBoNB9PX1wWAw4Oqrr84ZWWmNlMhUnBbfvXs3Ojs7S3pHTs+ZDg9vamqSnWaWg9Io2mw2o76+Pi09T+dU+v1+YRA0ndASiUQkv4a9Bw7gzLlzQJmve5ZCTOUeL5/A+v3+VVZ74kk6eoqpmgyU0mK1RCIhaah8uUTo9Cb1kUcewcWLFxEKhWC1WuFyueB2u7FlyxbF57puxTQej6Ovrw+Li4s5i4vUpmgB9Q5G8XgckUgEFy9ezDvDs1gUElMaKTc0NOgSKUshFothenoagUBAcgtTuZA5pzJzQsvS0pLgWyxOEWe+706nEydOncKV7u6ir3uqoRRpXi0ELpfA0rXymZkZ+P1+RCIR9PT0FDSL1wKl76WaYrVCE2PKrWWMvkfPPPMMfvWrX+Gll15Cc3Mz5ufnEQqFMDw8rPgaW/orXwmpqqrKu96oVWQazGgzkII42jMYDOjq6irJ3V2uNK+4gljPSDkf1MB/enoaLpcLB3SKworZZyqe0BKNRmEymdDU1JTmbzsyMrKqMpVeuJWaLOh1EawkRyKDwZDmZRsMBjE8PIwtW7YgEAhgenoawWAQPM8L01hqampQVVWlicAq7TFVU6xWaJZpMBgs2AanJ/Szf/zxx/Fv//ZvOH/+PN5991388z//My5evKiq9WbdiqnFYhEG6OZCywHhcqDpycbGRnR1deHs2bOq1xCVrt9kRqaJRAIjIyOYn5/PWUGsNzzPC+/Zli1bsGfPHni93pKcC8dxuHKlGz7fJFyurdi7V/toMJu/ba7KVPFFW86MSr3Q23heT1KplFBkVlNTI4z2otNY/H7/qnFn4jVYue+LUjFVU6xWKDItR5N7nudhNBqxY8cOxGIxLC0t4fbbb8ejjz6KRx55RPF+162YSkHvNVOO49Db2wuz2YxDhw4JFXBa+Psq3Z7eDIgnzmzbtg1dXV2S91fMaCAYDArvGTXJX1hYKInRPcdxOHPmGbS1+XDggBPT0704c+YcTpwojqetmFyVqZkzKgkhq1p0Silmekem5VDslG0aSzaBlTuwW6mYqilWKxSZqjVsKAaxWAwf//jHEQwG8YlPfAKPPfYY6uvrFVUci1m3YirlR6XFXEwpkam4CrajowMulyvrPpRe9GjfpZL1TIPBgFgshrNnz6K6ulrWxBm6fTFcWaj38MLCAvbs2ZO2zlGqqTFXrnSjrc2Hrq6VdNm2OgCTuHKlG8eO6eNpK0acdhRHRRzHwe/3Y2xsDKFQSFj/o1GR1B5YLaLwUqR59ULODWwugc12M5SZIqbHUHqNUFOsVui6EggEyi4ytVqtePjhh1FVVYXHHnsMf/mXfwmfz4cXX3xR1X7XrZgC+lx080WmYieefFWwVEyV+vsqdUGKRqPo7+9HMBjE8ePHFf0o1Ipp5sWWmkEMDQ1h27ZtOH78uKYm+YDy6MXnm8SBAxnpsuYqdHeX1tNWTL4eWL/fLxRihMNhDA4OCgKb2QOrVRSut5jqidrWmFwDuzMNQWi2gd40yz2ummK1QtGw3+8vu8gUWP7e/fCHPwQhBLfccgtaWlpWBTFyWddiqgfZKoLpGt/g4CA2bdpU0IlHT39fYLXIq1n30MIWkF5s6dxTu92eN0IuVWTqcm3F9HTvSkS6zPR0EC5XefV2ZpKtB/bdd99FXV0d/H4/ZmdnhR5YKq79/Zc1icIrOc1bDNP5fAI7MzODYDCI999/Py2dL8XSUmmxWiHhLsc0r9vtxje/+U2cP38eDocDc3NzqKurw7e//W1VRYtMTCWg5gefKYTUHchms8mePKMUOTNJaSGP2G5vZGRE8bHV2gLyPI9EIoHBwUEsLS2tmnuq9TGVQMV0794DOHPmHIAJNDc7MT0dxMBALU6cKK/ezkLQoqBsPbDUZOLKlbM4eNCLyUkCm80Om82KpiYbLl2SF4WzNK96qMDSnuSdO3cimUwKjsziFRQAACAASURBVFuZEayW6+WFPr9yElN6rr/+9a/xwQcf4K233hL+9uyzz+LrX/86Xn31VcU3QetaTKVEMDSqU9o/Sb9o0WgUAwMDCIVC6OjokOVVqdasXoq/rtgUQlz8pBa1wkYHDO/YsQMdHR2SLrxqI1OlF3in04kTJ07hypVudHcvryOeOFF+vZ1KsVqtaGxsRGNjI+bnr4fR+O/YuHEjIpEIQqEQzp8fw/x8HS5duiRrvqheYqp3z6PeDkhiETAajXC5XGmpy0QiIaSI6Xp5sQvS/H6/ogEhxaS6uhoHDx6E3++H0WhEVVUVamtrhYkxSlnXYioFuuapVExTqRSi0SjOnTuHlpYWbNq0SfbFQ4vJL1LM8js6OrBhwwbFx8mGUjGlEZDD4RDGyUlFrZjK/XzEx3M6nSUpNtISKe/dh1H43EoUHgPH7cGtt94Bg8GwakxdLm9bPSNTvdtwSimm2TCZTDkFlhakBYNBGI3GtBRxLoGV8tlxHIfdu3crf1EaQms3otEo/vM//xN/+Id/iE9+8pMYGBhAT08PPvGJT+AXv/gFNm/erGjm6roWUyUDwqUiLpQBoGpCSTHElOd5TE9PY3R0FNu3b89rXqEGuWIaj8cxMDAAjuNQXV2NtrY22YVXak3ylWxTbk4vain0PhSKwjPH1FFvW7H1Hh15Fo/HdREevY3n1WS09DpeLoGlKeJcAltVVSXp/VQzfk1r6PV3w4YNuOOOO8DzPH79618jkUigvr4eb7zxBp577jmcPHkSX/7yl2Xvf12LqRSUrFcuLS2hr68PDocDR48exfvvv6+6qk/LNVNq6l9TUyM76pOLVDHleR5TU1MYGxvDrl270NnZiQsXLiiKavVeM600pN4YSI3CxdZ7zc3NAD7sq5ydnQXHcWlFM+I5sFqKXyki03Ib1C2FbAVpYoEdHR0VWqqi0ShmZmZyjhUspzXT8fFx2O12tLe34+6770ZVVRWsVqtmnxET0wLIiUwjkQgGBgYQiUSwZ88e4UtExaxUkSldM41EIujv70csFsO+fft0aWGQImxLS0vo6emBy+VK8/dVKopqIkWe5xGNRmG1WiW/Xj0jU72OU+wIjvZVJhIJGAwGtLa2Zk05mkymtDU9u92u+Nz0TruW4njFEu9sAuv3+zEwMIBYLCaMFaSfq8/ng9lsVtwac+rUKbzyyivYuHEjLl26BAB46KGH8NRTTwmTnx599FHcfPPNkvd57tw5tLe34/3338f3v/99Yai41WpFIBDA7/3e7+Haa69VfK1b12KqVZo3mUxidHQUc3NzaG1tRWNjY9q+aUWvGjFVY5ZPCIHb7cbExETW85NyfDWmD7kEMRaLob+/H+FwGFddddUqcVc6i1WpuFFRB5bTzTabTWikr6mpyRnB6yWmldiPKb5wZUs5xuNxoQfW4/EgHA7DbDanmfxLvfHRO81bbmumWkNtLXfs2CE8Rj+vCxcu4Ac/+AGuXLmC06dP47rrrsORI0dw3XXXSZoZ+oUvfAFf/vKXcdddd6U9/pWvfAX333+/ovM9fPiw8P26/fbbEY1GEYlEEIvF4PP5WJ9pscnX48nzPGZnZwUz61xjvtS2tig1y6f9rMPDw3A4HIrHkKltb8nclud5TExMYGJiIm9RFrVRLPb5xuNx9Pf3IxQKYd++fUL/Km0F8Xq9GBsbQyKRgMPhEMS1urpa84uX0lFYWqJ3UVC+Y5nNZmzYsCGtMC4WiwkFajMzM0ImIXMObLZjVUqkmA29xTRbgEA/r9tvvx233347PvGJT+DFF1/EwMAA3n//fbz22mu4++67C+77ox/9KEZHRzU93507dwIApqen8Vu/9Vtpv6t4PC4EC2wEW5HIFZnSdUcpFnt6my4Ayxflvr4+mM1mtLa2CmscStBSTL1eL3p7eyUNNy92mldchLVr1y7s3bsXwPLFmhACm80Gm80mpIN4nhf8U8Vm8gaDQZg5Wqg5Ph90FNYWtxspvx/n3W68vnkz/vCBB7Bp0yZF+yx3lAi3xWJBQ0ND2pg6Ogd2aWkJExMTiMfjsNvtaWuwpYgUKzkylZKtCoVC2LJlC7Zv346Pfexjqo/5ne98B8899xyOHj2KJ554Qta4NNqV8cgjj+DkyZO46aabEIvFYLFY8Ed/9Ef44z/+Yxw9elTxua1rMZWa5hWnWJWsO2phuiB1+3g8jqGhIfh8PuzZswculwsLCwsIBAK6HD8TKojRaBR9fX2Ix+M4cOCApLFMSsVUynbLxgNXVhVh5RNh6osq/szp2LdIJILx8XGh8lGchpS6zneluxtb3G7Mjo2hLRTCEZsN712+jOf/+q/xxYcflvjq1VNOkakUxDc+dD2N53mEw2EEAgEsLCxgdHQUsVhMcPeiLTrFrLat9DSv1KUrrd6De++9Fw8++CAIIXjwwQfxta99Dc8884zk7el5jI+PC60vNAgaHR0VvodszbRI0MiUjh7zeDxoa2sTfrRS0CMyFVfDZhocaFHApMYS0OPxYHR0VHjfil3Yk2//Yjelzs5O1ZWGRqMRDocDNptNGOknXudzu90Ih8OwWq1p66/ZMhm+yUmk/H60hULoWklrVjU0IDQ1hSvd3Wjevl3VuZYjxRJu8Zg6GtX7fD5MTk7CbDYLbWu0B1Y8+kwrQVoPkbCeg8HF2Zm7774bn/rUp2RtT79nR48exT/+4z/itttuQ21tLRYWFpBIJISlBJbmVYCUN81oNGJpaQnvvvsutm7dqmjdsdiRqdfrRV9fH+rq6rKmTotp+pAPGhFUVVUp6rPVssVFvL4tx01JCpmin22dj66/ZqYhxeuvrq1bcd7txhGRxeRSLIYdW7bAOzmpm5iutchUzrGsVis2b968qgfW7/cLPbBA+mxRpal7vSPFUqzR5lveor8JrT7fmZkZ4XP7yU9+gquuukrRfr72ta/h61//OiYnJ1FTU4Of//znuP/++9MKqZSwrsW0EF6vF1euXEEqlcLx48dVTW0pRmQaiUTQ19eHRCKB/fv350ydyvHmzYZcUYtEIujt7UUqlcKOHTuEYbzFPm4ugsEgenp6YLPZZI+Q0wqxFR+wfKGhw7w9Hg+GhoYQSSQwbLfjF0ND+K2mJgSTSbgdDiRXhLYSKbVwi3tgKeIxddTXVvy8XD2VmegdmQL6VnzTgrxcRCIRxbakv/u7v4s333wT8/Pz2Lp1Kx5++GG8+eabuHDhAggh2LlzJ7773e/K2id9b3bs2IEXX3wR7777Lnw+Hx555JG8r0MqTEyzEAqF0N/fj2Qyic7OToyMjKgyNqAuL0rJFGNxK46UlLMe3r7A8sVjdHQUs7OzwnnNzc0Jd/tKjqsmVZRMJjE8PIz5+Xl0dnaqLn3PhZJ0NCEEVVVVq5yCmpub8Q9//dfwTU1hU00N4jYbJgjBTZs2IRaLwWq1FuMlpFFqgSsWUsUt35i6QCAg9FSaTKa0tfHMMXWlEFM9kTJ+Tem0qRdeeGHVY6dPn1a0L8rDDz+Mb3zjG/jzP/9zNDY2YvPmzaitrcWvfvUrOBwOXHvttar2v67FNPNHLB443dbWhoaGBmG9VA1GoxGRSETV9qlUCjzPw+12Y3BwEM3NzZJTzlo7KGVjfn4e/f39aGpqSjsvteutSreNx+N45513sHXrVnR1dRX1oqZVnyk1L7j/ySeF9pi6zZtxZNcuJJNJzM3NIR6Pw+12p62/6iGwxULPdhU1fabZTAvi8bjQojM3NyeMqaPiqndfq94U8iwvJ/ejZDIp9LfG43GcO3cOS0tL4DgOwWAQFosFv/jFL1QdY12LKfDhBZsW72zbti3t4qtWiADl/r7ic0wmkzh37hxsNhuOHj0q6wIqNbLMt30uUQuFQujr6wMhJOtIOa17VAsRDofR09ODRCKBrq4uSSPuyo1csyWNRiMMBgMaGhrg9/vh9/sxNTWFaDSatv5aU1Ojqkq1Us3ntT6W2WzOOqaOFp9FIhGcPXtWaJuiUWwplhmKQaHItJzE1Gg04q677kI4HMbv//7vr5pbqvYaDzAxxcLCAvr6+rBhw4asPrVaXFTUCDI1fo9EIjhw4IAi02i16dJs509bQtxuNzo6OtIuKJnHVttWI4VUKoWRkRHMzc2ho6MDkUhENyHV2+g+W59lOByG3+/HwsICRkZGkEwm04potKxS1ZJyTPOqwWq1wmq1oqGhAQsLCzh69CgikQgCgQC8Xi/Gx8fTis+oyKpt0SmFF7WUNG+5iCmF4zicOnUK586dEx4bHh7GnXfeibNnz6r6Pq5rMeV5HouLi7j66qs1WYDOhZLIVOwStGvXLni93pJNXxCLGnVVGhgYyOv6lG1buUhN89IboswUcyE4jsPlyxfg9U6grm4b9u07KKn/Ndt5ltKbV9wG0tTUBCC9SnV6ehocx6UZyecroqnkNVO9066EENjtdtjt9jTzj2w3P+IWHbnuWnpX8gJrK80bDAbx4x//GP/6r/+KhYUFPP300+B5Hk1NTRgdHU37bJiYKoAQgvb29qLf1cmNTBcXF9HX15fmEjQ6OqrrhUeM0WhELBZDMBhEb28vzGaz5FRzMdO8tGqY53nZA805jsPLL38PbW2L2L+/GtPTPXj55XO45ZbTZZuGk/PZi6tPt2zZAmA5kqApyMwimlKtv+o9HLwcCoJy3fzQ6m6xu5bT6UybA5vr/PVuw6HnnO/9LKfIlC6P2O12bNmyBe+88w68Xi+WlpbQ3NyMb3zjG8LzlLKuxVQqNEJS+kZLjUzD4TD6+vqQSqVWRcs0+imFmNLZrDMzM9izZ48sCy+1YpotEqMuNlNTU2hvb5dloEG5fPkC2toW0dW13Lu5bVsdgAlcvvxrHDp0jax9rZV5pkajcZWRfCwWEwR2ZmZGKKKJxWJYWFjIa/CvBXpHpnrNF5X7fTAYDKvctVKpFDiOQyAQwNTUVFp2QdyiQ5dS9BbTQp9dOc0ytdvtuPnmm3HzzTdjdnZWuImhaBFQMTGVABVDpRFLIdMG2sLh8XjQ3t4urIWJoe0xekZNVEQHBwdRVVWFY8eOyb7waZ3mpd6+DQ0NBY0g8v3Yvd4J7N+fXrbf3OxEd/cECDkm+zzXgphmw2KxpBXR8DwPr9eL4eHhNIN/NSnIfFTamqmWxzIYDELGQJxdEI+po57bNpsNsVgMoVBI1Zg6LQkEAtheZq5di4uLeO2113Du3Dk4nU5YLBbE43Fcd911uOmmm1iaVw1yxrApFbJca39Sp87Qc1BTcSY3uuY4Dj09PbDb7ejo6IDP5yvaPFMp28ZiMfT19SEajUry9i0UydfVbcP0dM9KRLrM9DSHurptis61UiCEwGq1wm63o7W1FUBug//M9Vcl4lHJ67PFEO5cPbAzMzNwu90YGhoSxtSJK4gze2C1oND+ymnNlH4eP/3pT/Hd734Xn/3sZ2Gz2RCJRODxeIRrKxPTIqNFa0smfr8fvb29qKqqkuTKo5W/bqEfOPWuFRvle71eXdtbxNsmk0lMTEwI5tS5xrVlUiha3LfvIF5++RyAcTQ3V2N6msPAQB1uueVq2ee5liNTKeQy+M8c5E0N/uk/KRfwShC4Uh/LZDLB4XCgtrZWuAESp+9nZ2cRiUTSxtRVV1erWh+XstZdTmJKWVxcxKlTp3DPPfdk/TtbM1WBVgPCpRKLxTAwMIBgMIg9e/ZI/rJp5a+ba82I53nMzMxgZGRklXet3r2itMp2aKgbS0sJHD/+XwqOa8ukkMA5nU58+tP/FZcvX8DFi5Ooq9uKT396uZqXjmBbr0gRuGwRktjgf25uDuFwOK3HMpvBP4tMtTueOPWemb4H0v2hJycnEYvFYLPZ0lp0pK6PS5kYU45iarfb8corr6C2thbNzc3C625ublbdSrfuxVQKWogpz/MYGxvD5OQkdu/ejb1798r6YRfTrD4QCKCnpwdOpzNrlKzFCDapcByHl176LjZsGMLOnUYsLMTQ05NCW1ubrCHZUo7rdDrR1XV92mNKp9RUcmQqlUyD/1xzRumA9erqaiSTyYoUuHKcZZrNHzoSicDv96etj4s/n+rq6qw3sVJmmQYCgbIpQKLfscbGRvh8Pnz/+99Hc3MzOI7De++9h8cffxy33HKLukJTLU+4UlErpgsLCwiFQohGo4qmpwDFsQSkhhCBQCDvODK1RURS4Xke//Efr6Gq6jKuv34vbDYbFhYWMDnpxeXLF1YJX6Hj6iVwlSamWr2WXHNGaQuI2+2Gx+OBz+dDbW2tEL2qGbCeD73TvHpPcJF7PHEPLB1vljmAYXh4WBhTJ27RkRqZlpuY3n777bjlllvQ3d0tLB/19PRoUti57sW0mGlesdVedXU1du3apfgHpmVkKp59unPnTnR2duZ9H7SwVCwEjY5nZwdx443tcLlciEaj4Hkezc1OXLw4KWt/Sn19U6kU5ubmhPSklM+rElPCxXpNmQb/tHHeYDBkndJCBVaLCtVKTvMWGocmlVwDGILBIAKBgDCmLpFIgBCCqampnDdAwWBQVjap2AwODuKNN97AzMwMEokEnn76abS3t+P06dO45prldji2ZlpkTCaTLKN6sWF+e3s76uvr8cEHHyCRSJRsjBst5llaWkJvby9qa2slr0NqOVc0k0QigaGhIXi9XnR2doLnY5ib+xl27vww4luuspU3gkyJhSJ1Uqqrq4PP58PAwIAs16BKQc/XQsfz0feYQqe0+P3+tApVNQYTlVqABBTXtEFsANLc3AwA8Hg88Hg8glNbMBgUfiujo6NoaGhQPHrx1KlTeOWVV7Bx40ZcunQJwHLh0B133IHR0VHs3LkTP/zhD2X1u3/pS1/CwMAA9u/fD7vdjhMnTuAnP/kJnnrqKaFoSy1MTCUgNTIVF/FkGuarTRWrbY0Blj0oeZ7H3r17ZY1GKkZkSntYh4aGsH37drS3t/9f9t48uO37PPf9YCF2gAT3DaTEfZEoUiJFSrJk2bIdO1bkOHGcpW2Sxm566iZtbnN7JmfatJMzc9ukc3J77knjpkmcxInTuo7jRVZqW14kR5IlUZTERdx3AgQBktiIffvh/kEBJilQXEU7sZ4Zji0Ofwt+AL7v933e930eRCLRoi7b7GwlHR0WPJ5qjh2rX9P510K9hkIh+vr6iEQiNDQ0IJFIEllMNBpNiMqPjIwkFvWFtOTvG80LW5dtL5ctJnNpiTfQLBT4V6lUizY7N9scbqXa0vsRTLe64UmtVlO4wGc3Eong8Xj47W9/yw9/+EOMRiOHDx+msbGRxsZG7rrrrhvEEpLhi1/8Il/5ylf4/Oc/n/jdt7/9bY4cOcI3vvENvv3tb/Ptb3+b73znO6u+3/gYYkNDA8eOHWPv3r3I5fJNfWYf+mC6WTRvPOPTarWb3sQTPz4UCq35uPjOMe5SX1VVteYFZbODRdysWy6X3/CsFnfZjuFwZPPJT356zXTRarLpWCyGyWRiYmKCsrKyRN1o4XOWSCTLLurxppo4azExMUFqauotFZXfyjrwVmAt1GuyBpq4xu3s7OwNAv9LJfi2Uk5wqxWJPgg1WqlUSlpaGn/yJ3/C448/zqFDh3jppZe4fPkyly5dYnBwcFXB9NChQ4yNjS363csvv8zp06cB+MIXvsDhw4fXFEy/+93v8u677/Lyyy/zve99j5qaGvr7+7FYLJSUlKz6PDfDhz6YrgY3C6bBYJDBwUH8fv9NM76NZqbrCcYOhyPhiLNt27Z1D25v1sK60Kz7ZrKE8S7bcLiZq1evrqvustIGwO1209PTg06nW/PYzdJFfW5ujrGxMaRSKVNTU7jd7lXTw5v5mjYLW03zrve5rCTwv1SCz+/3J+Ytb/Vm4feJ5k2GlURsgsEgMpkMvV7PPffcwz333LOh61mt1kQNNy8vj+np6TUdr1QqOXLkCEeOHKG/v5/nnnuOlpYWnnzySS5fvswTTzyx4ed3O5iuAsnqlYIgMD4+jtlsXpWYwK0cbVmKYDDIwMAAwWCQnTt3olarmZiYuOVNRDfD9PR0wmlmtWbdG+0iThYUotEoQ0NDOBwOampqNmUOTiwWI5VKyc/PT9SUlorK22w2TKOjxDweckpK2NPSkhgh+SDig5iZrgbJBP7j9VebzYbRaGRgYCCpwP9m3sfvezBdjf3aWkpJW4H4elBZWck3v/lNAC5dusTzzz+/Ke/Vhz6YrofmjVuQ5eTkrHrUZSsy04UC8GVlZWRnZyMSifB4PHRevozDZKKioYHa+vpN6bLzeDx0t7fjMBrRGwxJz+v3+/H5fJjNZvbs2bOmwej1+rDG76v/4kUKKysT9zUzM8PAwAAGgyFRo71VWCgq7/F46H77bcpnZ8mQShkbHuZn77zDno9+lIyMjMSCvpmatxvBVmemtzroxOuvcrmcmpqaRMkkXn+NC/wv9RjdiMD/Vorqw/uTmW6lMXhOTk6iVDU1NZWwTFsLkn3fm5qaEp28G8WHPpjCyvRZPBDGLcikUim7d+9eU2C41Zlp3LZtqQC8x+Ph+I9/TJ7RSFFKCsGZGY63tXHs8cc3FFDj5y2329mp1WLu7V10XkEQGBsbw2KxoFAo2LFjx6oWF4vFwqvHX2B6tI/s7VVk5a9eKNvj8XDp/HlOP/MMJW43TTU1eMfHeeH8eUr370etVq85oK8GK31+ejo7KXc6ad6+HYAqgwG9yUREKmX79u24XC4sFgtDQ0MAm04PrxW/KzTvWrEwW0xmsB4XMLDb7TcI/Mfrr6sNWNFodEvt7N6PzPRm3+fNtl87duwYTz/9NN/4xjd4+umneeihhzbt3JuF28F0FRAEAb/fT2dn55otyOKQSqX4/f5138NywTQQCNDf3080Gk1qct7d3k653U6twYDP55vf0RmNdLe303zH6kUQ4ohnfRfffJOi8XHqr/uaGvT6xHnLqqvp7+9PZO6XL19eFV1rsVj47n9/goNyOy05WgYvdfKSBRobG1dsXIgH91BHB3dOTZEXjeLo6aGkoQFTXx+e6moOHDiw5tfa09OJ02kiLa2Qmpq6GzYgHo+Hq62tDF69itfloqbuxr9xmkzULfldvlpN5+Qk6gMHUKvVy9LDPp8vMRISiUS2bIH+fTXsXu5ayQQMFnqMxmvhsHizo1ark57z972bdzWZ6Xpp3s9+9rOcPn2a2dlZCgsL+da3vsU3vvENHn30UZ566imKior41a9+td5bv2W4HUxZPrNYKG4gFotpaWlZ9xd/o5npUpp4YeZXXl6+rKenw2hkp1a7SMQgX6Ohy7Q2EQSY/4L8+sknSevrIzI0hDoY5IrHw+7Dh5HL5eQoFLx67hwpKhX19fWJwL7a2uerx1/goNzOw/u2AbCjJIO5k1289Kv/oGFvEw6HEb3eQG3tjXRyfNNgl8moSk1FGw4TnJnBMjlJY2Ul3R7Por+P6/8mO6cgCLjdbl577WnKy53U1Wkwm/v4zW/aePDBLwHz2ebU0BCDHR20pKSwWxAQ3nyT37S18eCXvrTo/tIKCzH39c1vOK7D7PWSVnjj7Gwyz9F497DZbMbhcDA9PZ2QfLsV9PDva2a6EY/RhZudpQL/Uql0UYBVKBRbHkzj97tVuJWZ6X/8x38k/f1bb721rvNtFW4H02XgdDoT4gZ79+7l0qVLG/rSb2bNdHZ2loGBgUTmd7Mvkd5gwNzbS2ZWFsL1xcTs8aBPspCvdP3Wc+fg1Cl2y2ToZDJis7PEBgYYMxjIys3l8tAQxR//OLt3777h2NUE0+nRPlpyFu9mt6XL+cnpl9nT4mDnTi1mcy/Hj7dx7Nhimjq+aRACAQaGhtgpl5ObloYDsHi9i16vx+Ph+PEfU15uX3TOj33sscQGoLu7g5ISG42N85ZsBQWpxGImLl++gKWjh3KnE/nsLDW9vSizssgsK2O7wQAmEz2dnezdvz9xvZq6On7T1gZGI/kaDWavl8HUVB6sq1vVs493D4fDYQRBoKCgIJExxS3RYHPp4d/VBqRbjeUE/uP117jAfzQaJRwOJ6zqttKHeCuw1TXT3wXcDqZLEAgEGBgYIBQKsWPHjkUL9ka++JthoRaJRLh69SoikYiGhgaUSuWKx9XW13O8rY3g5CTKcBhjJMKgXs+x+rWJIIjFYq69+y4tgsD29HSytFpe9niYm52l+913KWxqwldby7133ZX02NUE0+ztVQxe6mRHyXtOFz2Tdop2lNLcPF871etVdHdc5mf/+7s0HT6SaC5KMxgYaGsjC+jWahF5PIgjEWyhEL4lr7e7u53ycnvinAaDHkEYp6vrCk1N+5FKpXi9FnbuTEUkEhOLCcRiMfLyVLzw/Ls026I0Ggy8brXSkJVF2O9n1mpl+/bt8/Ttkqxfo9Hw4Je+RE9nJ50mE2mFhTyYhA5eLeJMinF0FOf181XW1hKLxZLSwzqdjtTU1A/kgr5ZwdTj8dDT2Zl4Hsno9luFlJSUGwzWu7u7UalUSQXkP0jNZuvFSnOtt4PphxRxCjROm5aVlZGVlbXoSx7PLNfb4beRzDQajSYWyOrq6kW2SitBo9Fw7PHHuXzxIpfa2mg4cIBj6+jmFYvFRGMxvNf/rZZKOZydzTNeL2P5+ez49Kc5sMx5VxtMHzj2Cb579k04P0Z5jpYBq5uTdgl/+6k9AHg8QV7+4VmKJmyI3GHEJ6Mcb2vjns99jnAsxlWplP0pKdzR2MjrnZ1MAA9+9rPcs2/f4izWYWTnzvkMOBAIYjZO4Jkx0j0oSdC96elFTE31U1SUAcwvGhZLAJFfTKFu3phcr9NhNpspSUnBNDeHIAhMut1J6VuNRrMoW90IPB4Pv/nJTyh3OqnTaDD39fHadXq5qOi9hq14x2rccmuhY8vNFvTfNVu0ZM8jGd2+VRCJRIhEIjIzMxMm9gsF5BcarC8UmLhVAv+3Cjd739xu96oEGn6fcDuYMk+b9vb2kpubuyxtutFgut7MbN1NeAAAIABJREFUND6fmZ+fj1qtXlMgjUOj0dB84ACatDT27Nmz5uNh/v6rr9PdsqkpUiMRXCkpRA0GPvlnf3bTZqa4LvBKyM3N5ev/9CSvHn+B3tF+spsq2V/tIRyer3d2txspc/rIUSuJKQvYZjDguHaNV154gYcffZSGhga629sZMZkorKzk/vp68vLybqiN6vUGzOZeMjMVXHjjNM5uK4O9btx2J88HnuSRJ56gpmYXJ04sNA93MzysZ9feWixnz1KcmcnO4mJ+NTTEwMQEeXV1XJiYYDAtjQeqqwmHw4lFVSQSbeoimegONsxT0Aa9Pim9nKxjNdmCHqeHU1NTb2hg2wpsNJiu9nlsJZ28tGa6nIB8vP5qNBrxeDwJg/X4e7Iagf8PopTlB8kxZqtwO5gyT9OsNOqyGdq6azne5/PR29tLSkpKYpxjampq3dffDJq5vLqa1rIyrpjNZCiVhOVysioradq3b8VjVyu+kJubyx9/+YnEv9966y0GB7uACYbaTZQ4/Ez7MyivyGR0dJRcpZJIampCACEe1MfGxggGg0lro3fd9WneeiuVof4LjL3aQ+0cVLuUpGlFnDl9mrPV1aSnp6MMpHKtXY7RqKSgoIWjR3cBcKK7m8jICCk+H7qsLLoLC1Hv2YO6rIyHrotkCMI8NRx/3dFoNCH8vdHgumx38ApNZckW9GTdwzD/eZmZmVmXoPxWY7XPYyuDzmoakMRicSIrjSMSiSTqrzMzM/j9fmQy2SI2Yen7sdWdvKvBbZr3Q4q0tLQVA91WyQEulNyrrKy8QSVnvbTYRoJpvMHC7Xbz5b/5GyaGh3GYTMgzMhABZ195ZVnRBli/kpHH42FscJB0eSrXrsqYdUWRz0lpLChkzuWisLCQq1YrGdczkqXX7O/vTlobHRnp5/DhT/M//uJtCk1+Yqo89ucXk6FQ4DAaeeXf/o0/bmykSavF7HYz5NVTc++uxPxs3b33cvHsWXQSCYaqKu7dteuG172QPo0H1nhAFQRh0XshFotXHWBjsdiauoNXQrLu4ampKWw2G263O0EPK5XKhLj/B63et5rnsdXZ23rnPqVS6SKDdbhRCzoUCi2i6+Vy+ZbrAK+0Bt0OprexLDYaTFdD1cRdVAoLC5NK7sVru+v54qxHTWihC45cLqekpISMjAzy8vIWiTaUJxFt2Oi14+fPuHaNxooKpjwezkVidClV6H0+KvLyuGq1LttMJRKJmJszs2fPfG1UEGJAjLw8Na2tw4yNXWHfAS+7fQok4SCvdYzykKSMabebOpWK5uu1R4NeDxMT9HR0ULVzJ319fWRkZPD5xx5b9fsQfx/jf780W1347/i9x49ZShXCxruDV4JUKkWtVrP9ushEMnoYuKHe93515a7meWylyD1s7pzpzQT+Z2ZmcLlc+P3+hNb0UoH/zcZqNgq3ad4PKVYrKXirtG09Hg+9vb0olUoar4sg3OwetmIXGr8nlUpFU1MTo6OjiRrPSqINS+unq62ZLkR8bjQ7J4cspRLB7abC5UL2sY+h0mrpMpnQFxYu20wlEonQaHIwm7soKEgjFpvfTU9NeXG5tOzY4UC/Zzf2N9+kXALBsI83LkwwGA7zQHn5onPlqVS8cekS4utydBttakkWKBfSwvEsFhbTw/Ggu9ndwSthOXo4Xu8bGxu7oXt4K+nh1TyPrR7BuZXXWyrw7/F4GB8fx2Aw3CDwv7D+ullqWiuNxcDmKyD9LuB2MF0lNpqZJsNCY+yqqqpFVFsy3Apf0ZvdU3V1dWJ3KZFIcLvdvPHLX1Jut5M1MkLe9DQdgQC77rgDuVy+rBiEWCzGarXy2okXmTb2kW2o4oGPfSLR7efxeLh06TxdV84h9ovY0bwfh8lEo0ZD0GbDPDVFfl4eEp2OLpeL5gceSBy3nDawSCSipKSSzs4JotFxCgq0mM0ehob06PUK8vO1ZGdnY6uoYMJiQcj005kmJaWyGXFqKsFAgCmTCfvUFG12O6mf+Qx79uy5ZQvk0uwV5gNs/CccDmOz2UhPTyccDqNQKNjT3IxohTnj9WA1gWDhvKXhOs2+UO92cnKSUCiUoIfjC/qt2giu1C39fogobFXwjgsoLCfwv9y41Ho3PCsJNsBtmvc2bgKpVLouP9GliNOdcfp0oTH2SriVwTQWizE9Pc3Q0FBSIXixWExfVxfldvs8BRoKgdtNts+H2Whke1nZsmIQNpuNn33vb7l3h5+Wai2Dk51891tv8vW/fxKNRsNzz32fmWunaEJAHYXeH5xnUJdHIBqlOT8fQ2EhMpkM8+xs4vwWi4Wf/cM/sG1ykm25uUR0ugTNrFarUSqVuFwuDIZGTKYpxsfnyM9v4ujRPfT0dGA2j2Ew6Nl9551MmUx0vN1PqLqEyppS3j5/jZ6XXqLE78cL2DQaJEYjXq93S0ctxGIxYrGYmZkZhoaGKCoqIicnZ94+rqMDh9FIamEh1Tt3otFolqWHtwo36x6enp5meHh4UfewTqfbslrmVtO8W4nl2KpkButLNzzBYDAh8B/PYleaWFgNO7bVQv8fBHy4Xu0yWG0g22hmKpFIcLlcDAwMoNFokpqIr3T8csF0NQ4uy2Fh5/ByNLNEIsE5Ocmu63qbtQYDL4+P47bZEE1OMi2X31C/tFgsvPrKC7zy4i+5p9LKA7sb50XvizOIMcarr7xATV0dYqGPu3VyWor0+H0hvNP9WIZmeSevCMn0NBKdjulgMHF+j8fDj//xH6nr7ORwdjZOo5FptZoioOvKFRr37UOr1bJv3z6CwSAulyvxc+3aNSQSGZcviwiFBikuTsc0JaKjX8SDD6ZQVuZhxmylv9VCevkuDAYDRwwGuq1Wejo62LtGfd+NIBQK0d/fTywWY/fu3cjlcjweD6///OeUORzs1mqZHBriZHs7D3zxi6hUqkX0MKytuSmOzaIoV0sPX7169ZbTw1utAbyVWEs3780E/m02W8Jg/WYC/5FI5KaB8oM4qrMVuB1MV4mN0rzhcJhAIEBvby+1tbXrokCWC6bLObjc/ZnPMD4+lJixDARCi+iuuBjE9PQ0VVVVN/XXFIvFaHJyMHd0YNDr0cjlPHTHHTx3+TKe4mKajhxZVL+0WCx891tPcLDUTqlmkuoML72drVTX7UWhUFBRoOV4Xz95Bj3yUJgCjQyH3cXV9iHy8yIcSNWgzI/R6gwSy8hgW21t4vwXz54l3WSiMSsLrUyG4PUyMzSELRgkUlaGaP/+xMKpUChQKBSLxMvjItzt7Ze4cmUCu13gwIEs6uvTmZubI18nZV9LPrlaA9u2lwGQr9WuOHqyWYjFYlgsFsbGxigtLV1kN9XT0UGZw7GoQUo0McFgTw97DxwgFoslaq8L67Dx2ms8uIpEInw+35arBi2lhy9dukRtbW1SenhhgN0oPfx+0LxbhY30USwn8O/1enG73TeY3Wu1WiKRyKqe5e/r5mU53A6mq8R6g+lCsXyZTMbO65TcerBcdhxv1lm4wPqGh/nZT/6BI/emJWYsW1vd7N69m7S0tIS+b15e3iKhiuUE4CUSCaVVVXQYjTAxQb5Wi9njQVZXxxeTdPC++soLHCy18/D+bUxbvTiDAarygphNRkrKyhmYdJNdWIleb8CIiB6jlUKJhO3bpei0KZjMCvbfU8m0w4VKtZ3a+vrEfQ1c7ic/I4OJyUmiRiPaUIgCQeBifz/2ggLueeSRZZ+xWCxOLOZVVVUAnDjxC/LzO5mdnUUqTUGWLsfknsM+3o7TbEWalsZ5m42Az0fruXPUJBmFWQs8Hg89HR3YjUbSDYZF5wsEAly+fJnJsTEkgQD9HR3oFQryysup2bULu9FI3RI3joWBPplIxMKgGv/xeDy8+rOfUe50zm/AenoSqkFb3ayTLFvy+/24XK5l6eG1dg//Pmem6+3wXw4LDdaTuRlZrVZCoRAOh2MRPaxQKBCJRITD4U2jeLdt25YYxZJKpbS1tW3KeW8FbgdT1mcQvhq4XC76+vrQ6XTs3bs3YZW2XiyXmcZF3hfC7ZtjW6WV5ub58QCDQc/UVCuXL18kPX3eNHypUMVyAvDHjj2OWCxGoVBw7PHH6W5vv6GbNu4l2tV6DrFGRHd7O48fmtcOfqC5kO8+ayEYDqJVW2mfTuHscDpf+9uHGB0d5fIVH1cmXeT4fRyqEuGxKrGXZpKvDeHuH+PV1p/yxhtPU1EhY//+UgK+cTq7jRh9UXY6ndTodFxyu5krKOCASrUmOtbhcDAz40epjNDYWIlIJEYQ1Pz1/zpDZchC8aSVvmkbaSkp3KPV4n/pJV48f557//APmRgeviEgztu2dWC3G0lPN1BTszjwejweTjz1FGUOB3VaLea+Pk5cD2JOp5OhoSFGL1ygzO2mr6+PPJeLFJ2OaHU1J9rayKutvXGm0u0m/SYzpsmam9ovXaLK7aapuJiYIFCQloZgNNJ55QrFpaWJoPt+ZHMLu1WT0cML3Vriyk0r0cNbWTNdz0z1RrCahqCNYuE8skgkQiqVkpmZeYPB+g9+8AP0ej0pKSnYbLZ1KbYtxalTpxIbrQ8ybgfT61itQfhqEAqFGBwcxOv1UlNTk/D1u1UG4XFnmIUL7ITPyu7ynMS/Y7EYGRkptLVd4A/+4M+TfjiTCcCDke7udrZvr0AQhHlpwiWjLx6Ph+e+/31mek7RtEdArYO5PDP/ecZHrkqAoJfP313ET0/P4BIKufMjj/CFPz/ElStXuPDii9xhj6JUbKPPPsEzA14+9bV9lEhtiPr66Do3SHG6iKrdUrIKS7h8OcBHPtKEfXKK8ReC2DIyeCkUwl5QwOMPPEA4Gr0pHRvPCmfHxvAA+cXFPPjgx3n7bT+trSZSU2X825MnuO9OKTvLCnjn0jTbL8m5J6cEsVRKVmYms319/NPXvsYRvZ5t6enYr17leGsrRz73OU6depayMgd1dVrM5j5OnGjj6NHHEgE1GU0bHhnhxeeeo+XgQRRSKXXBIACNsRjN27YxarcTA1IcDjzA0PXZ1/y4qIRez9Fdu1bzEUrAOTlJXZw+lUiICQKG1FTODgwgkcspKysjGo2uOPu6VUjm1pKsmWap9nA8yGzlxmCzM8WVsNVG5JFIBIVCkVTgPyMjg//6r//i3LlzPPLII4mpgO985zuLdKN/H3E7mK4SqwmmsVgMo9GI0WikpKSEmpqapGL5G7mHZME07gyzkH616wqIMq+z6vX6sFotTE8H2LmzZdld3kIB+Djy8zV0dZkoK6tediPQ3d6OeLiPu++Q01I7H9BT1TF+dKqDn758jQdqdHSZvcy40vmb//d7hEIh3G43V157jeaRkfkmokCA/KIyciMuuq8ZOZgf5uKgn+ICKU016aQb3KSWg0TiY2DAwqEH9vPjkTFmJlw0lZVRazCgkcu5ODGRNEvzeDy0XbjAqWeeIT8cpkKnQ6VWY5yZob6+nqNHH6Onp4NXX32b8u1KPlW1k6zUVDxWEWkuG4IzAoEAmVlZKEwmWlwu7t+1C7/fT7bfj6Ovj3/93j+z76CHqqoSlEolBkMaYKSnp4O9e+cz5YU0bcDvp7+nh6mxMWyxGPmf/jQjV65Qp9XSfd1GDiBNocDkcJBfVkanzcbRxx6jp6ODTpOJ9MJCjq6Ddk43GBZluEIsRufYGNG9e9mzZw9yuXxVs68bkUbcaKPKcvRwXMwgTg9rNJrEd28rKOz3wxh8q4N3suuJRCLKyso4fPgwvb29PPPMM0SjUfr7+9edWYpEIu677z5EIhF/+qd/ype//OWN3v4tw+1gukqsJIkX9z/V6/U0NzcnpV02IzNNNp4Td4ZZSL8+XlbGyZO/wOlsIytLQSSiYnQ0k898Zuey548LwM9npPMwmz3o9YWLXv/Suqp5cBC5LExB1nxncjASweFwUKpTcLUvg1fcOtJSdHy8KJcLZ87w0COPMNzXR5bFQmNWFnqVCpVMxtTEBBq5nNOn/KSXZBOI+Dl0SIkQCzJqtiObm8EbUDM+FaSqpp57j34aS0c3OByYHA5O9fVxxWajMhrF5/fT2NKSoF5PPPUU8qtXuXNoCKlCgVkQeKiujktGI88/8wy5aWmkGwwUFxvIy67B4zSRBaRnq3BLZgkE3RRfDzwTVit7cnORyWTIZDJSU1NplMvps01QXp5LNBplZmaGYDAI+Onru0xJSSWpqamJIKYTi7l48iRFgkC6SITHYuHEU0+Re53G1ev1mC0WDGo1zkAAtV6foHM1Gs2Gu4prdu3ixPUNWCrQMznJdHExn/3kJxNZzkqzr0ulEdcq7L/ZgW2pmAG8Rw9bLBbcbjeXLl1K0MNxinizs7r3I5hu5fVW6uZdKNggkUioqalZ97XOnTtHfn4+09PT3HvvvVRVVXHo0KF1n+9W4nYwvY6VaN7lvvTBYJCBgQGCweAN/qdLcSv1fRfSr/EMOT+/gXC4EpvNS3q6gTvvVN5UzL+2tp7jxxc6pXgYHNRz7Fg90Wg00biytK7aP+VE7xUxORMiO11Ox9AQYouVLI+EA2gQJHqqcvIY87uZnuxmeHgHU4ODFOXmMmkykS2fPybd62VCImFXQQEz405adtUwMd2Gyz+KP+piZ6kYl9FPX5uTjndF/I9/+Auqq3fy0rPPcuGFF1A4HHw8K4uMtjZ6r1xh/M47+eQTT9Dd3k72+Dgpbje1OTnkpKVx0eHg0vAwfSMjpA0NUdfcjLmvjx6vk7SjCmZUKrDbKchX8H1/iMyIhkKNhosTEzjz84kucVcxu91kl1Rjt1soL89P/H5qaoTs7O3Y7XZGR0fxBIO0uly0X7lCTTCIW6fDqlbzqcZGuq1WvMzTuPlWK30iEZNjY6TodKSKRIyvg85dDhqNhvv+6I94/cQJPNPT1PzBH3CksXHFDDc++wrzm6prV6/iMJlIzc+naufOhOvMaujhrcgS4/RwOBwmJSWFkpKSBDPicrkwm803dA8vpIfXgw9rZhrHZgo2xBugsrOzefjhh2ltbb0dTH/fIAgCExMTTE5OUlZWRnZ29qpUY8Lh8LqvuZpZV5fLRW9vL3q9nsOHDycWBY/Hw2snTjB8+TLFNTVJ51A1Gg3Hjj1Od3c7XV0m9PpCjh17r8EoGo0mrauGQmFen4rgPDvDoMVCVsSO3SVn6loKR4IRzoy18/+Zr9C4T0/znc2IxSe5Nu5it1jMJb+PnpEBtvlD2KUpzOTm8tiRI7x08iQ9JisXW2fZluugVAtXx6SM9kqpnlXgLxfo6+piqrubvM5ODodCZAoCOYEAuwoLyZub48rAAG3nz9PT2sohuRxtRQW+vj4A8mUyfj0yQpHLRX1zMwa9nmylkpGLozz3cxtH7s/El5vD5Kgd2a67qdh9P30+H+mFhXyprIxTzz5LypK65QMfe5hTp55loW3b2FgWR4/ehUajwW6309/fzwNf/CKv/PznRIeGyEtLoz43F5/TSSpgsVoTNG5WZSU2vx+9UomkrGxddO5ysFqtjIyMcOT++xeN3qwWCxupdmm1mPv7OdneztHHHkOlUi1LD8N7s6/vl2+qTCa7oda3HD0cz17X0j281Zni+1GjvdlmY7OCqdfrRRAEtFotXq+XkydP8nd/93cbPu+twu1gukbEYjEcDkeiDtDS0rLqD7JUKsXv96/72jfLTONNTz6f74YMOT6HmjkyQrFez5zJtKwovUajobl5PsO1WCz86uc/Z7qvj7TSUkpra4lEZm6oq27bls7uI5Wkqh/mxZ/8kHIhjSJtLqrJdxlmBENhhLqyMHk1MSZMMzy6fxc2m5fnv9/GffkCXaEY02Y/yFL4o7vvJkOnY09TE09NjmGemUPULSFLK0MdkrCNFHJjAm92dfH2N7/Jwfx8mlQqYmIxjVotkVAIs91OqkqF2Gajp62Nmr17CZw7R1V2Nl0TE2C3MxQIMBUKUarTkZGdzUB/LwMdF1G7w9QVGPC8JaFTGeTwQ1/mzo/sZHxoCLt33hpdrVYvW7eM1147O02kpxdy9Ogu5HI5PT09BINB6uvrUSqVBD/xCcRvvEFzURHRSAS/388ViwVHMEhXVxdqrZbdhw8nOlU3a3EOBoP09fUhkUhobGxctz9vskaquCFAnIJeiR6O271FIpFb4vu6EDfLFpPRw/F55GTdw/Gf5Vie9yO4beX1VtLm3SxdXqvVysMPP5y45uc+9znuv//+DZ/3VuF2ML2O1ew6RSIRHR0dCILArl271mykfCu6eRfOsW7fvv2GpiePx8Ovfv5z/GfOkJ2djU4upzo7e1lR+jgsFgvffeIJDtrttGi19Le389zLL3P/V/6UM6evIBdNIkQC5BSXEhbyycvbR3PzHYjFYmZ/8QsUNjvpWjE5hUrGY34qGpTcvT+Dq1OzdHcbiUQC3PFJPdsrqrC82cu2cTs1mToCbicutZrfTLSyo0XKXaWphAf9mFsFql0CFwMunovCfo2GWrsducPB2YwMsn0+hkIhqlJSMNntONxu3Hl57Dl4kNr6ek709MD0NJm1tVwZGeFKNIqhvh6lyUR//yVkKSZ2Fs3RPhPBLnHxtV13zdOuETj17LM3jLIcfeyxpHVLjUaTaDaCeXP3rq4utm3bRm5u7nvOLwtqlvHs1lZSwsOPPoparcbr9SZoyP7+fkQiUaKbNTU1NTHTt1osFIIoKytLOJCsFyvNuy7FQno4FothMpkwmUyUXzcVWOqcE89e4/+/UayVel04jxxH3IowPgqSTIpPKpXepnnd7oTj0EZQUlJCR0fHhs+zVbgdTFcBQRASu9OioqKEkPRasdndvG63O2G7tHfv3huyjHhGqjxzhpZQiNnhYV41m/nMffctK0ofx6svvMBBu52Ht20DoDY9HVdXFy/8+Gm89nYePhCmIk9CV8cYb/fn8j//+b8xPDyMJxDgTNBGfWwEfWYAqzpEL1I+VqxEK5ORmRbFancwMWFj9+4CmveXUVtv4OUfnmF8zAZuE6dmrOQ2idhdn02eTcJY1MW0b5aut0GVAtVAJBpkT34+spkZssVixjIy6JyZYWJuDokgMJOWhj0jAwPzO9z9Dz+MaXSUPouF3Dvv5P++Xnt88u//lmrBQpE0ijEMvhIdB0vldFuM5OsyeP78efZHozfNwJIhGAwmguCePXtukI3UaDQ37crVaDRoNJpFouVxT0uLxYLf70+IyMez1+Wot0AgQF9fX0Iucr3Z6EIs7QaGledd4/fS09ODSqVi7969SX1fF2axsDFpxDg2g1JONgqykB4eGRlBEITE83W73ajV6lseWLc6mMLNk48Po2MM3A6mCSz34YgrBeXk5JCRkbGis8vNsFmZaSQSYXBwkLm5Oaqrq5f94CZszMrLEfX0UKrXg8NBt9EIcvkiUXqLxcKrx19gerSP7O1VDF+5QsuCzEMkEqGPRDBd6+BwpohYfxpWq5gSQURUGuPH//ovtLQcwNTfQ9UdqSi1O7n2VieFVUo+WZ/C2IQfudrN6JwOlyuM3V6A3y9ldGiIaZMVUbbA68YAyBVkF+fw8AOlSPDgt9mQpeqoy3fQlxtjfDpGs15GhkTMpMOOTi7HPTPDTGoqaDRcyMykYf9+6u+8k8aWFqRSKS6XC6fTSYpKRVpxMWqtFpfLRWpqKuV37EIsjtJtnEQXlPLQniIc7hBdRie4ZUglEvKXycCSKRmp1WqmpqYYHx9fMQNcS1fuUtPouKaq0+lMGBTEVYLiAValUmGxWBgfH6eiomJTBujjSJZZ32zeNe6NOzExQUVFRVLpyvX4vq6WHr4V2eJy9PDExAROp5OJiYmk9LBcLt/UWvFWK1atBI/HczuY3sZ78Pv99F1vVmloaECpVHLt2rUNZ5aRSGRZyb6bwePx0Nl5mdbWU3R0tHHw4N3s3bs38SVKJnQfV0bKVqk429/P6f5rTONl9LSNnR99iD+8LkpvsVj47n9/goNyOy05WgYvdfL6wBwXginkIRAK+QiLZZy0WNgvjfFxqYLoXJj+gJjtWTFGZx10jR6n3GmnVAijcNgxF6TSeKyS4fZhTNYQdruI4dY0Zj0l3HPPZ7njju384H/9NY2FM0w5nWQV+SjfrqG0JpWLF91MTETZv7+QrvFxZlwOQoEUxNIUUjIjZMqlFBFjdG4OqULLaDiMV6mkvKSEvKoqHnniiUXPM5k2r8vlYmRkBIcjRHZ2iLsfaWCss4Npr4vhiRBTDjW2aj01tbWYz569IQNTZmTcoGT04vnzbG9pISMjg6ampqSZ4s2kBNeChZqqC1WC4q9tcHAQh8OBVColLy+PWCyW6GjdDKyUWS9EMBikt7cXmUxGY2PjqjtlV+P7Gv9vvKFpudnXrapjxpXC0tPTEyIFyehhhUKxKMBuVMFoq71ab4YPo/0a3A6mNyAajTI2NobVaqWiomLRsPFmjLa43e5lJfuWW1Q9Hg/PP/990tOH2L1bjEwW4fLlVykoKEh02iYTus+vrWWgrY1u8wSvT56nbneE4lQJIomXPmMbHo8Hj8fD3//N/0XGTBvqikIKs9XsKMnAF+jnXy9MIoSsyFMknJ5yogxHqM/MQxJxs0spY9rs4Iw9gihVxJE6Edm5HQyPZ9IYiDF1qoPLmii51emcvabGMpvF57/4VaqqdnK5tZVv/uWfE5gYYEgt4c67xDQbykEkIaV4frH/93/v4cLZN9DLIvSaJVhaY/xZVRaH8HF+xEuPNYQ1LMUZ8ZBRX8+f3XtvQrRhOQo2WSArKSnhxRfd9Pdb0WQU88bVYa5cldLUso+GgwdJTU3l1LVrN2RgufBeA04shjoWwzwwQGDHDqqXqUMvJyV49LHHNqVLNz4G4vF4Es1OKpWKubk5HA4HY2NjRCIRNBpNInvVaDTrzthWyqxjsRhWq5XR0VHKy8s3RRJutbOvC5uaRCLRlisgLbzWzejh2dlZRkdHE+piC7WHP4jC/KvROHaxjaPNAAAgAElEQVS73YtqzR8W3A6m1yESiZienmZwcJD8/PxF4u9xbEbNc2ioj7q65JJ98S7ahYhGo7z22glSUwf4yEfqMZunKC3dhkTy3jHJhO4xGjE6HDzf/hYlgpk7jgQpyhfR44xxtMrAT09f4lOPNCJNkXBnc5gH90HAN84zly18ZtduMiQ+MnKlnJEp2OUJUlKgp8rtwxWKcMEVxOJ04Y9GGNKKkKep+crePDQpIk6KXfzbT4f5iEqgNDsFl8XFb21KPv4X8wLq3/nbrzJxsZUCnYu7743ROxcluzgFq1/LNl0Bvb3XGJmcxNhmZnurjLAKVNMCljkx3ToPkmwl3VEPZ+Ri0nPy+Vz1To41NaG5Pni/XBPMzQLZww//N3p6OpiZMbGj7hM88uhOYrEYLpeLmZkZcurq6B0bo9vtJrepifv27aP15EkqtFqCgQAWiwWVSsWe8nK6XK5l3//VdMBuBH6/n97eXlQq1aIMUKFQJMZf4rPCLpeLiYkJPB4PUql0Ue31ZrPIq0UoFKK3txepVLppddrlsLC5CW6kh+Oi7CqVinA4fMulEVcK3MvRw3Ht4a2ih9eD1dRnb2emH3I4nU6mpqbYs2fPsovJWoNpMurV67WSn59csm8p4sE9EJjh8OFKlMp54XiLZY6zZ7sYGmqlp+djKAIiDi2t62k0/Oqdk3z8T7X0XtGgqRSRVSqjwOTjtYl32XckRlgOVdVgnxUhlmi5uykVQXDz5rtXmbN6KYhpuTcao6Aki0BeGrazPWhmnQwIXpzRGLNiCJRBYU0EZ9hPxBtirN9GgxClSqRhDiWNOh2Cw8XLv/4Bf/z4TrRCNw0ZbvYcEnG4REbuWIRpIQKaGd41uijcqcF9zcIdkQh/lKGjsDAbV2aAX4+FeFmcyeszkzQ+WMD/OXaEwT4zF356GfXEBNkFBexoaFjUBLMwE7U4nVRarTSXzVuqLQ1kCztw41i4u17oizoyMoLZ5SLY20tdVhbZ2dlotVpar9OdiWsvEbxfawfsahHvjp2cnKSysnKRGfRSiMXixOJsMBiAeRoy/tpMJhPBYBC1Wp0IsHHXjtUiPsO6GV3D68HCQBkfYzMYDGRlZSUs6jZbGnEh1mOMvfB9Kbz+GVpKDwcCgU23plsrViOqfzsz/ZAjLS2NXSuoy6wlmC5HvUplqYyNWYhEbPh8DlQqPSaTCL1+X+LY6elpXj9xAt/MDLV791JYWMXU1BmKitKZmfHwr/96kl277Ozbl8/09HMcPx5Dr9tDtkqF2WjE53DQHw7jkzvYuTMNRUoUwTuKTBSic8RLcREIYQk5uRIefFBEX1+Ed8/7CQSj9E74eXdsjoA/g/35CprSlATcfgZjAU4abexVRSlLB68CXjXCXzUq0eVHOdU7SVOKGJc1TFVQYFAS4IECAxKJmFDAQsQ5Quv5KGGbh6JsMaVFAu6YQEEWvNUeRWW3EZMpkFjV9LTCVwxqtNIoLpcXpVLOdnkUrUzCl/76QY4cqcHtdjN66RSFRdOMnvGgMpn4l6tX0T/6KMfKyjj95pucfuYZSiQS9pWWMtrejiscJlhYiPz6ZmktgUwul5OdnU12djYulwu3203XxARavx+n2czI7Czng0HKVSrMU1PY5wapqwsuErzPzVy748tKiBu7x83m17O4pqSk3KBx6/P5EqM5cT/LuIBBamoqSqXyhiwpHA4n+gySdTBvJQRBYGhoCLfbza5duxIb0aV/sxrf17UG2M3qrk1GDwcCAVwuV4IejkajBINBJicnt4QeXmnGNP437+d7/37hdjC9jtXasAWvO3qshOWo1zNqNS+91M/Bg3bKy7W0t/dz9mw6X//6XyIIAteuXeM3P/kJ+2UyyrKyMJ86xYBaTThNyqTxHG+90UpDk5M77iigqGjb9XGZEV56bpSxzk7kc3PYQiEmFAr8hVl0dztpbs7mn751jf7MECo/CGHo64/iT5cwPBxl+3aBixeCHB+Kkp4uUH+XjHyJkgsXgrzR50A9F2LY6aMuN8qMXoy0CO5oSME3GuTpV4OU1kRRSeElv4yeWRnbFQJNqRKGzLOMhX1Q7OGhj6nRZzn5yfk5UlOimKcF5FlSBuYiNKULvHFVgncO+lpdGMrTGH93jnx5DOeMDbE8hSGfnPwqAxUV+YCI82fO4JmcRKmJ8I40SFpqDinhMD6ZjFPPPouqs5MHrVYkCgWtHg+ZUilTPT28EQxiyM8nNTsbk0hEeksLkDyTXFrHjEajDA0N4fF4aG5upqmpiZ6ODiaGhhi4epWPyeUU+P28/sJ/Qr2FtLR9iMUSKio0hEJWgsHqTXF8gfckI81mM1VVVRvqMl8KkUiEWq1GrVYn5NwWjuZYrVb8fj8KhYK0tDRSU1MJhUKMjo5SUlKSaPZ6vxAfGcvNzaW8vHzZ73YyevhmozmrpYdvVX12YdNZnB4OBAJ0dXUlPg8ejweJRHKDNd1m0cMrZaYbNS/4XcbtYLoGrCUzTeYxmq/RMDXSz9HPVKBSwcSEg/x8PUePiujouIxWq8dqMnFEq6WluBh4z+j79JgTeRTsQ34Md0uJBd47b1VVKid1UQZGPeyNxTiYkUFUoeANu5fn/zPE5fMXEfkjTLwhwuuK0VgDX71LTKspxlsnI+QVwNQE7KyJMOcTcbAqC7nbi9Xg40dtPv4wKqJWLGCdhQu+GH/zKDQUxzC6wDIepdQFai2IgjEkYTHtEjFKe5ApxzS6HeCslPG5Y1kUFKiYGJ/m1DMCjjdFbKsKUiADT1BJtiiDe6slTASCvBuN8stZH3ZnhO0iKYMRKSfUIO2d4BdPtlG/bzuDZ8/QEg4zPSNi13SYV2eHyc3I4MoPfsC+jAx2ZGfTrNGQq1Qy1dWFQ6mkbW6O6vZ2JoaHsclk9KWn83BjPS+++DMGB9s5eFBFXV0GZnMfv/71ObYV7MY/O0u6wUCuwYDZbKawsJCKiorE4rT3wAFagYLR0cTGaTRgIS3Pg0wiJTMzA5/Ph1IZ5sqVS9Q1HGRiaoqRuTny9+zh6Cr0cJfC6/XS29tLamrqurPRtWK50RybzUZfX1+iQ9VmsxGJRNYswbcZiMVijI2NMTMzQ21t7Zqf63LNTQsD7HLSiEuD8lY1D8ViMeRyeYIahtXRw+vtHl5t1v1+13bfD9wOptex2sx0tXOiyTxGzR4PEo2I0tJ0iormFyWPx8Pbb13g9H+Nc+yRxxB5vRQsKd675+aonJnhc/ffj23Wit8+QlokgsvhICMri4EBN74ZDZ/S6bg3Px+L08k73dfw2WbpEkCtiKFTiNkdEOFPkeAfCdOtF0hRhHFMwxuvQ0malNwdUgqUUc71TrFPKkYjj9KojJHilWBUqsjTefl4ioiTlwSKskP84hR8KhM+kg9ZKiUyuYxvX57j/FyMEUGEXS/h0RYFH32wgGhUSleXCaUsRkwj4apbRtupMC162L0tl8f37+LKxV4mLVau2EPkB8S8KlGQqdYjF6DMbie1sxeRJcY7Y2M0qiKEvFJ87Sl8LUXGD10uXvd6+ZRSya5AgKHJSZ7PyOAThYWUxmK8FQ6zX6WiPxqlNBhkr05Hls3CuV/9M/s+WUd19SAKRS7Z2YVkZyvpaf0N48/3c3dJJdfOnOGsRsPn//qvk3akLq2F6mV6PHNj+JwO5GVlyOUKolEPe/cepr6+KVGfdLlcdHV1Lequ1Wq1yy7EsViM8fFxrFYrVVVV72tdSiQS4fP5EnaDOTk5N4wdeb3ehKtO/OdW0X8+n4/u7m70ej2NjY2bFszWM/sa7yTeCiQb+VmOHp6bm8NmsyW6h+N18bXQwys5xmy1LvEHCbeD6Rqwlsw0mcfooF7P9vwsTCYLBoOeqSkLHWd+i3/Ix2FZPcp33uGaywVeL+/0XsPvsKDU5zKu1nHXddm1u7dV8cu3LASjbnKrJNjdXs6eTae6tBR1RwcWp5MXT5+iPhYlKxJBEGA4IuGARk5lmhSJP8RUWgZXWz1c8/gZ0cn4P8fy8EZchMM+hn1hNCowS5SMOKPsCKdwn1yGV63F5gmhUIc4Nw6/vCDGaBSoqBaTliXBNB3mfI+f3QHQAtGUGL/xi9DrNGhFfkyjPt593k3acIyPOlJQGDRcLZayU+ylPldCwB3g6lsjDPjDNEtgb1TAKAniNmRS4vGQJpUS0mhoEan5k9eGyFGIkATgIOATAqiBvSIRH83JQexyYQgGOWW386YgkA1YolGiEgkfU6lokMuZEKJUFShJEwQsxmk++ZksIhEfU1MmiEK1VmBKESXqcnGovJxMp5ORZXwZl6oB1eYa+JdL7VQWhNDlODCb3QwN6Tl6dBcymYysrKxEY04sFsPr9eJ0OjGZTLjd7kVG2HHpQI/HkzAwaGpqel8XrEgkwsDAAKFQiN27dycszCQSCWlpaYso53jjltPpZHx8fFNHc+A9OU2TyUR1dfUt32CsNPsa3yQZDAbC4fCmNzctxWoyxYX08MJ563j3sNFoxOv1LmqCind1L90UrEZKcLPMGH7XcDuYLsBKNmxrCabJPEaP1dfT0dFBR8dbTE1dQCUP4R8LE7EWcXdFDRq5nGvnz/O/Tz7PH2YJ7MyR0OWycXxETHVREcFgkKjLxUcllRz/9ThCdS4Ne+7h61//BH1dXbRfvsyF82cplgTRx6TYImI+rhAzFI3xW1sEq0Yg6AnC4AwOmRZzfi2fKpplZ6Ga1msWfvhqkDvug/pKGB4Pcr5PhCEMRlGAgMuPEJXQ6obumAhBpiW9IIA5HKYmEKHfFWNbFNSAXyXmMyU6tOM+fvQLO1GlBMEnkDkeQzCJ+HSVjpk5D765CP9ujeL2+PEZL+EIhGmWSbhToyDFH2ZHKMJvBvqZUKnRSCRkq1RkazTUKHWkuly06LRIFQo8NhsjQLlajdrvZywUQiII2Px+LgkCIp2O/bt2IRodpUgqxR+JIJKJCEpgW7aWWT+YzUEqKhSYTA4ETxTrpBtZ2EBxcTESqZT8aHTZZqVkakBZVYfRpe2ms9OWELxPtsiIRKKEdODCLs6F3bUej4dYLEZeXt6mzGpuBHa7nYGBAYqKisjLy1sxA1vYuAXzi3hcd9hoNC67eVgNgsEgPT09KJXKLaO7k0EsFidYA5vNRkNDAwqFItE1vNT3NX7MZgTY9TY7LQyccYTD4QSzYLFYkopLrMXL9MOG28F0DVjraMxCj1GYn72LRCJUVBxEJNrPxbePU+vS8dD1QArwdtdVHtkfoyErHbsrQkOtlEen3fys/QpOk4kit5uwQkFeio4sQzOHDn2EV4+/QN+Vi7RbBjmc6yNLBZ3+KKen4Kt+AVFI4FdEsWigrgHS5HJESgljM25+3humb6wPiydK4T4IhWGsX0qlVsa+hii/GA8SUoFKCv0+gVNR+EJlGp/an8JTrXP89GqMsB8CIZAEoNsDD+TJUUjFbFeKKE8XM3I1FcuIj2OiNNKy5uganCaaAkYPuHzwpN2BNhDjTkUKRzQKcojQLRaQiWOkRoK8HYwxLZLxFwhMuW3cp5TzHbeYSDTKXrWaVq+Xi4JAk0qFMxAgJhbza7+f3JQU7klNZU6rZc7lwgw8OzTETiCoUROVqcnUKdnRXMrgoJnJSQtqtYLRYTvT15R87UADkusLx826bpOpAT2yAbu0eHetXC7HZrNRUFBAdnY2brcbs9mccH3R6XSJBqDNmA29GaLRaMKVqL6+ft3XE4vFaLVatFpt0s3D5OQkwWAQlUpFamoqaWlpSUdz4uM3my2TuB74/f4Exbxnz55FAXIt9PB6Zl83U5c3JSUlaV18IT3s9/tRqVQIgpCUHv6wzpjC7WC6CCtlpqvxE02GeKed0WhErVZTUlJCeno6SqkC8cmTiUAKMOe10pinoMUwv1hFo1F8Ivj3i2MMKxWIs7LZVlzMVysqeHdkhP/nK4/x8UIonnawbZ+P0aCYK06BpnQRHykV6Hgthh2wSeCLe+FwPuRszyccCvGj1nGebQebANt0UGoFk1iC4f4U1OEg569FqWmG1gmoD8CBQigW4LkLDrbrxFw2xahugnfsMOeBg0poLIQ+c5jKVBm9wQg5xakcuq8MZ4+dwDsmhkx+pt0wBVSrYG+ZjCF7mOOCBkJepkJhDNIodWoJJ0NRrulVBGr1XO2w81bAQoVaQl+KANvy6Wk+SLvZjPKOO8jv7eXXXV2EolHcgkAxzFu5bdvGuFLJebOZS0NDWKJRZCkp6ObcXL3mQVGWzRcMesKIeOUVqKqqpqxsFxJHB91W66Ku27vKymg9dy6pFOBadHbh5rKCgiAwOjqKzWajuroa7fV6rE6nSwjfx5tM1hKA1gun00lfXx+FhYVUVlZuej3wZqM5U1NTCcMAnU6HRqNhdnYWsVh8y8UgVsJCveGVOqpXI424ntnXW1mjTEYPDw4OolQqE2tanB7WarVcvHgRtVq9KTTva6+9xl/+5V8SjUZ5/PHH+cY3vrHhc95q3A6ma8B6FpHBwUF+8aMfEZ6aoqy5maqGhsSuNFldNajLo9s+QkOqm3AoSCgcomc2Qo5GwyH9DLYZN1kVFbzReoHX2y6gjfk5dN8dvOCa5XC1hqmAiLYZD4JYQC6BN9RwZQ6UGqhKg3RgcmIcmUQgXQzHtPDRIjg9DDvkIvJ8Ale7/YSDULcHqtMgUwKGsIwKtUC3NUK/AE91QGEzPPIREAvQ0SrGMSTQNgJ+e4TLLhdviFN4rGUvVXtr+NGbT3JpIMAnlJCZARk2CPuhvliKTBJgyOjgtQj4xGCVAgKcQkzGgzupzVJg1g3TKlXQJUioaC7nz8vy0esfTogtvPbKK1z9x3/EaDZjEQQ+odGQp1Qy5fEQjcUotdt5RCRiv17PO9Eo6SIRCp+PS91+cl4TUKlK+au/+mpCyMC6o54Xn32WvnffRa3T0Vhby2tPP02tz7dhKcCbqTEJgkBfXx9ZWVk3baRJ1mSSbDZ0I7Zt0WiU4eHhm85q3gosN5pjMpkYHh5GoVAkxsgWvr6N6tuuBeFwmN7e3oQv7HquvVppxJsJ+2+1Y0zcrHupNZ3dbqe3t5cLF/5/9t4zPK7DvvL+Te8Fg96IXggSADsoghRFibYkSpas4tjeOLIi2V5vLDvxysrjbLyOXGLH/Y1i6Y0Ty6ZjuUmxrEJVUpUUxSoSBNHboA1mMACm93L3w8WMBiBIgCRIOg7P8/ADBuDMvZjBPfdfzjmHGB4exm6309LSQktLCzt27DivY0wkEnzuc59j7969lJSUsHHjRm677TYaGhouxSktG2QPP/zw+fz8ef3wfzWkPsDnwujoaPqCey7EYjHeeecd/v8vfYltw8PsBMInT/LMO+9Q2tzM+LiV3t6jZJWUEy0pw6ZQoF67lsaWa3js359EUIQQEnHesCf49TEJd99aT6VMjiLm5amD7TQkpzC5ZyiWRXl7aBpLlhFPYppkNIBbItARh9NOGOmCGwU4HoeqEqgyQFgioFXB6z1QG4E7KyAsgXcHQNDAYQ8UVYNKBnIf3KADSHCqO4nKDdowCGaBgBIa1sA1DTDiFHj7NdC4IR4BvxRGSKIsWM3B/S+x/zU3pRIIZkNQDltzIE8FR8ZilBkFhqYhpIe2CLynlDGUa6Z0bRkSo5rcLhs3FltYV1iIsrqAu+/fhkwm4c19g7iGJ5jxeHCPjbGzsJBCtZpsuRxtLEaWINAei9GclcXg6CgVMhk36/VIg0FMMhmrZTKOhcIUllSzcccNeL1e7HY7TqeTl//jP/C/9RY3RCI0eb2889Zb6EZGaMjOJmi3k6VUIg0GmTYaKZ6VxIBIlCePHqX94EFmPB5MFssZG6wnjx4lu6ODlhUrMGk0lJhMBB0OTrjdxBIJGhoayM/PPy/ik0gkKJVKDAYDubm5lJSUkJ+fj1wux+Fw8MYbe9m//wX6+4eQShUoFAqUSuVZydrj8dDW1obFYqGuru6KVoApfa/X62Xt2rWUl5dTUlKC2WwmmUzicrkYHh5mdHQUr9dLNBpFKpWiUCguyVbtzMwM7e3tlJaWUlFRsayVYYooZTIZcrk8rYVNncd8qY7H40Emk6HX6y/LBrHD4SArK2vOZzr1+jfccAM6nY76+nq+/OUvEwqFOHjwIB/4wAfO69gOHz7MqVOn+MIXvoBMJsPtdtPT08O2bdsuxSktBV9byg9drUwzsBwfRkEQsNlsWK1Wjh88yIeSSe6oqgJgdXY2rs5Odv/0H7n/f65NG9339Vm47bZP4XA4+N43v4YxoOAXbylQy0KskCu4W69DSAjsj8Z579gka6IJIjEDCouaZnOCiUSUzpkQfzjqZedGgSwDyKfBdgy+lYAGwJeAnx+D2Gaot8CBSXh9ENZYYMADngiE49A/AdOAXAJJBViDcNApkmQwACE/hA3Q0iQlrpTwwpsJlBI4dRq2eGGdFNZulyCTwf93UODxXz1DPnBHAq41wfgkPCuBYAmUmeHkKOydgbob4IMWCVMzAs+elPKRKg1DU6PERmwUFNeSrzNSvcICoy6OvjvA4Rc7qfMW0iRosXV30+l2k6fVsrG1Fc3gIK8eOYI1FEJusTAUjzOQlUXF1BTRaJQVgkCnIOCIx1m5ejXbtVqSsRibW1uZmZnhV//xMwYP7aXFFWNVbh46tZpTNhumiQmmYzFWFhXhttvxAJHaWpht7y7VyH6+lCYUCpF0uwlOTrLhIx9ZtouiXC5HqVRy+vRr1Ne7KCrSMzzcyzvvjLB+/a60hCPT2UilUjE4OIjH46GpqQmtVrssx3Kh8Hg8dHV1UVxcPKfFvJCBQaY0Z2hoCL/fv6zSnGQyma7UU0tGlxrn0r663W4cDgc1NTUkEollyX1dDIuZNqSsBMvLyykvL+ejH/3oeb/G+Pj4nIKlpKSEw4cPX9DxXk5cJdPzxLkSKHw+X9rabdOmTRz43e+omWfcIJNDVfE4LS23A+8b3b/yyov8/jvfYufMCGuzkvSH4Rm/kl0mJW/5wnT9phtHIspKNazQgECASXuEwxElgRE/+6JTrJKC410YAFp9sCsM7UAeEJfAZiW8+x68LoECPXy4CJ7ygEIJMxbIK4U+NXz2ZtDlQr8dQj74TQe0SqG+GMaCcCAAnyBJPAi44dBxaD8OTVGozgOPR6BnCHQa8Vi3+KHBDyXA5iwIzcAzHmiKQXccVtVDbbmMOgQEjYAnFmPvPht6iZxqQcaka5iRrDXIZDPoJAJPPXWClVNqdu1Yj0qtFo0tolH2B4MoJicpKixkzdatvBMMojYYCNlsfGrLFl77+c9ReL04EgnaEwm6jUa+cf31KOXydD7pq6/+knzLYQwrE1TbY4y5XTQoy1BLpcRCIaShEEIoRK5SSdBux+X3p9/bpRrZp6Q0JSYTTqdTJFO9ntq1a5e9uujsbKO62pURrGBBoRghkQjT0tI6x9lobGwMr9ebjnULh8OoVKorsiWbmhvPzMzQ2NiITqdb9P9IpdI0aaYwX5oTi8WWrOvNhOiQ1Ul+fj5rL8H7dD6QSCSMjIzgdDppbm5Ok/pCy00Xa404H4vZCXq93jkGEheChbqD/xVMIK6S6XkitdGbeYcbj8fp7+/H7XbP0brl1dfTd+oUqzO2DQeSXmqry9NfO51OOtvf4l+++2/cl4hwV5UJtcfL1lwVjgEvj1l9fEwCH5SATQJ/EMBQLuOWAiVPtofo748iAYxAdRJmHFBcBDkxUCegDRgH+tWwMx/uqYWRMQgL8JwNEmbYo4CYBj78YajPgskReOIJuGY7FBdC0cdguAdMLijQwbowvH4AKixQVQqyIbA5wSMFXwQGBuB0FuRshFuzoN4PvYdAIUo4qZTAi17YLYWsLPjAClihSDISEMgB1uTAcSP0+mGHWkvQ56PnYDt+dx2TagXS7EquXVuR9tgFqM7OZrqujmR1tbhRu3kzn5+16fv9Y49xvLcbdWM1T53uozsYZk1TE9+4/nqqcnM5PDKCpaQkTTz5OTW0OZ1Ig0nytDGcM37y5HLe1mrRa7XkSaV0jo9zzOdj/JVX8DocFNXWEnI6uU6pBEGA2T/+hfx/G5qbeWr/fmyHD1NdUEBQJmM4O/uCbAUXw8zMKE1N84MVDJw6JR6TXC7HbDbjcrkAaGlpQSqV4vF45oSOp6pXs9m8oC/vciIQCNDZ2Ul2dvYZ27Hni/nSHEEQ0qk559L1ppAKEbDZbDQ0NKSXwa4UIpEIHR0dGAyGM343S7VGvBjt62Iz2uUIBi8pKWF0dDT99djYWHp2/seMq2SagaW6IKXINJXXODAwwIoVK87YdLz5zjv5wb59YLVSYzDQ6/PRo7JQI8vi4P63mBwdor+vB40vQWkizmp1HL87QUSqJBEM0RGMc7sA25EgkcFOLciiAr+aSqAixJEZyAKSwEeBfAlEBXhlCmaiIsHKJXBQgFNh2CqHSBT8SXhxBJqMUFUENi+85ACZFirL4NkX4LYPgc8Ho8Nwy05YWw1d7wJRMHvFGay9F7ZPQUVIwgfCAk9oACkkLGBqAX8+VOdCiRv010D3s6AKwpEkTJfBvbeW8G7bODN+AZsgYNBCMAldDlihl9BkhJ8MefkIUO524+zuY6/BwN1/9gmmOjqoynhfbD4fxZs3s6m1Ne2ze+DAHjSaHFxKN9M1U2StMrFy1zYSx71sM1bT4RjjpYHjuE1F3FddzYkTb9DUZCAvT8PIqnyO9vdS7o4SmBxnTKlBWVGBtqGBF0+eJFsiQRGPc93EBAUyGZpAgFfcbiwyGZJAALlCgUajYWBmBuOGDenjTCQSjI+PU93airBxIyNTU+cM1r5YWCyl2Gzdsx2Q2d+VzYfFIlYPqW5Kbm7unIuzVqudEzqeql5T8phMX97lCLeG97feJyYmWLly5SWRWEgkkgWlOV6vF7fbjc1mIxwOo9Vq0el0zMzMYDAY2LBhwxXTsabgdDrp7+9fkn9SByEAACAASURBVBxoKdaIF6p9Pdf3lyMxZuPGjfT19TE0NERxcTG//e1v+fWvf31Rz3k5cJVMzxMpS8GUP6pKpWLjxo0LzmIKCgp48LHHeOnpp+nq6SGvro6/rKnhJ9//AndcEyFfH0A/GeCtkwrKS3SM2n00qZK4k1Ls/hCTEagEshFwxCEUgzVSeCMBe0MwnIAaoA7oA0YF8Q31RUAhh1Ny0MigWAPbQvBEL8ijYA3BliyozIEGC5SVg/wU/PYpmNgKM16wZIPBAjmI27oyLbhlkFsKgSHQlcKQDBJTkETgtBJymuBFCUiS8GdboKEIZgagVwFyFYxqYMIN3aUyvvlFM6dGAtQUq3ni3RC3bYD1pdDngFfa4eE8OY+Nxagyw3RARsBgYFN9PXKfD7vNhkerxXboHYzE8EqUuKpquau5WZxb7nmc6moXq1drePrpp1AonHziL2/D650hEHChMSR58V0rrZukrK/OJ4GWN974LQUFq9LE07JzO9mlpTzz2xP4LJVsu+U27F1dBHp6WKfT0R0KUa1S8ecNDdi8XgSVipvz8zkUDFKkUJCvVtM+NcUplYom4NChQ6hUKvx+P4WFhbS2tl4WF6OGhmb27DkGjFBUZEi7Me3a1cjQ0BBOp5OGhoZzErlMJiMrKysd7ZaZXpJZvRoMhjTBarXa86pew+EwnZ2d6HS6y05cC21Gj4+PMzg4iMFgwOfzcfz48UVTcy4Vkslk+ibmYtJ4LsQa8Xy1r8uhM5XL5fz4xz/mxhtvJJFIcN9997Fq1aqLes7LgatkmoGl/HFIpVKsVit+v5/6+vpzZkeCSKh/+Vd/lf76sUd+yC0mLbXJCo69c4w6lRKzUcKwRskzw1LcQ1FKFB6sIbAJMCOFfLkEd1TAGYHjEgipocwPEqAeaAXiwFtABHBJoEgB1xvgo3lgkMN9w3DTCnAZoXsKduRBmQ5Gp8TqNdcAXiv85JRowFBXCzvXgT0HDp2EIQe0VoEpABo7/NN6eKYEnnwJKnJheyusa4ZxD7xwWOxyGrOgJwp6Dbw8AyMmsDTB8GiSX780g+AA56SAWQ/vDsK4XUpljpTrNsT5VXcM43oojIInJuBzaygzGNDJZDzV10fJhhW4syEYh6hcQJi99qZatfX1JqanpygvN5CX5+PIkb2sXKklK0tOX2c3eEOUln2YxjVV6PUqFIoRAgHo788iRTz+kJ7yVbdx663iApF/xw5+9sMfEozF8Pv93JKbi0oux6xWM+ZyUV1dnW41d4yNYdm2jb+clZT09vbi9XopLCwkGAxy+PBhVCpVmnwulbRDr9dz663309nZxqlTY1gsJezYUU1PTw8Wi+WCfGwXWv5JJBL4fD7cbjf9/f0Eg8ElnZ8gCNjtdqxWK3V1dWnDgCuFRCJBT08PsViMzZs3p4nrbNV5Zqj6pdh4Ts1qCwoK5gQsLAcuRPua+t7ZPjPLZdqwa9cudu3addHPczlxlUzPA06nE4fDQV5eXnq2dL6YGenjA4V6NpfnoXUXoHUPYdDEeH0ohDcC+8KgkEAiAVlyeDIGrqhABdCXgGeloIxBTApGJbwbFZ93EFAj2vkpZHCNFFRARxBaDDAph5sKoL4EpAlwhiFbC4EwnBiFfjcUSuGONbDnBJx+FZJJyC+C8QDsewFKNkFpFtxeBMShWAsTSlhbDKYklGpgSwWEovDWC9DVAUVR8EugKASVrfBOH7hnBA69DNflS/hIrpS4RsorrgT5q6TU50h49jBYwxDrB/1GCXe2mukZd/PYC8coC5rxlBezs95La+sWxFsKOHx4hM7ONiYnByks9BIMyikrK8fpFBgZ6UIuDTA1ksPhV2coOOlhW6Gc0DPHePrYKOt3leL3T9LZKeOuuz7D8HB/mngybQD1ej2bb7gBaTIJ0ShTXV1UAe5wGF1W1pxWc/r9npnh9OnTlJSUUF9fP+diGA6HcbvdTE1NMTAwcNHV3dkgLsS1pi3vrFbrsrdRF/LlzTy/wcFBEonEnOpOoVDQ09OT1mpeSfkNiMsznZ2dlJSUUFxcPOd3v1B1nlpuyjy/lAYz5Tt8oe9fqjoeHx+/rLPas7WHY7EYvb29GI3GOZvD87WvXq/3v2UwOFwl0yUhFAqlBdqlpaUXZc6dX7mS/v1H2QIoVVoGXDEGpmFgBu6Ww3UrAKmS3FiU79vg5Si8DRwBwkAkCX9RDqU+eNsrVpSvRaEjAnVaWFMOR3rg3QhUJWAsDu+5oScAriAUmqDQAD89BB/Lg3oj9PvgxUn4P9fCTVUw5oIX20D9e3BYIOiGoB8MCthcAMEY2MPw3GnYAtwMyGzw/Etw801QmQv/+SZMvwuaVbBzjZRtFUn+5RmwFMG2XKjTQUIqYPfIuL1WSkwi8FJnAmtCQqBHwvUKKZVVcjzjCV58zcWqjQKRGj9PHJdzc1kuCoWPwcFBlEolGo2GrCwZhw6dJBpVYDIpKCwUFxbKyvJ45B8d7FwNMWUC0xEPsWkZmlzQ+McYP9TPIUMORWV56PUK3njjt7OV6MJuRikf3iKHg26JhHGrFYXRiEkiYTgjmzQej9PX10c4HD6r/Z5araagoOCc1V3mbNJkMl1w+zM1ljCbzZfNKH/++SWTyXR119XVhdfrRafTkZubi8fjSRPs5UYqum1qamrJm8MSiQS1Wo1arZ5jHp+S5qS6VxcizYnFYnR2dqJQKP4oZrWBQICOjg5KS0spKiqaU6FmtodjsRhDQ0NXje6v4sw2bzKZxGq1YrfbqaurIzs7m5GRkQuyFExh1+138Q8v/YHEy234R7qYDsLzkyAXoCoXsowwMRPFKcAbAfifiP+igFIC/ybAz/pAL8BdWmjWQacUXpbA7XUQCYApG7xueDYMJxMQTopzzN9bwReF4064WQpuL7zkhXINfFgBzw2K1eqTJ6BaAfkK+B+5sLIWvnEcdh8Sq9UGI7zQD7IRqJ5ddCo3gCcA+w6LlWhiDG6VwWQ7TOuTHOwCsxJqwlCpkbIhS3RoenM4wZv9SXJNSWJDkBOTsS4mo94ioyInjp84+6dhJACNm5KMuMax2wfxePLQqiO8+247/pkoUxEpWtNOmptXc/LkCMlkF/n5Bp78xVGyBlU4Y2rGpUmuj1kIBLx0HnWzqlFKVVaSV0+N09kn56GHdjE87KKzsy3trJSJ1GKTptzEoE6FoayMaUEgS6NBVl2dXiKanp6mt7eXsrKyM6rRc2F+dZeaTbrd7jmzycyL82Kzu8wQ8cuRqnIuSKVS9Ho9NpsNhULB1q1bEQQBj8fDzMwMQ0NDc6o7s9l8yTNRU766ZrP5ojeHF5LmRKPRtO/wyMgI0Wj0nNIcl8tFd3f3H0XIemZ1vHr16jRJpt6PTJKfnJzks5/9LKtXr75kMXt/7JCcZzL6n3SMuiAIRKNi33R6epqenh7y8/PnuJzYbDYikQgVFRUX/Brf/va3+d13vkGTUmzfmmLweAy+kAfXmYC4KCH5dD98B7H6SwBSxAr1Hil8IR+qLaJ+tNgMf+iHt6TwiZVQbgHrJDzbC9/WwAYd/M0w7MuD8iKY6oIv66FaJxrY61TQ54bv+sXX3hqDFhMMRmBPBD7bBK/ZYI9dPBCdDDQh+KwU3GHwZMPmBkio4NkknBqHD6sg2wPaCJxwQo0K+ozQbISQVEqdMkl9PhwdggE5eAUJB6Y0bJVq2BwI4VfEMTZGMVnAoYHhCik1pQpOn0owqF7BYK+FyuQkLSSRhqK0TWvJvu3j3P25z+Hz+Xjnnbc49Ox/UjI0wValCkfAxWFVhC1JgawpH0KVBINFS2ckiG+9jpLmIvILt2Ey6XnppQS1tTVYLKU0NIgEmbnYlLnIk5qnAulWWCwWo76+/pKI+lOzO7fbjcfjIRQKodFo5mzWpi5yoVCIzs5ODAYDVVVVV7zCSXn8piqchUgys7pzu91nZKKazeZlq14nJiYYHh5e1Fd3OZEZuefxeNLSHKPRSDgcJhKJsHr16itulhGPx+ns7EQul1NXV3fOz86BAwf40pe+xDe+8Q1uu+22/xKa0PPEkk7oamU6D+FwmJ6eHhKJBGvWrDnjQy2XywkEAhf8/BKJhOd/8wQPKCTcmyWgkINCCm398ItpkIShUQXtEVEf2glcK4HE7G1MGyL51RtgjQkkMnHB51+VcMsnwVIGY+OwshBko/C7x0ErheciUC+H1cXgNoK7D3JzwG6HYAROesAWh3vl0JoDRWrYmgseK/ygE27Nh89VQjwG73pBGoSpBKCE8pXgEOD0OEib4c5N0PsiJHNB5RCNG8YjMKkCswkq4klOuiAQgh4vDCqhzyflA/klxJxOXLEYFpmE0UFwJcCZBRO+JJJOCRtLFVjtkyQnkxS4oCDXQr4hh7p8OG210tfZyabWVuyjldTUryWvchVCeztr8vNJDA/xgnOS2kSSFoORKakcX7maj96WzXBMYHjcyRtvnKSurpCmJi02Wzd79hxLL/DMNT8QF5VSVWxKtlBeXk5BQcElu6AsNLsLhULp2Kze3t70/CoUClFbW0teXt4VvcAlk0kGBwdxu92LevxmVncrZs0vMo0XrFYriUQCvV6fvoE439lkLBaju7sbiURywb66F4qFIvd8Ph+nT59GoRBtHtva2tKhBfNvkC4HUrPj1Gf5bEgkEvzwhz/ktdde4/nnn6esrOyyHeMfI66SaQYEQaCtrY2Kioq0yHs+zjeG7dFHH+VH3/wKWfIQrriGL37lmyimJ2nUiF6qsZhYCbcDd0VFY4aTIcgXYCewG9EDoGn2Z34lAbcAg15Ymyu2CtwBsGvgplpY3wj+1VAkBZ0RXtPA/7XDZw3Qooah9+C3UZiQQGQETEFwROAPIVBKoSoLtElwRsTjtwOtZrEFXVgIxVLQd8FzTpg2QTQBlXngkYFqNXzkFnA6oEcPO8rhX6ZhRZ649GQJwjt+WCmATwm7bTCRlLFaouBj8STWCRuBeIKuZIIWNSiAY/3groFtFgn1qiQ9yThag5KK3DAbC7RIvVKydQaGnE6C/f0ce/11Gpqb05Z9eRoN7cPDyIJBVheX0q438p57CplZTmODiWrjDIO2GfrdRtraR6iuhl271qNSqecQ5tnMD06eHOb0aROJRGJOUPblgkQiQavVpnWh4XCYjo4OZDIZRUVF2Gw2BgcH5yTKGI3GyxYuntpGzcvLY/369RdE6gtloqaMF6xWK4FAAIVCsaTZ5MzMDD09PVRUVJyTKC4XUlFyK1eunNPeT90gORwO+vr65hhnLOdyWiZSIwG73b6oleTk5CSf+cxnaG5uZt++ff9tW7uZuEqmGZBKpbS0tJzzZ86HTB999FGe+P6DPHQdNGdD23SI3d9/EI/MQlvAzzp1AikQTYJKAjvkcK1qtgoVRLOF26PwEwNkRUFhhG9/AP69HX5hBck4NFqgfQZ6Z2DaBjVb4XQMnAk41gfWCbhXLepKi82wrQyEbni3Bp6bhrH3YK0E/i0HfuEHRxTKdWA0gDsC/XG4wQj5uTDjA4UeVDFIKMAThnYtSFTQdA2sLgB7FLoHQR+AI33QFYCdVTDeD2YJeGbg6ShMGqF2C5QdkVKjkDPsDSGPhkCro08noK5TolCAT+8lTw1qpcDbjih+Fbg8JtavyUM2GsesDnPwVAcF8QRag4Go1cqexx+nYNUqbN3dlGZl0djaysTYGG39/RR++MMU+HzM9O5nMuJF7pJyaFjLTKgSo7GIlStFb1CFQoFWqyUrS0Zv7wjZ2SvOMD/o73dgt+tZty7nvI3plxuZcWC1tbVzJCbzE2V6enrS4dCXKg81tTk8OTk5J0ZuOZAZbJ3ycI1Go7jd7rRtYDwenzOb1Gq1DA0Npc3yL4ev7rmQkuDE4/EzNpnn3yClfj61vJUpPcq8QbqY9ncsFqOjowO1Wr2oXOrtt9/mb//2b/nWt77FLbfc8qfY1r0gXCXTeVgs0/R8yPRH3/wKD10HD8zqjbcVAAL89TMz7JYBU9CohPYYjAtwOglbkqJGUwBOJaAsGx65A7bN7iJIgL99G3b+ORwbFGeZljr4oAV2/woSSShcAUOD8PunIClAqQ5kEnBOi89RqYEn+8AphWkJbJBClRI+qYevuGAyCS0KGAzBuAz0Bii2gH0QxgJgi4JeDSoNBHwwPApVTeCyQXgK9uyBmgRIC+FWKfy8E7b7QWMCnw6ccviH/yUaSzzSESPqlzEST5JvUpOVq6E0oOaGZg3rq7W86tEzMe3i2QNxBqwK7r+9mltbzVijMY7aptGNe9F7ooTNOfhWrOAjGzbQ4XAQAPpnvXGLDAYcSiXJ1lb+/P77CQQC/PvXJ7C+3Y0xK4tCbS7Fdaso37QOufwAlZWlxGIxgsEQ/f1jOByFaLVx2tpiBAJdrFhhpqvLRne3nnvv/cgV10ZGIhE6OzvTF8L5bcuFIs0yXX9Seag6nS5Nrkv1rF0IqVmt0Wi8IB3rhUCpVJ5RvaZmk4ODg0xPT6NSqcjPz8fr9SKVSq9YNeXz+eZsxy6FjOa394G0ccb09PRFSXPcbjddXV1UVVWdtSMH4hz1e9/7Hm+//TYvvPDCktKz/jvhKpmeJ86HTLPkIZrnuX4154gWgNck4Okw/C4GigRogN1JIASNMmhPwC+SMBmC9un3iVgApBr4YCu0fFJ8TqUMfr8f3nkV3vw5JAwgeCA7BpVVYJ+G0iTIImAbg3dnYNAPH4zCT0Ekdjs0qmFlHH7ghnV6aK6Fh5thz0HwnIREEKRxGPDD1+qhSg//NgivjsLrT4rHeb0S/sYCUgsYjOISlNIA+/Vw81b4UClUTcHu/VBTJDoiWdVhUMD2smwqtUqMgRCvvidjQhYhlp9FpS6bnIJi7q2rQFHYi5QQSgXU39XArx87RXlxPtdt3sL1VVXoVSrRD3d6mlvvv5/OtjbRqzfDsq+zrY2bcnNpWb8+/b4cHhkhEE+ZNoyml4xcriruvvtjqNVqKisrOXDgDY4f78dgWMWWLevw+/3IZLKLIp8LRabhwVIs5jKxkOtPIBBY0LM2RbCLtbBTiUmjo6OXdalnIaQ2h91uN5FIhE2bNqFSqdKbtaOjo3M2a81m80VJ3pYCQRAYGRnB4XAsWYJzLiwkzUm1v4eHh/H7/cjl8jnt78z3MFMStGbNmnPOsu12O5/+9KfZuHEj+/btu+Ka4D9GXCXTeVjOytQV19A2HUoTIUDbFBQDfyaFbanPtQLyonBjIfzShWhjpIYNZugdFyUpAI3Z0D4FYxPQOQTbakQv3ngSnngG/qIGPrkFxt1QrIOXOuDpITg8A7EoNOqgPQC/D8DnFTAmgRIZGNXwaBC0QYjJYKMeJgQoLAaZEvJK4LG3wJgUW76fLwWdRNSaIsCEC4IeuCYAGyshVwU9LvjlNLTcCboIaHLF9rAhAdk5oAnDT/fAtTtgW7WCUFjCU/ucbB9VMBCVMtLu48iwnqYbGlkTkbItu4Apm5PfHB5gc1OYqvpiHGN2opJctlyznq0rV6Z/7zafD0tJiWhW0HqmxGV+BBrwPgHPcwtKmTZEo9HZBJN13H33x5HL5QSDQdxu9xzySRGP2Wy+pJVPNBqlq6sLuVy+LIYHmYsxxcXFgFi9LpV8otEonZ2dKJXKy77UsxCi0SgdHR1oNJo5Ws3c3Fxyc3OBuab3o6OjF3QDcb7Ho9VqL1m1frb290LvoU6nw+l0kpWVtagk6I033uDv/u7v+M53vsNNN910ta17Flwl0/OEVCpdNEA8hS9+5Zvs/v6DwPtEuPuwuKXbloTMqNtCHXx8BfzrNe8/tn8cnrGDcwK+9xxkmcHlhlgCdv9GXExaVQmnB2B0EMqbYdwlWgs6I1BshHY73GOAUSW0hSBfDduT8EQCPlEEDxpBJUCbHx5aKfr4fv0E/KoHfvkb0GZB0AVCBAzlok2hXgr+GLw6DAk3bPaKNwhvAT8dg9vi4jm2/hlUNIKzE7auBasb3jwKjUa4oRwUIzBoA1mjQIkmSUFtgp/vjXGLRM41Wi2T8SRvdIzSZjJRMDJBJB5nzViYiWk1OiopMhXxsYooh2MxdLPtXJvPR3+GecJCSEWglWa0zOYQcIbGNDWLtFqtVFdXpy/EQLp1mkk+KclDSo+c2jpdTs1kamll/vEsNxQKBTk5OeTk5ABzyWdkZCRd+SgUCrxeL9XV1ekZ35VEarO6pqYmfewL4Wym9/PJ52Lb3ynd8WLHcymgVCrPuIGw2WwMDAyg1+uZmZnh2LFjZ6TmSCQS4vE43/72tzl06BAvvfRS+nN+FQvjKpnOw3LedX3uc5/j7x58kG+9CLl6cAfhoWL4a8QtXULQKIX2JIxHod0N2zM+r20uiCfgK8ADUsALSOG6hLjQ85MfgD4H/FPgCsOEEz5YBIMJEBJwdBz0wHYLbM4FyawR/v8dhA8aoKoAAjJoMoDBCS/Y4KMr4PE+uEMKf6aCVTGxXfuYG742Ai6t+NxyAI8ob9kIFEqgVym6LPUOwVg57MiHMimMqEQDe28Mai3i63bZRevCPiv8+nCcTzbBgA2qhCQkY6zJyyNbrSbocDBqNFLY0sKb773H9spKstVqFNoiysuqGXW5CObkvB+9toQElpSLEYsQcCQSoaurK+1Es1j1p1Ao5ly4Um03t9udDqvOXBo5Xz/eaDQ6R9JxuVtt88knHo/T1dVFKBQiLy8Pm83G8PDwGdXr5apkEokEvb29RCKRCzaEX+gGIjV7XUpkWyaSyST9/f34/f4rsuk9H4IgpCVKmzZtSh93PB5P30BMTEzw5S9/GUEQ8Hq9NDc388wzz/y3tQg8H1w1bZiHeDw+J5ZoIRw8eJAtW7Ys6fk2ZKv5cT1sy9hRydkLK4FuoAiwIZJTsQnuLYZGM7S7ROlIzAOPANszrpu5cfiHSnggY/7/DwPwhwB8ohrW5sPgNDw1CKed8JV8uL8SSIpxbff3wDUl0GgAH6BUQjICz9pAGoKYHe6Rg0oBvVLYrIKfheD3SlgpF1u8U2HYJUCpXFyc2loOfRLok4LKDuqIhJpPC6xaD2NJOHIM/H64NheyTTJOHU+wqwy6R+DJcajNleB9W+D6AESR0IaKVrOFJ8N+hsxybl67lRJzLnmjo9Sq1YyZzazauJHDIyMkP/CBBdu554Lf76ezrY2ZWQJuyCDgVDU6PDy87NVEamkkVcEuNSt0cnKSgYGBRZdELhdSEpP5utrMuZ3H48Hv98+RrSyn6UImzuWru9zIXN7yeDzp5a1MXWjKWSkvL4+ysrIr3hpNSabMZjOVlZVnPR5BENi7dy/f+ta32LFjB6FQiKNHj5JIJHjyyScpLy+/vAf+x4Grpg2XEoIgLOkPZDwIbd65ZFosh2+qYHuGz/h+L1znAatfnHdOBKFJCScR9aXbM56zSA2N8wqv6y3w6Ci8PQS9DjHb9Cfl8GAYdruBAbG92u6F9/zQ6ofrs+BIHCaicHgS9tlgW0yMXUsmYbMMnDH4lgk2bIEHzaCKwKnT8OcSMHphOgD5JpiSgUIlZc0KAWOZwMEXBH72MtyRAzX1oDHDE7+DSDF8rAXurpXicQucHhGIAJVuJSFtAlM0yUq5hDFvlMdUbq7dkuS6PAnRxHGePyGnXFrIgMNBnl6P12pl8AJDtVPz1MzsU4ullMrKOkZHR9PRess9+5u/NJLpx9vb2zvH0chsNqNWq+nv7yeZTF5U/NZyIZFIMDAwgM/nW1BislTZynJZBqaWaJxO57Is9SwF51restlstLe3E41GycvLQ61WEw6H063TK4GpqSn6+voWTeWJxWL84z/+I8ePH+eZZ56ZE8gdCoWuLh0tgqtkOg9LXVNPJBJLutBee9vt7H7tWeB9MhuPQ7t0LkG2xSBLBg8XwwNr3n/c9NxsSzgGjYjEOh6Hdj9sz0h/a/dDkQa+VAhbjKK8RioTje43F8NTbvidAxQK2FYEv3JAjhRmtOCJQo8bHswSpSxvTc+m0QThHRmsXiuGiAcEaMwDoxy6j4g3CsVBKFWDLwT7AgLXNIHXA4e0Ykv30AHo6ILifCm7PqTjwNM+6vUJhBI4MQz/0Q01ZjlFxQZqVst58/gMAU+MTrmMzesSbGzIwpCdTXZSAKmP471KTlVXU1pVhcpiYUVVFSMjI0tOWklXpKOjqHNysI69x+rVQZqa9PT2HuXxxwU+/vG/SbvvXGos5McbCoXSreGZmRnUajU5OTm4XC7MZvMVaxd6vV66urooLCykpqZmyeSwkGwlZRmYan8rlco5hv5LuXCnJDgmk+mySXAWQmp5S6VSMTMzg8VioaqqKk2wExMT6cDx1A2EwWC45K5GmW3mxW7EbDYbn/rUp9i+fTuvvPLKGde2c236XoWIq2R6AUht9C5GplNTUzz77LPogIf7xeWe8RC4gN1xYBoaFaLOdHccivXQOC8eVSGD8lr4Xh+Y4+CWQzQOu+3i9xv1IpHutsNkBE4HRDJFgEQcpEq4swq+M7sXogQOT8DnHfBLJygKYaUFdtXAa+9BeRDKlWIKzasCHDfAHUZYpYKusKg9VWvhaBA2JaA3AcFsaFkLG/sEOgPgG4cmNdyYDT4peIxKWndKOdIb5vTbWn43IOU3/SHkMg3banI5bnfTYQ9TItOQk63icEzJqEHOtVUGGlrWIZfL8bhc5AclRPwmHv7+D9It2VQSSWbSSmZll3nR8vv97Hn8capdLpoMBo69vhencYLaO2/E53OxalU2Ol0Eu330spHpfEgkojOW2+1GIpGwdetWZDJZujWc0oTOt9O7lESSTCYZHh7G6XSyevXqi67+FjKEj0QiuN3uOYb3mY4/86tXu93O0NDQkjKFLwdSvsOZFnxqtXpO9ZoyzpiYmKCnpweJRDKnxb+c1WsoFOL06dPk5uaydu3aRdu6X/3qV/nRj37EDTfcsCyv/98RV8n0ArCYPCYSidDd3U0yZyfYhAAAIABJREFUmRSrzV3wQIYvvuwROJEEaxSKk2Kl6QKMAXFWuj3D4rLYBJ9vge23vf9Y3g9BnwtfH4RCFUxEoKEMnNYMkp2VwYx5oXMatq2AaEzc9D05DYEo7NoBhUWwWgU1OnE7+PG9cH0MygGlHN6LgikC+XI4LocsC7zSDienxPzTjVUw5gA8oIyCtQvWeqC1DooNUFQMb/RF6RmW4vdLWVUjp9GYz0dWryIUF3h8XzdGhZnfxQWGRuJUFVSyaksTA1MThDU2AgEfkUgQlUrLVFzL6g3XzVkukkqlcyo7n8/HiSNH6D50CKnBQF5xcXqeNdTbS+XUFC2zIQVevQJVJMSb+05w4y3r0Wp1xGIuTp0au5iPx0UhNYssKyujsLAwfRGc31ZcaKs2U5azXC25YDBIR0fHBQeJLxUpQ4X5cWYp04VAIIBKpcJgMOD1epe8FHapkanVPJfv8ELGGfF4PO1q1N3dTTgcPmtowflgIYvChRCLxfj6179Oe3s7r7766h+FveJ/ZVwl03lYyp3h2cg05W05OjpKTU0NeXl5FBuhed7nOUsODzfBAxnOhT8+DH/9HuyeAU6KFWq7C8Y9ol3g9ow0pkIDfO36uY+95YC7dsOGLPjlJOKqmATWmeDnA+KXq7Lh9DT8YgDkOkgYQVDCYBwIQDwO5RLoFCCqgg3AvUp4/pjovZtVCkNBsIfgQzfD7QLkq+CXL4vt3KQF8rNgfT4Mj8G0HyZnQCWHV19K4ojquf8aNdKoj9++/i5tPSHWeuP8TW4J02YTL0qlNNz9MYyrVvEZk4l/+so9RCJ2VpVp6Tgd5IX3DHz9hx886/vi9/t54Wc/o9rl4lqDAZvdTv/UFDfecw+JRIJDAwNk+/0MDQ4iCAIDfSP4wg5m8swkbxb/FGw2HxZLyaKfgeVGPB6nv7+fUCi0qN3dQpKOzLlkygw+FTRuNpvP28tVEATGxsYYHx+/ItFtC1WvDoeD3t5edDod4XCY995775KEqS8VqaUek8l0QfFtcrkci8WSnmPODy3o6+sDmFOhnytyL5FI0NfXRyQSWfRGY2xsjE996lPs3LmTl1566YonCv0p4CqZXgAWItPUPMlsNtPS0pJuAY97oc0N2zI6UcVGaJwnD2zMFZ2RBvzwcAiK3TAeEFNTdh+Z/ZlZH96FCLZ9RmwTf7wc/jXj8a+0Qc8Y/KRTtAD0h0Uv4OtvgdwVIHWDLAndCbH9awpBK6KV4YwAWWHQJeCQFabHYfUq+PaD0DkAbz0PZjtMhqGxEoJlcHsDFFvBIoeT4xCXwlAUJktV6M0mTjimqZDE2NOdoC6UJBGTs7pkBcU5OaitVqaTSTa1tnLkyDv8xf+6Hse4k1etDvJK8vmLllympiaorKxc8H3pbGuj2uWiZbZFWzprJ9jX2UlDczNJnYrBqTHkEQv2vkEqEgmOO2K4D/TyY4+X+u31OJ0l3HXX6vP+TFwMXC4XPT09lJaWUldXd0GEcLa5pNvtZmBggEAgsOSg8ZQ9oUajYePGjVf8QptKnfF4PGzYsCFd/V3KMPXFkNquXmyp53xwLk9et9uNw+FIL6hlbg6nkqw6OjooKCg452dIEARefvllvva1r/HP//zP7NixY1mO/SqukukZON/KNFVReDweGhoazjD0ziTDZrOoHR33QrsTtmdwQrsTipXwiAW2ZxQBOT3gsMPDL4gkPO6FUCLDFWmWYHcfgnH/bJs4g0x/OQoPVcBf1afODx7thu+8Bl3H4a4GMWN0wAPtVvgcEAM0ElAk4a0otOnhw6vAoAafBbo8IDOCTQe/PQW5FrhmHdywEnwyeG8EZqahqAzkOZBdpuNr/0POG6+Pc+A1sGqU1GwSuMUkJ+aX8nRvJ39puoZag4Fne3oAZlNaCtm1qyF9LqOj527Bns3Z6HB/P4Ojx1hROcaxrmlcXT0UTyUIlFYhzV3HneWlnBi3MtRbxtYdO+mZPYZMOcelyiZNLYgsFk12vphf2aWCxj0eTzpoHDhjZudwOBgaGjpve8JLhRRJ5Obmsm7dujl/n0sNU8809F8sTH0xpLSs0Wj0srSZF4rcm3+O0WiUeDxOaWnpOd+zaDTKww8/THd3N/v27fujkFj9KeEqmV4AUmQ6OTlJX18fK1asOOvdYJYMTjjA+qJYOY77Zwl2WPx+Y65IpLuHYSQq5phmbvkWS+ERDWxPpSFZ4K0gXG8H6/MiwU74oakMktOwe5ZrGrNEEwizStStpiAI0GgCWR/cGIOZl2GvDioCcH0CfqqAj+tgk0qc6fYG4dNqWCUBiQae98OrB2DSCa+8CiYZVJgkCHIBvVqMWlvfLOH/dAs0lsCatVlUFruJewSUIXD0AtVhdl6bg8Ufor5QRkwRosPhYtwXJK+uTjxNS+kZKS2LtWDP5mzkMWkpLbFSXa1nzd/fym8ePcDIYStCdhZ3btqMXqXCmFfIqZIS1q1bB7w/z3K73elA+OVc+kktrBQXF1NbW3vJ25MSiQSNRoNGo0nPxhKJRFoP2tXVhcfjQSaTUVJSglwuJ5lMXrENWUEQGB8fZ2xsjIaGBoxG46L/J/McF6vsLmQu6ff76ejooLi4+JJrWc+GzHPMy8uju7sbtVpNUVERfr9/ToVuMpmw2+2sXLkSn8/H/fffzy233MIPfvCDK95t+FPEVTK9ACSTSUZHR9OpGOeSKhQb4Q/XwLYMDtg/Bte9CFaPuKQz7gPXbNd4dwCYzAgIT0J7fC7Btsdn5653wgPr3n98wyMw6IaHu6BYK0pXkhKRVLdl7Ba0u0Edh0o/1AJKL+QC+yWwqwQsehhNQKUS7gzACTvEDsPJGlhTDgYtFDplfPOvEjx3FPZ0CvxmP/hlsLIY+u0yJl0CjQ05lFcH0cUFjvxehtCe4ENhsHjg4Ns+YutU+H0RtGY9r3SM4M6r4X/fcQcADQ3N7NlzDBhJm87392dx661n15Qu5GzUodXi9jvYkK+mvLwMiURKy856/O4QBYIW/ex7l7ITTGGheVbKCSe19KNQKNKV0VIjsJLJJAMDA3g8nkUzIy81ZDIZFoslbZifikpLbQ17vd7L6jecQsrnN6X1vZgL/1LD1OfH0WUSZWp+bLPZWLVq1TndtS4XFiL2TNemVBfimWee4YEHHmBycpKtW7dSWFhIX18ftbW1V+xG6U8VV8l0Hs51t5mSCIyMjJCVlUVTU9OizzfuhTbnXDJtmxI3aH9sgm0Zs9OcXjgRnd3yVcB4bFZGEwO80CgXiXR3DIpzoHlel8Y6A1+/Dx74wPuPrf2i6KQEs85KbvFrDeBJn7QYAWdTw80G2GScDfuWgAx4RYBQL7itEKgS5TaCGZy5EFeAQw1riuHpY5DbqaO6uIDP3mbmtVcnGXVPkScFdWcSjVPGhuwkUp1A0B8jHDFxMktLIJBDZOu1/O+//lJ6m1Ov15/VdP5s0Ov17yfFjI4Skcspy8lhhRAlHD6IRCJePFatKeXHvz9JnS+K0eVakp9vphF8auknJedIRWAlk8n0RXkhqUNqrl5QUHDBQdnLidTCSigUmmN3N99vOCXLGR0dJRaLXVK7wJTBwKXyHV5oLpnZhZivCdXpdIyNjZ1hmH+lkPLWHRsbOyuxp6rXFFlWV1ezd+9exsbGOHToEF/96ld56KGH2Lhx4+U+/D9pXLUTXADRaPQMM/tU5l9OTg5ms5np6Wnq6+sXfS61Ws3abLi3EppzRSLdPQADM/ANPTyQIWdstsMj22B71fuPKX8ACcTlpGKpWKm6EI0TvjGvMm1+FB75K9iecVhFH4edCTgsBa0KghFoScLzMagGPil53x/4R8CD1XBPsejvq9LBs1b49zG4SQfmEOwsgo3VEl5zChzJkZBXJjCYgNJCNd5JC6vXlFGj0dDe4+XNQ0EO9E1QjovP6FRcX6RCLhF4tt+H06TAtq6Slps2MzVVzp13/q9lC5AWXY06yc7OpqKigmAwyJ49j1Nd7UpXuadPaykvWUd4evoMO8ELRWZL0ePxEAqF0hdlv99PMBhk1apVl8WlZzGkWrvna7+XaRfodrvnGC5cTEh1JrE3NDRcUR/blCZ0fHw8HRSvUqkuaZj6UpDyQpZKpdTX15+T2K1WK/fffz933HEHX/rSl5a9Cr3vvvvYs2cPeXl5nD59es73vv/97/PQQw/hdDovu7H/JcJVO8HlQCwWo7e3l2AwSFNTEzqdDo/Hs/RMUwWcmBYTU9It3Vnr391hYASaNWKiy3gY2ifnkqlRDg83zHVF+vFJ+OtTsPuA+HVjHrQ7YHwS2kfnkmkucH82/Mc8Gc2rTthlmk2TCUK+Fm4Jw+4JcQGpwAB2H+yXwRc+Dx+WKjjyToyD70EyITAuBWW9QFALHyytp6wuwcl+N8d7rBxDQ1lpkpvua+CDkrV89+/+k3FfgmlvnHFPAkdAj27lVoxFK0kk1lJbW8Tp06fnmC0YjcbzvgAkk8m05i/VsoSFq9y777548pyPhVqKTqeT3t5eFAoFgiDQ1dWVruoulU/tuZBMJtPOShfSZl7ILnChCj1TlrPY0o/P56Ozs5OioqIL3mZeTqS8mX0+H9dccw1qtfqsYeqZjkaXsm2a8h5O6Y/PdezPPfcc//RP/8Rjjz1G63l6Vi8V9957Lw888AD33HPPnMdHR0fZu3fvFTM9uZK4SqZnQWqONDg4SEVFBQ0NDek/8qVkmgqCQDKZpNgCf/gYbMswYtg/DHf8G5wIgTUOxVExNcYlwG5RWpYmyGKtGN+WicZscWbqmIKHn4Zis5hh6orD7ldmf6YU2kdmrQeD82auQchVinaELXkgRfwgvGaH1/zwmySo/WCphE2bjZgLA3QejeP3QLYAx0fhmAnqJVLWoieOjAOnx7EURgj3KKhf6QN0tF67gZycXOJx+OnX32F43EeRJZ+KXZvw1Nby2fvvn2Mun7LRs9lsdHd3z9nWXIx4fD4fXV1d5ObmLmguMD9a7VIjk9jXrFmTPs9UvuR8n9oL1YOeD1IVe+p3tFyvM99wIVOy0tfXN8eVKnPpRxAEhoeHmZycXBZnpeVAyqQiJydnzvbwpQhTXwpS2nW73b6o93A4HObv//7vsdlsvP7665d0G/vaa6/FarWe8fgXv/hFvvvd73L77bdfstf+Y8VVMl0AqT8otVrNpk2bzriIy+XycybLpIg0mUz+v/bOPK6qOu/j73vZRHYQRXZEdtwlETXNxraxZbJsfbKFzKaaysYtp9FqxsqZLJfKnsy1Ms2mnnGZyjIVwSVz0NgVRBQBWS4793K35w86pwNe9nu5Vz3v16vXjKWc34Hr+Z7v9vlQXAUny1oH05OlEOAFXz0EkyQZp92z8N/yX7PYX9dg9Eb4pRImSxxifqlsUUZalQSTJcpKA9YA+bD045aeanEFOOh+zYDPwrD+LYF0oxpKgex6mDSoxWC8Gfi+HoaNh9//rh+F5Qpu+J0dBoM9F8558lVZNcHoGRWpRGXoj7HCjhiDHf2UOo5XnCUsEiprndE0OxMX1x97ez1ZWacIDgjBu7+aaQ/dzahRk8Wy6qQ2ZVVpL0tQiBH8QaVCBNKepLOzs2grpVKpiI2NtZnhkKysLAYMGHBZYG/rLyndB227Kylk6L3t0wkP5JKSEpPrW+amPb1h6dCP0WikubkZd3d34uPjrTqIJSA4BXVFpKK3ZupdQavVioNYY8aM6fBzUFBQQHJyMjNnzuS9996zynDRv//9bwICAhjRA+OJqwE5mJqguLiY8PDwdjU/O1JAEoIotPyFU2l/K8eOGNQSSDemQpEKTp5rHUy9HGHpdfCsxDXc7g3JGo1PSyDdeA6KGn7dVZUE0wBHeHsQTBYGk/zhwCX4/Tn4mwIGNUOlEl58Bs6Vw4YvwXAG4twgox4OKOGte725Yawbe45UkJaiZkhYMz8fURA9UUHOL0ocqp2J9LHj+io1X56AydPBK1hBtUZJRpYzt946FKWyioED9RzcdZKQ2kYoUOOT70CpYybTJdloZ5jyBxVKbXl5edTX16PVavH09GTo0KFWfyBLMy1pmbkjpPugISEhrfYIhcAj/T3dFboXVHrc3NysNkDTduhHqPgEBwdjMBjIyckRy6ZCELa03rAUnU5HTk4OAGPHju2xU1BXzdSlP8v2pqOFGY0hQ4aIGb8pjEYj//rXv3j77bdZu3YtiYmJPTp7b2lsbOTvf/873333nVWubwvIwdQEkZGRYkA0hVKpvCwzNRqN6PV60ZpNKA81NDTg4uJC4Zct2WixClTalj+zMbPlf0eEtATWAA8Y1kYec/89MGUHFGb9tu7SpGsRrBdKwiN8WyaGi5t/dZORTPn+0gBhQ2DlEkiMBwcFOCjh3c/hP03woQZc66C+GdRAWYWR8upmii5qUVYa2Z/tyMlflIR69ueWMV7kFZ7G01FNqcZAZKyRvCI7fJyiCAmpYvp0T0DJmTMOHEkrI6jRk0t2Csryvbl3xFgyy8rIOnmy296j0u+70J/SarU0NzcTHR2NRqPh4sWL5Obmihq1Qqmtr3qSDQ0NZGVl4eXl1SsNW1O7koJ5s2BQ3dzc3EpGz9RErdD3KyoqIjIy0mwqPb1BCFpGo5GEhIRWPxvp6tH58+epq6trpTfs4eFhkbUcYRArODi4leWYOWhP9lGavbadju7fvz/nz5+nvLyckSNHdijk0dTUxMKFC6moqGDfvn1W/Rnn5+dz9uxZMSu9cOECo0eP5tixY9eM5q8cTE3QWS+p7Q6akI0qFAqTD9GGhgaTX8fFxYVCFQRktPQ89Xr4pRQmR/z2e06WQLw7rImDSZK5A/9/g6oSlkp2VRsNsLEeKPjVTaYBNtZBQz8PcgprmTTGAZ2mGQywbiP8yQ6S+4PCTom9s4FVtfDuB9Wkn1QyylOPZ4MdRVnNKMsdCXQJprzuPIGBoHJ1Jr1Iw5jRDoQF23FJ74HBqKeqspScrDJc3d3Ys8OVeyOiGdwwlDsignB1csLfzY1TF3onIi+IHQwePJiEhATxZyGU2gSNWqn7iHTgx9y+ktISanR0tEU0bO3t7Vv16wwGgxh4CgsLqa+vx8nJqVX5Oy8vD3t7+15lWuZE+Lm1N0BjavWovf6yuXxQBSecvtz3NVXmF7LXgoICKisrcXBwwM/PT8xkTb0Q5uXlMXv2bB566CGee+45q++MDhs2jEuXLom/Dg0N5fjx41fLNG+XsP7fsisYvV7fqqTb3b/YQpCtr68nOzubKVOmsLFFyY4Rfi2BdGMeFNX/qu8reQb52sEqD5gszBj4wl8uwHuNsFQLAQ0tmarBAMn3JbPlX6swGJuJD4dTeWBXAXF2YO/oiFKhQKvVMMYOVhcaMdrpqRugJEjZj9fDPdigr+ejrWeYOKyeqFgl5RUGasscCBnoQrg/FGZewtFoT1aGgTMZTnigxM3Bi1DPEMaFDBXP3FYYobvf6/z8fGprazt8+LXVqJWuqwjOHOYqJzY2NpKdnS2Kd/RVCVWpVIoZjzBRKyzpnzt3TvRA9fHxoaKiwmJyiF1B0NWtrq7utmRie/1lIfAITjLS/nJXXhw0Go1Y+u6JQL05EaajdTodFy5cYNiwYbi7u4svEVLTgv3795OQkEB+fj6rV6/mo48+stqu6AMPPMD+/fupqKggMDCQV199lSeeeMIqZ7EV5D1TE+j1+g6ndY1GI4cPH8bPzw8vLy/c3Nx69Ias1+vFNQWhx+bi4oKXo2SNprnFfitYV8mj/r/q+1bD0lxY2g+elcSmkDyYBzzb77ezrFEbWeHlwYjwCArPZdDPU4u62oGqeiPz9c3M8XBs0RhEwQfVGtY6wxsjXLgudAC6xkb6G418cbaR7HNKnLzcGOyv4roQDyob9aQPUOAb2kS52oeAZi12Nb7cGTEUVycHPkvJ54jajwcio0U1ojNeXt3qmQoIQvABAQEEBgb2KrOUlhOrq6upq6trtSfp4eHR6QNZ6qgSHR3doc1VX6HT6UTN2NjY2FYeqDU1NWZ9iegqQul7wIABhIaGWmRKWegvC6VTo9F4maay9Lrl5eWcOXPGZrSHpQN08fHxJl96DAYDNTU1rF69mu+//56CggJGjhzJpEmTSEpKYsqUKVbdy70GkPdMzY20pBsfH09VVRXnzp0Ty2xeXl5dnsCsqqoiLy8Pf3//VuXK9krCwcHBLM2tJMClxU2m0cGJjVoNXPhtT9UTGNbmxz5CCXaqGh60t+fuG+8S//3in39mU8EZqNYw3AFOamGLQoH/iHFcohDfgb7odXoa6urIVtXj6z2IyeMnkH50D/r+jXj1s6PyvJEDv3gxcKAfoe56bh8VgqtTS0lqeJAnuY0DMEybxqkLF/AODGR6N4URhEX+hoYGswnBd6RkVFFRQX5+vvhAlpaGBZqamsjOzsbFxcUmHFXgtxJqcHBwKw/UrsghSlc5zNVflurqWtq+rV+/fvj5+bXSG25biejfvz/u7u7U1tai1+sZM2ZMn8gidoZGoyEjIwNPT09Gjx7d7suNUqmkrKyMH374gUcffZQ//vGPlJWVcfjwYb7//nvGjRsnB1MbQM5MTWAqM21vwEhArVajUqnEt+T2diSbm5s5ffq0ODzTmwCxcuVKVi9bgo9OS6W9A0qDHfMb1Zdlph84OfLZ9ZOJl7yJby08Q0p4FXmZanRFVRj8XLn53rGEh8/kq1Vv8fv+dcT59iezopHPSu14/vpbuHnYMIovXuTwof2klxSSFRLBI7Of4XTWKcLyvmPmxHCEl7h/HSmkMuFeHk2e06N7E142uqvQYw4EAXghexUmTRUKBbW1tcTExNjEQI+g81tbW0tsbGy3P0tSD9Samppuiy209zWzs7NxcHAgKirK6i8bRqORiooKcnNzcXR0xGAwWGQftLsIsomdZchGo5GtW7fy3nvvsW7dOsaMGWP2s5hSM5o3bx47d+7E0dGR8PBwNmzYYBMVGCvRpb8EcjA1gcFgQKttGbltO2DU1YeLMDyhUqnEB5XgOzhkyBCLBIitW7fyfnIys2jJSE8aYBMw8oEHuOnsWe4ODRV/72unfyL+hUgmTb2O2to6/Pz8qKhQc+pUIJGRCWz+6AMq8nMYEB7NPQ/NIuOHHxiqUl1WsrWzs+P06dN8+No8JjqqGDqwP4WqZtK0Pry0/AMx++sqOp1OlJWLiYkxqy1ZT2lqahIfMk5OTpf16izpm9kegkjFoEGDCA4ONstnSSq2UF1d3UoOsSuqVEKACA8Ptwl7LyFDLi4ubrVfK90Hra6uFqejLaU3LEV4AaqrqyMuLq7DQN7Q0MC8efNQq9V8+OGHFsvwDx48iKurK4888oj4Of/uu++YOnUq9vb2LFiwAIC33nrLIte/ApCDaU8xGAw0NzdftjPa079gTU1NZGVloVQqcXV1pba2VvwLLJSGzaV8s3XrVt5YMA+XmhoaPDxY9NY/mDp1KiueeYaJKhWRbm7k1dXxBTqmPxXMtGnx+Pj4oFAoOXq0CINhmkmloPr6erJOnqTq15JtWy3bsrIy/rPzK8rys+nvG8TY8RNEcQt3d3fxPjuapq2srCQvL09cU7AFWbnS0lIKCwsvyyCEXl11dTW1tbUArbIdSw38SHdZLS1SIWjUCkGnPRcZW9LVFRAED7qSIQv7oEKGLu2jC/1Xc5TAhZeyrvSQs7KymDNnDsnJycyePdvi/e3CwkKmT59+mc4uwFdffcWOHTv49NNPLXoGG0YOpj3lwoUL2Nvb4+LiglKp7PFD3WAwUFRURGlpKVFRUa1EIKTKN9XV1TQ2NtK/f388PT3x8vIy+4BIWVkZ//nqKy5lZ6MYMICh8fHU1p4mLq6xjcVZ9weEOkLIdoQSuHQQRrhPIRvVaDTExMRYbfJUikajaVWu7GwoSboL2jbb8fLy6tUah0BTUxOZmZl4enoyZMgQq0yhCqpUwr1qNBq0Wq1oKmCO++wtwsBaWFhYh4IHHaHRaFoNcEnVtzw8PLr98nvp0iXy8/OJiYnpsFxqNBr55JNP+PDDD/n4448ZNWpUj87fXToKprfffjv33XcfDz/8cJ+cxQaRg2lP+fzzz1mxYgUA1113HUlJSSQlJeHr69vlv0A1NTXk5uaKD5nOHnxCFiAEHeHtWMjozFFKFB4y/v7+BAUF/TpteZKqqhbx99hY84u/t6XtNK0QeHx8fAgKCrJKybQtpaWlnD17tlc2YEK2I/w8hdKwl5eXmO109T4F263z58/bzPSw0WgUXxRDQkLE/mtDQ4PZ5RC7iiDi39FkbG++ttQRqKuyjwaDoVXW3tHgU319PXPnzsVoNLJ27VqLyz5KaS+Y/v3vf+f48eP861//svpLkhWRg2lvMBqN1NXVkZaWxsGDBzl06BC1tbWMHj2a8ePHM2HCBEJCQi77gOl0OrEnEhMT0yvxbmkpsaamRpSVEwJsV0tPttiH1Gq15ObmotfrRZs04T4VCkWr4a2+mrxsbm4mJycHpVJJVFSU2dWTBCF/oV+nUChaTQ2bKo8KGbKTkxORkZFWf9GAls9lVlYWrq6uDB06tNWLolQOsTv32VuErN3b25uwsDCLP/g7uk/hXg0GAxkZGV3qa2dmZjJnzhzmzJnDE0880edVB1PBdNOmTaxdu5YffvjB6lKdVkYOpuZGrVZz7NgxUlJSOHToEBcuXCA2NpakpCQmTJjAqVOnOHz4MPPmzbPIgJFU+L26urqVuo+Xl5fJN3Fhr05QnrGFt0uh5CWU4dqeSWpIXV1djU6nu0zg3tz3IZypL4dnhNKwMKQmSMsJ99nQ0EBBQQERERE2oyRTVlZGQUEBUVFRXZ5olpbAa2pq0Gg0re6ztwM/wpk6K6FaGqnJeFlZGY2NjXh6euLr64uHh4dJmzaDwcDmzZv5+OOP2bBhA8OHD7fK2dsG02+++Ya5c+dy4MABi5i0X2HIwdTS6HQ6Tp06xa5DWQz9AAAgAElEQVRdu/joo4/o378/kZGRYll45MiRFtWGle7UqVQqNBqNuNrg4uJCUVERCoWCqKgomxgKaW5uJjc3F6PRSHR0dJczTmmJTTplKmTovekvCxmywWDo1pksgdBHr6qq4sKFC+h0ulaViL4smbZFp9OJlYSYmJhefa6lAz9CadjR0bHVAFdXlIz0ej05OTlmOZO50Ov15ObmotPpiI6OFsvfwmCTvb09VVVVVFZWkpCQwLJly3B0dOT999+3muORVM1o0KBBvPrqq7zxxhtoNBpx6C4xMZG1a9da5Xw2gBxM+4Jvv/2WBQsWsGzZMm655RZOnz7NwYMHSUlJ4eTJk/j4+DB+/HgmTpxIQkKCRcslQmm6qKiI8vJy7O3txeAqKDVZSzpNyB46c8HoCm37y4IAgXCfXe1HCqscYWFhNiPGXVVVRW5uLqGhofj5+YmlRJVKRV1dnVjq78sSeHuiEOZEkEMUAk9nSkaCWXZQUJBNTH5DS88zMzOTgICAditTzc3N/Pzzz6xbt460tDQApk6dSlJSEtdffz1RUVF9fWyZzpGDaV9QVlaGi4uLybdKYXDkwIEDpKSkcPz4cRwcHBg3bhwTJkxg/PjxeHp6mu1B0NTURE5ODk5OTkRERGBvby/26YSHsRB0hH8snekIfUghQ7bUw19QMRJKph316bRaLXl5eWi1WmJiYmwia9fr9Zw5c4aGhgZiY2PbHZ5pO01rSXNx6UBPXFxcn/bapVUX6RS4h4eH+IJhK4biUoeeuLi4DgeHDAYDGzZsYPPmzWzcuJHIyEhOnTpFWloaer2eF154oQ9PLtNF5GBqaxiNRlQqFYcOHeLgwYOkpaWh0WgYO3asmL325M1fcC65ePFip3ZbQtARHshAq1KiuYKd0WikrKys11OxPaXtqopWq8XNzQ17e3sqKioICwuzmR5ybW0t2dnZ+Pv7d1t72NSKlbOzc6sp055UIxobG8nMzMTHx4fQ0FCru5IYjUYxQzYajSiVylYWbd0ZyDMnUi/U6OjoDsvTtbW1PPfcc7i5ubFmzRqLVKlMqRlVVVVx3333UVhYSGhoKNu3b2/Xq1nGJHIwvRJoaGjg6NGjHDhwgEOHDlFRUcGwYcPEvmvbacm2CI4zwu5hdzNNnU7XaqhJOuwjDDV1N+BoNBpycnKwt7cnMjLSJnpZgsydsLqh0WjEvV7BI7WvA4bBYKCwsJDKykpiY2PNkmUZjUaxGtFWaKGttGV7f15Yw7G0rm53EAQ9pMNY0n6kMJDXm13Q7lJXV0dmZmaXvFDT09N55plnePHFF/mf//kfi53LlJrR/Pnz8fb2ZuHChbz55puoVKprWc2oJ8jB9EpEq9Vy4sQJMbgWFBQQGRkpruPEx8djb2+PRqMhNTUVV1dXoqOjcXd3N8v1hWEfqchCVycvhXLXuXPnbGoCVdD5lfbXhL6r1D1GWgLv6hBMTxEcVfoi85P6grYNOtLpaKmubmRkpE34oBoMBs6cOUN9fX2n8numdkHNkaW3RXANunjxYqelZoPBwLp16/jss8/YtGkTMTExvb5+Z7SdzI2KimL//v0MHjyYkpISpkyZQm5ursXPcRUhB9OrAYPBQFZWljjUlJGRgYuLC+Xl5dx2220sWbLE4kNNwuSlSqUSMzvphKlSqUStVov7kBERETaRjUr7kF3ZrxVUb4S+qzAEIww1mUMEQGrfZq3Mz9R0tL29PY2NjYSEhBAcHGz1si60vHBkZmb2WH+4bZZujgEuQabQ0dGx073f6upqnnvuOby9vVm5cmWf7Wq2Daaenp5UV1eL/93LywuVStUnZ7lKkIPp1UZjYyOvvPIKaWlp3HnnneTn53P8+HHc3NxITExkwoQJjBs3rsf+ql1BWFYXMlfB1kqr1RISEkJQUJBNZDRCf603HqiCe4xwr4JEoPAg7q50niB24OLiwtChQ21CgEHQ1a2rq8PX15eGhgZxhUOapffly5F0oCc2NtZsVRdovcNsare3o59pTU0N2dnZXZIp/Pnnn3nuueeYN28eDz74YJ/25uVganbkYHq1sWvXLs6fP89TTz0lZg5Go5Hy8nJSUlI4ePAgR44cwWAwMG7cuB7JIHYHwdvTyckJb29vamtrWw01WVLxpj30en0rBSpzZgMGg+Gy/ciulhEFicLuiB1YGmGVY/DgwQQFBbX6jJiyZ5OWhnvSS+8KWq22lQqVpV/MTP1M+/Xr12rnValUUlRURFlZGfHx8R1+pgwGAx9++CHbt29n8+bNVll1kcu8ZkcOptcibWUQU1NTqampYdSoUaJSkykZxO5eQzB/NjU93N4krVAatoSCEbRkDjk5OSaDgyUwNezTNqMDyM7OtphEYU8Qpr9LSkqIi4vrklhAe6sq0l56b0vDQjVB2LG1FlIZT6EM7uzsTEhISLtKY9Ciff3MM8/g5+fHO++8YzXZzrbBdN68efj4+IgDSFVVVSxfvtwqZ7tCkYOpTAumZBBjYmKYMGECEyZMIDo6ussPQsFOTtBl7UqpUljfEMqlTU1NlznH9CbwGQwGCgoKUKlUZpuK7SnSjK6iooKmpia8vLzw9/cXMzprIi01R0RE9DgAtjUskApndHeAy2g0cvbsWSorK4mPj7cJ7WhoCY45OTmEhYXh6OjYyize1dUVDw8PLl68yNixY/nvf//Ln/70JxYtWsR9991ntZUrU2pGd911FzNnzqSoqIjg4GC++OILm6mOXCHIwVTGNIIMoiDgL2QDQuZqSgZRusvaW+cS6YNYpVJRX18vOqp0Vzavrq6OrKwsBg0a1OuM21zo9Xry8vJQq9VERUW1ynSkurTmsmbrKoL+cFtvVnPRdodZGOCSlobbolaryczMxMPDw2q2cm0RgntVVZVJ9xnh83vx4kVefvllsrOzqa2t5cEHH+T2228nMTHRrH1eGasjB1OZriHYRAkTw6dOncLb21sUknB1dWXZsmW8/vrrnRot9xTpUFNNTU2nu5HCjmZFRYXFTbK7g1CqDAwMNCkp1950tCUtywRdXZ1OR0xMTJ/pDwsDXKZeJDw9PWlsbOy2aL6l0Wg0ZGZm4u7u3mlwr6qq4umnnyYkJIQ///nPnDhxgtTUVI4cOcK///1vi7ywyFgFOZjK9Axhcf/HH3/k/fffJy8vj2HDhjFy5EiSkpIYP348Xl5eFs2oBNk8YU3FYDCIWY6joyNnzpxhwIABNqHOA7+Vmqurq4mNje3y4JPUyqurLxLdQZhAtaSublcRXiSqqqo4f/682Ev39vY2m2dvbxCEIbqSuR89epQXXniBV155hRkzZvTJ9/Wdd95h3bp1KBQKhg0bxoYNG6zeNrhGkIOpOfnmm294/vnn0ev1JCcns3DhQmsfyaLU1NRwxx13MHHiRF555RUaGxtJTU3lwIEDpKWloVarSUhI6JUMYnfQ6/VUV1dTWFhIbW2t6DIilIYtrXbTEfX19WRlZeHr60toaGivz9GR1V5XJ2kFXd2qqiri4uJsxo+yrRh829JwX3iftkV4EaqpqSE+Pr5TYYhVq1axe/duNm/eTHh4uMXPB1BcXMzEiRPJysrC2dmZmTNnctttt/Hoo4/2yfWvceRgai70ej2RkZHs3buXwMBAEhIS2Lp1K7GxsdY+msUwGo3k5eW1O9ovyCAKpeHy8nKGDx/eZRnE7iIoBgnmz9DyYBZKw42NjaI8oDDUZOmM1Wg0UlRURGlpKbGxsR0KnPeG9iZppRZ00uAq6OoK3ytbyNylqkEdTRC3nQTv7W5vZ6jVajIyMrpkKl5RUcGcOXOIiIhg+fLlfbryVVxcTGJiIidPnsTd3Z277rqLP/3pT9x00019doZrGDmYmovDhw+zdOlSvv32WwDeeOMNABYtWmTNY9kUggyiEFzbk0HsLtKAFRMT0+5ghylbNkdHx1bTpeYsIQpTze7u7oSHh/dpwBIGYKT36uTkhKenJ3q9noqKCqsbZUtpbm4mKyuLfv36ERER0a2fQ3t7oOboMZeXl3PmzBmio6M7FX5PS0tj7ty54nSsNaogK1euZPHixTg7O3PTTTfx6aef9vkZrlHkYGouduzYwTfffMO6desA2LJlC0ePHmXNmjVWPpntIpVBPHToEL/88gv+/v5i5jpmzJhO+z2NjY1kZWXh4eHRo4DVthepVCp73YuUqvNERUXZjPtGXV0d2dnZaLVa7OzsLrtXa5meC/6s4eHhDBw4sNdfr22Puba2ttsSgcLAXWNjI3FxcR3+fr1ezzvvvMPevXvZsmULoaGhvb6HnqBSqZgxYwbbtm3D09OTe++9l3vuuYeHH36421/LaDS2ehlo+2uZy+jSN8f6um9XAKZeOOQPX8colUri4+OJj4/nj3/8I0ajkcLCQg4ePMj27dtZsGABLi4uYuYqlUHU6/VkZmbS2NjYqzWcfv364efnJwoASHuRhYWFrXqRHS3jC0iF4MeOHWsTsonwW8CSGq9LZfOKiopauQFZUjhDwGAwkJ+fT21tLaNGjTLboIxCocDZ2RlnZ2cGDx4MmL7X9jxeGxsbycjIYNCgQURGRnb4Pbh06RJPPfUU8fHx/PDDD1Z7IQH4/vvvCQsLE60M7777btLS0rodTA0Gg/hSun//fqZMmSI/y8yEbTwNbJzAwEDOnz8v/vrChQudWi7JtEahUBAWFkZYWBizZs1qJYO4b98+3njjDfR6PTExMZw8eZIbb7yRpUuXmjVgOTg44OvrKz6QpL3IrKwsNBpNu/05oSRoDW/W9pA6qrQNWA4ODgwYMEB07pGK2+fl5bUSzjCXgpGA0LMdMGAAo0ePtvjD2tS9Ch6vZ86cEd1j7OzsqKmpIS4urtOKQkpKCvPmzeNvf/sbt99+u9UDTnBwMEeOHBHv5YcffmDs2LHd/jrCz/j9999n27ZtrF+/niFDhlj9/q4G5DJvF9DpdERGRvLDDz8QEBBAQkICn332GXFxcdY+2lWDwWDgvffeY+XKlUyaNImCggJqa2vFdRxzyCB2hrC6IfQihf5cc3MzdnZ2Jhf4rYUwFevn59djRxWpglFdXZ3YYxZccnrSixQs+GzJC1Wn04letq6urtTX17daP/Lw8BCzTr1ezz//+U/279/Pli1bCA4OtvLpf2PJkiVs27YNe3t7Ro0axbp167o0BCUt42q1WjZv3syaNWvYuXMngYGBrbJVGZPIPVNzsmfPHl544QX0ej2PP/44ixcvtti1QkNDcXNzw87ODnt7e44fP26xa9kKX3zxBQcOHOCtt94S5QA1Gg1Hjx69TAYxKSmJiRMndksGsSdUVVWRk5MjBoW2nqeenp59vhcp1dU19wSxWq0WXXJqa2sBWq0fdVTm1Ol05OTkABAdHW0zJXDBxm3w4MGt3IOkJf+qqiqef/55QkJCuHjxIqNHj+a9996zalnXXOj1evEzqtVqcXBw4Mcff2T+/Pncd999/PnPf7byCa8I5GB6pRIaGsrx48dtxlzbVuhIBjEpKYmRI0ea5QEo7ffFxsa20optuxcJXQ84vUVQ5+krCzdhTUXI1NvrRUqFIWyp/XHx4kWKioqIi4vr9KVj7969vPnmm8TGxlJVVUV+fj5Dhw7l7bffFlexrmSeeeYZFAoFAwYMYNGiRWzfvp3U1FQefvhhJk6cKA8hdYwcTK9U5GDaNYSe4cGDBzl48CAnT57Ex8dHHGpKSEjotui9oPXb1fKpTqdrJbAgHfQRhprM8ZCytK5uV5D2IoUyOPy2h+3r62sT5UK9Xk9OTg5Go7HTLFmn0/HWW2+RmprKJ598QmBgINBSAThz5gz+/v5WNU7oCUJgNBgMqNVq5syZg7+/Py+//DKenp5s3LiRyZMns2PHDs6dO8f8+fPF+5YxiRxMr1TCwsJEub6nnnqK2bNnW/tIVwSCDKIQXH/66SccHBxITEzsVAZRmDYuLy/vldavMOgjZHNqtbqVHm13HXL0ej25ublotdo+1dXtDI1GQ0ZGBs7Ozri7u1NTU3NZGbw7zjHmoq6ujszMzC7JJ5aWlpKcnMy4ceN47bXX+swer7q6muTkZDIyMlAoFKxfv57x48eb5Wu37X9qtVreeecdbrnlFt59910aGxvZvHkzjo6OZGZmsmrVKn73u99x7733muX6VylyML1SuXjxIv7+/ly6dIlp06axevVqrr/+emsf64rDaDSiUqlITU0VvV1NySBmZ2dz+PBhJk+ebHbnkvaE7aUOOe1dTyifBgUF4e/vbzNlOGGy2VSW3F4Z3NLygILHbnFxcZc8Wvft28fLL7/M8uXLufnmm/v0eztr1iwmTZpEcnIyzc3NNDY2mkVgQ9ofXbt2LX5+ftxwww088MADFBUV8dRTT/Hcc88BsHnzZh555BGKi4sJCAjo9bWvcuRgejWwdOlSXF1d5UEBMyGVQTx48CBnzpxBoVDw0EMPMXPmTLPLILZFEB0QMlepobh0ilbw97S2P6sUvV7P6dOnaWpq6lTsQKAjeUAvLy+zaCrrdDqysrKwt7fv1NVIp9OxbNkyjh07xpYtW/o8kNTW1jJixAgKCgosEsBPnz7NBx98wKlTp3B0dGTr1q1s2bKFnTt38sknn+Dr68v8+fNJTU3lyy+/FHew5Z5ph8jB9EqkoaEBg8GAm5sbDQ0NTJs2jb/+9a/ccsst1j7aVUVpaSlPPvkkQUFB3HvvvRw/fpxDhw6Rn59PRESEuI7TUxnE7iAYiqtUKlQqFY2Njbi4uBASEoKXl1efasC2hyDm7+fnR1BQUI8fvFJ5QOFenZ2dW8kDdudlRsjeQ0NDxcDQHhcvXuTJJ59k4sSJLFmyxCoTx+np6cyePZvY2FhOnjzJmDFjWLlypVlemEpLS/nd737H/PnzcXd3Z/fu3djb2/PBBx8wd+5ciouLKSsrIyAggPXr19vE5+oKQQ6mVyIFBQX84Q9/AFreoh988EGzr+E8/vjj7Nq1i4EDB5KRkQG0rIHcd999FBYWEhoayvbt221GKs8S/Pjjj2i12suEwtvKIGZkZDB48OBuySD2BKlMYUREBICYzQlWZUJp2NLqRW3PJZRPLSHmbzQaaWpqaiUPKGTqQt/VVC9TWBEqLS0lPj6+Q1cco9HI999/zyuvvMLbb7/NtGnTzHoP3eH48eMkJiaSmprKuHHjeP7553F3d+f111/v9tdq2x89ceIEixYtEjXE8/LyWLBgAbfffjuPP/44jY2N5OXlMXLkSKB1WVimQ+RgKmOagwcP4urqyiOPPCIG0/nz5+Pt7c3ChQt58803UalUvPXWW1Y+qfWRyiAeOnSIn3/+GRcXFxITE5k4cWIrGcSeotVqyc7ORqlUmpw+FaZohdKwVL1IcMixRHDVarVkZWXh4OBgMVN4UwiZutB3lXrZCru9mZmZODs7ExER0WEmq9Vq+dvf/kZ6ejqbN28WJQitRWlpKYmJiRQWFgItSktvvvkmu3fv7vLXkAbRc+fOkZWVxa233operycxMZF58+Yxc+ZMoKU/W1xczMsvv8zUqVNNfg2ZTpGDqUz7FBYWMn36dDGYRkVFsX//fgYPHkxJSQlTpkwhNzfXyqe0PaQyiAcPHuTo0aMYDAYSEhLE0rCvr2+Xg5spXd2unEFQL1KpVKJrjHSoqbeBT6VSkZubS1hYWJfPZSn0er3Ydy0vL6e+vh4PDw/8/Pw6tGUrLi7miSee4MYbb+Qvf/mLzWRhkyZNYt26dURFRbF06VIaGhr4xz/+0e2vs2vXLubPn4+rqyuJiYk8/fTTnD59mnfffZcVK1YQGhrK3LlzcXNzIzg4mLlz5wKyrngPkIOpTPu0Daaenp5UV1eL/93LywuVSmWt410xGI1G6urqSEtLEyeGBRlEYWLYlAyiVBgiLi6u16XjtkNNgmuMMNTU1bUPwVRcpVLZlHyiUCGoqKggLi4OvV5/meyjs7Mz58+fZ8KECaSkpLBkyRLefffdVhmZLZCeni5O8g4ZMoQNGzZ02lIpLy9vpQm9fv16Nm/ezJdffomzszPz5s1jyJAh/OEPf+A///kPX3zxBWVlZaxcuZK8vDxqa2t5+eWXLX1rVytyMJVpHzmYWg6NRsOxY8fE0rBUBnHChAk0NTWxZs0ali5dajG9YUEuT6VSXVYqbW+oqampqZWpuK1kMILyk5ubm0krPmFCOj8/nzfffJP09HRqamp4+OGHufnmm0lKSrIZb9eekJubS2xsLH/5y1+49dZbSUxM5P333+fll18mJSWFYcOGkZKSwieffEJSUhKzZs1CrVaj0WjIyspi9uzZLF26lBkzZlj7Vq5UZAs2ma4zaNAgSkpKxDKvObwnr1WcnJyYNGkSkyZNAlrKlKdOneLAgQPMnj2b4uJirrvuOr7++muzyiBKMeWQI5RKi4uLxRUVoTRcV1dHYWFhryzvLIFQBo+IiGhXEUywZfPw8KC8vJwnnniC2bNniytQb775Jjt37rQZ4f3uYm9vz+jRo4GW4cFVq1Zx5513Ul1dzT//+U82bdrEpEmTyMvL49tvv2XUqFEMHz6cY8eO8d5777Fu3TrGjRtn5bu4+pEz02uUtpnpvHnz8PHxEQeQqqqqWL58ea+vY2pyeOnSpXz00Ufig37ZsmXcdtttvb6WLVNdXc3DDz9MeHg4y5Yto7i42KwyiN1FWFGpqqri/Pnz6HQ6PD098fb2FoearDmgYjAYKCgoEC3TOio3G41G9uzZw+uvv86qVauYMmVKn51Tr9czduxYAgIC2LVrl8WuM3XqVB577DF8fHz4+uuv8fLy4sYbb2Tv3r14eXmJJdwTJ06IgbepqclscpbXOHKZV8Y0DzzwAPv376eiooJBgwbx6quvctdddzFz5kyKiooIDg7miy++wNvbu9fXMjU5fC0KUeh0Og4fPixmq1KkMogpKSkcO3asyzKIvaG2tpasrCyCgoIYPHiwuKIiDDUJlmzCikpfDfCo1WoyMjLw8vLq1GuzubmZv/71r5w5c4aNGzf2eUVlxYoVHD9+nNraWosEU2HqdteuXXz11Vd8/PHHbNu2jWeffZawsDDuuusuNm3axKZNm0hMTLzsz8mYBTmYytgGbbPgazGYdoe2MohpaWk0NTVdJoPY0+BqNBopKiqirKyMuLi4drNgtVrdakVFGGoS/rGElq0gVRgVFdXpy9y5c+dITk7m9ttvZ968eX0+rXvhwgVmzZrF4sWLWbFihUUz00OHDvHpp58SEhLC//7v/7Js2TJqamrYvXs3wcHBrFmzxmLXlpGDqYyNYCqYbty4EXd3d8aOHcvbb799VQtEmAOpDOKhQ4e4dOkSw4YNY8KECSQlJXVZBrG5uZnMzEz69+/f6Y5mW6QeoNXV1RgMhssccnqK4ABUX19PfHx8hz1ko9HIzp07WbZsGe+9957JbL8vuOeee1i0aBF1dXX885//tGgwBUhKSqKgoICjR48SEhICIM45gJyNWhA5mMrYBm2DaVlZGQMGDEChUPDKK69QUlLC+vXrrXzKKwutVsuJEyfE4NoVGcTKykry8vI6HObpDnq9ntraWrE0rNFoWvmdtrf/2ZampiYyMjLw9fXtdLpZo9GwePFiioqK2Lhxo9VsCnft2sWePXt4//332b9/f58E0927d7Nz507Wrl17WeCUA6lFkYOpjG3QNph29b/JdJ32ZBDHjx9PQkICn3/+ubjEb0nnlvr6+lb7n4LurpeXF25ubpc98MvKyigoKCAmJqbTKeKzZ8+SnJzM3XffzUsvvWTV4LFo0SK2bNmCvb09arWa2tpa7r77bj755BOLXfPkyZMsXLiQTZs2ydP2fYscTGVsg7YBU1qaeueddzh69Ciff/65NY941SGIHGzfvp133nmH4OBgHB0dxZ6rOWQQu3IG6VCT1O/U3d2d8vJympubiYuL67D/ajQa+frrr1m+fDkffPABSUlJFjtzT+irzBQgLS3N5u7/GkDeM5WxPtLJ4cDAQF599VX2799Peno6CoWC0NBQPvzwQ7Nd7/z58zzyyCOUlpaiVCqZPXs2zz///DUn5K9QKMjNzWX79u3s2bOHUaNGiTKI+/bt44033uiVDGJXz9C/f3/69++Pv78/0FKmLSsrIysrC6VSiZOTE2fPnhVLw217pWq1mkWLFlFWVsaPP/5olgnzKxk5kNoucmYqc1VRUlJCSUkJo0ePpq6ujjFjxvD111+zcePGa07I/9KlS/Tv39+kUbYgg3j48GEOHDhAamoqNTU1jBo1Stx3DQkJMXsptaSkhHPnzhEbG4u7uzs6na7VUJNOp+PkyZMYDAaioqJ47bXXeOCBB3j++eflnqCMtZDLvDIyd955J88++yzPPvusLOTfCYIMYkpKCikpKZfJIEZHR/d4/USv15OTk4PBYCAmJqZdL1GDwcCRI0dYv349hw4dwsnJiYSEBCZNmsTUqVOJiorqzS3KyPQEOZjK9C319fWUlJQwdOhQm1BdKSws5PrrrycjI4Pg4GBZe7ibCDKIwlCTYMIteLt2VQaxvr6ezMxMAgMD8ff37/Cz0dTUxIIFC6iqquLjjz/Gw8ODzMxMUlJScHBw4MknnzTnLcrIdAU5mMr0HRqNhtdee420tDQqKirw8vJi6dKljB49Gg8Pjz4PrvX19UyePJnFixdz9913y0L+ZkDYBRWUmtLT0zuUQTQYDBQXF3Px4kXi4uJMlpul5OXlMXv2bB5++GGeffbZPinrttdjl5GRIAdTmb5j9+7dLF++nAMHDmA0GtmxYwejRo1i/fr1JCcnM2TIEKClV2fpwKrVapk+fTo333yz6OEo+7Wan7YyiD/99BP29vYkJiYyatQotmzZwrRp03j66ac7LA8bjUa2bdvG6tWr+eijjxg7dmyf3UN7PfbY2Ng+O4OMzdOlB5bc0ZcxCw4ODjQ3N3Pp0iUUCgX33nsvv/zyCx9++GGr/Qt/GjoAAAkDSURBVEEhkHbzJa7LGI1GnnjiCWJiYsRACnDHHXewadMmADZt2sSdd95pketfSygUCgICAnjggQd4//33OXbsGLt37yYkJIT58+ejVqv5/PPPeemll9i+fTsXL1687Ofe2NjIs88+yzfffMOPP/7Yp4EUYPDgwaIwvJubGzExMRQXF/fpGWSuDuRgKmMW4uLiGDRoEHfccQerV6/GYDCQm5uLWq1m8uTJLF26lKamJg4fPoxer78sOzUajRgMhl6fIzU1lS1btrBv3z5GjhzJyJEj2bNnDwsXLmTv3r1ERESwd+9eFi5c2OtrQUuZ8IYbbiAmJoa4uDhWrlwJtEgmBgQEtDrD1Y5CoSA1NZVt27aJQ0wpKSncf//9FBYWMmfOHMaPH8+TTz7Jxo0b+fbbb7nllltEUQlrW78VFhby3//+V7Yrk+kRcplXxmzo9Xp27tzJ4sWLWbRoETk5OTQ3N7N8+XI0Gg3r1q3jz3/+M08++SRNTU0sX74cvV6Pvb29+CCVloGNRiNGo9GmVyLaKxNu3779mhTzV6lUODs7t6vTK5VB/Oijj9i8eXMrtxNr0bbHLiMjQe6ZyvQNJSUlDBgwQFSx2bFjB/v27WPv3r384x//4K677gLgxhtvJCgoiLfffhtXV1e2bt3Kjz/+yKFDh4iLi+P1119nxIgRqNXqTv0rbWFa2BTCKk5qauo1GUyvREz12GVkJMg9U5m+4eTJk8ydO5cDBw5QU1PDuXPnOH/+PBqNhgkTJojl2xMnTrBkyRJ8fHxQKpWsXLmSGTNmkJ+fT3h4ON999x0Af/zjH3nsscdYsWIFH3zwATU1Na2uJwRSg8FgltKwuWhbJlyzZg3Dhw/n8ccflyeHbZT2euwyMt1FDqYyvSY+Ph5vb2+WLVvG5MmTOX/+PMnJyYwYMYKGhgaUSiWFhYU4OTkRFhaG0Wjk+PHjBAQEMH36dACmTZvGqVOnADh9+jR2dnYEBQWxadMmvvzyS/Fax48fF3+fUqm0mRJwfX09M2bM4N1338Xd3Z2nn36a/Px80tPTGTx4MC+99JK1jyhjgvZ67DIy3UXW5pXpNYLmrkBdXR2urq5kZGSQmJjI2rVrqaysZNCgQUBLZllWViYaTjc3N4tZpkaj4cKFC3z66acEBwfj4eHBhg0beOyxx9i+fTtbtmyhsrKSMWPGUFFRwfLlywkODrbWrQMtZcIZM2bw0EMPif024V4BnnzySfGlQca2mDhxosUmy2WuLWzjtV7misZoNKLX68WSq+BGsnjxYkpLS7ntttsIDw/nlVdeEf/MoEGDGDx4MKWlpfz888989tln3H333fz0008EBAQQHBxMc3MzFRUVODs7U1dXx6pVq1iwYAGHDx8mMTGR7du34+zsbK3bBtovE5aUlIj//6uvviI+Pt4ax5ORkekj5MxUptcoFIrLlvKlk7iOjo5MmTKl1X8fP348R44cYdq0aXh7e/P4448zY8YMnnvuOcaPHw+09ETT09O57rrrOHz4MH5+fkyaNAkADw8PYmJi8PX1tepAklAmHDZsGCNHjgRg2bJlbN261WLOOGq1muuvvx6NRoNOp+Oee+7h1Vdf5ezZs9x///1UVVUxevRotmzZ0iW5PxkZmd4jB1MZi6BQKFoFOL1ef1nAffHFF3nxxRepr68XpebKysqYNWsWADU1NaSnp3PPPfeI2q4C+/fvZ8KECX1wJx3TXpnwtttus9g1nZyc2LdvH66urmi1WiZOnMitt97KihUrePHFF7n//vuZM2cOH3/8MU8//bTFzmFrfPPNNzz//PPo9XqSk5PNtkssI9MV5DKvTJ9gSk5Or9djNBpbabZu376d3//+90BLQB4yZAhDhw7l97//Pfn5+Wzbto3c3Fw2btwoZru2uiZjKRQKhfg902q1aLVaFAoF+/bt45577gFg1qxZfP3119Y8Zp+i1+t55pln+M9//kNWVhZbt24lKyvL2seSuYaQg6mM1bCzszOphCQwcOBA1q5di7e3N76+vsyZM4fvvvuOdevWYW9vz0033dTXR7YZ9Ho9I0eOZODAgUybNo3w8HA8PT1Fa7PAwMBrShbv2LFjDB06lCFDhuDo6Mj999/P//3f/1n7WDLXEHIwlbEppMHVYDCIwXXPnj0UFxezcOFCwsPDiYiIYMCAATa1Z9qX2NnZkZ6ezoULFzh27BjZ2dmX/Z5rKWMvLi4mKChI/PW19jIhY33kYCpjsyiVSjEgBAUF8csvv/DYY49RWFjI+vXrgWsrYJjC09OTKVOmcOTIEaqrq9HpdABcuHABf39/K5+u7zDVt77WPxsyfYs8gCRzRTB8+HDWrFlz2b+/Fh+Y5eXlODg44OnpSVNTE99//z0LFizghhtuYMeOHdx///3XnDNOYGAg58+fF399rb1MyFgfOTOVkbnCKCkp4YYbbmD48OEkJCQwbdo0pk+fzltvvcWKFSsYOnQolZWVPPHEE2a7plqt5rrrrmPEiBHExcWxZMkSAB599FHCwsJE9aD09HSzXbM7JCQkcPr0ac6ePUtzczOff/45d9xxh1XOInNtIgvdy8jIdIrRaKShoaHVOs7KlStZu3Yt06dPF6eIrcmePXt44YUX0Ov1PP744yxevNjaR5K5OuhS+Usu88rIyHRKe+s4tsRtt91m0f1eGZmOkMu8MjIyXaLtOo7gjrN48WKGDx/Oiy++iEajsfIpZWSsg1zmlZGR6RbV1dX84Q9/YPXq1fj4+ODn50dzczOzZ88mPDycv/71r9Y+ooyMOZH9TGVkZMyPsI7zzTffMHjwYBQKBU5OTjz22GMcO3bM2seTkbEKcjCVkZHplPLycqqrqwHEdZzo6GjRHcdoNPL111/L7jgy1yzdLfPKyMhcgygUiuHAJsCOlpfw7Uaj8TWFQrEP8KWlFJYOzDEajfXWO6mMjHWQg6mMjIyMjEwvkcu8MjIyMjIyvUQOpjIyMjIyMr1EDqYyMjIyMjK9RA6mMjIyMjIyvUQOpjIyMjIyMr1EDqYyMjIyMjK9RA6mMjIyMjIyvUQOpjIyMjIyMr1EDqYyMjIyMjK95P8BVjvQ22FUCV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25" y="2090132"/>
            <a:ext cx="4628469" cy="44583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94" y="2115671"/>
            <a:ext cx="4355753" cy="43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76520"/>
              </p:ext>
            </p:extLst>
          </p:nvPr>
        </p:nvGraphicFramePr>
        <p:xfrm>
          <a:off x="304804" y="2416922"/>
          <a:ext cx="11652064" cy="294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08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56508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56508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891935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points 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`f (VIF)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News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2004/07/21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2019/03/28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Twitter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2015/05/04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Finance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2019/04/03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4" y="1645920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At A Glance: Microsoft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15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5834"/>
              </p:ext>
            </p:extLst>
          </p:nvPr>
        </p:nvGraphicFramePr>
        <p:xfrm>
          <a:off x="235132" y="3270362"/>
          <a:ext cx="11390808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53.27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50.93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0.88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50.46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GradientTreeBoosting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VotingClassifier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53.60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ml-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132" y="5694095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Voting Classifier </a:t>
            </a:r>
            <a:r>
              <a:rPr lang="en-IN" dirty="0">
                <a:solidFill>
                  <a:schemeClr val="dk1"/>
                </a:solidFill>
              </a:rPr>
              <a:t>– </a:t>
            </a:r>
          </a:p>
          <a:p>
            <a:r>
              <a:rPr lang="en-IN" dirty="0">
                <a:solidFill>
                  <a:schemeClr val="dk1"/>
                </a:solidFill>
              </a:rPr>
              <a:t>1.Logisitc Regression 2.Random Forest 3.naive Bayes 4.AdaBoost Classifier 5.Gradient Boosting Tree</a:t>
            </a: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84411"/>
              </p:ext>
            </p:extLst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2004/07/21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2019/03/28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18/22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4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94060"/>
              </p:ext>
            </p:extLst>
          </p:nvPr>
        </p:nvGraphicFramePr>
        <p:xfrm>
          <a:off x="235132" y="3270362"/>
          <a:ext cx="11390808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GradientTreeBoosting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VotingClassifier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ml BERT -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132" y="5694095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Voting Classifier </a:t>
            </a:r>
            <a:r>
              <a:rPr lang="en-IN" dirty="0">
                <a:solidFill>
                  <a:schemeClr val="dk1"/>
                </a:solidFill>
              </a:rPr>
              <a:t>– </a:t>
            </a:r>
          </a:p>
          <a:p>
            <a:r>
              <a:rPr lang="en-IN" dirty="0">
                <a:solidFill>
                  <a:schemeClr val="dk1"/>
                </a:solidFill>
              </a:rPr>
              <a:t>1.Logisitc Regression 2.Random Forest 3.naive Bayes 4.AdaBoost Classifier 5.Gradient Boosting Tree</a:t>
            </a: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3693"/>
              </p:ext>
            </p:extLst>
          </p:nvPr>
        </p:nvGraphicFramePr>
        <p:xfrm>
          <a:off x="235132" y="2093976"/>
          <a:ext cx="11390808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37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758964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785528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570405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2004/07/21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2019/03/28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0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66052"/>
              </p:ext>
            </p:extLst>
          </p:nvPr>
        </p:nvGraphicFramePr>
        <p:xfrm>
          <a:off x="235132" y="3270362"/>
          <a:ext cx="11390808" cy="27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 (ep =200)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5022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NEWS Model dl BERT - Results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14438"/>
              </p:ext>
            </p:extLst>
          </p:nvPr>
        </p:nvGraphicFramePr>
        <p:xfrm>
          <a:off x="235132" y="2093976"/>
          <a:ext cx="11390808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37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758964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785528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570405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2004/07/21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2019/03/28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5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78019"/>
              </p:ext>
            </p:extLst>
          </p:nvPr>
        </p:nvGraphicFramePr>
        <p:xfrm>
          <a:off x="235132" y="3270362"/>
          <a:ext cx="11390808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53.57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55.19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48.70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48.05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GradientTreeBoosting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53.57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53.24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VotingClassifier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53.90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52.60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Twitter Model ml-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132" y="5694095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Voting Classifier </a:t>
            </a:r>
            <a:r>
              <a:rPr lang="en-IN" dirty="0">
                <a:solidFill>
                  <a:schemeClr val="dk1"/>
                </a:solidFill>
              </a:rPr>
              <a:t>– </a:t>
            </a:r>
          </a:p>
          <a:p>
            <a:r>
              <a:rPr lang="en-IN" dirty="0">
                <a:solidFill>
                  <a:schemeClr val="dk1"/>
                </a:solidFill>
              </a:rPr>
              <a:t>1.Logisitc Regression 2.Random Forest 3.naive Bayes 4.AdaBoost Classifier 5.Gradient Boosting Tree</a:t>
            </a: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85485"/>
              </p:ext>
            </p:extLst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Tweets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2015/05/04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32089"/>
              </p:ext>
            </p:extLst>
          </p:nvPr>
        </p:nvGraphicFramePr>
        <p:xfrm>
          <a:off x="235132" y="3270362"/>
          <a:ext cx="11390808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GradientTreeBoosting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VotingClassifier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Twitter Model ml BERT -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132" y="5694095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Voting Classifier </a:t>
            </a:r>
            <a:r>
              <a:rPr lang="en-IN" dirty="0">
                <a:solidFill>
                  <a:schemeClr val="dk1"/>
                </a:solidFill>
              </a:rPr>
              <a:t>– </a:t>
            </a:r>
          </a:p>
          <a:p>
            <a:r>
              <a:rPr lang="en-IN" dirty="0">
                <a:solidFill>
                  <a:schemeClr val="dk1"/>
                </a:solidFill>
              </a:rPr>
              <a:t>1.Logisitc Regression 2.Random Forest 3.naive Bayes 4.AdaBoost Classifier 5.Gradient Boosting Tree</a:t>
            </a: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30008"/>
              </p:ext>
            </p:extLst>
          </p:nvPr>
        </p:nvGraphicFramePr>
        <p:xfrm>
          <a:off x="235132" y="2093976"/>
          <a:ext cx="11390808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37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758964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785528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570405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Tweets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2015/05/04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Sentiment Analysis Approach to Predicting Stock </a:t>
            </a:r>
            <a:r>
              <a:rPr lang="en-US" dirty="0" smtClean="0"/>
              <a:t>Returns Twitter/News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" y="2219325"/>
            <a:ext cx="5562600" cy="463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00" y="2376079"/>
            <a:ext cx="6457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30420"/>
              </p:ext>
            </p:extLst>
          </p:nvPr>
        </p:nvGraphicFramePr>
        <p:xfrm>
          <a:off x="235132" y="3270362"/>
          <a:ext cx="11390808" cy="27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 (ep =200)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7998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Twitter Model DL BERT - Results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87506"/>
              </p:ext>
            </p:extLst>
          </p:nvPr>
        </p:nvGraphicFramePr>
        <p:xfrm>
          <a:off x="235132" y="2093976"/>
          <a:ext cx="11390808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37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758637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758964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785528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570405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Tweets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2015/05/04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62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780"/>
              </p:ext>
            </p:extLst>
          </p:nvPr>
        </p:nvGraphicFramePr>
        <p:xfrm>
          <a:off x="235132" y="3270362"/>
          <a:ext cx="11390808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75.82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61.61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85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GradientTreeBoosting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64.11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66.35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828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VotingClassifier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67.00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176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74.20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74.90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556092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Financial Indicator Model ml-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5132" y="5694095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Voting Classifier </a:t>
            </a:r>
            <a:r>
              <a:rPr lang="en-IN" dirty="0">
                <a:solidFill>
                  <a:schemeClr val="dk1"/>
                </a:solidFill>
              </a:rPr>
              <a:t>– </a:t>
            </a:r>
          </a:p>
          <a:p>
            <a:r>
              <a:rPr lang="en-IN" dirty="0">
                <a:solidFill>
                  <a:schemeClr val="dk1"/>
                </a:solidFill>
              </a:rPr>
              <a:t>1.Logisitc Regression 2.Random Forest 3.naive Bayes 4.AdaBoost Classifier 5.Gradient Boosting Tree</a:t>
            </a: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54096"/>
              </p:ext>
            </p:extLst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MSFT Tweets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5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12115"/>
              </p:ext>
            </p:extLst>
          </p:nvPr>
        </p:nvGraphicFramePr>
        <p:xfrm>
          <a:off x="235132" y="3270362"/>
          <a:ext cx="11390808" cy="114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484632"/>
            <a:ext cx="11390808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Combined </a:t>
            </a:r>
            <a:r>
              <a:rPr lang="en-IN" dirty="0" err="1" smtClean="0"/>
              <a:t>bert</a:t>
            </a:r>
            <a:r>
              <a:rPr lang="en-IN" dirty="0" smtClean="0"/>
              <a:t> Dataset Model ml- 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54882"/>
              </p:ext>
            </p:extLst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4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06933"/>
              </p:ext>
            </p:extLst>
          </p:nvPr>
        </p:nvGraphicFramePr>
        <p:xfrm>
          <a:off x="235132" y="3270362"/>
          <a:ext cx="11390808" cy="27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118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92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61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1795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484632"/>
            <a:ext cx="11390808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Combined </a:t>
            </a:r>
            <a:r>
              <a:rPr lang="en-IN" dirty="0" err="1" smtClean="0"/>
              <a:t>bert</a:t>
            </a:r>
            <a:r>
              <a:rPr lang="en-IN" dirty="0" smtClean="0"/>
              <a:t> Dataset Model Dl- 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8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80589"/>
              </p:ext>
            </p:extLst>
          </p:nvPr>
        </p:nvGraphicFramePr>
        <p:xfrm>
          <a:off x="235132" y="3270362"/>
          <a:ext cx="11390808" cy="114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xGBoosting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Combined Dataset Model - 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28855"/>
              </p:ext>
            </p:extLst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14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07272"/>
              </p:ext>
            </p:extLst>
          </p:nvPr>
        </p:nvGraphicFramePr>
        <p:xfrm>
          <a:off x="235132" y="3270362"/>
          <a:ext cx="11390808" cy="29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8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123403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 (ep =200)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27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62.33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80.19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69.48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63.31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T-74.35(120)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T-0.81(120)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T-0.74(120)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T-0.74(120)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0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77.92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263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78.57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T-78.89(25)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IN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T-0.83(25)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T-0.79(25)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T-0.80(25)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6148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Combined Dataset Model -DL - Results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3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79961"/>
              </p:ext>
            </p:extLst>
          </p:nvPr>
        </p:nvGraphicFramePr>
        <p:xfrm>
          <a:off x="235132" y="3270362"/>
          <a:ext cx="11390808" cy="27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92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246203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082070">
                  <a:extLst>
                    <a:ext uri="{9D8B030D-6E8A-4147-A177-3AD203B41FA5}">
                      <a16:colId xmlns:a16="http://schemas.microsoft.com/office/drawing/2014/main" val="3379283108"/>
                    </a:ext>
                  </a:extLst>
                </a:gridCol>
                <a:gridCol w="1363603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4185245675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151075">
                  <a:extLst>
                    <a:ext uri="{9D8B030D-6E8A-4147-A177-3AD203B41FA5}">
                      <a16:colId xmlns:a16="http://schemas.microsoft.com/office/drawing/2014/main" val="2235095970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99010">
                  <a:extLst>
                    <a:ext uri="{9D8B030D-6E8A-4147-A177-3AD203B41FA5}">
                      <a16:colId xmlns:a16="http://schemas.microsoft.com/office/drawing/2014/main" val="1201488591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Recall(S)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F1-score(NS)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F1-score(S)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69.10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27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61.03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0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263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6148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Combined Dataset with BERT Model -DL - Results</a:t>
            </a:r>
            <a:endParaRPr lang="en-IN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4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74176"/>
              </p:ext>
            </p:extLst>
          </p:nvPr>
        </p:nvGraphicFramePr>
        <p:xfrm>
          <a:off x="235130" y="3270362"/>
          <a:ext cx="11390812" cy="2682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745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2159025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2362418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1848112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2250512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Accuracy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Precision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Recall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F1-score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69.10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27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DenseNetwork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009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CNN_BideirectionalLSTMNetwork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0045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CNN_GRUNetwork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263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CNN_RNNNetwork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6148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132" y="1447645"/>
            <a:ext cx="747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data </a:t>
            </a:r>
            <a:r>
              <a:rPr lang="en-IN" dirty="0"/>
              <a:t>point : &lt; 2018/06/01 </a:t>
            </a:r>
            <a:endParaRPr lang="en-IN" dirty="0" smtClean="0"/>
          </a:p>
          <a:p>
            <a:r>
              <a:rPr lang="en-IN" dirty="0" smtClean="0"/>
              <a:t>Testing </a:t>
            </a:r>
            <a:r>
              <a:rPr lang="en-IN" dirty="0"/>
              <a:t>data point : &gt;= </a:t>
            </a:r>
            <a:r>
              <a:rPr lang="en-IN" dirty="0" smtClean="0"/>
              <a:t>2018/06/01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Combined Dataset with BERT Model -DL - Results</a:t>
            </a:r>
            <a:endParaRPr lang="en-IN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5132" y="2093976"/>
          <a:ext cx="11390811" cy="96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51">
                  <a:extLst>
                    <a:ext uri="{9D8B030D-6E8A-4147-A177-3AD203B41FA5}">
                      <a16:colId xmlns:a16="http://schemas.microsoft.com/office/drawing/2014/main" val="4102565669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102709571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265476511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1769933562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636335856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292147344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1880733028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2617218504"/>
                    </a:ext>
                  </a:extLst>
                </a:gridCol>
              </a:tblGrid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points (days)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`f (VIF S/NS)</a:t>
                      </a:r>
                    </a:p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59935"/>
                  </a:ext>
                </a:extLst>
              </a:tr>
              <a:tr h="481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2003/04/30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2019/04/04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08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2531" y="1606987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dk1"/>
                </a:solidFill>
              </a:rPr>
              <a:t>S- Scaled Dataset</a:t>
            </a:r>
          </a:p>
          <a:p>
            <a:r>
              <a:rPr lang="en-IN" sz="1200" dirty="0" smtClean="0">
                <a:solidFill>
                  <a:schemeClr val="dk1"/>
                </a:solidFill>
              </a:rPr>
              <a:t>NS- Non-Scaled Dataset</a:t>
            </a:r>
            <a:endParaRPr lang="en-IN" sz="1200" dirty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31" y="6025021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dk1"/>
                </a:solidFill>
              </a:rPr>
              <a:t>Dataset:</a:t>
            </a:r>
          </a:p>
          <a:p>
            <a:r>
              <a:rPr lang="en-IN" dirty="0" smtClean="0">
                <a:solidFill>
                  <a:schemeClr val="dk1"/>
                </a:solidFill>
              </a:rPr>
              <a:t>Engineered Features are standardised whereas BERT vector is left intact.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of Tweets and Sentiment Identification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18" y="2483168"/>
            <a:ext cx="9847330" cy="43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3" y="1258635"/>
            <a:ext cx="9535831" cy="5438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err="1" smtClean="0"/>
              <a:t>AZFinText</a:t>
            </a:r>
            <a:r>
              <a:rPr lang="en-IN" sz="4800" dirty="0" smtClean="0"/>
              <a:t> system News Classification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114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 view of Features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9123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7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for the compression of stock market time 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98" y="2533241"/>
            <a:ext cx="84201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 Model – </a:t>
            </a:r>
            <a:r>
              <a:rPr lang="en-IN" dirty="0" err="1" smtClean="0"/>
              <a:t>bert</a:t>
            </a:r>
            <a:r>
              <a:rPr lang="en-IN" dirty="0" smtClean="0"/>
              <a:t> +</a:t>
            </a:r>
            <a:r>
              <a:rPr lang="en-IN" dirty="0" err="1" smtClean="0"/>
              <a:t>gan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839762"/>
            <a:ext cx="7717101" cy="47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Churn Rate Processing -LSTM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5993145" cy="441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93" y="2093976"/>
            <a:ext cx="399070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8319</TotalTime>
  <Words>2199</Words>
  <Application>Microsoft Office PowerPoint</Application>
  <PresentationFormat>Widescreen</PresentationFormat>
  <Paragraphs>1039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Rockwell</vt:lpstr>
      <vt:lpstr>Rockwell Condensed</vt:lpstr>
      <vt:lpstr>Wingdings</vt:lpstr>
      <vt:lpstr>Wood Type</vt:lpstr>
      <vt:lpstr>Presentation</vt:lpstr>
      <vt:lpstr>stock forecasting for the Telecom Industry</vt:lpstr>
      <vt:lpstr>Once upon a time-</vt:lpstr>
      <vt:lpstr>A Sentiment Analysis Approach to Predicting Stock Returns Twitter/News</vt:lpstr>
      <vt:lpstr>Processing of Tweets and Sentiment Identification</vt:lpstr>
      <vt:lpstr>AZFinText system News Classification</vt:lpstr>
      <vt:lpstr>Over view of Features</vt:lpstr>
      <vt:lpstr>Autoencoders for the compression of stock market time series</vt:lpstr>
      <vt:lpstr>Time series Model – bert +gan</vt:lpstr>
      <vt:lpstr>Churn Rate Processing -LSTM</vt:lpstr>
      <vt:lpstr>Baseline Churn Rate Time series models</vt:lpstr>
      <vt:lpstr>Over view of Features for RF/Mlp NN</vt:lpstr>
      <vt:lpstr>Sairen - OpenAI Gym Reinforcement Learning Environment for the Stock Market</vt:lpstr>
      <vt:lpstr>Architecture For SOTA</vt:lpstr>
      <vt:lpstr>Current Updates – Twitter/NEws Model</vt:lpstr>
      <vt:lpstr>NEWS Model - Results</vt:lpstr>
      <vt:lpstr>Twitter Model - Results</vt:lpstr>
      <vt:lpstr>Twitter Model With Amplification- Results</vt:lpstr>
      <vt:lpstr>Twitter Model With Amplification- Results</vt:lpstr>
      <vt:lpstr>Architecture For SOTA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for the Telecom Industry</dc:title>
  <dc:creator>praveen joshi</dc:creator>
  <cp:lastModifiedBy>praveen joshi</cp:lastModifiedBy>
  <cp:revision>80</cp:revision>
  <dcterms:created xsi:type="dcterms:W3CDTF">2019-01-28T23:25:21Z</dcterms:created>
  <dcterms:modified xsi:type="dcterms:W3CDTF">2019-04-26T13:58:00Z</dcterms:modified>
</cp:coreProperties>
</file>