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3" d="100"/>
          <a:sy n="73" d="100"/>
        </p:scale>
        <p:origin x="4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86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23693"/>
            <a:ext cx="7477601" cy="1916430"/>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Introduction to Book a Doctor</a:t>
            </a:r>
            <a:endParaRPr lang="en-US" sz="6036" dirty="0"/>
          </a:p>
        </p:txBody>
      </p:sp>
      <p:sp>
        <p:nvSpPr>
          <p:cNvPr id="6" name="Text 2"/>
          <p:cNvSpPr/>
          <p:nvPr/>
        </p:nvSpPr>
        <p:spPr>
          <a:xfrm>
            <a:off x="833199" y="4173379"/>
            <a:ext cx="7477601" cy="2132409"/>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Book a Doctor is a cutting-edge healthcare platform that revolutionizes the way people access and manage their medical care. By seamlessly integrating the power of the MERN stack, this innovative application empowers users to conveniently book appointments, connect with healthcare professionals, and manage their medical records all from the comfort of their own devices.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505903"/>
            <a:ext cx="5554980"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The MERN Stack</a:t>
            </a:r>
            <a:endParaRPr lang="en-US" sz="4374" dirty="0"/>
          </a:p>
        </p:txBody>
      </p:sp>
      <p:sp>
        <p:nvSpPr>
          <p:cNvPr id="5" name="Text 2"/>
          <p:cNvSpPr/>
          <p:nvPr/>
        </p:nvSpPr>
        <p:spPr>
          <a:xfrm>
            <a:off x="2037993" y="2755702"/>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MongoDB</a:t>
            </a:r>
            <a:endParaRPr lang="en-US" sz="2187" dirty="0"/>
          </a:p>
        </p:txBody>
      </p:sp>
      <p:sp>
        <p:nvSpPr>
          <p:cNvPr id="6" name="Text 3"/>
          <p:cNvSpPr/>
          <p:nvPr/>
        </p:nvSpPr>
        <p:spPr>
          <a:xfrm>
            <a:off x="2037993" y="3325058"/>
            <a:ext cx="3156347" cy="3198614"/>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backbone of Book a Doctor's data management, MongoDB, is a robust, scalable, and flexible NoSQL database that seamlessly handles the storage and retrieval of patient information, medical records, and appointment data.</a:t>
            </a:r>
            <a:endParaRPr lang="en-US" sz="1750" dirty="0"/>
          </a:p>
        </p:txBody>
      </p:sp>
      <p:sp>
        <p:nvSpPr>
          <p:cNvPr id="7" name="Text 4"/>
          <p:cNvSpPr/>
          <p:nvPr/>
        </p:nvSpPr>
        <p:spPr>
          <a:xfrm>
            <a:off x="5743932" y="2755702"/>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Express.js</a:t>
            </a:r>
            <a:endParaRPr lang="en-US" sz="2187" dirty="0"/>
          </a:p>
        </p:txBody>
      </p:sp>
      <p:sp>
        <p:nvSpPr>
          <p:cNvPr id="8" name="Text 5"/>
          <p:cNvSpPr/>
          <p:nvPr/>
        </p:nvSpPr>
        <p:spPr>
          <a:xfrm>
            <a:off x="5743932" y="3325058"/>
            <a:ext cx="3156347" cy="3198614"/>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powerful web framework, Express.js, forms the foundation of Book a Doctor's backend, providing a streamlined and efficient way to handle HTTP requests, manage routing, and implement secure APIs for data exchange.</a:t>
            </a:r>
            <a:endParaRPr lang="en-US" sz="1750" dirty="0"/>
          </a:p>
        </p:txBody>
      </p:sp>
      <p:sp>
        <p:nvSpPr>
          <p:cNvPr id="9" name="Text 6"/>
          <p:cNvSpPr/>
          <p:nvPr/>
        </p:nvSpPr>
        <p:spPr>
          <a:xfrm>
            <a:off x="9449872" y="2755702"/>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React.js</a:t>
            </a:r>
            <a:endParaRPr lang="en-US" sz="2187" dirty="0"/>
          </a:p>
        </p:txBody>
      </p:sp>
      <p:sp>
        <p:nvSpPr>
          <p:cNvPr id="10" name="Text 7"/>
          <p:cNvSpPr/>
          <p:nvPr/>
        </p:nvSpPr>
        <p:spPr>
          <a:xfrm>
            <a:off x="9449872" y="3325058"/>
            <a:ext cx="3156347" cy="2843213"/>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user interface of Book a Doctor is built using the dynamic and responsive React.js library, delivering a modern, intuitive, and visually appealing experience for patients and healthcare providers alike.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749260"/>
            <a:ext cx="6856809"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MongoDB: The Database</a:t>
            </a:r>
            <a:endParaRPr lang="en-US" sz="4374" dirty="0"/>
          </a:p>
        </p:txBody>
      </p:sp>
      <p:sp>
        <p:nvSpPr>
          <p:cNvPr id="5" name="Shape 2"/>
          <p:cNvSpPr/>
          <p:nvPr/>
        </p:nvSpPr>
        <p:spPr>
          <a:xfrm>
            <a:off x="2037993" y="2061567"/>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2103239"/>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213788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Flexible Data Model</a:t>
            </a:r>
            <a:endParaRPr lang="en-US" sz="2187" dirty="0"/>
          </a:p>
        </p:txBody>
      </p:sp>
      <p:sp>
        <p:nvSpPr>
          <p:cNvPr id="8" name="Text 5"/>
          <p:cNvSpPr/>
          <p:nvPr/>
        </p:nvSpPr>
        <p:spPr>
          <a:xfrm>
            <a:off x="2760107" y="2618303"/>
            <a:ext cx="4444008" cy="2132409"/>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MongoDB's document-oriented data model allows for the seamless storage and retrieval of diverse medical data, from patient histories and test results to appointment details and provider information.</a:t>
            </a:r>
            <a:endParaRPr lang="en-US" sz="1750" dirty="0"/>
          </a:p>
        </p:txBody>
      </p:sp>
      <p:sp>
        <p:nvSpPr>
          <p:cNvPr id="9" name="Shape 6"/>
          <p:cNvSpPr/>
          <p:nvPr/>
        </p:nvSpPr>
        <p:spPr>
          <a:xfrm>
            <a:off x="7426285" y="2061567"/>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2103239"/>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2137886"/>
            <a:ext cx="3014782"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Scalable Performance</a:t>
            </a:r>
            <a:endParaRPr lang="en-US" sz="2187" dirty="0"/>
          </a:p>
        </p:txBody>
      </p:sp>
      <p:sp>
        <p:nvSpPr>
          <p:cNvPr id="12" name="Text 9"/>
          <p:cNvSpPr/>
          <p:nvPr/>
        </p:nvSpPr>
        <p:spPr>
          <a:xfrm>
            <a:off x="8148399" y="2618303"/>
            <a:ext cx="4444008"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As the user base and data volume grow, MongoDB's scalable architecture ensures that Book a Doctor can handle high-traffic loads and maintain lightning-fast response times for users.</a:t>
            </a:r>
            <a:endParaRPr lang="en-US" sz="1750" dirty="0"/>
          </a:p>
        </p:txBody>
      </p:sp>
      <p:sp>
        <p:nvSpPr>
          <p:cNvPr id="13" name="Shape 10"/>
          <p:cNvSpPr/>
          <p:nvPr/>
        </p:nvSpPr>
        <p:spPr>
          <a:xfrm>
            <a:off x="2037993" y="5146477"/>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5188148"/>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522279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Secure Data Storage</a:t>
            </a:r>
            <a:endParaRPr lang="en-US" sz="2187" dirty="0"/>
          </a:p>
        </p:txBody>
      </p:sp>
      <p:sp>
        <p:nvSpPr>
          <p:cNvPr id="16" name="Text 13"/>
          <p:cNvSpPr/>
          <p:nvPr/>
        </p:nvSpPr>
        <p:spPr>
          <a:xfrm>
            <a:off x="2760107" y="5703213"/>
            <a:ext cx="4444008"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MongoDB's advanced security features, including encryption, access controls, and auditing, safeguard the sensitive medical information entrusted to Book a Doctor, providing peace of mind for users.</a:t>
            </a:r>
            <a:endParaRPr lang="en-US" sz="1750" dirty="0"/>
          </a:p>
        </p:txBody>
      </p:sp>
      <p:sp>
        <p:nvSpPr>
          <p:cNvPr id="17" name="Shape 14"/>
          <p:cNvSpPr/>
          <p:nvPr/>
        </p:nvSpPr>
        <p:spPr>
          <a:xfrm>
            <a:off x="7426285" y="5146477"/>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5188148"/>
            <a:ext cx="220385"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Powerful Querying</a:t>
            </a:r>
            <a:endParaRPr lang="en-US" sz="2187" dirty="0"/>
          </a:p>
        </p:txBody>
      </p:sp>
      <p:sp>
        <p:nvSpPr>
          <p:cNvPr id="20" name="Text 17"/>
          <p:cNvSpPr/>
          <p:nvPr/>
        </p:nvSpPr>
        <p:spPr>
          <a:xfrm>
            <a:off x="8148399" y="5703213"/>
            <a:ext cx="4444008"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MongoDB's rich query language allows Book a Doctor to efficiently search, filter, and aggregate patient data, enabling healthcare providers to make informed decisions and deliver personalized care.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56748" y="757595"/>
            <a:ext cx="8552855" cy="665917"/>
          </a:xfrm>
          <a:prstGeom prst="rect">
            <a:avLst/>
          </a:prstGeom>
          <a:noFill/>
          <a:ln/>
        </p:spPr>
        <p:txBody>
          <a:bodyPr wrap="none" rtlCol="0" anchor="t"/>
          <a:lstStyle/>
          <a:p>
            <a:pPr marL="0" indent="0">
              <a:lnSpc>
                <a:spcPts val="5244"/>
              </a:lnSpc>
              <a:buNone/>
            </a:pPr>
            <a:r>
              <a:rPr lang="en-US" sz="4195" b="1" dirty="0">
                <a:solidFill>
                  <a:srgbClr val="403C4E"/>
                </a:solidFill>
                <a:latin typeface="Merriweather" pitchFamily="34" charset="0"/>
                <a:ea typeface="Merriweather" pitchFamily="34" charset="-122"/>
                <a:cs typeface="Merriweather" pitchFamily="34" charset="-120"/>
              </a:rPr>
              <a:t>Express.js: The Web Framework</a:t>
            </a:r>
            <a:endParaRPr lang="en-US" sz="4195" dirty="0"/>
          </a:p>
        </p:txBody>
      </p:sp>
      <p:pic>
        <p:nvPicPr>
          <p:cNvPr id="6" name="Image 2" descr="preencoded.png"/>
          <p:cNvPicPr>
            <a:picLocks noChangeAspect="1"/>
          </p:cNvPicPr>
          <p:nvPr/>
        </p:nvPicPr>
        <p:blipFill>
          <a:blip r:embed="rId5"/>
          <a:stretch>
            <a:fillRect/>
          </a:stretch>
        </p:blipFill>
        <p:spPr>
          <a:xfrm>
            <a:off x="4456748" y="1743075"/>
            <a:ext cx="1065490" cy="1909643"/>
          </a:xfrm>
          <a:prstGeom prst="rect">
            <a:avLst/>
          </a:prstGeom>
        </p:spPr>
      </p:pic>
      <p:sp>
        <p:nvSpPr>
          <p:cNvPr id="7" name="Text 2"/>
          <p:cNvSpPr/>
          <p:nvPr/>
        </p:nvSpPr>
        <p:spPr>
          <a:xfrm>
            <a:off x="5841802" y="1956078"/>
            <a:ext cx="4010858" cy="332899"/>
          </a:xfrm>
          <a:prstGeom prst="rect">
            <a:avLst/>
          </a:prstGeom>
          <a:noFill/>
          <a:ln/>
        </p:spPr>
        <p:txBody>
          <a:bodyPr wrap="none" rtlCol="0" anchor="t"/>
          <a:lstStyle/>
          <a:p>
            <a:pPr marL="0" indent="0" algn="l">
              <a:lnSpc>
                <a:spcPts val="2622"/>
              </a:lnSpc>
              <a:buNone/>
            </a:pPr>
            <a:r>
              <a:rPr lang="en-US" sz="2098" b="1" dirty="0">
                <a:solidFill>
                  <a:srgbClr val="403C4E"/>
                </a:solidFill>
                <a:latin typeface="Merriweather" pitchFamily="34" charset="0"/>
                <a:ea typeface="Merriweather" pitchFamily="34" charset="-122"/>
                <a:cs typeface="Merriweather" pitchFamily="34" charset="-120"/>
              </a:rPr>
              <a:t>Routing and API Management</a:t>
            </a:r>
            <a:endParaRPr lang="en-US" sz="2098" dirty="0"/>
          </a:p>
        </p:txBody>
      </p:sp>
      <p:sp>
        <p:nvSpPr>
          <p:cNvPr id="8" name="Text 3"/>
          <p:cNvSpPr/>
          <p:nvPr/>
        </p:nvSpPr>
        <p:spPr>
          <a:xfrm>
            <a:off x="5841802" y="2416731"/>
            <a:ext cx="7989451" cy="1022985"/>
          </a:xfrm>
          <a:prstGeom prst="rect">
            <a:avLst/>
          </a:prstGeom>
          <a:noFill/>
          <a:ln/>
        </p:spPr>
        <p:txBody>
          <a:bodyPr wrap="square" rtlCol="0" anchor="t"/>
          <a:lstStyle/>
          <a:p>
            <a:pPr marL="0" indent="0" algn="l">
              <a:lnSpc>
                <a:spcPts val="2685"/>
              </a:lnSpc>
              <a:buNone/>
            </a:pPr>
            <a:r>
              <a:rPr lang="en-US" sz="1678" dirty="0">
                <a:solidFill>
                  <a:srgbClr val="403C4E"/>
                </a:solidFill>
                <a:latin typeface="Open Sans" pitchFamily="34" charset="0"/>
                <a:ea typeface="Open Sans" pitchFamily="34" charset="-122"/>
                <a:cs typeface="Open Sans" pitchFamily="34" charset="-120"/>
              </a:rPr>
              <a:t>Express.js provides a robust and flexible routing system, allowing Book a Doctor to define and manage all the necessary API endpoints for patient appointments, medical records, and provider information.</a:t>
            </a:r>
            <a:endParaRPr lang="en-US" sz="1678" dirty="0"/>
          </a:p>
        </p:txBody>
      </p:sp>
      <p:pic>
        <p:nvPicPr>
          <p:cNvPr id="9" name="Image 3" descr="preencoded.png"/>
          <p:cNvPicPr>
            <a:picLocks noChangeAspect="1"/>
          </p:cNvPicPr>
          <p:nvPr/>
        </p:nvPicPr>
        <p:blipFill>
          <a:blip r:embed="rId6"/>
          <a:stretch>
            <a:fillRect/>
          </a:stretch>
        </p:blipFill>
        <p:spPr>
          <a:xfrm>
            <a:off x="4456748" y="3652718"/>
            <a:ext cx="1065490" cy="1909643"/>
          </a:xfrm>
          <a:prstGeom prst="rect">
            <a:avLst/>
          </a:prstGeom>
        </p:spPr>
      </p:pic>
      <p:sp>
        <p:nvSpPr>
          <p:cNvPr id="10" name="Text 4"/>
          <p:cNvSpPr/>
          <p:nvPr/>
        </p:nvSpPr>
        <p:spPr>
          <a:xfrm>
            <a:off x="5841802" y="3865721"/>
            <a:ext cx="3181231" cy="332899"/>
          </a:xfrm>
          <a:prstGeom prst="rect">
            <a:avLst/>
          </a:prstGeom>
          <a:noFill/>
          <a:ln/>
        </p:spPr>
        <p:txBody>
          <a:bodyPr wrap="none" rtlCol="0" anchor="t"/>
          <a:lstStyle/>
          <a:p>
            <a:pPr marL="0" indent="0" algn="l">
              <a:lnSpc>
                <a:spcPts val="2622"/>
              </a:lnSpc>
              <a:buNone/>
            </a:pPr>
            <a:r>
              <a:rPr lang="en-US" sz="2098" b="1" dirty="0">
                <a:solidFill>
                  <a:srgbClr val="403C4E"/>
                </a:solidFill>
                <a:latin typeface="Merriweather" pitchFamily="34" charset="0"/>
                <a:ea typeface="Merriweather" pitchFamily="34" charset="-122"/>
                <a:cs typeface="Merriweather" pitchFamily="34" charset="-120"/>
              </a:rPr>
              <a:t>Middleware Integration</a:t>
            </a:r>
            <a:endParaRPr lang="en-US" sz="2098" dirty="0"/>
          </a:p>
        </p:txBody>
      </p:sp>
      <p:sp>
        <p:nvSpPr>
          <p:cNvPr id="11" name="Text 5"/>
          <p:cNvSpPr/>
          <p:nvPr/>
        </p:nvSpPr>
        <p:spPr>
          <a:xfrm>
            <a:off x="5841802" y="4326374"/>
            <a:ext cx="7989451" cy="1022985"/>
          </a:xfrm>
          <a:prstGeom prst="rect">
            <a:avLst/>
          </a:prstGeom>
          <a:noFill/>
          <a:ln/>
        </p:spPr>
        <p:txBody>
          <a:bodyPr wrap="square" rtlCol="0" anchor="t"/>
          <a:lstStyle/>
          <a:p>
            <a:pPr marL="0" indent="0" algn="l">
              <a:lnSpc>
                <a:spcPts val="2685"/>
              </a:lnSpc>
              <a:buNone/>
            </a:pPr>
            <a:r>
              <a:rPr lang="en-US" sz="1678" dirty="0">
                <a:solidFill>
                  <a:srgbClr val="403C4E"/>
                </a:solidFill>
                <a:latin typeface="Open Sans" pitchFamily="34" charset="0"/>
                <a:ea typeface="Open Sans" pitchFamily="34" charset="-122"/>
                <a:cs typeface="Open Sans" pitchFamily="34" charset="-120"/>
              </a:rPr>
              <a:t>Express.js seamlessly integrates with various middleware solutions, enabling Book a Doctor to implement features like authentication, authorization, and data validation to ensure a secure and reliable user experience.</a:t>
            </a:r>
            <a:endParaRPr lang="en-US" sz="1678" dirty="0"/>
          </a:p>
        </p:txBody>
      </p:sp>
      <p:pic>
        <p:nvPicPr>
          <p:cNvPr id="12" name="Image 4" descr="preencoded.png"/>
          <p:cNvPicPr>
            <a:picLocks noChangeAspect="1"/>
          </p:cNvPicPr>
          <p:nvPr/>
        </p:nvPicPr>
        <p:blipFill>
          <a:blip r:embed="rId7"/>
          <a:stretch>
            <a:fillRect/>
          </a:stretch>
        </p:blipFill>
        <p:spPr>
          <a:xfrm>
            <a:off x="4456748" y="5562362"/>
            <a:ext cx="1065490" cy="1909643"/>
          </a:xfrm>
          <a:prstGeom prst="rect">
            <a:avLst/>
          </a:prstGeom>
        </p:spPr>
      </p:pic>
      <p:sp>
        <p:nvSpPr>
          <p:cNvPr id="13" name="Text 6"/>
          <p:cNvSpPr/>
          <p:nvPr/>
        </p:nvSpPr>
        <p:spPr>
          <a:xfrm>
            <a:off x="5841802" y="5775365"/>
            <a:ext cx="2869049" cy="332899"/>
          </a:xfrm>
          <a:prstGeom prst="rect">
            <a:avLst/>
          </a:prstGeom>
          <a:noFill/>
          <a:ln/>
        </p:spPr>
        <p:txBody>
          <a:bodyPr wrap="none" rtlCol="0" anchor="t"/>
          <a:lstStyle/>
          <a:p>
            <a:pPr marL="0" indent="0" algn="l">
              <a:lnSpc>
                <a:spcPts val="2622"/>
              </a:lnSpc>
              <a:buNone/>
            </a:pPr>
            <a:r>
              <a:rPr lang="en-US" sz="2098" b="1" dirty="0">
                <a:solidFill>
                  <a:srgbClr val="403C4E"/>
                </a:solidFill>
                <a:latin typeface="Merriweather" pitchFamily="34" charset="0"/>
                <a:ea typeface="Merriweather" pitchFamily="34" charset="-122"/>
                <a:cs typeface="Merriweather" pitchFamily="34" charset="-120"/>
              </a:rPr>
              <a:t>Scalable and Efficient</a:t>
            </a:r>
            <a:endParaRPr lang="en-US" sz="2098" dirty="0"/>
          </a:p>
        </p:txBody>
      </p:sp>
      <p:sp>
        <p:nvSpPr>
          <p:cNvPr id="14" name="Text 7"/>
          <p:cNvSpPr/>
          <p:nvPr/>
        </p:nvSpPr>
        <p:spPr>
          <a:xfrm>
            <a:off x="5841802" y="6236018"/>
            <a:ext cx="7989451" cy="1022985"/>
          </a:xfrm>
          <a:prstGeom prst="rect">
            <a:avLst/>
          </a:prstGeom>
          <a:noFill/>
          <a:ln/>
        </p:spPr>
        <p:txBody>
          <a:bodyPr wrap="square" rtlCol="0" anchor="t"/>
          <a:lstStyle/>
          <a:p>
            <a:pPr marL="0" indent="0" algn="l">
              <a:lnSpc>
                <a:spcPts val="2685"/>
              </a:lnSpc>
              <a:buNone/>
            </a:pPr>
            <a:r>
              <a:rPr lang="en-US" sz="1678" dirty="0">
                <a:solidFill>
                  <a:srgbClr val="403C4E"/>
                </a:solidFill>
                <a:latin typeface="Open Sans" pitchFamily="34" charset="0"/>
                <a:ea typeface="Open Sans" pitchFamily="34" charset="-122"/>
                <a:cs typeface="Open Sans" pitchFamily="34" charset="-120"/>
              </a:rPr>
              <a:t>Express.js's lightweight and modular architecture allows Book a Doctor to scale its backend infrastructure as the application grows, maintaining high performance and responsiveness for users.</a:t>
            </a:r>
            <a:endParaRPr lang="en-US" sz="167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788075"/>
            <a:ext cx="7630001"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React.js: The User Interface</a:t>
            </a:r>
            <a:endParaRPr lang="en-US" sz="4374" dirty="0"/>
          </a:p>
        </p:txBody>
      </p:sp>
      <p:pic>
        <p:nvPicPr>
          <p:cNvPr id="5" name="Image 1" descr="preencoded.png"/>
          <p:cNvPicPr>
            <a:picLocks noChangeAspect="1"/>
          </p:cNvPicPr>
          <p:nvPr/>
        </p:nvPicPr>
        <p:blipFill>
          <a:blip r:embed="rId4"/>
          <a:stretch>
            <a:fillRect/>
          </a:stretch>
        </p:blipFill>
        <p:spPr>
          <a:xfrm>
            <a:off x="2037993" y="1926788"/>
            <a:ext cx="555427" cy="555427"/>
          </a:xfrm>
          <a:prstGeom prst="rect">
            <a:avLst/>
          </a:prstGeom>
        </p:spPr>
      </p:pic>
      <p:sp>
        <p:nvSpPr>
          <p:cNvPr id="6" name="Text 2"/>
          <p:cNvSpPr/>
          <p:nvPr/>
        </p:nvSpPr>
        <p:spPr>
          <a:xfrm>
            <a:off x="2037993" y="2704386"/>
            <a:ext cx="238863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Appointment Booking</a:t>
            </a:r>
            <a:endParaRPr lang="en-US" sz="2187" dirty="0"/>
          </a:p>
        </p:txBody>
      </p:sp>
      <p:sp>
        <p:nvSpPr>
          <p:cNvPr id="7" name="Text 3"/>
          <p:cNvSpPr/>
          <p:nvPr/>
        </p:nvSpPr>
        <p:spPr>
          <a:xfrm>
            <a:off x="2037993" y="3531989"/>
            <a:ext cx="2388632" cy="3909417"/>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intuitive and user-friendly appointment booking system built with React.js empowers patients to easily find available slots, select preferred providers, and schedule appointments with just a few clicks.</a:t>
            </a:r>
            <a:endParaRPr lang="en-US" sz="1750" dirty="0"/>
          </a:p>
        </p:txBody>
      </p:sp>
      <p:pic>
        <p:nvPicPr>
          <p:cNvPr id="8" name="Image 2" descr="preencoded.png"/>
          <p:cNvPicPr>
            <a:picLocks noChangeAspect="1"/>
          </p:cNvPicPr>
          <p:nvPr/>
        </p:nvPicPr>
        <p:blipFill>
          <a:blip r:embed="rId5"/>
          <a:stretch>
            <a:fillRect/>
          </a:stretch>
        </p:blipFill>
        <p:spPr>
          <a:xfrm>
            <a:off x="4759881" y="1926788"/>
            <a:ext cx="555427" cy="555427"/>
          </a:xfrm>
          <a:prstGeom prst="rect">
            <a:avLst/>
          </a:prstGeom>
        </p:spPr>
      </p:pic>
      <p:sp>
        <p:nvSpPr>
          <p:cNvPr id="9" name="Text 4"/>
          <p:cNvSpPr/>
          <p:nvPr/>
        </p:nvSpPr>
        <p:spPr>
          <a:xfrm>
            <a:off x="4759881" y="2704386"/>
            <a:ext cx="238863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Medical Records Management</a:t>
            </a:r>
            <a:endParaRPr lang="en-US" sz="2187" dirty="0"/>
          </a:p>
        </p:txBody>
      </p:sp>
      <p:sp>
        <p:nvSpPr>
          <p:cNvPr id="10" name="Text 5"/>
          <p:cNvSpPr/>
          <p:nvPr/>
        </p:nvSpPr>
        <p:spPr>
          <a:xfrm>
            <a:off x="4759881" y="3531989"/>
            <a:ext cx="2388632" cy="3198614"/>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Patients can securely access and manage their comprehensive medical records, including test results, prescriptions, and visit summaries, through the React.js-powered dashboard.</a:t>
            </a:r>
            <a:endParaRPr lang="en-US" sz="1750" dirty="0"/>
          </a:p>
        </p:txBody>
      </p:sp>
      <p:pic>
        <p:nvPicPr>
          <p:cNvPr id="11" name="Image 3" descr="preencoded.png"/>
          <p:cNvPicPr>
            <a:picLocks noChangeAspect="1"/>
          </p:cNvPicPr>
          <p:nvPr/>
        </p:nvPicPr>
        <p:blipFill>
          <a:blip r:embed="rId6"/>
          <a:stretch>
            <a:fillRect/>
          </a:stretch>
        </p:blipFill>
        <p:spPr>
          <a:xfrm>
            <a:off x="7481768" y="1926788"/>
            <a:ext cx="555427" cy="555427"/>
          </a:xfrm>
          <a:prstGeom prst="rect">
            <a:avLst/>
          </a:prstGeom>
        </p:spPr>
      </p:pic>
      <p:sp>
        <p:nvSpPr>
          <p:cNvPr id="12" name="Text 6"/>
          <p:cNvSpPr/>
          <p:nvPr/>
        </p:nvSpPr>
        <p:spPr>
          <a:xfrm>
            <a:off x="7481768" y="2704386"/>
            <a:ext cx="2388632"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Telehealth Integration</a:t>
            </a:r>
            <a:endParaRPr lang="en-US" sz="2187" dirty="0"/>
          </a:p>
        </p:txBody>
      </p:sp>
      <p:sp>
        <p:nvSpPr>
          <p:cNvPr id="13" name="Text 7"/>
          <p:cNvSpPr/>
          <p:nvPr/>
        </p:nvSpPr>
        <p:spPr>
          <a:xfrm>
            <a:off x="7481768" y="3531989"/>
            <a:ext cx="2388632" cy="3554016"/>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The React.js interface seamlessly integrates with telehealth capabilities, allowing patients to conduct virtual consultations with healthcare providers from the comfort of their own homes.</a:t>
            </a:r>
            <a:endParaRPr lang="en-US" sz="1750" dirty="0"/>
          </a:p>
        </p:txBody>
      </p:sp>
      <p:pic>
        <p:nvPicPr>
          <p:cNvPr id="14" name="Image 4" descr="preencoded.png"/>
          <p:cNvPicPr>
            <a:picLocks noChangeAspect="1"/>
          </p:cNvPicPr>
          <p:nvPr/>
        </p:nvPicPr>
        <p:blipFill>
          <a:blip r:embed="rId7"/>
          <a:stretch>
            <a:fillRect/>
          </a:stretch>
        </p:blipFill>
        <p:spPr>
          <a:xfrm>
            <a:off x="10203656" y="1926788"/>
            <a:ext cx="555427" cy="555427"/>
          </a:xfrm>
          <a:prstGeom prst="rect">
            <a:avLst/>
          </a:prstGeom>
        </p:spPr>
      </p:pic>
      <p:sp>
        <p:nvSpPr>
          <p:cNvPr id="15" name="Text 8"/>
          <p:cNvSpPr/>
          <p:nvPr/>
        </p:nvSpPr>
        <p:spPr>
          <a:xfrm>
            <a:off x="10203656" y="2704386"/>
            <a:ext cx="2388751" cy="694373"/>
          </a:xfrm>
          <a:prstGeom prst="rect">
            <a:avLst/>
          </a:prstGeom>
          <a:noFill/>
          <a:ln/>
        </p:spPr>
        <p:txBody>
          <a:bodyPr wrap="squar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Personalized Notifications</a:t>
            </a:r>
            <a:endParaRPr lang="en-US" sz="2187" dirty="0"/>
          </a:p>
        </p:txBody>
      </p:sp>
      <p:sp>
        <p:nvSpPr>
          <p:cNvPr id="16" name="Text 9"/>
          <p:cNvSpPr/>
          <p:nvPr/>
        </p:nvSpPr>
        <p:spPr>
          <a:xfrm>
            <a:off x="10203656" y="3531989"/>
            <a:ext cx="2388751" cy="3909417"/>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Patients receive timely and personalized notifications through the React.js-based application, keeping them informed about upcoming appointments, test results, and other important healthcare updates.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FFFFF"/>
          </a:solidFill>
          <a:ln/>
        </p:spPr>
      </p:sp>
      <p:sp>
        <p:nvSpPr>
          <p:cNvPr id="4" name="Text 1"/>
          <p:cNvSpPr/>
          <p:nvPr/>
        </p:nvSpPr>
        <p:spPr>
          <a:xfrm>
            <a:off x="2533769" y="553522"/>
            <a:ext cx="8948380" cy="629007"/>
          </a:xfrm>
          <a:prstGeom prst="rect">
            <a:avLst/>
          </a:prstGeom>
          <a:noFill/>
          <a:ln/>
        </p:spPr>
        <p:txBody>
          <a:bodyPr wrap="none" rtlCol="0" anchor="t"/>
          <a:lstStyle/>
          <a:p>
            <a:pPr marL="0" indent="0">
              <a:lnSpc>
                <a:spcPts val="4954"/>
              </a:lnSpc>
              <a:buNone/>
            </a:pPr>
            <a:r>
              <a:rPr lang="en-US" sz="3963" b="1" dirty="0">
                <a:solidFill>
                  <a:srgbClr val="403C4E"/>
                </a:solidFill>
                <a:latin typeface="Merriweather" pitchFamily="34" charset="0"/>
                <a:ea typeface="Merriweather" pitchFamily="34" charset="-122"/>
                <a:cs typeface="Merriweather" pitchFamily="34" charset="-120"/>
              </a:rPr>
              <a:t>Node.js: The Runtime Environment</a:t>
            </a:r>
            <a:endParaRPr lang="en-US" sz="3963" dirty="0"/>
          </a:p>
        </p:txBody>
      </p:sp>
      <p:sp>
        <p:nvSpPr>
          <p:cNvPr id="5" name="Shape 2"/>
          <p:cNvSpPr/>
          <p:nvPr/>
        </p:nvSpPr>
        <p:spPr>
          <a:xfrm>
            <a:off x="2533769" y="1585079"/>
            <a:ext cx="4680823" cy="2785348"/>
          </a:xfrm>
          <a:prstGeom prst="roundRect">
            <a:avLst>
              <a:gd name="adj" fmla="val 3253"/>
            </a:avLst>
          </a:prstGeom>
          <a:solidFill>
            <a:srgbClr val="FFD8CC"/>
          </a:solidFill>
          <a:ln w="7620">
            <a:solidFill>
              <a:srgbClr val="E5BEB2"/>
            </a:solidFill>
            <a:prstDash val="solid"/>
          </a:ln>
        </p:spPr>
      </p:sp>
      <p:sp>
        <p:nvSpPr>
          <p:cNvPr id="6" name="Text 3"/>
          <p:cNvSpPr/>
          <p:nvPr/>
        </p:nvSpPr>
        <p:spPr>
          <a:xfrm>
            <a:off x="2742605" y="1793915"/>
            <a:ext cx="2710101" cy="314563"/>
          </a:xfrm>
          <a:prstGeom prst="rect">
            <a:avLst/>
          </a:prstGeom>
          <a:noFill/>
          <a:ln/>
        </p:spPr>
        <p:txBody>
          <a:bodyPr wrap="none" rtlCol="0" anchor="t"/>
          <a:lstStyle/>
          <a:p>
            <a:pPr marL="0" indent="0">
              <a:lnSpc>
                <a:spcPts val="2477"/>
              </a:lnSpc>
              <a:buNone/>
            </a:pPr>
            <a:r>
              <a:rPr lang="en-US" sz="1982" b="1" dirty="0">
                <a:solidFill>
                  <a:srgbClr val="403C4E"/>
                </a:solidFill>
                <a:latin typeface="Merriweather" pitchFamily="34" charset="0"/>
                <a:ea typeface="Merriweather" pitchFamily="34" charset="-122"/>
                <a:cs typeface="Merriweather" pitchFamily="34" charset="-120"/>
              </a:rPr>
              <a:t>Efficient and Scalable</a:t>
            </a:r>
            <a:endParaRPr lang="en-US" sz="1982" dirty="0"/>
          </a:p>
        </p:txBody>
      </p:sp>
      <p:sp>
        <p:nvSpPr>
          <p:cNvPr id="7" name="Text 4"/>
          <p:cNvSpPr/>
          <p:nvPr/>
        </p:nvSpPr>
        <p:spPr>
          <a:xfrm>
            <a:off x="2742605" y="2229207"/>
            <a:ext cx="4263152" cy="1932384"/>
          </a:xfrm>
          <a:prstGeom prst="rect">
            <a:avLst/>
          </a:prstGeom>
          <a:noFill/>
          <a:ln/>
        </p:spPr>
        <p:txBody>
          <a:bodyPr wrap="square" rtlCol="0" anchor="t"/>
          <a:lstStyle/>
          <a:p>
            <a:pPr marL="0" indent="0">
              <a:lnSpc>
                <a:spcPts val="2536"/>
              </a:lnSpc>
              <a:buNone/>
            </a:pPr>
            <a:r>
              <a:rPr lang="en-US" sz="1585" dirty="0">
                <a:solidFill>
                  <a:srgbClr val="403C4E"/>
                </a:solidFill>
                <a:latin typeface="Open Sans" pitchFamily="34" charset="0"/>
                <a:ea typeface="Open Sans" pitchFamily="34" charset="-122"/>
                <a:cs typeface="Open Sans" pitchFamily="34" charset="-120"/>
              </a:rPr>
              <a:t>Node.js's event-driven, non-blocking I/O model allows Book a Doctor's backend to handle a large number of concurrent connections and deliver lightning-fast responses, ensuring a seamless user experience even during peak usage.</a:t>
            </a:r>
            <a:endParaRPr lang="en-US" sz="1585" dirty="0"/>
          </a:p>
        </p:txBody>
      </p:sp>
      <p:sp>
        <p:nvSpPr>
          <p:cNvPr id="8" name="Shape 5"/>
          <p:cNvSpPr/>
          <p:nvPr/>
        </p:nvSpPr>
        <p:spPr>
          <a:xfrm>
            <a:off x="7415808" y="1585079"/>
            <a:ext cx="4680823" cy="2785348"/>
          </a:xfrm>
          <a:prstGeom prst="roundRect">
            <a:avLst>
              <a:gd name="adj" fmla="val 3253"/>
            </a:avLst>
          </a:prstGeom>
          <a:solidFill>
            <a:srgbClr val="FFD8CC"/>
          </a:solidFill>
          <a:ln w="7620">
            <a:solidFill>
              <a:srgbClr val="E5BEB2"/>
            </a:solidFill>
            <a:prstDash val="solid"/>
          </a:ln>
        </p:spPr>
      </p:sp>
      <p:sp>
        <p:nvSpPr>
          <p:cNvPr id="9" name="Text 6"/>
          <p:cNvSpPr/>
          <p:nvPr/>
        </p:nvSpPr>
        <p:spPr>
          <a:xfrm>
            <a:off x="7624643" y="1793915"/>
            <a:ext cx="2643664" cy="314563"/>
          </a:xfrm>
          <a:prstGeom prst="rect">
            <a:avLst/>
          </a:prstGeom>
          <a:noFill/>
          <a:ln/>
        </p:spPr>
        <p:txBody>
          <a:bodyPr wrap="none" rtlCol="0" anchor="t"/>
          <a:lstStyle/>
          <a:p>
            <a:pPr marL="0" indent="0">
              <a:lnSpc>
                <a:spcPts val="2477"/>
              </a:lnSpc>
              <a:buNone/>
            </a:pPr>
            <a:r>
              <a:rPr lang="en-US" sz="1982" b="1" dirty="0">
                <a:solidFill>
                  <a:srgbClr val="403C4E"/>
                </a:solidFill>
                <a:latin typeface="Merriweather" pitchFamily="34" charset="0"/>
                <a:ea typeface="Merriweather" pitchFamily="34" charset="-122"/>
                <a:cs typeface="Merriweather" pitchFamily="34" charset="-120"/>
              </a:rPr>
              <a:t>Extensive Ecosystem</a:t>
            </a:r>
            <a:endParaRPr lang="en-US" sz="1982" dirty="0"/>
          </a:p>
        </p:txBody>
      </p:sp>
      <p:sp>
        <p:nvSpPr>
          <p:cNvPr id="10" name="Text 7"/>
          <p:cNvSpPr/>
          <p:nvPr/>
        </p:nvSpPr>
        <p:spPr>
          <a:xfrm>
            <a:off x="7624643" y="2229207"/>
            <a:ext cx="4263152" cy="1932384"/>
          </a:xfrm>
          <a:prstGeom prst="rect">
            <a:avLst/>
          </a:prstGeom>
          <a:noFill/>
          <a:ln/>
        </p:spPr>
        <p:txBody>
          <a:bodyPr wrap="square" rtlCol="0" anchor="t"/>
          <a:lstStyle/>
          <a:p>
            <a:pPr marL="0" indent="0">
              <a:lnSpc>
                <a:spcPts val="2536"/>
              </a:lnSpc>
              <a:buNone/>
            </a:pPr>
            <a:r>
              <a:rPr lang="en-US" sz="1585" dirty="0">
                <a:solidFill>
                  <a:srgbClr val="403C4E"/>
                </a:solidFill>
                <a:latin typeface="Open Sans" pitchFamily="34" charset="0"/>
                <a:ea typeface="Open Sans" pitchFamily="34" charset="-122"/>
                <a:cs typeface="Open Sans" pitchFamily="34" charset="-120"/>
              </a:rPr>
              <a:t>The robust Node.js ecosystem, with its vast array of open-source libraries and tools, enables the Book a Doctor team to quickly build, test, and deploy new features, accelerating the application's development and innovation.</a:t>
            </a:r>
            <a:endParaRPr lang="en-US" sz="1585" dirty="0"/>
          </a:p>
        </p:txBody>
      </p:sp>
      <p:sp>
        <p:nvSpPr>
          <p:cNvPr id="11" name="Shape 8"/>
          <p:cNvSpPr/>
          <p:nvPr/>
        </p:nvSpPr>
        <p:spPr>
          <a:xfrm>
            <a:off x="2533769" y="4571643"/>
            <a:ext cx="4680823" cy="3107412"/>
          </a:xfrm>
          <a:prstGeom prst="roundRect">
            <a:avLst>
              <a:gd name="adj" fmla="val 2915"/>
            </a:avLst>
          </a:prstGeom>
          <a:solidFill>
            <a:srgbClr val="FFD8CC"/>
          </a:solidFill>
          <a:ln w="7620">
            <a:solidFill>
              <a:srgbClr val="E5BEB2"/>
            </a:solidFill>
            <a:prstDash val="solid"/>
          </a:ln>
        </p:spPr>
      </p:sp>
      <p:sp>
        <p:nvSpPr>
          <p:cNvPr id="12" name="Text 9"/>
          <p:cNvSpPr/>
          <p:nvPr/>
        </p:nvSpPr>
        <p:spPr>
          <a:xfrm>
            <a:off x="2742605" y="4780478"/>
            <a:ext cx="3786068" cy="314563"/>
          </a:xfrm>
          <a:prstGeom prst="rect">
            <a:avLst/>
          </a:prstGeom>
          <a:noFill/>
          <a:ln/>
        </p:spPr>
        <p:txBody>
          <a:bodyPr wrap="none" rtlCol="0" anchor="t"/>
          <a:lstStyle/>
          <a:p>
            <a:pPr marL="0" indent="0">
              <a:lnSpc>
                <a:spcPts val="2477"/>
              </a:lnSpc>
              <a:buNone/>
            </a:pPr>
            <a:r>
              <a:rPr lang="en-US" sz="1982" b="1" dirty="0">
                <a:solidFill>
                  <a:srgbClr val="403C4E"/>
                </a:solidFill>
                <a:latin typeface="Merriweather" pitchFamily="34" charset="0"/>
                <a:ea typeface="Merriweather" pitchFamily="34" charset="-122"/>
                <a:cs typeface="Merriweather" pitchFamily="34" charset="-120"/>
              </a:rPr>
              <a:t>Cross-Platform Compatibility</a:t>
            </a:r>
            <a:endParaRPr lang="en-US" sz="1982" dirty="0"/>
          </a:p>
        </p:txBody>
      </p:sp>
      <p:sp>
        <p:nvSpPr>
          <p:cNvPr id="13" name="Text 10"/>
          <p:cNvSpPr/>
          <p:nvPr/>
        </p:nvSpPr>
        <p:spPr>
          <a:xfrm>
            <a:off x="2742605" y="5215771"/>
            <a:ext cx="4263152" cy="1932384"/>
          </a:xfrm>
          <a:prstGeom prst="rect">
            <a:avLst/>
          </a:prstGeom>
          <a:noFill/>
          <a:ln/>
        </p:spPr>
        <p:txBody>
          <a:bodyPr wrap="square" rtlCol="0" anchor="t"/>
          <a:lstStyle/>
          <a:p>
            <a:pPr marL="0" indent="0">
              <a:lnSpc>
                <a:spcPts val="2536"/>
              </a:lnSpc>
              <a:buNone/>
            </a:pPr>
            <a:r>
              <a:rPr lang="en-US" sz="1585" dirty="0">
                <a:solidFill>
                  <a:srgbClr val="403C4E"/>
                </a:solidFill>
                <a:latin typeface="Open Sans" pitchFamily="34" charset="0"/>
                <a:ea typeface="Open Sans" pitchFamily="34" charset="-122"/>
                <a:cs typeface="Open Sans" pitchFamily="34" charset="-120"/>
              </a:rPr>
              <a:t>Node.js's ability to run on multiple operating systems, including Windows, macOS, and Linux, allows Book a Doctor to be deployed and maintained on a wide range of server environments, ensuring flexibility and scalability.</a:t>
            </a:r>
            <a:endParaRPr lang="en-US" sz="1585" dirty="0"/>
          </a:p>
        </p:txBody>
      </p:sp>
      <p:sp>
        <p:nvSpPr>
          <p:cNvPr id="14" name="Shape 11"/>
          <p:cNvSpPr/>
          <p:nvPr/>
        </p:nvSpPr>
        <p:spPr>
          <a:xfrm>
            <a:off x="7415808" y="4571643"/>
            <a:ext cx="4680823" cy="3107412"/>
          </a:xfrm>
          <a:prstGeom prst="roundRect">
            <a:avLst>
              <a:gd name="adj" fmla="val 2915"/>
            </a:avLst>
          </a:prstGeom>
          <a:solidFill>
            <a:srgbClr val="FFD8CC"/>
          </a:solidFill>
          <a:ln w="7620">
            <a:solidFill>
              <a:srgbClr val="E5BEB2"/>
            </a:solidFill>
            <a:prstDash val="solid"/>
          </a:ln>
        </p:spPr>
      </p:sp>
      <p:sp>
        <p:nvSpPr>
          <p:cNvPr id="15" name="Text 12"/>
          <p:cNvSpPr/>
          <p:nvPr/>
        </p:nvSpPr>
        <p:spPr>
          <a:xfrm>
            <a:off x="7624643" y="4780478"/>
            <a:ext cx="3267313" cy="314563"/>
          </a:xfrm>
          <a:prstGeom prst="rect">
            <a:avLst/>
          </a:prstGeom>
          <a:noFill/>
          <a:ln/>
        </p:spPr>
        <p:txBody>
          <a:bodyPr wrap="none" rtlCol="0" anchor="t"/>
          <a:lstStyle/>
          <a:p>
            <a:pPr marL="0" indent="0">
              <a:lnSpc>
                <a:spcPts val="2477"/>
              </a:lnSpc>
              <a:buNone/>
            </a:pPr>
            <a:r>
              <a:rPr lang="en-US" sz="1982" b="1" dirty="0">
                <a:solidFill>
                  <a:srgbClr val="403C4E"/>
                </a:solidFill>
                <a:latin typeface="Merriweather" pitchFamily="34" charset="0"/>
                <a:ea typeface="Merriweather" pitchFamily="34" charset="-122"/>
                <a:cs typeface="Merriweather" pitchFamily="34" charset="-120"/>
              </a:rPr>
              <a:t>Asynchronous Processing</a:t>
            </a:r>
            <a:endParaRPr lang="en-US" sz="1982" dirty="0"/>
          </a:p>
        </p:txBody>
      </p:sp>
      <p:sp>
        <p:nvSpPr>
          <p:cNvPr id="16" name="Text 13"/>
          <p:cNvSpPr/>
          <p:nvPr/>
        </p:nvSpPr>
        <p:spPr>
          <a:xfrm>
            <a:off x="7624643" y="5215771"/>
            <a:ext cx="4263152" cy="2254448"/>
          </a:xfrm>
          <a:prstGeom prst="rect">
            <a:avLst/>
          </a:prstGeom>
          <a:noFill/>
          <a:ln/>
        </p:spPr>
        <p:txBody>
          <a:bodyPr wrap="square" rtlCol="0" anchor="t"/>
          <a:lstStyle/>
          <a:p>
            <a:pPr marL="0" indent="0">
              <a:lnSpc>
                <a:spcPts val="2536"/>
              </a:lnSpc>
              <a:buNone/>
            </a:pPr>
            <a:r>
              <a:rPr lang="en-US" sz="1585" dirty="0">
                <a:solidFill>
                  <a:srgbClr val="403C4E"/>
                </a:solidFill>
                <a:latin typeface="Open Sans" pitchFamily="34" charset="0"/>
                <a:ea typeface="Open Sans" pitchFamily="34" charset="-122"/>
                <a:cs typeface="Open Sans" pitchFamily="34" charset="-120"/>
              </a:rPr>
              <a:t>Node.js's asynchronous programming model helps Book a Doctor's backend handle resource-intensive tasks, such as image processing or email notifications, without blocking the main event loop and compromising the overall system performance.</a:t>
            </a:r>
            <a:endParaRPr lang="en-US" sz="158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3443288" y="449580"/>
            <a:ext cx="6107906" cy="509349"/>
          </a:xfrm>
          <a:prstGeom prst="rect">
            <a:avLst/>
          </a:prstGeom>
          <a:noFill/>
          <a:ln/>
        </p:spPr>
        <p:txBody>
          <a:bodyPr wrap="none" rtlCol="0" anchor="t"/>
          <a:lstStyle/>
          <a:p>
            <a:pPr marL="0" indent="0">
              <a:lnSpc>
                <a:spcPts val="4011"/>
              </a:lnSpc>
              <a:buNone/>
            </a:pPr>
            <a:r>
              <a:rPr lang="en-US" sz="3209" b="1" dirty="0">
                <a:solidFill>
                  <a:srgbClr val="403C4E"/>
                </a:solidFill>
                <a:latin typeface="Merriweather" pitchFamily="34" charset="0"/>
                <a:ea typeface="Merriweather" pitchFamily="34" charset="-122"/>
                <a:cs typeface="Merriweather" pitchFamily="34" charset="-120"/>
              </a:rPr>
              <a:t>Key Features of Book a Doctor</a:t>
            </a:r>
            <a:endParaRPr lang="en-US" sz="3209" dirty="0"/>
          </a:p>
        </p:txBody>
      </p:sp>
      <p:sp>
        <p:nvSpPr>
          <p:cNvPr id="5" name="Shape 2"/>
          <p:cNvSpPr/>
          <p:nvPr/>
        </p:nvSpPr>
        <p:spPr>
          <a:xfrm>
            <a:off x="7298888" y="1284923"/>
            <a:ext cx="32504" cy="6494978"/>
          </a:xfrm>
          <a:prstGeom prst="roundRect">
            <a:avLst>
              <a:gd name="adj" fmla="val 225701"/>
            </a:avLst>
          </a:prstGeom>
          <a:solidFill>
            <a:srgbClr val="E5BEB2"/>
          </a:solidFill>
          <a:ln/>
        </p:spPr>
      </p:sp>
      <p:sp>
        <p:nvSpPr>
          <p:cNvPr id="6" name="Shape 3"/>
          <p:cNvSpPr/>
          <p:nvPr/>
        </p:nvSpPr>
        <p:spPr>
          <a:xfrm>
            <a:off x="6561177" y="1579305"/>
            <a:ext cx="570548" cy="32504"/>
          </a:xfrm>
          <a:prstGeom prst="roundRect">
            <a:avLst>
              <a:gd name="adj" fmla="val 225701"/>
            </a:avLst>
          </a:prstGeom>
          <a:solidFill>
            <a:srgbClr val="E5BEB2"/>
          </a:solidFill>
          <a:ln/>
        </p:spPr>
      </p:sp>
      <p:sp>
        <p:nvSpPr>
          <p:cNvPr id="7" name="Shape 4"/>
          <p:cNvSpPr/>
          <p:nvPr/>
        </p:nvSpPr>
        <p:spPr>
          <a:xfrm>
            <a:off x="7131725" y="1412319"/>
            <a:ext cx="366712" cy="366713"/>
          </a:xfrm>
          <a:prstGeom prst="roundRect">
            <a:avLst>
              <a:gd name="adj" fmla="val 20005"/>
            </a:avLst>
          </a:prstGeom>
          <a:solidFill>
            <a:srgbClr val="FFD8CC"/>
          </a:solidFill>
          <a:ln w="7620">
            <a:solidFill>
              <a:srgbClr val="E5BEB2"/>
            </a:solidFill>
            <a:prstDash val="solid"/>
          </a:ln>
        </p:spPr>
      </p:sp>
      <p:sp>
        <p:nvSpPr>
          <p:cNvPr id="8" name="Text 5"/>
          <p:cNvSpPr/>
          <p:nvPr/>
        </p:nvSpPr>
        <p:spPr>
          <a:xfrm>
            <a:off x="7259003" y="1442799"/>
            <a:ext cx="112038"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1</a:t>
            </a:r>
            <a:endParaRPr lang="en-US" sz="1926" dirty="0"/>
          </a:p>
        </p:txBody>
      </p:sp>
      <p:sp>
        <p:nvSpPr>
          <p:cNvPr id="9" name="Text 6"/>
          <p:cNvSpPr/>
          <p:nvPr/>
        </p:nvSpPr>
        <p:spPr>
          <a:xfrm>
            <a:off x="3443288" y="1447919"/>
            <a:ext cx="2975253" cy="509588"/>
          </a:xfrm>
          <a:prstGeom prst="rect">
            <a:avLst/>
          </a:prstGeom>
          <a:noFill/>
          <a:ln/>
        </p:spPr>
        <p:txBody>
          <a:bodyPr wrap="square" rtlCol="0" anchor="t"/>
          <a:lstStyle/>
          <a:p>
            <a:pPr marL="0" indent="0" algn="r">
              <a:lnSpc>
                <a:spcPts val="2006"/>
              </a:lnSpc>
              <a:buNone/>
            </a:pPr>
            <a:r>
              <a:rPr lang="en-US" sz="1605" b="1" dirty="0">
                <a:solidFill>
                  <a:srgbClr val="403C4E"/>
                </a:solidFill>
                <a:latin typeface="Merriweather" pitchFamily="34" charset="0"/>
                <a:ea typeface="Merriweather" pitchFamily="34" charset="-122"/>
                <a:cs typeface="Merriweather" pitchFamily="34" charset="-120"/>
              </a:rPr>
              <a:t>Seamless Appointment Booking</a:t>
            </a:r>
            <a:endParaRPr lang="en-US" sz="1605" dirty="0"/>
          </a:p>
        </p:txBody>
      </p:sp>
      <p:sp>
        <p:nvSpPr>
          <p:cNvPr id="10" name="Text 7"/>
          <p:cNvSpPr/>
          <p:nvPr/>
        </p:nvSpPr>
        <p:spPr>
          <a:xfrm>
            <a:off x="3443288" y="2055257"/>
            <a:ext cx="2975253" cy="1564481"/>
          </a:xfrm>
          <a:prstGeom prst="rect">
            <a:avLst/>
          </a:prstGeom>
          <a:noFill/>
          <a:ln/>
        </p:spPr>
        <p:txBody>
          <a:bodyPr wrap="square" rtlCol="0" anchor="t"/>
          <a:lstStyle/>
          <a:p>
            <a:pPr marL="0" indent="0" algn="r">
              <a:lnSpc>
                <a:spcPts val="2054"/>
              </a:lnSpc>
              <a:buNone/>
            </a:pPr>
            <a:r>
              <a:rPr lang="en-US" sz="1284" dirty="0">
                <a:solidFill>
                  <a:srgbClr val="403C4E"/>
                </a:solidFill>
                <a:latin typeface="Open Sans" pitchFamily="34" charset="0"/>
                <a:ea typeface="Open Sans" pitchFamily="34" charset="-122"/>
                <a:cs typeface="Open Sans" pitchFamily="34" charset="-120"/>
              </a:rPr>
              <a:t>Book a Doctor's user-friendly interface allows patients to quickly search for available healthcare providers, view their schedules, and book appointments that fit their personal needs and preferences.</a:t>
            </a:r>
            <a:endParaRPr lang="en-US" sz="1284" dirty="0"/>
          </a:p>
        </p:txBody>
      </p:sp>
      <p:sp>
        <p:nvSpPr>
          <p:cNvPr id="11" name="Shape 8"/>
          <p:cNvSpPr/>
          <p:nvPr/>
        </p:nvSpPr>
        <p:spPr>
          <a:xfrm>
            <a:off x="7498437" y="2394406"/>
            <a:ext cx="570548" cy="32504"/>
          </a:xfrm>
          <a:prstGeom prst="roundRect">
            <a:avLst>
              <a:gd name="adj" fmla="val 225701"/>
            </a:avLst>
          </a:prstGeom>
          <a:solidFill>
            <a:srgbClr val="E5BEB2"/>
          </a:solidFill>
          <a:ln/>
        </p:spPr>
      </p:sp>
      <p:sp>
        <p:nvSpPr>
          <p:cNvPr id="12" name="Shape 9"/>
          <p:cNvSpPr/>
          <p:nvPr/>
        </p:nvSpPr>
        <p:spPr>
          <a:xfrm>
            <a:off x="7131725" y="2227421"/>
            <a:ext cx="366712" cy="366713"/>
          </a:xfrm>
          <a:prstGeom prst="roundRect">
            <a:avLst>
              <a:gd name="adj" fmla="val 20005"/>
            </a:avLst>
          </a:prstGeom>
          <a:solidFill>
            <a:srgbClr val="FFD8CC"/>
          </a:solidFill>
          <a:ln w="7620">
            <a:solidFill>
              <a:srgbClr val="E5BEB2"/>
            </a:solidFill>
            <a:prstDash val="solid"/>
          </a:ln>
        </p:spPr>
      </p:sp>
      <p:sp>
        <p:nvSpPr>
          <p:cNvPr id="13" name="Text 10"/>
          <p:cNvSpPr/>
          <p:nvPr/>
        </p:nvSpPr>
        <p:spPr>
          <a:xfrm>
            <a:off x="7241024" y="2257901"/>
            <a:ext cx="147995"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2</a:t>
            </a:r>
            <a:endParaRPr lang="en-US" sz="1926" dirty="0"/>
          </a:p>
        </p:txBody>
      </p:sp>
      <p:sp>
        <p:nvSpPr>
          <p:cNvPr id="14" name="Text 11"/>
          <p:cNvSpPr/>
          <p:nvPr/>
        </p:nvSpPr>
        <p:spPr>
          <a:xfrm>
            <a:off x="8211622" y="2263021"/>
            <a:ext cx="2975372" cy="509588"/>
          </a:xfrm>
          <a:prstGeom prst="rect">
            <a:avLst/>
          </a:prstGeom>
          <a:noFill/>
          <a:ln/>
        </p:spPr>
        <p:txBody>
          <a:bodyPr wrap="square" rtlCol="0" anchor="t"/>
          <a:lstStyle/>
          <a:p>
            <a:pPr marL="0" indent="0" algn="l">
              <a:lnSpc>
                <a:spcPts val="2006"/>
              </a:lnSpc>
              <a:buNone/>
            </a:pPr>
            <a:r>
              <a:rPr lang="en-US" sz="1605" b="1" dirty="0">
                <a:solidFill>
                  <a:srgbClr val="403C4E"/>
                </a:solidFill>
                <a:latin typeface="Merriweather" pitchFamily="34" charset="0"/>
                <a:ea typeface="Merriweather" pitchFamily="34" charset="-122"/>
                <a:cs typeface="Merriweather" pitchFamily="34" charset="-120"/>
              </a:rPr>
              <a:t>Comprehensive Medical Records</a:t>
            </a:r>
            <a:endParaRPr lang="en-US" sz="1605" dirty="0"/>
          </a:p>
        </p:txBody>
      </p:sp>
      <p:sp>
        <p:nvSpPr>
          <p:cNvPr id="15" name="Text 12"/>
          <p:cNvSpPr/>
          <p:nvPr/>
        </p:nvSpPr>
        <p:spPr>
          <a:xfrm>
            <a:off x="8211622" y="2870359"/>
            <a:ext cx="2975372" cy="1564481"/>
          </a:xfrm>
          <a:prstGeom prst="rect">
            <a:avLst/>
          </a:prstGeom>
          <a:noFill/>
          <a:ln/>
        </p:spPr>
        <p:txBody>
          <a:bodyPr wrap="square" rtlCol="0" anchor="t"/>
          <a:lstStyle/>
          <a:p>
            <a:pPr marL="0" indent="0" algn="l">
              <a:lnSpc>
                <a:spcPts val="2054"/>
              </a:lnSpc>
              <a:buNone/>
            </a:pPr>
            <a:r>
              <a:rPr lang="en-US" sz="1284" dirty="0">
                <a:solidFill>
                  <a:srgbClr val="403C4E"/>
                </a:solidFill>
                <a:latin typeface="Open Sans" pitchFamily="34" charset="0"/>
                <a:ea typeface="Open Sans" pitchFamily="34" charset="-122"/>
                <a:cs typeface="Open Sans" pitchFamily="34" charset="-120"/>
              </a:rPr>
              <a:t>Patients can securely access and manage their complete medical history, including lab results, prescriptions, and past visit summaries, all in one convenient online platform.</a:t>
            </a:r>
            <a:endParaRPr lang="en-US" sz="1284" dirty="0"/>
          </a:p>
        </p:txBody>
      </p:sp>
      <p:sp>
        <p:nvSpPr>
          <p:cNvPr id="16" name="Shape 13"/>
          <p:cNvSpPr/>
          <p:nvPr/>
        </p:nvSpPr>
        <p:spPr>
          <a:xfrm>
            <a:off x="6561177" y="4240113"/>
            <a:ext cx="570548" cy="32504"/>
          </a:xfrm>
          <a:prstGeom prst="roundRect">
            <a:avLst>
              <a:gd name="adj" fmla="val 225701"/>
            </a:avLst>
          </a:prstGeom>
          <a:solidFill>
            <a:srgbClr val="E5BEB2"/>
          </a:solidFill>
          <a:ln/>
        </p:spPr>
      </p:sp>
      <p:sp>
        <p:nvSpPr>
          <p:cNvPr id="17" name="Shape 14"/>
          <p:cNvSpPr/>
          <p:nvPr/>
        </p:nvSpPr>
        <p:spPr>
          <a:xfrm>
            <a:off x="7131725" y="4073128"/>
            <a:ext cx="366712" cy="366713"/>
          </a:xfrm>
          <a:prstGeom prst="roundRect">
            <a:avLst>
              <a:gd name="adj" fmla="val 20005"/>
            </a:avLst>
          </a:prstGeom>
          <a:solidFill>
            <a:srgbClr val="FFD8CC"/>
          </a:solidFill>
          <a:ln w="7620">
            <a:solidFill>
              <a:srgbClr val="E5BEB2"/>
            </a:solidFill>
            <a:prstDash val="solid"/>
          </a:ln>
        </p:spPr>
      </p:sp>
      <p:sp>
        <p:nvSpPr>
          <p:cNvPr id="18" name="Text 15"/>
          <p:cNvSpPr/>
          <p:nvPr/>
        </p:nvSpPr>
        <p:spPr>
          <a:xfrm>
            <a:off x="7245906" y="4103608"/>
            <a:ext cx="138351"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3</a:t>
            </a:r>
            <a:endParaRPr lang="en-US" sz="1926" dirty="0"/>
          </a:p>
        </p:txBody>
      </p:sp>
      <p:sp>
        <p:nvSpPr>
          <p:cNvPr id="19" name="Text 16"/>
          <p:cNvSpPr/>
          <p:nvPr/>
        </p:nvSpPr>
        <p:spPr>
          <a:xfrm>
            <a:off x="3848219" y="4108728"/>
            <a:ext cx="2570321" cy="254794"/>
          </a:xfrm>
          <a:prstGeom prst="rect">
            <a:avLst/>
          </a:prstGeom>
          <a:noFill/>
          <a:ln/>
        </p:spPr>
        <p:txBody>
          <a:bodyPr wrap="none" rtlCol="0" anchor="t"/>
          <a:lstStyle/>
          <a:p>
            <a:pPr marL="0" indent="0" algn="r">
              <a:lnSpc>
                <a:spcPts val="2006"/>
              </a:lnSpc>
              <a:buNone/>
            </a:pPr>
            <a:r>
              <a:rPr lang="en-US" sz="1605" b="1" dirty="0">
                <a:solidFill>
                  <a:srgbClr val="403C4E"/>
                </a:solidFill>
                <a:latin typeface="Merriweather" pitchFamily="34" charset="0"/>
                <a:ea typeface="Merriweather" pitchFamily="34" charset="-122"/>
                <a:cs typeface="Merriweather" pitchFamily="34" charset="-120"/>
              </a:rPr>
              <a:t>Telehealth Consultations</a:t>
            </a:r>
            <a:endParaRPr lang="en-US" sz="1605" dirty="0"/>
          </a:p>
        </p:txBody>
      </p:sp>
      <p:sp>
        <p:nvSpPr>
          <p:cNvPr id="20" name="Text 17"/>
          <p:cNvSpPr/>
          <p:nvPr/>
        </p:nvSpPr>
        <p:spPr>
          <a:xfrm>
            <a:off x="3443288" y="4461272"/>
            <a:ext cx="2975253" cy="1564481"/>
          </a:xfrm>
          <a:prstGeom prst="rect">
            <a:avLst/>
          </a:prstGeom>
          <a:noFill/>
          <a:ln/>
        </p:spPr>
        <p:txBody>
          <a:bodyPr wrap="square" rtlCol="0" anchor="t"/>
          <a:lstStyle/>
          <a:p>
            <a:pPr marL="0" indent="0" algn="r">
              <a:lnSpc>
                <a:spcPts val="2054"/>
              </a:lnSpc>
              <a:buNone/>
            </a:pPr>
            <a:r>
              <a:rPr lang="en-US" sz="1284" dirty="0">
                <a:solidFill>
                  <a:srgbClr val="403C4E"/>
                </a:solidFill>
                <a:latin typeface="Open Sans" pitchFamily="34" charset="0"/>
                <a:ea typeface="Open Sans" pitchFamily="34" charset="-122"/>
                <a:cs typeface="Open Sans" pitchFamily="34" charset="-120"/>
              </a:rPr>
              <a:t>Book a Doctor integrates seamless video conferencing capabilities, enabling patients to consult with their healthcare providers remotely, reducing the need for in-person visits and improving access to care.</a:t>
            </a:r>
            <a:endParaRPr lang="en-US" sz="1284" dirty="0"/>
          </a:p>
        </p:txBody>
      </p:sp>
      <p:sp>
        <p:nvSpPr>
          <p:cNvPr id="21" name="Shape 18"/>
          <p:cNvSpPr/>
          <p:nvPr/>
        </p:nvSpPr>
        <p:spPr>
          <a:xfrm>
            <a:off x="7498437" y="5570518"/>
            <a:ext cx="570548" cy="32504"/>
          </a:xfrm>
          <a:prstGeom prst="roundRect">
            <a:avLst>
              <a:gd name="adj" fmla="val 225701"/>
            </a:avLst>
          </a:prstGeom>
          <a:solidFill>
            <a:srgbClr val="E5BEB2"/>
          </a:solidFill>
          <a:ln/>
        </p:spPr>
      </p:sp>
      <p:sp>
        <p:nvSpPr>
          <p:cNvPr id="22" name="Shape 19"/>
          <p:cNvSpPr/>
          <p:nvPr/>
        </p:nvSpPr>
        <p:spPr>
          <a:xfrm>
            <a:off x="7131725" y="5403533"/>
            <a:ext cx="366712" cy="366713"/>
          </a:xfrm>
          <a:prstGeom prst="roundRect">
            <a:avLst>
              <a:gd name="adj" fmla="val 20005"/>
            </a:avLst>
          </a:prstGeom>
          <a:solidFill>
            <a:srgbClr val="FFD8CC"/>
          </a:solidFill>
          <a:ln w="7620">
            <a:solidFill>
              <a:srgbClr val="E5BEB2"/>
            </a:solidFill>
            <a:prstDash val="solid"/>
          </a:ln>
        </p:spPr>
      </p:sp>
      <p:sp>
        <p:nvSpPr>
          <p:cNvPr id="23" name="Text 20"/>
          <p:cNvSpPr/>
          <p:nvPr/>
        </p:nvSpPr>
        <p:spPr>
          <a:xfrm>
            <a:off x="7234238" y="5434013"/>
            <a:ext cx="161687" cy="305633"/>
          </a:xfrm>
          <a:prstGeom prst="rect">
            <a:avLst/>
          </a:prstGeom>
          <a:noFill/>
          <a:ln/>
        </p:spPr>
        <p:txBody>
          <a:bodyPr wrap="none" rtlCol="0" anchor="t"/>
          <a:lstStyle/>
          <a:p>
            <a:pPr marL="0" indent="0" algn="ctr">
              <a:lnSpc>
                <a:spcPts val="2407"/>
              </a:lnSpc>
              <a:buNone/>
            </a:pPr>
            <a:r>
              <a:rPr lang="en-US" sz="1926" b="1" dirty="0">
                <a:solidFill>
                  <a:srgbClr val="403C4E"/>
                </a:solidFill>
                <a:latin typeface="Merriweather" pitchFamily="34" charset="0"/>
                <a:ea typeface="Merriweather" pitchFamily="34" charset="-122"/>
                <a:cs typeface="Merriweather" pitchFamily="34" charset="-120"/>
              </a:rPr>
              <a:t>4</a:t>
            </a:r>
            <a:endParaRPr lang="en-US" sz="1926" dirty="0"/>
          </a:p>
        </p:txBody>
      </p:sp>
      <p:sp>
        <p:nvSpPr>
          <p:cNvPr id="24" name="Text 21"/>
          <p:cNvSpPr/>
          <p:nvPr/>
        </p:nvSpPr>
        <p:spPr>
          <a:xfrm>
            <a:off x="8211622" y="5439132"/>
            <a:ext cx="2718792" cy="254794"/>
          </a:xfrm>
          <a:prstGeom prst="rect">
            <a:avLst/>
          </a:prstGeom>
          <a:noFill/>
          <a:ln/>
        </p:spPr>
        <p:txBody>
          <a:bodyPr wrap="none" rtlCol="0" anchor="t"/>
          <a:lstStyle/>
          <a:p>
            <a:pPr marL="0" indent="0" algn="l">
              <a:lnSpc>
                <a:spcPts val="2006"/>
              </a:lnSpc>
              <a:buNone/>
            </a:pPr>
            <a:r>
              <a:rPr lang="en-US" sz="1605" b="1" dirty="0">
                <a:solidFill>
                  <a:srgbClr val="403C4E"/>
                </a:solidFill>
                <a:latin typeface="Merriweather" pitchFamily="34" charset="0"/>
                <a:ea typeface="Merriweather" pitchFamily="34" charset="-122"/>
                <a:cs typeface="Merriweather" pitchFamily="34" charset="-120"/>
              </a:rPr>
              <a:t>Personalized Notifications</a:t>
            </a:r>
            <a:endParaRPr lang="en-US" sz="1605" dirty="0"/>
          </a:p>
        </p:txBody>
      </p:sp>
      <p:sp>
        <p:nvSpPr>
          <p:cNvPr id="25" name="Text 22"/>
          <p:cNvSpPr/>
          <p:nvPr/>
        </p:nvSpPr>
        <p:spPr>
          <a:xfrm>
            <a:off x="8211622" y="5791676"/>
            <a:ext cx="2975372" cy="1825228"/>
          </a:xfrm>
          <a:prstGeom prst="rect">
            <a:avLst/>
          </a:prstGeom>
          <a:noFill/>
          <a:ln/>
        </p:spPr>
        <p:txBody>
          <a:bodyPr wrap="square" rtlCol="0" anchor="t"/>
          <a:lstStyle/>
          <a:p>
            <a:pPr marL="0" indent="0" algn="l">
              <a:lnSpc>
                <a:spcPts val="2054"/>
              </a:lnSpc>
              <a:buNone/>
            </a:pPr>
            <a:r>
              <a:rPr lang="en-US" sz="1284" dirty="0">
                <a:solidFill>
                  <a:srgbClr val="403C4E"/>
                </a:solidFill>
                <a:latin typeface="Open Sans" pitchFamily="34" charset="0"/>
                <a:ea typeface="Open Sans" pitchFamily="34" charset="-122"/>
                <a:cs typeface="Open Sans" pitchFamily="34" charset="-120"/>
              </a:rPr>
              <a:t>Patients receive timely alerts and reminders about upcoming appointments, test results, prescription refills, and other important healthcare-related updates, ensuring they stay informed and engaged with their well-being.</a:t>
            </a:r>
            <a:endParaRPr lang="en-US" sz="128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14630400" cy="2487216"/>
          </a:xfrm>
          <a:prstGeom prst="rect">
            <a:avLst/>
          </a:prstGeom>
        </p:spPr>
      </p:pic>
      <p:sp>
        <p:nvSpPr>
          <p:cNvPr id="5" name="Text 1"/>
          <p:cNvSpPr/>
          <p:nvPr/>
        </p:nvSpPr>
        <p:spPr>
          <a:xfrm>
            <a:off x="2589371" y="3035975"/>
            <a:ext cx="6617970" cy="621744"/>
          </a:xfrm>
          <a:prstGeom prst="rect">
            <a:avLst/>
          </a:prstGeom>
          <a:noFill/>
          <a:ln/>
        </p:spPr>
        <p:txBody>
          <a:bodyPr wrap="none" rtlCol="0" anchor="t"/>
          <a:lstStyle/>
          <a:p>
            <a:pPr marL="0" indent="0">
              <a:lnSpc>
                <a:spcPts val="4896"/>
              </a:lnSpc>
              <a:buNone/>
            </a:pPr>
            <a:r>
              <a:rPr lang="en-US" sz="3917" b="1" dirty="0">
                <a:solidFill>
                  <a:srgbClr val="403C4E"/>
                </a:solidFill>
                <a:latin typeface="Merriweather" pitchFamily="34" charset="0"/>
                <a:ea typeface="Merriweather" pitchFamily="34" charset="-122"/>
                <a:cs typeface="Merriweather" pitchFamily="34" charset="-120"/>
              </a:rPr>
              <a:t>Conclusion and Next Steps</a:t>
            </a:r>
            <a:endParaRPr lang="en-US" sz="3917" dirty="0"/>
          </a:p>
        </p:txBody>
      </p:sp>
      <p:sp>
        <p:nvSpPr>
          <p:cNvPr id="6" name="Text 2"/>
          <p:cNvSpPr/>
          <p:nvPr/>
        </p:nvSpPr>
        <p:spPr>
          <a:xfrm>
            <a:off x="2589371" y="3956090"/>
            <a:ext cx="9451658" cy="1591270"/>
          </a:xfrm>
          <a:prstGeom prst="rect">
            <a:avLst/>
          </a:prstGeom>
          <a:noFill/>
          <a:ln/>
        </p:spPr>
        <p:txBody>
          <a:bodyPr wrap="square" rtlCol="0" anchor="t"/>
          <a:lstStyle/>
          <a:p>
            <a:pPr marL="0" indent="0">
              <a:lnSpc>
                <a:spcPts val="2507"/>
              </a:lnSpc>
              <a:buNone/>
            </a:pPr>
            <a:r>
              <a:rPr lang="en-US" sz="1567" dirty="0">
                <a:solidFill>
                  <a:srgbClr val="403C4E"/>
                </a:solidFill>
                <a:latin typeface="Open Sans" pitchFamily="34" charset="0"/>
                <a:ea typeface="Open Sans" pitchFamily="34" charset="-122"/>
                <a:cs typeface="Open Sans" pitchFamily="34" charset="-120"/>
              </a:rPr>
              <a:t>Book a Doctor, powered by the robust MERN stack, is revolutionizing the healthcare industry by providing patients with a seamless, convenient, and secure platform to manage their medical care. By seamlessly integrating the strengths of MongoDB, Express.js, React.js, and Node.js, Book a Doctor delivers a cutting-edge user experience that empowers patients to take control of their health and well-being.</a:t>
            </a:r>
            <a:endParaRPr lang="en-US" sz="1567" dirty="0"/>
          </a:p>
        </p:txBody>
      </p:sp>
      <p:sp>
        <p:nvSpPr>
          <p:cNvPr id="7" name="Text 3"/>
          <p:cNvSpPr/>
          <p:nvPr/>
        </p:nvSpPr>
        <p:spPr>
          <a:xfrm>
            <a:off x="2589371" y="5771198"/>
            <a:ext cx="9451658" cy="1909524"/>
          </a:xfrm>
          <a:prstGeom prst="rect">
            <a:avLst/>
          </a:prstGeom>
          <a:noFill/>
          <a:ln/>
        </p:spPr>
        <p:txBody>
          <a:bodyPr wrap="square" rtlCol="0" anchor="t"/>
          <a:lstStyle/>
          <a:p>
            <a:pPr marL="0" indent="0">
              <a:lnSpc>
                <a:spcPts val="2507"/>
              </a:lnSpc>
              <a:buNone/>
            </a:pPr>
            <a:r>
              <a:rPr lang="en-US" sz="1567" dirty="0">
                <a:solidFill>
                  <a:srgbClr val="403C4E"/>
                </a:solidFill>
                <a:latin typeface="Open Sans" pitchFamily="34" charset="0"/>
                <a:ea typeface="Open Sans" pitchFamily="34" charset="-122"/>
                <a:cs typeface="Open Sans" pitchFamily="34" charset="-120"/>
              </a:rPr>
              <a:t>As the platform continues to evolve, the team at Book a Doctor is already exploring exciting new features and improvements, such as incorporating AI-driven personalized recommendations, integrating wearable health data, and expanding the telehealth capabilities to reach more patients in underserved communities. With its innovative approach and commitment to enhancing healthcare access and outcomes, Book a Doctor is poised to become the go-to solution for individuals seeking a modern, efficient, and user-centric healthcare experience.</a:t>
            </a:r>
            <a:endParaRPr lang="en-US" sz="156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1016</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cp:revision>
  <dcterms:created xsi:type="dcterms:W3CDTF">2024-04-24T11:56:13Z</dcterms:created>
  <dcterms:modified xsi:type="dcterms:W3CDTF">2024-04-24T12:21:46Z</dcterms:modified>
</cp:coreProperties>
</file>