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7" d="100"/>
          <a:sy n="77"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70273-97ED-4242-8AB7-2616C6B380F3}" type="datetimeFigureOut">
              <a:rPr lang="en-IN" smtClean="0"/>
              <a:t>21-08-2024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0B50D0B-2768-4900-AF4E-3FF1D2079FA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4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70273-97ED-4242-8AB7-2616C6B380F3}"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50D0B-2768-4900-AF4E-3FF1D2079FA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89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70273-97ED-4242-8AB7-2616C6B380F3}"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50D0B-2768-4900-AF4E-3FF1D2079FA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9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70273-97ED-4242-8AB7-2616C6B380F3}"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50D0B-2768-4900-AF4E-3FF1D2079FA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7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70273-97ED-4242-8AB7-2616C6B380F3}"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50D0B-2768-4900-AF4E-3FF1D2079FA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63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70273-97ED-4242-8AB7-2616C6B380F3}"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50D0B-2768-4900-AF4E-3FF1D2079FA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25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70273-97ED-4242-8AB7-2616C6B380F3}"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50D0B-2768-4900-AF4E-3FF1D2079FA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830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70273-97ED-4242-8AB7-2616C6B380F3}"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50D0B-2768-4900-AF4E-3FF1D2079FA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21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70273-97ED-4242-8AB7-2616C6B380F3}"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50D0B-2768-4900-AF4E-3FF1D2079FA6}" type="slidenum">
              <a:rPr lang="en-IN" smtClean="0"/>
              <a:t>‹#›</a:t>
            </a:fld>
            <a:endParaRPr lang="en-IN"/>
          </a:p>
        </p:txBody>
      </p:sp>
    </p:spTree>
    <p:extLst>
      <p:ext uri="{BB962C8B-B14F-4D97-AF65-F5344CB8AC3E}">
        <p14:creationId xmlns:p14="http://schemas.microsoft.com/office/powerpoint/2010/main" val="404257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70273-97ED-4242-8AB7-2616C6B380F3}"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50D0B-2768-4900-AF4E-3FF1D2079FA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07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70273-97ED-4242-8AB7-2616C6B380F3}" type="datetimeFigureOut">
              <a:rPr lang="en-IN" smtClean="0"/>
              <a:t>21-08-2024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0B50D0B-2768-4900-AF4E-3FF1D2079FA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86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70273-97ED-4242-8AB7-2616C6B380F3}" type="datetimeFigureOut">
              <a:rPr lang="en-IN" smtClean="0"/>
              <a:t>21-08-2024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B50D0B-2768-4900-AF4E-3FF1D2079FA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4155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gpsim.sourceforge.net/" TargetMode="External"/><Relationship Id="rId3" Type="http://schemas.openxmlformats.org/officeDocument/2006/relationships/hyperlink" Target="https://github.com/lcgamboa/picsim" TargetMode="External"/><Relationship Id="rId7" Type="http://schemas.openxmlformats.org/officeDocument/2006/relationships/hyperlink" Target="https://github.com/a159x36/qemu" TargetMode="External"/><Relationship Id="rId2" Type="http://schemas.openxmlformats.org/officeDocument/2006/relationships/hyperlink" Target="https://lcgamboa.github.io/picsimlab_docs/stable/Boards.html" TargetMode="External"/><Relationship Id="rId1" Type="http://schemas.openxmlformats.org/officeDocument/2006/relationships/slideLayout" Target="../slideLayouts/slideLayout2.xml"/><Relationship Id="rId6" Type="http://schemas.openxmlformats.org/officeDocument/2006/relationships/hyperlink" Target="http://beckus.github.io/qemu_stm32/" TargetMode="External"/><Relationship Id="rId5" Type="http://schemas.openxmlformats.org/officeDocument/2006/relationships/hyperlink" Target="http://mazsola.iit.uni-miskolc.hu/~drdani/embedded/ucsim/" TargetMode="External"/><Relationship Id="rId4" Type="http://schemas.openxmlformats.org/officeDocument/2006/relationships/hyperlink" Target="https://github.com/buserror/simav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7E5B-94AF-462A-817E-86EEB0D43B90}"/>
              </a:ext>
            </a:extLst>
          </p:cNvPr>
          <p:cNvSpPr txBox="1">
            <a:spLocks/>
          </p:cNvSpPr>
          <p:nvPr/>
        </p:nvSpPr>
        <p:spPr>
          <a:xfrm>
            <a:off x="1102545" y="1346546"/>
            <a:ext cx="10133301" cy="1154173"/>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5400" dirty="0">
                <a:latin typeface="Algerian" panose="04020705040A02060702" pitchFamily="82" charset="0"/>
              </a:rPr>
              <a:t>Home Automation System </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189F366E-D900-4FA7-9DAA-E817BDC51744}"/>
              </a:ext>
            </a:extLst>
          </p:cNvPr>
          <p:cNvSpPr txBox="1">
            <a:spLocks/>
          </p:cNvSpPr>
          <p:nvPr/>
        </p:nvSpPr>
        <p:spPr>
          <a:xfrm>
            <a:off x="1603587" y="3031299"/>
            <a:ext cx="9131219" cy="2254687"/>
          </a:xfrm>
          <a:prstGeom prst="rect">
            <a:avLst/>
          </a:prstGeom>
          <a:ln>
            <a:solidFill>
              <a:schemeClr val="tx1"/>
            </a:solidFill>
          </a:ln>
        </p:spPr>
        <p:txBody>
          <a:bodyPr>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t>Project Guide:- </a:t>
            </a:r>
            <a:r>
              <a:rPr lang="en-US" sz="2400" dirty="0" err="1"/>
              <a:t>Jayalaxmi</a:t>
            </a:r>
            <a:r>
              <a:rPr lang="en-US" sz="2400" dirty="0"/>
              <a:t> N. </a:t>
            </a:r>
            <a:r>
              <a:rPr lang="en-US" sz="2400" dirty="0" err="1"/>
              <a:t>Dhanyal</a:t>
            </a:r>
            <a:endParaRPr lang="en-US" sz="2400" dirty="0"/>
          </a:p>
          <a:p>
            <a:r>
              <a:rPr lang="en-US" sz="2400" dirty="0"/>
              <a:t>Submitted by:- PRAVEEN KUMAR B</a:t>
            </a:r>
          </a:p>
          <a:p>
            <a:r>
              <a:rPr lang="en-US" sz="2400" dirty="0"/>
              <a:t>ELECTRONICS AND COMMUNICATION ENGINEERING (Final Year) </a:t>
            </a:r>
          </a:p>
          <a:p>
            <a:r>
              <a:rPr lang="en-US" sz="2400" dirty="0"/>
              <a:t>JEPPIAAR ENGINEERING COLLEGE</a:t>
            </a:r>
          </a:p>
          <a:p>
            <a:endParaRPr lang="en-IN" sz="3200" dirty="0"/>
          </a:p>
        </p:txBody>
      </p:sp>
    </p:spTree>
    <p:extLst>
      <p:ext uri="{BB962C8B-B14F-4D97-AF65-F5344CB8AC3E}">
        <p14:creationId xmlns:p14="http://schemas.microsoft.com/office/powerpoint/2010/main" val="74379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14F6CD-2595-451C-840F-BA28CA5B6DE5}"/>
              </a:ext>
            </a:extLst>
          </p:cNvPr>
          <p:cNvSpPr>
            <a:spLocks noGrp="1"/>
          </p:cNvSpPr>
          <p:nvPr>
            <p:ph type="title"/>
          </p:nvPr>
        </p:nvSpPr>
        <p:spPr>
          <a:xfrm>
            <a:off x="1509363" y="1215025"/>
            <a:ext cx="10018713" cy="1160744"/>
          </a:xfrm>
        </p:spPr>
        <p:txBody>
          <a:bodyPr/>
          <a:lstStyle/>
          <a:p>
            <a:pPr algn="ctr"/>
            <a:r>
              <a:rPr lang="en-US" dirty="0"/>
              <a:t>Tools used in Home Automation </a:t>
            </a:r>
          </a:p>
        </p:txBody>
      </p:sp>
      <p:sp>
        <p:nvSpPr>
          <p:cNvPr id="5" name="Content Placeholder 2">
            <a:extLst>
              <a:ext uri="{FF2B5EF4-FFF2-40B4-BE49-F238E27FC236}">
                <a16:creationId xmlns:a16="http://schemas.microsoft.com/office/drawing/2014/main" id="{D139FBD5-19E2-47F4-BD0E-EC18E82637F4}"/>
              </a:ext>
            </a:extLst>
          </p:cNvPr>
          <p:cNvSpPr>
            <a:spLocks noGrp="1"/>
          </p:cNvSpPr>
          <p:nvPr>
            <p:ph idx="1"/>
          </p:nvPr>
        </p:nvSpPr>
        <p:spPr>
          <a:xfrm>
            <a:off x="2759901" y="2136449"/>
            <a:ext cx="2498385" cy="1803748"/>
          </a:xfrm>
          <a:ln>
            <a:solidFill>
              <a:schemeClr val="tx1"/>
            </a:solidFill>
          </a:ln>
        </p:spPr>
        <p:txBody>
          <a:bodyPr>
            <a:normAutofit/>
          </a:bodyPr>
          <a:lstStyle/>
          <a:p>
            <a:pPr marL="0" indent="0">
              <a:buNone/>
            </a:pPr>
            <a:r>
              <a:rPr lang="en-US" sz="1600" dirty="0"/>
              <a:t>Software :</a:t>
            </a:r>
          </a:p>
          <a:p>
            <a:pPr lvl="1"/>
            <a:r>
              <a:rPr lang="en-US" sz="1600" dirty="0" err="1"/>
              <a:t>PicSim</a:t>
            </a:r>
            <a:r>
              <a:rPr lang="en-US" sz="1600" dirty="0"/>
              <a:t> Lab</a:t>
            </a:r>
          </a:p>
          <a:p>
            <a:pPr lvl="1"/>
            <a:r>
              <a:rPr lang="en-US" sz="1600" dirty="0"/>
              <a:t>Arduino IDE</a:t>
            </a:r>
          </a:p>
          <a:p>
            <a:pPr lvl="1"/>
            <a:r>
              <a:rPr lang="en-US" sz="1600" dirty="0"/>
              <a:t>Blynk IoT</a:t>
            </a:r>
          </a:p>
          <a:p>
            <a:pPr lvl="1"/>
            <a:endParaRPr lang="en-US" sz="1600" dirty="0"/>
          </a:p>
          <a:p>
            <a:pPr marL="457200" lvl="1" indent="0">
              <a:buNone/>
            </a:pPr>
            <a:endParaRPr lang="en-US" sz="800" dirty="0"/>
          </a:p>
        </p:txBody>
      </p:sp>
      <p:sp>
        <p:nvSpPr>
          <p:cNvPr id="2" name="TextBox 1">
            <a:extLst>
              <a:ext uri="{FF2B5EF4-FFF2-40B4-BE49-F238E27FC236}">
                <a16:creationId xmlns:a16="http://schemas.microsoft.com/office/drawing/2014/main" id="{C5F62456-4B2E-453A-9193-99D731F97D21}"/>
              </a:ext>
            </a:extLst>
          </p:cNvPr>
          <p:cNvSpPr txBox="1"/>
          <p:nvPr/>
        </p:nvSpPr>
        <p:spPr>
          <a:xfrm>
            <a:off x="6096000" y="2132937"/>
            <a:ext cx="3336099" cy="2585323"/>
          </a:xfrm>
          <a:prstGeom prst="rect">
            <a:avLst/>
          </a:prstGeom>
          <a:noFill/>
          <a:ln>
            <a:solidFill>
              <a:schemeClr val="tx1"/>
            </a:solidFill>
          </a:ln>
        </p:spPr>
        <p:txBody>
          <a:bodyPr wrap="square" rtlCol="0">
            <a:spAutoFit/>
          </a:bodyPr>
          <a:lstStyle/>
          <a:p>
            <a:r>
              <a:rPr lang="en-US" sz="1600" dirty="0"/>
              <a:t>Hardware :	</a:t>
            </a:r>
          </a:p>
          <a:p>
            <a:pPr marL="742950" lvl="1" indent="-285750">
              <a:buFont typeface="Arial" panose="020B0604020202020204" pitchFamily="34" charset="0"/>
              <a:buChar char="•"/>
            </a:pPr>
            <a:r>
              <a:rPr lang="en-US" sz="1600" dirty="0"/>
              <a:t>LDR Sensor</a:t>
            </a:r>
          </a:p>
          <a:p>
            <a:pPr marL="742950" lvl="1" indent="-285750">
              <a:buFont typeface="Arial" panose="020B0604020202020204" pitchFamily="34" charset="0"/>
              <a:buChar char="•"/>
            </a:pPr>
            <a:r>
              <a:rPr lang="en-US" sz="1600" dirty="0"/>
              <a:t>LED</a:t>
            </a:r>
          </a:p>
          <a:p>
            <a:pPr marL="742950" lvl="1" indent="-285750">
              <a:buFont typeface="Arial" panose="020B0604020202020204" pitchFamily="34" charset="0"/>
              <a:buChar char="•"/>
            </a:pPr>
            <a:r>
              <a:rPr lang="en-US" sz="1600" dirty="0"/>
              <a:t>CLCD</a:t>
            </a:r>
          </a:p>
          <a:p>
            <a:pPr marL="742950" lvl="1" indent="-285750">
              <a:buFont typeface="Arial" panose="020B0604020202020204" pitchFamily="34" charset="0"/>
              <a:buChar char="•"/>
            </a:pPr>
            <a:r>
              <a:rPr lang="en-US" sz="1600" dirty="0"/>
              <a:t>Temperature sensor LM35</a:t>
            </a:r>
          </a:p>
          <a:p>
            <a:pPr marL="742950" lvl="1" indent="-285750">
              <a:buFont typeface="Arial" panose="020B0604020202020204" pitchFamily="34" charset="0"/>
              <a:buChar char="•"/>
            </a:pPr>
            <a:r>
              <a:rPr lang="en-US" sz="1600" dirty="0"/>
              <a:t>Temperature Systems</a:t>
            </a:r>
          </a:p>
          <a:p>
            <a:pPr marL="742950" lvl="1" indent="-285750">
              <a:buFont typeface="Arial" panose="020B0604020202020204" pitchFamily="34" charset="0"/>
              <a:buChar char="•"/>
            </a:pPr>
            <a:r>
              <a:rPr lang="en-US" sz="1600" dirty="0"/>
              <a:t>Serial Remote Tank</a:t>
            </a:r>
          </a:p>
          <a:p>
            <a:pPr marL="742950" lvl="1" indent="-285750">
              <a:buFont typeface="Arial" panose="020B0604020202020204" pitchFamily="34" charset="0"/>
              <a:buChar char="•"/>
            </a:pPr>
            <a:r>
              <a:rPr lang="en-US" sz="1600" dirty="0"/>
              <a:t>ETH w5500</a:t>
            </a:r>
          </a:p>
          <a:p>
            <a:pPr marL="742950" lvl="1" indent="-285750">
              <a:buFont typeface="Arial" panose="020B0604020202020204" pitchFamily="34" charset="0"/>
              <a:buChar char="•"/>
            </a:pPr>
            <a:r>
              <a:rPr lang="en-US" sz="1600" dirty="0"/>
              <a:t>Arduino uno</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8938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5A6CC9-6A57-410E-963B-A0C41DC483F1}"/>
              </a:ext>
            </a:extLst>
          </p:cNvPr>
          <p:cNvSpPr>
            <a:spLocks noGrp="1"/>
          </p:cNvSpPr>
          <p:nvPr>
            <p:ph type="title"/>
          </p:nvPr>
        </p:nvSpPr>
        <p:spPr>
          <a:xfrm>
            <a:off x="1478072" y="1265129"/>
            <a:ext cx="10024952" cy="1135692"/>
          </a:xfrm>
        </p:spPr>
        <p:txBody>
          <a:bodyPr/>
          <a:lstStyle/>
          <a:p>
            <a:pPr algn="ctr"/>
            <a:r>
              <a:rPr lang="en-US" dirty="0" err="1"/>
              <a:t>PicSim</a:t>
            </a:r>
            <a:r>
              <a:rPr lang="en-US" dirty="0"/>
              <a:t> Lab</a:t>
            </a:r>
          </a:p>
        </p:txBody>
      </p:sp>
      <p:sp>
        <p:nvSpPr>
          <p:cNvPr id="5" name="Content Placeholder 2">
            <a:extLst>
              <a:ext uri="{FF2B5EF4-FFF2-40B4-BE49-F238E27FC236}">
                <a16:creationId xmlns:a16="http://schemas.microsoft.com/office/drawing/2014/main" id="{B093468D-9AAE-467F-A182-F7C98CC19E72}"/>
              </a:ext>
            </a:extLst>
          </p:cNvPr>
          <p:cNvSpPr>
            <a:spLocks noGrp="1"/>
          </p:cNvSpPr>
          <p:nvPr>
            <p:ph idx="1"/>
          </p:nvPr>
        </p:nvSpPr>
        <p:spPr>
          <a:xfrm>
            <a:off x="1478072" y="1941535"/>
            <a:ext cx="10024952" cy="3849666"/>
          </a:xfrm>
        </p:spPr>
        <p:txBody>
          <a:bodyPr>
            <a:normAutofit fontScale="92500" lnSpcReduction="10000"/>
          </a:bodyPr>
          <a:lstStyle/>
          <a:p>
            <a:pPr algn="l"/>
            <a:r>
              <a:rPr lang="en-GB" dirty="0" err="1"/>
              <a:t>PICSimLab</a:t>
            </a:r>
            <a:r>
              <a:rPr lang="en-GB" dirty="0"/>
              <a:t> is a </a:t>
            </a:r>
            <a:r>
              <a:rPr lang="en-GB" dirty="0" err="1"/>
              <a:t>realtime</a:t>
            </a:r>
            <a:r>
              <a:rPr lang="en-GB" dirty="0"/>
              <a:t> emulator of </a:t>
            </a:r>
            <a:r>
              <a:rPr lang="en-GB" dirty="0">
                <a:hlinkClick r:id="rId2"/>
              </a:rPr>
              <a:t>development boards</a:t>
            </a:r>
            <a:r>
              <a:rPr lang="en-GB" dirty="0"/>
              <a:t> with MPLABX/</a:t>
            </a:r>
            <a:r>
              <a:rPr lang="en-GB" dirty="0" err="1"/>
              <a:t>avr-gdb</a:t>
            </a:r>
            <a:r>
              <a:rPr lang="en-GB" dirty="0"/>
              <a:t> debugger integration. </a:t>
            </a:r>
            <a:r>
              <a:rPr lang="en-GB" dirty="0" err="1"/>
              <a:t>PICSimLab</a:t>
            </a:r>
            <a:r>
              <a:rPr lang="en-GB" dirty="0"/>
              <a:t> supports microcontrollers from </a:t>
            </a:r>
            <a:r>
              <a:rPr lang="en-GB" dirty="0" err="1">
                <a:hlinkClick r:id="rId3"/>
              </a:rPr>
              <a:t>picsim</a:t>
            </a:r>
            <a:r>
              <a:rPr lang="en-GB" dirty="0"/>
              <a:t>, </a:t>
            </a:r>
            <a:r>
              <a:rPr lang="en-GB" dirty="0" err="1">
                <a:hlinkClick r:id="rId4"/>
              </a:rPr>
              <a:t>simavr</a:t>
            </a:r>
            <a:r>
              <a:rPr lang="en-GB" dirty="0"/>
              <a:t>, </a:t>
            </a:r>
            <a:r>
              <a:rPr lang="en-GB" dirty="0" err="1">
                <a:hlinkClick r:id="rId5"/>
              </a:rPr>
              <a:t>uCsim</a:t>
            </a:r>
            <a:r>
              <a:rPr lang="en-GB" dirty="0"/>
              <a:t>, </a:t>
            </a:r>
            <a:r>
              <a:rPr lang="en-GB" dirty="0">
                <a:hlinkClick r:id="rId6"/>
              </a:rPr>
              <a:t>qemu-stm32</a:t>
            </a:r>
            <a:r>
              <a:rPr lang="en-GB" dirty="0"/>
              <a:t>, </a:t>
            </a:r>
            <a:r>
              <a:rPr lang="en-GB" dirty="0">
                <a:hlinkClick r:id="rId7"/>
              </a:rPr>
              <a:t>qemu-esp32</a:t>
            </a:r>
            <a:r>
              <a:rPr lang="en-GB" dirty="0"/>
              <a:t>, and </a:t>
            </a:r>
            <a:r>
              <a:rPr lang="en-GB" dirty="0" err="1">
                <a:hlinkClick r:id="rId8"/>
              </a:rPr>
              <a:t>gpsim</a:t>
            </a:r>
            <a:r>
              <a:rPr lang="en-GB" dirty="0"/>
              <a:t>. </a:t>
            </a:r>
            <a:r>
              <a:rPr lang="en-GB" dirty="0" err="1"/>
              <a:t>PICSimLab</a:t>
            </a:r>
            <a:r>
              <a:rPr lang="en-GB" dirty="0"/>
              <a:t> has integration with MPLABX/Arduino IDE for programming the microcontroller's boards. As the purpose of </a:t>
            </a:r>
            <a:r>
              <a:rPr lang="en-GB" dirty="0" err="1"/>
              <a:t>PICSimLab</a:t>
            </a:r>
            <a:r>
              <a:rPr lang="en-GB" dirty="0"/>
              <a:t> is to emulate real hardware it does not have any source code editing support. For code editing and debugging the same tools used for a real board should be used with </a:t>
            </a:r>
            <a:r>
              <a:rPr lang="en-GB" dirty="0" err="1"/>
              <a:t>PICSimLab</a:t>
            </a:r>
            <a:r>
              <a:rPr lang="en-GB" dirty="0"/>
              <a:t>, such as MPLABX, Arduino IDE, or </a:t>
            </a:r>
            <a:r>
              <a:rPr lang="en-GB" dirty="0" err="1"/>
              <a:t>VSCode</a:t>
            </a:r>
            <a:r>
              <a:rPr lang="en-GB" dirty="0"/>
              <a:t> with </a:t>
            </a:r>
            <a:r>
              <a:rPr lang="en-GB" dirty="0" err="1"/>
              <a:t>PlatformIO</a:t>
            </a:r>
            <a:r>
              <a:rPr lang="en-GB" dirty="0"/>
              <a:t>.</a:t>
            </a:r>
          </a:p>
          <a:p>
            <a:pPr algn="l"/>
            <a:r>
              <a:rPr lang="en-GB" dirty="0" err="1"/>
              <a:t>PICSimLab</a:t>
            </a:r>
            <a:r>
              <a:rPr lang="en-GB" dirty="0"/>
              <a:t> supports several devices (spare parts) that can be connected to the boards for simulation. Such as example LEDs and push buttons for simple outputs and inputs and some more complex ones like the ethernet shield w5500 for internet connection or the </a:t>
            </a:r>
            <a:r>
              <a:rPr lang="en-GB" dirty="0" err="1"/>
              <a:t>color</a:t>
            </a:r>
            <a:r>
              <a:rPr lang="en-GB" dirty="0"/>
              <a:t> graphic display ili9340 with touchscreen.</a:t>
            </a:r>
          </a:p>
          <a:p>
            <a:endParaRPr lang="en-US" dirty="0"/>
          </a:p>
        </p:txBody>
      </p:sp>
    </p:spTree>
    <p:extLst>
      <p:ext uri="{BB962C8B-B14F-4D97-AF65-F5344CB8AC3E}">
        <p14:creationId xmlns:p14="http://schemas.microsoft.com/office/powerpoint/2010/main" val="380112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752F1D-975F-4B05-9164-20E63A4DE806}"/>
              </a:ext>
            </a:extLst>
          </p:cNvPr>
          <p:cNvSpPr>
            <a:spLocks noGrp="1"/>
          </p:cNvSpPr>
          <p:nvPr>
            <p:ph type="title"/>
          </p:nvPr>
        </p:nvSpPr>
        <p:spPr>
          <a:xfrm>
            <a:off x="1484311" y="1265129"/>
            <a:ext cx="10018713" cy="1173270"/>
          </a:xfrm>
        </p:spPr>
        <p:txBody>
          <a:bodyPr/>
          <a:lstStyle/>
          <a:p>
            <a:pPr algn="ctr"/>
            <a:r>
              <a:rPr lang="en-US" dirty="0"/>
              <a:t>Arduino IDE</a:t>
            </a:r>
          </a:p>
        </p:txBody>
      </p:sp>
      <p:sp>
        <p:nvSpPr>
          <p:cNvPr id="5" name="Content Placeholder 2">
            <a:extLst>
              <a:ext uri="{FF2B5EF4-FFF2-40B4-BE49-F238E27FC236}">
                <a16:creationId xmlns:a16="http://schemas.microsoft.com/office/drawing/2014/main" id="{A0A37349-CAEE-4AFB-80AC-50F84C4272B2}"/>
              </a:ext>
            </a:extLst>
          </p:cNvPr>
          <p:cNvSpPr>
            <a:spLocks noGrp="1"/>
          </p:cNvSpPr>
          <p:nvPr>
            <p:ph idx="1"/>
          </p:nvPr>
        </p:nvSpPr>
        <p:spPr>
          <a:xfrm>
            <a:off x="1484310" y="2015645"/>
            <a:ext cx="10018713" cy="3124201"/>
          </a:xfrm>
        </p:spPr>
        <p:txBody>
          <a:bodyPr/>
          <a:lstStyle/>
          <a:p>
            <a:r>
              <a:rPr lang="en-GB" dirty="0"/>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endParaRPr lang="en-US" dirty="0"/>
          </a:p>
        </p:txBody>
      </p:sp>
      <p:pic>
        <p:nvPicPr>
          <p:cNvPr id="4098" name="Picture 2" descr="PSA: Arduino PLC IDE is now updated to ...">
            <a:extLst>
              <a:ext uri="{FF2B5EF4-FFF2-40B4-BE49-F238E27FC236}">
                <a16:creationId xmlns:a16="http://schemas.microsoft.com/office/drawing/2014/main" id="{9D618B2F-4CDC-45EE-AFEB-26642934E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291" y="3805108"/>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99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7A08EC-307E-403C-90C7-9D4F712A27C9}"/>
              </a:ext>
            </a:extLst>
          </p:cNvPr>
          <p:cNvSpPr>
            <a:spLocks noGrp="1"/>
          </p:cNvSpPr>
          <p:nvPr>
            <p:ph type="title"/>
          </p:nvPr>
        </p:nvSpPr>
        <p:spPr>
          <a:xfrm>
            <a:off x="1484311" y="1277655"/>
            <a:ext cx="10018713" cy="1160744"/>
          </a:xfrm>
        </p:spPr>
        <p:txBody>
          <a:bodyPr/>
          <a:lstStyle/>
          <a:p>
            <a:pPr algn="ctr"/>
            <a:r>
              <a:rPr lang="en-US" dirty="0"/>
              <a:t>BLYNK IoT</a:t>
            </a:r>
          </a:p>
        </p:txBody>
      </p:sp>
      <p:sp>
        <p:nvSpPr>
          <p:cNvPr id="5" name="Content Placeholder 2">
            <a:extLst>
              <a:ext uri="{FF2B5EF4-FFF2-40B4-BE49-F238E27FC236}">
                <a16:creationId xmlns:a16="http://schemas.microsoft.com/office/drawing/2014/main" id="{3B8249E2-254F-40EB-B916-F15FE31F1F49}"/>
              </a:ext>
            </a:extLst>
          </p:cNvPr>
          <p:cNvSpPr>
            <a:spLocks noGrp="1"/>
          </p:cNvSpPr>
          <p:nvPr>
            <p:ph idx="1"/>
          </p:nvPr>
        </p:nvSpPr>
        <p:spPr>
          <a:xfrm>
            <a:off x="1484311" y="2053223"/>
            <a:ext cx="10018713" cy="3124201"/>
          </a:xfrm>
        </p:spPr>
        <p:txBody>
          <a:bodyPr/>
          <a:lstStyle/>
          <a:p>
            <a:r>
              <a:rPr lang="en-GB" dirty="0"/>
              <a:t>Blynk is a cloud-based Internet of Things (IoT) platform that helps businesses and developers build and manage connected hardware. It offers a suite of low-code software products that allow users to connect devices, people, and data, and create applications for iOS, Android, and the web.</a:t>
            </a:r>
          </a:p>
          <a:p>
            <a:endParaRPr lang="en-US" dirty="0"/>
          </a:p>
        </p:txBody>
      </p:sp>
      <p:pic>
        <p:nvPicPr>
          <p:cNvPr id="3074" name="Picture 2" descr="Blynk IoT platform Pricing 2024">
            <a:extLst>
              <a:ext uri="{FF2B5EF4-FFF2-40B4-BE49-F238E27FC236}">
                <a16:creationId xmlns:a16="http://schemas.microsoft.com/office/drawing/2014/main" id="{7AF1A5B4-D695-479C-9ECE-BB24FF5AB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292" y="3615323"/>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08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96EDA1-0A61-4C06-AF16-3408B04EFF0D}"/>
              </a:ext>
            </a:extLst>
          </p:cNvPr>
          <p:cNvSpPr>
            <a:spLocks noGrp="1"/>
          </p:cNvSpPr>
          <p:nvPr>
            <p:ph type="title"/>
          </p:nvPr>
        </p:nvSpPr>
        <p:spPr>
          <a:xfrm>
            <a:off x="1484312" y="1265129"/>
            <a:ext cx="5442582" cy="1173270"/>
          </a:xfrm>
        </p:spPr>
        <p:txBody>
          <a:bodyPr/>
          <a:lstStyle/>
          <a:p>
            <a:pPr algn="ctr"/>
            <a:r>
              <a:rPr lang="en-US" dirty="0"/>
              <a:t>                              LDR</a:t>
            </a:r>
          </a:p>
        </p:txBody>
      </p:sp>
      <p:sp>
        <p:nvSpPr>
          <p:cNvPr id="5" name="Content Placeholder 2">
            <a:extLst>
              <a:ext uri="{FF2B5EF4-FFF2-40B4-BE49-F238E27FC236}">
                <a16:creationId xmlns:a16="http://schemas.microsoft.com/office/drawing/2014/main" id="{5795F20B-71DD-4C59-99F5-C51F54511A8C}"/>
              </a:ext>
            </a:extLst>
          </p:cNvPr>
          <p:cNvSpPr>
            <a:spLocks noGrp="1"/>
          </p:cNvSpPr>
          <p:nvPr>
            <p:ph idx="1"/>
          </p:nvPr>
        </p:nvSpPr>
        <p:spPr>
          <a:xfrm>
            <a:off x="1484312" y="1965541"/>
            <a:ext cx="10018713" cy="3124201"/>
          </a:xfrm>
        </p:spPr>
        <p:txBody>
          <a:bodyPr/>
          <a:lstStyle/>
          <a:p>
            <a:r>
              <a:rPr lang="en-GB" dirty="0"/>
              <a:t>LDR stands for light-dependent resistor, a type of semiconductor component that changes its resistance in response to light intensity.</a:t>
            </a:r>
          </a:p>
          <a:p>
            <a:r>
              <a:rPr lang="en-GB" dirty="0"/>
              <a:t>LDRs are also known as photoresistors, photocells, or photoconductors</a:t>
            </a:r>
            <a:endParaRPr lang="en-US" dirty="0"/>
          </a:p>
        </p:txBody>
      </p:sp>
      <p:pic>
        <p:nvPicPr>
          <p:cNvPr id="2050" name="Picture 2" descr="SunRobotics LDR Photoresistor Light Sensitive Resistor Light ...">
            <a:extLst>
              <a:ext uri="{FF2B5EF4-FFF2-40B4-BE49-F238E27FC236}">
                <a16:creationId xmlns:a16="http://schemas.microsoft.com/office/drawing/2014/main" id="{09DC38A4-AEF7-48CE-9E63-14FB9858A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944" y="3680042"/>
            <a:ext cx="188595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9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F07BB7-5A06-4435-846E-CC5CC9015D5A}"/>
              </a:ext>
            </a:extLst>
          </p:cNvPr>
          <p:cNvSpPr>
            <a:spLocks noGrp="1"/>
          </p:cNvSpPr>
          <p:nvPr>
            <p:ph type="title"/>
          </p:nvPr>
        </p:nvSpPr>
        <p:spPr>
          <a:xfrm>
            <a:off x="1484311" y="1315233"/>
            <a:ext cx="10018713" cy="1123166"/>
          </a:xfrm>
        </p:spPr>
        <p:txBody>
          <a:bodyPr/>
          <a:lstStyle/>
          <a:p>
            <a:pPr algn="ctr"/>
            <a:r>
              <a:rPr lang="en-US" dirty="0"/>
              <a:t>LED</a:t>
            </a:r>
          </a:p>
        </p:txBody>
      </p:sp>
      <p:sp>
        <p:nvSpPr>
          <p:cNvPr id="5" name="Content Placeholder 2">
            <a:extLst>
              <a:ext uri="{FF2B5EF4-FFF2-40B4-BE49-F238E27FC236}">
                <a16:creationId xmlns:a16="http://schemas.microsoft.com/office/drawing/2014/main" id="{98EF017B-08DB-4BC6-B8DE-F4095F0D8624}"/>
              </a:ext>
            </a:extLst>
          </p:cNvPr>
          <p:cNvSpPr>
            <a:spLocks noGrp="1"/>
          </p:cNvSpPr>
          <p:nvPr>
            <p:ph idx="1"/>
          </p:nvPr>
        </p:nvSpPr>
        <p:spPr>
          <a:xfrm>
            <a:off x="1484310" y="1965541"/>
            <a:ext cx="10240052" cy="2454061"/>
          </a:xfrm>
        </p:spPr>
        <p:txBody>
          <a:bodyPr/>
          <a:lstStyle/>
          <a:p>
            <a:r>
              <a:rPr lang="en-GB" dirty="0"/>
              <a:t>A light-emitting diode is a semiconductor device that emits light when current flows through it. </a:t>
            </a:r>
          </a:p>
          <a:p>
            <a:r>
              <a:rPr lang="en-GB" dirty="0"/>
              <a:t>Electrons in the semiconductor recombine with electron holes, releasing energy in the form of photons. </a:t>
            </a:r>
          </a:p>
          <a:p>
            <a:r>
              <a:rPr lang="en-GB" dirty="0"/>
              <a:t>The </a:t>
            </a:r>
            <a:r>
              <a:rPr lang="en-GB" dirty="0" err="1"/>
              <a:t>color</a:t>
            </a:r>
            <a:r>
              <a:rPr lang="en-GB" dirty="0"/>
              <a:t> of the light is determined by the energy required for electrons to cross the band gap of the semiconductor.</a:t>
            </a:r>
            <a:endParaRPr lang="en-US" dirty="0"/>
          </a:p>
        </p:txBody>
      </p:sp>
      <p:pic>
        <p:nvPicPr>
          <p:cNvPr id="5122" name="Picture 2" descr="LED (Light-emitting diode) explained ...">
            <a:extLst>
              <a:ext uri="{FF2B5EF4-FFF2-40B4-BE49-F238E27FC236}">
                <a16:creationId xmlns:a16="http://schemas.microsoft.com/office/drawing/2014/main" id="{7A599546-2156-423A-94CA-E8B5A0A68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17" y="3804455"/>
            <a:ext cx="21717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5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FED8D8-42F9-4245-861B-B89F8DE7AC17}"/>
              </a:ext>
            </a:extLst>
          </p:cNvPr>
          <p:cNvSpPr>
            <a:spLocks noGrp="1"/>
          </p:cNvSpPr>
          <p:nvPr>
            <p:ph type="title"/>
          </p:nvPr>
        </p:nvSpPr>
        <p:spPr>
          <a:xfrm>
            <a:off x="1484311" y="1219200"/>
            <a:ext cx="10018713" cy="1219199"/>
          </a:xfrm>
        </p:spPr>
        <p:txBody>
          <a:bodyPr/>
          <a:lstStyle/>
          <a:p>
            <a:pPr algn="ctr"/>
            <a:r>
              <a:rPr lang="en-US" dirty="0"/>
              <a:t>C LCD</a:t>
            </a:r>
          </a:p>
        </p:txBody>
      </p:sp>
      <p:sp>
        <p:nvSpPr>
          <p:cNvPr id="5" name="Content Placeholder 2">
            <a:extLst>
              <a:ext uri="{FF2B5EF4-FFF2-40B4-BE49-F238E27FC236}">
                <a16:creationId xmlns:a16="http://schemas.microsoft.com/office/drawing/2014/main" id="{B495466F-0D8F-4DD5-B19D-DDDDA1A2C437}"/>
              </a:ext>
            </a:extLst>
          </p:cNvPr>
          <p:cNvSpPr>
            <a:spLocks noGrp="1"/>
          </p:cNvSpPr>
          <p:nvPr>
            <p:ph idx="1"/>
          </p:nvPr>
        </p:nvSpPr>
        <p:spPr>
          <a:xfrm>
            <a:off x="1484311" y="2019299"/>
            <a:ext cx="10018713" cy="3124201"/>
          </a:xfrm>
        </p:spPr>
        <p:txBody>
          <a:bodyPr/>
          <a:lstStyle/>
          <a:p>
            <a:r>
              <a:rPr lang="en-GB" dirty="0"/>
              <a:t>I2C LCD is a device that uses the I2C protocol to display text and characters on a liquid crystal display (LCD)</a:t>
            </a:r>
          </a:p>
          <a:p>
            <a:r>
              <a:rPr lang="en-GB" dirty="0"/>
              <a:t>I2C LCDs are used in applications that require a visual or textual display, such as showing information from Arduino projects like sensor readings, messages, and menus. </a:t>
            </a:r>
          </a:p>
          <a:p>
            <a:r>
              <a:rPr lang="en-GB" dirty="0"/>
              <a:t>They can also be used when a character display is needed but seven consecutive GPIOs on a single GPIO port are not possible.</a:t>
            </a:r>
            <a:endParaRPr lang="en-US" dirty="0"/>
          </a:p>
        </p:txBody>
      </p:sp>
      <p:sp>
        <p:nvSpPr>
          <p:cNvPr id="6" name="AutoShape 2" descr="In-Depth: Interfacing an I2C LCD with Arduino">
            <a:extLst>
              <a:ext uri="{FF2B5EF4-FFF2-40B4-BE49-F238E27FC236}">
                <a16:creationId xmlns:a16="http://schemas.microsoft.com/office/drawing/2014/main" id="{62BA98B8-826B-494E-B055-B8DC01878C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n-Depth: Interfacing an I2C LCD with Arduino">
            <a:extLst>
              <a:ext uri="{FF2B5EF4-FFF2-40B4-BE49-F238E27FC236}">
                <a16:creationId xmlns:a16="http://schemas.microsoft.com/office/drawing/2014/main" id="{2678DE9D-0FFD-4A0F-ADC0-632CEBBF757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Interfacing an I2C LCD with Arduino">
            <a:extLst>
              <a:ext uri="{FF2B5EF4-FFF2-40B4-BE49-F238E27FC236}">
                <a16:creationId xmlns:a16="http://schemas.microsoft.com/office/drawing/2014/main" id="{A76E275A-717B-4264-A536-3A7BE4794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84" y="4558806"/>
            <a:ext cx="2272365" cy="147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1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B4F5C2-7A06-42F3-A48D-8CCDD06E7C05}"/>
              </a:ext>
            </a:extLst>
          </p:cNvPr>
          <p:cNvSpPr>
            <a:spLocks noGrp="1"/>
          </p:cNvSpPr>
          <p:nvPr>
            <p:ph type="title"/>
          </p:nvPr>
        </p:nvSpPr>
        <p:spPr>
          <a:xfrm>
            <a:off x="1484311" y="1302707"/>
            <a:ext cx="10018713" cy="1135692"/>
          </a:xfrm>
        </p:spPr>
        <p:txBody>
          <a:bodyPr/>
          <a:lstStyle/>
          <a:p>
            <a:pPr algn="ctr"/>
            <a:r>
              <a:rPr lang="en-US" dirty="0"/>
              <a:t>Temperature System</a:t>
            </a:r>
          </a:p>
        </p:txBody>
      </p:sp>
      <p:sp>
        <p:nvSpPr>
          <p:cNvPr id="5" name="Content Placeholder 2">
            <a:extLst>
              <a:ext uri="{FF2B5EF4-FFF2-40B4-BE49-F238E27FC236}">
                <a16:creationId xmlns:a16="http://schemas.microsoft.com/office/drawing/2014/main" id="{E363507C-8FCD-4B65-8766-D980E28FE26B}"/>
              </a:ext>
            </a:extLst>
          </p:cNvPr>
          <p:cNvSpPr>
            <a:spLocks noGrp="1"/>
          </p:cNvSpPr>
          <p:nvPr>
            <p:ph idx="1"/>
          </p:nvPr>
        </p:nvSpPr>
        <p:spPr>
          <a:xfrm>
            <a:off x="1484311" y="2019299"/>
            <a:ext cx="10018713" cy="3124201"/>
          </a:xfrm>
        </p:spPr>
        <p:txBody>
          <a:bodyPr>
            <a:normAutofit/>
          </a:bodyPr>
          <a:lstStyle/>
          <a:p>
            <a:pPr algn="l"/>
            <a:r>
              <a:rPr lang="en-GB" dirty="0" err="1"/>
              <a:t>PICSimLab</a:t>
            </a:r>
            <a:r>
              <a:rPr lang="en-GB" dirty="0"/>
              <a:t> has a temperature system that you can use to test board features.</a:t>
            </a:r>
          </a:p>
          <a:p>
            <a:pPr algn="l"/>
            <a:r>
              <a:rPr lang="en-GB" dirty="0"/>
              <a:t>The temperature control system consists of a heating resistor, an LM35 temperature sensor, a cooler and an infrared tachometer.</a:t>
            </a:r>
            <a:endParaRPr lang="en-IN" dirty="0"/>
          </a:p>
        </p:txBody>
      </p:sp>
      <p:sp>
        <p:nvSpPr>
          <p:cNvPr id="6" name="AutoShape 2" descr="In-Depth: Interfacing an I2C LCD with Arduino">
            <a:extLst>
              <a:ext uri="{FF2B5EF4-FFF2-40B4-BE49-F238E27FC236}">
                <a16:creationId xmlns:a16="http://schemas.microsoft.com/office/drawing/2014/main" id="{9436B32C-E34F-47E7-B0F3-61811665E3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n-Depth: Interfacing an I2C LCD with Arduino">
            <a:extLst>
              <a:ext uri="{FF2B5EF4-FFF2-40B4-BE49-F238E27FC236}">
                <a16:creationId xmlns:a16="http://schemas.microsoft.com/office/drawing/2014/main" id="{B63E1501-CDE1-4CFC-9899-2D67E4261A7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EB3A18C-EB1C-400F-B2E2-67652C2CE48D}"/>
              </a:ext>
            </a:extLst>
          </p:cNvPr>
          <p:cNvPicPr>
            <a:picLocks noChangeAspect="1"/>
          </p:cNvPicPr>
          <p:nvPr/>
        </p:nvPicPr>
        <p:blipFill>
          <a:blip r:embed="rId2"/>
          <a:stretch>
            <a:fillRect/>
          </a:stretch>
        </p:blipFill>
        <p:spPr>
          <a:xfrm>
            <a:off x="4646840" y="3486150"/>
            <a:ext cx="3203120" cy="2438400"/>
          </a:xfrm>
          <a:prstGeom prst="rect">
            <a:avLst/>
          </a:prstGeom>
        </p:spPr>
      </p:pic>
    </p:spTree>
    <p:extLst>
      <p:ext uri="{BB962C8B-B14F-4D97-AF65-F5344CB8AC3E}">
        <p14:creationId xmlns:p14="http://schemas.microsoft.com/office/powerpoint/2010/main" val="198023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0C7E8-84BD-4F75-A293-EF7610745CF0}"/>
              </a:ext>
            </a:extLst>
          </p:cNvPr>
          <p:cNvSpPr>
            <a:spLocks noGrp="1"/>
          </p:cNvSpPr>
          <p:nvPr>
            <p:ph type="title"/>
          </p:nvPr>
        </p:nvSpPr>
        <p:spPr>
          <a:xfrm>
            <a:off x="1484311" y="1371600"/>
            <a:ext cx="10018713" cy="1066799"/>
          </a:xfrm>
        </p:spPr>
        <p:txBody>
          <a:bodyPr/>
          <a:lstStyle/>
          <a:p>
            <a:pPr algn="ctr"/>
            <a:r>
              <a:rPr lang="en-US" dirty="0"/>
              <a:t>Serial Remote Tank</a:t>
            </a:r>
          </a:p>
        </p:txBody>
      </p:sp>
      <p:sp>
        <p:nvSpPr>
          <p:cNvPr id="5" name="Content Placeholder 2">
            <a:extLst>
              <a:ext uri="{FF2B5EF4-FFF2-40B4-BE49-F238E27FC236}">
                <a16:creationId xmlns:a16="http://schemas.microsoft.com/office/drawing/2014/main" id="{E2B95647-EDDA-4D1D-8DBB-20F7709B1DBA}"/>
              </a:ext>
            </a:extLst>
          </p:cNvPr>
          <p:cNvSpPr>
            <a:spLocks noGrp="1"/>
          </p:cNvSpPr>
          <p:nvPr>
            <p:ph idx="1"/>
          </p:nvPr>
        </p:nvSpPr>
        <p:spPr>
          <a:xfrm>
            <a:off x="1406292" y="1904999"/>
            <a:ext cx="10018713" cy="1371601"/>
          </a:xfrm>
        </p:spPr>
        <p:txBody>
          <a:bodyPr>
            <a:normAutofit/>
          </a:bodyPr>
          <a:lstStyle/>
          <a:p>
            <a:pPr algn="l"/>
            <a:r>
              <a:rPr lang="en-GB" dirty="0"/>
              <a:t>The serial remote tank is a tank simulator controlled by a serial communication protocol. </a:t>
            </a:r>
          </a:p>
          <a:p>
            <a:pPr algn="l"/>
            <a:r>
              <a:rPr lang="en-GB" dirty="0"/>
              <a:t>The tank has several sensors and actuators that can be read and controlled using the communication protocol.</a:t>
            </a:r>
            <a:endParaRPr lang="en-IN" dirty="0"/>
          </a:p>
        </p:txBody>
      </p:sp>
      <p:sp>
        <p:nvSpPr>
          <p:cNvPr id="6" name="AutoShape 2" descr="In-Depth: Interfacing an I2C LCD with Arduino">
            <a:extLst>
              <a:ext uri="{FF2B5EF4-FFF2-40B4-BE49-F238E27FC236}">
                <a16:creationId xmlns:a16="http://schemas.microsoft.com/office/drawing/2014/main" id="{DF77CE1D-E59D-455F-9516-3A572838C8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n-Depth: Interfacing an I2C LCD with Arduino">
            <a:extLst>
              <a:ext uri="{FF2B5EF4-FFF2-40B4-BE49-F238E27FC236}">
                <a16:creationId xmlns:a16="http://schemas.microsoft.com/office/drawing/2014/main" id="{E5D293A3-C7BC-471A-A9F3-2A163362B95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2" descr="PIC">
            <a:extLst>
              <a:ext uri="{FF2B5EF4-FFF2-40B4-BE49-F238E27FC236}">
                <a16:creationId xmlns:a16="http://schemas.microsoft.com/office/drawing/2014/main" id="{5048C087-C8F7-4A01-8469-2039A010A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413" y="2888623"/>
            <a:ext cx="3096508" cy="308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5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2804E7-543A-49CE-B4B4-661D58C0DC7C}"/>
              </a:ext>
            </a:extLst>
          </p:cNvPr>
          <p:cNvSpPr>
            <a:spLocks noGrp="1"/>
          </p:cNvSpPr>
          <p:nvPr>
            <p:ph type="title"/>
          </p:nvPr>
        </p:nvSpPr>
        <p:spPr>
          <a:xfrm>
            <a:off x="1484311" y="1371600"/>
            <a:ext cx="10018713" cy="1066799"/>
          </a:xfrm>
        </p:spPr>
        <p:txBody>
          <a:bodyPr/>
          <a:lstStyle/>
          <a:p>
            <a:pPr algn="ctr"/>
            <a:r>
              <a:rPr lang="en-US" dirty="0"/>
              <a:t>ETHW5500</a:t>
            </a:r>
          </a:p>
        </p:txBody>
      </p:sp>
      <p:sp>
        <p:nvSpPr>
          <p:cNvPr id="5" name="Content Placeholder 2">
            <a:extLst>
              <a:ext uri="{FF2B5EF4-FFF2-40B4-BE49-F238E27FC236}">
                <a16:creationId xmlns:a16="http://schemas.microsoft.com/office/drawing/2014/main" id="{F76B57C3-6363-4828-B196-30FD431DD2F3}"/>
              </a:ext>
            </a:extLst>
          </p:cNvPr>
          <p:cNvSpPr>
            <a:spLocks noGrp="1"/>
          </p:cNvSpPr>
          <p:nvPr>
            <p:ph idx="1"/>
          </p:nvPr>
        </p:nvSpPr>
        <p:spPr>
          <a:xfrm>
            <a:off x="1484311" y="1866899"/>
            <a:ext cx="10018713" cy="3124201"/>
          </a:xfrm>
        </p:spPr>
        <p:txBody>
          <a:bodyPr>
            <a:normAutofit/>
          </a:bodyPr>
          <a:lstStyle/>
          <a:p>
            <a:pPr algn="l"/>
            <a:r>
              <a:rPr lang="en-GB" dirty="0"/>
              <a:t>The W5500 is a 3-in-1 Ethernet controller chip that provides a hardwired TCP/IP embedded Ethernet controller. </a:t>
            </a:r>
          </a:p>
          <a:p>
            <a:pPr algn="l"/>
            <a:r>
              <a:rPr lang="en-GB" dirty="0"/>
              <a:t>It's a chip that can be used in a variety of embedded applications, including home network devices, security systems, medical monitoring equipment, and embedded servers.</a:t>
            </a:r>
            <a:endParaRPr lang="en-IN" dirty="0"/>
          </a:p>
        </p:txBody>
      </p:sp>
      <p:sp>
        <p:nvSpPr>
          <p:cNvPr id="6" name="AutoShape 2" descr="In-Depth: Interfacing an I2C LCD with Arduino">
            <a:extLst>
              <a:ext uri="{FF2B5EF4-FFF2-40B4-BE49-F238E27FC236}">
                <a16:creationId xmlns:a16="http://schemas.microsoft.com/office/drawing/2014/main" id="{F3BAC0E5-C472-40CF-AD3E-C4178B49FD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n-Depth: Interfacing an I2C LCD with Arduino">
            <a:extLst>
              <a:ext uri="{FF2B5EF4-FFF2-40B4-BE49-F238E27FC236}">
                <a16:creationId xmlns:a16="http://schemas.microsoft.com/office/drawing/2014/main" id="{4903031A-52C8-4A3B-A7F7-1F7249A00FE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72C48B1-5ED1-410E-998E-9052E9942237}"/>
              </a:ext>
            </a:extLst>
          </p:cNvPr>
          <p:cNvPicPr>
            <a:picLocks noChangeAspect="1"/>
          </p:cNvPicPr>
          <p:nvPr/>
        </p:nvPicPr>
        <p:blipFill>
          <a:blip r:embed="rId2"/>
          <a:stretch>
            <a:fillRect/>
          </a:stretch>
        </p:blipFill>
        <p:spPr>
          <a:xfrm>
            <a:off x="4809903" y="3723961"/>
            <a:ext cx="3181794" cy="2257740"/>
          </a:xfrm>
          <a:prstGeom prst="rect">
            <a:avLst/>
          </a:prstGeom>
        </p:spPr>
      </p:pic>
    </p:spTree>
    <p:extLst>
      <p:ext uri="{BB962C8B-B14F-4D97-AF65-F5344CB8AC3E}">
        <p14:creationId xmlns:p14="http://schemas.microsoft.com/office/powerpoint/2010/main" val="223091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77B4B9-1169-4532-991D-8FCEAC135A78}"/>
              </a:ext>
            </a:extLst>
          </p:cNvPr>
          <p:cNvSpPr>
            <a:spLocks noGrp="1"/>
          </p:cNvSpPr>
          <p:nvPr>
            <p:ph type="title"/>
          </p:nvPr>
        </p:nvSpPr>
        <p:spPr>
          <a:xfrm>
            <a:off x="1484309" y="1215025"/>
            <a:ext cx="10018713" cy="1135692"/>
          </a:xfrm>
        </p:spPr>
        <p:txBody>
          <a:bodyPr/>
          <a:lstStyle/>
          <a:p>
            <a:pPr algn="ctr"/>
            <a:r>
              <a:rPr lang="en-US" dirty="0"/>
              <a:t>Content </a:t>
            </a:r>
          </a:p>
        </p:txBody>
      </p:sp>
      <p:sp>
        <p:nvSpPr>
          <p:cNvPr id="5" name="Content Placeholder 2">
            <a:extLst>
              <a:ext uri="{FF2B5EF4-FFF2-40B4-BE49-F238E27FC236}">
                <a16:creationId xmlns:a16="http://schemas.microsoft.com/office/drawing/2014/main" id="{17C5342F-623C-4591-9A18-522F72F7A18A}"/>
              </a:ext>
            </a:extLst>
          </p:cNvPr>
          <p:cNvSpPr>
            <a:spLocks noGrp="1"/>
          </p:cNvSpPr>
          <p:nvPr>
            <p:ph idx="1"/>
          </p:nvPr>
        </p:nvSpPr>
        <p:spPr>
          <a:xfrm>
            <a:off x="1484310" y="2065750"/>
            <a:ext cx="10018713" cy="3124201"/>
          </a:xfrm>
        </p:spPr>
        <p:txBody>
          <a:bodyPr/>
          <a:lstStyle/>
          <a:p>
            <a:r>
              <a:rPr lang="en-US" dirty="0"/>
              <a:t>C Programming </a:t>
            </a:r>
          </a:p>
          <a:p>
            <a:r>
              <a:rPr lang="en-US" dirty="0"/>
              <a:t>C ++</a:t>
            </a:r>
          </a:p>
          <a:p>
            <a:r>
              <a:rPr lang="en-US" dirty="0"/>
              <a:t>IoT</a:t>
            </a:r>
          </a:p>
          <a:p>
            <a:r>
              <a:rPr lang="en-US" dirty="0"/>
              <a:t>Embedded Systems</a:t>
            </a:r>
          </a:p>
          <a:p>
            <a:r>
              <a:rPr lang="en-US" dirty="0"/>
              <a:t>Home Automation project</a:t>
            </a:r>
          </a:p>
        </p:txBody>
      </p:sp>
    </p:spTree>
    <p:extLst>
      <p:ext uri="{BB962C8B-B14F-4D97-AF65-F5344CB8AC3E}">
        <p14:creationId xmlns:p14="http://schemas.microsoft.com/office/powerpoint/2010/main" val="395120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3AB9E3-6E9C-42D4-95AB-13C0238E3950}"/>
              </a:ext>
            </a:extLst>
          </p:cNvPr>
          <p:cNvSpPr>
            <a:spLocks noGrp="1"/>
          </p:cNvSpPr>
          <p:nvPr>
            <p:ph type="title"/>
          </p:nvPr>
        </p:nvSpPr>
        <p:spPr>
          <a:xfrm>
            <a:off x="1484310" y="1371600"/>
            <a:ext cx="10018713" cy="1066799"/>
          </a:xfrm>
        </p:spPr>
        <p:txBody>
          <a:bodyPr/>
          <a:lstStyle/>
          <a:p>
            <a:pPr algn="ctr"/>
            <a:r>
              <a:rPr lang="en-US" dirty="0"/>
              <a:t>Arduino UNO</a:t>
            </a:r>
          </a:p>
        </p:txBody>
      </p:sp>
      <p:sp>
        <p:nvSpPr>
          <p:cNvPr id="5" name="Content Placeholder 2">
            <a:extLst>
              <a:ext uri="{FF2B5EF4-FFF2-40B4-BE49-F238E27FC236}">
                <a16:creationId xmlns:a16="http://schemas.microsoft.com/office/drawing/2014/main" id="{64B405CE-A3C8-4736-9B28-4E191A5CCFEF}"/>
              </a:ext>
            </a:extLst>
          </p:cNvPr>
          <p:cNvSpPr>
            <a:spLocks noGrp="1"/>
          </p:cNvSpPr>
          <p:nvPr>
            <p:ph idx="1"/>
          </p:nvPr>
        </p:nvSpPr>
        <p:spPr>
          <a:xfrm>
            <a:off x="1484310" y="2019299"/>
            <a:ext cx="10018713" cy="3124201"/>
          </a:xfrm>
        </p:spPr>
        <p:txBody>
          <a:bodyPr>
            <a:normAutofit/>
          </a:bodyPr>
          <a:lstStyle/>
          <a:p>
            <a:pPr algn="l"/>
            <a:r>
              <a:rPr lang="en-GB" dirty="0"/>
              <a:t>The Arduino UNO is an affordable, adaptable, and user-friendly programmable microcontroller board that’s open-source and suitable for various electronic projects.</a:t>
            </a:r>
          </a:p>
          <a:p>
            <a:pPr algn="l"/>
            <a:r>
              <a:rPr lang="en-GB" dirty="0"/>
              <a:t>It can be connected with other Arduino boards, Arduino shields, and Raspberry Pi boards.</a:t>
            </a:r>
          </a:p>
          <a:p>
            <a:pPr algn="l"/>
            <a:r>
              <a:rPr lang="en-GB" dirty="0"/>
              <a:t>The Arduino UNO can control outputs like relays, LEDs, servos, and motors.</a:t>
            </a:r>
            <a:endParaRPr lang="en-IN" dirty="0"/>
          </a:p>
        </p:txBody>
      </p:sp>
      <p:sp>
        <p:nvSpPr>
          <p:cNvPr id="6" name="AutoShape 2" descr="In-Depth: Interfacing an I2C LCD with Arduino">
            <a:extLst>
              <a:ext uri="{FF2B5EF4-FFF2-40B4-BE49-F238E27FC236}">
                <a16:creationId xmlns:a16="http://schemas.microsoft.com/office/drawing/2014/main" id="{C5CFA4B0-1F03-4E9C-914F-3001A304B8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n-Depth: Interfacing an I2C LCD with Arduino">
            <a:extLst>
              <a:ext uri="{FF2B5EF4-FFF2-40B4-BE49-F238E27FC236}">
                <a16:creationId xmlns:a16="http://schemas.microsoft.com/office/drawing/2014/main" id="{D0A1D525-4BCE-4036-AC74-011D4CD06D5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What is an Arduino? - SparkFun Learn">
            <a:extLst>
              <a:ext uri="{FF2B5EF4-FFF2-40B4-BE49-F238E27FC236}">
                <a16:creationId xmlns:a16="http://schemas.microsoft.com/office/drawing/2014/main" id="{74C57382-52BA-4E36-9507-334F0CE6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025" y="3962399"/>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7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F19C-0EC4-4A57-845B-0732C66C14A9}"/>
              </a:ext>
            </a:extLst>
          </p:cNvPr>
          <p:cNvSpPr txBox="1">
            <a:spLocks/>
          </p:cNvSpPr>
          <p:nvPr/>
        </p:nvSpPr>
        <p:spPr>
          <a:xfrm>
            <a:off x="1086643" y="186898"/>
            <a:ext cx="10018713" cy="117327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Results (Output)</a:t>
            </a:r>
          </a:p>
        </p:txBody>
      </p:sp>
      <p:pic>
        <p:nvPicPr>
          <p:cNvPr id="3" name="Picture 2">
            <a:extLst>
              <a:ext uri="{FF2B5EF4-FFF2-40B4-BE49-F238E27FC236}">
                <a16:creationId xmlns:a16="http://schemas.microsoft.com/office/drawing/2014/main" id="{C615946F-FD27-4C65-9CB1-5A5969961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808" y="876904"/>
            <a:ext cx="8278380" cy="3010320"/>
          </a:xfrm>
          <a:prstGeom prst="rect">
            <a:avLst/>
          </a:prstGeom>
        </p:spPr>
      </p:pic>
      <p:pic>
        <p:nvPicPr>
          <p:cNvPr id="4" name="Picture 3">
            <a:extLst>
              <a:ext uri="{FF2B5EF4-FFF2-40B4-BE49-F238E27FC236}">
                <a16:creationId xmlns:a16="http://schemas.microsoft.com/office/drawing/2014/main" id="{EE6DF62B-9AC9-480D-AE88-FDBD2D221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5" y="3197218"/>
            <a:ext cx="2797927" cy="2783878"/>
          </a:xfrm>
          <a:prstGeom prst="rect">
            <a:avLst/>
          </a:prstGeom>
        </p:spPr>
      </p:pic>
    </p:spTree>
    <p:extLst>
      <p:ext uri="{BB962C8B-B14F-4D97-AF65-F5344CB8AC3E}">
        <p14:creationId xmlns:p14="http://schemas.microsoft.com/office/powerpoint/2010/main" val="184197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159C78-297B-446F-9BF0-D6224A9D0BEC}"/>
              </a:ext>
            </a:extLst>
          </p:cNvPr>
          <p:cNvSpPr>
            <a:spLocks noGrp="1"/>
          </p:cNvSpPr>
          <p:nvPr>
            <p:ph type="title"/>
          </p:nvPr>
        </p:nvSpPr>
        <p:spPr>
          <a:xfrm>
            <a:off x="1484311" y="1290181"/>
            <a:ext cx="10018713" cy="1148218"/>
          </a:xfrm>
        </p:spPr>
        <p:txBody>
          <a:bodyPr/>
          <a:lstStyle/>
          <a:p>
            <a:pPr algn="ctr"/>
            <a:r>
              <a:rPr lang="en-US" dirty="0"/>
              <a:t>Conclusion</a:t>
            </a:r>
          </a:p>
        </p:txBody>
      </p:sp>
      <p:sp>
        <p:nvSpPr>
          <p:cNvPr id="5" name="Content Placeholder 2">
            <a:extLst>
              <a:ext uri="{FF2B5EF4-FFF2-40B4-BE49-F238E27FC236}">
                <a16:creationId xmlns:a16="http://schemas.microsoft.com/office/drawing/2014/main" id="{90B8D6CB-11C3-4524-898A-BA7C2C8F0389}"/>
              </a:ext>
            </a:extLst>
          </p:cNvPr>
          <p:cNvSpPr>
            <a:spLocks noGrp="1"/>
          </p:cNvSpPr>
          <p:nvPr>
            <p:ph idx="1"/>
          </p:nvPr>
        </p:nvSpPr>
        <p:spPr>
          <a:xfrm>
            <a:off x="1484310" y="1866899"/>
            <a:ext cx="10018713" cy="4158120"/>
          </a:xfrm>
        </p:spPr>
        <p:txBody>
          <a:bodyPr>
            <a:normAutofit lnSpcReduction="10000"/>
          </a:bodyPr>
          <a:lstStyle/>
          <a:p>
            <a:r>
              <a:rPr lang="en-GB" dirty="0"/>
              <a:t>This home automation project effectively integrates smart technology to enhance convenience, safety, and efficiency in managing essential household functions.</a:t>
            </a:r>
          </a:p>
          <a:p>
            <a:r>
              <a:rPr lang="en-GB" dirty="0"/>
              <a:t>The automatic control of garden lights using an LDR ensures energy savings by adjusting to natural light conditions.</a:t>
            </a:r>
          </a:p>
          <a:p>
            <a:r>
              <a:rPr lang="en-GB" dirty="0"/>
              <a:t>Heater and cooler control, integrated through the Blynk app and featuring automatic temperature regulation, provide a comfortable and safe living environment.</a:t>
            </a:r>
          </a:p>
          <a:p>
            <a:r>
              <a:rPr lang="en-GB" dirty="0"/>
              <a:t>The automated water tank management system promotes efficient water usage by controlling inlet and outlet valves based on real-time water levels.</a:t>
            </a:r>
          </a:p>
          <a:p>
            <a:r>
              <a:rPr lang="en-GB" dirty="0"/>
              <a:t>Overall, the project demonstrates the power of combining automation with remote control to create a smarter, more responsive home.</a:t>
            </a:r>
            <a:endParaRPr lang="en-US" dirty="0"/>
          </a:p>
        </p:txBody>
      </p:sp>
    </p:spTree>
    <p:extLst>
      <p:ext uri="{BB962C8B-B14F-4D97-AF65-F5344CB8AC3E}">
        <p14:creationId xmlns:p14="http://schemas.microsoft.com/office/powerpoint/2010/main" val="270229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50726-9442-487C-A1A0-7FF9D299AFC4}"/>
              </a:ext>
            </a:extLst>
          </p:cNvPr>
          <p:cNvSpPr txBox="1"/>
          <p:nvPr/>
        </p:nvSpPr>
        <p:spPr>
          <a:xfrm>
            <a:off x="1912307" y="2228671"/>
            <a:ext cx="8367386" cy="1200329"/>
          </a:xfrm>
          <a:prstGeom prst="rect">
            <a:avLst/>
          </a:prstGeom>
          <a:noFill/>
        </p:spPr>
        <p:txBody>
          <a:bodyPr wrap="square" rtlCol="0">
            <a:spAutoFit/>
          </a:bodyPr>
          <a:lstStyle/>
          <a:p>
            <a:pPr algn="ctr"/>
            <a:r>
              <a:rPr lang="en-GB" sz="7200" dirty="0"/>
              <a:t>THANK YOU</a:t>
            </a:r>
            <a:endParaRPr lang="en-IN" sz="7200" dirty="0"/>
          </a:p>
        </p:txBody>
      </p:sp>
    </p:spTree>
    <p:extLst>
      <p:ext uri="{BB962C8B-B14F-4D97-AF65-F5344CB8AC3E}">
        <p14:creationId xmlns:p14="http://schemas.microsoft.com/office/powerpoint/2010/main" val="22310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7E3F08-7FA7-4171-B8D7-8D695DCD7F91}"/>
              </a:ext>
            </a:extLst>
          </p:cNvPr>
          <p:cNvSpPr>
            <a:spLocks noGrp="1"/>
          </p:cNvSpPr>
          <p:nvPr>
            <p:ph type="title"/>
          </p:nvPr>
        </p:nvSpPr>
        <p:spPr>
          <a:xfrm>
            <a:off x="1484311" y="1277655"/>
            <a:ext cx="10018713" cy="1160744"/>
          </a:xfrm>
        </p:spPr>
        <p:txBody>
          <a:bodyPr/>
          <a:lstStyle/>
          <a:p>
            <a:pPr algn="ctr"/>
            <a:r>
              <a:rPr lang="en-US" dirty="0"/>
              <a:t>C Programming</a:t>
            </a:r>
          </a:p>
        </p:txBody>
      </p:sp>
      <p:sp>
        <p:nvSpPr>
          <p:cNvPr id="5" name="Content Placeholder 2">
            <a:extLst>
              <a:ext uri="{FF2B5EF4-FFF2-40B4-BE49-F238E27FC236}">
                <a16:creationId xmlns:a16="http://schemas.microsoft.com/office/drawing/2014/main" id="{84A72066-0517-4EAD-B6F2-D03333E8D715}"/>
              </a:ext>
            </a:extLst>
          </p:cNvPr>
          <p:cNvSpPr>
            <a:spLocks noGrp="1"/>
          </p:cNvSpPr>
          <p:nvPr>
            <p:ph idx="1"/>
          </p:nvPr>
        </p:nvSpPr>
        <p:spPr>
          <a:xfrm>
            <a:off x="1484311" y="1998191"/>
            <a:ext cx="10018713" cy="3582154"/>
          </a:xfrm>
        </p:spPr>
        <p:txBody>
          <a:bodyPr>
            <a:normAutofit/>
          </a:bodyPr>
          <a:lstStyle/>
          <a:p>
            <a:r>
              <a:rPr lang="en-GB" dirty="0"/>
              <a:t>C is a general-purpose programming language.</a:t>
            </a:r>
          </a:p>
          <a:p>
            <a:r>
              <a:rPr lang="en-GB" dirty="0"/>
              <a:t>C programming is considered a middle-level language because it combines features of both low-level and high-level programming languages. C is machine-independent and structured, and can be used for both system and application programming.</a:t>
            </a:r>
          </a:p>
          <a:p>
            <a:pPr fontAlgn="ctr"/>
            <a:r>
              <a:rPr lang="en-GB" dirty="0"/>
              <a:t>For example, C can be used to write operating systems or generate customer billing systems. </a:t>
            </a:r>
          </a:p>
          <a:p>
            <a:pPr marL="0" indent="0">
              <a:buNone/>
            </a:pPr>
            <a:br>
              <a:rPr lang="en-GB" dirty="0"/>
            </a:br>
            <a:endParaRPr lang="en-GB" dirty="0"/>
          </a:p>
          <a:p>
            <a:endParaRPr lang="en-US" dirty="0"/>
          </a:p>
        </p:txBody>
      </p:sp>
    </p:spTree>
    <p:extLst>
      <p:ext uri="{BB962C8B-B14F-4D97-AF65-F5344CB8AC3E}">
        <p14:creationId xmlns:p14="http://schemas.microsoft.com/office/powerpoint/2010/main" val="24857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17856C-C861-4080-BAFD-27E23242AD4B}"/>
              </a:ext>
            </a:extLst>
          </p:cNvPr>
          <p:cNvSpPr>
            <a:spLocks noGrp="1"/>
          </p:cNvSpPr>
          <p:nvPr>
            <p:ph type="title"/>
          </p:nvPr>
        </p:nvSpPr>
        <p:spPr>
          <a:xfrm>
            <a:off x="1484311" y="1352811"/>
            <a:ext cx="10018713" cy="1085588"/>
          </a:xfrm>
        </p:spPr>
        <p:txBody>
          <a:bodyPr/>
          <a:lstStyle/>
          <a:p>
            <a:pPr algn="ctr"/>
            <a:r>
              <a:rPr lang="en-US" dirty="0"/>
              <a:t>Topics Learnt in C</a:t>
            </a:r>
          </a:p>
        </p:txBody>
      </p:sp>
      <p:sp>
        <p:nvSpPr>
          <p:cNvPr id="5" name="Content Placeholder 2">
            <a:extLst>
              <a:ext uri="{FF2B5EF4-FFF2-40B4-BE49-F238E27FC236}">
                <a16:creationId xmlns:a16="http://schemas.microsoft.com/office/drawing/2014/main" id="{07ED53C1-2326-4170-A2C1-F511D6A50903}"/>
              </a:ext>
            </a:extLst>
          </p:cNvPr>
          <p:cNvSpPr>
            <a:spLocks noGrp="1"/>
          </p:cNvSpPr>
          <p:nvPr>
            <p:ph idx="1"/>
          </p:nvPr>
        </p:nvSpPr>
        <p:spPr>
          <a:xfrm>
            <a:off x="1484311" y="1895605"/>
            <a:ext cx="10018713" cy="3783906"/>
          </a:xfrm>
        </p:spPr>
        <p:txBody>
          <a:bodyPr>
            <a:normAutofit/>
          </a:bodyPr>
          <a:lstStyle/>
          <a:p>
            <a:r>
              <a:rPr lang="en-US" sz="1600" dirty="0"/>
              <a:t>Data Types</a:t>
            </a:r>
          </a:p>
          <a:p>
            <a:r>
              <a:rPr lang="en-US" sz="1600" dirty="0"/>
              <a:t>Modifier and Quantifier</a:t>
            </a:r>
          </a:p>
          <a:p>
            <a:r>
              <a:rPr lang="en-US" sz="1600" dirty="0"/>
              <a:t>Conditionals and Loops</a:t>
            </a:r>
          </a:p>
          <a:p>
            <a:r>
              <a:rPr lang="en-US" sz="1600" dirty="0"/>
              <a:t>Operators</a:t>
            </a:r>
          </a:p>
          <a:p>
            <a:r>
              <a:rPr lang="en-US" sz="1600" dirty="0"/>
              <a:t>Array and Pointers</a:t>
            </a:r>
          </a:p>
          <a:p>
            <a:r>
              <a:rPr lang="en-US" sz="1600" dirty="0"/>
              <a:t>Strings</a:t>
            </a:r>
          </a:p>
          <a:p>
            <a:r>
              <a:rPr lang="en-US" sz="1600" dirty="0"/>
              <a:t>Function</a:t>
            </a:r>
          </a:p>
          <a:p>
            <a:r>
              <a:rPr lang="en-US" sz="1600" dirty="0"/>
              <a:t>Storage Classes</a:t>
            </a:r>
          </a:p>
          <a:p>
            <a:r>
              <a:rPr lang="en-US" sz="1600" dirty="0"/>
              <a:t>Pre-Processor</a:t>
            </a:r>
          </a:p>
        </p:txBody>
      </p:sp>
    </p:spTree>
    <p:extLst>
      <p:ext uri="{BB962C8B-B14F-4D97-AF65-F5344CB8AC3E}">
        <p14:creationId xmlns:p14="http://schemas.microsoft.com/office/powerpoint/2010/main" val="12206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9FCD01-EEA4-4230-AD6D-97C7113A0409}"/>
              </a:ext>
            </a:extLst>
          </p:cNvPr>
          <p:cNvSpPr>
            <a:spLocks noGrp="1"/>
          </p:cNvSpPr>
          <p:nvPr>
            <p:ph type="title"/>
          </p:nvPr>
        </p:nvSpPr>
        <p:spPr>
          <a:xfrm>
            <a:off x="1484311" y="1315233"/>
            <a:ext cx="10018713" cy="1123166"/>
          </a:xfrm>
        </p:spPr>
        <p:txBody>
          <a:bodyPr/>
          <a:lstStyle/>
          <a:p>
            <a:pPr algn="ctr"/>
            <a:r>
              <a:rPr lang="en-US" dirty="0"/>
              <a:t>C++</a:t>
            </a:r>
          </a:p>
        </p:txBody>
      </p:sp>
      <p:sp>
        <p:nvSpPr>
          <p:cNvPr id="5" name="Content Placeholder 2">
            <a:extLst>
              <a:ext uri="{FF2B5EF4-FFF2-40B4-BE49-F238E27FC236}">
                <a16:creationId xmlns:a16="http://schemas.microsoft.com/office/drawing/2014/main" id="{0ECF04EB-1ED2-49A8-AA46-C54CBCA2AEB7}"/>
              </a:ext>
            </a:extLst>
          </p:cNvPr>
          <p:cNvSpPr>
            <a:spLocks noGrp="1"/>
          </p:cNvSpPr>
          <p:nvPr>
            <p:ph idx="1"/>
          </p:nvPr>
        </p:nvSpPr>
        <p:spPr>
          <a:xfrm>
            <a:off x="1484311" y="1876816"/>
            <a:ext cx="10018713" cy="3124201"/>
          </a:xfrm>
        </p:spPr>
        <p:txBody>
          <a:bodyPr/>
          <a:lstStyle/>
          <a:p>
            <a:r>
              <a:rPr lang="en-GB" dirty="0"/>
              <a:t>C++ is a general-purpose programming language (GPL) used to build software. It's an object-oriented language, which means it focuses on objects, or data fields with unique attributes, rather than logic or functions.</a:t>
            </a:r>
          </a:p>
          <a:p>
            <a:pPr fontAlgn="ctr"/>
            <a:r>
              <a:rPr lang="en-GB" dirty="0"/>
              <a:t>For example, a user account on a website is an object that can be replicated when a new account is created. </a:t>
            </a:r>
            <a:br>
              <a:rPr lang="en-GB" b="0" i="0" dirty="0">
                <a:solidFill>
                  <a:srgbClr val="001D35"/>
                </a:solidFill>
                <a:effectLst/>
                <a:highlight>
                  <a:srgbClr val="FFFFFF"/>
                </a:highlight>
                <a:latin typeface="Google Sans"/>
              </a:rPr>
            </a:br>
            <a:endParaRPr lang="en-US" dirty="0"/>
          </a:p>
        </p:txBody>
      </p:sp>
    </p:spTree>
    <p:extLst>
      <p:ext uri="{BB962C8B-B14F-4D97-AF65-F5344CB8AC3E}">
        <p14:creationId xmlns:p14="http://schemas.microsoft.com/office/powerpoint/2010/main" val="411250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130EBA-6A8F-45C5-914A-4E5A1B2A0D5B}"/>
              </a:ext>
            </a:extLst>
          </p:cNvPr>
          <p:cNvSpPr>
            <a:spLocks noGrp="1"/>
          </p:cNvSpPr>
          <p:nvPr>
            <p:ph type="title"/>
          </p:nvPr>
        </p:nvSpPr>
        <p:spPr>
          <a:xfrm>
            <a:off x="1484311" y="1252603"/>
            <a:ext cx="10018713" cy="1185796"/>
          </a:xfrm>
        </p:spPr>
        <p:txBody>
          <a:bodyPr/>
          <a:lstStyle/>
          <a:p>
            <a:pPr algn="ctr"/>
            <a:r>
              <a:rPr lang="en-US" dirty="0"/>
              <a:t>Internet of Things (IoT)</a:t>
            </a:r>
          </a:p>
        </p:txBody>
      </p:sp>
      <p:sp>
        <p:nvSpPr>
          <p:cNvPr id="5" name="Content Placeholder 2">
            <a:extLst>
              <a:ext uri="{FF2B5EF4-FFF2-40B4-BE49-F238E27FC236}">
                <a16:creationId xmlns:a16="http://schemas.microsoft.com/office/drawing/2014/main" id="{EB1A4D28-2D33-4F6C-A384-6106B0C04475}"/>
              </a:ext>
            </a:extLst>
          </p:cNvPr>
          <p:cNvSpPr>
            <a:spLocks noGrp="1"/>
          </p:cNvSpPr>
          <p:nvPr>
            <p:ph idx="1"/>
          </p:nvPr>
        </p:nvSpPr>
        <p:spPr>
          <a:xfrm>
            <a:off x="1484311" y="2015645"/>
            <a:ext cx="10018713" cy="3124201"/>
          </a:xfrm>
        </p:spPr>
        <p:txBody>
          <a:bodyPr/>
          <a:lstStyle/>
          <a:p>
            <a:r>
              <a:rPr lang="en-GB" dirty="0"/>
              <a:t>The Internet of Things (IoT) is a network of physical objects, or "things", that have sensors, software, and other technologies embedded in them. These devices can connect and exchange data with other devices and systems over the internet or other communication networks. IoT devices can range from everyday household items to complex industrial tools.</a:t>
            </a:r>
          </a:p>
          <a:p>
            <a:endParaRPr lang="en-US" dirty="0"/>
          </a:p>
        </p:txBody>
      </p:sp>
    </p:spTree>
    <p:extLst>
      <p:ext uri="{BB962C8B-B14F-4D97-AF65-F5344CB8AC3E}">
        <p14:creationId xmlns:p14="http://schemas.microsoft.com/office/powerpoint/2010/main" val="117554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DD98DF-8648-4ED3-9DD5-D31A50EAEC19}"/>
              </a:ext>
            </a:extLst>
          </p:cNvPr>
          <p:cNvSpPr>
            <a:spLocks noGrp="1"/>
          </p:cNvSpPr>
          <p:nvPr>
            <p:ph type="title"/>
          </p:nvPr>
        </p:nvSpPr>
        <p:spPr>
          <a:xfrm>
            <a:off x="1448324" y="1211580"/>
            <a:ext cx="10018713" cy="1231932"/>
          </a:xfrm>
        </p:spPr>
        <p:txBody>
          <a:bodyPr/>
          <a:lstStyle/>
          <a:p>
            <a:pPr algn="ctr"/>
            <a:r>
              <a:rPr lang="en-US" dirty="0"/>
              <a:t>Application of IoT</a:t>
            </a:r>
          </a:p>
        </p:txBody>
      </p:sp>
      <p:pic>
        <p:nvPicPr>
          <p:cNvPr id="1028" name="Picture 4">
            <a:extLst>
              <a:ext uri="{FF2B5EF4-FFF2-40B4-BE49-F238E27FC236}">
                <a16:creationId xmlns:a16="http://schemas.microsoft.com/office/drawing/2014/main" id="{99FD9D74-BBCA-4782-A687-E19A6CB49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160" y="2005404"/>
            <a:ext cx="4967679" cy="364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6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2C9BDA-28A4-4D71-8DAA-BDB1600D027F}"/>
              </a:ext>
            </a:extLst>
          </p:cNvPr>
          <p:cNvSpPr>
            <a:spLocks noGrp="1"/>
          </p:cNvSpPr>
          <p:nvPr>
            <p:ph type="title"/>
          </p:nvPr>
        </p:nvSpPr>
        <p:spPr>
          <a:xfrm>
            <a:off x="1484310" y="1164921"/>
            <a:ext cx="10018713" cy="1198322"/>
          </a:xfrm>
        </p:spPr>
        <p:txBody>
          <a:bodyPr/>
          <a:lstStyle/>
          <a:p>
            <a:pPr algn="ctr"/>
            <a:r>
              <a:rPr lang="en-US" dirty="0"/>
              <a:t>Embedded Systems</a:t>
            </a:r>
          </a:p>
        </p:txBody>
      </p:sp>
      <p:sp>
        <p:nvSpPr>
          <p:cNvPr id="5" name="Content Placeholder 2">
            <a:extLst>
              <a:ext uri="{FF2B5EF4-FFF2-40B4-BE49-F238E27FC236}">
                <a16:creationId xmlns:a16="http://schemas.microsoft.com/office/drawing/2014/main" id="{41B20A57-92B6-48EB-8567-B5F45B36CF93}"/>
              </a:ext>
            </a:extLst>
          </p:cNvPr>
          <p:cNvSpPr>
            <a:spLocks noGrp="1"/>
          </p:cNvSpPr>
          <p:nvPr>
            <p:ph idx="1"/>
          </p:nvPr>
        </p:nvSpPr>
        <p:spPr>
          <a:xfrm>
            <a:off x="1484310" y="1965541"/>
            <a:ext cx="10018713" cy="3124201"/>
          </a:xfrm>
        </p:spPr>
        <p:txBody>
          <a:bodyPr>
            <a:normAutofit fontScale="92500"/>
          </a:bodyPr>
          <a:lstStyle/>
          <a:p>
            <a:r>
              <a:rPr lang="en-GB" dirty="0"/>
              <a:t>An embedded system integrates computer hardware and software to perform a specific function.</a:t>
            </a:r>
          </a:p>
          <a:p>
            <a:r>
              <a:rPr lang="en-GB" dirty="0"/>
              <a:t>These systems may operate independently or within a larger system.</a:t>
            </a:r>
          </a:p>
          <a:p>
            <a:r>
              <a:rPr lang="en-GB" dirty="0"/>
              <a:t>They can be either programmable or have a fixed function.</a:t>
            </a:r>
          </a:p>
          <a:p>
            <a:r>
              <a:rPr lang="en-GB" dirty="0"/>
              <a:t>Embedded systems are widely used to control various devices.</a:t>
            </a:r>
          </a:p>
          <a:p>
            <a:r>
              <a:rPr lang="en-GB" dirty="0"/>
              <a:t>Examples include industrial machinery, consumer electronics, agricultural tools, automotive systems, medical equipment, cameras, digital watches, household appliances, airplanes, vending machines, toys, and mobile devices.</a:t>
            </a:r>
            <a:endParaRPr lang="en-US" dirty="0"/>
          </a:p>
        </p:txBody>
      </p:sp>
    </p:spTree>
    <p:extLst>
      <p:ext uri="{BB962C8B-B14F-4D97-AF65-F5344CB8AC3E}">
        <p14:creationId xmlns:p14="http://schemas.microsoft.com/office/powerpoint/2010/main" val="100445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E346EC-5B68-4332-8CA7-BA609606559B}"/>
              </a:ext>
            </a:extLst>
          </p:cNvPr>
          <p:cNvSpPr>
            <a:spLocks noGrp="1"/>
          </p:cNvSpPr>
          <p:nvPr>
            <p:ph type="title"/>
          </p:nvPr>
        </p:nvSpPr>
        <p:spPr>
          <a:xfrm>
            <a:off x="2616741" y="1173748"/>
            <a:ext cx="6958516" cy="1478438"/>
          </a:xfrm>
        </p:spPr>
        <p:txBody>
          <a:bodyPr>
            <a:normAutofit/>
          </a:bodyPr>
          <a:lstStyle/>
          <a:p>
            <a:pPr algn="ctr"/>
            <a:r>
              <a:rPr lang="en-US" dirty="0"/>
              <a:t>Home Automation System</a:t>
            </a:r>
          </a:p>
        </p:txBody>
      </p:sp>
      <p:sp>
        <p:nvSpPr>
          <p:cNvPr id="5" name="Rectangle 1">
            <a:extLst>
              <a:ext uri="{FF2B5EF4-FFF2-40B4-BE49-F238E27FC236}">
                <a16:creationId xmlns:a16="http://schemas.microsoft.com/office/drawing/2014/main" id="{86D8C8E6-FFB6-4C4E-8676-33901465805F}"/>
              </a:ext>
            </a:extLst>
          </p:cNvPr>
          <p:cNvSpPr>
            <a:spLocks noGrp="1" noChangeArrowheads="1"/>
          </p:cNvSpPr>
          <p:nvPr>
            <p:ph idx="1"/>
          </p:nvPr>
        </p:nvSpPr>
        <p:spPr bwMode="auto">
          <a:xfrm>
            <a:off x="1456150" y="1912967"/>
            <a:ext cx="9279699" cy="323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dirty="0"/>
              <a:t>This project automates and remotely controls garden lighting, climate management, and water supply for your home using sensor-based technology and the Blynk app.</a:t>
            </a:r>
          </a:p>
          <a:p>
            <a:r>
              <a:rPr lang="en-GB" sz="1600" b="1" dirty="0"/>
              <a:t>Garden Lighting:</a:t>
            </a:r>
            <a:r>
              <a:rPr lang="en-GB" sz="1600" dirty="0"/>
              <a:t> An LDR automatically turns lights on at dusk and off at dawn.</a:t>
            </a:r>
          </a:p>
          <a:p>
            <a:r>
              <a:rPr lang="en-GB" sz="1600" b="1" dirty="0"/>
              <a:t>Climate Control:</a:t>
            </a:r>
            <a:r>
              <a:rPr lang="en-GB" sz="1600" dirty="0"/>
              <a:t> The heater and cooler are remotely operated via the Blynk app, with the heater automatically turning off if temperatures exceed 35°C.</a:t>
            </a:r>
          </a:p>
          <a:p>
            <a:r>
              <a:rPr lang="en-GB" sz="1600" b="1" dirty="0"/>
              <a:t>Water Tank Management:</a:t>
            </a:r>
            <a:r>
              <a:rPr lang="en-GB" sz="1600" dirty="0"/>
              <a:t> Inlet and outlet valves are app-controlled. The inlet opens when the water level drops below 2000L, and the outlet closes at 3000L.</a:t>
            </a:r>
          </a:p>
          <a:p>
            <a:r>
              <a:rPr lang="en-GB" sz="1600" dirty="0"/>
              <a:t>All systems are integrated and monitored in real-time through the Blynk app for efficient, automated operation.</a:t>
            </a:r>
          </a:p>
        </p:txBody>
      </p:sp>
    </p:spTree>
    <p:extLst>
      <p:ext uri="{BB962C8B-B14F-4D97-AF65-F5344CB8AC3E}">
        <p14:creationId xmlns:p14="http://schemas.microsoft.com/office/powerpoint/2010/main" val="25366196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1768</TotalTime>
  <Words>1229</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Gill Sans MT</vt:lpstr>
      <vt:lpstr>Google Sans</vt:lpstr>
      <vt:lpstr>Gallery</vt:lpstr>
      <vt:lpstr>PowerPoint Presentation</vt:lpstr>
      <vt:lpstr>Content </vt:lpstr>
      <vt:lpstr>C Programming</vt:lpstr>
      <vt:lpstr>Topics Learnt in C</vt:lpstr>
      <vt:lpstr>C++</vt:lpstr>
      <vt:lpstr>Internet of Things (IoT)</vt:lpstr>
      <vt:lpstr>Application of IoT</vt:lpstr>
      <vt:lpstr>Embedded Systems</vt:lpstr>
      <vt:lpstr>Home Automation System</vt:lpstr>
      <vt:lpstr>Tools used in Home Automation </vt:lpstr>
      <vt:lpstr>PicSim Lab</vt:lpstr>
      <vt:lpstr>Arduino IDE</vt:lpstr>
      <vt:lpstr>BLYNK IoT</vt:lpstr>
      <vt:lpstr>                              LDR</vt:lpstr>
      <vt:lpstr>LED</vt:lpstr>
      <vt:lpstr>C LCD</vt:lpstr>
      <vt:lpstr>Temperature System</vt:lpstr>
      <vt:lpstr>Serial Remote Tank</vt:lpstr>
      <vt:lpstr>ETHW5500</vt:lpstr>
      <vt:lpstr>Arduino UNO</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dc:title>
  <dc:creator>919344256539</dc:creator>
  <cp:lastModifiedBy>919344256539</cp:lastModifiedBy>
  <cp:revision>13</cp:revision>
  <dcterms:created xsi:type="dcterms:W3CDTF">2024-08-19T13:45:42Z</dcterms:created>
  <dcterms:modified xsi:type="dcterms:W3CDTF">2024-08-22T16:18:51Z</dcterms:modified>
</cp:coreProperties>
</file>