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7" r:id="rId2"/>
    <p:sldId id="258" r:id="rId3"/>
    <p:sldId id="259" r:id="rId4"/>
    <p:sldId id="260" r:id="rId5"/>
    <p:sldId id="262" r:id="rId6"/>
    <p:sldId id="264" r:id="rId7"/>
    <p:sldId id="265" r:id="rId8"/>
    <p:sldId id="266" r:id="rId9"/>
    <p:sldId id="267" r:id="rId10"/>
    <p:sldId id="268" r:id="rId11"/>
    <p:sldId id="270" r:id="rId12"/>
    <p:sldId id="271" r:id="rId13"/>
    <p:sldId id="272" r:id="rId14"/>
    <p:sldId id="273" r:id="rId15"/>
    <p:sldId id="274" r:id="rId16"/>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LjX9GgV2TVU1GxQnKe0C+LoIm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F71690-178D-489F-BDE3-C67CF1798A37}">
  <a:tblStyle styleId="{6AF71690-178D-489F-BDE3-C67CF1798A37}"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440" y="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3"/>
          <p:cNvSpPr txBox="1">
            <a:spLocks noGrp="1"/>
          </p:cNvSpPr>
          <p:nvPr>
            <p:ph type="title"/>
          </p:nvPr>
        </p:nvSpPr>
        <p:spPr>
          <a:xfrm>
            <a:off x="731202" y="520065"/>
            <a:ext cx="7681594" cy="6324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950" b="0"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body" idx="1"/>
          </p:nvPr>
        </p:nvSpPr>
        <p:spPr>
          <a:xfrm>
            <a:off x="450850" y="1593850"/>
            <a:ext cx="8248650" cy="223774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u="none" strike="noStrike" cap="none">
                <a:solidFill>
                  <a:srgbClr val="888888"/>
                </a:solidFill>
                <a:latin typeface="Calibri"/>
                <a:ea typeface="Calibri"/>
                <a:cs typeface="Calibri"/>
                <a:sym typeface="Calibri"/>
              </a:defRPr>
            </a:lvl1pPr>
            <a:lvl2pPr marL="38100" marR="0" lvl="1" indent="0" algn="l">
              <a:lnSpc>
                <a:spcPct val="103333"/>
              </a:lnSpc>
              <a:spcBef>
                <a:spcPts val="0"/>
              </a:spcBef>
              <a:buNone/>
              <a:defRPr sz="1200" b="0" i="0" u="none" strike="noStrike" cap="none">
                <a:solidFill>
                  <a:srgbClr val="888888"/>
                </a:solidFill>
                <a:latin typeface="Calibri"/>
                <a:ea typeface="Calibri"/>
                <a:cs typeface="Calibri"/>
                <a:sym typeface="Calibri"/>
              </a:defRPr>
            </a:lvl2pPr>
            <a:lvl3pPr marL="38100" marR="0" lvl="2" indent="0" algn="l">
              <a:lnSpc>
                <a:spcPct val="103333"/>
              </a:lnSpc>
              <a:spcBef>
                <a:spcPts val="0"/>
              </a:spcBef>
              <a:buNone/>
              <a:defRPr sz="1200" b="0" i="0" u="none" strike="noStrike" cap="none">
                <a:solidFill>
                  <a:srgbClr val="888888"/>
                </a:solidFill>
                <a:latin typeface="Calibri"/>
                <a:ea typeface="Calibri"/>
                <a:cs typeface="Calibri"/>
                <a:sym typeface="Calibri"/>
              </a:defRPr>
            </a:lvl3pPr>
            <a:lvl4pPr marL="38100" marR="0" lvl="3" indent="0" algn="l">
              <a:lnSpc>
                <a:spcPct val="103333"/>
              </a:lnSpc>
              <a:spcBef>
                <a:spcPts val="0"/>
              </a:spcBef>
              <a:buNone/>
              <a:defRPr sz="1200" b="0" i="0" u="none" strike="noStrike" cap="none">
                <a:solidFill>
                  <a:srgbClr val="888888"/>
                </a:solidFill>
                <a:latin typeface="Calibri"/>
                <a:ea typeface="Calibri"/>
                <a:cs typeface="Calibri"/>
                <a:sym typeface="Calibri"/>
              </a:defRPr>
            </a:lvl4pPr>
            <a:lvl5pPr marL="38100" marR="0" lvl="4" indent="0" algn="l">
              <a:lnSpc>
                <a:spcPct val="103333"/>
              </a:lnSpc>
              <a:spcBef>
                <a:spcPts val="0"/>
              </a:spcBef>
              <a:buNone/>
              <a:defRPr sz="1200" b="0" i="0" u="none" strike="noStrike" cap="none">
                <a:solidFill>
                  <a:srgbClr val="888888"/>
                </a:solidFill>
                <a:latin typeface="Calibri"/>
                <a:ea typeface="Calibri"/>
                <a:cs typeface="Calibri"/>
                <a:sym typeface="Calibri"/>
              </a:defRPr>
            </a:lvl5pPr>
            <a:lvl6pPr marL="38100" marR="0" lvl="5" indent="0" algn="l">
              <a:lnSpc>
                <a:spcPct val="103333"/>
              </a:lnSpc>
              <a:spcBef>
                <a:spcPts val="0"/>
              </a:spcBef>
              <a:buNone/>
              <a:defRPr sz="1200" b="0" i="0" u="none" strike="noStrike" cap="none">
                <a:solidFill>
                  <a:srgbClr val="888888"/>
                </a:solidFill>
                <a:latin typeface="Calibri"/>
                <a:ea typeface="Calibri"/>
                <a:cs typeface="Calibri"/>
                <a:sym typeface="Calibri"/>
              </a:defRPr>
            </a:lvl6pPr>
            <a:lvl7pPr marL="38100" marR="0" lvl="6" indent="0" algn="l">
              <a:lnSpc>
                <a:spcPct val="103333"/>
              </a:lnSpc>
              <a:spcBef>
                <a:spcPts val="0"/>
              </a:spcBef>
              <a:buNone/>
              <a:defRPr sz="1200" b="0" i="0" u="none" strike="noStrike" cap="none">
                <a:solidFill>
                  <a:srgbClr val="888888"/>
                </a:solidFill>
                <a:latin typeface="Calibri"/>
                <a:ea typeface="Calibri"/>
                <a:cs typeface="Calibri"/>
                <a:sym typeface="Calibri"/>
              </a:defRPr>
            </a:lvl7pPr>
            <a:lvl8pPr marL="38100" marR="0" lvl="7" indent="0" algn="l">
              <a:lnSpc>
                <a:spcPct val="103333"/>
              </a:lnSpc>
              <a:spcBef>
                <a:spcPts val="0"/>
              </a:spcBef>
              <a:buNone/>
              <a:defRPr sz="1200" b="0" i="0" u="none" strike="noStrike" cap="none">
                <a:solidFill>
                  <a:srgbClr val="888888"/>
                </a:solidFill>
                <a:latin typeface="Calibri"/>
                <a:ea typeface="Calibri"/>
                <a:cs typeface="Calibri"/>
                <a:sym typeface="Calibri"/>
              </a:defRPr>
            </a:lvl8pPr>
            <a:lvl9pPr marL="38100" marR="0" lvl="8" indent="0" algn="l">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731202" y="520065"/>
            <a:ext cx="7681594" cy="6324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950" b="0"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u="none" strike="noStrike" cap="none">
                <a:solidFill>
                  <a:srgbClr val="888888"/>
                </a:solidFill>
                <a:latin typeface="Calibri"/>
                <a:ea typeface="Calibri"/>
                <a:cs typeface="Calibri"/>
                <a:sym typeface="Calibri"/>
              </a:defRPr>
            </a:lvl1pPr>
            <a:lvl2pPr marL="38100" marR="0" lvl="1" indent="0" algn="l">
              <a:lnSpc>
                <a:spcPct val="103333"/>
              </a:lnSpc>
              <a:spcBef>
                <a:spcPts val="0"/>
              </a:spcBef>
              <a:buNone/>
              <a:defRPr sz="1200" b="0" i="0" u="none" strike="noStrike" cap="none">
                <a:solidFill>
                  <a:srgbClr val="888888"/>
                </a:solidFill>
                <a:latin typeface="Calibri"/>
                <a:ea typeface="Calibri"/>
                <a:cs typeface="Calibri"/>
                <a:sym typeface="Calibri"/>
              </a:defRPr>
            </a:lvl2pPr>
            <a:lvl3pPr marL="38100" marR="0" lvl="2" indent="0" algn="l">
              <a:lnSpc>
                <a:spcPct val="103333"/>
              </a:lnSpc>
              <a:spcBef>
                <a:spcPts val="0"/>
              </a:spcBef>
              <a:buNone/>
              <a:defRPr sz="1200" b="0" i="0" u="none" strike="noStrike" cap="none">
                <a:solidFill>
                  <a:srgbClr val="888888"/>
                </a:solidFill>
                <a:latin typeface="Calibri"/>
                <a:ea typeface="Calibri"/>
                <a:cs typeface="Calibri"/>
                <a:sym typeface="Calibri"/>
              </a:defRPr>
            </a:lvl3pPr>
            <a:lvl4pPr marL="38100" marR="0" lvl="3" indent="0" algn="l">
              <a:lnSpc>
                <a:spcPct val="103333"/>
              </a:lnSpc>
              <a:spcBef>
                <a:spcPts val="0"/>
              </a:spcBef>
              <a:buNone/>
              <a:defRPr sz="1200" b="0" i="0" u="none" strike="noStrike" cap="none">
                <a:solidFill>
                  <a:srgbClr val="888888"/>
                </a:solidFill>
                <a:latin typeface="Calibri"/>
                <a:ea typeface="Calibri"/>
                <a:cs typeface="Calibri"/>
                <a:sym typeface="Calibri"/>
              </a:defRPr>
            </a:lvl4pPr>
            <a:lvl5pPr marL="38100" marR="0" lvl="4" indent="0" algn="l">
              <a:lnSpc>
                <a:spcPct val="103333"/>
              </a:lnSpc>
              <a:spcBef>
                <a:spcPts val="0"/>
              </a:spcBef>
              <a:buNone/>
              <a:defRPr sz="1200" b="0" i="0" u="none" strike="noStrike" cap="none">
                <a:solidFill>
                  <a:srgbClr val="888888"/>
                </a:solidFill>
                <a:latin typeface="Calibri"/>
                <a:ea typeface="Calibri"/>
                <a:cs typeface="Calibri"/>
                <a:sym typeface="Calibri"/>
              </a:defRPr>
            </a:lvl5pPr>
            <a:lvl6pPr marL="38100" marR="0" lvl="5" indent="0" algn="l">
              <a:lnSpc>
                <a:spcPct val="103333"/>
              </a:lnSpc>
              <a:spcBef>
                <a:spcPts val="0"/>
              </a:spcBef>
              <a:buNone/>
              <a:defRPr sz="1200" b="0" i="0" u="none" strike="noStrike" cap="none">
                <a:solidFill>
                  <a:srgbClr val="888888"/>
                </a:solidFill>
                <a:latin typeface="Calibri"/>
                <a:ea typeface="Calibri"/>
                <a:cs typeface="Calibri"/>
                <a:sym typeface="Calibri"/>
              </a:defRPr>
            </a:lvl6pPr>
            <a:lvl7pPr marL="38100" marR="0" lvl="6" indent="0" algn="l">
              <a:lnSpc>
                <a:spcPct val="103333"/>
              </a:lnSpc>
              <a:spcBef>
                <a:spcPts val="0"/>
              </a:spcBef>
              <a:buNone/>
              <a:defRPr sz="1200" b="0" i="0" u="none" strike="noStrike" cap="none">
                <a:solidFill>
                  <a:srgbClr val="888888"/>
                </a:solidFill>
                <a:latin typeface="Calibri"/>
                <a:ea typeface="Calibri"/>
                <a:cs typeface="Calibri"/>
                <a:sym typeface="Calibri"/>
              </a:defRPr>
            </a:lvl7pPr>
            <a:lvl8pPr marL="38100" marR="0" lvl="7" indent="0" algn="l">
              <a:lnSpc>
                <a:spcPct val="103333"/>
              </a:lnSpc>
              <a:spcBef>
                <a:spcPts val="0"/>
              </a:spcBef>
              <a:buNone/>
              <a:defRPr sz="1200" b="0" i="0" u="none" strike="noStrike" cap="none">
                <a:solidFill>
                  <a:srgbClr val="888888"/>
                </a:solidFill>
                <a:latin typeface="Calibri"/>
                <a:ea typeface="Calibri"/>
                <a:cs typeface="Calibri"/>
                <a:sym typeface="Calibri"/>
              </a:defRPr>
            </a:lvl8pPr>
            <a:lvl9pPr marL="38100" marR="0" lvl="8" indent="0" algn="l">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2"/>
        <p:cNvGrpSpPr/>
        <p:nvPr/>
      </p:nvGrpSpPr>
      <p:grpSpPr>
        <a:xfrm>
          <a:off x="0" y="0"/>
          <a:ext cx="0" cy="0"/>
          <a:chOff x="0" y="0"/>
          <a:chExt cx="0" cy="0"/>
        </a:xfrm>
      </p:grpSpPr>
      <p:sp>
        <p:nvSpPr>
          <p:cNvPr id="23" name="Google Shape;23;p2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u="none" strike="noStrike" cap="none">
                <a:solidFill>
                  <a:srgbClr val="888888"/>
                </a:solidFill>
                <a:latin typeface="Calibri"/>
                <a:ea typeface="Calibri"/>
                <a:cs typeface="Calibri"/>
                <a:sym typeface="Calibri"/>
              </a:defRPr>
            </a:lvl1pPr>
            <a:lvl2pPr marL="38100" marR="0" lvl="1" indent="0" algn="l">
              <a:lnSpc>
                <a:spcPct val="103333"/>
              </a:lnSpc>
              <a:spcBef>
                <a:spcPts val="0"/>
              </a:spcBef>
              <a:buNone/>
              <a:defRPr sz="1200" b="0" i="0" u="none" strike="noStrike" cap="none">
                <a:solidFill>
                  <a:srgbClr val="888888"/>
                </a:solidFill>
                <a:latin typeface="Calibri"/>
                <a:ea typeface="Calibri"/>
                <a:cs typeface="Calibri"/>
                <a:sym typeface="Calibri"/>
              </a:defRPr>
            </a:lvl2pPr>
            <a:lvl3pPr marL="38100" marR="0" lvl="2" indent="0" algn="l">
              <a:lnSpc>
                <a:spcPct val="103333"/>
              </a:lnSpc>
              <a:spcBef>
                <a:spcPts val="0"/>
              </a:spcBef>
              <a:buNone/>
              <a:defRPr sz="1200" b="0" i="0" u="none" strike="noStrike" cap="none">
                <a:solidFill>
                  <a:srgbClr val="888888"/>
                </a:solidFill>
                <a:latin typeface="Calibri"/>
                <a:ea typeface="Calibri"/>
                <a:cs typeface="Calibri"/>
                <a:sym typeface="Calibri"/>
              </a:defRPr>
            </a:lvl3pPr>
            <a:lvl4pPr marL="38100" marR="0" lvl="3" indent="0" algn="l">
              <a:lnSpc>
                <a:spcPct val="103333"/>
              </a:lnSpc>
              <a:spcBef>
                <a:spcPts val="0"/>
              </a:spcBef>
              <a:buNone/>
              <a:defRPr sz="1200" b="0" i="0" u="none" strike="noStrike" cap="none">
                <a:solidFill>
                  <a:srgbClr val="888888"/>
                </a:solidFill>
                <a:latin typeface="Calibri"/>
                <a:ea typeface="Calibri"/>
                <a:cs typeface="Calibri"/>
                <a:sym typeface="Calibri"/>
              </a:defRPr>
            </a:lvl4pPr>
            <a:lvl5pPr marL="38100" marR="0" lvl="4" indent="0" algn="l">
              <a:lnSpc>
                <a:spcPct val="103333"/>
              </a:lnSpc>
              <a:spcBef>
                <a:spcPts val="0"/>
              </a:spcBef>
              <a:buNone/>
              <a:defRPr sz="1200" b="0" i="0" u="none" strike="noStrike" cap="none">
                <a:solidFill>
                  <a:srgbClr val="888888"/>
                </a:solidFill>
                <a:latin typeface="Calibri"/>
                <a:ea typeface="Calibri"/>
                <a:cs typeface="Calibri"/>
                <a:sym typeface="Calibri"/>
              </a:defRPr>
            </a:lvl5pPr>
            <a:lvl6pPr marL="38100" marR="0" lvl="5" indent="0" algn="l">
              <a:lnSpc>
                <a:spcPct val="103333"/>
              </a:lnSpc>
              <a:spcBef>
                <a:spcPts val="0"/>
              </a:spcBef>
              <a:buNone/>
              <a:defRPr sz="1200" b="0" i="0" u="none" strike="noStrike" cap="none">
                <a:solidFill>
                  <a:srgbClr val="888888"/>
                </a:solidFill>
                <a:latin typeface="Calibri"/>
                <a:ea typeface="Calibri"/>
                <a:cs typeface="Calibri"/>
                <a:sym typeface="Calibri"/>
              </a:defRPr>
            </a:lvl6pPr>
            <a:lvl7pPr marL="38100" marR="0" lvl="6" indent="0" algn="l">
              <a:lnSpc>
                <a:spcPct val="103333"/>
              </a:lnSpc>
              <a:spcBef>
                <a:spcPts val="0"/>
              </a:spcBef>
              <a:buNone/>
              <a:defRPr sz="1200" b="0" i="0" u="none" strike="noStrike" cap="none">
                <a:solidFill>
                  <a:srgbClr val="888888"/>
                </a:solidFill>
                <a:latin typeface="Calibri"/>
                <a:ea typeface="Calibri"/>
                <a:cs typeface="Calibri"/>
                <a:sym typeface="Calibri"/>
              </a:defRPr>
            </a:lvl7pPr>
            <a:lvl8pPr marL="38100" marR="0" lvl="7" indent="0" algn="l">
              <a:lnSpc>
                <a:spcPct val="103333"/>
              </a:lnSpc>
              <a:spcBef>
                <a:spcPts val="0"/>
              </a:spcBef>
              <a:buNone/>
              <a:defRPr sz="1200" b="0" i="0" u="none" strike="noStrike" cap="none">
                <a:solidFill>
                  <a:srgbClr val="888888"/>
                </a:solidFill>
                <a:latin typeface="Calibri"/>
                <a:ea typeface="Calibri"/>
                <a:cs typeface="Calibri"/>
                <a:sym typeface="Calibri"/>
              </a:defRPr>
            </a:lvl8pPr>
            <a:lvl9pPr marL="38100" marR="0" lvl="8" indent="0" algn="l">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6"/>
        <p:cNvGrpSpPr/>
        <p:nvPr/>
      </p:nvGrpSpPr>
      <p:grpSpPr>
        <a:xfrm>
          <a:off x="0" y="0"/>
          <a:ext cx="0" cy="0"/>
          <a:chOff x="0" y="0"/>
          <a:chExt cx="0" cy="0"/>
        </a:xfrm>
      </p:grpSpPr>
      <p:sp>
        <p:nvSpPr>
          <p:cNvPr id="27" name="Google Shape;27;p26"/>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6"/>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u="none" strike="noStrike" cap="none">
                <a:solidFill>
                  <a:srgbClr val="888888"/>
                </a:solidFill>
                <a:latin typeface="Calibri"/>
                <a:ea typeface="Calibri"/>
                <a:cs typeface="Calibri"/>
                <a:sym typeface="Calibri"/>
              </a:defRPr>
            </a:lvl1pPr>
            <a:lvl2pPr marL="38100" marR="0" lvl="1" indent="0" algn="l">
              <a:lnSpc>
                <a:spcPct val="103333"/>
              </a:lnSpc>
              <a:spcBef>
                <a:spcPts val="0"/>
              </a:spcBef>
              <a:buNone/>
              <a:defRPr sz="1200" b="0" i="0" u="none" strike="noStrike" cap="none">
                <a:solidFill>
                  <a:srgbClr val="888888"/>
                </a:solidFill>
                <a:latin typeface="Calibri"/>
                <a:ea typeface="Calibri"/>
                <a:cs typeface="Calibri"/>
                <a:sym typeface="Calibri"/>
              </a:defRPr>
            </a:lvl2pPr>
            <a:lvl3pPr marL="38100" marR="0" lvl="2" indent="0" algn="l">
              <a:lnSpc>
                <a:spcPct val="103333"/>
              </a:lnSpc>
              <a:spcBef>
                <a:spcPts val="0"/>
              </a:spcBef>
              <a:buNone/>
              <a:defRPr sz="1200" b="0" i="0" u="none" strike="noStrike" cap="none">
                <a:solidFill>
                  <a:srgbClr val="888888"/>
                </a:solidFill>
                <a:latin typeface="Calibri"/>
                <a:ea typeface="Calibri"/>
                <a:cs typeface="Calibri"/>
                <a:sym typeface="Calibri"/>
              </a:defRPr>
            </a:lvl3pPr>
            <a:lvl4pPr marL="38100" marR="0" lvl="3" indent="0" algn="l">
              <a:lnSpc>
                <a:spcPct val="103333"/>
              </a:lnSpc>
              <a:spcBef>
                <a:spcPts val="0"/>
              </a:spcBef>
              <a:buNone/>
              <a:defRPr sz="1200" b="0" i="0" u="none" strike="noStrike" cap="none">
                <a:solidFill>
                  <a:srgbClr val="888888"/>
                </a:solidFill>
                <a:latin typeface="Calibri"/>
                <a:ea typeface="Calibri"/>
                <a:cs typeface="Calibri"/>
                <a:sym typeface="Calibri"/>
              </a:defRPr>
            </a:lvl4pPr>
            <a:lvl5pPr marL="38100" marR="0" lvl="4" indent="0" algn="l">
              <a:lnSpc>
                <a:spcPct val="103333"/>
              </a:lnSpc>
              <a:spcBef>
                <a:spcPts val="0"/>
              </a:spcBef>
              <a:buNone/>
              <a:defRPr sz="1200" b="0" i="0" u="none" strike="noStrike" cap="none">
                <a:solidFill>
                  <a:srgbClr val="888888"/>
                </a:solidFill>
                <a:latin typeface="Calibri"/>
                <a:ea typeface="Calibri"/>
                <a:cs typeface="Calibri"/>
                <a:sym typeface="Calibri"/>
              </a:defRPr>
            </a:lvl5pPr>
            <a:lvl6pPr marL="38100" marR="0" lvl="5" indent="0" algn="l">
              <a:lnSpc>
                <a:spcPct val="103333"/>
              </a:lnSpc>
              <a:spcBef>
                <a:spcPts val="0"/>
              </a:spcBef>
              <a:buNone/>
              <a:defRPr sz="1200" b="0" i="0" u="none" strike="noStrike" cap="none">
                <a:solidFill>
                  <a:srgbClr val="888888"/>
                </a:solidFill>
                <a:latin typeface="Calibri"/>
                <a:ea typeface="Calibri"/>
                <a:cs typeface="Calibri"/>
                <a:sym typeface="Calibri"/>
              </a:defRPr>
            </a:lvl6pPr>
            <a:lvl7pPr marL="38100" marR="0" lvl="6" indent="0" algn="l">
              <a:lnSpc>
                <a:spcPct val="103333"/>
              </a:lnSpc>
              <a:spcBef>
                <a:spcPts val="0"/>
              </a:spcBef>
              <a:buNone/>
              <a:defRPr sz="1200" b="0" i="0" u="none" strike="noStrike" cap="none">
                <a:solidFill>
                  <a:srgbClr val="888888"/>
                </a:solidFill>
                <a:latin typeface="Calibri"/>
                <a:ea typeface="Calibri"/>
                <a:cs typeface="Calibri"/>
                <a:sym typeface="Calibri"/>
              </a:defRPr>
            </a:lvl7pPr>
            <a:lvl8pPr marL="38100" marR="0" lvl="7" indent="0" algn="l">
              <a:lnSpc>
                <a:spcPct val="103333"/>
              </a:lnSpc>
              <a:spcBef>
                <a:spcPts val="0"/>
              </a:spcBef>
              <a:buNone/>
              <a:defRPr sz="1200" b="0" i="0" u="none" strike="noStrike" cap="none">
                <a:solidFill>
                  <a:srgbClr val="888888"/>
                </a:solidFill>
                <a:latin typeface="Calibri"/>
                <a:ea typeface="Calibri"/>
                <a:cs typeface="Calibri"/>
                <a:sym typeface="Calibri"/>
              </a:defRPr>
            </a:lvl8pPr>
            <a:lvl9pPr marL="38100" marR="0" lvl="8" indent="0" algn="l">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27"/>
          <p:cNvSpPr txBox="1">
            <a:spLocks noGrp="1"/>
          </p:cNvSpPr>
          <p:nvPr>
            <p:ph type="title"/>
          </p:nvPr>
        </p:nvSpPr>
        <p:spPr>
          <a:xfrm>
            <a:off x="731202" y="520065"/>
            <a:ext cx="7681594" cy="6324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950" b="0"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7"/>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27"/>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2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u="none" strike="noStrike" cap="none">
                <a:solidFill>
                  <a:srgbClr val="888888"/>
                </a:solidFill>
                <a:latin typeface="Calibri"/>
                <a:ea typeface="Calibri"/>
                <a:cs typeface="Calibri"/>
                <a:sym typeface="Calibri"/>
              </a:defRPr>
            </a:lvl1pPr>
            <a:lvl2pPr marL="38100" marR="0" lvl="1" indent="0" algn="l">
              <a:lnSpc>
                <a:spcPct val="103333"/>
              </a:lnSpc>
              <a:spcBef>
                <a:spcPts val="0"/>
              </a:spcBef>
              <a:buNone/>
              <a:defRPr sz="1200" b="0" i="0" u="none" strike="noStrike" cap="none">
                <a:solidFill>
                  <a:srgbClr val="888888"/>
                </a:solidFill>
                <a:latin typeface="Calibri"/>
                <a:ea typeface="Calibri"/>
                <a:cs typeface="Calibri"/>
                <a:sym typeface="Calibri"/>
              </a:defRPr>
            </a:lvl2pPr>
            <a:lvl3pPr marL="38100" marR="0" lvl="2" indent="0" algn="l">
              <a:lnSpc>
                <a:spcPct val="103333"/>
              </a:lnSpc>
              <a:spcBef>
                <a:spcPts val="0"/>
              </a:spcBef>
              <a:buNone/>
              <a:defRPr sz="1200" b="0" i="0" u="none" strike="noStrike" cap="none">
                <a:solidFill>
                  <a:srgbClr val="888888"/>
                </a:solidFill>
                <a:latin typeface="Calibri"/>
                <a:ea typeface="Calibri"/>
                <a:cs typeface="Calibri"/>
                <a:sym typeface="Calibri"/>
              </a:defRPr>
            </a:lvl3pPr>
            <a:lvl4pPr marL="38100" marR="0" lvl="3" indent="0" algn="l">
              <a:lnSpc>
                <a:spcPct val="103333"/>
              </a:lnSpc>
              <a:spcBef>
                <a:spcPts val="0"/>
              </a:spcBef>
              <a:buNone/>
              <a:defRPr sz="1200" b="0" i="0" u="none" strike="noStrike" cap="none">
                <a:solidFill>
                  <a:srgbClr val="888888"/>
                </a:solidFill>
                <a:latin typeface="Calibri"/>
                <a:ea typeface="Calibri"/>
                <a:cs typeface="Calibri"/>
                <a:sym typeface="Calibri"/>
              </a:defRPr>
            </a:lvl4pPr>
            <a:lvl5pPr marL="38100" marR="0" lvl="4" indent="0" algn="l">
              <a:lnSpc>
                <a:spcPct val="103333"/>
              </a:lnSpc>
              <a:spcBef>
                <a:spcPts val="0"/>
              </a:spcBef>
              <a:buNone/>
              <a:defRPr sz="1200" b="0" i="0" u="none" strike="noStrike" cap="none">
                <a:solidFill>
                  <a:srgbClr val="888888"/>
                </a:solidFill>
                <a:latin typeface="Calibri"/>
                <a:ea typeface="Calibri"/>
                <a:cs typeface="Calibri"/>
                <a:sym typeface="Calibri"/>
              </a:defRPr>
            </a:lvl5pPr>
            <a:lvl6pPr marL="38100" marR="0" lvl="5" indent="0" algn="l">
              <a:lnSpc>
                <a:spcPct val="103333"/>
              </a:lnSpc>
              <a:spcBef>
                <a:spcPts val="0"/>
              </a:spcBef>
              <a:buNone/>
              <a:defRPr sz="1200" b="0" i="0" u="none" strike="noStrike" cap="none">
                <a:solidFill>
                  <a:srgbClr val="888888"/>
                </a:solidFill>
                <a:latin typeface="Calibri"/>
                <a:ea typeface="Calibri"/>
                <a:cs typeface="Calibri"/>
                <a:sym typeface="Calibri"/>
              </a:defRPr>
            </a:lvl6pPr>
            <a:lvl7pPr marL="38100" marR="0" lvl="6" indent="0" algn="l">
              <a:lnSpc>
                <a:spcPct val="103333"/>
              </a:lnSpc>
              <a:spcBef>
                <a:spcPts val="0"/>
              </a:spcBef>
              <a:buNone/>
              <a:defRPr sz="1200" b="0" i="0" u="none" strike="noStrike" cap="none">
                <a:solidFill>
                  <a:srgbClr val="888888"/>
                </a:solidFill>
                <a:latin typeface="Calibri"/>
                <a:ea typeface="Calibri"/>
                <a:cs typeface="Calibri"/>
                <a:sym typeface="Calibri"/>
              </a:defRPr>
            </a:lvl7pPr>
            <a:lvl8pPr marL="38100" marR="0" lvl="7" indent="0" algn="l">
              <a:lnSpc>
                <a:spcPct val="103333"/>
              </a:lnSpc>
              <a:spcBef>
                <a:spcPts val="0"/>
              </a:spcBef>
              <a:buNone/>
              <a:defRPr sz="1200" b="0" i="0" u="none" strike="noStrike" cap="none">
                <a:solidFill>
                  <a:srgbClr val="888888"/>
                </a:solidFill>
                <a:latin typeface="Calibri"/>
                <a:ea typeface="Calibri"/>
                <a:cs typeface="Calibri"/>
                <a:sym typeface="Calibri"/>
              </a:defRPr>
            </a:lvl8pPr>
            <a:lvl9pPr marL="38100" marR="0" lvl="8" indent="0" algn="l">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731202" y="520065"/>
            <a:ext cx="7681594" cy="63246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95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450850" y="1593850"/>
            <a:ext cx="8248650" cy="22377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2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2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22"/>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lvl1pPr marL="38100" marR="0" lvl="0" indent="0" algn="l" rtl="0">
              <a:lnSpc>
                <a:spcPct val="103333"/>
              </a:lnSpc>
              <a:spcBef>
                <a:spcPts val="0"/>
              </a:spcBef>
              <a:buNone/>
              <a:defRPr sz="1200" b="0" i="0" u="none" strike="noStrike" cap="none">
                <a:solidFill>
                  <a:srgbClr val="888888"/>
                </a:solidFill>
                <a:latin typeface="Calibri"/>
                <a:ea typeface="Calibri"/>
                <a:cs typeface="Calibri"/>
                <a:sym typeface="Calibri"/>
              </a:defRPr>
            </a:lvl1pPr>
            <a:lvl2pPr marL="38100" marR="0" lvl="1" indent="0" algn="l" rtl="0">
              <a:lnSpc>
                <a:spcPct val="103333"/>
              </a:lnSpc>
              <a:spcBef>
                <a:spcPts val="0"/>
              </a:spcBef>
              <a:buNone/>
              <a:defRPr sz="1200" b="0" i="0" u="none" strike="noStrike" cap="none">
                <a:solidFill>
                  <a:srgbClr val="888888"/>
                </a:solidFill>
                <a:latin typeface="Calibri"/>
                <a:ea typeface="Calibri"/>
                <a:cs typeface="Calibri"/>
                <a:sym typeface="Calibri"/>
              </a:defRPr>
            </a:lvl2pPr>
            <a:lvl3pPr marL="38100" marR="0" lvl="2" indent="0" algn="l" rtl="0">
              <a:lnSpc>
                <a:spcPct val="103333"/>
              </a:lnSpc>
              <a:spcBef>
                <a:spcPts val="0"/>
              </a:spcBef>
              <a:buNone/>
              <a:defRPr sz="1200" b="0" i="0" u="none" strike="noStrike" cap="none">
                <a:solidFill>
                  <a:srgbClr val="888888"/>
                </a:solidFill>
                <a:latin typeface="Calibri"/>
                <a:ea typeface="Calibri"/>
                <a:cs typeface="Calibri"/>
                <a:sym typeface="Calibri"/>
              </a:defRPr>
            </a:lvl3pPr>
            <a:lvl4pPr marL="38100" marR="0" lvl="3" indent="0" algn="l" rtl="0">
              <a:lnSpc>
                <a:spcPct val="103333"/>
              </a:lnSpc>
              <a:spcBef>
                <a:spcPts val="0"/>
              </a:spcBef>
              <a:buNone/>
              <a:defRPr sz="1200" b="0" i="0" u="none" strike="noStrike" cap="none">
                <a:solidFill>
                  <a:srgbClr val="888888"/>
                </a:solidFill>
                <a:latin typeface="Calibri"/>
                <a:ea typeface="Calibri"/>
                <a:cs typeface="Calibri"/>
                <a:sym typeface="Calibri"/>
              </a:defRPr>
            </a:lvl4pPr>
            <a:lvl5pPr marL="38100" marR="0" lvl="4" indent="0" algn="l" rtl="0">
              <a:lnSpc>
                <a:spcPct val="103333"/>
              </a:lnSpc>
              <a:spcBef>
                <a:spcPts val="0"/>
              </a:spcBef>
              <a:buNone/>
              <a:defRPr sz="1200" b="0" i="0" u="none" strike="noStrike" cap="none">
                <a:solidFill>
                  <a:srgbClr val="888888"/>
                </a:solidFill>
                <a:latin typeface="Calibri"/>
                <a:ea typeface="Calibri"/>
                <a:cs typeface="Calibri"/>
                <a:sym typeface="Calibri"/>
              </a:defRPr>
            </a:lvl5pPr>
            <a:lvl6pPr marL="38100" marR="0" lvl="5" indent="0" algn="l" rtl="0">
              <a:lnSpc>
                <a:spcPct val="103333"/>
              </a:lnSpc>
              <a:spcBef>
                <a:spcPts val="0"/>
              </a:spcBef>
              <a:buNone/>
              <a:defRPr sz="1200" b="0" i="0" u="none" strike="noStrike" cap="none">
                <a:solidFill>
                  <a:srgbClr val="888888"/>
                </a:solidFill>
                <a:latin typeface="Calibri"/>
                <a:ea typeface="Calibri"/>
                <a:cs typeface="Calibri"/>
                <a:sym typeface="Calibri"/>
              </a:defRPr>
            </a:lvl6pPr>
            <a:lvl7pPr marL="38100" marR="0" lvl="6" indent="0" algn="l" rtl="0">
              <a:lnSpc>
                <a:spcPct val="103333"/>
              </a:lnSpc>
              <a:spcBef>
                <a:spcPts val="0"/>
              </a:spcBef>
              <a:buNone/>
              <a:defRPr sz="1200" b="0" i="0" u="none" strike="noStrike" cap="none">
                <a:solidFill>
                  <a:srgbClr val="888888"/>
                </a:solidFill>
                <a:latin typeface="Calibri"/>
                <a:ea typeface="Calibri"/>
                <a:cs typeface="Calibri"/>
                <a:sym typeface="Calibri"/>
              </a:defRPr>
            </a:lvl7pPr>
            <a:lvl8pPr marL="38100" marR="0" lvl="7" indent="0" algn="l" rtl="0">
              <a:lnSpc>
                <a:spcPct val="103333"/>
              </a:lnSpc>
              <a:spcBef>
                <a:spcPts val="0"/>
              </a:spcBef>
              <a:buNone/>
              <a:defRPr sz="1200" b="0" i="0" u="none" strike="noStrike" cap="none">
                <a:solidFill>
                  <a:srgbClr val="888888"/>
                </a:solidFill>
                <a:latin typeface="Calibri"/>
                <a:ea typeface="Calibri"/>
                <a:cs typeface="Calibri"/>
                <a:sym typeface="Calibri"/>
              </a:defRPr>
            </a:lvl8pPr>
            <a:lvl9pPr marL="38100" marR="0" lvl="8" indent="0" algn="l" rtl="0">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2"/>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a:t>
            </a:fld>
            <a:endParaRPr/>
          </a:p>
        </p:txBody>
      </p:sp>
      <p:sp>
        <p:nvSpPr>
          <p:cNvPr id="53" name="Google Shape;53;p2"/>
          <p:cNvSpPr txBox="1">
            <a:spLocks noGrp="1"/>
          </p:cNvSpPr>
          <p:nvPr>
            <p:ph type="title"/>
          </p:nvPr>
        </p:nvSpPr>
        <p:spPr>
          <a:xfrm>
            <a:off x="536575" y="480060"/>
            <a:ext cx="4254500" cy="70104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400"/>
              <a:t>INTRODUCTION</a:t>
            </a:r>
            <a:endParaRPr sz="4400"/>
          </a:p>
        </p:txBody>
      </p:sp>
      <p:sp>
        <p:nvSpPr>
          <p:cNvPr id="5" name="TextBox 4">
            <a:extLst>
              <a:ext uri="{FF2B5EF4-FFF2-40B4-BE49-F238E27FC236}">
                <a16:creationId xmlns:a16="http://schemas.microsoft.com/office/drawing/2014/main" id="{003100BE-F9C5-F3A1-0B68-6F80774A8A9F}"/>
              </a:ext>
            </a:extLst>
          </p:cNvPr>
          <p:cNvSpPr txBox="1"/>
          <p:nvPr/>
        </p:nvSpPr>
        <p:spPr>
          <a:xfrm>
            <a:off x="536575" y="1283112"/>
            <a:ext cx="8104505" cy="4524315"/>
          </a:xfrm>
          <a:prstGeom prst="rect">
            <a:avLst/>
          </a:prstGeom>
          <a:noFill/>
        </p:spPr>
        <p:txBody>
          <a:bodyPr wrap="square">
            <a:spAutoFit/>
          </a:bodyPr>
          <a:lstStyle/>
          <a:p>
            <a:r>
              <a:rPr lang="en-US" sz="1800" dirty="0"/>
              <a:t>The Real-Time Translator on Calls project bridges language barriers by enabling live voice translation during phone calls. The system captures speech from a caller, translates it into a different language, and returns synthesized speech in near real-time, integrating speech recognition, language translation, and text-to-speech (TTS) synthesis within a Django API linked to a calling app. The main objective is to create an efficient, low-latency system capable of understanding spoken input in one language, translating it to another, and converting the translated text back to speech, even with voice cloning to mimic the original speaker's voice. Key use cases include customer service, international business communication, emergency response, and personal multilingual conversations. Core components include Speech-to-Text (STT) tools like Google Speech Recognition API or </a:t>
            </a:r>
            <a:r>
              <a:rPr lang="en-US" sz="1800" dirty="0" err="1"/>
              <a:t>OpenAI</a:t>
            </a:r>
            <a:r>
              <a:rPr lang="en-US" sz="1800" dirty="0"/>
              <a:t> Whisper, translation models such as </a:t>
            </a:r>
            <a:r>
              <a:rPr lang="en-US" sz="1800" dirty="0" err="1"/>
              <a:t>Fairseq</a:t>
            </a:r>
            <a:r>
              <a:rPr lang="en-US" sz="1800" dirty="0"/>
              <a:t> and Hugging Face </a:t>
            </a:r>
            <a:r>
              <a:rPr lang="en-US" sz="1800" dirty="0" err="1"/>
              <a:t>MarianMT</a:t>
            </a:r>
            <a:r>
              <a:rPr lang="en-US" sz="1800" dirty="0"/>
              <a:t>, TTS tools like </a:t>
            </a:r>
            <a:r>
              <a:rPr lang="en-US" sz="1800" dirty="0" err="1"/>
              <a:t>Tacotron</a:t>
            </a:r>
            <a:r>
              <a:rPr lang="en-US" sz="1800" dirty="0"/>
              <a:t> 2, HiFi-GAN, and GTTS, all orchestrated through a Django REST API. This integration aims to facilitate real-time, cross-language interaction seamlessly for callers from diverse linguistic backgrounds.</a:t>
            </a:r>
          </a:p>
        </p:txBody>
      </p:sp>
      <p:sp>
        <p:nvSpPr>
          <p:cNvPr id="7" name="TextBox 6">
            <a:extLst>
              <a:ext uri="{FF2B5EF4-FFF2-40B4-BE49-F238E27FC236}">
                <a16:creationId xmlns:a16="http://schemas.microsoft.com/office/drawing/2014/main" id="{F41FB3E1-E5E6-EBF9-2D54-546C4E8E985F}"/>
              </a:ext>
            </a:extLst>
          </p:cNvPr>
          <p:cNvSpPr txBox="1"/>
          <p:nvPr/>
        </p:nvSpPr>
        <p:spPr>
          <a:xfrm>
            <a:off x="2062246" y="6120223"/>
            <a:ext cx="4572000" cy="307777"/>
          </a:xfrm>
          <a:prstGeom prst="rect">
            <a:avLst/>
          </a:prstGeom>
          <a:noFill/>
        </p:spPr>
        <p:txBody>
          <a:bodyPr wrap="square">
            <a:spAutoFit/>
          </a:bodyPr>
          <a:lstStyle/>
          <a:p>
            <a:r>
              <a:rPr lang="en-GB" dirty="0"/>
              <a:t>E</a:t>
            </a:r>
            <a:r>
              <a:rPr lang="en-US" dirty="0"/>
              <a:t>XO PLANET HABITABILITY CLASSIFICAYION</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20" name="Google Shape;120;p13"/>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10</a:t>
            </a:fld>
            <a:endParaRPr/>
          </a:p>
        </p:txBody>
      </p:sp>
      <p:sp>
        <p:nvSpPr>
          <p:cNvPr id="121" name="Google Shape;121;p13"/>
          <p:cNvSpPr txBox="1">
            <a:spLocks noGrp="1"/>
          </p:cNvSpPr>
          <p:nvPr>
            <p:ph type="title"/>
          </p:nvPr>
        </p:nvSpPr>
        <p:spPr>
          <a:xfrm>
            <a:off x="702365" y="546570"/>
            <a:ext cx="8282609" cy="63246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dirty="0"/>
              <a:t>SOFTWARE &amp; HARDWARE USED</a:t>
            </a:r>
            <a:endParaRPr dirty="0"/>
          </a:p>
        </p:txBody>
      </p:sp>
      <p:sp>
        <p:nvSpPr>
          <p:cNvPr id="3" name="TextBox 2">
            <a:extLst>
              <a:ext uri="{FF2B5EF4-FFF2-40B4-BE49-F238E27FC236}">
                <a16:creationId xmlns:a16="http://schemas.microsoft.com/office/drawing/2014/main" id="{DAF80588-B921-9E88-6D71-E1FFECBA5788}"/>
              </a:ext>
            </a:extLst>
          </p:cNvPr>
          <p:cNvSpPr txBox="1"/>
          <p:nvPr/>
        </p:nvSpPr>
        <p:spPr>
          <a:xfrm>
            <a:off x="999744" y="2023260"/>
            <a:ext cx="6534912" cy="3462486"/>
          </a:xfrm>
          <a:prstGeom prst="rect">
            <a:avLst/>
          </a:prstGeom>
          <a:noFill/>
        </p:spPr>
        <p:txBody>
          <a:bodyPr wrap="square">
            <a:spAutoFit/>
          </a:bodyPr>
          <a:lstStyle/>
          <a:p>
            <a:pPr marL="540385" marR="878840" algn="just">
              <a:spcBef>
                <a:spcPts val="25"/>
              </a:spcBef>
              <a:spcAft>
                <a:spcPts val="0"/>
              </a:spcAft>
            </a:pPr>
            <a:r>
              <a:rPr lang="en-US" sz="1400" dirty="0">
                <a:effectLst/>
                <a:latin typeface="Times New Roman" panose="02020603050405020304" pitchFamily="18" charset="0"/>
                <a:ea typeface="Times New Roman" panose="02020603050405020304" pitchFamily="18" charset="0"/>
              </a:rPr>
              <a:t>PROCESSOR – Minimum i5 13</a:t>
            </a:r>
            <a:r>
              <a:rPr lang="en-US" sz="1400" baseline="30000" dirty="0">
                <a:effectLst/>
                <a:latin typeface="Times New Roman" panose="02020603050405020304" pitchFamily="18" charset="0"/>
                <a:ea typeface="Times New Roman" panose="02020603050405020304" pitchFamily="18" charset="0"/>
              </a:rPr>
              <a:t>th </a:t>
            </a:r>
            <a:r>
              <a:rPr lang="en-US" sz="1400" dirty="0">
                <a:effectLst/>
                <a:latin typeface="Times New Roman" panose="02020603050405020304" pitchFamily="18" charset="0"/>
                <a:ea typeface="Times New Roman" panose="02020603050405020304" pitchFamily="18" charset="0"/>
              </a:rPr>
              <a:t>Gen / Ryzen 5 and above.</a:t>
            </a:r>
            <a:endParaRPr lang="en-US" sz="1100" dirty="0">
              <a:effectLst/>
              <a:latin typeface="Times New Roman" panose="02020603050405020304" pitchFamily="18" charset="0"/>
              <a:ea typeface="Times New Roman" panose="02020603050405020304" pitchFamily="18" charset="0"/>
            </a:endParaRPr>
          </a:p>
          <a:p>
            <a:pPr marL="540385" marR="878840" algn="just">
              <a:spcBef>
                <a:spcPts val="25"/>
              </a:spcBef>
              <a:spcAft>
                <a:spcPts val="0"/>
              </a:spcAft>
            </a:pPr>
            <a:r>
              <a:rPr lang="en-US" sz="16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marL="540385" marR="878840" algn="just">
              <a:spcBef>
                <a:spcPts val="25"/>
              </a:spcBef>
              <a:spcAft>
                <a:spcPts val="0"/>
              </a:spcAft>
            </a:pPr>
            <a:r>
              <a:rPr lang="en-US" sz="160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t>
            </a:r>
            <a:r>
              <a:rPr lang="en-US" sz="1400" dirty="0">
                <a:effectLst/>
                <a:latin typeface="Times New Roman" panose="02020603050405020304" pitchFamily="18" charset="0"/>
                <a:ea typeface="Times New Roman" panose="02020603050405020304" pitchFamily="18" charset="0"/>
              </a:rPr>
              <a:t>RAM – Minimum 8GB RAM and above.</a:t>
            </a:r>
            <a:endParaRPr lang="en-US" sz="1100" dirty="0">
              <a:effectLst/>
              <a:latin typeface="Times New Roman" panose="02020603050405020304" pitchFamily="18" charset="0"/>
              <a:ea typeface="Times New Roman" panose="02020603050405020304" pitchFamily="18" charset="0"/>
            </a:endParaRPr>
          </a:p>
          <a:p>
            <a:pPr marL="540385" marR="878840" algn="just">
              <a:spcBef>
                <a:spcPts val="25"/>
              </a:spcBef>
              <a:spcAft>
                <a:spcPts val="0"/>
              </a:spcAft>
            </a:pPr>
            <a:r>
              <a:rPr lang="en-US" sz="16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marL="540385" marR="878840" algn="just">
              <a:spcBef>
                <a:spcPts val="25"/>
              </a:spcBef>
              <a:spcAft>
                <a:spcPts val="0"/>
              </a:spcAft>
            </a:pPr>
            <a:r>
              <a:rPr lang="en-US" sz="105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ROM – Minimum 512GB ROM (SSD/HDD) and above.</a:t>
            </a:r>
            <a:endParaRPr lang="en-US" sz="1100" dirty="0">
              <a:effectLst/>
              <a:latin typeface="Times New Roman" panose="02020603050405020304" pitchFamily="18" charset="0"/>
              <a:ea typeface="Times New Roman" panose="02020603050405020304" pitchFamily="18" charset="0"/>
            </a:endParaRPr>
          </a:p>
          <a:p>
            <a:pPr marL="540385" marR="878840" algn="just">
              <a:spcBef>
                <a:spcPts val="25"/>
              </a:spcBef>
              <a:spcAft>
                <a:spcPts val="0"/>
              </a:spcAft>
            </a:pPr>
            <a:r>
              <a:rPr lang="en-US" sz="14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marL="540385" marR="878840" algn="just">
              <a:spcBef>
                <a:spcPts val="25"/>
              </a:spcBef>
              <a:spcAft>
                <a:spcPts val="0"/>
              </a:spcAft>
            </a:pPr>
            <a:r>
              <a:rPr lang="en-US" sz="105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GRAPHICS CARD – Minimum Nvidia GEFORCE</a:t>
            </a:r>
            <a:endParaRPr lang="en-US" sz="1100" dirty="0">
              <a:effectLst/>
              <a:latin typeface="Times New Roman" panose="02020603050405020304" pitchFamily="18" charset="0"/>
              <a:ea typeface="Times New Roman" panose="02020603050405020304" pitchFamily="18" charset="0"/>
            </a:endParaRPr>
          </a:p>
          <a:p>
            <a:pPr marL="540385" marR="878840" algn="just">
              <a:spcBef>
                <a:spcPts val="25"/>
              </a:spcBef>
              <a:spcAft>
                <a:spcPts val="0"/>
              </a:spcAft>
            </a:pPr>
            <a:r>
              <a:rPr lang="en-US" sz="1400" dirty="0">
                <a:effectLst/>
                <a:latin typeface="Times New Roman" panose="02020603050405020304" pitchFamily="18" charset="0"/>
                <a:ea typeface="Times New Roman" panose="02020603050405020304" pitchFamily="18" charset="0"/>
              </a:rPr>
              <a:t>    RTX/GTX (1060, 1070, 1080, 1090) and above.</a:t>
            </a:r>
            <a:endParaRPr lang="en-US" sz="1100" dirty="0">
              <a:effectLst/>
              <a:latin typeface="Times New Roman" panose="02020603050405020304" pitchFamily="18" charset="0"/>
              <a:ea typeface="Times New Roman" panose="02020603050405020304" pitchFamily="18" charset="0"/>
            </a:endParaRPr>
          </a:p>
          <a:p>
            <a:pPr marL="540385" marR="878840" algn="just">
              <a:spcBef>
                <a:spcPts val="25"/>
              </a:spcBef>
              <a:spcAft>
                <a:spcPts val="0"/>
              </a:spcAft>
            </a:pPr>
            <a:r>
              <a:rPr lang="en-US" sz="14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marL="540385" marR="878840" algn="just">
              <a:spcBef>
                <a:spcPts val="25"/>
              </a:spcBef>
              <a:spcAft>
                <a:spcPts val="0"/>
              </a:spcAft>
            </a:pPr>
            <a:r>
              <a:rPr lang="en-US" sz="105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GRAPHICS CARD </a:t>
            </a:r>
            <a:r>
              <a:rPr lang="en-US" sz="1400" dirty="0" err="1">
                <a:effectLst/>
                <a:latin typeface="Times New Roman" panose="02020603050405020304" pitchFamily="18" charset="0"/>
                <a:ea typeface="Times New Roman" panose="02020603050405020304" pitchFamily="18" charset="0"/>
              </a:rPr>
              <a:t>Vram</a:t>
            </a:r>
            <a:r>
              <a:rPr lang="en-US" sz="1400" dirty="0">
                <a:effectLst/>
                <a:latin typeface="Times New Roman" panose="02020603050405020304" pitchFamily="18" charset="0"/>
                <a:ea typeface="Times New Roman" panose="02020603050405020304" pitchFamily="18" charset="0"/>
              </a:rPr>
              <a:t> – Minimum 4GB </a:t>
            </a:r>
            <a:r>
              <a:rPr lang="en-US" sz="1400" dirty="0" err="1">
                <a:effectLst/>
                <a:latin typeface="Times New Roman" panose="02020603050405020304" pitchFamily="18" charset="0"/>
                <a:ea typeface="Times New Roman" panose="02020603050405020304" pitchFamily="18" charset="0"/>
              </a:rPr>
              <a:t>Vram</a:t>
            </a:r>
            <a:r>
              <a:rPr lang="en-US" sz="1400" dirty="0">
                <a:effectLst/>
                <a:latin typeface="Times New Roman" panose="02020603050405020304" pitchFamily="18" charset="0"/>
                <a:ea typeface="Times New Roman" panose="02020603050405020304" pitchFamily="18" charset="0"/>
              </a:rPr>
              <a:t> and above.</a:t>
            </a:r>
          </a:p>
          <a:p>
            <a:pPr marL="540385" marR="878840" algn="just">
              <a:spcBef>
                <a:spcPts val="25"/>
              </a:spcBef>
              <a:spcAft>
                <a:spcPts val="0"/>
              </a:spcAft>
            </a:pPr>
            <a:endParaRPr lang="en-US" sz="1400" dirty="0">
              <a:effectLst/>
              <a:latin typeface="Times New Roman" panose="02020603050405020304" pitchFamily="18" charset="0"/>
              <a:ea typeface="Times New Roman" panose="02020603050405020304" pitchFamily="18" charset="0"/>
            </a:endParaRPr>
          </a:p>
          <a:p>
            <a:pPr marL="540385" marR="878840" algn="just">
              <a:spcBef>
                <a:spcPts val="25"/>
              </a:spcBef>
              <a:spcAft>
                <a:spcPts val="0"/>
              </a:spcAft>
            </a:pPr>
            <a:endParaRPr lang="en-US" sz="1100" dirty="0">
              <a:effectLst/>
              <a:latin typeface="Times New Roman" panose="02020603050405020304" pitchFamily="18" charset="0"/>
              <a:ea typeface="Times New Roman" panose="02020603050405020304" pitchFamily="18" charset="0"/>
            </a:endParaRPr>
          </a:p>
          <a:p>
            <a:pPr marL="0" marR="878840" algn="just">
              <a:spcBef>
                <a:spcPts val="25"/>
              </a:spcBef>
              <a:spcAft>
                <a:spcPts val="0"/>
              </a:spcAft>
            </a:pPr>
            <a:r>
              <a:rPr lang="en-US" sz="14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Software specifications:</a:t>
            </a:r>
            <a:endParaRPr lang="en-US" sz="1100" dirty="0">
              <a:effectLst/>
              <a:latin typeface="Times New Roman" panose="02020603050405020304" pitchFamily="18" charset="0"/>
              <a:ea typeface="Times New Roman" panose="02020603050405020304" pitchFamily="18" charset="0"/>
            </a:endParaRPr>
          </a:p>
          <a:p>
            <a:pPr marL="540385" marR="878840" algn="just">
              <a:spcBef>
                <a:spcPts val="25"/>
              </a:spcBef>
              <a:spcAft>
                <a:spcPts val="0"/>
              </a:spcAft>
            </a:pPr>
            <a:r>
              <a:rPr lang="en-US" sz="1600" dirty="0">
                <a:effectLst/>
                <a:latin typeface="Times New Roman" panose="02020603050405020304" pitchFamily="18" charset="0"/>
                <a:ea typeface="Times New Roman" panose="02020603050405020304" pitchFamily="18" charset="0"/>
              </a:rPr>
              <a:t> </a:t>
            </a:r>
            <a:endParaRPr lang="en-US" sz="1100" dirty="0">
              <a:latin typeface="Times New Roman" panose="02020603050405020304" pitchFamily="18" charset="0"/>
              <a:ea typeface="Times New Roman" panose="02020603050405020304" pitchFamily="18" charset="0"/>
            </a:endParaRPr>
          </a:p>
          <a:p>
            <a:pPr marL="540385" marR="878840" algn="just">
              <a:spcBef>
                <a:spcPts val="25"/>
              </a:spcBef>
              <a:spcAft>
                <a:spcPts val="0"/>
              </a:spcAft>
            </a:pPr>
            <a:r>
              <a:rPr lang="en-US" sz="160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t>
            </a:r>
            <a:r>
              <a:rPr lang="en-US" sz="1400" dirty="0">
                <a:effectLst/>
                <a:latin typeface="Times New Roman" panose="02020603050405020304" pitchFamily="18" charset="0"/>
                <a:ea typeface="Times New Roman" panose="02020603050405020304" pitchFamily="18" charset="0"/>
              </a:rPr>
              <a:t>OS – Minimum Windows 7 (64-bit) and above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31"/>
        <p:cNvGrpSpPr/>
        <p:nvPr/>
      </p:nvGrpSpPr>
      <p:grpSpPr>
        <a:xfrm>
          <a:off x="0" y="0"/>
          <a:ext cx="0" cy="0"/>
          <a:chOff x="0" y="0"/>
          <a:chExt cx="0" cy="0"/>
        </a:xfrm>
      </p:grpSpPr>
      <p:sp>
        <p:nvSpPr>
          <p:cNvPr id="132" name="Google Shape;132;p15"/>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11</a:t>
            </a:fld>
            <a:endParaRPr/>
          </a:p>
        </p:txBody>
      </p:sp>
      <p:sp>
        <p:nvSpPr>
          <p:cNvPr id="133" name="Google Shape;133;p15"/>
          <p:cNvSpPr txBox="1">
            <a:spLocks noGrp="1"/>
          </p:cNvSpPr>
          <p:nvPr>
            <p:ph type="title"/>
          </p:nvPr>
        </p:nvSpPr>
        <p:spPr>
          <a:xfrm>
            <a:off x="2587040" y="221595"/>
            <a:ext cx="2732405" cy="701040"/>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None/>
            </a:pPr>
            <a:r>
              <a:rPr lang="en-US" sz="4400" dirty="0"/>
              <a:t>MODULES</a:t>
            </a:r>
            <a:endParaRPr sz="4400" dirty="0"/>
          </a:p>
        </p:txBody>
      </p:sp>
      <p:sp>
        <p:nvSpPr>
          <p:cNvPr id="3" name="TextBox 2">
            <a:extLst>
              <a:ext uri="{FF2B5EF4-FFF2-40B4-BE49-F238E27FC236}">
                <a16:creationId xmlns:a16="http://schemas.microsoft.com/office/drawing/2014/main" id="{4F0A3FF9-BE58-9C96-82A4-DCFB5AADBC5F}"/>
              </a:ext>
            </a:extLst>
          </p:cNvPr>
          <p:cNvSpPr txBox="1"/>
          <p:nvPr/>
        </p:nvSpPr>
        <p:spPr>
          <a:xfrm>
            <a:off x="96253" y="1035327"/>
            <a:ext cx="8963526" cy="5324535"/>
          </a:xfrm>
          <a:prstGeom prst="rect">
            <a:avLst/>
          </a:prstGeom>
          <a:noFill/>
        </p:spPr>
        <p:txBody>
          <a:bodyPr wrap="square">
            <a:spAutoFit/>
          </a:bodyPr>
          <a:lstStyle/>
          <a:p>
            <a:pPr marL="540385" marR="876935" algn="just">
              <a:spcBef>
                <a:spcPts val="25"/>
              </a:spcBef>
              <a:spcAft>
                <a:spcPts val="0"/>
              </a:spcAft>
            </a:pPr>
            <a:r>
              <a:rPr lang="en-US" sz="2000" dirty="0"/>
              <a:t>The real-time translation system integrates three core modules to facilitate seamless, cross-language communication during live calls. The </a:t>
            </a:r>
            <a:r>
              <a:rPr lang="en-US" sz="2000" b="1" dirty="0"/>
              <a:t>Speech Translation Module</a:t>
            </a:r>
            <a:r>
              <a:rPr lang="en-US" sz="2000" dirty="0"/>
              <a:t> captures and transcribes spoken input into text, then translates it into the target language using tools like Google Speech Recognition API and </a:t>
            </a:r>
            <a:r>
              <a:rPr lang="en-US" sz="2000" dirty="0" err="1"/>
              <a:t>Fairseq</a:t>
            </a:r>
            <a:r>
              <a:rPr lang="en-US" sz="2000" dirty="0"/>
              <a:t>, ensuring contextually accurate and grammatically correct output. To enhance audio quality, the </a:t>
            </a:r>
            <a:r>
              <a:rPr lang="en-US" sz="2000" b="1" dirty="0"/>
              <a:t>Noise Cancellation and Voice Cloning Module</a:t>
            </a:r>
            <a:r>
              <a:rPr lang="en-US" sz="2000" dirty="0"/>
              <a:t> applies digital signal processing to reduce background noise and utilizes TTS models like </a:t>
            </a:r>
            <a:r>
              <a:rPr lang="en-US" sz="2000" dirty="0" err="1"/>
              <a:t>Tacotron</a:t>
            </a:r>
            <a:r>
              <a:rPr lang="en-US" sz="2000" dirty="0"/>
              <a:t> 2 and HiFi-GAN to mimic the speaker’s original tone, providing natural, immersive translations. Finally, the </a:t>
            </a:r>
            <a:r>
              <a:rPr lang="en-US" sz="2000" b="1" dirty="0"/>
              <a:t>Call Connection and Integration Module</a:t>
            </a:r>
            <a:r>
              <a:rPr lang="en-US" sz="2000" dirty="0"/>
              <a:t> manages the live call connection via platforms like Twilio or WebRTC, capturing and routing audio to the Django REST API for processing. This integration supports low-latency, bidirectional communication, allowing users to engage in uninterrupted conversations in their respective languages.</a:t>
            </a:r>
            <a:endParaRPr lang="en-US"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16"/>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12</a:t>
            </a:fld>
            <a:endParaRPr/>
          </a:p>
        </p:txBody>
      </p:sp>
      <p:sp>
        <p:nvSpPr>
          <p:cNvPr id="140" name="Google Shape;140;p16"/>
          <p:cNvSpPr txBox="1"/>
          <p:nvPr/>
        </p:nvSpPr>
        <p:spPr>
          <a:xfrm>
            <a:off x="536575" y="1503197"/>
            <a:ext cx="7207884" cy="4491599"/>
          </a:xfrm>
          <a:prstGeom prst="rect">
            <a:avLst/>
          </a:prstGeom>
          <a:noFill/>
          <a:ln>
            <a:noFill/>
          </a:ln>
        </p:spPr>
        <p:txBody>
          <a:bodyPr spcFirstLastPara="1" wrap="square" lIns="0" tIns="120000" rIns="0" bIns="0" anchor="t" anchorCtr="0">
            <a:spAutoFit/>
          </a:bodyPr>
          <a:lstStyle/>
          <a:p>
            <a:pPr marL="355600" marR="0" lvl="0" indent="-343535" algn="ctr" rtl="0">
              <a:lnSpc>
                <a:spcPct val="100000"/>
              </a:lnSpc>
              <a:spcBef>
                <a:spcPts val="0"/>
              </a:spcBef>
              <a:spcAft>
                <a:spcPts val="0"/>
              </a:spcAft>
              <a:buClr>
                <a:srgbClr val="FF0000"/>
              </a:buClr>
              <a:buSzPts val="3200"/>
              <a:buFont typeface="Arial"/>
              <a:buChar char="•"/>
            </a:pPr>
            <a:r>
              <a:rPr lang="en-US" sz="3200" b="0" i="0" u="none" strike="noStrike" cap="none" dirty="0">
                <a:solidFill>
                  <a:srgbClr val="FF0000"/>
                </a:solidFill>
                <a:latin typeface="Calibri"/>
                <a:ea typeface="Calibri"/>
                <a:cs typeface="Calibri"/>
                <a:sym typeface="Calibri"/>
              </a:rPr>
              <a:t>MODULE LEVEL IMPLEMETATION DETAILS</a:t>
            </a:r>
            <a:endParaRPr lang="en-IN" sz="3200" b="0" i="0" u="none" strike="noStrike" cap="none" dirty="0">
              <a:latin typeface="Calibri"/>
              <a:ea typeface="Calibri"/>
              <a:cs typeface="Calibri"/>
              <a:sym typeface="Calibri"/>
            </a:endParaRPr>
          </a:p>
          <a:p>
            <a:pPr marL="540385" marR="0" algn="ctr">
              <a:spcBef>
                <a:spcPts val="25"/>
              </a:spcBef>
              <a:spcAft>
                <a:spcPts val="0"/>
              </a:spcAft>
            </a:pPr>
            <a:r>
              <a:rPr lang="en-US" sz="1800" dirty="0">
                <a:effectLst/>
                <a:latin typeface="Times New Roman" panose="02020603050405020304" pitchFamily="18" charset="0"/>
                <a:ea typeface="Times New Roman" panose="02020603050405020304" pitchFamily="18" charset="0"/>
              </a:rPr>
              <a:t> </a:t>
            </a:r>
            <a:r>
              <a:rPr lang="en-IN" sz="3200" dirty="0">
                <a:effectLst/>
                <a:latin typeface="Times New Roman" panose="02020603050405020304" pitchFamily="18" charset="0"/>
                <a:ea typeface="Times New Roman" panose="02020603050405020304" pitchFamily="18" charset="0"/>
              </a:rPr>
              <a:t>*</a:t>
            </a:r>
            <a:r>
              <a:rPr lang="en-IN" sz="3200" dirty="0"/>
              <a:t>Speech Translation Module</a:t>
            </a:r>
            <a:endParaRPr lang="en-IN" sz="3200" dirty="0">
              <a:effectLst/>
              <a:latin typeface="Times New Roman" panose="02020603050405020304" pitchFamily="18" charset="0"/>
              <a:ea typeface="Times New Roman" panose="02020603050405020304" pitchFamily="18" charset="0"/>
            </a:endParaRPr>
          </a:p>
          <a:p>
            <a:pPr marL="540385" marR="0" algn="ctr">
              <a:spcBef>
                <a:spcPts val="25"/>
              </a:spcBef>
              <a:spcAft>
                <a:spcPts val="0"/>
              </a:spcAft>
            </a:pPr>
            <a:r>
              <a:rPr lang="en-US" sz="3200" dirty="0">
                <a:effectLst/>
                <a:latin typeface="Times New Roman" panose="02020603050405020304" pitchFamily="18" charset="0"/>
                <a:ea typeface="Times New Roman" panose="02020603050405020304" pitchFamily="18" charset="0"/>
              </a:rPr>
              <a:t> </a:t>
            </a:r>
          </a:p>
          <a:p>
            <a:pPr marL="540385" marR="0" algn="ctr">
              <a:spcBef>
                <a:spcPts val="25"/>
              </a:spcBef>
              <a:spcAft>
                <a:spcPts val="0"/>
              </a:spcAft>
            </a:pPr>
            <a:r>
              <a:rPr lang="en-US" sz="3200" dirty="0">
                <a:effectLst/>
                <a:latin typeface="Times New Roman" panose="02020603050405020304" pitchFamily="18" charset="0"/>
                <a:ea typeface="Times New Roman" panose="02020603050405020304" pitchFamily="18" charset="0"/>
              </a:rPr>
              <a:t>  *</a:t>
            </a:r>
            <a:r>
              <a:rPr lang="en-US" sz="2800" dirty="0"/>
              <a:t>Noise Cancellation and Voice Cloning Module</a:t>
            </a:r>
            <a:endParaRPr lang="en-US" sz="2800" dirty="0">
              <a:effectLst/>
              <a:latin typeface="Times New Roman" panose="02020603050405020304" pitchFamily="18" charset="0"/>
              <a:ea typeface="Times New Roman" panose="02020603050405020304" pitchFamily="18" charset="0"/>
            </a:endParaRPr>
          </a:p>
          <a:p>
            <a:pPr marL="540385" marR="0" algn="ctr">
              <a:spcBef>
                <a:spcPts val="25"/>
              </a:spcBef>
              <a:spcAft>
                <a:spcPts val="0"/>
              </a:spcAft>
            </a:pPr>
            <a:r>
              <a:rPr lang="en-US" sz="3200" dirty="0">
                <a:effectLst/>
                <a:latin typeface="Times New Roman" panose="02020603050405020304" pitchFamily="18" charset="0"/>
                <a:ea typeface="Times New Roman" panose="02020603050405020304" pitchFamily="18" charset="0"/>
              </a:rPr>
              <a:t> </a:t>
            </a:r>
          </a:p>
          <a:p>
            <a:pPr marL="540385" marR="0" algn="ctr">
              <a:spcBef>
                <a:spcPts val="25"/>
              </a:spcBef>
              <a:spcAft>
                <a:spcPts val="0"/>
              </a:spcAft>
            </a:pPr>
            <a:r>
              <a:rPr lang="en-US" sz="3200" dirty="0">
                <a:effectLst/>
                <a:latin typeface="Times New Roman" panose="02020603050405020304" pitchFamily="18" charset="0"/>
                <a:ea typeface="Times New Roman" panose="02020603050405020304" pitchFamily="18" charset="0"/>
              </a:rPr>
              <a:t>  *</a:t>
            </a:r>
            <a:r>
              <a:rPr lang="en-US" sz="3200" dirty="0"/>
              <a:t>Call Connection and Integration Module</a:t>
            </a:r>
            <a:r>
              <a:rPr lang="en-US" sz="3200" dirty="0">
                <a:effectLst/>
                <a:latin typeface="Times New Roman" panose="02020603050405020304" pitchFamily="18" charset="0"/>
                <a:ea typeface="Times New Roman" panose="02020603050405020304" pitchFamily="18" charset="0"/>
              </a:rPr>
              <a:t> </a:t>
            </a:r>
            <a:endParaRPr sz="3200" b="0" i="0" u="none" strike="noStrike" cap="none" dirty="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17"/>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13</a:t>
            </a:fld>
            <a:endParaRPr/>
          </a:p>
        </p:txBody>
      </p:sp>
      <p:sp>
        <p:nvSpPr>
          <p:cNvPr id="146" name="Google Shape;146;p17"/>
          <p:cNvSpPr txBox="1">
            <a:spLocks noGrp="1"/>
          </p:cNvSpPr>
          <p:nvPr>
            <p:ph type="title"/>
          </p:nvPr>
        </p:nvSpPr>
        <p:spPr>
          <a:xfrm>
            <a:off x="851383" y="573024"/>
            <a:ext cx="7441234" cy="70104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400" dirty="0"/>
              <a:t>RESULTS AND DISCUSSION</a:t>
            </a:r>
            <a:endParaRPr sz="4400" dirty="0"/>
          </a:p>
        </p:txBody>
      </p:sp>
      <p:pic>
        <p:nvPicPr>
          <p:cNvPr id="3075" name="Picture 3">
            <a:extLst>
              <a:ext uri="{FF2B5EF4-FFF2-40B4-BE49-F238E27FC236}">
                <a16:creationId xmlns:a16="http://schemas.microsoft.com/office/drawing/2014/main" id="{F4CBE952-C801-9FD5-495C-9E112D409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52193"/>
            <a:ext cx="4299013" cy="303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
            <a:extLst>
              <a:ext uri="{FF2B5EF4-FFF2-40B4-BE49-F238E27FC236}">
                <a16:creationId xmlns:a16="http://schemas.microsoft.com/office/drawing/2014/main" id="{444A6651-39C6-C89C-9026-C934371FBB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87" y="2552193"/>
            <a:ext cx="3945445" cy="318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8"/>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14</a:t>
            </a:fld>
            <a:endParaRPr/>
          </a:p>
        </p:txBody>
      </p:sp>
      <p:sp>
        <p:nvSpPr>
          <p:cNvPr id="152" name="Google Shape;152;p18"/>
          <p:cNvSpPr txBox="1">
            <a:spLocks noGrp="1"/>
          </p:cNvSpPr>
          <p:nvPr>
            <p:ph type="title"/>
          </p:nvPr>
        </p:nvSpPr>
        <p:spPr>
          <a:xfrm>
            <a:off x="2754948" y="453556"/>
            <a:ext cx="3634104" cy="70104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400" dirty="0"/>
              <a:t>CONCLUSION</a:t>
            </a:r>
            <a:endParaRPr sz="4400" dirty="0"/>
          </a:p>
        </p:txBody>
      </p:sp>
      <p:sp>
        <p:nvSpPr>
          <p:cNvPr id="3" name="TextBox 2">
            <a:extLst>
              <a:ext uri="{FF2B5EF4-FFF2-40B4-BE49-F238E27FC236}">
                <a16:creationId xmlns:a16="http://schemas.microsoft.com/office/drawing/2014/main" id="{DCB81CE1-E401-5A0E-D869-F56A332C593B}"/>
              </a:ext>
            </a:extLst>
          </p:cNvPr>
          <p:cNvSpPr txBox="1"/>
          <p:nvPr/>
        </p:nvSpPr>
        <p:spPr>
          <a:xfrm>
            <a:off x="1133856" y="1548384"/>
            <a:ext cx="7083552" cy="3108543"/>
          </a:xfrm>
          <a:prstGeom prst="rect">
            <a:avLst/>
          </a:prstGeom>
          <a:noFill/>
        </p:spPr>
        <p:txBody>
          <a:bodyPr wrap="square">
            <a:spAutoFit/>
          </a:bodyPr>
          <a:lstStyle/>
          <a:p>
            <a:pPr marL="540385" marR="876935" algn="just">
              <a:spcBef>
                <a:spcPts val="0"/>
              </a:spcBef>
              <a:spcAft>
                <a:spcPts val="0"/>
              </a:spcAft>
            </a:pPr>
            <a:r>
              <a:rPr lang="en-IN" sz="1400" dirty="0">
                <a:solidFill>
                  <a:srgbClr val="000000"/>
                </a:solidFill>
                <a:effectLst/>
                <a:latin typeface="Times New Roman" panose="02020603050405020304" pitchFamily="18" charset="0"/>
                <a:ea typeface="Times New Roman" panose="02020603050405020304" pitchFamily="18" charset="0"/>
              </a:rPr>
              <a:t>The module 1 present-day habitability acts as a preliminary screening tool to find exoplanets that could support life as we know it. It offers important new information on exoplanets that could already have Earth-like circumstances.</a:t>
            </a:r>
            <a:endParaRPr lang="en-US" sz="1000" dirty="0">
              <a:effectLst/>
              <a:latin typeface="Times New Roman" panose="02020603050405020304" pitchFamily="18" charset="0"/>
              <a:ea typeface="Times New Roman" panose="02020603050405020304" pitchFamily="18" charset="0"/>
            </a:endParaRPr>
          </a:p>
          <a:p>
            <a:pPr marL="540385" marR="876935" algn="just">
              <a:spcBef>
                <a:spcPts val="0"/>
              </a:spcBef>
              <a:spcAft>
                <a:spcPts val="0"/>
              </a:spcAft>
            </a:pPr>
            <a:r>
              <a:rPr lang="en-IN" sz="1400" dirty="0">
                <a:solidFill>
                  <a:srgbClr val="000000"/>
                </a:solidFill>
                <a:effectLst/>
                <a:latin typeface="Times New Roman" panose="02020603050405020304" pitchFamily="18" charset="0"/>
                <a:ea typeface="Times New Roman" panose="02020603050405020304" pitchFamily="18" charset="0"/>
              </a:rPr>
              <a:t> </a:t>
            </a:r>
            <a:endParaRPr lang="en-US" sz="1000" dirty="0">
              <a:effectLst/>
              <a:latin typeface="Times New Roman" panose="02020603050405020304" pitchFamily="18" charset="0"/>
              <a:ea typeface="Times New Roman" panose="02020603050405020304" pitchFamily="18" charset="0"/>
            </a:endParaRPr>
          </a:p>
          <a:p>
            <a:pPr marL="540385" marR="876935" algn="just">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The module 2 conservatively habitability represents a significant milestone in the search for potentially habitable exoplanets. By applying strict criteria, you have effectively screened out planets that do not meet the minimum requirements for life as we know it. This ensures that further research resources are directed toward more promising candidates.</a:t>
            </a:r>
            <a:endParaRPr lang="en-US" sz="1000" dirty="0">
              <a:effectLst/>
              <a:latin typeface="Times New Roman" panose="02020603050405020304" pitchFamily="18" charset="0"/>
              <a:ea typeface="Times New Roman" panose="02020603050405020304" pitchFamily="18" charset="0"/>
            </a:endParaRPr>
          </a:p>
          <a:p>
            <a:pPr marL="540385" marR="876935" algn="just">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 </a:t>
            </a:r>
            <a:endParaRPr lang="en-US" sz="1000" dirty="0">
              <a:effectLst/>
              <a:latin typeface="Times New Roman" panose="02020603050405020304" pitchFamily="18" charset="0"/>
              <a:ea typeface="Times New Roman" panose="02020603050405020304" pitchFamily="18" charset="0"/>
            </a:endParaRPr>
          </a:p>
          <a:p>
            <a:pPr marL="540385" marR="876935" algn="just">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The module 3 optimistically habitability expands the scope of your search by considering a wider range of conditions for habitability. This is important for exploring the possibility of life in environments that might differ significantly from Earth's environments.</a:t>
            </a:r>
            <a:endParaRPr lang="en-US" sz="1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9"/>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15</a:t>
            </a:fld>
            <a:endParaRPr/>
          </a:p>
        </p:txBody>
      </p:sp>
      <p:sp>
        <p:nvSpPr>
          <p:cNvPr id="158" name="Google Shape;158;p19"/>
          <p:cNvSpPr txBox="1">
            <a:spLocks noGrp="1"/>
          </p:cNvSpPr>
          <p:nvPr>
            <p:ph type="title"/>
          </p:nvPr>
        </p:nvSpPr>
        <p:spPr>
          <a:xfrm>
            <a:off x="1274762" y="153429"/>
            <a:ext cx="6594475" cy="70104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400" dirty="0"/>
              <a:t>FUTURE ENHANCEMENT</a:t>
            </a:r>
            <a:endParaRPr sz="4400" dirty="0"/>
          </a:p>
        </p:txBody>
      </p:sp>
      <p:sp>
        <p:nvSpPr>
          <p:cNvPr id="3" name="TextBox 2">
            <a:extLst>
              <a:ext uri="{FF2B5EF4-FFF2-40B4-BE49-F238E27FC236}">
                <a16:creationId xmlns:a16="http://schemas.microsoft.com/office/drawing/2014/main" id="{90725709-37B7-6F36-BEB9-32FC4DE513FF}"/>
              </a:ext>
            </a:extLst>
          </p:cNvPr>
          <p:cNvSpPr txBox="1"/>
          <p:nvPr/>
        </p:nvSpPr>
        <p:spPr>
          <a:xfrm>
            <a:off x="526473" y="951451"/>
            <a:ext cx="8298872" cy="5447645"/>
          </a:xfrm>
          <a:prstGeom prst="rect">
            <a:avLst/>
          </a:prstGeom>
          <a:noFill/>
        </p:spPr>
        <p:txBody>
          <a:bodyPr wrap="square">
            <a:spAutoFit/>
          </a:bodyPr>
          <a:lstStyle/>
          <a:p>
            <a:pPr marL="0" marR="876935">
              <a:spcBef>
                <a:spcPts val="0"/>
              </a:spcBef>
              <a:spcAft>
                <a:spcPts val="0"/>
              </a:spcAft>
            </a:pPr>
            <a:r>
              <a:rPr lang="en-US" sz="1600" b="1" dirty="0"/>
              <a:t>Improved Contextual Understanding</a:t>
            </a:r>
            <a:r>
              <a:rPr lang="en-US" sz="1600" dirty="0"/>
              <a:t>: Implement advanced transformer models like GPT or future AI language models to provide deeper contextual understanding, enabling accurate translation of complex phrases, idioms, and culturally specific references. This could enhance translation accuracy in specialized domains, such as legal, medical, or technical conversations.</a:t>
            </a:r>
            <a:br>
              <a:rPr lang="en-US" sz="1600" dirty="0"/>
            </a:br>
            <a:br>
              <a:rPr lang="en-US" sz="1600" dirty="0"/>
            </a:br>
            <a:r>
              <a:rPr lang="en-US" sz="1600" b="1" dirty="0"/>
              <a:t>On-Device Processing for Offline Translation</a:t>
            </a:r>
            <a:r>
              <a:rPr lang="en-US" sz="1600" dirty="0"/>
              <a:t>: Leverage edge computing and on-device processing to allow translation services to operate offline or with minimal network dependency. This would make the system more accessible in areas with limited connectivity and improve user privacy by processing data locally.</a:t>
            </a:r>
          </a:p>
          <a:p>
            <a:pPr marL="0" marR="876935">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marL="0" marR="876935">
              <a:spcBef>
                <a:spcPts val="0"/>
              </a:spcBef>
              <a:spcAft>
                <a:spcPts val="0"/>
              </a:spcAft>
            </a:pPr>
            <a:r>
              <a:rPr lang="en-US" sz="1600" b="1" dirty="0"/>
              <a:t>Enhanced Multimodal Integration</a:t>
            </a:r>
            <a:r>
              <a:rPr lang="en-US" sz="1600" dirty="0"/>
              <a:t>: Integrate additional contextual inputs, such as sentiment analysis and user data, to create a more intuitive translation experience. Multimodal inputs can improve accuracy by considering emotional tone, urgency, or relationship dynamics, tailoring translations accordingly</a:t>
            </a:r>
          </a:p>
          <a:p>
            <a:pPr marL="0" marR="876935">
              <a:spcBef>
                <a:spcPts val="0"/>
              </a:spcBef>
              <a:spcAft>
                <a:spcPts val="0"/>
              </a:spcAft>
            </a:pPr>
            <a:endParaRPr lang="en-US" sz="1800" dirty="0"/>
          </a:p>
          <a:p>
            <a:pPr marL="0" marR="876935">
              <a:spcBef>
                <a:spcPts val="0"/>
              </a:spcBef>
              <a:spcAft>
                <a:spcPts val="0"/>
              </a:spcAft>
            </a:pPr>
            <a:r>
              <a:rPr lang="en-US" sz="1800" b="1" dirty="0"/>
              <a:t>Zero-Latency Translation</a:t>
            </a:r>
            <a:r>
              <a:rPr lang="en-US" sz="1800" dirty="0"/>
              <a:t>: As hardware and algorithms evolve, aim to reduce latency to near-zero, enabling real-time, seamless conversation flow. </a:t>
            </a:r>
          </a:p>
          <a:p>
            <a:pPr marL="0" marR="876935">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7"/>
        <p:cNvGrpSpPr/>
        <p:nvPr/>
      </p:nvGrpSpPr>
      <p:grpSpPr>
        <a:xfrm>
          <a:off x="0" y="0"/>
          <a:ext cx="0" cy="0"/>
          <a:chOff x="0" y="0"/>
          <a:chExt cx="0" cy="0"/>
        </a:xfrm>
      </p:grpSpPr>
      <p:sp>
        <p:nvSpPr>
          <p:cNvPr id="58" name="Google Shape;58;p3"/>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2</a:t>
            </a:fld>
            <a:endParaRPr/>
          </a:p>
        </p:txBody>
      </p:sp>
      <p:sp>
        <p:nvSpPr>
          <p:cNvPr id="59" name="Google Shape;59;p3"/>
          <p:cNvSpPr txBox="1">
            <a:spLocks noGrp="1"/>
          </p:cNvSpPr>
          <p:nvPr>
            <p:ph type="title"/>
          </p:nvPr>
        </p:nvSpPr>
        <p:spPr>
          <a:xfrm>
            <a:off x="536575" y="461010"/>
            <a:ext cx="5864860" cy="70104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400"/>
              <a:t>INTRODUCTION(cont..)</a:t>
            </a:r>
            <a:endParaRPr sz="4400"/>
          </a:p>
        </p:txBody>
      </p:sp>
      <p:sp>
        <p:nvSpPr>
          <p:cNvPr id="5" name="TextBox 4">
            <a:extLst>
              <a:ext uri="{FF2B5EF4-FFF2-40B4-BE49-F238E27FC236}">
                <a16:creationId xmlns:a16="http://schemas.microsoft.com/office/drawing/2014/main" id="{4C097472-2B96-CA33-FCB6-ED618DFE5496}"/>
              </a:ext>
            </a:extLst>
          </p:cNvPr>
          <p:cNvSpPr txBox="1"/>
          <p:nvPr/>
        </p:nvSpPr>
        <p:spPr>
          <a:xfrm>
            <a:off x="544597" y="2264862"/>
            <a:ext cx="8602578" cy="3170099"/>
          </a:xfrm>
          <a:prstGeom prst="rect">
            <a:avLst/>
          </a:prstGeom>
          <a:noFill/>
        </p:spPr>
        <p:txBody>
          <a:bodyPr wrap="square">
            <a:spAutoFit/>
          </a:bodyPr>
          <a:lstStyle/>
          <a:p>
            <a:pPr marL="0" marR="0">
              <a:spcBef>
                <a:spcPts val="50"/>
              </a:spcBef>
              <a:spcAft>
                <a:spcPts val="0"/>
              </a:spcAft>
            </a:pPr>
            <a:r>
              <a:rPr lang="en-US" sz="2000" dirty="0"/>
              <a:t>Expanding on the Real-Time Translator on Calls project, the system’s architecture is designed to minimize latency, ensuring that translations occur almost instantly to maintain the natural flow of conversation. By leveraging state-of-the-art speech and language processing models, the project prioritizes accuracy and clarity in both translation and voice reproduction. Speech-to-Text (STT) modules quickly convert spoken words to text, while transformer-based machine translation models provide high-quality, context-aware translations. The Text-to-Speech (TTS) component then synthesizes this output, using advanced voice cloning technology when needed to preserve the speaker’s vocal characteristics.</a:t>
            </a:r>
            <a:endParaRPr lang="en-US"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sp>
        <p:nvSpPr>
          <p:cNvPr id="64" name="Google Shape;64;p4"/>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3</a:t>
            </a:fld>
            <a:endParaRPr/>
          </a:p>
        </p:txBody>
      </p:sp>
      <p:sp>
        <p:nvSpPr>
          <p:cNvPr id="65" name="Google Shape;65;p4"/>
          <p:cNvSpPr txBox="1">
            <a:spLocks noGrp="1"/>
          </p:cNvSpPr>
          <p:nvPr>
            <p:ph type="title"/>
          </p:nvPr>
        </p:nvSpPr>
        <p:spPr>
          <a:xfrm>
            <a:off x="139533" y="179271"/>
            <a:ext cx="2952115" cy="70104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400" dirty="0"/>
              <a:t>ABSTRACT</a:t>
            </a:r>
            <a:endParaRPr sz="4400" dirty="0"/>
          </a:p>
        </p:txBody>
      </p:sp>
      <p:sp>
        <p:nvSpPr>
          <p:cNvPr id="3" name="TextBox 2">
            <a:extLst>
              <a:ext uri="{FF2B5EF4-FFF2-40B4-BE49-F238E27FC236}">
                <a16:creationId xmlns:a16="http://schemas.microsoft.com/office/drawing/2014/main" id="{91FA2D46-CE2B-2014-59A7-727F8609FB19}"/>
              </a:ext>
            </a:extLst>
          </p:cNvPr>
          <p:cNvSpPr txBox="1"/>
          <p:nvPr/>
        </p:nvSpPr>
        <p:spPr>
          <a:xfrm>
            <a:off x="300789" y="1491915"/>
            <a:ext cx="8734927" cy="5262979"/>
          </a:xfrm>
          <a:prstGeom prst="rect">
            <a:avLst/>
          </a:prstGeom>
          <a:noFill/>
        </p:spPr>
        <p:txBody>
          <a:bodyPr wrap="square">
            <a:spAutoFit/>
          </a:bodyPr>
          <a:lstStyle/>
          <a:p>
            <a:r>
              <a:rPr lang="en-US" sz="1600" dirty="0"/>
              <a:t>The Real-Time Translator on Calls project addresses the challenge of language barriers by providing live translation during phone conversations. The system captures spoken input, translates it into a different language, and then synthesizes the translation into the target language’s speech. By integrating Speech-to-Text (STT), language translation, and Text-to-Speech (TTS) capabilities within a Django REST API, this system offers a smooth, near-instantaneous translation experience. The STT component, powered by tools like Google Speech Recognition and </a:t>
            </a:r>
            <a:r>
              <a:rPr lang="en-US" sz="1600" dirty="0" err="1"/>
              <a:t>OpenAI</a:t>
            </a:r>
            <a:r>
              <a:rPr lang="en-US" sz="1600" dirty="0"/>
              <a:t> Whisper, quickly converts audio input into text, while transformer-based translation models such as </a:t>
            </a:r>
            <a:r>
              <a:rPr lang="en-US" sz="1600" dirty="0" err="1"/>
              <a:t>Fairseq</a:t>
            </a:r>
            <a:r>
              <a:rPr lang="en-US" sz="1600" dirty="0"/>
              <a:t> and Hugging Face </a:t>
            </a:r>
            <a:r>
              <a:rPr lang="en-US" sz="1600" dirty="0" err="1"/>
              <a:t>MarianMT</a:t>
            </a:r>
            <a:r>
              <a:rPr lang="en-US" sz="1600" dirty="0"/>
              <a:t> deliver accurate and context-sensitive translations. The translated text is then synthesized into natural-sounding speech using voice synthesis tools like </a:t>
            </a:r>
            <a:r>
              <a:rPr lang="en-US" sz="1600" dirty="0" err="1"/>
              <a:t>Tacotron</a:t>
            </a:r>
            <a:r>
              <a:rPr lang="en-US" sz="1600" dirty="0"/>
              <a:t> 2, HiFi-GAN, and </a:t>
            </a:r>
            <a:r>
              <a:rPr lang="en-US" sz="1600" dirty="0" err="1"/>
              <a:t>Wavenet</a:t>
            </a:r>
            <a:r>
              <a:rPr lang="en-US" sz="1600" dirty="0"/>
              <a:t>, with optional voice cloning for personalized audio output.</a:t>
            </a:r>
          </a:p>
          <a:p>
            <a:r>
              <a:rPr lang="en-US" sz="1600" dirty="0"/>
              <a:t>This solution targets sectors such as customer service, international business, emergency response, and personal communication, making multilingual, real-time communication accessible and efficient. With calling app integration and potential support for WebRTC and Twilio, the system manages audio streams in real time, enabling fluid interactions with minimal latency. The system’s Django API orchestrates these AI modules to handle simultaneous, bidirectional translation during calls, ensuring scalability and efficient handling of high traffic. Future improvements aim to refine accuracy, reduce latency further, and enable edge computing for enhanced privacy and offline processing. As a versatile, inclusive communication tool, this project represents a significant advancement in AI-driven language solutions for a globalized world.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5"/>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4</a:t>
            </a:fld>
            <a:endParaRPr/>
          </a:p>
        </p:txBody>
      </p:sp>
      <p:sp>
        <p:nvSpPr>
          <p:cNvPr id="71" name="Google Shape;71;p5"/>
          <p:cNvSpPr txBox="1">
            <a:spLocks noGrp="1"/>
          </p:cNvSpPr>
          <p:nvPr>
            <p:ph type="title"/>
          </p:nvPr>
        </p:nvSpPr>
        <p:spPr>
          <a:xfrm>
            <a:off x="635257" y="41319"/>
            <a:ext cx="7774048" cy="693770"/>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None/>
            </a:pPr>
            <a:r>
              <a:rPr lang="en-US" sz="4400" dirty="0"/>
              <a:t>LITERATURE SURVEY</a:t>
            </a:r>
            <a:endParaRPr sz="4400" dirty="0"/>
          </a:p>
        </p:txBody>
      </p:sp>
      <p:graphicFrame>
        <p:nvGraphicFramePr>
          <p:cNvPr id="72" name="Google Shape;72;p5"/>
          <p:cNvGraphicFramePr/>
          <p:nvPr>
            <p:extLst>
              <p:ext uri="{D42A27DB-BD31-4B8C-83A1-F6EECF244321}">
                <p14:modId xmlns:p14="http://schemas.microsoft.com/office/powerpoint/2010/main" val="93082675"/>
              </p:ext>
            </p:extLst>
          </p:nvPr>
        </p:nvGraphicFramePr>
        <p:xfrm>
          <a:off x="502920" y="735089"/>
          <a:ext cx="8141935" cy="2693911"/>
        </p:xfrm>
        <a:graphic>
          <a:graphicData uri="http://schemas.openxmlformats.org/drawingml/2006/table">
            <a:tbl>
              <a:tblPr firstRow="1" bandRow="1">
                <a:noFill/>
                <a:tableStyleId>{6AF71690-178D-489F-BDE3-C67CF1798A37}</a:tableStyleId>
              </a:tblPr>
              <a:tblGrid>
                <a:gridCol w="1356989">
                  <a:extLst>
                    <a:ext uri="{9D8B030D-6E8A-4147-A177-3AD203B41FA5}">
                      <a16:colId xmlns:a16="http://schemas.microsoft.com/office/drawing/2014/main" val="20000"/>
                    </a:ext>
                  </a:extLst>
                </a:gridCol>
                <a:gridCol w="1356989">
                  <a:extLst>
                    <a:ext uri="{9D8B030D-6E8A-4147-A177-3AD203B41FA5}">
                      <a16:colId xmlns:a16="http://schemas.microsoft.com/office/drawing/2014/main" val="20001"/>
                    </a:ext>
                  </a:extLst>
                </a:gridCol>
                <a:gridCol w="1809319">
                  <a:extLst>
                    <a:ext uri="{9D8B030D-6E8A-4147-A177-3AD203B41FA5}">
                      <a16:colId xmlns:a16="http://schemas.microsoft.com/office/drawing/2014/main" val="20002"/>
                    </a:ext>
                  </a:extLst>
                </a:gridCol>
                <a:gridCol w="1012818">
                  <a:extLst>
                    <a:ext uri="{9D8B030D-6E8A-4147-A177-3AD203B41FA5}">
                      <a16:colId xmlns:a16="http://schemas.microsoft.com/office/drawing/2014/main" val="20003"/>
                    </a:ext>
                  </a:extLst>
                </a:gridCol>
                <a:gridCol w="1248831">
                  <a:extLst>
                    <a:ext uri="{9D8B030D-6E8A-4147-A177-3AD203B41FA5}">
                      <a16:colId xmlns:a16="http://schemas.microsoft.com/office/drawing/2014/main" val="20004"/>
                    </a:ext>
                  </a:extLst>
                </a:gridCol>
                <a:gridCol w="1356989">
                  <a:extLst>
                    <a:ext uri="{9D8B030D-6E8A-4147-A177-3AD203B41FA5}">
                      <a16:colId xmlns:a16="http://schemas.microsoft.com/office/drawing/2014/main" val="20005"/>
                    </a:ext>
                  </a:extLst>
                </a:gridCol>
              </a:tblGrid>
              <a:tr h="715220">
                <a:tc>
                  <a:txBody>
                    <a:bodyPr/>
                    <a:lstStyle/>
                    <a:p>
                      <a:pPr marL="92075" marR="0" lvl="0" indent="0" algn="l" rtl="0">
                        <a:lnSpc>
                          <a:spcPct val="100000"/>
                        </a:lnSpc>
                        <a:spcBef>
                          <a:spcPts val="0"/>
                        </a:spcBef>
                        <a:spcAft>
                          <a:spcPts val="0"/>
                        </a:spcAft>
                        <a:buNone/>
                      </a:pPr>
                      <a:r>
                        <a:rPr lang="en-US" sz="1800" b="1" u="none" strike="noStrike" cap="none" dirty="0">
                          <a:solidFill>
                            <a:srgbClr val="FFFFFF"/>
                          </a:solidFill>
                          <a:latin typeface="Calibri"/>
                          <a:ea typeface="Calibri"/>
                          <a:cs typeface="Calibri"/>
                          <a:sym typeface="Calibri"/>
                        </a:rPr>
                        <a:t>Author, Year</a:t>
                      </a:r>
                      <a:endParaRPr sz="1800" u="none" strike="noStrike" cap="none" dirty="0">
                        <a:latin typeface="Calibri"/>
                        <a:ea typeface="Calibri"/>
                        <a:cs typeface="Calibri"/>
                        <a:sym typeface="Calibri"/>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C"/>
                    </a:solidFill>
                  </a:tcPr>
                </a:tc>
                <a:tc>
                  <a:txBody>
                    <a:bodyPr/>
                    <a:lstStyle/>
                    <a:p>
                      <a:pPr marL="92710" marR="0" lvl="0" indent="0" algn="l" rtl="0">
                        <a:lnSpc>
                          <a:spcPct val="100000"/>
                        </a:lnSpc>
                        <a:spcBef>
                          <a:spcPts val="0"/>
                        </a:spcBef>
                        <a:spcAft>
                          <a:spcPts val="0"/>
                        </a:spcAft>
                        <a:buNone/>
                      </a:pPr>
                      <a:r>
                        <a:rPr lang="en-US" sz="1800" b="1" u="none" strike="noStrike" cap="none" dirty="0">
                          <a:solidFill>
                            <a:srgbClr val="FFFFFF"/>
                          </a:solidFill>
                          <a:latin typeface="Calibri"/>
                          <a:ea typeface="Calibri"/>
                          <a:cs typeface="Calibri"/>
                          <a:sym typeface="Calibri"/>
                        </a:rPr>
                        <a:t>TITLE</a:t>
                      </a:r>
                      <a:endParaRPr sz="1800" u="none" strike="noStrike" cap="none" dirty="0">
                        <a:latin typeface="Calibri"/>
                        <a:ea typeface="Calibri"/>
                        <a:cs typeface="Calibri"/>
                        <a:sym typeface="Calibri"/>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C"/>
                    </a:solidFill>
                  </a:tcPr>
                </a:tc>
                <a:tc>
                  <a:txBody>
                    <a:bodyPr/>
                    <a:lstStyle/>
                    <a:p>
                      <a:pPr marL="94615" marR="0" lvl="0" indent="0" algn="l"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CONCEPT</a:t>
                      </a:r>
                      <a:endParaRPr sz="1800" u="none" strike="noStrike" cap="none">
                        <a:latin typeface="Calibri"/>
                        <a:ea typeface="Calibri"/>
                        <a:cs typeface="Calibri"/>
                        <a:sym typeface="Calibri"/>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C"/>
                    </a:solidFill>
                  </a:tcPr>
                </a:tc>
                <a:tc>
                  <a:txBody>
                    <a:bodyPr/>
                    <a:lstStyle/>
                    <a:p>
                      <a:pPr marL="96520" marR="0" lvl="0" indent="0" algn="l"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PROS</a:t>
                      </a:r>
                      <a:endParaRPr sz="1800" u="none" strike="noStrike" cap="none">
                        <a:latin typeface="Calibri"/>
                        <a:ea typeface="Calibri"/>
                        <a:cs typeface="Calibri"/>
                        <a:sym typeface="Calibri"/>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C"/>
                    </a:solidFill>
                  </a:tcPr>
                </a:tc>
                <a:tc>
                  <a:txBody>
                    <a:bodyPr/>
                    <a:lstStyle/>
                    <a:p>
                      <a:pPr marL="97155" marR="0" lvl="0" indent="0" algn="l"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CONS</a:t>
                      </a:r>
                      <a:endParaRPr sz="1800" u="none" strike="noStrike" cap="none">
                        <a:latin typeface="Calibri"/>
                        <a:ea typeface="Calibri"/>
                        <a:cs typeface="Calibri"/>
                        <a:sym typeface="Calibri"/>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C"/>
                    </a:solidFill>
                  </a:tcPr>
                </a:tc>
                <a:tc>
                  <a:txBody>
                    <a:bodyPr/>
                    <a:lstStyle/>
                    <a:p>
                      <a:pPr marL="98425" marR="0" lvl="0" indent="0" algn="l"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TOOLS USED</a:t>
                      </a:r>
                      <a:endParaRPr sz="1800" u="none" strike="noStrike" cap="none">
                        <a:latin typeface="Calibri"/>
                        <a:ea typeface="Calibri"/>
                        <a:cs typeface="Calibri"/>
                        <a:sym typeface="Calibri"/>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C"/>
                    </a:solidFill>
                  </a:tcPr>
                </a:tc>
                <a:extLst>
                  <a:ext uri="{0D108BD9-81ED-4DB2-BD59-A6C34878D82A}">
                    <a16:rowId xmlns:a16="http://schemas.microsoft.com/office/drawing/2014/main" val="10000"/>
                  </a:ext>
                </a:extLst>
              </a:tr>
              <a:tr h="913242">
                <a:tc>
                  <a:txBody>
                    <a:bodyPr/>
                    <a:lstStyle/>
                    <a:p>
                      <a:pPr marL="0" marR="0" lvl="0" indent="0" algn="l" rtl="0">
                        <a:lnSpc>
                          <a:spcPct val="100000"/>
                        </a:lnSpc>
                        <a:spcBef>
                          <a:spcPts val="0"/>
                        </a:spcBef>
                        <a:spcAft>
                          <a:spcPts val="0"/>
                        </a:spcAft>
                        <a:buNone/>
                      </a:pPr>
                      <a:r>
                        <a:rPr lang="en-US" sz="900" b="0" i="0" u="none" strike="noStrike" cap="none" dirty="0">
                          <a:solidFill>
                            <a:schemeClr val="dk1"/>
                          </a:solidFill>
                          <a:effectLst/>
                          <a:latin typeface="Calibri"/>
                          <a:ea typeface="Calibri"/>
                          <a:cs typeface="Calibri"/>
                          <a:sym typeface="Arial"/>
                        </a:rPr>
                        <a:t>Sarah R.N. McIntyre,2014.</a:t>
                      </a:r>
                      <a:endParaRPr sz="9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c>
                  <a:txBody>
                    <a:bodyPr/>
                    <a:lstStyle/>
                    <a:p>
                      <a:pPr marL="0" marR="0" lvl="0" indent="0" algn="l" rtl="0">
                        <a:lnSpc>
                          <a:spcPct val="100000"/>
                        </a:lnSpc>
                        <a:spcBef>
                          <a:spcPts val="0"/>
                        </a:spcBef>
                        <a:spcAft>
                          <a:spcPts val="0"/>
                        </a:spcAft>
                        <a:buNone/>
                      </a:pPr>
                      <a:r>
                        <a:rPr lang="en-GB" sz="900" b="0" i="0" u="none" strike="noStrike" cap="none" dirty="0">
                          <a:solidFill>
                            <a:schemeClr val="dk1"/>
                          </a:solidFill>
                          <a:effectLst/>
                          <a:latin typeface="Calibri"/>
                          <a:ea typeface="Calibri"/>
                          <a:cs typeface="Calibri"/>
                          <a:sym typeface="Arial"/>
                        </a:rPr>
                        <a:t>Planetary Magnetism as a Parameter in Exoplanet Habitability</a:t>
                      </a:r>
                      <a:endParaRPr sz="9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c>
                  <a:txBody>
                    <a:bodyPr/>
                    <a:lstStyle/>
                    <a:p>
                      <a:pPr marL="0" marR="0" lvl="0" indent="0" algn="l" rtl="0">
                        <a:lnSpc>
                          <a:spcPct val="100000"/>
                        </a:lnSpc>
                        <a:spcBef>
                          <a:spcPts val="0"/>
                        </a:spcBef>
                        <a:spcAft>
                          <a:spcPts val="0"/>
                        </a:spcAft>
                        <a:buNone/>
                      </a:pPr>
                      <a:r>
                        <a:rPr lang="en-GB" sz="800" b="0" i="0" u="none" strike="noStrike" cap="none" dirty="0">
                          <a:solidFill>
                            <a:schemeClr val="dk1"/>
                          </a:solidFill>
                          <a:effectLst/>
                          <a:latin typeface="Calibri"/>
                          <a:ea typeface="Calibri"/>
                          <a:cs typeface="Calibri"/>
                          <a:sym typeface="Arial"/>
                        </a:rPr>
                        <a:t>The study focuses on planetary magnetism as a critical parameter influencing the habitability of exoplanets, particularly its role in protecting atmospheres from erosion and maintaining conditions suitable for liquid water.</a:t>
                      </a:r>
                      <a:endParaRPr sz="8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c>
                  <a:txBody>
                    <a:bodyPr/>
                    <a:lstStyle/>
                    <a:p>
                      <a:pPr marL="0" marR="0" lvl="0" indent="0" algn="l" rtl="0">
                        <a:lnSpc>
                          <a:spcPct val="100000"/>
                        </a:lnSpc>
                        <a:spcBef>
                          <a:spcPts val="0"/>
                        </a:spcBef>
                        <a:spcAft>
                          <a:spcPts val="0"/>
                        </a:spcAft>
                        <a:buNone/>
                      </a:pPr>
                      <a:r>
                        <a:rPr lang="en-US" sz="900" b="0" i="0" u="none" strike="noStrike" cap="none" dirty="0">
                          <a:solidFill>
                            <a:schemeClr val="dk1"/>
                          </a:solidFill>
                          <a:effectLst/>
                          <a:latin typeface="Calibri"/>
                          <a:ea typeface="Calibri"/>
                          <a:cs typeface="Calibri"/>
                          <a:sym typeface="Arial"/>
                        </a:rPr>
                        <a:t>Understanding Atmosphere Retention</a:t>
                      </a:r>
                      <a:endParaRPr sz="900" b="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c>
                  <a:txBody>
                    <a:bodyPr/>
                    <a:lstStyle/>
                    <a:p>
                      <a:pPr marL="0" marR="0" lvl="0" indent="0" algn="l" rtl="0">
                        <a:lnSpc>
                          <a:spcPct val="100000"/>
                        </a:lnSpc>
                        <a:spcBef>
                          <a:spcPts val="0"/>
                        </a:spcBef>
                        <a:spcAft>
                          <a:spcPts val="0"/>
                        </a:spcAft>
                        <a:buNone/>
                      </a:pPr>
                      <a:r>
                        <a:rPr lang="en-US" sz="900" b="0" i="0" u="none" strike="noStrike" cap="none" dirty="0">
                          <a:solidFill>
                            <a:schemeClr val="dk1"/>
                          </a:solidFill>
                          <a:effectLst/>
                          <a:latin typeface="Calibri"/>
                          <a:ea typeface="Calibri"/>
                          <a:cs typeface="Calibri"/>
                          <a:sym typeface="Arial"/>
                        </a:rPr>
                        <a:t>Assumptions in Models</a:t>
                      </a:r>
                    </a:p>
                    <a:p>
                      <a:pPr marL="0" marR="0" lvl="0" indent="0" algn="l" rtl="0">
                        <a:lnSpc>
                          <a:spcPct val="100000"/>
                        </a:lnSpc>
                        <a:spcBef>
                          <a:spcPts val="0"/>
                        </a:spcBef>
                        <a:spcAft>
                          <a:spcPts val="0"/>
                        </a:spcAft>
                        <a:buNone/>
                      </a:pPr>
                      <a:r>
                        <a:rPr lang="en-US" sz="900" b="0" i="0" u="none" strike="noStrike" cap="none" dirty="0">
                          <a:solidFill>
                            <a:schemeClr val="dk1"/>
                          </a:solidFill>
                          <a:effectLst/>
                          <a:latin typeface="Calibri"/>
                          <a:ea typeface="Calibri"/>
                          <a:cs typeface="Calibri"/>
                          <a:sym typeface="Arial"/>
                        </a:rPr>
                        <a:t>Lack of Direct Measurements</a:t>
                      </a:r>
                      <a:endParaRPr sz="900" b="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c>
                  <a:txBody>
                    <a:bodyPr/>
                    <a:lstStyle/>
                    <a:p>
                      <a:pPr marL="0" marR="0" lvl="0" indent="0" algn="l" rtl="0">
                        <a:lnSpc>
                          <a:spcPct val="100000"/>
                        </a:lnSpc>
                        <a:spcBef>
                          <a:spcPts val="0"/>
                        </a:spcBef>
                        <a:spcAft>
                          <a:spcPts val="0"/>
                        </a:spcAft>
                        <a:buNone/>
                      </a:pPr>
                      <a:r>
                        <a:rPr lang="en-US" sz="900" b="0" i="0" u="none" strike="noStrike" cap="none" dirty="0">
                          <a:solidFill>
                            <a:schemeClr val="dk1"/>
                          </a:solidFill>
                          <a:effectLst/>
                          <a:latin typeface="Calibri"/>
                          <a:ea typeface="Calibri"/>
                          <a:cs typeface="Calibri"/>
                          <a:sym typeface="Arial"/>
                        </a:rPr>
                        <a:t>Modeling Techniques</a:t>
                      </a:r>
                    </a:p>
                    <a:p>
                      <a:pPr marL="0" marR="0" lvl="0" indent="0" algn="l" rtl="0">
                        <a:lnSpc>
                          <a:spcPct val="100000"/>
                        </a:lnSpc>
                        <a:spcBef>
                          <a:spcPts val="0"/>
                        </a:spcBef>
                        <a:spcAft>
                          <a:spcPts val="0"/>
                        </a:spcAft>
                        <a:buNone/>
                      </a:pPr>
                      <a:r>
                        <a:rPr lang="en-US" sz="900" b="0" i="0" u="none" strike="noStrike" cap="none" dirty="0">
                          <a:solidFill>
                            <a:schemeClr val="dk1"/>
                          </a:solidFill>
                          <a:effectLst/>
                          <a:latin typeface="Calibri"/>
                          <a:ea typeface="Calibri"/>
                          <a:cs typeface="Calibri"/>
                          <a:sym typeface="Arial"/>
                        </a:rPr>
                        <a:t>Data Analysis</a:t>
                      </a:r>
                      <a:endParaRPr sz="900" b="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extLst>
                  <a:ext uri="{0D108BD9-81ED-4DB2-BD59-A6C34878D82A}">
                    <a16:rowId xmlns:a16="http://schemas.microsoft.com/office/drawing/2014/main" val="10001"/>
                  </a:ext>
                </a:extLst>
              </a:tr>
              <a:tr h="106544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sv-SE" sz="900" b="0" i="0" u="none" strike="noStrike" cap="none" dirty="0">
                          <a:solidFill>
                            <a:schemeClr val="dk1"/>
                          </a:solidFill>
                          <a:effectLst/>
                          <a:latin typeface="Calibri"/>
                          <a:ea typeface="Calibri"/>
                          <a:cs typeface="Calibri"/>
                          <a:sym typeface="Arial"/>
                        </a:rPr>
                        <a:t>R. Brasser, S. Ida, and E. Kokubo,</a:t>
                      </a:r>
                      <a:r>
                        <a:rPr lang="en-US" sz="900" b="0" i="0" u="none" strike="noStrike" cap="none" dirty="0">
                          <a:solidFill>
                            <a:schemeClr val="dk1"/>
                          </a:solidFill>
                          <a:effectLst/>
                          <a:latin typeface="Calibri"/>
                          <a:ea typeface="Calibri"/>
                          <a:cs typeface="Calibri"/>
                          <a:sym typeface="Arial"/>
                        </a:rPr>
                        <a:t> 2014.</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sv-SE" sz="900" b="0" i="0" u="none" strike="noStrike" cap="none" dirty="0">
                        <a:solidFill>
                          <a:schemeClr val="dk1"/>
                        </a:solidFill>
                        <a:effectLst/>
                        <a:latin typeface="Calibri"/>
                        <a:ea typeface="Calibri"/>
                        <a:cs typeface="Calibri"/>
                        <a:sym typeface="Arial"/>
                      </a:endParaRPr>
                    </a:p>
                    <a:p>
                      <a:pPr marL="0" marR="0" lvl="0" indent="0" algn="l" rtl="0">
                        <a:lnSpc>
                          <a:spcPct val="100000"/>
                        </a:lnSpc>
                        <a:spcBef>
                          <a:spcPts val="0"/>
                        </a:spcBef>
                        <a:spcAft>
                          <a:spcPts val="0"/>
                        </a:spcAft>
                        <a:buNone/>
                      </a:pPr>
                      <a:endParaRPr sz="9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tc>
                  <a:txBody>
                    <a:bodyPr/>
                    <a:lstStyle/>
                    <a:p>
                      <a:pPr marL="0" marR="0" lvl="0" indent="0" algn="l" rtl="0">
                        <a:lnSpc>
                          <a:spcPct val="100000"/>
                        </a:lnSpc>
                        <a:spcBef>
                          <a:spcPts val="0"/>
                        </a:spcBef>
                        <a:spcAft>
                          <a:spcPts val="0"/>
                        </a:spcAft>
                        <a:buNone/>
                      </a:pPr>
                      <a:r>
                        <a:rPr lang="en-GB" sz="900" b="0" i="0" u="none" strike="noStrike" cap="none" dirty="0">
                          <a:solidFill>
                            <a:schemeClr val="dk1"/>
                          </a:solidFill>
                          <a:effectLst/>
                          <a:latin typeface="Calibri"/>
                          <a:ea typeface="Calibri"/>
                          <a:cs typeface="Calibri"/>
                          <a:sym typeface="Arial"/>
                        </a:rPr>
                        <a:t>A dynamical study on the habitability of terrestrial exoplanets – II The super-Earth HD 40307 g</a:t>
                      </a:r>
                      <a:endParaRPr sz="9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800" b="0" i="0" u="none" strike="noStrike" cap="none" dirty="0">
                          <a:solidFill>
                            <a:schemeClr val="dk1"/>
                          </a:solidFill>
                          <a:effectLst/>
                          <a:latin typeface="Calibri"/>
                          <a:ea typeface="Calibri"/>
                          <a:cs typeface="Calibri"/>
                          <a:sym typeface="Arial"/>
                        </a:rPr>
                        <a:t>The study investigates the dynamical stability and habitability of terrestrial exoplanets, particularly focusing on the super-Earth HD 40307 g. It examines how orbital variations and configurations affect long-term climate stability and the potential for supporting life.</a:t>
                      </a: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tc>
                  <a:txBody>
                    <a:bodyPr/>
                    <a:lstStyle/>
                    <a:p>
                      <a:pPr marL="0" marR="0" lvl="0" indent="0" algn="l" rtl="0">
                        <a:lnSpc>
                          <a:spcPct val="100000"/>
                        </a:lnSpc>
                        <a:spcBef>
                          <a:spcPts val="0"/>
                        </a:spcBef>
                        <a:spcAft>
                          <a:spcPts val="0"/>
                        </a:spcAft>
                        <a:buNone/>
                      </a:pPr>
                      <a:r>
                        <a:rPr lang="en-US" sz="900" b="0" i="0" u="none" strike="noStrike" cap="none" dirty="0">
                          <a:solidFill>
                            <a:schemeClr val="dk1"/>
                          </a:solidFill>
                          <a:effectLst/>
                          <a:latin typeface="Calibri"/>
                          <a:ea typeface="Calibri"/>
                          <a:cs typeface="Calibri"/>
                          <a:sym typeface="Arial"/>
                        </a:rPr>
                        <a:t>Comprehensive An</a:t>
                      </a:r>
                    </a:p>
                    <a:p>
                      <a:pPr marL="0" marR="0" lvl="0" indent="0" algn="l" rtl="0">
                        <a:lnSpc>
                          <a:spcPct val="100000"/>
                        </a:lnSpc>
                        <a:spcBef>
                          <a:spcPts val="0"/>
                        </a:spcBef>
                        <a:spcAft>
                          <a:spcPts val="0"/>
                        </a:spcAft>
                        <a:buNone/>
                      </a:pPr>
                      <a:r>
                        <a:rPr lang="en-US" sz="900" b="0" i="0" u="none" strike="noStrike" cap="none" dirty="0">
                          <a:solidFill>
                            <a:schemeClr val="dk1"/>
                          </a:solidFill>
                          <a:effectLst/>
                          <a:latin typeface="Calibri"/>
                          <a:ea typeface="Calibri"/>
                          <a:cs typeface="Calibri"/>
                          <a:sym typeface="Arial"/>
                        </a:rPr>
                        <a:t>Focus on Habitability analysis</a:t>
                      </a:r>
                      <a:endParaRPr sz="900" b="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tc>
                  <a:txBody>
                    <a:bodyPr/>
                    <a:lstStyle/>
                    <a:p>
                      <a:pPr marL="0" marR="0" lvl="0" indent="0" algn="l" rtl="0">
                        <a:lnSpc>
                          <a:spcPct val="100000"/>
                        </a:lnSpc>
                        <a:spcBef>
                          <a:spcPts val="0"/>
                        </a:spcBef>
                        <a:spcAft>
                          <a:spcPts val="0"/>
                        </a:spcAft>
                        <a:buNone/>
                      </a:pPr>
                      <a:r>
                        <a:rPr lang="en-US" sz="900" b="0" i="0" u="none" strike="noStrike" cap="none" dirty="0">
                          <a:solidFill>
                            <a:schemeClr val="dk1"/>
                          </a:solidFill>
                          <a:effectLst/>
                          <a:latin typeface="Calibri"/>
                          <a:ea typeface="Calibri"/>
                          <a:cs typeface="Calibri"/>
                          <a:sym typeface="Arial"/>
                        </a:rPr>
                        <a:t>Complexity of Simulation</a:t>
                      </a:r>
                    </a:p>
                    <a:p>
                      <a:pPr marL="0" marR="0" lvl="0" indent="0" algn="l" rtl="0">
                        <a:lnSpc>
                          <a:spcPct val="100000"/>
                        </a:lnSpc>
                        <a:spcBef>
                          <a:spcPts val="0"/>
                        </a:spcBef>
                        <a:spcAft>
                          <a:spcPts val="0"/>
                        </a:spcAft>
                        <a:buNone/>
                      </a:pPr>
                      <a:endParaRPr lang="en-US" sz="900" b="0" i="0" u="none" strike="noStrike" cap="none" dirty="0">
                        <a:solidFill>
                          <a:schemeClr val="dk1"/>
                        </a:solidFill>
                        <a:effectLst/>
                        <a:latin typeface="Calibri"/>
                        <a:ea typeface="Calibri"/>
                        <a:cs typeface="Calibri"/>
                        <a:sym typeface="Arial"/>
                      </a:endParaRPr>
                    </a:p>
                    <a:p>
                      <a:pPr marL="0" marR="0" lvl="0" indent="0" algn="l" rtl="0">
                        <a:lnSpc>
                          <a:spcPct val="100000"/>
                        </a:lnSpc>
                        <a:spcBef>
                          <a:spcPts val="0"/>
                        </a:spcBef>
                        <a:spcAft>
                          <a:spcPts val="0"/>
                        </a:spcAft>
                        <a:buNone/>
                      </a:pPr>
                      <a:r>
                        <a:rPr lang="en-US" sz="900" b="0" i="0" u="none" strike="noStrike" cap="none" dirty="0">
                          <a:solidFill>
                            <a:schemeClr val="dk1"/>
                          </a:solidFill>
                          <a:effectLst/>
                          <a:latin typeface="Calibri"/>
                          <a:ea typeface="Calibri"/>
                          <a:cs typeface="Calibri"/>
                          <a:sym typeface="Arial"/>
                        </a:rPr>
                        <a:t>Assumptions in Models</a:t>
                      </a:r>
                    </a:p>
                    <a:p>
                      <a:pPr marL="0" marR="0" lvl="0" indent="0" algn="l" rtl="0">
                        <a:lnSpc>
                          <a:spcPct val="100000"/>
                        </a:lnSpc>
                        <a:spcBef>
                          <a:spcPts val="0"/>
                        </a:spcBef>
                        <a:spcAft>
                          <a:spcPts val="0"/>
                        </a:spcAft>
                        <a:buNone/>
                      </a:pPr>
                      <a:endParaRPr lang="en-US" sz="900" b="0" i="0" u="none" strike="noStrike" cap="none" dirty="0">
                        <a:solidFill>
                          <a:schemeClr val="dk1"/>
                        </a:solidFill>
                        <a:effectLst/>
                        <a:latin typeface="Calibri"/>
                        <a:ea typeface="Calibri"/>
                        <a:cs typeface="Calibri"/>
                        <a:sym typeface="Arial"/>
                      </a:endParaRPr>
                    </a:p>
                    <a:p>
                      <a:pPr marL="0" marR="0" lvl="0" indent="0" algn="l" rtl="0">
                        <a:lnSpc>
                          <a:spcPct val="100000"/>
                        </a:lnSpc>
                        <a:spcBef>
                          <a:spcPts val="0"/>
                        </a:spcBef>
                        <a:spcAft>
                          <a:spcPts val="0"/>
                        </a:spcAft>
                        <a:buNone/>
                      </a:pPr>
                      <a:r>
                        <a:rPr lang="en-US" sz="900" b="0" i="0" u="none" strike="noStrike" cap="none" dirty="0">
                          <a:solidFill>
                            <a:schemeClr val="dk1"/>
                          </a:solidFill>
                          <a:effectLst/>
                          <a:latin typeface="Calibri"/>
                          <a:ea typeface="Calibri"/>
                          <a:cs typeface="Calibri"/>
                          <a:sym typeface="Arial"/>
                        </a:rPr>
                        <a:t>Limited Scope</a:t>
                      </a:r>
                      <a:endParaRPr sz="900" b="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tc>
                  <a:txBody>
                    <a:bodyPr/>
                    <a:lstStyle/>
                    <a:p>
                      <a:pPr marL="0" marR="0" lvl="0" indent="0" algn="l" rtl="0">
                        <a:lnSpc>
                          <a:spcPct val="100000"/>
                        </a:lnSpc>
                        <a:spcBef>
                          <a:spcPts val="0"/>
                        </a:spcBef>
                        <a:spcAft>
                          <a:spcPts val="0"/>
                        </a:spcAft>
                        <a:buNone/>
                      </a:pPr>
                      <a:r>
                        <a:rPr lang="en-US" sz="900" b="0" i="0" u="none" strike="noStrike" cap="none" dirty="0">
                          <a:solidFill>
                            <a:schemeClr val="dk1"/>
                          </a:solidFill>
                          <a:effectLst/>
                          <a:latin typeface="Calibri"/>
                          <a:ea typeface="Calibri"/>
                          <a:cs typeface="Calibri"/>
                          <a:sym typeface="Arial"/>
                        </a:rPr>
                        <a:t>Numerical Simulations</a:t>
                      </a:r>
                    </a:p>
                    <a:p>
                      <a:pPr marL="0" marR="0" lvl="0" indent="0" algn="l" rtl="0">
                        <a:lnSpc>
                          <a:spcPct val="100000"/>
                        </a:lnSpc>
                        <a:spcBef>
                          <a:spcPts val="0"/>
                        </a:spcBef>
                        <a:spcAft>
                          <a:spcPts val="0"/>
                        </a:spcAft>
                        <a:buNone/>
                      </a:pPr>
                      <a:r>
                        <a:rPr lang="en-US" sz="900" b="0" i="0" u="none" strike="noStrike" cap="none" dirty="0">
                          <a:solidFill>
                            <a:schemeClr val="dk1"/>
                          </a:solidFill>
                          <a:effectLst/>
                          <a:latin typeface="Calibri"/>
                          <a:ea typeface="Calibri"/>
                          <a:cs typeface="Calibri"/>
                          <a:sym typeface="Arial"/>
                        </a:rPr>
                        <a:t>HTCONDOR Pool</a:t>
                      </a:r>
                      <a:endParaRPr sz="900" b="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7"/>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5</a:t>
            </a:fld>
            <a:endParaRPr/>
          </a:p>
        </p:txBody>
      </p:sp>
      <p:sp>
        <p:nvSpPr>
          <p:cNvPr id="85" name="Google Shape;85;p7"/>
          <p:cNvSpPr txBox="1">
            <a:spLocks noGrp="1"/>
          </p:cNvSpPr>
          <p:nvPr>
            <p:ph type="title"/>
          </p:nvPr>
        </p:nvSpPr>
        <p:spPr>
          <a:xfrm>
            <a:off x="1977557" y="104172"/>
            <a:ext cx="5090795" cy="701040"/>
          </a:xfrm>
          <a:prstGeom prst="rect">
            <a:avLst/>
          </a:prstGeom>
          <a:noFill/>
          <a:ln>
            <a:noFill/>
          </a:ln>
        </p:spPr>
        <p:txBody>
          <a:bodyPr spcFirstLastPara="1" wrap="square" lIns="0" tIns="16500" rIns="0" bIns="0" anchor="t" anchorCtr="0">
            <a:spAutoFit/>
          </a:bodyPr>
          <a:lstStyle/>
          <a:p>
            <a:pPr marL="12700" lvl="0" indent="0" algn="r" rtl="0">
              <a:lnSpc>
                <a:spcPct val="100000"/>
              </a:lnSpc>
              <a:spcBef>
                <a:spcPts val="0"/>
              </a:spcBef>
              <a:spcAft>
                <a:spcPts val="0"/>
              </a:spcAft>
              <a:buNone/>
            </a:pPr>
            <a:r>
              <a:rPr lang="en-US" sz="4400" dirty="0"/>
              <a:t>EXISTING	SYSTEM</a:t>
            </a:r>
            <a:endParaRPr sz="4400" dirty="0"/>
          </a:p>
        </p:txBody>
      </p:sp>
      <p:sp>
        <p:nvSpPr>
          <p:cNvPr id="5" name="TextBox 4">
            <a:extLst>
              <a:ext uri="{FF2B5EF4-FFF2-40B4-BE49-F238E27FC236}">
                <a16:creationId xmlns:a16="http://schemas.microsoft.com/office/drawing/2014/main" id="{F1AE4A0B-BD15-6076-E106-B788F63C9121}"/>
              </a:ext>
            </a:extLst>
          </p:cNvPr>
          <p:cNvSpPr txBox="1"/>
          <p:nvPr/>
        </p:nvSpPr>
        <p:spPr>
          <a:xfrm>
            <a:off x="509285" y="1102216"/>
            <a:ext cx="8131795" cy="5262979"/>
          </a:xfrm>
          <a:prstGeom prst="rect">
            <a:avLst/>
          </a:prstGeom>
          <a:noFill/>
        </p:spPr>
        <p:txBody>
          <a:bodyPr wrap="square">
            <a:spAutoFit/>
          </a:bodyPr>
          <a:lstStyle/>
          <a:p>
            <a:r>
              <a:rPr lang="en-US" sz="1600" dirty="0"/>
              <a:t>The Real-Time Translator on Calls project addresses the challenge of language barriers by providing live translation during phone conversations. The system captures spoken input, translates it into a different language, and then synthesizes the translation into the target language’s speech. By integrating Speech-to-Text (STT), language translation, and Text-to-Speech (TTS) capabilities within a Django REST API, this system offers a smooth, near-instantaneous translation experience. The STT component, powered by tools like Google Speech Recognition and </a:t>
            </a:r>
            <a:r>
              <a:rPr lang="en-US" sz="1600" dirty="0" err="1"/>
              <a:t>OpenAI</a:t>
            </a:r>
            <a:r>
              <a:rPr lang="en-US" sz="1600" dirty="0"/>
              <a:t> Whisper, quickly converts audio input into text, while transformer-based translation models such as </a:t>
            </a:r>
            <a:r>
              <a:rPr lang="en-US" sz="1600" dirty="0" err="1"/>
              <a:t>Fairseq</a:t>
            </a:r>
            <a:r>
              <a:rPr lang="en-US" sz="1600" dirty="0"/>
              <a:t> and Hugging Face </a:t>
            </a:r>
            <a:r>
              <a:rPr lang="en-US" sz="1600" dirty="0" err="1"/>
              <a:t>MarianMT</a:t>
            </a:r>
            <a:r>
              <a:rPr lang="en-US" sz="1600" dirty="0"/>
              <a:t> deliver accurate and context-sensitive translations. The translated text is then synthesized into natural-sounding speech using voice synthesis tools like </a:t>
            </a:r>
            <a:r>
              <a:rPr lang="en-US" sz="1600" dirty="0" err="1"/>
              <a:t>Tacotron</a:t>
            </a:r>
            <a:r>
              <a:rPr lang="en-US" sz="1600" dirty="0"/>
              <a:t> 2, HiFi-GAN, and </a:t>
            </a:r>
            <a:r>
              <a:rPr lang="en-US" sz="1600" dirty="0" err="1"/>
              <a:t>Wavenet</a:t>
            </a:r>
            <a:r>
              <a:rPr lang="en-US" sz="1600" dirty="0"/>
              <a:t>, with optional voice cloning for personalized audio output.</a:t>
            </a:r>
          </a:p>
          <a:p>
            <a:r>
              <a:rPr lang="en-US" sz="1600" dirty="0"/>
              <a:t>This solution targets sectors such as customer service, international business, emergency response, and personal communication, making multilingual, real-time communication accessible and efficient. With calling app integration and potential support for WebRTC and Twilio, the system manages audio streams in real time, enabling fluid interactions with minimal latency. The system’s Django API orchestrates these AI modules to handle simultaneous, bidirectional translation during calls, ensuring scalability and efficient handling of high traffic. Future improvements aim to refine accuracy, reduce latency further, and enable edge computing for enhanced privacy and offline processing. As a versatile, inclusive communication tool, this project represents a significant advancement in AI-driven language solutions for a globalized world.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6</a:t>
            </a:fld>
            <a:endParaRPr/>
          </a:p>
        </p:txBody>
      </p:sp>
      <p:sp>
        <p:nvSpPr>
          <p:cNvPr id="97" name="Google Shape;97;p9"/>
          <p:cNvSpPr txBox="1">
            <a:spLocks noGrp="1"/>
          </p:cNvSpPr>
          <p:nvPr>
            <p:ph type="title"/>
          </p:nvPr>
        </p:nvSpPr>
        <p:spPr>
          <a:xfrm>
            <a:off x="1220089" y="116846"/>
            <a:ext cx="6619599" cy="693770"/>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None/>
            </a:pPr>
            <a:r>
              <a:rPr lang="en-US" sz="4400" dirty="0"/>
              <a:t>PROBLEM STATEMENT</a:t>
            </a:r>
            <a:endParaRPr sz="4400" dirty="0"/>
          </a:p>
        </p:txBody>
      </p:sp>
      <p:sp>
        <p:nvSpPr>
          <p:cNvPr id="3" name="TextBox 2">
            <a:extLst>
              <a:ext uri="{FF2B5EF4-FFF2-40B4-BE49-F238E27FC236}">
                <a16:creationId xmlns:a16="http://schemas.microsoft.com/office/drawing/2014/main" id="{6AA2ED18-405C-2B36-BAB1-97713CAD1B80}"/>
              </a:ext>
            </a:extLst>
          </p:cNvPr>
          <p:cNvSpPr txBox="1"/>
          <p:nvPr/>
        </p:nvSpPr>
        <p:spPr>
          <a:xfrm>
            <a:off x="372979" y="902368"/>
            <a:ext cx="8373979" cy="4708981"/>
          </a:xfrm>
          <a:prstGeom prst="rect">
            <a:avLst/>
          </a:prstGeom>
          <a:noFill/>
        </p:spPr>
        <p:txBody>
          <a:bodyPr wrap="square">
            <a:spAutoFit/>
          </a:bodyPr>
          <a:lstStyle/>
          <a:p>
            <a:r>
              <a:rPr lang="en-US" sz="2000" dirty="0"/>
              <a:t>In an increasingly globalized world, language barriers pose significant challenges to real-time, seamless communication, particularly during phone calls. Existing translation solutions, such as standalone apps or web-based services, require manual intervention and are typically unable to integrate directly into live phone calls, disrupting conversational flow. These solutions often produce delayed or fragmented translations with robotic voice outputs that do not preserve the speaker’s tone, resulting in unnatural communication experiences. Additionally, current systems may suffer from high latency, dependency on internet connectivity, and lack scalability for high-demand environments like customer service and emergency response. Therefore, there is a critical need for a low-latency, fully integrated, bidirectional real-time translation system that can deliver natural, dynamic speech translations directly within phone calls, enabling fluid, multilingual conversations without interruption.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2" name="Google Shape;102;p10"/>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7</a:t>
            </a:fld>
            <a:endParaRPr/>
          </a:p>
        </p:txBody>
      </p:sp>
      <p:sp>
        <p:nvSpPr>
          <p:cNvPr id="103" name="Google Shape;103;p10"/>
          <p:cNvSpPr txBox="1">
            <a:spLocks noGrp="1"/>
          </p:cNvSpPr>
          <p:nvPr>
            <p:ph type="title"/>
          </p:nvPr>
        </p:nvSpPr>
        <p:spPr>
          <a:xfrm>
            <a:off x="1789136" y="0"/>
            <a:ext cx="3009900" cy="701040"/>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None/>
            </a:pPr>
            <a:r>
              <a:rPr lang="en-US" sz="4400" dirty="0"/>
              <a:t>OBJECTIVE</a:t>
            </a:r>
            <a:endParaRPr sz="4400" dirty="0"/>
          </a:p>
        </p:txBody>
      </p:sp>
      <p:sp>
        <p:nvSpPr>
          <p:cNvPr id="3" name="TextBox 2">
            <a:extLst>
              <a:ext uri="{FF2B5EF4-FFF2-40B4-BE49-F238E27FC236}">
                <a16:creationId xmlns:a16="http://schemas.microsoft.com/office/drawing/2014/main" id="{B2A01870-8C12-417E-C298-D3793DA837BA}"/>
              </a:ext>
            </a:extLst>
          </p:cNvPr>
          <p:cNvSpPr txBox="1"/>
          <p:nvPr/>
        </p:nvSpPr>
        <p:spPr>
          <a:xfrm>
            <a:off x="144379" y="701040"/>
            <a:ext cx="8771021" cy="5647700"/>
          </a:xfrm>
          <a:prstGeom prst="rect">
            <a:avLst/>
          </a:prstGeom>
          <a:noFill/>
        </p:spPr>
        <p:txBody>
          <a:bodyPr wrap="square">
            <a:spAutoFit/>
          </a:bodyPr>
          <a:lstStyle/>
          <a:p>
            <a:pPr lvl="3"/>
            <a:r>
              <a:rPr lang="en-US" sz="1900" dirty="0"/>
              <a:t>The objective of this project is to develop a real-time, low-latency translation system that enables seamless multilingual communication during live phone calls. Specifically, the system aims to:</a:t>
            </a:r>
          </a:p>
          <a:p>
            <a:pPr>
              <a:buFont typeface="+mj-lt"/>
              <a:buAutoNum type="arabicPeriod"/>
            </a:pPr>
            <a:r>
              <a:rPr lang="en-US" sz="1900" dirty="0"/>
              <a:t>      Capture spoken input in one language and convert it to text accurately                   (speech-to-text).</a:t>
            </a:r>
          </a:p>
          <a:p>
            <a:pPr>
              <a:buFont typeface="+mj-lt"/>
              <a:buAutoNum type="arabicPeriod"/>
            </a:pPr>
            <a:r>
              <a:rPr lang="en-US" sz="1900" dirty="0"/>
              <a:t>     Translate the text into a target language with high contextual accuracy and grammatical correctness (language translation).</a:t>
            </a:r>
          </a:p>
          <a:p>
            <a:pPr>
              <a:buFont typeface="+mj-lt"/>
              <a:buAutoNum type="arabicPeriod"/>
            </a:pPr>
            <a:r>
              <a:rPr lang="en-US" sz="1900" dirty="0"/>
              <a:t>      Synthesize the translated text into natural-sounding speech that preserves the speaker’s original tone and style where possible (text-to-speech with voice cloning).</a:t>
            </a:r>
          </a:p>
          <a:p>
            <a:pPr>
              <a:buFont typeface="+mj-lt"/>
              <a:buAutoNum type="arabicPeriod"/>
            </a:pPr>
            <a:r>
              <a:rPr lang="en-US" sz="1900" dirty="0"/>
              <a:t>      Integrate with calling platforms to provide fluid, bidirectional, and automated translation for ongoing phone conversations.</a:t>
            </a:r>
          </a:p>
          <a:p>
            <a:pPr>
              <a:buFont typeface="+mj-lt"/>
              <a:buAutoNum type="arabicPeriod"/>
            </a:pPr>
            <a:r>
              <a:rPr lang="en-US" sz="1900" dirty="0"/>
              <a:t>      Ensure minimal latency throughout the process to support smooth, uninterrupted communication.</a:t>
            </a:r>
          </a:p>
          <a:p>
            <a:pPr>
              <a:buFont typeface="+mj-lt"/>
              <a:buAutoNum type="arabicPeriod"/>
            </a:pPr>
            <a:r>
              <a:rPr lang="en-US" sz="1900" dirty="0"/>
              <a:t>     Offer scalable performance to handle high-demand environments such as    customer support, international business, and emergency </a:t>
            </a:r>
            <a:r>
              <a:rPr lang="en-US" sz="1900" dirty="0" err="1"/>
              <a:t>services.This</a:t>
            </a:r>
            <a:r>
              <a:rPr lang="en-US" sz="1900" dirty="0"/>
              <a:t> system will deliver a seamless, efficient, and accessible solution for bridging language gaps, making cross-language phone communication effortless and natural.</a:t>
            </a:r>
          </a:p>
          <a:p>
            <a:pPr marL="540385" marR="878840" algn="just">
              <a:spcBef>
                <a:spcPts val="25"/>
              </a:spcBef>
              <a:spcAft>
                <a:spcPts val="0"/>
              </a:spcAft>
            </a:pPr>
            <a:endParaRPr lang="en-US" sz="19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7"/>
        <p:cNvGrpSpPr/>
        <p:nvPr/>
      </p:nvGrpSpPr>
      <p:grpSpPr>
        <a:xfrm>
          <a:off x="0" y="0"/>
          <a:ext cx="0" cy="0"/>
          <a:chOff x="0" y="0"/>
          <a:chExt cx="0" cy="0"/>
        </a:xfrm>
      </p:grpSpPr>
      <p:sp>
        <p:nvSpPr>
          <p:cNvPr id="108" name="Google Shape;108;p11"/>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8</a:t>
            </a:fld>
            <a:endParaRPr/>
          </a:p>
        </p:txBody>
      </p:sp>
      <p:sp>
        <p:nvSpPr>
          <p:cNvPr id="109" name="Google Shape;109;p11"/>
          <p:cNvSpPr txBox="1">
            <a:spLocks noGrp="1"/>
          </p:cNvSpPr>
          <p:nvPr>
            <p:ph type="title"/>
          </p:nvPr>
        </p:nvSpPr>
        <p:spPr>
          <a:xfrm>
            <a:off x="265561" y="156846"/>
            <a:ext cx="5233670" cy="70104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400" dirty="0"/>
              <a:t>PROPOSED SYSTEM</a:t>
            </a:r>
            <a:endParaRPr sz="4400" dirty="0"/>
          </a:p>
        </p:txBody>
      </p:sp>
      <p:sp>
        <p:nvSpPr>
          <p:cNvPr id="5" name="TextBox 4">
            <a:extLst>
              <a:ext uri="{FF2B5EF4-FFF2-40B4-BE49-F238E27FC236}">
                <a16:creationId xmlns:a16="http://schemas.microsoft.com/office/drawing/2014/main" id="{7D27FCD6-24CC-DA76-6C87-47481C31869D}"/>
              </a:ext>
            </a:extLst>
          </p:cNvPr>
          <p:cNvSpPr txBox="1"/>
          <p:nvPr/>
        </p:nvSpPr>
        <p:spPr>
          <a:xfrm>
            <a:off x="0" y="857886"/>
            <a:ext cx="9023684" cy="5632311"/>
          </a:xfrm>
          <a:prstGeom prst="rect">
            <a:avLst/>
          </a:prstGeom>
          <a:noFill/>
        </p:spPr>
        <p:txBody>
          <a:bodyPr wrap="square">
            <a:spAutoFit/>
          </a:bodyPr>
          <a:lstStyle/>
          <a:p>
            <a:pPr marL="540385" marR="878840" algn="just">
              <a:spcBef>
                <a:spcPts val="25"/>
              </a:spcBef>
              <a:spcAft>
                <a:spcPts val="0"/>
              </a:spcAft>
            </a:pPr>
            <a:r>
              <a:rPr lang="en-US" sz="1800" dirty="0"/>
              <a:t>In an increasingly globalized world, language barriers pose significant challenges to real-time, seamless communication, particularly during phone calls. Existing translation solutions, such as standalone apps or web-based services, require manual intervention and are typically unable to integrate directly into live phone calls, disrupting conversational flow. These solutions often produce delayed or fragmented translations with robotic voice outputs that do not preserve the speaker’s tone, resulting in unnatural communication experiences. Additionally, current systems may suffer from high latency, dependency on internet connectivity, and lack scalability for high-demand environments like customer service and emergency response. Therefore, there is a critical need for a low-latency, fully integrated, bidirectional real-time translation system that can deliver natural, dynamic speech Furthermore, these systems often rely on basic synthesized voices, lack real-time bidirectional capabilities, and are highly dependent on network connectivity, limiting their effectiveness in areas with poor connectivity and reducing scalability for high-demand scenarios. There is an urgent need for a robust, fully integrated, low-latency real-time translation solution that can seamlessly facilitate fluent, multilingual phone conversations, offering contextually accurate and natural-sounding translations without interrupting the call experience.</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12"/>
          <p:cNvSpPr txBox="1">
            <a:spLocks noGrp="1"/>
          </p:cNvSpPr>
          <p:nvPr>
            <p:ph type="sldNum" idx="12"/>
          </p:nvPr>
        </p:nvSpPr>
        <p:spPr>
          <a:xfrm>
            <a:off x="8409305" y="6472554"/>
            <a:ext cx="231775" cy="1778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9</a:t>
            </a:fld>
            <a:endParaRPr/>
          </a:p>
        </p:txBody>
      </p:sp>
      <p:sp>
        <p:nvSpPr>
          <p:cNvPr id="115" name="Google Shape;115;p12"/>
          <p:cNvSpPr txBox="1">
            <a:spLocks noGrp="1"/>
          </p:cNvSpPr>
          <p:nvPr>
            <p:ph type="title"/>
          </p:nvPr>
        </p:nvSpPr>
        <p:spPr>
          <a:xfrm>
            <a:off x="867879" y="228600"/>
            <a:ext cx="7092950" cy="70104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400" dirty="0"/>
              <a:t>ARCHITECTURE DIAGRAM</a:t>
            </a:r>
            <a:endParaRPr sz="4400" dirty="0"/>
          </a:p>
        </p:txBody>
      </p:sp>
      <p:sp>
        <p:nvSpPr>
          <p:cNvPr id="2" name="Rectangle 2">
            <a:extLst>
              <a:ext uri="{FF2B5EF4-FFF2-40B4-BE49-F238E27FC236}">
                <a16:creationId xmlns:a16="http://schemas.microsoft.com/office/drawing/2014/main" id="{DDE5B01B-5E6F-EA7D-FCDD-39CA3AB38E5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C4AB88BF-22BD-BBA4-E755-F3D3B4671AB5}"/>
              </a:ext>
            </a:extLst>
          </p:cNvPr>
          <p:cNvSpPr>
            <a:spLocks noChangeArrowheads="1"/>
          </p:cNvSpPr>
          <p:nvPr/>
        </p:nvSpPr>
        <p:spPr bwMode="auto">
          <a:xfrm>
            <a:off x="360363" y="6076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descr="Getting Started with Building Realtime API Infrastructure | by Justin Baker  | Becoming Human: Artificial Intelligence Magazine">
            <a:extLst>
              <a:ext uri="{FF2B5EF4-FFF2-40B4-BE49-F238E27FC236}">
                <a16:creationId xmlns:a16="http://schemas.microsoft.com/office/drawing/2014/main" id="{31A47ADB-C9F5-4E6F-BD9E-63DFC274E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83" y="1325243"/>
            <a:ext cx="8312010" cy="46755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2142</Words>
  <Application>Microsoft Office PowerPoint</Application>
  <PresentationFormat>On-screen Show (4:3)</PresentationFormat>
  <Paragraphs>104</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INTRODUCTION</vt:lpstr>
      <vt:lpstr>INTRODUCTION(cont..)</vt:lpstr>
      <vt:lpstr>ABSTRACT</vt:lpstr>
      <vt:lpstr>LITERATURE SURVEY</vt:lpstr>
      <vt:lpstr>EXISTING SYSTEM</vt:lpstr>
      <vt:lpstr>PROBLEM STATEMENT</vt:lpstr>
      <vt:lpstr>OBJECTIVE</vt:lpstr>
      <vt:lpstr>PROPOSED SYSTEM</vt:lpstr>
      <vt:lpstr>ARCHITECTURE DIAGRAM</vt:lpstr>
      <vt:lpstr>SOFTWARE &amp; HARDWARE USED</vt:lpstr>
      <vt:lpstr>MODULES</vt:lpstr>
      <vt:lpstr>PowerPoint Presentation</vt:lpstr>
      <vt:lpstr>RESULTS AND DISCUSSION</vt:lpstr>
      <vt:lpstr>CONCLUSION</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EXO-PLANET HABITABILITY ANALYSING USING DEEP NEURAL NETWORK</dc:title>
  <dc:creator>ADMIN</dc:creator>
  <cp:lastModifiedBy>Mr Rytnix</cp:lastModifiedBy>
  <cp:revision>9</cp:revision>
  <dcterms:created xsi:type="dcterms:W3CDTF">2024-08-30T08:18:00Z</dcterms:created>
  <dcterms:modified xsi:type="dcterms:W3CDTF">2025-01-30T04:50:07Z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2024-08-27T00:00:00Z</vt:filetime>
  </property>
  <property fmtid="{D5CDD505-2E9C-101B-9397-08002B2CF9AE}" pid="3" name="LastSaved">
    <vt:filetime>2024-08-30T00:00:00Z</vt:filetime>
  </property>
</Properties>
</file>