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914348"/>
            <a:ext cx="5640070" cy="517525"/>
          </a:xfrm>
          <a:custGeom>
            <a:avLst/>
            <a:gdLst/>
            <a:ahLst/>
            <a:cxnLst/>
            <a:rect l="l" t="t" r="r" b="b"/>
            <a:pathLst>
              <a:path w="5640070" h="517525">
                <a:moveTo>
                  <a:pt x="4052951" y="268528"/>
                </a:moveTo>
                <a:lnTo>
                  <a:pt x="0" y="268528"/>
                </a:lnTo>
                <a:lnTo>
                  <a:pt x="0" y="516940"/>
                </a:lnTo>
                <a:lnTo>
                  <a:pt x="4052951" y="516940"/>
                </a:lnTo>
                <a:lnTo>
                  <a:pt x="4052951" y="268528"/>
                </a:lnTo>
                <a:close/>
              </a:path>
              <a:path w="5640070" h="517525">
                <a:moveTo>
                  <a:pt x="5639689" y="0"/>
                </a:moveTo>
                <a:lnTo>
                  <a:pt x="0" y="0"/>
                </a:lnTo>
                <a:lnTo>
                  <a:pt x="0" y="248716"/>
                </a:lnTo>
                <a:lnTo>
                  <a:pt x="5639689" y="248716"/>
                </a:lnTo>
                <a:lnTo>
                  <a:pt x="563968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64767"/>
            <a:ext cx="566166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b="1" spc="-80" dirty="0">
                <a:latin typeface="Trebuchet MS"/>
                <a:cs typeface="Trebuchet MS"/>
              </a:rPr>
              <a:t>Building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a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credit</a:t>
            </a:r>
            <a:r>
              <a:rPr sz="1600" b="1" spc="-18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card</a:t>
            </a:r>
            <a:r>
              <a:rPr sz="1600" b="1" spc="-195" dirty="0">
                <a:latin typeface="Trebuchet MS"/>
                <a:cs typeface="Trebuchet MS"/>
              </a:rPr>
              <a:t> </a:t>
            </a:r>
            <a:r>
              <a:rPr sz="1600" b="1" spc="-110" dirty="0">
                <a:latin typeface="Trebuchet MS"/>
                <a:cs typeface="Trebuchet MS"/>
              </a:rPr>
              <a:t>fraud</a:t>
            </a:r>
            <a:r>
              <a:rPr sz="1600" b="1" spc="-185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detection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spc="-114" dirty="0">
                <a:latin typeface="Trebuchet MS"/>
                <a:cs typeface="Trebuchet MS"/>
              </a:rPr>
              <a:t>project</a:t>
            </a:r>
            <a:r>
              <a:rPr sz="1600" b="1" spc="-18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involves</a:t>
            </a:r>
            <a:r>
              <a:rPr sz="1600" b="1" spc="-18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several</a:t>
            </a:r>
            <a:r>
              <a:rPr sz="1600" b="1" spc="-19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steps,  </a:t>
            </a:r>
            <a:r>
              <a:rPr sz="1600" b="1" spc="-85" dirty="0">
                <a:latin typeface="Trebuchet MS"/>
                <a:cs typeface="Trebuchet MS"/>
              </a:rPr>
              <a:t>including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loading</a:t>
            </a:r>
            <a:r>
              <a:rPr sz="1600" b="1" spc="-18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and</a:t>
            </a:r>
            <a:r>
              <a:rPr sz="1600" b="1" spc="-19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preprocessing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spc="-125" dirty="0">
                <a:latin typeface="Trebuchet MS"/>
                <a:cs typeface="Trebuchet MS"/>
              </a:rPr>
              <a:t>the</a:t>
            </a:r>
            <a:r>
              <a:rPr sz="1600" b="1" spc="-18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dataset.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920493"/>
            <a:ext cx="607060" cy="25019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STEP</a:t>
            </a:r>
            <a:r>
              <a:rPr sz="1600" b="1" spc="-270" dirty="0">
                <a:latin typeface="Trebuchet MS"/>
                <a:cs typeface="Trebuchet MS"/>
              </a:rPr>
              <a:t> </a:t>
            </a:r>
            <a:r>
              <a:rPr sz="1600" b="1" spc="-150" dirty="0">
                <a:latin typeface="Trebuchet MS"/>
                <a:cs typeface="Trebuchet MS"/>
              </a:rPr>
              <a:t>1: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290825"/>
            <a:ext cx="209677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695960">
              <a:lnSpc>
                <a:spcPts val="1820"/>
              </a:lnSpc>
            </a:pPr>
            <a:r>
              <a:rPr sz="1600" b="1" spc="-95" dirty="0">
                <a:latin typeface="Trebuchet MS"/>
                <a:cs typeface="Trebuchet MS"/>
              </a:rPr>
              <a:t>Import</a:t>
            </a:r>
            <a:r>
              <a:rPr sz="1600" b="1" spc="-215" dirty="0">
                <a:latin typeface="Trebuchet MS"/>
                <a:cs typeface="Trebuchet MS"/>
              </a:rPr>
              <a:t> </a:t>
            </a:r>
            <a:r>
              <a:rPr sz="1600" b="1" spc="-105" dirty="0">
                <a:latin typeface="Trebuchet MS"/>
                <a:cs typeface="Trebuchet MS"/>
              </a:rPr>
              <a:t>Libraries: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659633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ts val="1820"/>
              </a:lnSpc>
            </a:pPr>
            <a:r>
              <a:rPr sz="1600" spc="-95" dirty="0">
                <a:latin typeface="Trebuchet MS"/>
                <a:cs typeface="Trebuchet MS"/>
              </a:rPr>
              <a:t>Start </a:t>
            </a:r>
            <a:r>
              <a:rPr sz="1600" spc="-105" dirty="0">
                <a:latin typeface="Trebuchet MS"/>
                <a:cs typeface="Trebuchet MS"/>
              </a:rPr>
              <a:t>by </a:t>
            </a:r>
            <a:r>
              <a:rPr sz="1600" spc="-95" dirty="0">
                <a:latin typeface="Trebuchet MS"/>
                <a:cs typeface="Trebuchet MS"/>
              </a:rPr>
              <a:t>importing </a:t>
            </a:r>
            <a:r>
              <a:rPr sz="1600" spc="-110" dirty="0">
                <a:latin typeface="Trebuchet MS"/>
                <a:cs typeface="Trebuchet MS"/>
              </a:rPr>
              <a:t>the </a:t>
            </a:r>
            <a:r>
              <a:rPr sz="1600" spc="-60" dirty="0">
                <a:latin typeface="Trebuchet MS"/>
                <a:cs typeface="Trebuchet MS"/>
              </a:rPr>
              <a:t>necessary </a:t>
            </a:r>
            <a:r>
              <a:rPr sz="1600" spc="-90" dirty="0">
                <a:latin typeface="Trebuchet MS"/>
                <a:cs typeface="Trebuchet MS"/>
              </a:rPr>
              <a:t>Python </a:t>
            </a:r>
            <a:r>
              <a:rPr sz="1600" spc="-100" dirty="0">
                <a:latin typeface="Trebuchet MS"/>
                <a:cs typeface="Trebuchet MS"/>
              </a:rPr>
              <a:t>libraries. </a:t>
            </a:r>
            <a:r>
              <a:rPr sz="1600" spc="-120" dirty="0">
                <a:latin typeface="Trebuchet MS"/>
                <a:cs typeface="Trebuchet MS"/>
              </a:rPr>
              <a:t>You</a:t>
            </a:r>
            <a:r>
              <a:rPr sz="1600" spc="-22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will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927857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100" dirty="0">
                <a:latin typeface="Trebuchet MS"/>
                <a:cs typeface="Trebuchet MS"/>
              </a:rPr>
              <a:t>typically </a:t>
            </a:r>
            <a:r>
              <a:rPr sz="1600" spc="-85" dirty="0">
                <a:latin typeface="Trebuchet MS"/>
                <a:cs typeface="Trebuchet MS"/>
              </a:rPr>
              <a:t>need libraries </a:t>
            </a:r>
            <a:r>
              <a:rPr sz="1600" spc="-105" dirty="0">
                <a:latin typeface="Trebuchet MS"/>
                <a:cs typeface="Trebuchet MS"/>
              </a:rPr>
              <a:t>like </a:t>
            </a:r>
            <a:r>
              <a:rPr sz="1600" spc="-50" dirty="0">
                <a:latin typeface="Trebuchet MS"/>
                <a:cs typeface="Trebuchet MS"/>
              </a:rPr>
              <a:t>pandas </a:t>
            </a:r>
            <a:r>
              <a:rPr sz="1600" spc="-114" dirty="0">
                <a:latin typeface="Trebuchet MS"/>
                <a:cs typeface="Trebuchet MS"/>
              </a:rPr>
              <a:t>for </a:t>
            </a:r>
            <a:r>
              <a:rPr sz="1600" spc="-100" dirty="0">
                <a:latin typeface="Trebuchet MS"/>
                <a:cs typeface="Trebuchet MS"/>
              </a:rPr>
              <a:t>data </a:t>
            </a:r>
            <a:r>
              <a:rPr sz="1600" spc="-95" dirty="0">
                <a:latin typeface="Trebuchet MS"/>
                <a:cs typeface="Trebuchet MS"/>
              </a:rPr>
              <a:t>manipulation,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numpy </a:t>
            </a:r>
            <a:r>
              <a:rPr sz="1600" spc="-120" dirty="0">
                <a:latin typeface="Trebuchet MS"/>
                <a:cs typeface="Trebuchet MS"/>
              </a:rPr>
              <a:t>for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704" y="3194634"/>
            <a:ext cx="4490720" cy="248920"/>
          </a:xfrm>
          <a:custGeom>
            <a:avLst/>
            <a:gdLst/>
            <a:ahLst/>
            <a:cxnLst/>
            <a:rect l="l" t="t" r="r" b="b"/>
            <a:pathLst>
              <a:path w="4490720" h="248920">
                <a:moveTo>
                  <a:pt x="4490339" y="0"/>
                </a:moveTo>
                <a:lnTo>
                  <a:pt x="0" y="0"/>
                </a:lnTo>
                <a:lnTo>
                  <a:pt x="0" y="248716"/>
                </a:lnTo>
                <a:lnTo>
                  <a:pt x="4490339" y="248716"/>
                </a:lnTo>
                <a:lnTo>
                  <a:pt x="449033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3170047"/>
            <a:ext cx="451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Trebuchet MS"/>
                <a:cs typeface="Trebuchet MS"/>
              </a:rPr>
              <a:t>numerical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operations,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and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sklearn</a:t>
            </a:r>
            <a:r>
              <a:rPr sz="1600" spc="-190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for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machine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learning</a:t>
            </a:r>
            <a:r>
              <a:rPr sz="1600" spc="-95" dirty="0">
                <a:solidFill>
                  <a:srgbClr val="374151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563746"/>
            <a:ext cx="1697989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import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pandas</a:t>
            </a:r>
            <a:r>
              <a:rPr sz="1600" b="1" spc="-21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as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pd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3934078"/>
            <a:ext cx="1655445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import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-110" dirty="0">
                <a:latin typeface="Trebuchet MS"/>
                <a:cs typeface="Trebuchet MS"/>
              </a:rPr>
              <a:t>numpy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as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np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4302886"/>
            <a:ext cx="439166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14" dirty="0">
                <a:latin typeface="Trebuchet MS"/>
                <a:cs typeface="Trebuchet MS"/>
              </a:rPr>
              <a:t>from </a:t>
            </a:r>
            <a:r>
              <a:rPr sz="1600" b="1" spc="-90" dirty="0">
                <a:latin typeface="Trebuchet MS"/>
                <a:cs typeface="Trebuchet MS"/>
              </a:rPr>
              <a:t>sklearn.model_selection </a:t>
            </a:r>
            <a:r>
              <a:rPr sz="1600" b="1" spc="-105" dirty="0">
                <a:latin typeface="Trebuchet MS"/>
                <a:cs typeface="Trebuchet MS"/>
              </a:rPr>
              <a:t>import</a:t>
            </a:r>
            <a:r>
              <a:rPr sz="1600" b="1" spc="-370" dirty="0">
                <a:latin typeface="Trebuchet MS"/>
                <a:cs typeface="Trebuchet MS"/>
              </a:rPr>
              <a:t> </a:t>
            </a:r>
            <a:r>
              <a:rPr sz="1600" b="1" spc="-114" dirty="0">
                <a:latin typeface="Trebuchet MS"/>
                <a:cs typeface="Trebuchet MS"/>
              </a:rPr>
              <a:t>train_test_split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4671694"/>
            <a:ext cx="4242435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14" dirty="0">
                <a:latin typeface="Trebuchet MS"/>
                <a:cs typeface="Trebuchet MS"/>
              </a:rPr>
              <a:t>from </a:t>
            </a:r>
            <a:r>
              <a:rPr sz="1600" b="1" spc="-85" dirty="0">
                <a:latin typeface="Trebuchet MS"/>
                <a:cs typeface="Trebuchet MS"/>
              </a:rPr>
              <a:t>sklearn.preprocessing </a:t>
            </a:r>
            <a:r>
              <a:rPr sz="1600" b="1" spc="-105" dirty="0">
                <a:latin typeface="Trebuchet MS"/>
                <a:cs typeface="Trebuchet MS"/>
              </a:rPr>
              <a:t>import</a:t>
            </a:r>
            <a:r>
              <a:rPr sz="1600" b="1" spc="-37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StandardScaler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5410784"/>
            <a:ext cx="607060" cy="24892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STEP</a:t>
            </a:r>
            <a:r>
              <a:rPr sz="1600" b="1" spc="-275" dirty="0">
                <a:latin typeface="Trebuchet MS"/>
                <a:cs typeface="Trebuchet MS"/>
              </a:rPr>
              <a:t> </a:t>
            </a:r>
            <a:r>
              <a:rPr sz="1600" b="1" spc="-150" dirty="0">
                <a:latin typeface="Trebuchet MS"/>
                <a:cs typeface="Trebuchet MS"/>
              </a:rPr>
              <a:t>2: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5779896"/>
            <a:ext cx="1880235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01955">
              <a:lnSpc>
                <a:spcPts val="1820"/>
              </a:lnSpc>
            </a:pPr>
            <a:r>
              <a:rPr sz="1600" b="1" spc="-95" dirty="0">
                <a:latin typeface="Trebuchet MS"/>
                <a:cs typeface="Trebuchet MS"/>
              </a:rPr>
              <a:t>Load </a:t>
            </a:r>
            <a:r>
              <a:rPr sz="1600" b="1" spc="-120" dirty="0">
                <a:latin typeface="Trebuchet MS"/>
                <a:cs typeface="Trebuchet MS"/>
              </a:rPr>
              <a:t>the</a:t>
            </a:r>
            <a:r>
              <a:rPr sz="1600" b="1" spc="-345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Dataset: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05560" y="6150228"/>
          <a:ext cx="5732780" cy="1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555">
                <a:tc>
                  <a:txBody>
                    <a:bodyPr/>
                    <a:lstStyle/>
                    <a:p>
                      <a:pPr algn="r">
                        <a:lnSpc>
                          <a:spcPts val="1820"/>
                        </a:lnSpc>
                      </a:pPr>
                      <a:r>
                        <a:rPr sz="1600" spc="-120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need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dataset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containing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credit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card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transactions,</a:t>
                      </a:r>
                      <a:r>
                        <a:rPr sz="16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where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marR="1270" algn="r">
                        <a:lnSpc>
                          <a:spcPts val="1889"/>
                        </a:lnSpc>
                      </a:pPr>
                      <a:r>
                        <a:rPr sz="1600" spc="-65" dirty="0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transaction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labeled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fraudulent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 not.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obtain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sz="1600" spc="-90" dirty="0">
                          <a:latin typeface="Trebuchet MS"/>
                          <a:cs typeface="Trebuchet MS"/>
                        </a:rPr>
                        <a:t>dataset</a:t>
                      </a:r>
                      <a:r>
                        <a:rPr sz="1600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600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various</a:t>
                      </a:r>
                      <a:r>
                        <a:rPr sz="160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sources,</a:t>
                      </a:r>
                      <a:r>
                        <a:rPr sz="160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sz="1600" spc="-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6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Kaggle</a:t>
                      </a:r>
                      <a:r>
                        <a:rPr sz="160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600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1600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organization's</a:t>
                      </a:r>
                      <a:r>
                        <a:rPr sz="1600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data.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  <a:tabLst>
                          <a:tab pos="410845" algn="l"/>
                          <a:tab pos="858519" algn="l"/>
                          <a:tab pos="1746250" algn="l"/>
                          <a:tab pos="2260600" algn="l"/>
                          <a:tab pos="3048000" algn="l"/>
                          <a:tab pos="3486785" algn="l"/>
                          <a:tab pos="4019550" algn="l"/>
                          <a:tab pos="4269105" algn="l"/>
                          <a:tab pos="4762500" algn="l"/>
                          <a:tab pos="5163185" algn="l"/>
                        </a:tabLst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or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	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,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l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um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	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yo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u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	a	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V	file	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nam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ed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14704" y="7220077"/>
            <a:ext cx="1711960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95" dirty="0">
                <a:latin typeface="Trebuchet MS"/>
                <a:cs typeface="Trebuchet MS"/>
              </a:rPr>
              <a:t>cr</a:t>
            </a:r>
            <a:r>
              <a:rPr sz="1600" spc="-100" dirty="0">
                <a:latin typeface="Trebuchet MS"/>
                <a:cs typeface="Trebuchet MS"/>
              </a:rPr>
              <a:t>e</a:t>
            </a:r>
            <a:r>
              <a:rPr sz="1600" spc="-120" dirty="0">
                <a:latin typeface="Trebuchet MS"/>
                <a:cs typeface="Trebuchet MS"/>
              </a:rPr>
              <a:t>dit</a:t>
            </a:r>
            <a:r>
              <a:rPr sz="1600" spc="-175" dirty="0">
                <a:latin typeface="Trebuchet MS"/>
                <a:cs typeface="Trebuchet MS"/>
              </a:rPr>
              <a:t>_</a:t>
            </a:r>
            <a:r>
              <a:rPr sz="1600" spc="-40" dirty="0">
                <a:latin typeface="Trebuchet MS"/>
                <a:cs typeface="Trebuchet MS"/>
              </a:rPr>
              <a:t>c</a:t>
            </a:r>
            <a:r>
              <a:rPr sz="1600" spc="-120" dirty="0">
                <a:latin typeface="Trebuchet MS"/>
                <a:cs typeface="Trebuchet MS"/>
              </a:rPr>
              <a:t>a</a:t>
            </a:r>
            <a:r>
              <a:rPr sz="1600" spc="-100" dirty="0">
                <a:latin typeface="Trebuchet MS"/>
                <a:cs typeface="Trebuchet MS"/>
              </a:rPr>
              <a:t>r</a:t>
            </a:r>
            <a:r>
              <a:rPr sz="1600" spc="-105" dirty="0">
                <a:latin typeface="Trebuchet MS"/>
                <a:cs typeface="Trebuchet MS"/>
              </a:rPr>
              <a:t>d_da</a:t>
            </a:r>
            <a:r>
              <a:rPr sz="1600" spc="-150" dirty="0">
                <a:latin typeface="Trebuchet MS"/>
                <a:cs typeface="Trebuchet MS"/>
              </a:rPr>
              <a:t>ta</a:t>
            </a:r>
            <a:r>
              <a:rPr sz="1600" spc="-165" dirty="0">
                <a:latin typeface="Trebuchet MS"/>
                <a:cs typeface="Trebuchet MS"/>
              </a:rPr>
              <a:t>.</a:t>
            </a:r>
            <a:r>
              <a:rPr sz="1600" spc="10" dirty="0">
                <a:latin typeface="Trebuchet MS"/>
                <a:cs typeface="Trebuchet MS"/>
              </a:rPr>
              <a:t>c</a:t>
            </a:r>
            <a:r>
              <a:rPr sz="1600" dirty="0">
                <a:latin typeface="Trebuchet MS"/>
                <a:cs typeface="Trebuchet MS"/>
              </a:rPr>
              <a:t>s</a:t>
            </a:r>
            <a:r>
              <a:rPr sz="1600" spc="-229" dirty="0">
                <a:latin typeface="Trebuchet MS"/>
                <a:cs typeface="Trebuchet MS"/>
              </a:rPr>
              <a:t>v</a:t>
            </a:r>
            <a:r>
              <a:rPr sz="1600" spc="-17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7590408"/>
            <a:ext cx="148463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45" dirty="0">
                <a:latin typeface="Trebuchet MS"/>
                <a:cs typeface="Trebuchet MS"/>
              </a:rPr>
              <a:t>#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Load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the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dataset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7959597"/>
            <a:ext cx="3505835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85" dirty="0">
                <a:latin typeface="Trebuchet MS"/>
                <a:cs typeface="Trebuchet MS"/>
              </a:rPr>
              <a:t>data </a:t>
            </a:r>
            <a:r>
              <a:rPr sz="1600" b="1" spc="-145" dirty="0">
                <a:latin typeface="Trebuchet MS"/>
                <a:cs typeface="Trebuchet MS"/>
              </a:rPr>
              <a:t>=</a:t>
            </a:r>
            <a:r>
              <a:rPr sz="1600" b="1" spc="-380" dirty="0">
                <a:latin typeface="Trebuchet MS"/>
                <a:cs typeface="Trebuchet MS"/>
              </a:rPr>
              <a:t> </a:t>
            </a:r>
            <a:r>
              <a:rPr sz="1600" b="1" spc="-105" dirty="0">
                <a:latin typeface="Trebuchet MS"/>
                <a:cs typeface="Trebuchet MS"/>
              </a:rPr>
              <a:t>pd.read_csv('credit_card_data.csv')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8698738"/>
            <a:ext cx="607060" cy="24892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STEP</a:t>
            </a:r>
            <a:r>
              <a:rPr sz="1600" b="1" spc="-275" dirty="0">
                <a:latin typeface="Trebuchet MS"/>
                <a:cs typeface="Trebuchet MS"/>
              </a:rPr>
              <a:t> </a:t>
            </a:r>
            <a:r>
              <a:rPr sz="1600" b="1" spc="-150" dirty="0">
                <a:latin typeface="Trebuchet MS"/>
                <a:cs typeface="Trebuchet MS"/>
              </a:rPr>
              <a:t>3: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9067545"/>
            <a:ext cx="221107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770890">
              <a:lnSpc>
                <a:spcPts val="1820"/>
              </a:lnSpc>
            </a:pPr>
            <a:r>
              <a:rPr sz="1600" b="1" spc="-114" dirty="0">
                <a:latin typeface="Trebuchet MS"/>
                <a:cs typeface="Trebuchet MS"/>
              </a:rPr>
              <a:t>Explore </a:t>
            </a:r>
            <a:r>
              <a:rPr sz="1600" b="1" spc="-120" dirty="0">
                <a:latin typeface="Trebuchet MS"/>
                <a:cs typeface="Trebuchet MS"/>
              </a:rPr>
              <a:t>the</a:t>
            </a:r>
            <a:r>
              <a:rPr sz="1600" b="1" spc="-31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914348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105" dirty="0">
                <a:latin typeface="Trebuchet MS"/>
                <a:cs typeface="Trebuchet MS"/>
              </a:rPr>
              <a:t>Before </a:t>
            </a:r>
            <a:r>
              <a:rPr sz="1600" spc="-75" dirty="0">
                <a:latin typeface="Trebuchet MS"/>
                <a:cs typeface="Trebuchet MS"/>
              </a:rPr>
              <a:t>preprocessing, </a:t>
            </a:r>
            <a:r>
              <a:rPr sz="1600" spc="-50" dirty="0">
                <a:latin typeface="Trebuchet MS"/>
                <a:cs typeface="Trebuchet MS"/>
              </a:rPr>
              <a:t>it's </a:t>
            </a:r>
            <a:r>
              <a:rPr sz="1600" spc="-100" dirty="0">
                <a:latin typeface="Trebuchet MS"/>
                <a:cs typeface="Trebuchet MS"/>
              </a:rPr>
              <a:t>important </a:t>
            </a:r>
            <a:r>
              <a:rPr sz="1600" spc="-105" dirty="0">
                <a:latin typeface="Trebuchet MS"/>
                <a:cs typeface="Trebuchet MS"/>
              </a:rPr>
              <a:t>to </a:t>
            </a:r>
            <a:r>
              <a:rPr sz="1600" spc="-80" dirty="0">
                <a:latin typeface="Trebuchet MS"/>
                <a:cs typeface="Trebuchet MS"/>
              </a:rPr>
              <a:t>understand </a:t>
            </a:r>
            <a:r>
              <a:rPr sz="1600" spc="-114" dirty="0">
                <a:latin typeface="Trebuchet MS"/>
                <a:cs typeface="Trebuchet MS"/>
              </a:rPr>
              <a:t>the </a:t>
            </a:r>
            <a:r>
              <a:rPr sz="1600" spc="-90" dirty="0">
                <a:latin typeface="Trebuchet MS"/>
                <a:cs typeface="Trebuchet MS"/>
              </a:rPr>
              <a:t>structure </a:t>
            </a:r>
            <a:r>
              <a:rPr sz="1600" spc="-100" dirty="0">
                <a:latin typeface="Trebuchet MS"/>
                <a:cs typeface="Trebuchet MS"/>
              </a:rPr>
              <a:t>of</a:t>
            </a:r>
            <a:r>
              <a:rPr sz="1600" spc="12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182877"/>
            <a:ext cx="57454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100" dirty="0">
                <a:latin typeface="Trebuchet MS"/>
                <a:cs typeface="Trebuchet MS"/>
              </a:rPr>
              <a:t>data </a:t>
            </a:r>
            <a:r>
              <a:rPr sz="1600" spc="-70" dirty="0">
                <a:latin typeface="Trebuchet MS"/>
                <a:cs typeface="Trebuchet MS"/>
              </a:rPr>
              <a:t>and </a:t>
            </a:r>
            <a:r>
              <a:rPr sz="1600" spc="-120" dirty="0">
                <a:latin typeface="Trebuchet MS"/>
                <a:cs typeface="Trebuchet MS"/>
              </a:rPr>
              <a:t>get </a:t>
            </a:r>
            <a:r>
              <a:rPr sz="1600" spc="-65" dirty="0">
                <a:latin typeface="Trebuchet MS"/>
                <a:cs typeface="Trebuchet MS"/>
              </a:rPr>
              <a:t>a </a:t>
            </a:r>
            <a:r>
              <a:rPr sz="1600" spc="-35" dirty="0">
                <a:latin typeface="Trebuchet MS"/>
                <a:cs typeface="Trebuchet MS"/>
              </a:rPr>
              <a:t>sense </a:t>
            </a:r>
            <a:r>
              <a:rPr sz="1600" spc="-100" dirty="0">
                <a:latin typeface="Trebuchet MS"/>
                <a:cs typeface="Trebuchet MS"/>
              </a:rPr>
              <a:t>of </a:t>
            </a:r>
            <a:r>
              <a:rPr sz="1600" spc="-75" dirty="0">
                <a:latin typeface="Trebuchet MS"/>
                <a:cs typeface="Trebuchet MS"/>
              </a:rPr>
              <a:t>its </a:t>
            </a:r>
            <a:r>
              <a:rPr sz="1600" spc="-90" dirty="0">
                <a:latin typeface="Trebuchet MS"/>
                <a:cs typeface="Trebuchet MS"/>
              </a:rPr>
              <a:t>contents. </a:t>
            </a:r>
            <a:r>
              <a:rPr sz="1600" spc="-40" dirty="0">
                <a:latin typeface="Trebuchet MS"/>
                <a:cs typeface="Trebuchet MS"/>
              </a:rPr>
              <a:t>Use </a:t>
            </a:r>
            <a:r>
              <a:rPr sz="1600" spc="-75" dirty="0">
                <a:latin typeface="Trebuchet MS"/>
                <a:cs typeface="Trebuchet MS"/>
              </a:rPr>
              <a:t>functions </a:t>
            </a:r>
            <a:r>
              <a:rPr sz="1600" spc="-100" dirty="0">
                <a:latin typeface="Trebuchet MS"/>
                <a:cs typeface="Trebuchet MS"/>
              </a:rPr>
              <a:t>like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b="1" spc="-105" dirty="0">
                <a:latin typeface="Trebuchet MS"/>
                <a:cs typeface="Trebuchet MS"/>
              </a:rPr>
              <a:t>data.head(),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449577"/>
            <a:ext cx="4431030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data.info(),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and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data.describe()</a:t>
            </a:r>
            <a:r>
              <a:rPr sz="1600" b="1" spc="-18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19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inspect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the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dataset.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188717"/>
            <a:ext cx="1624965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70" dirty="0">
                <a:latin typeface="Trebuchet MS"/>
                <a:cs typeface="Trebuchet MS"/>
              </a:rPr>
              <a:t>Data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Preprocessing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557525"/>
            <a:ext cx="2554605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74980">
              <a:lnSpc>
                <a:spcPts val="1820"/>
              </a:lnSpc>
            </a:pPr>
            <a:r>
              <a:rPr sz="1600" b="1" spc="-75" dirty="0">
                <a:latin typeface="Trebuchet MS"/>
                <a:cs typeface="Trebuchet MS"/>
              </a:rPr>
              <a:t>Handling </a:t>
            </a:r>
            <a:r>
              <a:rPr sz="1600" b="1" spc="-45" dirty="0">
                <a:latin typeface="Trebuchet MS"/>
                <a:cs typeface="Trebuchet MS"/>
              </a:rPr>
              <a:t>Missing</a:t>
            </a:r>
            <a:r>
              <a:rPr sz="1600" b="1" spc="-335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Values: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927857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217295">
              <a:lnSpc>
                <a:spcPts val="1820"/>
              </a:lnSpc>
            </a:pPr>
            <a:r>
              <a:rPr sz="1600" spc="-50" dirty="0">
                <a:latin typeface="Trebuchet MS"/>
                <a:cs typeface="Trebuchet MS"/>
              </a:rPr>
              <a:t>Check </a:t>
            </a:r>
            <a:r>
              <a:rPr sz="1600" spc="-120" dirty="0">
                <a:latin typeface="Trebuchet MS"/>
                <a:cs typeface="Trebuchet MS"/>
              </a:rPr>
              <a:t>for </a:t>
            </a:r>
            <a:r>
              <a:rPr sz="1600" spc="-50" dirty="0">
                <a:latin typeface="Trebuchet MS"/>
                <a:cs typeface="Trebuchet MS"/>
              </a:rPr>
              <a:t>missing </a:t>
            </a:r>
            <a:r>
              <a:rPr sz="1600" spc="-65" dirty="0">
                <a:latin typeface="Trebuchet MS"/>
                <a:cs typeface="Trebuchet MS"/>
              </a:rPr>
              <a:t>values </a:t>
            </a:r>
            <a:r>
              <a:rPr sz="1600" spc="-70" dirty="0">
                <a:latin typeface="Trebuchet MS"/>
                <a:cs typeface="Trebuchet MS"/>
              </a:rPr>
              <a:t>and </a:t>
            </a:r>
            <a:r>
              <a:rPr sz="1600" spc="-85" dirty="0">
                <a:latin typeface="Trebuchet MS"/>
                <a:cs typeface="Trebuchet MS"/>
              </a:rPr>
              <a:t>decide </a:t>
            </a:r>
            <a:r>
              <a:rPr sz="1600" spc="-95" dirty="0">
                <a:latin typeface="Trebuchet MS"/>
                <a:cs typeface="Trebuchet MS"/>
              </a:rPr>
              <a:t>how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handle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3194634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120" dirty="0">
                <a:latin typeface="Trebuchet MS"/>
                <a:cs typeface="Trebuchet MS"/>
              </a:rPr>
              <a:t>them. You </a:t>
            </a:r>
            <a:r>
              <a:rPr sz="1600" spc="-60" dirty="0">
                <a:latin typeface="Trebuchet MS"/>
                <a:cs typeface="Trebuchet MS"/>
              </a:rPr>
              <a:t>can </a:t>
            </a:r>
            <a:r>
              <a:rPr sz="1600" spc="-110" dirty="0">
                <a:latin typeface="Trebuchet MS"/>
                <a:cs typeface="Trebuchet MS"/>
              </a:rPr>
              <a:t>either remove </a:t>
            </a:r>
            <a:r>
              <a:rPr sz="1600" spc="-75" dirty="0">
                <a:latin typeface="Trebuchet MS"/>
                <a:cs typeface="Trebuchet MS"/>
              </a:rPr>
              <a:t>rows </a:t>
            </a:r>
            <a:r>
              <a:rPr sz="1600" spc="-120" dirty="0">
                <a:latin typeface="Trebuchet MS"/>
                <a:cs typeface="Trebuchet MS"/>
              </a:rPr>
              <a:t>with </a:t>
            </a:r>
            <a:r>
              <a:rPr sz="1600" spc="-50" dirty="0">
                <a:latin typeface="Trebuchet MS"/>
                <a:cs typeface="Trebuchet MS"/>
              </a:rPr>
              <a:t>missing </a:t>
            </a:r>
            <a:r>
              <a:rPr sz="1600" spc="-100" dirty="0">
                <a:latin typeface="Trebuchet MS"/>
                <a:cs typeface="Trebuchet MS"/>
              </a:rPr>
              <a:t>data </a:t>
            </a:r>
            <a:r>
              <a:rPr sz="1600" spc="-95" dirty="0">
                <a:latin typeface="Trebuchet MS"/>
                <a:cs typeface="Trebuchet MS"/>
              </a:rPr>
              <a:t>or </a:t>
            </a:r>
            <a:r>
              <a:rPr sz="1600" spc="-100" dirty="0">
                <a:latin typeface="Trebuchet MS"/>
                <a:cs typeface="Trebuchet MS"/>
              </a:rPr>
              <a:t>impute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missing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463162"/>
            <a:ext cx="573405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90" dirty="0">
                <a:latin typeface="Trebuchet MS"/>
                <a:cs typeface="Trebuchet MS"/>
              </a:rPr>
              <a:t>valu</a:t>
            </a:r>
            <a:r>
              <a:rPr sz="1600" spc="-110" dirty="0">
                <a:latin typeface="Trebuchet MS"/>
                <a:cs typeface="Trebuchet MS"/>
              </a:rPr>
              <a:t>e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-17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4200778"/>
            <a:ext cx="596265" cy="25019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80" dirty="0">
                <a:latin typeface="Trebuchet MS"/>
                <a:cs typeface="Trebuchet MS"/>
              </a:rPr>
              <a:t>STEP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4: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4571110"/>
            <a:ext cx="204597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ts val="1820"/>
              </a:lnSpc>
            </a:pPr>
            <a:r>
              <a:rPr sz="1600" b="1" spc="-130" dirty="0">
                <a:latin typeface="Trebuchet MS"/>
                <a:cs typeface="Trebuchet MS"/>
              </a:rPr>
              <a:t>Feature</a:t>
            </a:r>
            <a:r>
              <a:rPr sz="1600" b="1" spc="-229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Selection: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4939918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099820">
              <a:lnSpc>
                <a:spcPts val="1820"/>
              </a:lnSpc>
            </a:pPr>
            <a:r>
              <a:rPr sz="1600" spc="-65" dirty="0">
                <a:latin typeface="Trebuchet MS"/>
                <a:cs typeface="Trebuchet MS"/>
              </a:rPr>
              <a:t>Select </a:t>
            </a:r>
            <a:r>
              <a:rPr sz="1600" spc="-110" dirty="0">
                <a:latin typeface="Trebuchet MS"/>
                <a:cs typeface="Trebuchet MS"/>
              </a:rPr>
              <a:t>relevant </a:t>
            </a:r>
            <a:r>
              <a:rPr sz="1600" spc="-100" dirty="0">
                <a:latin typeface="Trebuchet MS"/>
                <a:cs typeface="Trebuchet MS"/>
              </a:rPr>
              <a:t>features </a:t>
            </a:r>
            <a:r>
              <a:rPr sz="1600" spc="-95" dirty="0">
                <a:latin typeface="Trebuchet MS"/>
                <a:cs typeface="Trebuchet MS"/>
              </a:rPr>
              <a:t>or </a:t>
            </a:r>
            <a:r>
              <a:rPr sz="1600" spc="-50" dirty="0">
                <a:latin typeface="Trebuchet MS"/>
                <a:cs typeface="Trebuchet MS"/>
              </a:rPr>
              <a:t>columns </a:t>
            </a:r>
            <a:r>
              <a:rPr sz="1600" spc="-120" dirty="0">
                <a:latin typeface="Trebuchet MS"/>
                <a:cs typeface="Trebuchet MS"/>
              </a:rPr>
              <a:t>that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will </a:t>
            </a:r>
            <a:r>
              <a:rPr sz="1600" spc="-90" dirty="0">
                <a:latin typeface="Trebuchet MS"/>
                <a:cs typeface="Trebuchet MS"/>
              </a:rPr>
              <a:t>be </a:t>
            </a:r>
            <a:r>
              <a:rPr sz="1600" spc="-50" dirty="0">
                <a:latin typeface="Trebuchet MS"/>
                <a:cs typeface="Trebuchet MS"/>
              </a:rPr>
              <a:t>used </a:t>
            </a:r>
            <a:r>
              <a:rPr sz="1600" spc="-114" dirty="0">
                <a:latin typeface="Trebuchet MS"/>
                <a:cs typeface="Trebuchet MS"/>
              </a:rPr>
              <a:t>for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5208142"/>
            <a:ext cx="3343275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95" dirty="0">
                <a:latin typeface="Trebuchet MS"/>
                <a:cs typeface="Trebuchet MS"/>
              </a:rPr>
              <a:t>modeling. </a:t>
            </a:r>
            <a:r>
              <a:rPr sz="1600" spc="-85" dirty="0">
                <a:latin typeface="Trebuchet MS"/>
                <a:cs typeface="Trebuchet MS"/>
              </a:rPr>
              <a:t>Exclude </a:t>
            </a:r>
            <a:r>
              <a:rPr sz="1600" spc="-65" dirty="0">
                <a:latin typeface="Trebuchet MS"/>
                <a:cs typeface="Trebuchet MS"/>
              </a:rPr>
              <a:t>unnecessary</a:t>
            </a:r>
            <a:r>
              <a:rPr sz="1600" spc="-36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columns.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1226" y="5946012"/>
            <a:ext cx="4199890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0" dirty="0">
                <a:latin typeface="Trebuchet MS"/>
                <a:cs typeface="Trebuchet MS"/>
              </a:rPr>
              <a:t>selected_features </a:t>
            </a:r>
            <a:r>
              <a:rPr sz="1600" b="1" spc="-145" dirty="0">
                <a:latin typeface="Trebuchet MS"/>
                <a:cs typeface="Trebuchet MS"/>
              </a:rPr>
              <a:t>= </a:t>
            </a:r>
            <a:r>
              <a:rPr sz="1600" b="1" spc="-114" dirty="0">
                <a:latin typeface="Trebuchet MS"/>
                <a:cs typeface="Trebuchet MS"/>
              </a:rPr>
              <a:t>data[['feature1', </a:t>
            </a:r>
            <a:r>
              <a:rPr sz="1600" b="1" spc="-120" dirty="0">
                <a:latin typeface="Trebuchet MS"/>
                <a:cs typeface="Trebuchet MS"/>
              </a:rPr>
              <a:t>'feature2',</a:t>
            </a:r>
            <a:r>
              <a:rPr sz="1600" b="1" spc="-380" dirty="0">
                <a:latin typeface="Trebuchet MS"/>
                <a:cs typeface="Trebuchet MS"/>
              </a:rPr>
              <a:t> </a:t>
            </a:r>
            <a:r>
              <a:rPr sz="1600" b="1" spc="-165" dirty="0">
                <a:latin typeface="Trebuchet MS"/>
                <a:cs typeface="Trebuchet MS"/>
              </a:rPr>
              <a:t>...]]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6685152"/>
            <a:ext cx="607060" cy="24892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STEP</a:t>
            </a:r>
            <a:r>
              <a:rPr sz="1600" b="1" spc="-275" dirty="0">
                <a:latin typeface="Trebuchet MS"/>
                <a:cs typeface="Trebuchet MS"/>
              </a:rPr>
              <a:t> </a:t>
            </a:r>
            <a:r>
              <a:rPr sz="1600" b="1" spc="-150" dirty="0">
                <a:latin typeface="Trebuchet MS"/>
                <a:cs typeface="Trebuchet MS"/>
              </a:rPr>
              <a:t>5: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7053960"/>
            <a:ext cx="1626870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38784">
              <a:lnSpc>
                <a:spcPts val="1820"/>
              </a:lnSpc>
            </a:pPr>
            <a:r>
              <a:rPr sz="1600" b="1" spc="-60" dirty="0">
                <a:latin typeface="Trebuchet MS"/>
                <a:cs typeface="Trebuchet MS"/>
              </a:rPr>
              <a:t>Split </a:t>
            </a:r>
            <a:r>
              <a:rPr sz="1600" b="1" spc="-125" dirty="0">
                <a:latin typeface="Trebuchet MS"/>
                <a:cs typeface="Trebuchet MS"/>
              </a:rPr>
              <a:t>the</a:t>
            </a:r>
            <a:r>
              <a:rPr sz="1600" b="1" spc="-38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7424292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695960">
              <a:lnSpc>
                <a:spcPts val="1820"/>
              </a:lnSpc>
            </a:pPr>
            <a:r>
              <a:rPr sz="1600" spc="-75" dirty="0">
                <a:latin typeface="Trebuchet MS"/>
                <a:cs typeface="Trebuchet MS"/>
              </a:rPr>
              <a:t>Split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the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dataset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into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training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and</a:t>
            </a:r>
            <a:r>
              <a:rPr sz="1600" spc="-19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testing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sets.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The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testing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set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7691069"/>
            <a:ext cx="3518535" cy="2508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0" dirty="0">
                <a:latin typeface="Trebuchet MS"/>
                <a:cs typeface="Trebuchet MS"/>
              </a:rPr>
              <a:t>used</a:t>
            </a:r>
            <a:r>
              <a:rPr sz="1600" spc="-190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to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evaluate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your</a:t>
            </a:r>
            <a:r>
              <a:rPr sz="1600" spc="-19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model's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performance.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8061705"/>
            <a:ext cx="190373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20"/>
              </a:lnSpc>
            </a:pPr>
            <a:r>
              <a:rPr sz="1600" b="1" spc="-105" dirty="0">
                <a:latin typeface="Trebuchet MS"/>
                <a:cs typeface="Trebuchet MS"/>
              </a:rPr>
              <a:t>X </a:t>
            </a:r>
            <a:r>
              <a:rPr sz="1600" b="1" spc="-145" dirty="0">
                <a:latin typeface="Trebuchet MS"/>
                <a:cs typeface="Trebuchet MS"/>
              </a:rPr>
              <a:t>= </a:t>
            </a:r>
            <a:r>
              <a:rPr sz="1600" b="1" spc="-100" dirty="0">
                <a:latin typeface="Trebuchet MS"/>
                <a:cs typeface="Trebuchet MS"/>
              </a:rPr>
              <a:t>selected_</a:t>
            </a:r>
            <a:r>
              <a:rPr sz="1600" b="1" spc="-105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features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8430514"/>
            <a:ext cx="2271395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45" dirty="0">
                <a:latin typeface="Trebuchet MS"/>
                <a:cs typeface="Trebuchet MS"/>
              </a:rPr>
              <a:t>y = </a:t>
            </a:r>
            <a:r>
              <a:rPr sz="1600" b="1" spc="-110" dirty="0">
                <a:latin typeface="Trebuchet MS"/>
                <a:cs typeface="Trebuchet MS"/>
              </a:rPr>
              <a:t>data['fraudulent_</a:t>
            </a:r>
            <a:r>
              <a:rPr sz="1600" b="1" spc="-32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label']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8799321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204" dirty="0">
                <a:latin typeface="Trebuchet MS"/>
                <a:cs typeface="Trebuchet MS"/>
              </a:rPr>
              <a:t>X_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120" dirty="0">
                <a:latin typeface="Trebuchet MS"/>
                <a:cs typeface="Trebuchet MS"/>
              </a:rPr>
              <a:t>train,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-204" dirty="0">
                <a:latin typeface="Trebuchet MS"/>
                <a:cs typeface="Trebuchet MS"/>
              </a:rPr>
              <a:t>X_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test,</a:t>
            </a:r>
            <a:r>
              <a:rPr sz="1600" b="1" spc="-220" dirty="0">
                <a:latin typeface="Trebuchet MS"/>
                <a:cs typeface="Trebuchet MS"/>
              </a:rPr>
              <a:t> y_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125" dirty="0">
                <a:latin typeface="Trebuchet MS"/>
                <a:cs typeface="Trebuchet MS"/>
              </a:rPr>
              <a:t>train,</a:t>
            </a:r>
            <a:r>
              <a:rPr sz="1600" b="1" spc="-229" dirty="0">
                <a:latin typeface="Trebuchet MS"/>
                <a:cs typeface="Trebuchet MS"/>
              </a:rPr>
              <a:t> </a:t>
            </a:r>
            <a:r>
              <a:rPr sz="1600" b="1" spc="-220" dirty="0">
                <a:latin typeface="Trebuchet MS"/>
                <a:cs typeface="Trebuchet MS"/>
              </a:rPr>
              <a:t>y_ </a:t>
            </a:r>
            <a:r>
              <a:rPr sz="1600" b="1" spc="-85" dirty="0">
                <a:latin typeface="Trebuchet MS"/>
                <a:cs typeface="Trebuchet MS"/>
              </a:rPr>
              <a:t>test</a:t>
            </a:r>
            <a:r>
              <a:rPr sz="1600" b="1" spc="-229" dirty="0">
                <a:latin typeface="Trebuchet MS"/>
                <a:cs typeface="Trebuchet MS"/>
              </a:rPr>
              <a:t> </a:t>
            </a:r>
            <a:r>
              <a:rPr sz="1600" b="1" spc="-145" dirty="0">
                <a:latin typeface="Trebuchet MS"/>
                <a:cs typeface="Trebuchet MS"/>
              </a:rPr>
              <a:t>=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145" dirty="0">
                <a:latin typeface="Trebuchet MS"/>
                <a:cs typeface="Trebuchet MS"/>
              </a:rPr>
              <a:t>train_</a:t>
            </a:r>
            <a:r>
              <a:rPr sz="1600" b="1" spc="-210" dirty="0">
                <a:latin typeface="Trebuchet MS"/>
                <a:cs typeface="Trebuchet MS"/>
              </a:rPr>
              <a:t> </a:t>
            </a:r>
            <a:r>
              <a:rPr sz="1600" b="1" spc="-130" dirty="0">
                <a:latin typeface="Trebuchet MS"/>
                <a:cs typeface="Trebuchet MS"/>
              </a:rPr>
              <a:t>test_</a:t>
            </a:r>
            <a:r>
              <a:rPr sz="1600" b="1" spc="5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split(X,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-195" dirty="0">
                <a:latin typeface="Trebuchet MS"/>
                <a:cs typeface="Trebuchet MS"/>
              </a:rPr>
              <a:t>y,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test</a:t>
            </a:r>
            <a:r>
              <a:rPr sz="1600" b="1" spc="55" dirty="0">
                <a:latin typeface="Trebuchet MS"/>
                <a:cs typeface="Trebuchet MS"/>
              </a:rPr>
              <a:t> </a:t>
            </a:r>
            <a:r>
              <a:rPr sz="1600" b="1" spc="-135" dirty="0">
                <a:latin typeface="Trebuchet MS"/>
                <a:cs typeface="Trebuchet MS"/>
              </a:rPr>
              <a:t>_size=0.2,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04" y="9067545"/>
            <a:ext cx="156083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135" dirty="0">
                <a:latin typeface="Trebuchet MS"/>
                <a:cs typeface="Trebuchet MS"/>
              </a:rPr>
              <a:t>random_</a:t>
            </a:r>
            <a:r>
              <a:rPr sz="1600" b="1" spc="-235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state=42)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914348"/>
            <a:ext cx="570230" cy="24892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20" dirty="0">
                <a:latin typeface="Trebuchet MS"/>
                <a:cs typeface="Trebuchet MS"/>
              </a:rPr>
              <a:t>S</a:t>
            </a:r>
            <a:r>
              <a:rPr sz="1600" b="1" spc="-145" dirty="0">
                <a:latin typeface="Trebuchet MS"/>
                <a:cs typeface="Trebuchet MS"/>
              </a:rPr>
              <a:t>TE</a:t>
            </a:r>
            <a:r>
              <a:rPr sz="1600" b="1" spc="-140" dirty="0">
                <a:latin typeface="Trebuchet MS"/>
                <a:cs typeface="Trebuchet MS"/>
              </a:rPr>
              <a:t>P</a:t>
            </a:r>
            <a:r>
              <a:rPr sz="1600" b="1" spc="-160" dirty="0">
                <a:latin typeface="Trebuchet MS"/>
                <a:cs typeface="Trebuchet MS"/>
              </a:rPr>
              <a:t>:6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283461"/>
            <a:ext cx="1974214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ts val="1820"/>
              </a:lnSpc>
            </a:pPr>
            <a:r>
              <a:rPr sz="1600" b="1" spc="-125" dirty="0">
                <a:latin typeface="Trebuchet MS"/>
                <a:cs typeface="Trebuchet MS"/>
              </a:rPr>
              <a:t>Feature</a:t>
            </a:r>
            <a:r>
              <a:rPr sz="1600" b="1" spc="-245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Scaling: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653793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878840">
              <a:lnSpc>
                <a:spcPts val="1820"/>
              </a:lnSpc>
            </a:pPr>
            <a:r>
              <a:rPr sz="1600" spc="-90" dirty="0">
                <a:latin typeface="Trebuchet MS"/>
                <a:cs typeface="Trebuchet MS"/>
              </a:rPr>
              <a:t>Standardize</a:t>
            </a:r>
            <a:r>
              <a:rPr sz="1600" spc="-24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or</a:t>
            </a:r>
            <a:r>
              <a:rPr sz="1600" spc="-25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normalize</a:t>
            </a:r>
            <a:r>
              <a:rPr sz="1600" spc="-245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the</a:t>
            </a:r>
            <a:r>
              <a:rPr sz="1600" spc="-24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features</a:t>
            </a:r>
            <a:r>
              <a:rPr sz="1600" spc="-245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have</a:t>
            </a:r>
            <a:r>
              <a:rPr sz="1600" spc="-24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a</a:t>
            </a:r>
            <a:r>
              <a:rPr sz="1600" spc="-25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mean</a:t>
            </a:r>
            <a:r>
              <a:rPr sz="1600" spc="-25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of</a:t>
            </a:r>
            <a:r>
              <a:rPr sz="1600" spc="-2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0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1920493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80" dirty="0">
                <a:latin typeface="Trebuchet MS"/>
                <a:cs typeface="Trebuchet MS"/>
              </a:rPr>
              <a:t>standard </a:t>
            </a:r>
            <a:r>
              <a:rPr sz="1600" spc="-100" dirty="0">
                <a:latin typeface="Trebuchet MS"/>
                <a:cs typeface="Trebuchet MS"/>
              </a:rPr>
              <a:t>deviation of </a:t>
            </a:r>
            <a:r>
              <a:rPr sz="1600" spc="-105" dirty="0">
                <a:latin typeface="Trebuchet MS"/>
                <a:cs typeface="Trebuchet MS"/>
              </a:rPr>
              <a:t>1. </a:t>
            </a:r>
            <a:r>
              <a:rPr sz="1600" spc="-90" dirty="0">
                <a:latin typeface="Trebuchet MS"/>
                <a:cs typeface="Trebuchet MS"/>
              </a:rPr>
              <a:t>This </a:t>
            </a:r>
            <a:r>
              <a:rPr sz="1600" spc="-25" dirty="0">
                <a:latin typeface="Trebuchet MS"/>
                <a:cs typeface="Trebuchet MS"/>
              </a:rPr>
              <a:t>is </a:t>
            </a:r>
            <a:r>
              <a:rPr sz="1600" spc="-75" dirty="0">
                <a:latin typeface="Trebuchet MS"/>
                <a:cs typeface="Trebuchet MS"/>
              </a:rPr>
              <a:t>especially </a:t>
            </a:r>
            <a:r>
              <a:rPr sz="1600" spc="-100" dirty="0">
                <a:latin typeface="Trebuchet MS"/>
                <a:cs typeface="Trebuchet MS"/>
              </a:rPr>
              <a:t>important </a:t>
            </a:r>
            <a:r>
              <a:rPr sz="1600" spc="-120" dirty="0">
                <a:latin typeface="Trebuchet MS"/>
                <a:cs typeface="Trebuchet MS"/>
              </a:rPr>
              <a:t>for </a:t>
            </a:r>
            <a:r>
              <a:rPr sz="1600" spc="-80" dirty="0">
                <a:latin typeface="Trebuchet MS"/>
                <a:cs typeface="Trebuchet MS"/>
              </a:rPr>
              <a:t>algorithms</a:t>
            </a:r>
            <a:r>
              <a:rPr sz="1600" spc="16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like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704" y="2188717"/>
            <a:ext cx="5165725" cy="248920"/>
          </a:xfrm>
          <a:custGeom>
            <a:avLst/>
            <a:gdLst/>
            <a:ahLst/>
            <a:cxnLst/>
            <a:rect l="l" t="t" r="r" b="b"/>
            <a:pathLst>
              <a:path w="5165725" h="248919">
                <a:moveTo>
                  <a:pt x="5165725" y="0"/>
                </a:moveTo>
                <a:lnTo>
                  <a:pt x="0" y="0"/>
                </a:lnTo>
                <a:lnTo>
                  <a:pt x="0" y="248411"/>
                </a:lnTo>
                <a:lnTo>
                  <a:pt x="5165725" y="248411"/>
                </a:lnTo>
                <a:lnTo>
                  <a:pt x="516572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04" y="2163825"/>
            <a:ext cx="5189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rebuchet MS"/>
                <a:cs typeface="Trebuchet MS"/>
              </a:rPr>
              <a:t>Support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Vector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Machines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(SVM)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and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k-Nearest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Neighbors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(KNN).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557525"/>
            <a:ext cx="2122170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65" dirty="0">
                <a:latin typeface="Trebuchet MS"/>
                <a:cs typeface="Trebuchet MS"/>
              </a:rPr>
              <a:t>scaler </a:t>
            </a:r>
            <a:r>
              <a:rPr sz="1600" b="1" spc="-145" dirty="0">
                <a:latin typeface="Trebuchet MS"/>
                <a:cs typeface="Trebuchet MS"/>
              </a:rPr>
              <a:t>=</a:t>
            </a:r>
            <a:r>
              <a:rPr sz="1600" b="1" spc="-37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StandardScaler()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2927857"/>
            <a:ext cx="3326129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204" dirty="0">
                <a:latin typeface="Trebuchet MS"/>
                <a:cs typeface="Trebuchet MS"/>
              </a:rPr>
              <a:t>X_ </a:t>
            </a:r>
            <a:r>
              <a:rPr sz="1600" b="1" spc="-114" dirty="0">
                <a:latin typeface="Trebuchet MS"/>
                <a:cs typeface="Trebuchet MS"/>
              </a:rPr>
              <a:t>train </a:t>
            </a:r>
            <a:r>
              <a:rPr sz="1600" b="1" spc="-145" dirty="0">
                <a:latin typeface="Trebuchet MS"/>
                <a:cs typeface="Trebuchet MS"/>
              </a:rPr>
              <a:t>= </a:t>
            </a:r>
            <a:r>
              <a:rPr sz="1600" b="1" spc="-95" dirty="0">
                <a:latin typeface="Trebuchet MS"/>
                <a:cs typeface="Trebuchet MS"/>
              </a:rPr>
              <a:t>scaler. </a:t>
            </a:r>
            <a:r>
              <a:rPr sz="1600" b="1" spc="-150" dirty="0">
                <a:latin typeface="Trebuchet MS"/>
                <a:cs typeface="Trebuchet MS"/>
              </a:rPr>
              <a:t>fit_ </a:t>
            </a:r>
            <a:r>
              <a:rPr sz="1600" b="1" spc="-100" dirty="0">
                <a:latin typeface="Trebuchet MS"/>
                <a:cs typeface="Trebuchet MS"/>
              </a:rPr>
              <a:t>transform </a:t>
            </a:r>
            <a:r>
              <a:rPr sz="1600" b="1" spc="-165" dirty="0">
                <a:latin typeface="Trebuchet MS"/>
                <a:cs typeface="Trebuchet MS"/>
              </a:rPr>
              <a:t>(X_</a:t>
            </a:r>
            <a:r>
              <a:rPr sz="1600" b="1" spc="-240" dirty="0">
                <a:latin typeface="Trebuchet MS"/>
                <a:cs typeface="Trebuchet MS"/>
              </a:rPr>
              <a:t> </a:t>
            </a:r>
            <a:r>
              <a:rPr sz="1600" b="1" spc="-114" dirty="0">
                <a:latin typeface="Trebuchet MS"/>
                <a:cs typeface="Trebuchet MS"/>
              </a:rPr>
              <a:t>train)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296741"/>
            <a:ext cx="293751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204" dirty="0">
                <a:latin typeface="Trebuchet MS"/>
                <a:cs typeface="Trebuchet MS"/>
              </a:rPr>
              <a:t>X_ </a:t>
            </a:r>
            <a:r>
              <a:rPr sz="1600" b="1" spc="-85" dirty="0">
                <a:latin typeface="Trebuchet MS"/>
                <a:cs typeface="Trebuchet MS"/>
              </a:rPr>
              <a:t>test </a:t>
            </a:r>
            <a:r>
              <a:rPr sz="1600" b="1" spc="-145" dirty="0">
                <a:latin typeface="Trebuchet MS"/>
                <a:cs typeface="Trebuchet MS"/>
              </a:rPr>
              <a:t>= </a:t>
            </a:r>
            <a:r>
              <a:rPr sz="1600" b="1" spc="-95" dirty="0">
                <a:latin typeface="Trebuchet MS"/>
                <a:cs typeface="Trebuchet MS"/>
              </a:rPr>
              <a:t>scaler. </a:t>
            </a:r>
            <a:r>
              <a:rPr sz="1600" b="1" spc="-100" dirty="0">
                <a:latin typeface="Trebuchet MS"/>
                <a:cs typeface="Trebuchet MS"/>
              </a:rPr>
              <a:t>transform </a:t>
            </a:r>
            <a:r>
              <a:rPr sz="1600" b="1" spc="-165" dirty="0">
                <a:latin typeface="Trebuchet MS"/>
                <a:cs typeface="Trebuchet MS"/>
              </a:rPr>
              <a:t>(X_</a:t>
            </a:r>
            <a:r>
              <a:rPr sz="1600" b="1" spc="-240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test)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4034662"/>
            <a:ext cx="570230" cy="25019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20" dirty="0">
                <a:latin typeface="Trebuchet MS"/>
                <a:cs typeface="Trebuchet MS"/>
              </a:rPr>
              <a:t>S</a:t>
            </a:r>
            <a:r>
              <a:rPr sz="1600" b="1" spc="-150" dirty="0">
                <a:latin typeface="Trebuchet MS"/>
                <a:cs typeface="Trebuchet MS"/>
              </a:rPr>
              <a:t>TEP:7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4404994"/>
            <a:ext cx="3034030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ts val="1820"/>
              </a:lnSpc>
            </a:pPr>
            <a:r>
              <a:rPr sz="1600" b="1" spc="-65" dirty="0">
                <a:latin typeface="Trebuchet MS"/>
                <a:cs typeface="Trebuchet MS"/>
              </a:rPr>
              <a:t>Save</a:t>
            </a:r>
            <a:r>
              <a:rPr sz="1600" b="1" spc="-210" dirty="0">
                <a:latin typeface="Trebuchet MS"/>
                <a:cs typeface="Trebuchet MS"/>
              </a:rPr>
              <a:t> </a:t>
            </a:r>
            <a:r>
              <a:rPr sz="1600" b="1" spc="-114" dirty="0">
                <a:latin typeface="Trebuchet MS"/>
                <a:cs typeface="Trebuchet MS"/>
              </a:rPr>
              <a:t>Pre-</a:t>
            </a:r>
            <a:r>
              <a:rPr sz="1600" b="1" spc="-210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processed</a:t>
            </a:r>
            <a:r>
              <a:rPr sz="1600" b="1" spc="-21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704" y="4773802"/>
            <a:ext cx="5732780" cy="516890"/>
          </a:xfrm>
          <a:custGeom>
            <a:avLst/>
            <a:gdLst/>
            <a:ahLst/>
            <a:cxnLst/>
            <a:rect l="l" t="t" r="r" b="b"/>
            <a:pathLst>
              <a:path w="5732780" h="516889">
                <a:moveTo>
                  <a:pt x="4563491" y="268224"/>
                </a:moveTo>
                <a:lnTo>
                  <a:pt x="0" y="268224"/>
                </a:lnTo>
                <a:lnTo>
                  <a:pt x="0" y="516636"/>
                </a:lnTo>
                <a:lnTo>
                  <a:pt x="4563491" y="516636"/>
                </a:lnTo>
                <a:lnTo>
                  <a:pt x="4563491" y="268224"/>
                </a:lnTo>
                <a:close/>
              </a:path>
              <a:path w="5732780" h="516889">
                <a:moveTo>
                  <a:pt x="5732653" y="0"/>
                </a:moveTo>
                <a:lnTo>
                  <a:pt x="0" y="0"/>
                </a:lnTo>
                <a:lnTo>
                  <a:pt x="0" y="248412"/>
                </a:lnTo>
                <a:lnTo>
                  <a:pt x="5732653" y="248412"/>
                </a:lnTo>
                <a:lnTo>
                  <a:pt x="5732653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04" y="5410783"/>
            <a:ext cx="5342890" cy="517525"/>
          </a:xfrm>
          <a:custGeom>
            <a:avLst/>
            <a:gdLst/>
            <a:ahLst/>
            <a:cxnLst/>
            <a:rect l="l" t="t" r="r" b="b"/>
            <a:pathLst>
              <a:path w="5342890" h="517525">
                <a:moveTo>
                  <a:pt x="1066800" y="268528"/>
                </a:moveTo>
                <a:lnTo>
                  <a:pt x="0" y="268528"/>
                </a:lnTo>
                <a:lnTo>
                  <a:pt x="0" y="516940"/>
                </a:lnTo>
                <a:lnTo>
                  <a:pt x="1066800" y="516940"/>
                </a:lnTo>
                <a:lnTo>
                  <a:pt x="1066800" y="268528"/>
                </a:lnTo>
                <a:close/>
              </a:path>
              <a:path w="5342890" h="517525">
                <a:moveTo>
                  <a:pt x="5342509" y="0"/>
                </a:moveTo>
                <a:lnTo>
                  <a:pt x="0" y="0"/>
                </a:lnTo>
                <a:lnTo>
                  <a:pt x="0" y="248716"/>
                </a:lnTo>
                <a:lnTo>
                  <a:pt x="5342509" y="248716"/>
                </a:lnTo>
                <a:lnTo>
                  <a:pt x="534250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004" y="4723917"/>
            <a:ext cx="575246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9965">
              <a:lnSpc>
                <a:spcPct val="11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It's </a:t>
            </a:r>
            <a:r>
              <a:rPr sz="1600" spc="-65" dirty="0">
                <a:latin typeface="Trebuchet MS"/>
                <a:cs typeface="Trebuchet MS"/>
              </a:rPr>
              <a:t>a </a:t>
            </a:r>
            <a:r>
              <a:rPr sz="1600" spc="-70" dirty="0">
                <a:latin typeface="Trebuchet MS"/>
                <a:cs typeface="Trebuchet MS"/>
              </a:rPr>
              <a:t>good </a:t>
            </a:r>
            <a:r>
              <a:rPr sz="1600" spc="-95" dirty="0">
                <a:latin typeface="Trebuchet MS"/>
                <a:cs typeface="Trebuchet MS"/>
              </a:rPr>
              <a:t>practice </a:t>
            </a:r>
            <a:r>
              <a:rPr sz="1600" spc="-110" dirty="0">
                <a:latin typeface="Trebuchet MS"/>
                <a:cs typeface="Trebuchet MS"/>
              </a:rPr>
              <a:t>to </a:t>
            </a:r>
            <a:r>
              <a:rPr sz="1600" spc="-65" dirty="0">
                <a:latin typeface="Trebuchet MS"/>
                <a:cs typeface="Trebuchet MS"/>
              </a:rPr>
              <a:t>save </a:t>
            </a:r>
            <a:r>
              <a:rPr sz="1600" spc="-114" dirty="0">
                <a:latin typeface="Trebuchet MS"/>
                <a:cs typeface="Trebuchet MS"/>
              </a:rPr>
              <a:t>the </a:t>
            </a:r>
            <a:r>
              <a:rPr sz="1600" spc="-70" dirty="0">
                <a:latin typeface="Trebuchet MS"/>
                <a:cs typeface="Trebuchet MS"/>
              </a:rPr>
              <a:t>preprocessed </a:t>
            </a:r>
            <a:r>
              <a:rPr sz="1600" spc="-100" dirty="0">
                <a:latin typeface="Trebuchet MS"/>
                <a:cs typeface="Trebuchet MS"/>
              </a:rPr>
              <a:t>data </a:t>
            </a:r>
            <a:r>
              <a:rPr sz="1600" spc="-5" dirty="0">
                <a:latin typeface="Trebuchet MS"/>
                <a:cs typeface="Trebuchet MS"/>
              </a:rPr>
              <a:t>so </a:t>
            </a:r>
            <a:r>
              <a:rPr sz="1600" spc="-90" dirty="0">
                <a:latin typeface="Trebuchet MS"/>
                <a:cs typeface="Trebuchet MS"/>
              </a:rPr>
              <a:t>you  </a:t>
            </a:r>
            <a:r>
              <a:rPr sz="1600" spc="-60" dirty="0">
                <a:latin typeface="Trebuchet MS"/>
                <a:cs typeface="Trebuchet MS"/>
              </a:rPr>
              <a:t>can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easily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use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it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in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the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subsequent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stages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of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your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project.</a:t>
            </a:r>
            <a:endParaRPr sz="1600">
              <a:latin typeface="Trebuchet MS"/>
              <a:cs typeface="Trebuchet MS"/>
            </a:endParaRPr>
          </a:p>
          <a:p>
            <a:pPr marL="12700" marR="392430">
              <a:lnSpc>
                <a:spcPct val="110000"/>
              </a:lnSpc>
              <a:spcBef>
                <a:spcPts val="795"/>
              </a:spcBef>
            </a:pPr>
            <a:r>
              <a:rPr sz="1600" b="1" spc="-110" dirty="0">
                <a:latin typeface="Trebuchet MS"/>
                <a:cs typeface="Trebuchet MS"/>
              </a:rPr>
              <a:t>preprocessed_data.to_csv('preprocessed_credit_card_data.csv',  </a:t>
            </a:r>
            <a:r>
              <a:rPr sz="1600" b="1" spc="-100" dirty="0">
                <a:latin typeface="Trebuchet MS"/>
                <a:cs typeface="Trebuchet MS"/>
              </a:rPr>
              <a:t>index=False)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6416928"/>
            <a:ext cx="1165860" cy="25019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b="1" spc="-20" dirty="0">
                <a:solidFill>
                  <a:srgbClr val="6F2F9F"/>
                </a:solidFill>
                <a:latin typeface="Trebuchet MS"/>
                <a:cs typeface="Trebuchet MS"/>
              </a:rPr>
              <a:t>C</a:t>
            </a:r>
            <a:r>
              <a:rPr sz="1600" b="1" spc="-35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600" b="1" spc="-55" dirty="0">
                <a:solidFill>
                  <a:srgbClr val="6F2F9F"/>
                </a:solidFill>
                <a:latin typeface="Trebuchet MS"/>
                <a:cs typeface="Trebuchet MS"/>
              </a:rPr>
              <a:t>NC</a:t>
            </a:r>
            <a:r>
              <a:rPr sz="1600" b="1" spc="-80" dirty="0">
                <a:solidFill>
                  <a:srgbClr val="6F2F9F"/>
                </a:solidFill>
                <a:latin typeface="Trebuchet MS"/>
                <a:cs typeface="Trebuchet MS"/>
              </a:rPr>
              <a:t>L</a:t>
            </a:r>
            <a:r>
              <a:rPr sz="1600" b="1" spc="-30" dirty="0">
                <a:solidFill>
                  <a:srgbClr val="6F2F9F"/>
                </a:solidFill>
                <a:latin typeface="Trebuchet MS"/>
                <a:cs typeface="Trebuchet MS"/>
              </a:rPr>
              <a:t>US</a:t>
            </a:r>
            <a:r>
              <a:rPr sz="1600" b="1" spc="-5" dirty="0">
                <a:solidFill>
                  <a:srgbClr val="6F2F9F"/>
                </a:solidFill>
                <a:latin typeface="Trebuchet MS"/>
                <a:cs typeface="Trebuchet MS"/>
              </a:rPr>
              <a:t>I</a:t>
            </a:r>
            <a:r>
              <a:rPr sz="1600" b="1" spc="-9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600" b="1" spc="-40" dirty="0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04798" y="6787260"/>
          <a:ext cx="5762625" cy="160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555">
                <a:tc>
                  <a:txBody>
                    <a:bodyPr/>
                    <a:lstStyle/>
                    <a:p>
                      <a:pPr algn="r">
                        <a:lnSpc>
                          <a:spcPts val="1820"/>
                        </a:lnSpc>
                      </a:pPr>
                      <a:r>
                        <a:rPr sz="1600" spc="-70" dirty="0">
                          <a:latin typeface="Trebuchet MS"/>
                          <a:cs typeface="Trebuchet MS"/>
                        </a:rPr>
                        <a:t>Now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We </a:t>
                      </a:r>
                      <a:r>
                        <a:rPr sz="1600" spc="-95" dirty="0"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successfully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loaded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pre-processed</a:t>
                      </a:r>
                      <a:r>
                        <a:rPr sz="16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the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 algn="r">
                        <a:lnSpc>
                          <a:spcPts val="1889"/>
                        </a:lnSpc>
                      </a:pPr>
                      <a:r>
                        <a:rPr sz="1600" spc="-100" dirty="0">
                          <a:latin typeface="Trebuchet MS"/>
                          <a:cs typeface="Trebuchet MS"/>
                        </a:rPr>
                        <a:t>dataset.</a:t>
                      </a:r>
                      <a:r>
                        <a:rPr sz="16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25" dirty="0">
                          <a:latin typeface="Trebuchet MS"/>
                          <a:cs typeface="Trebuchet MS"/>
                        </a:rPr>
                        <a:t>next</a:t>
                      </a:r>
                      <a:r>
                        <a:rPr sz="16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steps</a:t>
                      </a:r>
                      <a:r>
                        <a:rPr sz="16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6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16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sz="16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card</a:t>
                      </a:r>
                      <a:r>
                        <a:rPr sz="16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fraud</a:t>
                      </a:r>
                      <a:r>
                        <a:rPr sz="16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detection</a:t>
                      </a:r>
                      <a:r>
                        <a:rPr sz="16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16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would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sz="1600" spc="-100" dirty="0">
                          <a:latin typeface="Trebuchet MS"/>
                          <a:cs typeface="Trebuchet MS"/>
                        </a:rPr>
                        <a:t>involve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selecting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appropriate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sz="16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learning</a:t>
                      </a:r>
                      <a:r>
                        <a:rPr sz="16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model,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sz="16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the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sz="1600" spc="-95" dirty="0">
                          <a:latin typeface="Trebuchet MS"/>
                          <a:cs typeface="Trebuchet MS"/>
                        </a:rPr>
                        <a:t>model,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95" dirty="0">
                          <a:latin typeface="Trebuchet MS"/>
                          <a:cs typeface="Trebuchet MS"/>
                        </a:rPr>
                        <a:t>evaluating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its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performance.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Additionally,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sz="16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4" dirty="0">
                          <a:latin typeface="Trebuchet MS"/>
                          <a:cs typeface="Trebuchet MS"/>
                        </a:rPr>
                        <a:t>to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2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handle 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class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imbalance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consider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various </a:t>
                      </a:r>
                      <a:r>
                        <a:rPr sz="1600" spc="-95" dirty="0">
                          <a:latin typeface="Trebuchet MS"/>
                          <a:cs typeface="Trebuchet MS"/>
                        </a:rPr>
                        <a:t>evaluation metrics,</a:t>
                      </a:r>
                      <a:r>
                        <a:rPr sz="16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30" dirty="0">
                          <a:latin typeface="Trebuchet MS"/>
                          <a:cs typeface="Trebuchet MS"/>
                        </a:rPr>
                        <a:t>such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precision,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recall,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F1-score,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given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nature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5" dirty="0">
                          <a:latin typeface="Trebuchet MS"/>
                          <a:cs typeface="Trebuchet MS"/>
                        </a:rPr>
                        <a:t>fraud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detection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914704" y="8393938"/>
            <a:ext cx="820419" cy="2489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125" dirty="0">
                <a:latin typeface="Trebuchet MS"/>
                <a:cs typeface="Trebuchet MS"/>
              </a:rPr>
              <a:t>p</a:t>
            </a:r>
            <a:r>
              <a:rPr sz="1600" spc="-114" dirty="0">
                <a:latin typeface="Trebuchet MS"/>
                <a:cs typeface="Trebuchet MS"/>
              </a:rPr>
              <a:t>r</a:t>
            </a:r>
            <a:r>
              <a:rPr sz="1600" spc="-50" dirty="0">
                <a:latin typeface="Trebuchet MS"/>
                <a:cs typeface="Trebuchet MS"/>
              </a:rPr>
              <a:t>o</a:t>
            </a:r>
            <a:r>
              <a:rPr sz="1600" spc="-110" dirty="0">
                <a:latin typeface="Trebuchet MS"/>
                <a:cs typeface="Trebuchet MS"/>
              </a:rPr>
              <a:t>b</a:t>
            </a:r>
            <a:r>
              <a:rPr sz="1600" spc="-65" dirty="0">
                <a:latin typeface="Trebuchet MS"/>
                <a:cs typeface="Trebuchet MS"/>
              </a:rPr>
              <a:t>l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spc="-20" dirty="0">
                <a:latin typeface="Trebuchet MS"/>
                <a:cs typeface="Trebuchet MS"/>
              </a:rPr>
              <a:t>m</a:t>
            </a:r>
            <a:r>
              <a:rPr sz="1600" spc="-40" dirty="0">
                <a:latin typeface="Trebuchet MS"/>
                <a:cs typeface="Trebuchet MS"/>
              </a:rPr>
              <a:t>s</a:t>
            </a:r>
            <a:r>
              <a:rPr sz="1600" spc="-17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1313941"/>
            <a:ext cx="5769610" cy="87503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numpy </a:t>
            </a:r>
            <a:r>
              <a:rPr sz="1050" dirty="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pandas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pd</a:t>
            </a:r>
            <a:endParaRPr sz="1050">
              <a:latin typeface="Courier New"/>
              <a:cs typeface="Courier New"/>
            </a:endParaRPr>
          </a:p>
          <a:p>
            <a:pPr marL="17780" marR="3260090">
              <a:lnSpc>
                <a:spcPct val="112400"/>
              </a:lnSpc>
              <a:spcBef>
                <a:spcPts val="15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matplotlib.pyplot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as </a:t>
            </a:r>
            <a:r>
              <a:rPr sz="1050" spc="-5" dirty="0">
                <a:latin typeface="Courier New"/>
                <a:cs typeface="Courier New"/>
              </a:rPr>
              <a:t>plt 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seaborn </a:t>
            </a:r>
            <a:r>
              <a:rPr sz="1050" dirty="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sns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from </a:t>
            </a:r>
            <a:r>
              <a:rPr sz="1050" spc="-5" dirty="0">
                <a:latin typeface="Courier New"/>
                <a:cs typeface="Courier New"/>
              </a:rPr>
              <a:t>matplotlib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gridspec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2504185"/>
            <a:ext cx="5769610" cy="15113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latin typeface="Courier New"/>
                <a:cs typeface="Courier New"/>
              </a:rPr>
              <a:t>data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pd.read_csv(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"creditcard.csv"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972053"/>
            <a:ext cx="5769610" cy="14986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75"/>
              </a:lnSpc>
            </a:pPr>
            <a:r>
              <a:rPr sz="1050" spc="-5" dirty="0">
                <a:latin typeface="Courier New"/>
                <a:cs typeface="Courier New"/>
              </a:rPr>
              <a:t>data.head()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2954" y="3181389"/>
          <a:ext cx="5805170" cy="31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878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Time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 marR="1206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150"/>
                        </a:lnSpc>
                        <a:tabLst>
                          <a:tab pos="60515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V9	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o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nt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Class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2954" y="3558198"/>
          <a:ext cx="5233035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9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50"/>
                        </a:lnSpc>
                        <a:tabLst>
                          <a:tab pos="467995" algn="l"/>
                          <a:tab pos="1383030" algn="l"/>
                          <a:tab pos="2297430" algn="l"/>
                          <a:tab pos="321183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	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-1.359807	-0.072781	2.536347	1.378155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3383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150"/>
                        </a:lnSpc>
                        <a:tabLst>
                          <a:tab pos="929005" algn="l"/>
                          <a:tab pos="1843405" algn="l"/>
                          <a:tab pos="2758440" algn="l"/>
                          <a:tab pos="3672840" algn="l"/>
                        </a:tabLst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0.462388	0.239599	0.098698	0.363787	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0183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40103" y="3878238"/>
          <a:ext cx="5195570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59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0.277838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-0.110474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0.066928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0.128539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-0.189115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0.133558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9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-0.021053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149.62</a:t>
                      </a:r>
                      <a:r>
                        <a:rPr sz="1050" spc="9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4233798"/>
            <a:ext cx="5581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1	0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189" y="4233798"/>
            <a:ext cx="584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44815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4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4589" y="4233798"/>
            <a:ext cx="584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06001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8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370" y="4233798"/>
            <a:ext cx="62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4393818"/>
            <a:ext cx="584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08236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354" y="4233798"/>
            <a:ext cx="6223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1.191857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-0.078803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1135" y="4233798"/>
            <a:ext cx="5842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26615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08510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2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5534" y="4233798"/>
            <a:ext cx="6223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0.166480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-0.255425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0189" y="4393818"/>
            <a:ext cx="1308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...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4553838"/>
            <a:ext cx="584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10128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8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3554" y="4553838"/>
            <a:ext cx="6223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-0.339846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8335" y="4553838"/>
            <a:ext cx="584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16717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989" y="4553838"/>
            <a:ext cx="584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12589</a:t>
            </a: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7389" y="4393818"/>
            <a:ext cx="6223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-0.225775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-0.008983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2170" y="4393818"/>
            <a:ext cx="6223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-0.638672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0.014724</a:t>
            </a:r>
            <a:endParaRPr sz="1050">
              <a:latin typeface="Roboto"/>
              <a:cs typeface="Roboto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82954" y="4736250"/>
          <a:ext cx="5233035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2.69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3175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-1.358354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-1.340163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1.773209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0.379780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-0.503198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82954" y="5114202"/>
          <a:ext cx="5690235" cy="187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7162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1.800499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0.791461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0.247676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-1.514654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0.247998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48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0.771679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0.909412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-0.689281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-0.327642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-0.139097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0553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5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91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-0.059752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378.66</a:t>
                      </a:r>
                      <a:r>
                        <a:rPr sz="1050" spc="9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9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9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50165" marB="0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95"/>
                        </a:spcBef>
                        <a:tabLst>
                          <a:tab pos="488315" algn="l"/>
                          <a:tab pos="1403350" algn="l"/>
                          <a:tab pos="2317750" algn="l"/>
                          <a:tab pos="323215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	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-0.966272	-0.185226	1.792993	-0.863291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501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220"/>
                        </a:lnSpc>
                        <a:spcBef>
                          <a:spcPts val="39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-0.010309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501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tabLst>
                          <a:tab pos="945515" algn="l"/>
                          <a:tab pos="1860550" algn="l"/>
                          <a:tab pos="2774950" algn="l"/>
                          <a:tab pos="3689350" algn="l"/>
                        </a:tabLst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1.247203	0.237609	0.377436	-1.387024	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-0.108300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448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0.005274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-0.190321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-1.175575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0.647376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-0.221929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50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06272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91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0.061458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123.50</a:t>
                      </a:r>
                      <a:r>
                        <a:rPr sz="1050" spc="9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6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40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51435" marB="0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405"/>
                        </a:spcBef>
                        <a:tabLst>
                          <a:tab pos="488315" algn="l"/>
                          <a:tab pos="1403350" algn="l"/>
                          <a:tab pos="2317750" algn="l"/>
                          <a:tab pos="323215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	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-1.158233	0.877737	1.548718	0.403034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514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220"/>
                        </a:lnSpc>
                        <a:spcBef>
                          <a:spcPts val="40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-0.407193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514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tabLst>
                          <a:tab pos="945515" algn="l"/>
                          <a:tab pos="1860550" algn="l"/>
                          <a:tab pos="2774950" algn="l"/>
                          <a:tab pos="3689350" algn="l"/>
                        </a:tabLst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0.095921	0.592941	-0.270533	0.817739	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-0.009431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448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0.798278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-0.137458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0.141267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-0.206010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0.502292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50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21942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591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0.215153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69.99</a:t>
                      </a:r>
                      <a:r>
                        <a:rPr sz="1050" spc="15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902004" y="7022972"/>
            <a:ext cx="1257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02020"/>
                </a:solidFill>
                <a:latin typeface="Roboto"/>
                <a:cs typeface="Roboto"/>
              </a:rPr>
              <a:t>5 rows × 31</a:t>
            </a:r>
            <a:r>
              <a:rPr sz="1050" spc="-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6416" y="7576692"/>
            <a:ext cx="5769610" cy="33274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(data.shape)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(data.describe())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82954" y="8193895"/>
          <a:ext cx="5748655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913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(7973,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31)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67945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Time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90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90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50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50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399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85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954" y="914000"/>
          <a:ext cx="5756910" cy="619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964">
                <a:tc>
                  <a:txBody>
                    <a:bodyPr/>
                    <a:lstStyle/>
                    <a:p>
                      <a:pPr marL="31750" marR="3175">
                        <a:lnSpc>
                          <a:spcPts val="10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10981.000000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8.261750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090"/>
                        </a:lnSpc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7.380245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1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19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-0.025285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0.157286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-0.026445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-0.070525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0.655244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1.167218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1.325015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1.063709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1.332568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1.156618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-32.092129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-7.574798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-12.968670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-23.632502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-3.878658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13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-0.630525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-0.655399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-0.517733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-0.199794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-0.085635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514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-0.107337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-0.148669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0.004732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0.016128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0.613170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133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0.405082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0.555200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0.527353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0.307111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1.294087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11.974269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21.393069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34.303177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3.877662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10.392889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-0.053715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-0.165799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-0.035174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0.025977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0.088893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0.953498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0.654858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0.488322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0.601760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0.427505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-11.468435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-8.527145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-15.144340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-2.512377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-2.577363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-0.271837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-0.581473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-0.182989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-0.340419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-0.161009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-0.130344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-0.167048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-0.046107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0.089606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0.115418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31750" marR="3175">
                        <a:lnSpc>
                          <a:spcPts val="10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0.044823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0.250886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0.086806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0.421015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0.361249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44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22.588989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4.534454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13.876221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3.200201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5.525093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44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0.020256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0.016150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0.001161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65.413540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0.003136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0.517409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0.403570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0.275976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194.911169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0.055915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-1.338556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-7.976100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-3.054085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-0.363180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-0.063198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-0.019081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4.617500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31750" marR="3175">
                        <a:lnSpc>
                          <a:spcPts val="10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-0.015260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0.007101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0.018443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15.950000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0.329322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0.144700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0.080563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54.910000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1399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3.517346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4.173387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4.860769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7712.430000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7224140"/>
            <a:ext cx="170751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02020"/>
                </a:solidFill>
                <a:latin typeface="Courier New"/>
                <a:cs typeface="Courier New"/>
              </a:rPr>
              <a:t>[8 </a:t>
            </a:r>
            <a:r>
              <a:rPr sz="1050" spc="-5" dirty="0">
                <a:solidFill>
                  <a:srgbClr val="202020"/>
                </a:solidFill>
                <a:latin typeface="Courier New"/>
                <a:cs typeface="Courier New"/>
              </a:rPr>
              <a:t>rows </a:t>
            </a:r>
            <a:r>
              <a:rPr sz="1050" dirty="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sz="1050" spc="-5" dirty="0">
                <a:solidFill>
                  <a:srgbClr val="202020"/>
                </a:solidFill>
                <a:latin typeface="Courier New"/>
                <a:cs typeface="Courier New"/>
              </a:rPr>
              <a:t>31</a:t>
            </a:r>
            <a:r>
              <a:rPr sz="1050" spc="-7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02020"/>
                </a:solidFill>
                <a:latin typeface="Courier New"/>
                <a:cs typeface="Courier New"/>
              </a:rPr>
              <a:t>columns]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7819084"/>
            <a:ext cx="5769610" cy="105664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latin typeface="Courier New"/>
                <a:cs typeface="Courier New"/>
              </a:rPr>
              <a:t>fraud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data[data[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sz="1050" spc="-5" dirty="0">
                <a:latin typeface="Courier New"/>
                <a:cs typeface="Courier New"/>
              </a:rPr>
              <a:t>] ==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 marR="205930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valid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data[data[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sz="1050" spc="-5" dirty="0">
                <a:latin typeface="Courier New"/>
                <a:cs typeface="Courier New"/>
              </a:rPr>
              <a:t>] == </a:t>
            </a:r>
            <a:r>
              <a:rPr sz="1050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latin typeface="Courier New"/>
                <a:cs typeface="Courier New"/>
              </a:rPr>
              <a:t>]  </a:t>
            </a:r>
            <a:r>
              <a:rPr sz="1050" spc="-5" dirty="0">
                <a:latin typeface="Courier New"/>
                <a:cs typeface="Courier New"/>
              </a:rPr>
              <a:t>outlierFraction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latin typeface="Courier New"/>
                <a:cs typeface="Courier New"/>
              </a:rPr>
              <a:t>(fraud)/</a:t>
            </a:r>
            <a:r>
              <a:rPr sz="1050" spc="-5" dirty="0">
                <a:solidFill>
                  <a:srgbClr val="247692"/>
                </a:solidFill>
                <a:latin typeface="Courier New"/>
                <a:cs typeface="Courier New"/>
              </a:rPr>
              <a:t>float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latin typeface="Courier New"/>
                <a:cs typeface="Courier New"/>
              </a:rPr>
              <a:t>(valid)) 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(outlierFraction)</a:t>
            </a:r>
            <a:endParaRPr sz="1050">
              <a:latin typeface="Courier New"/>
              <a:cs typeface="Courier New"/>
            </a:endParaRPr>
          </a:p>
          <a:p>
            <a:pPr marL="17780" marR="217804">
              <a:lnSpc>
                <a:spcPct val="113300"/>
              </a:lnSpc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'Fraud Cases: {}'</a:t>
            </a:r>
            <a:r>
              <a:rPr sz="1050" spc="-5" dirty="0"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format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latin typeface="Courier New"/>
                <a:cs typeface="Courier New"/>
              </a:rPr>
              <a:t>(data[data[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sz="1050" spc="-5" dirty="0">
                <a:latin typeface="Courier New"/>
                <a:cs typeface="Courier New"/>
              </a:rPr>
              <a:t>] == 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]))) 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'Valid Transactions: {}'</a:t>
            </a:r>
            <a:r>
              <a:rPr sz="1050" spc="-5" dirty="0"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format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050" spc="-5" dirty="0">
                <a:latin typeface="Courier New"/>
                <a:cs typeface="Courier New"/>
              </a:rPr>
              <a:t>(data[data[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sz="1050" spc="-5" dirty="0">
                <a:latin typeface="Courier New"/>
                <a:cs typeface="Courier New"/>
              </a:rPr>
              <a:t>] ==</a:t>
            </a:r>
            <a:r>
              <a:rPr sz="1050" spc="6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])))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426650"/>
            <a:ext cx="1476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0.0031458411979363283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391920" cy="4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Fraud </a:t>
            </a:r>
            <a:r>
              <a:rPr sz="1100" spc="-5" dirty="0">
                <a:latin typeface="Carlito"/>
                <a:cs typeface="Carlito"/>
              </a:rPr>
              <a:t>Cases: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25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15" dirty="0">
                <a:latin typeface="Carlito"/>
                <a:cs typeface="Carlito"/>
              </a:rPr>
              <a:t>Valid Transactions:</a:t>
            </a:r>
            <a:r>
              <a:rPr sz="1100" spc="-5" dirty="0">
                <a:latin typeface="Carlito"/>
                <a:cs typeface="Carlito"/>
              </a:rPr>
              <a:t> 7947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37333"/>
            <a:ext cx="272923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corrmat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data.corr()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rlito"/>
                <a:cs typeface="Carlito"/>
              </a:rPr>
              <a:t>fig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10" dirty="0">
                <a:latin typeface="Carlito"/>
                <a:cs typeface="Carlito"/>
              </a:rPr>
              <a:t>plt.figure(figsize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5" dirty="0">
                <a:latin typeface="Carlito"/>
                <a:cs typeface="Carlito"/>
              </a:rPr>
              <a:t>(12,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9))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70000"/>
              </a:lnSpc>
              <a:spcBef>
                <a:spcPts val="15"/>
              </a:spcBef>
            </a:pPr>
            <a:r>
              <a:rPr sz="1100" spc="-5" dirty="0">
                <a:latin typeface="Carlito"/>
                <a:cs typeface="Carlito"/>
              </a:rPr>
              <a:t>sns.heatmap(corrmat, </a:t>
            </a:r>
            <a:r>
              <a:rPr sz="1100" spc="-10" dirty="0">
                <a:latin typeface="Carlito"/>
                <a:cs typeface="Carlito"/>
              </a:rPr>
              <a:t>vmax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5" dirty="0">
                <a:latin typeface="Carlito"/>
                <a:cs typeface="Carlito"/>
              </a:rPr>
              <a:t>.8, </a:t>
            </a:r>
            <a:r>
              <a:rPr sz="1100" spc="-10" dirty="0">
                <a:latin typeface="Carlito"/>
                <a:cs typeface="Carlito"/>
              </a:rPr>
              <a:t>square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20" dirty="0">
                <a:latin typeface="Carlito"/>
                <a:cs typeface="Carlito"/>
              </a:rPr>
              <a:t>True)  </a:t>
            </a:r>
            <a:r>
              <a:rPr sz="1100" spc="-5" dirty="0">
                <a:latin typeface="Carlito"/>
                <a:cs typeface="Carlito"/>
              </a:rPr>
              <a:t>plt.show()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938015"/>
            <a:ext cx="5734481" cy="4916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raghul ramesh</dc:creator>
  <cp:lastModifiedBy>vaishu afra</cp:lastModifiedBy>
  <cp:revision>2</cp:revision>
  <dcterms:created xsi:type="dcterms:W3CDTF">2023-10-18T16:30:55Z</dcterms:created>
  <dcterms:modified xsi:type="dcterms:W3CDTF">2023-11-02T08:07:09Z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