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321" r:id="rId9"/>
    <p:sldId id="322" r:id="rId10"/>
    <p:sldId id="261" r:id="rId11"/>
    <p:sldId id="292" r:id="rId12"/>
    <p:sldId id="263" r:id="rId13"/>
    <p:sldId id="264" r:id="rId14"/>
    <p:sldId id="265" r:id="rId15"/>
    <p:sldId id="266" r:id="rId16"/>
    <p:sldId id="267" r:id="rId17"/>
    <p:sldId id="268" r:id="rId18"/>
    <p:sldId id="269" r:id="rId19"/>
    <p:sldId id="270" r:id="rId20"/>
    <p:sldId id="276" r:id="rId21"/>
    <p:sldId id="274" r:id="rId22"/>
    <p:sldId id="294" r:id="rId23"/>
    <p:sldId id="295" r:id="rId24"/>
    <p:sldId id="279" r:id="rId25"/>
    <p:sldId id="296" r:id="rId26"/>
    <p:sldId id="297" r:id="rId27"/>
    <p:sldId id="280" r:id="rId28"/>
    <p:sldId id="298" r:id="rId29"/>
    <p:sldId id="299" r:id="rId30"/>
    <p:sldId id="300" r:id="rId31"/>
    <p:sldId id="368" r:id="rId32"/>
    <p:sldId id="369" r:id="rId33"/>
    <p:sldId id="287" r:id="rId34"/>
    <p:sldId id="301" r:id="rId35"/>
    <p:sldId id="288" r:id="rId36"/>
    <p:sldId id="302" r:id="rId37"/>
    <p:sldId id="284" r:id="rId38"/>
    <p:sldId id="354" r:id="rId39"/>
    <p:sldId id="355" r:id="rId40"/>
    <p:sldId id="357" r:id="rId41"/>
    <p:sldId id="358" r:id="rId42"/>
    <p:sldId id="359" r:id="rId43"/>
    <p:sldId id="367" r:id="rId44"/>
    <p:sldId id="277" r:id="rId45"/>
    <p:sldId id="323" r:id="rId46"/>
    <p:sldId id="278" r:id="rId47"/>
  </p:sldIdLst>
  <p:sldSz cx="12192000" cy="6858000"/>
  <p:notesSz cx="6858000" cy="9144000"/>
  <p:embeddedFontLst>
    <p:embeddedFont>
      <p:font typeface="Calibri" panose="020F0502020204030204"/>
      <p:regular r:id="rId51"/>
    </p:embeddedFont>
    <p:embeddedFont>
      <p:font typeface="Roboto" panose="02000000000000000000"/>
      <p:regular r:id="rId52"/>
      <p:bold r:id="rId53"/>
      <p:italic r:id="rId54"/>
      <p:boldItalic r:id="rId55"/>
    </p:embeddedFont>
    <p:embeddedFont>
      <p:font typeface="Calibri" panose="020F050202020403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font" Target="fonts/font9.fntdata"/><Relationship Id="rId58" Type="http://schemas.openxmlformats.org/officeDocument/2006/relationships/font" Target="fonts/font8.fntdata"/><Relationship Id="rId57" Type="http://schemas.openxmlformats.org/officeDocument/2006/relationships/font" Target="fonts/font7.fntdata"/><Relationship Id="rId56" Type="http://schemas.openxmlformats.org/officeDocument/2006/relationships/font" Target="fonts/font6.fntdata"/><Relationship Id="rId55" Type="http://schemas.openxmlformats.org/officeDocument/2006/relationships/font" Target="fonts/font5.fntdata"/><Relationship Id="rId54" Type="http://schemas.openxmlformats.org/officeDocument/2006/relationships/font" Target="fonts/font4.fntdata"/><Relationship Id="rId53" Type="http://schemas.openxmlformats.org/officeDocument/2006/relationships/font" Target="fonts/font3.fntdata"/><Relationship Id="rId52" Type="http://schemas.openxmlformats.org/officeDocument/2006/relationships/font" Target="fonts/font2.fntdata"/><Relationship Id="rId51" Type="http://schemas.openxmlformats.org/officeDocument/2006/relationships/font" Target="fonts/font1.fntdata"/><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
        <p:cNvGrpSpPr/>
        <p:nvPr/>
      </p:nvGrpSpPr>
      <p:grpSpPr>
        <a:xfrm>
          <a:off x="0" y="0"/>
          <a:ext cx="0" cy="0"/>
          <a:chOff x="0" y="0"/>
          <a:chExt cx="0" cy="0"/>
        </a:xfrm>
      </p:grpSpPr>
      <p:sp>
        <p:nvSpPr>
          <p:cNvPr id="13" name="Google Shape;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 name="Google Shape;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g29b09dd602b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b09dd602b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 name="Google Shape;82;g29b09dd602b_0_31: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g29b09dd602b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b09dd602b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g29b09dd602b_0_7: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g29b09dd602b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b09dd602b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g29b09dd602b_0_53: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g29b09dd602b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b09dd602b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g29b09dd602b_0_6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29b09dd602b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b09dd602b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g29b09dd602b_0_69: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g29b09dd602b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9b09dd602b_0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9" name="Google Shape;149;g29b09dd602b_0_83: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
        <p:cNvGrpSpPr/>
        <p:nvPr/>
      </p:nvGrpSpPr>
      <p:grpSpPr>
        <a:xfrm>
          <a:off x="0" y="0"/>
          <a:ext cx="0" cy="0"/>
          <a:chOff x="0" y="0"/>
          <a:chExt cx="0" cy="0"/>
        </a:xfrm>
      </p:grpSpPr>
      <p:sp>
        <p:nvSpPr>
          <p:cNvPr id="21" name="Google Shape;2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 name="Google Shape;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
        <p:cNvGrpSpPr/>
        <p:nvPr/>
      </p:nvGrpSpPr>
      <p:grpSpPr>
        <a:xfrm>
          <a:off x="0" y="0"/>
          <a:ext cx="0" cy="0"/>
          <a:chOff x="0" y="0"/>
          <a:chExt cx="0" cy="0"/>
        </a:xfrm>
      </p:grpSpPr>
      <p:sp>
        <p:nvSpPr>
          <p:cNvPr id="26" name="Google Shape;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 name="Google Shape;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
        <p:cNvGrpSpPr/>
        <p:nvPr/>
      </p:nvGrpSpPr>
      <p:grpSpPr>
        <a:xfrm>
          <a:off x="0" y="0"/>
          <a:ext cx="0" cy="0"/>
          <a:chOff x="0" y="0"/>
          <a:chExt cx="0" cy="0"/>
        </a:xfrm>
      </p:grpSpPr>
      <p:sp>
        <p:nvSpPr>
          <p:cNvPr id="32" name="Google Shape;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3" name="Google Shape;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
        <p:cNvGrpSpPr/>
        <p:nvPr/>
      </p:nvGrpSpPr>
      <p:grpSpPr>
        <a:xfrm>
          <a:off x="0" y="0"/>
          <a:ext cx="0" cy="0"/>
          <a:chOff x="0" y="0"/>
          <a:chExt cx="0" cy="0"/>
        </a:xfrm>
      </p:grpSpPr>
      <p:sp>
        <p:nvSpPr>
          <p:cNvPr id="38" name="Google Shape;3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 name="Google Shape;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
        <p:cNvGrpSpPr/>
        <p:nvPr/>
      </p:nvGrpSpPr>
      <p:grpSpPr>
        <a:xfrm>
          <a:off x="0" y="0"/>
          <a:ext cx="0" cy="0"/>
          <a:chOff x="0" y="0"/>
          <a:chExt cx="0" cy="0"/>
        </a:xfrm>
      </p:grpSpPr>
      <p:sp>
        <p:nvSpPr>
          <p:cNvPr id="44" name="Google Shape;4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5" name="Google Shape;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Google Shape;56;g29b09dd602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9b09dd602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 name="Google Shape;58;g29b09dd602b_0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
        <p:cNvGrpSpPr/>
        <p:nvPr/>
      </p:nvGrpSpPr>
      <p:grpSpPr>
        <a:xfrm>
          <a:off x="0" y="0"/>
          <a:ext cx="0" cy="0"/>
          <a:chOff x="0" y="0"/>
          <a:chExt cx="0" cy="0"/>
        </a:xfrm>
      </p:grpSpPr>
      <p:sp>
        <p:nvSpPr>
          <p:cNvPr id="64" name="Google Shape;64;g29b09dd602b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9b09dd602b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 name="Google Shape;66;g29b09dd602b_0_12: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29b09dd602b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b09dd602b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4" name="Google Shape;74;g29b09dd602b_0_24: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panose="020F05020202040302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4"/>
          <p:cNvPicPr preferRelativeResize="0"/>
          <p:nvPr/>
        </p:nvPicPr>
        <p:blipFill rotWithShape="1">
          <a:blip r:embed="rId2"/>
          <a:srcRect/>
          <a:stretch>
            <a:fillRect/>
          </a:stretch>
        </p:blipFill>
        <p:spPr>
          <a:xfrm>
            <a:off x="0" y="6127750"/>
            <a:ext cx="12192000" cy="7302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hyperlink" Target="https://machinelearningmastery.com/extreme-gradient-boosting-ensemble-in-python/" TargetMode="External"/><Relationship Id="rId2" Type="http://schemas.openxmlformats.org/officeDocument/2006/relationships/hyperlink" Target="https://youtu.be/GrJP9FLV3FE?si=Czd_xZ0YmA1gd4qR" TargetMode="External"/><Relationship Id="rId1" Type="http://schemas.openxmlformats.org/officeDocument/2006/relationships/hyperlink" Target="https://www.sciencedirect.com/science/article/pii/S187705091930821X"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16" name="Google Shape;16;p1"/>
          <p:cNvSpPr txBox="1"/>
          <p:nvPr/>
        </p:nvSpPr>
        <p:spPr>
          <a:xfrm>
            <a:off x="1387475" y="1430300"/>
            <a:ext cx="10258500" cy="1284300"/>
          </a:xfrm>
          <a:prstGeom prst="rect">
            <a:avLst/>
          </a:prstGeom>
          <a:noFill/>
          <a:ln>
            <a:noFill/>
          </a:ln>
        </p:spPr>
        <p:txBody>
          <a:bodyPr spcFirstLastPara="1" wrap="square" lIns="91425" tIns="45700" rIns="91425" bIns="45700" anchor="t" anchorCtr="0">
            <a:normAutofit fontScale="92500"/>
          </a:bodyPr>
          <a:lstStyle/>
          <a:p>
            <a:pPr marL="0" marR="0" lvl="0" indent="0" algn="ctr" rtl="0">
              <a:lnSpc>
                <a:spcPct val="130000"/>
              </a:lnSpc>
              <a:spcBef>
                <a:spcPts val="0"/>
              </a:spcBef>
              <a:spcAft>
                <a:spcPts val="0"/>
              </a:spcAft>
              <a:buClr>
                <a:schemeClr val="dk1"/>
              </a:buClr>
              <a:buSzPts val="3000"/>
              <a:buFont typeface="Times New Roman" panose="02020603050405020304"/>
              <a:buNone/>
            </a:pPr>
            <a:r>
              <a:rPr lang="en-US" sz="2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EARLY DETECTION OF PARKINSON’S DISEASE </a:t>
            </a:r>
            <a:endParaRPr sz="2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30000"/>
              </a:lnSpc>
              <a:spcBef>
                <a:spcPts val="0"/>
              </a:spcBef>
              <a:spcAft>
                <a:spcPts val="0"/>
              </a:spcAft>
              <a:buClr>
                <a:schemeClr val="dk1"/>
              </a:buClr>
              <a:buSzPts val="3000"/>
              <a:buFont typeface="Times New Roman" panose="02020603050405020304"/>
              <a:buNone/>
            </a:pPr>
            <a:r>
              <a:rPr lang="en-US" sz="2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USING </a:t>
            </a:r>
            <a:endParaRPr sz="2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30000"/>
              </a:lnSpc>
              <a:spcBef>
                <a:spcPts val="0"/>
              </a:spcBef>
              <a:spcAft>
                <a:spcPts val="0"/>
              </a:spcAft>
              <a:buClr>
                <a:schemeClr val="dk1"/>
              </a:buClr>
              <a:buSzPts val="3000"/>
              <a:buFont typeface="Times New Roman" panose="02020603050405020304"/>
              <a:buNone/>
            </a:pPr>
            <a:r>
              <a:rPr lang="en-US" sz="2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MACHINE LEARNING</a:t>
            </a:r>
            <a:endParaRPr sz="2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 name="Google Shape;17;p1"/>
          <p:cNvSpPr txBox="1"/>
          <p:nvPr/>
        </p:nvSpPr>
        <p:spPr>
          <a:xfrm>
            <a:off x="1009650" y="3932225"/>
            <a:ext cx="3154500" cy="920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IN" alt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Team Guide</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Dr.R.SATYA PRASAD</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PROFESSOR &amp; DEAN(R&amp;D)</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 name="Google Shape;18;p1"/>
          <p:cNvSpPr txBox="1"/>
          <p:nvPr/>
        </p:nvSpPr>
        <p:spPr>
          <a:xfrm>
            <a:off x="7723125" y="3932225"/>
            <a:ext cx="3922800" cy="2028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IN" alt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Team</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S.Saba yasmeen      208T1A05H4</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Y.Priyanka               208T1A05I8</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R.Alekhya               208T1A05J0</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T.Sowmya               208T5A05H9</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B.Praveen kumar     208T1A05D6</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U.Sravanthi              208T1A05I5</a:t>
            </a: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 name="Google Shape;19;p1"/>
          <p:cNvSpPr txBox="1"/>
          <p:nvPr/>
        </p:nvSpPr>
        <p:spPr>
          <a:xfrm>
            <a:off x="4392600" y="499637"/>
            <a:ext cx="3254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alibri" panose="020F0502020204030204"/>
              <a:buNone/>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BATCH NO --- C1</a:t>
            </a:r>
            <a:endParaRPr sz="1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29b09dd602b_0_0"/>
          <p:cNvSpPr txBox="1"/>
          <p:nvPr/>
        </p:nvSpPr>
        <p:spPr>
          <a:xfrm>
            <a:off x="1340300" y="475225"/>
            <a:ext cx="8793000" cy="66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900" b="1">
                <a:latin typeface="Times New Roman" panose="02020603050405020304" charset="0"/>
                <a:cs typeface="Times New Roman" panose="02020603050405020304" charset="0"/>
              </a:rPr>
              <a:t>USE CASE DIAGRAM</a:t>
            </a:r>
            <a:endParaRPr sz="2900" b="1">
              <a:latin typeface="Times New Roman" panose="02020603050405020304" charset="0"/>
              <a:cs typeface="Times New Roman" panose="02020603050405020304" charset="0"/>
            </a:endParaRPr>
          </a:p>
        </p:txBody>
      </p:sp>
      <p:sp>
        <p:nvSpPr>
          <p:cNvPr id="62" name="Google Shape;62;g29b09dd602b_0_0"/>
          <p:cNvSpPr txBox="1"/>
          <p:nvPr/>
        </p:nvSpPr>
        <p:spPr>
          <a:xfrm>
            <a:off x="5016100" y="1196310"/>
            <a:ext cx="5862000" cy="4923000"/>
          </a:xfrm>
          <a:prstGeom prst="rect">
            <a:avLst/>
          </a:prstGeom>
          <a:noFill/>
          <a:ln>
            <a:noFill/>
          </a:ln>
        </p:spPr>
        <p:txBody>
          <a:bodyPr spcFirstLastPara="1" wrap="square" lIns="91425" tIns="91425" rIns="91425" bIns="91425" anchor="t" anchorCtr="0">
            <a:noAutofit/>
          </a:bodyPr>
          <a:lstStyle/>
          <a:p>
            <a:pPr marL="101600" lvl="0" indent="0" algn="just" rtl="0">
              <a:spcBef>
                <a:spcPts val="0"/>
              </a:spcBef>
              <a:spcAft>
                <a:spcPts val="0"/>
              </a:spcAft>
              <a:buSzPts val="2000"/>
              <a:buNone/>
            </a:pPr>
            <a:endParaRPr sz="2000"/>
          </a:p>
        </p:txBody>
      </p:sp>
      <p:pic>
        <p:nvPicPr>
          <p:cNvPr id="2" name="Picture 1" descr="USECASE"/>
          <p:cNvPicPr>
            <a:picLocks noChangeAspect="1"/>
          </p:cNvPicPr>
          <p:nvPr/>
        </p:nvPicPr>
        <p:blipFill>
          <a:blip r:embed="rId1"/>
          <a:srcRect t="3111"/>
          <a:stretch>
            <a:fillRect/>
          </a:stretch>
        </p:blipFill>
        <p:spPr>
          <a:xfrm>
            <a:off x="1983740" y="1196340"/>
            <a:ext cx="7973060" cy="47618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29b09dd602b_0_12"/>
          <p:cNvSpPr txBox="1"/>
          <p:nvPr/>
        </p:nvSpPr>
        <p:spPr>
          <a:xfrm>
            <a:off x="2108625" y="318725"/>
            <a:ext cx="7583700" cy="12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a:latin typeface="Times New Roman" panose="02020603050405020304" charset="0"/>
                <a:cs typeface="Times New Roman" panose="02020603050405020304" charset="0"/>
              </a:rPr>
              <a:t>CLASS DIAGRAM</a:t>
            </a:r>
            <a:endParaRPr sz="2800" b="1">
              <a:latin typeface="Times New Roman" panose="02020603050405020304" charset="0"/>
              <a:cs typeface="Times New Roman" panose="02020603050405020304" charset="0"/>
            </a:endParaRPr>
          </a:p>
        </p:txBody>
      </p:sp>
      <p:sp>
        <p:nvSpPr>
          <p:cNvPr id="70" name="Google Shape;70;g29b09dd602b_0_12"/>
          <p:cNvSpPr txBox="1"/>
          <p:nvPr/>
        </p:nvSpPr>
        <p:spPr>
          <a:xfrm>
            <a:off x="6476675" y="1072800"/>
            <a:ext cx="4837500" cy="45672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None/>
            </a:pPr>
            <a:endParaRPr sz="1700"/>
          </a:p>
        </p:txBody>
      </p:sp>
      <p:pic>
        <p:nvPicPr>
          <p:cNvPr id="2" name="Picture 1" descr="CLASS"/>
          <p:cNvPicPr>
            <a:picLocks noChangeAspect="1"/>
          </p:cNvPicPr>
          <p:nvPr/>
        </p:nvPicPr>
        <p:blipFill>
          <a:blip r:embed="rId1"/>
          <a:srcRect l="2161"/>
          <a:stretch>
            <a:fillRect/>
          </a:stretch>
        </p:blipFill>
        <p:spPr>
          <a:xfrm>
            <a:off x="263525" y="1728470"/>
            <a:ext cx="11928475" cy="34010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29b09dd602b_0_24"/>
          <p:cNvSpPr txBox="1"/>
          <p:nvPr/>
        </p:nvSpPr>
        <p:spPr>
          <a:xfrm>
            <a:off x="1311850" y="176425"/>
            <a:ext cx="8437200" cy="64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b="1">
                <a:latin typeface="Times New Roman" panose="02020603050405020304" charset="0"/>
                <a:cs typeface="Times New Roman" panose="02020603050405020304" charset="0"/>
              </a:rPr>
              <a:t>SEQUENCE DIAGRAM</a:t>
            </a:r>
            <a:endParaRPr sz="2600" b="1">
              <a:latin typeface="Times New Roman" panose="02020603050405020304" charset="0"/>
              <a:cs typeface="Times New Roman" panose="02020603050405020304" charset="0"/>
            </a:endParaRPr>
          </a:p>
        </p:txBody>
      </p:sp>
      <p:sp>
        <p:nvSpPr>
          <p:cNvPr id="78" name="Google Shape;78;g29b09dd602b_0_24"/>
          <p:cNvSpPr txBox="1"/>
          <p:nvPr/>
        </p:nvSpPr>
        <p:spPr>
          <a:xfrm>
            <a:off x="7316150" y="1341000"/>
            <a:ext cx="4282800" cy="3758400"/>
          </a:xfrm>
          <a:prstGeom prst="rect">
            <a:avLst/>
          </a:prstGeom>
          <a:noFill/>
          <a:ln>
            <a:noFill/>
          </a:ln>
        </p:spPr>
        <p:txBody>
          <a:bodyPr spcFirstLastPara="1" wrap="square" lIns="91425" tIns="91425" rIns="91425" bIns="91425" anchor="t" anchorCtr="0">
            <a:noAutofit/>
          </a:bodyPr>
          <a:lstStyle/>
          <a:p>
            <a:pPr marL="457200" lvl="0" indent="0" algn="just" rtl="0">
              <a:spcBef>
                <a:spcPts val="0"/>
              </a:spcBef>
              <a:spcAft>
                <a:spcPts val="0"/>
              </a:spcAft>
              <a:buNone/>
            </a:pPr>
            <a:endParaRPr sz="1600"/>
          </a:p>
        </p:txBody>
      </p:sp>
      <p:pic>
        <p:nvPicPr>
          <p:cNvPr id="2" name="Picture 1" descr="SEQUENCE"/>
          <p:cNvPicPr>
            <a:picLocks noChangeAspect="1"/>
          </p:cNvPicPr>
          <p:nvPr/>
        </p:nvPicPr>
        <p:blipFill>
          <a:blip r:embed="rId1"/>
          <a:stretch>
            <a:fillRect/>
          </a:stretch>
        </p:blipFill>
        <p:spPr>
          <a:xfrm>
            <a:off x="1703070" y="692150"/>
            <a:ext cx="8684895" cy="53251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9b09dd602b_0_31"/>
          <p:cNvSpPr txBox="1"/>
          <p:nvPr/>
        </p:nvSpPr>
        <p:spPr>
          <a:xfrm>
            <a:off x="1895200" y="-65450"/>
            <a:ext cx="7398600" cy="6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b="1">
                <a:latin typeface="Times New Roman" panose="02020603050405020304" charset="0"/>
                <a:cs typeface="Times New Roman" panose="02020603050405020304" charset="0"/>
              </a:rPr>
              <a:t>COLLABORATION DIAGRAM</a:t>
            </a:r>
            <a:endParaRPr sz="2300" b="1">
              <a:latin typeface="Times New Roman" panose="02020603050405020304" charset="0"/>
              <a:cs typeface="Times New Roman" panose="02020603050405020304" charset="0"/>
            </a:endParaRPr>
          </a:p>
        </p:txBody>
      </p:sp>
      <p:sp>
        <p:nvSpPr>
          <p:cNvPr id="86" name="Google Shape;86;g29b09dd602b_0_31"/>
          <p:cNvSpPr txBox="1"/>
          <p:nvPr/>
        </p:nvSpPr>
        <p:spPr>
          <a:xfrm>
            <a:off x="7230775" y="745550"/>
            <a:ext cx="4311300" cy="4823400"/>
          </a:xfrm>
          <a:prstGeom prst="rect">
            <a:avLst/>
          </a:prstGeom>
          <a:noFill/>
          <a:ln>
            <a:noFill/>
          </a:ln>
        </p:spPr>
        <p:txBody>
          <a:bodyPr spcFirstLastPara="1" wrap="square" lIns="91425" tIns="91425" rIns="91425" bIns="91425" anchor="t" anchorCtr="0">
            <a:noAutofit/>
          </a:bodyPr>
          <a:lstStyle/>
          <a:p>
            <a:pPr marL="457200" lvl="0" indent="-349250" algn="just" rtl="0">
              <a:spcBef>
                <a:spcPts val="0"/>
              </a:spcBef>
              <a:spcAft>
                <a:spcPts val="0"/>
              </a:spcAft>
              <a:buSzPts val="1900"/>
              <a:buChar char="●"/>
            </a:pPr>
            <a:endParaRPr sz="1900"/>
          </a:p>
        </p:txBody>
      </p:sp>
      <p:pic>
        <p:nvPicPr>
          <p:cNvPr id="2" name="Picture 1" descr="COMMUNICATION"/>
          <p:cNvPicPr>
            <a:picLocks noChangeAspect="1"/>
          </p:cNvPicPr>
          <p:nvPr/>
        </p:nvPicPr>
        <p:blipFill>
          <a:blip r:embed="rId1"/>
          <a:stretch>
            <a:fillRect/>
          </a:stretch>
        </p:blipFill>
        <p:spPr>
          <a:xfrm>
            <a:off x="551180" y="548640"/>
            <a:ext cx="10248900" cy="49758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9b09dd602b_0_7"/>
          <p:cNvSpPr txBox="1"/>
          <p:nvPr/>
        </p:nvSpPr>
        <p:spPr>
          <a:xfrm>
            <a:off x="1937875" y="418300"/>
            <a:ext cx="80673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g29b09dd602b_0_7"/>
          <p:cNvSpPr txBox="1"/>
          <p:nvPr/>
        </p:nvSpPr>
        <p:spPr>
          <a:xfrm>
            <a:off x="1496800" y="0"/>
            <a:ext cx="8409000" cy="62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b="1">
                <a:latin typeface="Times New Roman" panose="02020603050405020304" charset="0"/>
                <a:cs typeface="Times New Roman" panose="02020603050405020304" charset="0"/>
              </a:rPr>
              <a:t>ACTIVITY DIAGRAM</a:t>
            </a:r>
            <a:endParaRPr sz="2800" b="1">
              <a:latin typeface="Times New Roman" panose="02020603050405020304" charset="0"/>
              <a:cs typeface="Times New Roman" panose="02020603050405020304" charset="0"/>
            </a:endParaRPr>
          </a:p>
        </p:txBody>
      </p:sp>
      <p:sp>
        <p:nvSpPr>
          <p:cNvPr id="95" name="Google Shape;95;g29b09dd602b_0_7"/>
          <p:cNvSpPr txBox="1"/>
          <p:nvPr/>
        </p:nvSpPr>
        <p:spPr>
          <a:xfrm>
            <a:off x="7031600" y="973200"/>
            <a:ext cx="4538700" cy="4752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endParaRPr sz="1700"/>
          </a:p>
        </p:txBody>
      </p:sp>
      <p:pic>
        <p:nvPicPr>
          <p:cNvPr id="2" name="Picture 1" descr="ACTIVITY"/>
          <p:cNvPicPr>
            <a:picLocks noChangeAspect="1"/>
          </p:cNvPicPr>
          <p:nvPr/>
        </p:nvPicPr>
        <p:blipFill>
          <a:blip r:embed="rId1"/>
          <a:stretch>
            <a:fillRect/>
          </a:stretch>
        </p:blipFill>
        <p:spPr>
          <a:xfrm>
            <a:off x="1631315" y="563880"/>
            <a:ext cx="8468995" cy="55600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g29b09dd602b_0_53"/>
          <p:cNvSpPr txBox="1"/>
          <p:nvPr/>
        </p:nvSpPr>
        <p:spPr>
          <a:xfrm>
            <a:off x="2834250" y="304475"/>
            <a:ext cx="6772800" cy="79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500" b="1">
                <a:latin typeface="Times New Roman" panose="02020603050405020304" charset="0"/>
                <a:cs typeface="Times New Roman" panose="02020603050405020304" charset="0"/>
              </a:rPr>
              <a:t>COMPONENT DIAGRAM</a:t>
            </a:r>
            <a:endParaRPr sz="2500" b="1">
              <a:latin typeface="Times New Roman" panose="02020603050405020304" charset="0"/>
              <a:cs typeface="Times New Roman" panose="02020603050405020304" charset="0"/>
            </a:endParaRPr>
          </a:p>
        </p:txBody>
      </p:sp>
      <p:sp>
        <p:nvSpPr>
          <p:cNvPr id="103" name="Google Shape;103;g29b09dd602b_0_53"/>
          <p:cNvSpPr txBox="1"/>
          <p:nvPr/>
        </p:nvSpPr>
        <p:spPr>
          <a:xfrm>
            <a:off x="6348625" y="1656175"/>
            <a:ext cx="4937100" cy="35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g29b09dd602b_0_53"/>
          <p:cNvSpPr txBox="1"/>
          <p:nvPr/>
        </p:nvSpPr>
        <p:spPr>
          <a:xfrm>
            <a:off x="7060050" y="1400050"/>
            <a:ext cx="4681200" cy="448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g29b09dd602b_0_53"/>
          <p:cNvSpPr txBox="1"/>
          <p:nvPr/>
        </p:nvSpPr>
        <p:spPr>
          <a:xfrm>
            <a:off x="6761250" y="1414275"/>
            <a:ext cx="4581600" cy="4510500"/>
          </a:xfrm>
          <a:prstGeom prst="rect">
            <a:avLst/>
          </a:prstGeom>
          <a:noFill/>
          <a:ln>
            <a:noFill/>
          </a:ln>
        </p:spPr>
        <p:txBody>
          <a:bodyPr spcFirstLastPara="1" wrap="square" lIns="91425" tIns="91425" rIns="91425" bIns="91425" anchor="t" anchorCtr="0">
            <a:noAutofit/>
          </a:bodyPr>
          <a:lstStyle/>
          <a:p>
            <a:pPr marL="101600" lvl="0" indent="0" algn="just" rtl="0">
              <a:spcBef>
                <a:spcPts val="0"/>
              </a:spcBef>
              <a:spcAft>
                <a:spcPts val="0"/>
              </a:spcAft>
              <a:buSzPts val="2000"/>
              <a:buNone/>
            </a:pPr>
            <a:endParaRPr sz="2000"/>
          </a:p>
        </p:txBody>
      </p:sp>
      <p:pic>
        <p:nvPicPr>
          <p:cNvPr id="2" name="Picture 1" descr="COMPONENT"/>
          <p:cNvPicPr>
            <a:picLocks noChangeAspect="1"/>
          </p:cNvPicPr>
          <p:nvPr/>
        </p:nvPicPr>
        <p:blipFill>
          <a:blip r:embed="rId1"/>
          <a:stretch>
            <a:fillRect/>
          </a:stretch>
        </p:blipFill>
        <p:spPr>
          <a:xfrm>
            <a:off x="1631315" y="1196340"/>
            <a:ext cx="8268970" cy="46247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9b09dd602b_0_62"/>
          <p:cNvSpPr txBox="1"/>
          <p:nvPr/>
        </p:nvSpPr>
        <p:spPr>
          <a:xfrm>
            <a:off x="2293600" y="375625"/>
            <a:ext cx="7925100" cy="110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b="1">
                <a:latin typeface="Times New Roman" panose="02020603050405020304" charset="0"/>
                <a:cs typeface="Times New Roman" panose="02020603050405020304" charset="0"/>
              </a:rPr>
              <a:t>DEPLOYMENT DIAGRAM</a:t>
            </a:r>
            <a:endParaRPr sz="2600" b="1">
              <a:latin typeface="Times New Roman" panose="02020603050405020304" charset="0"/>
              <a:cs typeface="Times New Roman" panose="02020603050405020304" charset="0"/>
            </a:endParaRPr>
          </a:p>
        </p:txBody>
      </p:sp>
      <p:sp>
        <p:nvSpPr>
          <p:cNvPr id="113" name="Google Shape;113;g29b09dd602b_0_62"/>
          <p:cNvSpPr txBox="1"/>
          <p:nvPr/>
        </p:nvSpPr>
        <p:spPr>
          <a:xfrm>
            <a:off x="6448225" y="1513875"/>
            <a:ext cx="4666800" cy="38844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800"/>
          </a:p>
        </p:txBody>
      </p:sp>
      <p:pic>
        <p:nvPicPr>
          <p:cNvPr id="2" name="Picture 1" descr="DEPLOYMENT"/>
          <p:cNvPicPr>
            <a:picLocks noChangeAspect="1"/>
          </p:cNvPicPr>
          <p:nvPr/>
        </p:nvPicPr>
        <p:blipFill>
          <a:blip r:embed="rId1"/>
          <a:stretch>
            <a:fillRect/>
          </a:stretch>
        </p:blipFill>
        <p:spPr>
          <a:xfrm>
            <a:off x="1375410" y="1052195"/>
            <a:ext cx="8663940" cy="50565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9b09dd602b_0_69"/>
          <p:cNvSpPr txBox="1"/>
          <p:nvPr/>
        </p:nvSpPr>
        <p:spPr>
          <a:xfrm>
            <a:off x="2805800" y="276025"/>
            <a:ext cx="6231900" cy="72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b="1">
                <a:latin typeface="Times New Roman" panose="02020603050405020304" charset="0"/>
                <a:cs typeface="Times New Roman" panose="02020603050405020304" charset="0"/>
              </a:rPr>
              <a:t>STATE MACHINE DIAGRAM</a:t>
            </a:r>
            <a:endParaRPr sz="2600" b="1">
              <a:latin typeface="Times New Roman" panose="02020603050405020304" charset="0"/>
              <a:cs typeface="Times New Roman" panose="02020603050405020304" charset="0"/>
            </a:endParaRPr>
          </a:p>
        </p:txBody>
      </p:sp>
      <p:sp>
        <p:nvSpPr>
          <p:cNvPr id="121" name="Google Shape;121;g29b09dd602b_0_69"/>
          <p:cNvSpPr txBox="1"/>
          <p:nvPr/>
        </p:nvSpPr>
        <p:spPr>
          <a:xfrm>
            <a:off x="6021375" y="1200850"/>
            <a:ext cx="5392500" cy="4382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1800"/>
          </a:p>
        </p:txBody>
      </p:sp>
      <p:pic>
        <p:nvPicPr>
          <p:cNvPr id="2" name="Picture 1" descr="STATE"/>
          <p:cNvPicPr>
            <a:picLocks noChangeAspect="1"/>
          </p:cNvPicPr>
          <p:nvPr/>
        </p:nvPicPr>
        <p:blipFill>
          <a:blip r:embed="rId1"/>
          <a:stretch>
            <a:fillRect/>
          </a:stretch>
        </p:blipFill>
        <p:spPr>
          <a:xfrm>
            <a:off x="2414905" y="944245"/>
            <a:ext cx="7356475" cy="51377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p:nvPr/>
        </p:nvSpPr>
        <p:spPr>
          <a:xfrm>
            <a:off x="2487612" y="534987"/>
            <a:ext cx="72264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New Roman" panose="020206030504050203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9"/>
          <p:cNvSpPr txBox="1"/>
          <p:nvPr/>
        </p:nvSpPr>
        <p:spPr>
          <a:xfrm>
            <a:off x="527050" y="1508125"/>
            <a:ext cx="11137800" cy="4497300"/>
          </a:xfrm>
          <a:prstGeom prst="rect">
            <a:avLst/>
          </a:prstGeom>
          <a:noFill/>
          <a:ln>
            <a:noFill/>
          </a:ln>
        </p:spPr>
        <p:txBody>
          <a:bodyPr spcFirstLastPara="1" wrap="square" lIns="91425" tIns="45700" rIns="91425" bIns="45700" anchor="t" anchorCtr="0">
            <a:normAutofit/>
          </a:bodyPr>
          <a:lstStyle/>
          <a:p>
            <a:pPr marL="0" marR="0" lvl="0" indent="0" algn="just" rtl="0">
              <a:lnSpc>
                <a:spcPct val="140000"/>
              </a:lnSpc>
              <a:spcBef>
                <a:spcPts val="1000"/>
              </a:spcBef>
              <a:spcAft>
                <a:spcPts val="0"/>
              </a:spcAft>
              <a:buClr>
                <a:srgbClr val="000000"/>
              </a:buClr>
              <a:buSzPts val="2362"/>
              <a:buFont typeface="Arial" panose="020B0604020202020204"/>
              <a:buNone/>
            </a:pPr>
            <a:endParaRPr sz="2360" b="0" i="0" u="none" strike="noStrike" cap="none">
              <a:solidFill>
                <a:srgbClr val="000000"/>
              </a:solidFill>
              <a:highlight>
                <a:schemeClr val="lt1"/>
              </a:highlight>
              <a:latin typeface="Arial" panose="020B0604020202020204"/>
              <a:ea typeface="Arial" panose="020B0604020202020204"/>
              <a:cs typeface="Arial" panose="020B0604020202020204"/>
              <a:sym typeface="Arial" panose="020B0604020202020204"/>
            </a:endParaRPr>
          </a:p>
        </p:txBody>
      </p:sp>
      <p:sp>
        <p:nvSpPr>
          <p:cNvPr id="166" name="Google Shape;166;p9"/>
          <p:cNvSpPr txBox="1"/>
          <p:nvPr/>
        </p:nvSpPr>
        <p:spPr>
          <a:xfrm>
            <a:off x="390175" y="1912800"/>
            <a:ext cx="5327700" cy="253555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US" sz="2100" b="1"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Hardware requirements:</a:t>
            </a:r>
            <a:endParaRPr sz="2100" b="1"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l" rtl="0">
              <a:lnSpc>
                <a:spcPct val="100000"/>
              </a:lnSpc>
              <a:spcBef>
                <a:spcPts val="0"/>
              </a:spcBef>
              <a:spcAft>
                <a:spcPts val="0"/>
              </a:spcAft>
              <a:buClr>
                <a:srgbClr val="000000"/>
              </a:buClr>
              <a:buSzPts val="2100"/>
              <a:buFont typeface="Arial" panose="020B0604020202020204" pitchFamily="34" charset="0"/>
              <a:buChar char="•"/>
            </a:pPr>
            <a:r>
              <a:rPr lang="en-IN" altLang="en-US"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I5 PROCESSOR</a:t>
            </a:r>
            <a:endParaRPr lang="en-IN" altLang="en-US"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l" rtl="0">
              <a:lnSpc>
                <a:spcPct val="100000"/>
              </a:lnSpc>
              <a:spcBef>
                <a:spcPts val="0"/>
              </a:spcBef>
              <a:spcAft>
                <a:spcPts val="0"/>
              </a:spcAft>
              <a:buClr>
                <a:srgbClr val="000000"/>
              </a:buClr>
              <a:buSzPts val="2100"/>
              <a:buFont typeface="Arial" panose="020B0604020202020204" pitchFamily="34" charset="0"/>
              <a:buChar char="•"/>
            </a:pPr>
            <a:r>
              <a:rPr lang="en-IN" altLang="en-US"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16GB RAM</a:t>
            </a:r>
            <a:endParaRPr lang="en-IN" altLang="en-US"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l" rtl="0">
              <a:lnSpc>
                <a:spcPct val="100000"/>
              </a:lnSpc>
              <a:spcBef>
                <a:spcPts val="0"/>
              </a:spcBef>
              <a:spcAft>
                <a:spcPts val="0"/>
              </a:spcAft>
              <a:buClr>
                <a:srgbClr val="000000"/>
              </a:buClr>
              <a:buSzPts val="2100"/>
              <a:buFont typeface="Arial" panose="020B0604020202020204" pitchFamily="34" charset="0"/>
              <a:buChar char="•"/>
            </a:pPr>
            <a:r>
              <a:rPr lang="en-IN" altLang="en-US"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LAPTOP OR DESKTOP</a:t>
            </a:r>
            <a:endParaRPr lang="en-IN" altLang="en-US"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l" rtl="0">
              <a:lnSpc>
                <a:spcPct val="100000"/>
              </a:lnSpc>
              <a:spcBef>
                <a:spcPts val="0"/>
              </a:spcBef>
              <a:spcAft>
                <a:spcPts val="0"/>
              </a:spcAft>
              <a:buClr>
                <a:srgbClr val="000000"/>
              </a:buClr>
              <a:buSzPts val="2100"/>
              <a:buFont typeface="Arial" panose="020B0604020202020204" pitchFamily="34" charset="0"/>
              <a:buChar char="•"/>
            </a:pPr>
            <a:r>
              <a:rPr lang="en-IN" altLang="en-US"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512 SSD</a:t>
            </a:r>
            <a:endParaRPr lang="en-IN" altLang="en-US"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l" rtl="0">
              <a:lnSpc>
                <a:spcPct val="100000"/>
              </a:lnSpc>
              <a:spcBef>
                <a:spcPts val="0"/>
              </a:spcBef>
              <a:spcAft>
                <a:spcPts val="0"/>
              </a:spcAft>
              <a:buClr>
                <a:srgbClr val="000000"/>
              </a:buClr>
              <a:buSzPts val="2100"/>
              <a:buFont typeface="Arial" panose="020B0604020202020204" pitchFamily="34" charset="0"/>
              <a:buChar char="•"/>
            </a:pPr>
            <a:endParaRPr lang="en-IN" altLang="en-US"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l" rtl="0">
              <a:lnSpc>
                <a:spcPct val="100000"/>
              </a:lnSpc>
              <a:spcBef>
                <a:spcPts val="0"/>
              </a:spcBef>
              <a:spcAft>
                <a:spcPts val="0"/>
              </a:spcAft>
              <a:buClr>
                <a:srgbClr val="000000"/>
              </a:buClr>
              <a:buSzPts val="2100"/>
              <a:buFont typeface="Arial" panose="020B0604020202020204" pitchFamily="34" charset="0"/>
              <a:buChar char="•"/>
            </a:pPr>
            <a:endParaRPr lang="en-IN" altLang="en-US" sz="2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100"/>
              <a:buFont typeface="Arial" panose="020B0604020202020204"/>
              <a:buNone/>
            </a:pPr>
            <a:endParaRPr lang="en-IN" altLang="en-US" sz="2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9"/>
          <p:cNvSpPr txBox="1"/>
          <p:nvPr/>
        </p:nvSpPr>
        <p:spPr>
          <a:xfrm>
            <a:off x="2562500" y="292925"/>
            <a:ext cx="8117400" cy="10266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chemeClr val="dk1"/>
              </a:buClr>
              <a:buSzPts val="4400"/>
              <a:buFont typeface="Times New Roman" panose="02020603050405020304"/>
              <a:buNone/>
            </a:pPr>
            <a:r>
              <a:rPr lang="en-US" sz="41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SYSTEM REQUIREMENTS</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100"/>
              <a:buFont typeface="Arial" panose="020B0604020202020204"/>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p9"/>
          <p:cNvSpPr txBox="1"/>
          <p:nvPr/>
        </p:nvSpPr>
        <p:spPr>
          <a:xfrm>
            <a:off x="5735915" y="1844855"/>
            <a:ext cx="4394100" cy="3353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panose="020B0604020202020204"/>
              <a:buNone/>
            </a:pPr>
            <a:r>
              <a:rPr lang="en-US" sz="2000" b="1"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Software requirements:</a:t>
            </a:r>
            <a:endParaRPr sz="2000" b="1"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just" rtl="0">
              <a:lnSpc>
                <a:spcPct val="100000"/>
              </a:lnSpc>
              <a:spcBef>
                <a:spcPts val="0"/>
              </a:spcBef>
              <a:spcAft>
                <a:spcPts val="0"/>
              </a:spcAft>
              <a:buClr>
                <a:schemeClr val="dk1"/>
              </a:buClr>
              <a:buSzPts val="1100"/>
              <a:buFont typeface="Arial" panose="020B0604020202020204" pitchFamily="34" charset="0"/>
              <a:buChar char="•"/>
            </a:pPr>
            <a:r>
              <a:rPr lang="en-IN" sz="20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NUMPY</a:t>
            </a:r>
            <a:endParaRPr lang="en-IN" sz="20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just" rtl="0">
              <a:lnSpc>
                <a:spcPct val="100000"/>
              </a:lnSpc>
              <a:spcBef>
                <a:spcPts val="0"/>
              </a:spcBef>
              <a:spcAft>
                <a:spcPts val="0"/>
              </a:spcAft>
              <a:buClr>
                <a:schemeClr val="dk1"/>
              </a:buClr>
              <a:buSzPts val="1100"/>
              <a:buFont typeface="Arial" panose="020B0604020202020204" pitchFamily="34" charset="0"/>
              <a:buChar char="•"/>
            </a:pPr>
            <a:r>
              <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PANDAS</a:t>
            </a:r>
            <a:endPar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just" rtl="0">
              <a:lnSpc>
                <a:spcPct val="100000"/>
              </a:lnSpc>
              <a:spcBef>
                <a:spcPts val="0"/>
              </a:spcBef>
              <a:spcAft>
                <a:spcPts val="0"/>
              </a:spcAft>
              <a:buClr>
                <a:schemeClr val="dk1"/>
              </a:buClr>
              <a:buSzPts val="1100"/>
              <a:buFont typeface="Arial" panose="020B0604020202020204" pitchFamily="34" charset="0"/>
              <a:buChar char="•"/>
            </a:pPr>
            <a:r>
              <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SKLEARN</a:t>
            </a:r>
            <a:endPar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just" rtl="0">
              <a:lnSpc>
                <a:spcPct val="100000"/>
              </a:lnSpc>
              <a:spcBef>
                <a:spcPts val="0"/>
              </a:spcBef>
              <a:spcAft>
                <a:spcPts val="0"/>
              </a:spcAft>
              <a:buClr>
                <a:schemeClr val="dk1"/>
              </a:buClr>
              <a:buSzPts val="1100"/>
              <a:buFont typeface="Arial" panose="020B0604020202020204" pitchFamily="34" charset="0"/>
              <a:buChar char="•"/>
            </a:pPr>
            <a:r>
              <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JUPYTER </a:t>
            </a:r>
            <a:r>
              <a:rPr lang="en-IN" sz="1800" b="0" i="0" u="none" strike="noStrike" cap="none" dirty="0" smtClean="0">
                <a:solidFill>
                  <a:srgbClr val="000000"/>
                </a:solidFill>
                <a:latin typeface="Times New Roman" panose="02020603050405020304" charset="0"/>
                <a:ea typeface="Arial" panose="020B0604020202020204"/>
                <a:cs typeface="Times New Roman" panose="02020603050405020304" charset="0"/>
                <a:sym typeface="Arial" panose="020B0604020202020204"/>
              </a:rPr>
              <a:t>NOTEBOOK</a:t>
            </a:r>
            <a:endPar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just" rtl="0">
              <a:lnSpc>
                <a:spcPct val="100000"/>
              </a:lnSpc>
              <a:spcBef>
                <a:spcPts val="0"/>
              </a:spcBef>
              <a:spcAft>
                <a:spcPts val="0"/>
              </a:spcAft>
              <a:buClr>
                <a:schemeClr val="dk1"/>
              </a:buClr>
              <a:buSzPts val="1100"/>
              <a:buFont typeface="Arial" panose="020B0604020202020204" pitchFamily="34" charset="0"/>
              <a:buChar char="•"/>
            </a:pPr>
            <a:r>
              <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FLASK</a:t>
            </a:r>
            <a:endPar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just" rtl="0">
              <a:lnSpc>
                <a:spcPct val="100000"/>
              </a:lnSpc>
              <a:spcBef>
                <a:spcPts val="0"/>
              </a:spcBef>
              <a:spcAft>
                <a:spcPts val="0"/>
              </a:spcAft>
              <a:buClr>
                <a:schemeClr val="dk1"/>
              </a:buClr>
              <a:buSzPts val="1100"/>
              <a:buFont typeface="Arial" panose="020B0604020202020204" pitchFamily="34" charset="0"/>
              <a:buChar char="•"/>
            </a:pPr>
            <a:r>
              <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PYTHON3</a:t>
            </a:r>
            <a:endPar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just" rtl="0">
              <a:lnSpc>
                <a:spcPct val="100000"/>
              </a:lnSpc>
              <a:spcBef>
                <a:spcPts val="0"/>
              </a:spcBef>
              <a:spcAft>
                <a:spcPts val="0"/>
              </a:spcAft>
              <a:buClr>
                <a:schemeClr val="dk1"/>
              </a:buClr>
              <a:buSzPts val="1100"/>
              <a:buFont typeface="Arial" panose="020B0604020202020204" pitchFamily="34" charset="0"/>
              <a:buChar char="•"/>
            </a:pPr>
            <a:r>
              <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PIP</a:t>
            </a:r>
            <a:endPar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285750" marR="0" lvl="0" indent="-285750" algn="just" rtl="0">
              <a:lnSpc>
                <a:spcPct val="100000"/>
              </a:lnSpc>
              <a:spcBef>
                <a:spcPts val="0"/>
              </a:spcBef>
              <a:spcAft>
                <a:spcPts val="0"/>
              </a:spcAft>
              <a:buClr>
                <a:schemeClr val="dk1"/>
              </a:buClr>
              <a:buSzPts val="1100"/>
              <a:buFont typeface="Arial" panose="020B0604020202020204" pitchFamily="34" charset="0"/>
              <a:buChar char="•"/>
            </a:pPr>
            <a:r>
              <a:rPr lang="en-IN" sz="1800" b="0" i="0" u="none" strike="noStrike" cap="none" dirty="0">
                <a:solidFill>
                  <a:srgbClr val="000000"/>
                </a:solidFill>
                <a:latin typeface="Times New Roman" panose="02020603050405020304" charset="0"/>
                <a:ea typeface="Arial" panose="020B0604020202020204"/>
                <a:cs typeface="Times New Roman" panose="02020603050405020304" charset="0"/>
                <a:sym typeface="Arial" panose="020B0604020202020204"/>
              </a:rPr>
              <a:t>VISUAL STUDIO </a:t>
            </a:r>
            <a:r>
              <a:rPr lang="en-IN" sz="1800" b="0" i="0" u="none" strike="noStrike" cap="none" dirty="0" smtClean="0">
                <a:solidFill>
                  <a:srgbClr val="000000"/>
                </a:solidFill>
                <a:latin typeface="Times New Roman" panose="02020603050405020304" charset="0"/>
                <a:ea typeface="Arial" panose="020B0604020202020204"/>
                <a:cs typeface="Times New Roman" panose="02020603050405020304" charset="0"/>
                <a:sym typeface="Arial" panose="020B0604020202020204"/>
              </a:rPr>
              <a:t>CODE</a:t>
            </a:r>
            <a:endParaRPr lang="en-IN" sz="1800" dirty="0">
              <a:latin typeface="Times New Roman" panose="02020603050405020304" charset="0"/>
              <a:cs typeface="Times New Roman" panose="02020603050405020304" charset="0"/>
            </a:endParaRPr>
          </a:p>
          <a:p>
            <a:pPr marL="285750" marR="0" lvl="0" indent="-285750" algn="just" rtl="0">
              <a:lnSpc>
                <a:spcPct val="100000"/>
              </a:lnSpc>
              <a:spcBef>
                <a:spcPts val="0"/>
              </a:spcBef>
              <a:spcAft>
                <a:spcPts val="0"/>
              </a:spcAft>
              <a:buClr>
                <a:schemeClr val="dk1"/>
              </a:buClr>
              <a:buSzPts val="1100"/>
              <a:buFont typeface="Arial" panose="020B0604020202020204" pitchFamily="34" charset="0"/>
              <a:buChar char="•"/>
            </a:pPr>
            <a:r>
              <a:rPr lang="en-IN" sz="1800" b="0" i="0" u="none" strike="noStrike" cap="none" dirty="0" smtClean="0">
                <a:solidFill>
                  <a:srgbClr val="000000"/>
                </a:solidFill>
                <a:latin typeface="Times New Roman" panose="02020603050405020304" charset="0"/>
                <a:ea typeface="Arial" panose="020B0604020202020204"/>
                <a:cs typeface="Times New Roman" panose="02020603050405020304" charset="0"/>
                <a:sym typeface="Arial" panose="020B0604020202020204"/>
              </a:rPr>
              <a:t>ANY WEB BROWSER</a:t>
            </a:r>
            <a:endParaRPr lang="en-IN" sz="1800" b="0" i="0" u="none" strike="noStrike" cap="none" dirty="0" smtClean="0">
              <a:solidFill>
                <a:srgbClr val="000000"/>
              </a:solidFill>
              <a:latin typeface="Times New Roman" panose="02020603050405020304" charset="0"/>
              <a:ea typeface="Arial" panose="020B0604020202020204"/>
              <a:cs typeface="Times New Roman" panose="02020603050405020304" charset="0"/>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9b09dd602b_0_83"/>
          <p:cNvSpPr txBox="1"/>
          <p:nvPr/>
        </p:nvSpPr>
        <p:spPr>
          <a:xfrm>
            <a:off x="2351260" y="116925"/>
            <a:ext cx="6772500" cy="76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600" b="1">
                <a:latin typeface="Times New Roman" panose="02020603050405020304" charset="0"/>
                <a:cs typeface="Times New Roman" panose="02020603050405020304" charset="0"/>
              </a:rPr>
              <a:t>ALGORITHMS</a:t>
            </a:r>
            <a:endParaRPr lang="en-IN" sz="2600" b="1">
              <a:latin typeface="Times New Roman" panose="02020603050405020304" charset="0"/>
              <a:cs typeface="Times New Roman" panose="02020603050405020304" charset="0"/>
            </a:endParaRPr>
          </a:p>
        </p:txBody>
      </p:sp>
      <p:sp>
        <p:nvSpPr>
          <p:cNvPr id="2" name="Text Box 1"/>
          <p:cNvSpPr txBox="1"/>
          <p:nvPr/>
        </p:nvSpPr>
        <p:spPr>
          <a:xfrm>
            <a:off x="335280" y="621030"/>
            <a:ext cx="11065510" cy="5478780"/>
          </a:xfrm>
          <a:prstGeom prst="rect">
            <a:avLst/>
          </a:prstGeom>
          <a:noFill/>
        </p:spPr>
        <p:txBody>
          <a:bodyPr wrap="square" rtlCol="0">
            <a:noAutofit/>
          </a:bodyPr>
          <a:lstStyle/>
          <a:p>
            <a:pPr algn="ctr"/>
            <a:r>
              <a:rPr lang="en-IN" altLang="en-US" sz="2400" b="1">
                <a:latin typeface="Times New Roman" panose="02020603050405020304" charset="0"/>
                <a:cs typeface="Times New Roman" panose="02020603050405020304" charset="0"/>
              </a:rPr>
              <a:t>CNN ALGORITHM</a:t>
            </a:r>
            <a:endParaRPr lang="en-IN" altLang="en-US" sz="1800">
              <a:latin typeface="Times New Roman" panose="02020603050405020304" charset="0"/>
              <a:cs typeface="Times New Roman" panose="02020603050405020304" charset="0"/>
            </a:endParaRPr>
          </a:p>
          <a:p>
            <a:pPr algn="just"/>
            <a:r>
              <a:rPr lang="en-IN" altLang="en-US" sz="1800" b="1">
                <a:latin typeface="Times New Roman" panose="02020603050405020304" charset="0"/>
                <a:cs typeface="Times New Roman" panose="02020603050405020304" charset="0"/>
              </a:rPr>
              <a:t>STEP-1:Image Data Generation:</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The </a:t>
            </a:r>
            <a:r>
              <a:rPr lang="en-IN" altLang="en-US" sz="1800" b="1">
                <a:latin typeface="Times New Roman" panose="02020603050405020304" charset="0"/>
                <a:cs typeface="Times New Roman" panose="02020603050405020304" charset="0"/>
              </a:rPr>
              <a:t>ImageDataGenerator </a:t>
            </a:r>
            <a:r>
              <a:rPr lang="en-IN" altLang="en-US" sz="1800">
                <a:latin typeface="Times New Roman" panose="02020603050405020304" charset="0"/>
                <a:cs typeface="Times New Roman" panose="02020603050405020304" charset="0"/>
              </a:rPr>
              <a:t>class from Keras is used for real-time data augmentation and preprocessing. </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It generates batches of tensor image data with real-time data augmentation. </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In this case, images are rescaled by dividing pixel values by 255 and split into training and validation sets.</a:t>
            </a:r>
            <a:endParaRPr lang="en-IN" altLang="en-US" sz="1800">
              <a:latin typeface="Times New Roman" panose="02020603050405020304" charset="0"/>
              <a:cs typeface="Times New Roman" panose="02020603050405020304" charset="0"/>
            </a:endParaRPr>
          </a:p>
          <a:p>
            <a:pPr algn="just"/>
            <a:endParaRPr lang="en-IN" altLang="en-US" sz="1800">
              <a:latin typeface="Times New Roman" panose="02020603050405020304" charset="0"/>
              <a:cs typeface="Times New Roman" panose="02020603050405020304" charset="0"/>
            </a:endParaRPr>
          </a:p>
          <a:p>
            <a:pPr algn="just"/>
            <a:r>
              <a:rPr lang="en-IN" altLang="en-US" sz="1800" b="1">
                <a:latin typeface="Times New Roman" panose="02020603050405020304" charset="0"/>
                <a:cs typeface="Times New Roman" panose="02020603050405020304" charset="0"/>
              </a:rPr>
              <a:t>STEP-2:Splitting the data and resizing the images :</a:t>
            </a:r>
            <a:endParaRPr lang="en-IN" altLang="en-US" sz="18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The </a:t>
            </a:r>
            <a:r>
              <a:rPr lang="en-IN" altLang="en-US" sz="1800" b="1">
                <a:latin typeface="Times New Roman" panose="02020603050405020304" charset="0"/>
                <a:cs typeface="Times New Roman" panose="02020603050405020304" charset="0"/>
              </a:rPr>
              <a:t>flow_from_directory </a:t>
            </a:r>
            <a:r>
              <a:rPr lang="en-IN" altLang="en-US" sz="1800">
                <a:latin typeface="Times New Roman" panose="02020603050405020304" charset="0"/>
                <a:cs typeface="Times New Roman" panose="02020603050405020304" charset="0"/>
              </a:rPr>
              <a:t>method generates batches of data from images stored in a directory. </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It automatically infers the labels from the directory structure.</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Two generators are created, </a:t>
            </a:r>
            <a:r>
              <a:rPr lang="en-IN" altLang="en-US" sz="1800" b="1">
                <a:latin typeface="Times New Roman" panose="02020603050405020304" charset="0"/>
                <a:cs typeface="Times New Roman" panose="02020603050405020304" charset="0"/>
              </a:rPr>
              <a:t>train_generator</a:t>
            </a:r>
            <a:r>
              <a:rPr lang="en-IN" altLang="en-US" sz="1800">
                <a:latin typeface="Times New Roman" panose="02020603050405020304" charset="0"/>
                <a:cs typeface="Times New Roman" panose="02020603050405020304" charset="0"/>
              </a:rPr>
              <a:t> and </a:t>
            </a:r>
            <a:r>
              <a:rPr lang="en-IN" altLang="en-US" sz="1800" b="1">
                <a:latin typeface="Times New Roman" panose="02020603050405020304" charset="0"/>
                <a:cs typeface="Times New Roman" panose="02020603050405020304" charset="0"/>
              </a:rPr>
              <a:t>test_generator</a:t>
            </a:r>
            <a:r>
              <a:rPr lang="en-IN" altLang="en-US" sz="1800">
                <a:latin typeface="Times New Roman" panose="02020603050405020304" charset="0"/>
                <a:cs typeface="Times New Roman" panose="02020603050405020304" charset="0"/>
              </a:rPr>
              <a:t>, for the training and validation subsets, respectively.</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The target size is set to (256, 256), and the batch size is set to 20. Images are resized to fit this size during training.</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altLang="en-US" sz="1800">
              <a:latin typeface="Times New Roman" panose="02020603050405020304" charset="0"/>
              <a:cs typeface="Times New Roman" panose="02020603050405020304" charset="0"/>
            </a:endParaRPr>
          </a:p>
          <a:p>
            <a:pPr algn="just"/>
            <a:r>
              <a:rPr lang="en-IN" altLang="en-US" sz="1800" b="1">
                <a:latin typeface="Times New Roman" panose="02020603050405020304" charset="0"/>
                <a:cs typeface="Times New Roman" panose="02020603050405020304" charset="0"/>
              </a:rPr>
              <a:t>STEP-3:Model Architecture Setup:</a:t>
            </a:r>
            <a:endParaRPr lang="en-IN" altLang="en-US" sz="18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The model is created as a </a:t>
            </a:r>
            <a:r>
              <a:rPr lang="en-IN" altLang="en-US" sz="1800" b="1">
                <a:latin typeface="Times New Roman" panose="02020603050405020304" charset="0"/>
                <a:cs typeface="Times New Roman" panose="02020603050405020304" charset="0"/>
              </a:rPr>
              <a:t>sequential model</a:t>
            </a:r>
            <a:r>
              <a:rPr lang="en-IN" altLang="en-US" sz="1800">
                <a:latin typeface="Times New Roman" panose="02020603050405020304" charset="0"/>
                <a:cs typeface="Times New Roman" panose="02020603050405020304" charset="0"/>
              </a:rPr>
              <a:t>, meaning layers are added sequentially.</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The first layer is a </a:t>
            </a:r>
            <a:r>
              <a:rPr lang="en-IN" altLang="en-US" sz="1800" b="1">
                <a:latin typeface="Times New Roman" panose="02020603050405020304" charset="0"/>
                <a:cs typeface="Times New Roman" panose="02020603050405020304" charset="0"/>
              </a:rPr>
              <a:t>convolutional layer (Conv2D) </a:t>
            </a:r>
            <a:r>
              <a:rPr lang="en-IN" altLang="en-US" sz="1800">
                <a:latin typeface="Times New Roman" panose="02020603050405020304" charset="0"/>
                <a:cs typeface="Times New Roman" panose="02020603050405020304" charset="0"/>
              </a:rPr>
              <a:t>with 32 filters, each having a kernel size of (5, 5), using the ReLU activation function. </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The input shape is (256, 256, 3), indicating the height, width, and channels (RGB) of the input image.</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Another convolutional layer with similar parameters follows, maintaining the same padding.</a:t>
            </a:r>
            <a:endParaRPr lang="en-IN" altLang="en-US" sz="1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txBox="1"/>
          <p:nvPr/>
        </p:nvSpPr>
        <p:spPr>
          <a:xfrm>
            <a:off x="70512" y="87850"/>
            <a:ext cx="11585700" cy="54228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700" b="1"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ABSTRACT</a:t>
            </a:r>
            <a:endParaRPr sz="2700" b="1"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457200" algn="just" rtl="0">
              <a:lnSpc>
                <a:spcPct val="150000"/>
              </a:lnSpc>
              <a:spcBef>
                <a:spcPts val="0"/>
              </a:spcBef>
              <a:spcAft>
                <a:spcPts val="0"/>
              </a:spcAft>
              <a:buClr>
                <a:schemeClr val="dk1"/>
              </a:buClr>
              <a:buSzPts val="1100"/>
              <a:buFont typeface="Arial" panose="020B0604020202020204"/>
              <a:buNone/>
            </a:pPr>
            <a:r>
              <a:rPr lang="en-US" sz="1600" b="0"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Parkinson's disease is a disorder of the central nervous system that affects movement,often including tremors.Nerve cell damage in the brain causes dopamine levels to drop,leading to the symptoms of Parkinson’s. According to the statistics of World Health Organization, the prevalence of PD has doubled in the past 25 years.Global estimates in 2019 showed over 8.5 million individuals with PD.Current estimates suggests that,in 2019,PD resulted in 5.8 million disability adjusted life years,an increase of 81% since 2000 and caused 3,29,000 deaths.According to Union Ministry and Family Healthcare statistics PD is projected to increased</a:t>
            </a:r>
            <a:endParaRPr sz="1600" b="0"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rtl="0">
              <a:lnSpc>
                <a:spcPct val="150000"/>
              </a:lnSpc>
              <a:spcBef>
                <a:spcPts val="0"/>
              </a:spcBef>
              <a:spcAft>
                <a:spcPts val="0"/>
              </a:spcAft>
              <a:buClr>
                <a:schemeClr val="dk1"/>
              </a:buClr>
              <a:buSzPts val="1100"/>
              <a:buFont typeface="Arial" panose="020B0604020202020204"/>
              <a:buNone/>
            </a:pPr>
            <a:r>
              <a:rPr lang="en-US" sz="1600" b="0"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by 19% by 2050.</a:t>
            </a:r>
            <a:endParaRPr sz="1600" b="0"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rtl="0">
              <a:lnSpc>
                <a:spcPct val="150000"/>
              </a:lnSpc>
              <a:spcBef>
                <a:spcPts val="0"/>
              </a:spcBef>
              <a:spcAft>
                <a:spcPts val="0"/>
              </a:spcAft>
              <a:buClr>
                <a:schemeClr val="dk1"/>
              </a:buClr>
              <a:buSzPts val="1100"/>
              <a:buFont typeface="Arial" panose="020B0604020202020204"/>
              <a:buNone/>
            </a:pPr>
            <a:r>
              <a:rPr lang="en-US" sz="1600" b="0"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Parkinson’s disease is a cumulative disorder in the nervous system.PD patients may experience difficulty in movement and speaking due to damages in certain parts of the brain. In this study,researchers have used two types of ensemble learning methods: Stacking Classifier and Voting Classifier,which are potential methods of PD detection using machine learning.Stacking classifier method obtained accuracy of 92.2% and voting classifier obtained accuracy of 83.57% respectively.This study would help come out with higher detection accuracy for medical applications such as this chronic disease.</a:t>
            </a:r>
            <a:endParaRPr sz="1600" b="0"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just" rtl="0">
              <a:lnSpc>
                <a:spcPct val="150000"/>
              </a:lnSpc>
              <a:spcBef>
                <a:spcPts val="0"/>
              </a:spcBef>
              <a:spcAft>
                <a:spcPts val="0"/>
              </a:spcAft>
              <a:buClr>
                <a:schemeClr val="dk1"/>
              </a:buClr>
              <a:buSzPts val="1100"/>
              <a:buFont typeface="Arial" panose="020B0604020202020204"/>
              <a:buNone/>
            </a:pPr>
            <a:r>
              <a:rPr lang="en-US" sz="1600" b="0"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In our project we are using XGB(extreme gradient boosting algorithm) to detect Parkinson's disease.It has become one of the most popular and widely used machine learning algorithms due to its ability to handle large datasets and its ability to achieve a state of high accuracy in machine learning. Along with this we are also using a Random forest algorithm which predicts the output with high accuracy.</a:t>
            </a:r>
            <a:endParaRPr sz="1600" b="0" i="0" u="none" strike="noStrike" cap="none">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457200" algn="just" rtl="0">
              <a:lnSpc>
                <a:spcPct val="150000"/>
              </a:lnSpc>
              <a:spcBef>
                <a:spcPts val="0"/>
              </a:spcBef>
              <a:spcAft>
                <a:spcPts val="0"/>
              </a:spcAft>
              <a:buClr>
                <a:schemeClr val="dk1"/>
              </a:buClr>
              <a:buSzPts val="1100"/>
              <a:buFont typeface="Arial" panose="020B0604020202020204"/>
              <a:buNone/>
            </a:pPr>
            <a:r>
              <a:rPr lang="en-US" sz="1700" b="0" i="0" u="none" strike="noStrike" cap="none">
                <a:solidFill>
                  <a:srgbClr val="000000"/>
                </a:solidFill>
                <a:latin typeface="Times New Roman" panose="02020603050405020304" charset="0"/>
                <a:ea typeface="Arial" panose="020B0604020202020204"/>
                <a:cs typeface="Times New Roman" panose="02020603050405020304" charset="0"/>
                <a:sym typeface="Arial" panose="020B0604020202020204"/>
              </a:rPr>
              <a:t>                                  </a:t>
            </a:r>
            <a:endParaRPr sz="1700" b="0" i="0" u="none" strike="noStrike" cap="none">
              <a:solidFill>
                <a:srgbClr val="000000"/>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just" rtl="0">
              <a:lnSpc>
                <a:spcPct val="150000"/>
              </a:lnSpc>
              <a:spcBef>
                <a:spcPts val="0"/>
              </a:spcBef>
              <a:spcAft>
                <a:spcPts val="0"/>
              </a:spcAft>
              <a:buClr>
                <a:schemeClr val="dk1"/>
              </a:buClr>
              <a:buSzPts val="1100"/>
              <a:buFont typeface="Arial" panose="020B0604020202020204"/>
              <a:buNone/>
            </a:pPr>
            <a:endParaRPr sz="1700" b="0" i="0" u="none" strike="noStrike" cap="none">
              <a:solidFill>
                <a:srgbClr val="000000"/>
              </a:solidFill>
              <a:latin typeface="Times New Roman" panose="02020603050405020304" charset="0"/>
              <a:ea typeface="Arial" panose="020B0604020202020204"/>
              <a:cs typeface="Times New Roman" panose="02020603050405020304" charset="0"/>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6685" y="272415"/>
            <a:ext cx="11918950" cy="5758180"/>
          </a:xfrm>
          <a:prstGeom prst="rect">
            <a:avLst/>
          </a:prstGeom>
          <a:noFill/>
        </p:spPr>
        <p:txBody>
          <a:bodyPr wrap="square" rtlCol="0">
            <a:noAutofit/>
          </a:bodyPr>
          <a:lstStyle/>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sym typeface="+mn-ea"/>
              </a:rPr>
              <a:t>A </a:t>
            </a:r>
            <a:r>
              <a:rPr lang="en-IN" altLang="en-US" sz="1800" b="1">
                <a:latin typeface="Times New Roman" panose="02020603050405020304" charset="0"/>
                <a:cs typeface="Times New Roman" panose="02020603050405020304" charset="0"/>
                <a:sym typeface="+mn-ea"/>
              </a:rPr>
              <a:t>max-pooling layer (MaxPool2D)</a:t>
            </a:r>
            <a:r>
              <a:rPr lang="en-IN" altLang="en-US" sz="1800">
                <a:latin typeface="Times New Roman" panose="02020603050405020304" charset="0"/>
                <a:cs typeface="Times New Roman" panose="02020603050405020304" charset="0"/>
                <a:sym typeface="+mn-ea"/>
              </a:rPr>
              <a:t> with a pool size of (2, 2) is added to downsample the feature maps obtained from convolutional layers.</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sym typeface="+mn-ea"/>
              </a:rPr>
              <a:t>This pattern repeats with two more pairs of convolutional layers followed by max-pooling layers, gradually increasing the number of filters to 64 in the subsequent layers.</a:t>
            </a:r>
            <a:endParaRPr lang="en-IN" altLang="en-US" sz="1800">
              <a:latin typeface="Times New Roman" panose="02020603050405020304" charset="0"/>
              <a:cs typeface="Times New Roman" panose="02020603050405020304" charset="0"/>
              <a:sym typeface="+mn-ea"/>
            </a:endParaRPr>
          </a:p>
          <a:p>
            <a:pPr marL="285750" indent="-285750" algn="just">
              <a:buFont typeface="Arial" panose="020B0604020202020204" pitchFamily="34" charset="0"/>
              <a:buChar char="•"/>
            </a:pPr>
            <a:endParaRPr lang="en-IN" altLang="en-US" sz="1800">
              <a:latin typeface="Times New Roman" panose="02020603050405020304" charset="0"/>
              <a:cs typeface="Times New Roman" panose="02020603050405020304" charset="0"/>
              <a:sym typeface="+mn-ea"/>
            </a:endParaRPr>
          </a:p>
          <a:p>
            <a:pPr marL="0" indent="0" algn="just">
              <a:buFont typeface="Arial" panose="020B0604020202020204" pitchFamily="34" charset="0"/>
              <a:buNone/>
            </a:pPr>
            <a:r>
              <a:rPr lang="en-IN" altLang="en-US" sz="1800" b="1">
                <a:latin typeface="Times New Roman" panose="02020603050405020304" charset="0"/>
                <a:cs typeface="Times New Roman" panose="02020603050405020304" charset="0"/>
              </a:rPr>
              <a:t>STEP-4:Flatten and Dense Layers:</a:t>
            </a:r>
            <a:endParaRPr lang="en-IN" altLang="en-US" sz="18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The </a:t>
            </a:r>
            <a:r>
              <a:rPr lang="en-IN" altLang="en-US" sz="1800" b="1">
                <a:latin typeface="Times New Roman" panose="02020603050405020304" charset="0"/>
                <a:cs typeface="Times New Roman" panose="02020603050405020304" charset="0"/>
              </a:rPr>
              <a:t>Flatten layer</a:t>
            </a:r>
            <a:r>
              <a:rPr lang="en-IN" altLang="en-US" sz="1800">
                <a:latin typeface="Times New Roman" panose="02020603050405020304" charset="0"/>
                <a:cs typeface="Times New Roman" panose="02020603050405020304" charset="0"/>
              </a:rPr>
              <a:t> is added to convert the 2D feature maps into a 1D feature vector, preparing it for input into a fully connected Dense layer.</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A fully connected Dense layer with 256 neurons and ReLU activation function is added.</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Finally, a Dense layer with 2 neurons equal to the number of classes and softmax activation function is added, which outputs the probabilities for each class ,in this case, 2 classes: Parkinson's and healthy.</a:t>
            </a:r>
            <a:endParaRPr lang="en-IN" altLang="en-US" sz="18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IN" altLang="en-US" sz="1800">
              <a:latin typeface="Times New Roman" panose="02020603050405020304" charset="0"/>
              <a:cs typeface="Times New Roman" panose="02020603050405020304" charset="0"/>
            </a:endParaRPr>
          </a:p>
          <a:p>
            <a:pPr marL="0" indent="0" algn="just">
              <a:buFont typeface="Arial" panose="020B0604020202020204" pitchFamily="34" charset="0"/>
              <a:buNone/>
            </a:pPr>
            <a:r>
              <a:rPr lang="en-IN" altLang="en-US" sz="1800" b="1">
                <a:latin typeface="Times New Roman" panose="02020603050405020304" charset="0"/>
                <a:cs typeface="Times New Roman" panose="02020603050405020304" charset="0"/>
                <a:sym typeface="+mn-ea"/>
              </a:rPr>
              <a:t>STEP-5:Model Summary:</a:t>
            </a:r>
            <a:endParaRPr lang="en-IN" altLang="en-US" sz="1800" b="1">
              <a:latin typeface="Times New Roman" panose="02020603050405020304" charset="0"/>
              <a:cs typeface="Times New Roman" panose="02020603050405020304" charset="0"/>
              <a:sym typeface="+mn-ea"/>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The summary() method is called on the model to display a summary of its architecture, including details like layer type, output shape, and number of parameters.</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altLang="en-US" sz="1800">
              <a:latin typeface="Times New Roman" panose="02020603050405020304" charset="0"/>
              <a:cs typeface="Times New Roman" panose="02020603050405020304" charset="0"/>
            </a:endParaRPr>
          </a:p>
          <a:p>
            <a:pPr marL="0" indent="0" algn="just">
              <a:buFont typeface="Arial" panose="020B0604020202020204" pitchFamily="34" charset="0"/>
              <a:buNone/>
            </a:pPr>
            <a:r>
              <a:rPr lang="en-IN" altLang="en-US" sz="1800" b="1">
                <a:latin typeface="Times New Roman" panose="02020603050405020304" charset="0"/>
                <a:cs typeface="Times New Roman" panose="02020603050405020304" charset="0"/>
              </a:rPr>
              <a:t>STEP-6:Model Compilation:</a:t>
            </a:r>
            <a:endParaRPr lang="en-IN" altLang="en-US" sz="18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a:latin typeface="Times New Roman" panose="02020603050405020304" charset="0"/>
                <a:cs typeface="Times New Roman" panose="02020603050405020304" charset="0"/>
              </a:rPr>
              <a:t>The compile() method is called on the model to configure its learning process.</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sz="1800" b="1">
                <a:latin typeface="Times New Roman" panose="02020603050405020304" charset="0"/>
                <a:cs typeface="Times New Roman" panose="02020603050405020304" charset="0"/>
              </a:rPr>
              <a:t>optimizer="adam"</a:t>
            </a:r>
            <a:r>
              <a:rPr lang="en-IN" altLang="en-US" sz="1800">
                <a:latin typeface="Times New Roman" panose="02020603050405020304" charset="0"/>
                <a:cs typeface="Times New Roman" panose="02020603050405020304" charset="0"/>
              </a:rPr>
              <a:t>: Adam optimization algorithm is chosen as the optimizer. Adam is an adaptive learning rate optimization algorithm that is commonly used for training deep neural networks.</a:t>
            </a: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altLang="en-US" sz="18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IN" altLang="en-US" sz="1800">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IN" altLang="en-US"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IN" altLang="en-US" sz="1800">
              <a:latin typeface="Times New Roman" panose="02020603050405020304" charset="0"/>
              <a:cs typeface="Times New Roman" panose="02020603050405020304" charset="0"/>
            </a:endParaRPr>
          </a:p>
          <a:p>
            <a:endParaRPr 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9545" y="339725"/>
            <a:ext cx="11682095" cy="5465445"/>
          </a:xfrm>
          <a:prstGeom prst="rect">
            <a:avLst/>
          </a:prstGeom>
          <a:noFill/>
        </p:spPr>
        <p:txBody>
          <a:bodyPr wrap="square" rtlCol="0">
            <a:noAutofit/>
          </a:bodyPr>
          <a:lstStyle/>
          <a:p>
            <a:pPr marL="285750" indent="-285750">
              <a:buFont typeface="Arial" panose="020B0604020202020204" pitchFamily="34" charset="0"/>
              <a:buChar char="•"/>
            </a:pPr>
            <a:r>
              <a:rPr lang="en-US" sz="1800" b="1">
                <a:latin typeface="Times New Roman" panose="02020603050405020304" charset="0"/>
                <a:cs typeface="Times New Roman" panose="02020603050405020304" charset="0"/>
              </a:rPr>
              <a:t>loss="categorical_crossentropy"</a:t>
            </a:r>
            <a:r>
              <a:rPr lang="en-US" sz="1800">
                <a:latin typeface="Times New Roman" panose="02020603050405020304" charset="0"/>
                <a:cs typeface="Times New Roman" panose="02020603050405020304" charset="0"/>
              </a:rPr>
              <a:t>: Categorical cross-entropy is chosen as the loss function. </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It is commonly used for multi-class classification problems.</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b="1">
                <a:latin typeface="Times New Roman" panose="02020603050405020304" charset="0"/>
                <a:cs typeface="Times New Roman" panose="02020603050405020304" charset="0"/>
              </a:rPr>
              <a:t>metric</a:t>
            </a:r>
            <a:r>
              <a:rPr lang="en-US" sz="1800">
                <a:latin typeface="Times New Roman" panose="02020603050405020304" charset="0"/>
                <a:cs typeface="Times New Roman" panose="02020603050405020304" charset="0"/>
              </a:rPr>
              <a:t>s=['accuracy', precision, recall, sensitivity, specificity]: Metrics to monitor during training are specified. </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The metrics include accuracy, precision, recall, sensitivity, and specificity. </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These metrics help in evaluating the performance of the model during training and validation.</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1800" b="1">
                <a:latin typeface="Times New Roman" panose="02020603050405020304" charset="0"/>
                <a:cs typeface="Times New Roman" panose="02020603050405020304" charset="0"/>
              </a:rPr>
              <a:t>STEP-7:Model Training:</a:t>
            </a:r>
            <a:endParaRPr lang="en-IN" altLang="en-US" sz="1800" b="1">
              <a:latin typeface="Times New Roman" panose="02020603050405020304" charset="0"/>
              <a:cs typeface="Times New Roman" panose="02020603050405020304" charset="0"/>
            </a:endParaRPr>
          </a:p>
          <a:p>
            <a:pPr marL="0" indent="0">
              <a:buFont typeface="Arial" panose="020B0604020202020204" pitchFamily="34" charset="0"/>
              <a:buNone/>
            </a:pPr>
            <a:endParaRPr lang="en-IN" altLang="en-US" sz="18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rPr>
              <a:t>The fit() method is called on the model to train it on the training data (train_generator) for a specified number of epochs.</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epochs=15</a:t>
            </a:r>
            <a:r>
              <a:rPr lang="en-IN" altLang="en-US" sz="1800">
                <a:latin typeface="Times New Roman" panose="02020603050405020304" charset="0"/>
                <a:cs typeface="Times New Roman" panose="02020603050405020304" charset="0"/>
              </a:rPr>
              <a:t>: The number of epochs is set to 15, indicating that the entire training dataset will be passed through the network 15 times during training.</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Validation_data=test_generator</a:t>
            </a:r>
            <a:r>
              <a:rPr lang="en-IN" altLang="en-US" sz="1800">
                <a:latin typeface="Times New Roman" panose="02020603050405020304" charset="0"/>
                <a:cs typeface="Times New Roman" panose="02020603050405020304" charset="0"/>
              </a:rPr>
              <a:t>: The validation data (test_generator) is provided to evaluate the model's performance on unseen data after each epoch. This helps in monitoring the model's generalization ability and detecting overfitting.</a:t>
            </a:r>
            <a:endParaRPr lang="en-IN" altLang="en-US" sz="1800">
              <a:latin typeface="Times New Roman" panose="02020603050405020304" charset="0"/>
              <a:cs typeface="Times New Roman" panose="02020603050405020304" charset="0"/>
            </a:endParaRPr>
          </a:p>
          <a:p>
            <a:pPr marL="0" indent="0">
              <a:buFont typeface="Arial" panose="020B0604020202020204" pitchFamily="34" charset="0"/>
              <a:buNone/>
            </a:pPr>
            <a:endParaRPr lang="en-IN" alt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1800" b="1">
                <a:latin typeface="Times New Roman" panose="02020603050405020304" charset="0"/>
                <a:cs typeface="Times New Roman" panose="02020603050405020304" charset="0"/>
              </a:rPr>
              <a:t>STEP-8:Training History:</a:t>
            </a:r>
            <a:endParaRPr lang="en-IN" altLang="en-US" sz="1800" b="1">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1800">
                <a:latin typeface="Times New Roman" panose="02020603050405020304" charset="0"/>
                <a:cs typeface="Times New Roman" panose="02020603050405020304" charset="0"/>
              </a:rPr>
              <a:t>The fit() method returns a History object (hist in this case) that contains information about the training history, including loss and metrics values at each epoch.</a:t>
            </a:r>
            <a:endParaRPr lang="en-IN" alt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1800">
                <a:latin typeface="Times New Roman" panose="02020603050405020304" charset="0"/>
                <a:cs typeface="Times New Roman" panose="02020603050405020304" charset="0"/>
              </a:rPr>
              <a:t>This history object can be used to visualize the training progress, analyze the model's performance, and identify any issues such as overfitting or underfitting.</a:t>
            </a:r>
            <a:endParaRPr lang="en-IN" altLang="en-US" sz="18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5575" y="405130"/>
            <a:ext cx="11812905" cy="5482590"/>
          </a:xfrm>
          <a:prstGeom prst="rect">
            <a:avLst/>
          </a:prstGeom>
          <a:noFill/>
        </p:spPr>
        <p:txBody>
          <a:bodyPr wrap="square" rtlCol="0">
            <a:noAutofit/>
          </a:bodyPr>
          <a:lstStyle/>
          <a:p>
            <a:pPr algn="ctr"/>
            <a:r>
              <a:rPr lang="en-IN" altLang="en-US" sz="2800" b="1">
                <a:latin typeface="Times New Roman" panose="02020603050405020304" charset="0"/>
                <a:cs typeface="Times New Roman" panose="02020603050405020304" charset="0"/>
              </a:rPr>
              <a:t>RESNET50 ALGORITHM</a:t>
            </a:r>
            <a:endParaRPr lang="en-IN" altLang="en-US" sz="2800" b="1">
              <a:latin typeface="Times New Roman" panose="02020603050405020304" charset="0"/>
              <a:cs typeface="Times New Roman" panose="02020603050405020304" charset="0"/>
            </a:endParaRPr>
          </a:p>
          <a:p>
            <a:pPr algn="l"/>
            <a:endParaRPr lang="en-IN" altLang="en-US" sz="1800" b="1">
              <a:latin typeface="Times New Roman" panose="02020603050405020304" charset="0"/>
              <a:cs typeface="Times New Roman" panose="02020603050405020304" charset="0"/>
            </a:endParaRPr>
          </a:p>
          <a:p>
            <a:pPr algn="l"/>
            <a:r>
              <a:rPr lang="en-IN" altLang="en-US" sz="1800" b="1">
                <a:latin typeface="Times New Roman" panose="02020603050405020304" charset="0"/>
                <a:cs typeface="Times New Roman" panose="02020603050405020304" charset="0"/>
              </a:rPr>
              <a:t>STEP-1:Image Data Preparation:</a:t>
            </a:r>
            <a:endParaRPr lang="en-IN" altLang="en-US" sz="1800" b="1">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IN" altLang="en-US" sz="1800">
                <a:latin typeface="Times New Roman" panose="02020603050405020304" charset="0"/>
                <a:cs typeface="Times New Roman" panose="02020603050405020304" charset="0"/>
              </a:rPr>
              <a:t>Define </a:t>
            </a:r>
            <a:r>
              <a:rPr lang="en-IN" altLang="en-US" sz="1800" b="1">
                <a:latin typeface="Times New Roman" panose="02020603050405020304" charset="0"/>
                <a:cs typeface="Times New Roman" panose="02020603050405020304" charset="0"/>
              </a:rPr>
              <a:t>img_height </a:t>
            </a:r>
            <a:r>
              <a:rPr lang="en-IN" altLang="en-US" sz="1800">
                <a:latin typeface="Times New Roman" panose="02020603050405020304" charset="0"/>
                <a:cs typeface="Times New Roman" panose="02020603050405020304" charset="0"/>
              </a:rPr>
              <a:t>and </a:t>
            </a:r>
            <a:r>
              <a:rPr lang="en-IN" altLang="en-US" sz="1800" b="1">
                <a:latin typeface="Times New Roman" panose="02020603050405020304" charset="0"/>
                <a:cs typeface="Times New Roman" panose="02020603050405020304" charset="0"/>
              </a:rPr>
              <a:t>img_width</a:t>
            </a:r>
            <a:r>
              <a:rPr lang="en-IN" altLang="en-US" sz="1800">
                <a:latin typeface="Times New Roman" panose="02020603050405020304" charset="0"/>
                <a:cs typeface="Times New Roman" panose="02020603050405020304" charset="0"/>
              </a:rPr>
              <a:t> as 256.</a:t>
            </a:r>
            <a:endParaRPr lang="en-IN" altLang="en-US" sz="18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IN" altLang="en-US" sz="1800">
                <a:latin typeface="Times New Roman" panose="02020603050405020304" charset="0"/>
                <a:cs typeface="Times New Roman" panose="02020603050405020304" charset="0"/>
              </a:rPr>
              <a:t>Set </a:t>
            </a:r>
            <a:r>
              <a:rPr lang="en-IN" altLang="en-US" sz="1800" b="1">
                <a:latin typeface="Times New Roman" panose="02020603050405020304" charset="0"/>
                <a:cs typeface="Times New Roman" panose="02020603050405020304" charset="0"/>
              </a:rPr>
              <a:t>batch_size</a:t>
            </a:r>
            <a:r>
              <a:rPr lang="en-IN" altLang="en-US" sz="1800">
                <a:latin typeface="Times New Roman" panose="02020603050405020304" charset="0"/>
                <a:cs typeface="Times New Roman" panose="02020603050405020304" charset="0"/>
              </a:rPr>
              <a:t> to 20.</a:t>
            </a:r>
            <a:endParaRPr lang="en-IN" altLang="en-US" sz="18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IN" altLang="en-US" sz="1800">
                <a:latin typeface="Times New Roman" panose="02020603050405020304" charset="0"/>
                <a:cs typeface="Times New Roman" panose="02020603050405020304" charset="0"/>
              </a:rPr>
              <a:t>Create an instance of </a:t>
            </a:r>
            <a:r>
              <a:rPr lang="en-IN" altLang="en-US" sz="1800" b="1">
                <a:latin typeface="Times New Roman" panose="02020603050405020304" charset="0"/>
                <a:cs typeface="Times New Roman" panose="02020603050405020304" charset="0"/>
              </a:rPr>
              <a:t>ImageDataGenerator </a:t>
            </a:r>
            <a:r>
              <a:rPr lang="en-IN" altLang="en-US" sz="1800">
                <a:latin typeface="Times New Roman" panose="02020603050405020304" charset="0"/>
                <a:cs typeface="Times New Roman" panose="02020603050405020304" charset="0"/>
              </a:rPr>
              <a:t>named </a:t>
            </a:r>
            <a:r>
              <a:rPr lang="en-IN" altLang="en-US" sz="1800" b="1">
                <a:latin typeface="Times New Roman" panose="02020603050405020304" charset="0"/>
                <a:cs typeface="Times New Roman" panose="02020603050405020304" charset="0"/>
              </a:rPr>
              <a:t>train_datagen.</a:t>
            </a:r>
            <a:r>
              <a:rPr lang="en-IN" altLang="en-US" sz="1800">
                <a:latin typeface="Times New Roman" panose="02020603050405020304" charset="0"/>
                <a:cs typeface="Times New Roman" panose="02020603050405020304" charset="0"/>
              </a:rPr>
              <a:t> This object will perform data augmentation and normalization. It also splits the data into training and validation sets using the </a:t>
            </a:r>
            <a:r>
              <a:rPr lang="en-IN" altLang="en-US" sz="1800" b="1">
                <a:latin typeface="Times New Roman" panose="02020603050405020304" charset="0"/>
                <a:cs typeface="Times New Roman" panose="02020603050405020304" charset="0"/>
              </a:rPr>
              <a:t>validation_split </a:t>
            </a:r>
            <a:r>
              <a:rPr lang="en-IN" altLang="en-US" sz="1800">
                <a:latin typeface="Times New Roman" panose="02020603050405020304" charset="0"/>
                <a:cs typeface="Times New Roman" panose="02020603050405020304" charset="0"/>
              </a:rPr>
              <a:t>parameter, where 30% of the data is used for validation.</a:t>
            </a:r>
            <a:endParaRPr lang="en-IN" altLang="en-US" sz="18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IN" altLang="en-US" sz="1800">
                <a:latin typeface="Times New Roman" panose="02020603050405020304" charset="0"/>
                <a:cs typeface="Times New Roman" panose="02020603050405020304" charset="0"/>
              </a:rPr>
              <a:t>Use </a:t>
            </a:r>
            <a:r>
              <a:rPr lang="en-IN" altLang="en-US" sz="1800" b="1">
                <a:latin typeface="Times New Roman" panose="02020603050405020304" charset="0"/>
                <a:cs typeface="Times New Roman" panose="02020603050405020304" charset="0"/>
              </a:rPr>
              <a:t>flow_from_directory</a:t>
            </a:r>
            <a:r>
              <a:rPr lang="en-IN" altLang="en-US" sz="1800">
                <a:latin typeface="Times New Roman" panose="02020603050405020304" charset="0"/>
                <a:cs typeface="Times New Roman" panose="02020603050405020304" charset="0"/>
              </a:rPr>
              <a:t> method to generate batches of data from images stored in a directory (data_dir). Two generators are created, </a:t>
            </a:r>
            <a:r>
              <a:rPr lang="en-IN" altLang="en-US" sz="1800" b="1">
                <a:latin typeface="Times New Roman" panose="02020603050405020304" charset="0"/>
                <a:cs typeface="Times New Roman" panose="02020603050405020304" charset="0"/>
              </a:rPr>
              <a:t>train_generator </a:t>
            </a:r>
            <a:endParaRPr lang="en-US" altLang="en-IN" sz="1800" b="1">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altLang="en-IN" sz="1800">
                <a:latin typeface="Times New Roman" panose="02020603050405020304" charset="0"/>
                <a:cs typeface="Times New Roman" panose="02020603050405020304" charset="0"/>
              </a:rPr>
              <a:t>F</a:t>
            </a:r>
            <a:r>
              <a:rPr lang="en-IN" altLang="en-US" sz="1800">
                <a:latin typeface="Times New Roman" panose="02020603050405020304" charset="0"/>
                <a:cs typeface="Times New Roman" panose="02020603050405020304" charset="0"/>
              </a:rPr>
              <a:t>or the training subset and </a:t>
            </a:r>
            <a:r>
              <a:rPr lang="en-IN" altLang="en-US" sz="1800" b="1">
                <a:latin typeface="Times New Roman" panose="02020603050405020304" charset="0"/>
                <a:cs typeface="Times New Roman" panose="02020603050405020304" charset="0"/>
              </a:rPr>
              <a:t>test_generator</a:t>
            </a:r>
            <a:r>
              <a:rPr lang="en-IN" altLang="en-US" sz="1800">
                <a:latin typeface="Times New Roman" panose="02020603050405020304" charset="0"/>
                <a:cs typeface="Times New Roman" panose="02020603050405020304" charset="0"/>
              </a:rPr>
              <a:t> for the validation subset. Images are resized to (256, 256) and batched into groups of 20.</a:t>
            </a:r>
            <a:endParaRPr lang="en-IN" altLang="en-US" sz="180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IN" altLang="en-US" sz="1800">
              <a:latin typeface="Times New Roman" panose="02020603050405020304" charset="0"/>
              <a:cs typeface="Times New Roman" panose="02020603050405020304" charset="0"/>
            </a:endParaRPr>
          </a:p>
          <a:p>
            <a:pPr marL="0" indent="0" algn="l">
              <a:buFont typeface="Arial" panose="020B0604020202020204" pitchFamily="34" charset="0"/>
              <a:buNone/>
            </a:pPr>
            <a:r>
              <a:rPr lang="en-IN" altLang="en-US" sz="1800" b="1">
                <a:latin typeface="Times New Roman" panose="02020603050405020304" charset="0"/>
                <a:cs typeface="Times New Roman" panose="02020603050405020304" charset="0"/>
              </a:rPr>
              <a:t>STEP-2:Base Model Setup:</a:t>
            </a:r>
            <a:endParaRPr lang="en-IN" altLang="en-US" sz="1800" b="1">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IN" altLang="en-US" sz="1800">
                <a:latin typeface="Times New Roman" panose="02020603050405020304" charset="0"/>
                <a:cs typeface="Times New Roman" panose="02020603050405020304" charset="0"/>
              </a:rPr>
              <a:t>Initialize the base model as ResNet50 using </a:t>
            </a:r>
            <a:r>
              <a:rPr lang="en-IN" altLang="en-US" sz="1800" b="1">
                <a:latin typeface="Times New Roman" panose="02020603050405020304" charset="0"/>
                <a:cs typeface="Times New Roman" panose="02020603050405020304" charset="0"/>
              </a:rPr>
              <a:t>tf.keras.applications.ResNet50</a:t>
            </a:r>
            <a:r>
              <a:rPr lang="en-IN" altLang="en-US" sz="1800">
                <a:latin typeface="Times New Roman" panose="02020603050405020304" charset="0"/>
                <a:cs typeface="Times New Roman" panose="02020603050405020304" charset="0"/>
              </a:rPr>
              <a:t>.</a:t>
            </a:r>
            <a:endParaRPr lang="en-IN" altLang="en-US" sz="18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IN" altLang="en-US" sz="1800">
                <a:latin typeface="Times New Roman" panose="02020603050405020304" charset="0"/>
                <a:cs typeface="Times New Roman" panose="02020603050405020304" charset="0"/>
              </a:rPr>
              <a:t>Specify </a:t>
            </a:r>
            <a:r>
              <a:rPr lang="en-IN" altLang="en-US" sz="1800" b="1">
                <a:latin typeface="Times New Roman" panose="02020603050405020304" charset="0"/>
                <a:cs typeface="Times New Roman" panose="02020603050405020304" charset="0"/>
              </a:rPr>
              <a:t>input_shape</a:t>
            </a:r>
            <a:r>
              <a:rPr lang="en-IN" altLang="en-US" sz="1800">
                <a:latin typeface="Times New Roman" panose="02020603050405020304" charset="0"/>
                <a:cs typeface="Times New Roman" panose="02020603050405020304" charset="0"/>
              </a:rPr>
              <a:t> as (256, 256, 3) indicating the height, width, and channels (RGB) of the input image.</a:t>
            </a:r>
            <a:endParaRPr lang="en-IN" altLang="en-US" sz="18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IN" altLang="en-US" sz="1800">
                <a:latin typeface="Times New Roman" panose="02020603050405020304" charset="0"/>
                <a:cs typeface="Times New Roman" panose="02020603050405020304" charset="0"/>
              </a:rPr>
              <a:t>Set </a:t>
            </a:r>
            <a:r>
              <a:rPr lang="en-IN" altLang="en-US" sz="1800" b="1">
                <a:latin typeface="Times New Roman" panose="02020603050405020304" charset="0"/>
                <a:cs typeface="Times New Roman" panose="02020603050405020304" charset="0"/>
              </a:rPr>
              <a:t>include_top</a:t>
            </a:r>
            <a:r>
              <a:rPr lang="en-IN" altLang="en-US" sz="1800">
                <a:latin typeface="Times New Roman" panose="02020603050405020304" charset="0"/>
                <a:cs typeface="Times New Roman" panose="02020603050405020304" charset="0"/>
              </a:rPr>
              <a:t> to False to exclude the fully-connected layers at the top of the network.</a:t>
            </a:r>
            <a:endParaRPr lang="en-IN" altLang="en-US" sz="1800">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IN" altLang="en-US" sz="1800">
                <a:latin typeface="Times New Roman" panose="02020603050405020304" charset="0"/>
                <a:cs typeface="Times New Roman" panose="02020603050405020304" charset="0"/>
              </a:rPr>
              <a:t>Initialize the weights with pre-trained ImageNet weights by setting </a:t>
            </a:r>
            <a:r>
              <a:rPr lang="en-IN" altLang="en-US" sz="1800" b="1">
                <a:latin typeface="Times New Roman" panose="02020603050405020304" charset="0"/>
                <a:cs typeface="Times New Roman" panose="02020603050405020304" charset="0"/>
              </a:rPr>
              <a:t>weights </a:t>
            </a:r>
            <a:r>
              <a:rPr lang="en-IN" altLang="en-US" sz="1800">
                <a:latin typeface="Times New Roman" panose="02020603050405020304" charset="0"/>
                <a:cs typeface="Times New Roman" panose="02020603050405020304" charset="0"/>
              </a:rPr>
              <a:t>to '</a:t>
            </a:r>
            <a:r>
              <a:rPr lang="en-IN" altLang="en-US" sz="1800" b="1">
                <a:latin typeface="Times New Roman" panose="02020603050405020304" charset="0"/>
                <a:cs typeface="Times New Roman" panose="02020603050405020304" charset="0"/>
              </a:rPr>
              <a:t>imagenet'.</a:t>
            </a:r>
            <a:endParaRPr lang="en-IN" altLang="en-US" sz="1800" b="1">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29540" y="260350"/>
            <a:ext cx="11358245" cy="5810885"/>
          </a:xfrm>
          <a:prstGeom prst="rect">
            <a:avLst/>
          </a:prstGeom>
          <a:noFill/>
        </p:spPr>
        <p:txBody>
          <a:bodyPr wrap="square" rtlCol="0">
            <a:noAutofit/>
          </a:bodyPr>
          <a:lstStyle/>
          <a:p>
            <a:endParaRPr lang="en-IN" altLang="en-US" sz="1800" b="1">
              <a:latin typeface="Times New Roman" panose="02020603050405020304" charset="0"/>
              <a:cs typeface="Times New Roman" panose="02020603050405020304" charset="0"/>
            </a:endParaRPr>
          </a:p>
          <a:p>
            <a:endParaRPr lang="en-IN" altLang="en-US" sz="1800" b="1">
              <a:latin typeface="Times New Roman" panose="02020603050405020304" charset="0"/>
              <a:cs typeface="Times New Roman" panose="02020603050405020304" charset="0"/>
            </a:endParaRPr>
          </a:p>
          <a:p>
            <a:r>
              <a:rPr lang="en-IN" altLang="en-US" sz="1800" b="1">
                <a:latin typeface="Times New Roman" panose="02020603050405020304" charset="0"/>
                <a:cs typeface="Times New Roman" panose="02020603050405020304" charset="0"/>
              </a:rPr>
              <a:t>STEP-3:</a:t>
            </a:r>
            <a:r>
              <a:rPr lang="en-US" sz="1800" b="1">
                <a:latin typeface="Times New Roman" panose="02020603050405020304" charset="0"/>
                <a:cs typeface="Times New Roman" panose="02020603050405020304" charset="0"/>
              </a:rPr>
              <a:t>Model Construction:</a:t>
            </a:r>
            <a:endParaRPr lang="en-US" sz="18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Create a Sequential model named </a:t>
            </a:r>
            <a:r>
              <a:rPr lang="en-US" sz="1800" b="1">
                <a:latin typeface="Times New Roman" panose="02020603050405020304" charset="0"/>
                <a:cs typeface="Times New Roman" panose="02020603050405020304" charset="0"/>
              </a:rPr>
              <a:t>model</a:t>
            </a:r>
            <a:r>
              <a:rPr lang="en-US" sz="1800">
                <a:latin typeface="Times New Roman" panose="02020603050405020304" charset="0"/>
                <a:cs typeface="Times New Roman" panose="02020603050405020304" charset="0"/>
              </a:rPr>
              <a:t>.</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Add the</a:t>
            </a:r>
            <a:r>
              <a:rPr lang="en-US" sz="1800" b="1">
                <a:latin typeface="Times New Roman" panose="02020603050405020304" charset="0"/>
                <a:cs typeface="Times New Roman" panose="02020603050405020304" charset="0"/>
              </a:rPr>
              <a:t> base_model3</a:t>
            </a:r>
            <a:r>
              <a:rPr lang="en-US" sz="1800">
                <a:latin typeface="Times New Roman" panose="02020603050405020304" charset="0"/>
                <a:cs typeface="Times New Roman" panose="02020603050405020304" charset="0"/>
              </a:rPr>
              <a:t> (ResNet50) as the first layer of the model.</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Add a </a:t>
            </a:r>
            <a:r>
              <a:rPr lang="en-US" sz="1800" b="1">
                <a:latin typeface="Times New Roman" panose="02020603050405020304" charset="0"/>
                <a:cs typeface="Times New Roman" panose="02020603050405020304" charset="0"/>
              </a:rPr>
              <a:t>GlobalAveragePooling2</a:t>
            </a:r>
            <a:r>
              <a:rPr lang="en-IN" altLang="en-US" sz="1800" b="1">
                <a:latin typeface="Times New Roman" panose="02020603050405020304" charset="0"/>
                <a:cs typeface="Times New Roman" panose="02020603050405020304" charset="0"/>
              </a:rPr>
              <a:t>D</a:t>
            </a:r>
            <a:r>
              <a:rPr lang="en-US" sz="1800">
                <a:latin typeface="Times New Roman" panose="02020603050405020304" charset="0"/>
                <a:cs typeface="Times New Roman" panose="02020603050405020304" charset="0"/>
              </a:rPr>
              <a:t> layer to reduce the spatial dimensions of the feature maps obtained from the base model.</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Add a </a:t>
            </a:r>
            <a:r>
              <a:rPr lang="en-US" sz="1800" b="1">
                <a:latin typeface="Times New Roman" panose="02020603050405020304" charset="0"/>
                <a:cs typeface="Times New Roman" panose="02020603050405020304" charset="0"/>
              </a:rPr>
              <a:t>Dense</a:t>
            </a:r>
            <a:r>
              <a:rPr lang="en-US" sz="1800">
                <a:latin typeface="Times New Roman" panose="02020603050405020304" charset="0"/>
                <a:cs typeface="Times New Roman" panose="02020603050405020304" charset="0"/>
              </a:rPr>
              <a:t> layer with 64 neurons and ReLU activation function.</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Add a </a:t>
            </a:r>
            <a:r>
              <a:rPr lang="en-US" sz="1800" b="1">
                <a:latin typeface="Times New Roman" panose="02020603050405020304" charset="0"/>
                <a:cs typeface="Times New Roman" panose="02020603050405020304" charset="0"/>
              </a:rPr>
              <a:t>BatchNormalization</a:t>
            </a:r>
            <a:r>
              <a:rPr lang="en-US" sz="1800">
                <a:latin typeface="Times New Roman" panose="02020603050405020304" charset="0"/>
                <a:cs typeface="Times New Roman" panose="02020603050405020304" charset="0"/>
              </a:rPr>
              <a:t> layer to normalize the activations of the previous layer.</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Add a</a:t>
            </a:r>
            <a:r>
              <a:rPr lang="en-US" sz="1800" b="1">
                <a:latin typeface="Times New Roman" panose="02020603050405020304" charset="0"/>
                <a:cs typeface="Times New Roman" panose="02020603050405020304" charset="0"/>
              </a:rPr>
              <a:t> Dropout </a:t>
            </a:r>
            <a:r>
              <a:rPr lang="en-US" sz="1800">
                <a:latin typeface="Times New Roman" panose="02020603050405020304" charset="0"/>
                <a:cs typeface="Times New Roman" panose="02020603050405020304" charset="0"/>
              </a:rPr>
              <a:t>layer with a dropout rate of 0.2 to prevent overfitting.</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Finally, add a </a:t>
            </a:r>
            <a:r>
              <a:rPr lang="en-US" sz="1800" b="1">
                <a:latin typeface="Times New Roman" panose="02020603050405020304" charset="0"/>
                <a:cs typeface="Times New Roman" panose="02020603050405020304" charset="0"/>
              </a:rPr>
              <a:t>Dense </a:t>
            </a:r>
            <a:r>
              <a:rPr lang="en-US" sz="1800">
                <a:latin typeface="Times New Roman" panose="02020603050405020304" charset="0"/>
                <a:cs typeface="Times New Roman" panose="02020603050405020304" charset="0"/>
              </a:rPr>
              <a:t>layer with 2 neurons and sigmoid activation function, which outputs the probabilities for each class (2 classes: Parkinson's and healthy).</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endParaRPr lang="en-IN" altLang="en-US" sz="1800" b="1">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1800" b="1">
                <a:latin typeface="Times New Roman" panose="02020603050405020304" charset="0"/>
                <a:cs typeface="Times New Roman" panose="02020603050405020304" charset="0"/>
              </a:rPr>
              <a:t>STEP-4:Model Summary:</a:t>
            </a:r>
            <a:endParaRPr lang="en-IN" altLang="en-US" sz="1800" b="1">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1800">
                <a:latin typeface="Times New Roman" panose="02020603050405020304" charset="0"/>
                <a:cs typeface="Times New Roman" panose="02020603050405020304" charset="0"/>
              </a:rPr>
              <a:t>Call the summary() method on the model to display a summary of its architecture, including details like layer type, output shape, and number of parameters.</a:t>
            </a:r>
            <a:endParaRPr lang="en-IN" altLang="en-US" sz="1800">
              <a:latin typeface="Times New Roman" panose="02020603050405020304" charset="0"/>
              <a:cs typeface="Times New Roman" panose="02020603050405020304" charset="0"/>
            </a:endParaRPr>
          </a:p>
          <a:p>
            <a:pPr marL="0" indent="0">
              <a:buFont typeface="Arial" panose="020B0604020202020204" pitchFamily="34" charset="0"/>
              <a:buNone/>
            </a:pPr>
            <a:endParaRPr lang="en-IN" altLang="en-US" sz="1800">
              <a:latin typeface="Times New Roman" panose="02020603050405020304" charset="0"/>
              <a:cs typeface="Times New Roman" panose="02020603050405020304" charset="0"/>
            </a:endParaRPr>
          </a:p>
          <a:p>
            <a:pPr marL="0" indent="0">
              <a:buFont typeface="Arial" panose="020B0604020202020204" pitchFamily="34" charset="0"/>
              <a:buNone/>
            </a:pPr>
            <a:endParaRPr lang="en-IN" altLang="en-US" sz="18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63525" y="980440"/>
            <a:ext cx="11530330" cy="3138170"/>
          </a:xfrm>
          <a:prstGeom prst="rect">
            <a:avLst/>
          </a:prstGeom>
          <a:noFill/>
        </p:spPr>
        <p:txBody>
          <a:bodyPr wrap="square" rtlCol="0">
            <a:spAutoFit/>
          </a:bodyPr>
          <a:lstStyle/>
          <a:p>
            <a:pPr marL="0" indent="0">
              <a:buFont typeface="Arial" panose="020B0604020202020204" pitchFamily="34" charset="0"/>
              <a:buNone/>
            </a:pPr>
            <a:r>
              <a:rPr lang="en-IN" altLang="en-US" sz="1800" b="1">
                <a:latin typeface="Times New Roman" panose="02020603050405020304" charset="0"/>
                <a:cs typeface="Times New Roman" panose="02020603050405020304" charset="0"/>
                <a:sym typeface="+mn-ea"/>
              </a:rPr>
              <a:t>STEP-5:Model Compilation:</a:t>
            </a:r>
            <a:endParaRPr lang="en-IN" altLang="en-US" sz="18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sym typeface="+mn-ea"/>
              </a:rPr>
              <a:t>Compile the model using </a:t>
            </a:r>
            <a:r>
              <a:rPr lang="en-IN" altLang="en-US" sz="1800" b="1">
                <a:latin typeface="Times New Roman" panose="02020603050405020304" charset="0"/>
                <a:cs typeface="Times New Roman" panose="02020603050405020304" charset="0"/>
                <a:sym typeface="+mn-ea"/>
              </a:rPr>
              <a:t>compile() </a:t>
            </a:r>
            <a:r>
              <a:rPr lang="en-IN" altLang="en-US" sz="1800">
                <a:latin typeface="Times New Roman" panose="02020603050405020304" charset="0"/>
                <a:cs typeface="Times New Roman" panose="02020603050405020304" charset="0"/>
                <a:sym typeface="+mn-ea"/>
              </a:rPr>
              <a:t>method.</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sym typeface="+mn-ea"/>
              </a:rPr>
              <a:t>Use Adam optimizer.</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sym typeface="+mn-ea"/>
              </a:rPr>
              <a:t>Set loss function to categorical cross-entropy.</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sym typeface="+mn-ea"/>
              </a:rPr>
              <a:t>Specify metrics to monitor during training, including accuracy, precision, recall, sensitivity, and specificity.</a:t>
            </a:r>
            <a:endParaRPr lang="en-IN" altLang="en-US" sz="1800">
              <a:latin typeface="Times New Roman" panose="02020603050405020304" charset="0"/>
              <a:cs typeface="Times New Roman" panose="02020603050405020304" charset="0"/>
            </a:endParaRPr>
          </a:p>
          <a:p>
            <a:pPr marL="0" indent="0">
              <a:buFont typeface="Arial" panose="020B0604020202020204" pitchFamily="34" charset="0"/>
              <a:buNone/>
            </a:pPr>
            <a:endParaRPr lang="en-IN" altLang="en-US" sz="1800">
              <a:latin typeface="Times New Roman" panose="02020603050405020304" charset="0"/>
              <a:cs typeface="Times New Roman" panose="02020603050405020304" charset="0"/>
            </a:endParaRPr>
          </a:p>
          <a:p>
            <a:endParaRPr lang="en-IN" altLang="en-US" sz="1800" b="1">
              <a:latin typeface="Times New Roman" panose="02020603050405020304" charset="0"/>
              <a:cs typeface="Times New Roman" panose="02020603050405020304" charset="0"/>
            </a:endParaRPr>
          </a:p>
          <a:p>
            <a:r>
              <a:rPr lang="en-IN" altLang="en-US" sz="1800" b="1">
                <a:latin typeface="Times New Roman" panose="02020603050405020304" charset="0"/>
                <a:cs typeface="Times New Roman" panose="02020603050405020304" charset="0"/>
              </a:rPr>
              <a:t>STEP-6:</a:t>
            </a:r>
            <a:r>
              <a:rPr lang="en-US" sz="1800" b="1">
                <a:latin typeface="Times New Roman" panose="02020603050405020304" charset="0"/>
                <a:cs typeface="Times New Roman" panose="02020603050405020304" charset="0"/>
              </a:rPr>
              <a:t>Model Training:</a:t>
            </a:r>
            <a:endParaRPr lang="en-US" sz="18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Train the model using the</a:t>
            </a:r>
            <a:r>
              <a:rPr lang="en-US" sz="1800" b="1">
                <a:latin typeface="Times New Roman" panose="02020603050405020304" charset="0"/>
                <a:cs typeface="Times New Roman" panose="02020603050405020304" charset="0"/>
              </a:rPr>
              <a:t> fit() </a:t>
            </a:r>
            <a:r>
              <a:rPr lang="en-US" sz="1800">
                <a:latin typeface="Times New Roman" panose="02020603050405020304" charset="0"/>
                <a:cs typeface="Times New Roman" panose="02020603050405020304" charset="0"/>
              </a:rPr>
              <a:t>method.</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Pass</a:t>
            </a:r>
            <a:r>
              <a:rPr lang="en-US" sz="1800" b="1">
                <a:latin typeface="Times New Roman" panose="02020603050405020304" charset="0"/>
                <a:cs typeface="Times New Roman" panose="02020603050405020304" charset="0"/>
              </a:rPr>
              <a:t> train_generator </a:t>
            </a:r>
            <a:r>
              <a:rPr lang="en-US" sz="1800">
                <a:latin typeface="Times New Roman" panose="02020603050405020304" charset="0"/>
                <a:cs typeface="Times New Roman" panose="02020603050405020304" charset="0"/>
              </a:rPr>
              <a:t>and </a:t>
            </a:r>
            <a:r>
              <a:rPr lang="en-IN" altLang="en-US" sz="1800">
                <a:latin typeface="Times New Roman" panose="02020603050405020304" charset="0"/>
                <a:cs typeface="Times New Roman" panose="02020603050405020304" charset="0"/>
              </a:rPr>
              <a:t>t</a:t>
            </a:r>
            <a:r>
              <a:rPr lang="en-US" sz="1800" b="1">
                <a:latin typeface="Times New Roman" panose="02020603050405020304" charset="0"/>
                <a:cs typeface="Times New Roman" panose="02020603050405020304" charset="0"/>
              </a:rPr>
              <a:t>est_generator </a:t>
            </a:r>
            <a:r>
              <a:rPr lang="en-US" sz="1800">
                <a:latin typeface="Times New Roman" panose="02020603050405020304" charset="0"/>
                <a:cs typeface="Times New Roman" panose="02020603050405020304" charset="0"/>
              </a:rPr>
              <a:t>as training and validation data, respectively.</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a:latin typeface="Times New Roman" panose="02020603050405020304" charset="0"/>
                <a:cs typeface="Times New Roman" panose="02020603050405020304" charset="0"/>
              </a:rPr>
              <a:t>Set the number of epochs to 15.</a:t>
            </a:r>
            <a:endParaRPr lang="en-US" sz="18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076450" y="523875"/>
            <a:ext cx="7115810" cy="521970"/>
          </a:xfrm>
          <a:prstGeom prst="rect">
            <a:avLst/>
          </a:prstGeom>
          <a:noFill/>
        </p:spPr>
        <p:txBody>
          <a:bodyPr wrap="square" rtlCol="0">
            <a:spAutoFit/>
          </a:bodyPr>
          <a:lstStyle/>
          <a:p>
            <a:pPr algn="ctr"/>
            <a:r>
              <a:rPr lang="en-IN" altLang="en-US" sz="2800"/>
              <a:t>MOBILENET ALGORITHM</a:t>
            </a:r>
            <a:endParaRPr lang="en-IN" altLang="en-US" sz="2800"/>
          </a:p>
        </p:txBody>
      </p:sp>
      <p:sp>
        <p:nvSpPr>
          <p:cNvPr id="4" name="Text Box 3"/>
          <p:cNvSpPr txBox="1"/>
          <p:nvPr/>
        </p:nvSpPr>
        <p:spPr>
          <a:xfrm>
            <a:off x="382905" y="1196975"/>
            <a:ext cx="11637010" cy="4742180"/>
          </a:xfrm>
          <a:prstGeom prst="rect">
            <a:avLst/>
          </a:prstGeom>
          <a:noFill/>
        </p:spPr>
        <p:txBody>
          <a:bodyPr wrap="square" rtlCol="0">
            <a:noAutofit/>
          </a:bodyPr>
          <a:lstStyle/>
          <a:p>
            <a:r>
              <a:rPr lang="en-IN" altLang="en-US" sz="1800" b="1">
                <a:latin typeface="Times New Roman" panose="02020603050405020304" charset="0"/>
                <a:cs typeface="Times New Roman" panose="02020603050405020304" charset="0"/>
              </a:rPr>
              <a:t>STEP-1:Image Data Generators Setup:</a:t>
            </a:r>
            <a:endParaRPr lang="en-IN" altLang="en-US" sz="18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rPr>
              <a:t>Two </a:t>
            </a:r>
            <a:r>
              <a:rPr lang="en-IN" altLang="en-US" sz="1800" b="1">
                <a:latin typeface="Times New Roman" panose="02020603050405020304" charset="0"/>
                <a:cs typeface="Times New Roman" panose="02020603050405020304" charset="0"/>
              </a:rPr>
              <a:t>ImageDataGenerator</a:t>
            </a:r>
            <a:r>
              <a:rPr lang="en-IN" altLang="en-US" sz="1800">
                <a:latin typeface="Times New Roman" panose="02020603050405020304" charset="0"/>
                <a:cs typeface="Times New Roman" panose="02020603050405020304" charset="0"/>
              </a:rPr>
              <a:t> objects, t</a:t>
            </a:r>
            <a:r>
              <a:rPr lang="en-IN" altLang="en-US" sz="1800" b="1">
                <a:latin typeface="Times New Roman" panose="02020603050405020304" charset="0"/>
                <a:cs typeface="Times New Roman" panose="02020603050405020304" charset="0"/>
              </a:rPr>
              <a:t>rain_datagen</a:t>
            </a:r>
            <a:r>
              <a:rPr lang="en-IN" altLang="en-US" sz="1800">
                <a:latin typeface="Times New Roman" panose="02020603050405020304" charset="0"/>
                <a:cs typeface="Times New Roman" panose="02020603050405020304" charset="0"/>
              </a:rPr>
              <a:t> and</a:t>
            </a:r>
            <a:r>
              <a:rPr lang="en-IN" altLang="en-US" sz="1800" b="1">
                <a:latin typeface="Times New Roman" panose="02020603050405020304" charset="0"/>
                <a:cs typeface="Times New Roman" panose="02020603050405020304" charset="0"/>
              </a:rPr>
              <a:t> test_datagen</a:t>
            </a:r>
            <a:r>
              <a:rPr lang="en-IN" altLang="en-US" sz="1800">
                <a:latin typeface="Times New Roman" panose="02020603050405020304" charset="0"/>
                <a:cs typeface="Times New Roman" panose="02020603050405020304" charset="0"/>
              </a:rPr>
              <a:t>, are initialized for data augmentation and preprocessing.</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rescale=1./255</a:t>
            </a:r>
            <a:r>
              <a:rPr lang="en-IN" altLang="en-US" sz="1800">
                <a:latin typeface="Times New Roman" panose="02020603050405020304" charset="0"/>
                <a:cs typeface="Times New Roman" panose="02020603050405020304" charset="0"/>
              </a:rPr>
              <a:t>: Pixel values of images are rescaled to be in the range [0, 1] to normalize them.</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flow_from_directory</a:t>
            </a:r>
            <a:r>
              <a:rPr lang="en-IN" altLang="en-US" sz="1800">
                <a:latin typeface="Times New Roman" panose="02020603050405020304" charset="0"/>
                <a:cs typeface="Times New Roman" panose="02020603050405020304" charset="0"/>
              </a:rPr>
              <a:t> method is used to generate batches of data from images stored in directories.</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rPr>
              <a:t>For the </a:t>
            </a:r>
            <a:r>
              <a:rPr lang="en-IN" altLang="en-US" sz="1800" b="1">
                <a:latin typeface="Times New Roman" panose="02020603050405020304" charset="0"/>
                <a:cs typeface="Times New Roman" panose="02020603050405020304" charset="0"/>
              </a:rPr>
              <a:t>train_generator,</a:t>
            </a:r>
            <a:r>
              <a:rPr lang="en-IN" altLang="en-US" sz="1800">
                <a:latin typeface="Times New Roman" panose="02020603050405020304" charset="0"/>
                <a:cs typeface="Times New Roman" panose="02020603050405020304" charset="0"/>
              </a:rPr>
              <a:t> images are loaded from the</a:t>
            </a:r>
            <a:r>
              <a:rPr lang="en-IN" altLang="en-US" sz="1800" b="1">
                <a:latin typeface="Times New Roman" panose="02020603050405020304" charset="0"/>
                <a:cs typeface="Times New Roman" panose="02020603050405020304" charset="0"/>
              </a:rPr>
              <a:t> train_dir </a:t>
            </a:r>
            <a:r>
              <a:rPr lang="en-IN" altLang="en-US" sz="1800">
                <a:latin typeface="Times New Roman" panose="02020603050405020304" charset="0"/>
                <a:cs typeface="Times New Roman" panose="02020603050405020304" charset="0"/>
              </a:rPr>
              <a:t>directory, and for the </a:t>
            </a:r>
            <a:r>
              <a:rPr lang="en-IN" altLang="en-US" sz="1800" b="1">
                <a:latin typeface="Times New Roman" panose="02020603050405020304" charset="0"/>
                <a:cs typeface="Times New Roman" panose="02020603050405020304" charset="0"/>
              </a:rPr>
              <a:t>test_generator</a:t>
            </a:r>
            <a:r>
              <a:rPr lang="en-IN" altLang="en-US" sz="1800">
                <a:latin typeface="Times New Roman" panose="02020603050405020304" charset="0"/>
                <a:cs typeface="Times New Roman" panose="02020603050405020304" charset="0"/>
              </a:rPr>
              <a:t>, images are loaded from the</a:t>
            </a:r>
            <a:r>
              <a:rPr lang="en-IN" altLang="en-US" sz="1800" b="1">
                <a:latin typeface="Times New Roman" panose="02020603050405020304" charset="0"/>
                <a:cs typeface="Times New Roman" panose="02020603050405020304" charset="0"/>
              </a:rPr>
              <a:t> test_dir</a:t>
            </a:r>
            <a:r>
              <a:rPr lang="en-IN" altLang="en-US" sz="1800">
                <a:latin typeface="Times New Roman" panose="02020603050405020304" charset="0"/>
                <a:cs typeface="Times New Roman" panose="02020603050405020304" charset="0"/>
              </a:rPr>
              <a:t> directory.</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target_size=(img_height, img_width):</a:t>
            </a:r>
            <a:r>
              <a:rPr lang="en-IN" altLang="en-US" sz="1800">
                <a:latin typeface="Times New Roman" panose="02020603050405020304" charset="0"/>
                <a:cs typeface="Times New Roman" panose="02020603050405020304" charset="0"/>
              </a:rPr>
              <a:t> Images are resized to the specified target size (256x256 pixels in this case).</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batch_size=batch_size: </a:t>
            </a:r>
            <a:r>
              <a:rPr lang="en-IN" altLang="en-US" sz="1800">
                <a:latin typeface="Times New Roman" panose="02020603050405020304" charset="0"/>
                <a:cs typeface="Times New Roman" panose="02020603050405020304" charset="0"/>
              </a:rPr>
              <a:t>The number of images in each batch is set to 20.</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class_mode='categorical'</a:t>
            </a:r>
            <a:r>
              <a:rPr lang="en-IN" altLang="en-US" sz="1800">
                <a:latin typeface="Times New Roman" panose="02020603050405020304" charset="0"/>
                <a:cs typeface="Times New Roman" panose="02020603050405020304" charset="0"/>
              </a:rPr>
              <a:t>: The labels are provided in categorical format.</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IN" alt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1800" b="1">
                <a:latin typeface="Times New Roman" panose="02020603050405020304" charset="0"/>
                <a:cs typeface="Times New Roman" panose="02020603050405020304" charset="0"/>
              </a:rPr>
              <a:t>STEP-2:Base Model Initialization:</a:t>
            </a:r>
            <a:endParaRPr lang="en-IN" altLang="en-US" sz="18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MobileNet</a:t>
            </a:r>
            <a:r>
              <a:rPr lang="en-IN" altLang="en-US" sz="1800">
                <a:latin typeface="Times New Roman" panose="02020603050405020304" charset="0"/>
                <a:cs typeface="Times New Roman" panose="02020603050405020304" charset="0"/>
              </a:rPr>
              <a:t> is chosen as the base model for feature extraction. It is pre-trained on the ImageNet dataset and thus capable of extracting useful features from images.</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input_shape=(img_height, img_width, 3):</a:t>
            </a:r>
            <a:r>
              <a:rPr lang="en-IN" altLang="en-US" sz="1800">
                <a:latin typeface="Times New Roman" panose="02020603050405020304" charset="0"/>
                <a:cs typeface="Times New Roman" panose="02020603050405020304" charset="0"/>
              </a:rPr>
              <a:t> Specifies the input shape of the images (256x256 pixels with 3 channels for RGB).</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IN" altLang="en-US" sz="18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0365" y="222885"/>
            <a:ext cx="11306175" cy="5631180"/>
          </a:xfrm>
          <a:prstGeom prst="rect">
            <a:avLst/>
          </a:prstGeom>
          <a:noFill/>
        </p:spPr>
        <p:txBody>
          <a:bodyPr wrap="square" rtlCol="0">
            <a:spAutoFit/>
          </a:bodyPr>
          <a:lstStyle/>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sym typeface="+mn-ea"/>
              </a:rPr>
              <a:t>include_top=False</a:t>
            </a:r>
            <a:r>
              <a:rPr lang="en-IN" altLang="en-US" sz="1800">
                <a:latin typeface="Times New Roman" panose="02020603050405020304" charset="0"/>
                <a:cs typeface="Times New Roman" panose="02020603050405020304" charset="0"/>
                <a:sym typeface="+mn-ea"/>
              </a:rPr>
              <a:t>: Excludes the top (classification) layers of the MobileNet model, as they will be replaced with custom layers suited for the specific classification task.</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sym typeface="+mn-ea"/>
              </a:rPr>
              <a:t>weights='imagenet':</a:t>
            </a:r>
            <a:r>
              <a:rPr lang="en-IN" altLang="en-US" sz="1800">
                <a:latin typeface="Times New Roman" panose="02020603050405020304" charset="0"/>
                <a:cs typeface="Times New Roman" panose="02020603050405020304" charset="0"/>
                <a:sym typeface="+mn-ea"/>
              </a:rPr>
              <a:t> Initializes the model with pre-trained weights from ImageNet.</a:t>
            </a:r>
            <a:endParaRPr lang="en-IN" altLang="en-US" sz="1800">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endParaRPr lang="en-IN" altLang="en-US" sz="1800">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IN" altLang="en-US" sz="1800" b="1">
                <a:latin typeface="Times New Roman" panose="02020603050405020304" charset="0"/>
                <a:cs typeface="Times New Roman" panose="02020603050405020304" charset="0"/>
              </a:rPr>
              <a:t>STEP-3:LAYERS CLASSIFICATION:</a:t>
            </a:r>
            <a:endParaRPr lang="en-IN" altLang="en-US" sz="18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rPr>
              <a:t>A new Sequential model (model1) is created to build the classification layers on top of the base MobileNet model.</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rPr>
              <a:t>The base MobileNet model is added as the first layer of the Sequential model.</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GlobalAveragePooling2D</a:t>
            </a:r>
            <a:r>
              <a:rPr lang="en-IN" altLang="en-US" sz="1800">
                <a:latin typeface="Times New Roman" panose="02020603050405020304" charset="0"/>
                <a:cs typeface="Times New Roman" panose="02020603050405020304" charset="0"/>
              </a:rPr>
              <a:t>() layer is added to reduce the spatial dimensions of the feature maps to a vector by taking the average across the spatial dimensions.</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Dense</a:t>
            </a:r>
            <a:r>
              <a:rPr lang="en-IN" altLang="en-US" sz="1800">
                <a:latin typeface="Times New Roman" panose="02020603050405020304" charset="0"/>
                <a:cs typeface="Times New Roman" panose="02020603050405020304" charset="0"/>
              </a:rPr>
              <a:t> layer with 64 neurons and ReLU activation is added for further feature processing.</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BatchNormalization()</a:t>
            </a:r>
            <a:r>
              <a:rPr lang="en-IN" altLang="en-US" sz="1800">
                <a:latin typeface="Times New Roman" panose="02020603050405020304" charset="0"/>
                <a:cs typeface="Times New Roman" panose="02020603050405020304" charset="0"/>
              </a:rPr>
              <a:t> layer is added to normalize the activations of the previous layer, improving stability and speed up convergence during training.</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Dropout(0.2)</a:t>
            </a:r>
            <a:r>
              <a:rPr lang="en-IN" altLang="en-US" sz="1800">
                <a:latin typeface="Times New Roman" panose="02020603050405020304" charset="0"/>
                <a:cs typeface="Times New Roman" panose="02020603050405020304" charset="0"/>
              </a:rPr>
              <a:t> layer is added to prevent overfitting by randomly dropping 20% of the neurons during training.</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rPr>
              <a:t>Final</a:t>
            </a:r>
            <a:r>
              <a:rPr lang="en-IN" altLang="en-US" sz="1800" b="1">
                <a:latin typeface="Times New Roman" panose="02020603050405020304" charset="0"/>
                <a:cs typeface="Times New Roman" panose="02020603050405020304" charset="0"/>
              </a:rPr>
              <a:t> Dense </a:t>
            </a:r>
            <a:r>
              <a:rPr lang="en-IN" altLang="en-US" sz="1800">
                <a:latin typeface="Times New Roman" panose="02020603050405020304" charset="0"/>
                <a:cs typeface="Times New Roman" panose="02020603050405020304" charset="0"/>
              </a:rPr>
              <a:t>layer with 2 neurons and softmax activation is added for binary classification (2 classes: Parkinson's and healthy).</a:t>
            </a:r>
            <a:endParaRPr lang="en-IN" altLang="en-US" sz="1800">
              <a:latin typeface="Times New Roman" panose="02020603050405020304" charset="0"/>
              <a:cs typeface="Times New Roman" panose="02020603050405020304" charset="0"/>
            </a:endParaRPr>
          </a:p>
          <a:p>
            <a:pPr marL="0" indent="0">
              <a:buFont typeface="Arial" panose="020B0604020202020204" pitchFamily="34" charset="0"/>
              <a:buNone/>
            </a:pPr>
            <a:endParaRPr lang="en-US" sz="1800"/>
          </a:p>
          <a:p>
            <a:pPr marL="0" indent="0">
              <a:buFont typeface="Arial" panose="020B0604020202020204" pitchFamily="34" charset="0"/>
              <a:buNone/>
            </a:pPr>
            <a:r>
              <a:rPr lang="en-IN" altLang="en-US" sz="1800" b="1">
                <a:latin typeface="Times New Roman" panose="02020603050405020304" charset="0"/>
                <a:cs typeface="Times New Roman" panose="02020603050405020304" charset="0"/>
              </a:rPr>
              <a:t>STEP-4:Model Summary:</a:t>
            </a:r>
            <a:endParaRPr lang="en-IN" altLang="en-US" sz="1800" b="1">
              <a:latin typeface="Times New Roman" panose="02020603050405020304" charset="0"/>
              <a:cs typeface="Times New Roman" panose="02020603050405020304" charset="0"/>
            </a:endParaRPr>
          </a:p>
          <a:p>
            <a:pPr marL="0" indent="0">
              <a:buFont typeface="Arial" panose="020B0604020202020204" pitchFamily="34" charset="0"/>
              <a:buNone/>
            </a:pPr>
            <a:endParaRPr lang="en-IN" altLang="en-US" sz="1800" b="1">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1800" b="1">
                <a:latin typeface="Times New Roman" panose="02020603050405020304" charset="0"/>
                <a:cs typeface="Times New Roman" panose="02020603050405020304" charset="0"/>
              </a:rPr>
              <a:t>summary() </a:t>
            </a:r>
            <a:r>
              <a:rPr lang="en-IN" altLang="en-US" sz="1800">
                <a:latin typeface="Times New Roman" panose="02020603050405020304" charset="0"/>
                <a:cs typeface="Times New Roman" panose="02020603050405020304" charset="0"/>
              </a:rPr>
              <a:t>method is called on model1 to display a summary of its architecture, including details like layer type, output shape, and number of parameters.</a:t>
            </a:r>
            <a:endParaRPr lang="en-IN" altLang="en-US" sz="18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79425" y="692785"/>
            <a:ext cx="11264265" cy="5513070"/>
          </a:xfrm>
          <a:prstGeom prst="rect">
            <a:avLst/>
          </a:prstGeom>
          <a:noFill/>
        </p:spPr>
        <p:txBody>
          <a:bodyPr wrap="square" rtlCol="0">
            <a:noAutofit/>
          </a:bodyPr>
          <a:lstStyle/>
          <a:p>
            <a:r>
              <a:rPr lang="en-IN" altLang="en-US" sz="1800" b="1">
                <a:latin typeface="Times New Roman" panose="02020603050405020304" charset="0"/>
                <a:cs typeface="Times New Roman" panose="02020603050405020304" charset="0"/>
              </a:rPr>
              <a:t>STEP-5:Model Compilation:</a:t>
            </a:r>
            <a:endParaRPr lang="en-IN" altLang="en-US" sz="18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rPr>
              <a:t>The</a:t>
            </a:r>
            <a:r>
              <a:rPr lang="en-IN" altLang="en-US" sz="1800" b="1">
                <a:latin typeface="Times New Roman" panose="02020603050405020304" charset="0"/>
                <a:cs typeface="Times New Roman" panose="02020603050405020304" charset="0"/>
              </a:rPr>
              <a:t> compile()</a:t>
            </a:r>
            <a:r>
              <a:rPr lang="en-IN" altLang="en-US" sz="1800">
                <a:latin typeface="Times New Roman" panose="02020603050405020304" charset="0"/>
                <a:cs typeface="Times New Roman" panose="02020603050405020304" charset="0"/>
              </a:rPr>
              <a:t> method is called on </a:t>
            </a:r>
            <a:r>
              <a:rPr lang="en-IN" altLang="en-US" sz="1800" b="1">
                <a:latin typeface="Times New Roman" panose="02020603050405020304" charset="0"/>
                <a:cs typeface="Times New Roman" panose="02020603050405020304" charset="0"/>
              </a:rPr>
              <a:t>model1</a:t>
            </a:r>
            <a:r>
              <a:rPr lang="en-IN" altLang="en-US" sz="1800">
                <a:latin typeface="Times New Roman" panose="02020603050405020304" charset="0"/>
                <a:cs typeface="Times New Roman" panose="02020603050405020304" charset="0"/>
              </a:rPr>
              <a:t> to configure its learning process.</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optimizer='Adam</a:t>
            </a:r>
            <a:r>
              <a:rPr lang="en-IN" altLang="en-US" sz="1800">
                <a:latin typeface="Times New Roman" panose="02020603050405020304" charset="0"/>
                <a:cs typeface="Times New Roman" panose="02020603050405020304" charset="0"/>
              </a:rPr>
              <a:t>': Adam optimizer is chosen for optimization during training. Adam is an adaptive learning rate optimization algorithm that is effective for training deep neural networks.</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loss='categorical_crossentropy':</a:t>
            </a:r>
            <a:r>
              <a:rPr lang="en-IN" altLang="en-US" sz="1800">
                <a:latin typeface="Times New Roman" panose="02020603050405020304" charset="0"/>
                <a:cs typeface="Times New Roman" panose="02020603050405020304" charset="0"/>
              </a:rPr>
              <a:t> Categorical cross-entropy is selected as the loss function. This loss function is suitable for multi-class classification problems.</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metrics=["accuracy"]</a:t>
            </a:r>
            <a:r>
              <a:rPr lang="en-IN" altLang="en-US" sz="1800">
                <a:latin typeface="Times New Roman" panose="02020603050405020304" charset="0"/>
                <a:cs typeface="Times New Roman" panose="02020603050405020304" charset="0"/>
              </a:rPr>
              <a:t>: The accuracy metric is chosen to monitor the performance of the model during training.</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IN" alt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IN" altLang="en-US" sz="1800" b="1">
                <a:latin typeface="Times New Roman" panose="02020603050405020304" charset="0"/>
                <a:cs typeface="Times New Roman" panose="02020603050405020304" charset="0"/>
              </a:rPr>
              <a:t>STEP-6:Model Training:</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a:latin typeface="Times New Roman" panose="02020603050405020304" charset="0"/>
                <a:cs typeface="Times New Roman" panose="02020603050405020304" charset="0"/>
              </a:rPr>
              <a:t>The </a:t>
            </a:r>
            <a:r>
              <a:rPr lang="en-IN" altLang="en-US" sz="1800" b="1">
                <a:latin typeface="Times New Roman" panose="02020603050405020304" charset="0"/>
                <a:cs typeface="Times New Roman" panose="02020603050405020304" charset="0"/>
              </a:rPr>
              <a:t>fit() </a:t>
            </a:r>
            <a:r>
              <a:rPr lang="en-IN" altLang="en-US" sz="1800">
                <a:latin typeface="Times New Roman" panose="02020603050405020304" charset="0"/>
                <a:cs typeface="Times New Roman" panose="02020603050405020304" charset="0"/>
              </a:rPr>
              <a:t>method is called on model1 to train the model on the training data (train_generator) for a specified number of epochs.</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epochs=35</a:t>
            </a:r>
            <a:r>
              <a:rPr lang="en-IN" altLang="en-US" sz="1800">
                <a:latin typeface="Times New Roman" panose="02020603050405020304" charset="0"/>
                <a:cs typeface="Times New Roman" panose="02020603050405020304" charset="0"/>
              </a:rPr>
              <a:t>: The number of epochs is set to 35, indicating that the entire training dataset will be passed through the network 35 times during training.</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validation_data=test_generato</a:t>
            </a:r>
            <a:r>
              <a:rPr lang="en-IN" altLang="en-US" sz="1800">
                <a:latin typeface="Times New Roman" panose="02020603050405020304" charset="0"/>
                <a:cs typeface="Times New Roman" panose="02020603050405020304" charset="0"/>
              </a:rPr>
              <a:t>r: The validation data (test_generator) is provided to evaluate the model's performance on unseen data after each epoch.</a:t>
            </a:r>
            <a:endParaRPr lang="en-IN" alt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sz="1800" b="1">
                <a:latin typeface="Times New Roman" panose="02020603050405020304" charset="0"/>
                <a:cs typeface="Times New Roman" panose="02020603050405020304" charset="0"/>
              </a:rPr>
              <a:t>verbose=1:</a:t>
            </a:r>
            <a:r>
              <a:rPr lang="en-IN" altLang="en-US" sz="1800">
                <a:latin typeface="Times New Roman" panose="02020603050405020304" charset="0"/>
                <a:cs typeface="Times New Roman" panose="02020603050405020304" charset="0"/>
              </a:rPr>
              <a:t> This parameter controls the verbosity of the training process. Setting it to 1 displays progress bars for each epoch.</a:t>
            </a:r>
            <a:endParaRPr lang="en-IN" altLang="en-US" sz="18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0215" y="981075"/>
            <a:ext cx="11290935" cy="1476375"/>
          </a:xfrm>
          <a:prstGeom prst="rect">
            <a:avLst/>
          </a:prstGeom>
          <a:noFill/>
        </p:spPr>
        <p:txBody>
          <a:bodyPr wrap="square" rtlCol="0">
            <a:spAutoFit/>
          </a:bodyPr>
          <a:lstStyle/>
          <a:p>
            <a:r>
              <a:rPr lang="en-IN" altLang="en-US" sz="1800" b="1" dirty="0">
                <a:latin typeface="Times New Roman" panose="02020603050405020304" charset="0"/>
                <a:cs typeface="Times New Roman" panose="02020603050405020304" charset="0"/>
              </a:rPr>
              <a:t>STEP-7:</a:t>
            </a:r>
            <a:r>
              <a:rPr lang="en-US" sz="1800" b="1" dirty="0">
                <a:latin typeface="Times New Roman" panose="02020603050405020304" charset="0"/>
                <a:cs typeface="Times New Roman" panose="02020603050405020304" charset="0"/>
              </a:rPr>
              <a:t>Training History:</a:t>
            </a:r>
            <a:endParaRPr lang="en-US" sz="1800" b="1"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dirty="0">
                <a:latin typeface="Times New Roman" panose="02020603050405020304" charset="0"/>
                <a:cs typeface="Times New Roman" panose="02020603050405020304" charset="0"/>
              </a:rPr>
              <a:t>The</a:t>
            </a:r>
            <a:r>
              <a:rPr lang="en-US" sz="1800" b="1" dirty="0">
                <a:latin typeface="Times New Roman" panose="02020603050405020304" charset="0"/>
                <a:cs typeface="Times New Roman" panose="02020603050405020304" charset="0"/>
              </a:rPr>
              <a:t> fit() </a:t>
            </a:r>
            <a:r>
              <a:rPr lang="en-US" sz="1800" dirty="0">
                <a:latin typeface="Times New Roman" panose="02020603050405020304" charset="0"/>
                <a:cs typeface="Times New Roman" panose="02020603050405020304" charset="0"/>
              </a:rPr>
              <a:t>method returns a</a:t>
            </a:r>
            <a:r>
              <a:rPr lang="en-US" sz="1800" b="1" dirty="0">
                <a:latin typeface="Times New Roman" panose="02020603050405020304" charset="0"/>
                <a:cs typeface="Times New Roman" panose="02020603050405020304" charset="0"/>
              </a:rPr>
              <a:t> History</a:t>
            </a:r>
            <a:r>
              <a:rPr lang="en-US" sz="1800" dirty="0">
                <a:latin typeface="Times New Roman" panose="02020603050405020304" charset="0"/>
                <a:cs typeface="Times New Roman" panose="02020603050405020304" charset="0"/>
              </a:rPr>
              <a:t> object (hist1 in this case) that contains information about the training history, including loss and accuracy values at each epoch.</a:t>
            </a:r>
            <a:endParaRPr lang="en-US" sz="18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dirty="0">
                <a:latin typeface="Times New Roman" panose="02020603050405020304" charset="0"/>
                <a:cs typeface="Times New Roman" panose="02020603050405020304" charset="0"/>
              </a:rPr>
              <a:t>This history object can be used to visualize the training progress, analyze the model's performance, and identify any issues such as </a:t>
            </a:r>
            <a:r>
              <a:rPr lang="en-US" sz="1800" dirty="0" err="1">
                <a:latin typeface="Times New Roman" panose="02020603050405020304" charset="0"/>
                <a:cs typeface="Times New Roman" panose="02020603050405020304" charset="0"/>
              </a:rPr>
              <a:t>overfitting</a:t>
            </a:r>
            <a:r>
              <a:rPr lang="en-US" sz="1800" dirty="0">
                <a:latin typeface="Times New Roman" panose="02020603050405020304" charset="0"/>
                <a:cs typeface="Times New Roman" panose="02020603050405020304" charset="0"/>
              </a:rPr>
              <a:t> or </a:t>
            </a:r>
            <a:r>
              <a:rPr lang="en-US" sz="1800" dirty="0" err="1">
                <a:latin typeface="Times New Roman" panose="02020603050405020304" charset="0"/>
                <a:cs typeface="Times New Roman" panose="02020603050405020304" charset="0"/>
              </a:rPr>
              <a:t>underfitting</a:t>
            </a:r>
            <a:r>
              <a:rPr lang="en-US" sz="1800" dirty="0">
                <a:latin typeface="Times New Roman" panose="02020603050405020304" charset="0"/>
                <a:cs typeface="Times New Roman" panose="02020603050405020304" charset="0"/>
              </a:rPr>
              <a:t>.</a:t>
            </a: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31504" y="188640"/>
            <a:ext cx="8495665" cy="523220"/>
          </a:xfrm>
          <a:prstGeom prst="rect">
            <a:avLst/>
          </a:prstGeom>
          <a:noFill/>
        </p:spPr>
        <p:txBody>
          <a:bodyPr wrap="square" rtlCol="0">
            <a:spAutoFit/>
          </a:bodyPr>
          <a:lstStyle/>
          <a:p>
            <a:pPr algn="ctr"/>
            <a:r>
              <a:rPr lang="en-IN" altLang="en-US" sz="2800" b="1" dirty="0" smtClean="0"/>
              <a:t>FLASK</a:t>
            </a:r>
            <a:endParaRPr lang="en-IN" altLang="en-US" sz="2800" b="1" dirty="0" smtClean="0"/>
          </a:p>
        </p:txBody>
      </p:sp>
      <p:sp>
        <p:nvSpPr>
          <p:cNvPr id="4" name="Text Box 1"/>
          <p:cNvSpPr txBox="1"/>
          <p:nvPr/>
        </p:nvSpPr>
        <p:spPr>
          <a:xfrm>
            <a:off x="450215" y="981075"/>
            <a:ext cx="11290935" cy="4801314"/>
          </a:xfrm>
          <a:prstGeom prst="rect">
            <a:avLst/>
          </a:prstGeom>
          <a:noFill/>
        </p:spPr>
        <p:txBody>
          <a:bodyPr wrap="square" rtlCol="0">
            <a:spAutoFit/>
          </a:bodyPr>
          <a:lstStyle/>
          <a:p>
            <a:pPr>
              <a:buFont typeface="Wingdings" panose="05000000000000000000" pitchFamily="2" charset="2"/>
              <a:buChar char="Ø"/>
            </a:pPr>
            <a:r>
              <a:rPr lang="en-US" sz="1800" dirty="0" smtClean="0">
                <a:latin typeface="Times New Roman" panose="02020603050405020304" charset="0"/>
                <a:cs typeface="Times New Roman" panose="02020603050405020304" charset="0"/>
              </a:rPr>
              <a:t>In our implementation </a:t>
            </a:r>
            <a:r>
              <a:rPr lang="en-US" sz="1800" b="1" dirty="0" smtClean="0">
                <a:latin typeface="Times New Roman" panose="02020603050405020304" charset="0"/>
                <a:cs typeface="Times New Roman" panose="02020603050405020304" charset="0"/>
              </a:rPr>
              <a:t>flask </a:t>
            </a:r>
            <a:r>
              <a:rPr lang="en-US" sz="1800" dirty="0" smtClean="0">
                <a:latin typeface="Times New Roman" panose="02020603050405020304" charset="0"/>
                <a:cs typeface="Times New Roman" panose="02020603050405020304" charset="0"/>
              </a:rPr>
              <a:t>is used because it is light weighted , which is flexible to use</a:t>
            </a:r>
            <a:endParaRPr lang="en-US" sz="1800" dirty="0" smtClean="0">
              <a:latin typeface="Times New Roman" panose="02020603050405020304" charset="0"/>
              <a:cs typeface="Times New Roman" panose="02020603050405020304" charset="0"/>
            </a:endParaRPr>
          </a:p>
          <a:p>
            <a:endParaRPr lang="en-US" sz="1800" dirty="0" smtClean="0">
              <a:latin typeface="Times New Roman" panose="02020603050405020304" charset="0"/>
              <a:cs typeface="Times New Roman" panose="02020603050405020304" charset="0"/>
            </a:endParaRPr>
          </a:p>
          <a:p>
            <a:pPr>
              <a:buFont typeface="Wingdings" panose="05000000000000000000" pitchFamily="2" charset="2"/>
              <a:buChar char="Ø"/>
            </a:pPr>
            <a:r>
              <a:rPr lang="en-US" sz="1800" dirty="0" smtClean="0">
                <a:latin typeface="Times New Roman" panose="02020603050405020304" charset="0"/>
                <a:cs typeface="Times New Roman" panose="02020603050405020304" charset="0"/>
              </a:rPr>
              <a:t> for page routing we use python decorator (@) for example </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a:t>
            </a:r>
            <a:r>
              <a:rPr lang="en-US" sz="1800" dirty="0" err="1" smtClean="0">
                <a:latin typeface="Times New Roman" panose="02020603050405020304" charset="0"/>
                <a:cs typeface="Times New Roman" panose="02020603050405020304" charset="0"/>
              </a:rPr>
              <a:t>app.route</a:t>
            </a:r>
            <a:r>
              <a:rPr lang="en-US" sz="1800" dirty="0" smtClean="0">
                <a:latin typeface="Times New Roman" panose="02020603050405020304" charset="0"/>
                <a:cs typeface="Times New Roman" panose="02020603050405020304" charset="0"/>
              </a:rPr>
              <a:t>(“main”)</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def main():</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return </a:t>
            </a:r>
            <a:r>
              <a:rPr lang="en-US" sz="1800" dirty="0" err="1" smtClean="0">
                <a:latin typeface="Times New Roman" panose="02020603050405020304" charset="0"/>
                <a:cs typeface="Times New Roman" panose="02020603050405020304" charset="0"/>
              </a:rPr>
              <a:t>render_template</a:t>
            </a:r>
            <a:r>
              <a:rPr lang="en-US" sz="1800" dirty="0" smtClean="0">
                <a:latin typeface="Times New Roman" panose="02020603050405020304" charset="0"/>
                <a:cs typeface="Times New Roman" panose="02020603050405020304" charset="0"/>
              </a:rPr>
              <a:t>(“index.html”)</a:t>
            </a:r>
            <a:endParaRPr lang="en-US" sz="1800" dirty="0" smtClean="0">
              <a:latin typeface="Times New Roman" panose="02020603050405020304" charset="0"/>
              <a:cs typeface="Times New Roman" panose="02020603050405020304" charset="0"/>
            </a:endParaRPr>
          </a:p>
          <a:p>
            <a:pPr>
              <a:buFont typeface="Wingdings" panose="05000000000000000000" pitchFamily="2" charset="2"/>
              <a:buChar char="Ø"/>
            </a:pPr>
            <a:r>
              <a:rPr lang="en-US" sz="1800" dirty="0" smtClean="0">
                <a:latin typeface="Times New Roman" panose="02020603050405020304" charset="0"/>
                <a:cs typeface="Times New Roman" panose="02020603050405020304" charset="0"/>
              </a:rPr>
              <a:t>Handling the post and get methods also done with the parameters in the routing </a:t>
            </a:r>
            <a:endParaRPr lang="en-US" sz="1800" dirty="0" smtClean="0">
              <a:latin typeface="Times New Roman" panose="02020603050405020304" charset="0"/>
              <a:cs typeface="Times New Roman" panose="02020603050405020304" charset="0"/>
            </a:endParaRPr>
          </a:p>
          <a:p>
            <a:endParaRPr lang="en-US" sz="1800" dirty="0" smtClean="0">
              <a:latin typeface="Times New Roman" panose="02020603050405020304" charset="0"/>
              <a:cs typeface="Times New Roman" panose="02020603050405020304" charset="0"/>
            </a:endParaRPr>
          </a:p>
          <a:p>
            <a:pPr>
              <a:buFont typeface="Wingdings" panose="05000000000000000000" pitchFamily="2" charset="2"/>
              <a:buChar char="Ø"/>
            </a:pPr>
            <a:r>
              <a:rPr lang="en-US" sz="1800" dirty="0" smtClean="0">
                <a:latin typeface="Times New Roman" panose="02020603050405020304" charset="0"/>
                <a:cs typeface="Times New Roman" panose="02020603050405020304" charset="0"/>
              </a:rPr>
              <a:t>Form the webpage the file input is handled with the flask in which it will pass the image into the model that is selected in the dropdown menu </a:t>
            </a:r>
            <a:endParaRPr lang="en-US" sz="1800" dirty="0" smtClean="0">
              <a:latin typeface="Times New Roman" panose="02020603050405020304" charset="0"/>
              <a:cs typeface="Times New Roman" panose="02020603050405020304" charset="0"/>
            </a:endParaRPr>
          </a:p>
          <a:p>
            <a:pPr>
              <a:buFont typeface="Wingdings" panose="05000000000000000000" pitchFamily="2" charset="2"/>
              <a:buChar char="Ø"/>
            </a:pPr>
            <a:endParaRPr lang="en-US" sz="1800" dirty="0" smtClean="0">
              <a:latin typeface="Times New Roman" panose="02020603050405020304" charset="0"/>
              <a:cs typeface="Times New Roman" panose="02020603050405020304" charset="0"/>
            </a:endParaRPr>
          </a:p>
          <a:p>
            <a:pPr>
              <a:buFont typeface="Wingdings" panose="05000000000000000000" pitchFamily="2" charset="2"/>
              <a:buChar char="Ø"/>
            </a:pPr>
            <a:r>
              <a:rPr lang="en-US" sz="1800" dirty="0" smtClean="0">
                <a:latin typeface="Times New Roman" panose="02020603050405020304" charset="0"/>
                <a:cs typeface="Times New Roman" panose="02020603050405020304" charset="0"/>
              </a:rPr>
              <a:t>For each dropdown the condition for the selection is handled by the conditional control statements for each specific algorithm (</a:t>
            </a:r>
            <a:r>
              <a:rPr lang="en-US" sz="1800" dirty="0" err="1" smtClean="0">
                <a:latin typeface="Times New Roman" panose="02020603050405020304" charset="0"/>
                <a:cs typeface="Times New Roman" panose="02020603050405020304" charset="0"/>
              </a:rPr>
              <a:t>Mobilenet</a:t>
            </a:r>
            <a:r>
              <a:rPr lang="en-US" sz="1800" dirty="0" smtClean="0">
                <a:latin typeface="Times New Roman" panose="02020603050405020304" charset="0"/>
                <a:cs typeface="Times New Roman" panose="02020603050405020304" charset="0"/>
              </a:rPr>
              <a:t> , CNN , Resnet50)</a:t>
            </a:r>
            <a:endParaRPr lang="en-US" sz="1800" dirty="0" smtClean="0">
              <a:latin typeface="Times New Roman" panose="02020603050405020304" charset="0"/>
              <a:cs typeface="Times New Roman" panose="02020603050405020304" charset="0"/>
            </a:endParaRPr>
          </a:p>
          <a:p>
            <a:pPr>
              <a:buFont typeface="Wingdings" panose="05000000000000000000" pitchFamily="2" charset="2"/>
              <a:buChar char="Ø"/>
            </a:pPr>
            <a:endParaRPr lang="en-US" sz="1800" dirty="0" smtClean="0">
              <a:latin typeface="Times New Roman" panose="02020603050405020304" charset="0"/>
              <a:cs typeface="Times New Roman" panose="02020603050405020304" charset="0"/>
            </a:endParaRPr>
          </a:p>
          <a:p>
            <a:pPr>
              <a:buFont typeface="Wingdings" panose="05000000000000000000" pitchFamily="2" charset="2"/>
              <a:buChar char="Ø"/>
            </a:pPr>
            <a:endParaRPr lang="en-US" sz="1800" dirty="0" smtClean="0">
              <a:latin typeface="Times New Roman" panose="02020603050405020304" charset="0"/>
              <a:cs typeface="Times New Roman" panose="02020603050405020304" charset="0"/>
            </a:endParaRPr>
          </a:p>
          <a:p>
            <a:pPr>
              <a:buFont typeface="Wingdings" panose="05000000000000000000" pitchFamily="2" charset="2"/>
              <a:buChar char="Ø"/>
            </a:pPr>
            <a:endParaRPr lang="en-US" sz="1800" dirty="0" smtClean="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4"/>
          <p:cNvSpPr txBox="1"/>
          <p:nvPr/>
        </p:nvSpPr>
        <p:spPr>
          <a:xfrm>
            <a:off x="767080" y="404740"/>
            <a:ext cx="10515600" cy="1325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panose="02020603050405020304"/>
              <a:buNone/>
            </a:pPr>
            <a:r>
              <a:rPr lang="en-US" sz="4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4"/>
          <p:cNvSpPr txBox="1"/>
          <p:nvPr/>
        </p:nvSpPr>
        <p:spPr>
          <a:xfrm>
            <a:off x="478790" y="1196657"/>
            <a:ext cx="11517312" cy="4984750"/>
          </a:xfrm>
          <a:prstGeom prst="rect">
            <a:avLst/>
          </a:prstGeom>
          <a:noFill/>
          <a:ln>
            <a:noFill/>
          </a:ln>
        </p:spPr>
        <p:txBody>
          <a:bodyPr spcFirstLastPara="1" wrap="square" lIns="91425" tIns="45700" rIns="91425" bIns="45700" anchor="t" anchorCtr="0">
            <a:noAutofit/>
          </a:bodyPr>
          <a:lstStyle/>
          <a:p>
            <a:pPr marL="457200" marR="0" lvl="0" indent="-355600" algn="just" rtl="0">
              <a:lnSpc>
                <a:spcPct val="115000"/>
              </a:lnSpc>
              <a:spcBef>
                <a:spcPts val="1500"/>
              </a:spcBef>
              <a:spcAft>
                <a:spcPts val="0"/>
              </a:spcAft>
              <a:buClr>
                <a:srgbClr val="374151"/>
              </a:buClr>
              <a:buSzPts val="2000"/>
              <a:buFont typeface="Times New Roman" panose="02020603050405020304"/>
              <a:buChar char="●"/>
            </a:pPr>
            <a:r>
              <a:rPr lang="en-US"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Parkinson's disease is a progressive neurological disorder that affects movement and often includes symptoms like tremors, bradykinesia (slowness of movement), rigidity, and postural instability.</a:t>
            </a:r>
            <a:endParaRPr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lnSpc>
                <a:spcPct val="115000"/>
              </a:lnSpc>
              <a:spcBef>
                <a:spcPts val="0"/>
              </a:spcBef>
              <a:spcAft>
                <a:spcPts val="0"/>
              </a:spcAft>
              <a:buClr>
                <a:srgbClr val="374151"/>
              </a:buClr>
              <a:buSzPts val="2000"/>
              <a:buFont typeface="Times New Roman" panose="02020603050405020304"/>
              <a:buChar char="●"/>
            </a:pPr>
            <a:r>
              <a:rPr lang="en-US"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Early detection and accurate diagnosis of Parkinson's disease are crucial for effective treatment and management.</a:t>
            </a:r>
            <a:endParaRPr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lnSpc>
                <a:spcPct val="115000"/>
              </a:lnSpc>
              <a:spcBef>
                <a:spcPts val="0"/>
              </a:spcBef>
              <a:spcAft>
                <a:spcPts val="0"/>
              </a:spcAft>
              <a:buClr>
                <a:srgbClr val="374151"/>
              </a:buClr>
              <a:buSzPts val="2000"/>
              <a:buFont typeface="Times New Roman" panose="02020603050405020304"/>
              <a:buChar char="●"/>
            </a:pPr>
            <a:r>
              <a:rPr lang="en-US"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Provides an opportunity for patients to access appropriate treatments and therapies.</a:t>
            </a:r>
            <a:endParaRPr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lnSpc>
                <a:spcPct val="115000"/>
              </a:lnSpc>
              <a:spcBef>
                <a:spcPts val="0"/>
              </a:spcBef>
              <a:spcAft>
                <a:spcPts val="0"/>
              </a:spcAft>
              <a:buClr>
                <a:srgbClr val="374151"/>
              </a:buClr>
              <a:buSzPts val="2000"/>
              <a:buFont typeface="Times New Roman" panose="02020603050405020304"/>
              <a:buChar char="●"/>
            </a:pPr>
            <a:r>
              <a:rPr lang="en-US"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Increases the chances of maintaining a higher quality of life and slowing down disease progression.</a:t>
            </a:r>
            <a:endParaRPr sz="26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lnSpc>
                <a:spcPct val="115000"/>
              </a:lnSpc>
              <a:spcBef>
                <a:spcPts val="0"/>
              </a:spcBef>
              <a:spcAft>
                <a:spcPts val="0"/>
              </a:spcAft>
              <a:buClr>
                <a:srgbClr val="374151"/>
              </a:buClr>
              <a:buSzPts val="2000"/>
              <a:buFont typeface="Times New Roman" panose="02020603050405020304"/>
              <a:buChar char="●"/>
            </a:pPr>
            <a:r>
              <a:rPr lang="en-US"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In this project, we will explore how Machine Learning (ML) techniques can aid in the early detection of Parkinson's disease.</a:t>
            </a:r>
            <a:endParaRPr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lnSpc>
                <a:spcPct val="115000"/>
              </a:lnSpc>
              <a:spcBef>
                <a:spcPts val="0"/>
              </a:spcBef>
              <a:spcAft>
                <a:spcPts val="0"/>
              </a:spcAft>
              <a:buClr>
                <a:srgbClr val="374151"/>
              </a:buClr>
              <a:buSzPts val="2000"/>
              <a:buFont typeface="Times New Roman" panose="02020603050405020304"/>
              <a:buChar char="●"/>
            </a:pPr>
            <a:r>
              <a:rPr lang="en-US"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Machine Learning involves the development of algorithms that can learn patterns from data.</a:t>
            </a:r>
            <a:endParaRPr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55600" algn="just" rtl="0">
              <a:lnSpc>
                <a:spcPct val="115000"/>
              </a:lnSpc>
              <a:spcBef>
                <a:spcPts val="0"/>
              </a:spcBef>
              <a:spcAft>
                <a:spcPts val="0"/>
              </a:spcAft>
              <a:buClr>
                <a:srgbClr val="374151"/>
              </a:buClr>
              <a:buSzPts val="2000"/>
              <a:buFont typeface="Times New Roman" panose="02020603050405020304"/>
              <a:buChar char="●"/>
            </a:pPr>
            <a:r>
              <a:rPr lang="en-US"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ML algorithms can identify intricate patterns within complex datasets that might not be easily recognizable to human observers.</a:t>
            </a:r>
            <a:endParaRPr sz="20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1500"/>
              </a:spcBef>
              <a:spcAft>
                <a:spcPts val="0"/>
              </a:spcAft>
              <a:buClr>
                <a:srgbClr val="000000"/>
              </a:buClr>
              <a:buSzPts val="1700"/>
              <a:buFont typeface="Arial" panose="020B0604020202020204"/>
              <a:buNone/>
            </a:pPr>
            <a:endParaRPr sz="2200" b="0" i="0" u="none" strike="noStrike" cap="none">
              <a:solidFill>
                <a:srgbClr val="374151"/>
              </a:solidFill>
              <a:highlight>
                <a:srgbClr val="F7F7F8"/>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0215" y="981074"/>
            <a:ext cx="11290935" cy="5078313"/>
          </a:xfrm>
          <a:prstGeom prst="rect">
            <a:avLst/>
          </a:prstGeom>
          <a:noFill/>
        </p:spPr>
        <p:txBody>
          <a:bodyPr wrap="square" rtlCol="0">
            <a:spAutoFit/>
          </a:bodyPr>
          <a:lstStyle/>
          <a:p>
            <a:pPr>
              <a:buFont typeface="Wingdings" panose="05000000000000000000" pitchFamily="2" charset="2"/>
              <a:buChar char="Ø"/>
            </a:pPr>
            <a:r>
              <a:rPr lang="en-US" sz="1800" b="1" dirty="0" smtClean="0">
                <a:latin typeface="Times New Roman" panose="02020603050405020304" charset="0"/>
                <a:cs typeface="Times New Roman" panose="02020603050405020304" charset="0"/>
              </a:rPr>
              <a:t>Flask routes </a:t>
            </a:r>
            <a:r>
              <a:rPr lang="en-US" sz="1800" dirty="0" smtClean="0">
                <a:latin typeface="Times New Roman" panose="02020603050405020304" charset="0"/>
                <a:cs typeface="Times New Roman" panose="02020603050405020304" charset="0"/>
              </a:rPr>
              <a:t>are defined for handling various HTTP requests: </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 Renders the index.html template.</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‘/upload/&lt;filename&gt;’:  Sends the uploaded image file from the "images" directory</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‘/upload’: Handles POST and GET requests for image uploads</a:t>
            </a:r>
            <a:endParaRPr lang="en-US" sz="1800" dirty="0" smtClean="0">
              <a:latin typeface="Times New Roman" panose="02020603050405020304" charset="0"/>
              <a:cs typeface="Times New Roman" panose="02020603050405020304" charset="0"/>
            </a:endParaRPr>
          </a:p>
          <a:p>
            <a:endParaRPr lang="en-US" sz="1800" dirty="0" smtClean="0">
              <a:latin typeface="Times New Roman" panose="02020603050405020304" charset="0"/>
              <a:cs typeface="Times New Roman" panose="02020603050405020304" charset="0"/>
            </a:endParaRPr>
          </a:p>
          <a:p>
            <a:pPr>
              <a:buFont typeface="Wingdings" panose="05000000000000000000" pitchFamily="2" charset="2"/>
              <a:buChar char="Ø"/>
            </a:pPr>
            <a:r>
              <a:rPr lang="en-US" sz="1800" b="1" dirty="0" smtClean="0">
                <a:latin typeface="Times New Roman" panose="02020603050405020304" charset="0"/>
                <a:cs typeface="Times New Roman" panose="02020603050405020304" charset="0"/>
              </a:rPr>
              <a:t>HTML Templates</a:t>
            </a:r>
            <a:r>
              <a:rPr lang="en-US" sz="1800" dirty="0" smtClean="0">
                <a:latin typeface="Times New Roman" panose="02020603050405020304" charset="0"/>
                <a:cs typeface="Times New Roman" panose="02020603050405020304" charset="0"/>
              </a:rPr>
              <a:t>:</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1)index.html: This template likely contains a form for users to upload an image.</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2)result.html: This template likely displays the result of the classification along with the uploaded            		        image and accuracy percentage.</a:t>
            </a:r>
            <a:endParaRPr lang="en-US" sz="1800" dirty="0" smtClean="0">
              <a:latin typeface="Times New Roman" panose="02020603050405020304" charset="0"/>
              <a:cs typeface="Times New Roman" panose="02020603050405020304" charset="0"/>
            </a:endParaRPr>
          </a:p>
          <a:p>
            <a:endParaRPr lang="en-US" sz="1800" b="1" dirty="0" smtClean="0">
              <a:latin typeface="Times New Roman" panose="02020603050405020304" charset="0"/>
              <a:cs typeface="Times New Roman" panose="02020603050405020304" charset="0"/>
            </a:endParaRPr>
          </a:p>
          <a:p>
            <a:pPr>
              <a:buFont typeface="Wingdings" panose="05000000000000000000" pitchFamily="2" charset="2"/>
              <a:buChar char="Ø"/>
            </a:pPr>
            <a:r>
              <a:rPr lang="en-US" sz="1800" b="1" dirty="0" smtClean="0">
                <a:latin typeface="Times New Roman" panose="02020603050405020304" charset="0"/>
                <a:cs typeface="Times New Roman" panose="02020603050405020304" charset="0"/>
              </a:rPr>
              <a:t>Running the Application</a:t>
            </a:r>
            <a:r>
              <a:rPr lang="en-US" sz="1800" dirty="0" smtClean="0">
                <a:latin typeface="Times New Roman" panose="02020603050405020304" charset="0"/>
                <a:cs typeface="Times New Roman" panose="02020603050405020304" charset="0"/>
              </a:rPr>
              <a:t>: </a:t>
            </a:r>
            <a:endParaRPr lang="en-US" sz="1800" dirty="0" smtClean="0">
              <a:latin typeface="Times New Roman" panose="02020603050405020304" charset="0"/>
              <a:cs typeface="Times New Roman" panose="02020603050405020304" charset="0"/>
            </a:endParaRPr>
          </a:p>
          <a:p>
            <a:pPr lvl="1"/>
            <a:r>
              <a:rPr lang="en-US" sz="1800" dirty="0" smtClean="0">
                <a:latin typeface="Times New Roman" panose="02020603050405020304" charset="0"/>
                <a:cs typeface="Times New Roman" panose="02020603050405020304" charset="0"/>
              </a:rPr>
              <a:t>	The Flask application is run with debugging enabled</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You can run the server in </a:t>
            </a:r>
            <a:r>
              <a:rPr lang="en-US" sz="1800" dirty="0" err="1" smtClean="0">
                <a:latin typeface="Times New Roman" panose="02020603050405020304" charset="0"/>
                <a:cs typeface="Times New Roman" panose="02020603050405020304" charset="0"/>
              </a:rPr>
              <a:t>localhost</a:t>
            </a:r>
            <a:r>
              <a:rPr lang="en-US" sz="1800" dirty="0" smtClean="0">
                <a:latin typeface="Times New Roman" panose="02020603050405020304" charset="0"/>
                <a:cs typeface="Times New Roman" panose="02020603050405020304" charset="0"/>
              </a:rPr>
              <a:t> can be accessible within the network with specific port by modifying the 	</a:t>
            </a:r>
            <a:r>
              <a:rPr lang="en-US" sz="1800" b="1" dirty="0" err="1" smtClean="0">
                <a:latin typeface="Times New Roman" panose="02020603050405020304" charset="0"/>
                <a:cs typeface="Times New Roman" panose="02020603050405020304" charset="0"/>
              </a:rPr>
              <a:t>app.run</a:t>
            </a:r>
            <a:r>
              <a:rPr lang="en-US" sz="1800" b="1" dirty="0" smtClean="0">
                <a:latin typeface="Times New Roman" panose="02020603050405020304" charset="0"/>
                <a:cs typeface="Times New Roman" panose="02020603050405020304" charset="0"/>
              </a:rPr>
              <a:t>() </a:t>
            </a:r>
            <a:r>
              <a:rPr lang="en-US" sz="1800" dirty="0" smtClean="0">
                <a:latin typeface="Times New Roman" panose="02020603050405020304" charset="0"/>
                <a:cs typeface="Times New Roman" panose="02020603050405020304" charset="0"/>
              </a:rPr>
              <a:t> , just specify the host=“</a:t>
            </a:r>
            <a:r>
              <a:rPr lang="en-US" sz="1800" dirty="0" err="1" smtClean="0">
                <a:latin typeface="Times New Roman" panose="02020603050405020304" charset="0"/>
                <a:cs typeface="Times New Roman" panose="02020603050405020304" charset="0"/>
              </a:rPr>
              <a:t>localhost</a:t>
            </a:r>
            <a:r>
              <a:rPr lang="en-US" sz="1800" dirty="0" smtClean="0">
                <a:latin typeface="Times New Roman" panose="02020603050405020304" charset="0"/>
                <a:cs typeface="Times New Roman" panose="02020603050405020304" charset="0"/>
              </a:rPr>
              <a:t>” and port=3698 in run() for an example.</a:t>
            </a:r>
            <a:endParaRPr lang="en-US" sz="1800"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a:t>
            </a:r>
            <a:r>
              <a:rPr lang="en-US" sz="1800" b="1" dirty="0" err="1" smtClean="0">
                <a:latin typeface="Times New Roman" panose="02020603050405020304" charset="0"/>
                <a:cs typeface="Times New Roman" panose="02020603050405020304" charset="0"/>
              </a:rPr>
              <a:t>app.run</a:t>
            </a:r>
            <a:r>
              <a:rPr lang="en-US" sz="1800" b="1" dirty="0" smtClean="0">
                <a:latin typeface="Times New Roman" panose="02020603050405020304" charset="0"/>
                <a:cs typeface="Times New Roman" panose="02020603050405020304" charset="0"/>
              </a:rPr>
              <a:t>(host=“</a:t>
            </a:r>
            <a:r>
              <a:rPr lang="en-US" sz="1800" b="1" dirty="0" err="1" smtClean="0">
                <a:latin typeface="Times New Roman" panose="02020603050405020304" charset="0"/>
                <a:cs typeface="Times New Roman" panose="02020603050405020304" charset="0"/>
              </a:rPr>
              <a:t>localhost”,port</a:t>
            </a:r>
            <a:r>
              <a:rPr lang="en-US" sz="1800" b="1" dirty="0" smtClean="0">
                <a:latin typeface="Times New Roman" panose="02020603050405020304" charset="0"/>
                <a:cs typeface="Times New Roman" panose="02020603050405020304" charset="0"/>
              </a:rPr>
              <a:t>=3698) </a:t>
            </a:r>
            <a:endParaRPr lang="en-US" sz="1800" b="1" dirty="0" smtClean="0">
              <a:latin typeface="Times New Roman" panose="02020603050405020304" charset="0"/>
              <a:cs typeface="Times New Roman" panose="02020603050405020304" charset="0"/>
            </a:endParaRPr>
          </a:p>
          <a:p>
            <a:r>
              <a:rPr lang="en-US" sz="1800" dirty="0" smtClean="0">
                <a:latin typeface="Times New Roman" panose="02020603050405020304" charset="0"/>
                <a:cs typeface="Times New Roman" panose="02020603050405020304" charset="0"/>
              </a:rPr>
              <a:t>	Now open browser to access to the web application by address localhost:3698 ,if you haven’t specify any 	parameters to it by default it will run in the </a:t>
            </a:r>
            <a:r>
              <a:rPr lang="en-US" sz="1800" dirty="0" err="1" smtClean="0">
                <a:latin typeface="Times New Roman" panose="02020603050405020304" charset="0"/>
                <a:cs typeface="Times New Roman" panose="02020603050405020304" charset="0"/>
              </a:rPr>
              <a:t>localhost</a:t>
            </a:r>
            <a:r>
              <a:rPr lang="en-US" sz="1800" dirty="0" smtClean="0">
                <a:latin typeface="Times New Roman" panose="02020603050405020304" charset="0"/>
                <a:cs typeface="Times New Roman" panose="02020603050405020304" charset="0"/>
              </a:rPr>
              <a:t> with </a:t>
            </a:r>
            <a:r>
              <a:rPr lang="en-US" sz="1800" smtClean="0">
                <a:latin typeface="Times New Roman" panose="02020603050405020304" charset="0"/>
                <a:cs typeface="Times New Roman" panose="02020603050405020304" charset="0"/>
              </a:rPr>
              <a:t>port 5000 </a:t>
            </a:r>
            <a:endParaRPr lang="en-US" sz="1800" dirty="0" smtClean="0">
              <a:latin typeface="Times New Roman" panose="02020603050405020304" charset="0"/>
              <a:cs typeface="Times New Roman" panose="02020603050405020304" charset="0"/>
            </a:endParaRPr>
          </a:p>
          <a:p>
            <a:endParaRPr lang="en-US" sz="1800" b="1" dirty="0" smtClean="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83615" y="260985"/>
            <a:ext cx="8495665" cy="521970"/>
          </a:xfrm>
          <a:prstGeom prst="rect">
            <a:avLst/>
          </a:prstGeom>
          <a:noFill/>
        </p:spPr>
        <p:txBody>
          <a:bodyPr wrap="square" rtlCol="0">
            <a:spAutoFit/>
          </a:bodyPr>
          <a:lstStyle/>
          <a:p>
            <a:pPr algn="ctr"/>
            <a:r>
              <a:rPr lang="en-IN" altLang="en-US" sz="2800" b="1" dirty="0"/>
              <a:t>TECHNICAL DESIGN</a:t>
            </a:r>
            <a:endParaRPr lang="en-IN" altLang="en-US" sz="2800" b="1" dirty="0"/>
          </a:p>
        </p:txBody>
      </p:sp>
      <p:pic>
        <p:nvPicPr>
          <p:cNvPr id="5" name="Picture 4" descr="7"/>
          <p:cNvPicPr>
            <a:picLocks noChangeAspect="1"/>
          </p:cNvPicPr>
          <p:nvPr/>
        </p:nvPicPr>
        <p:blipFill>
          <a:blip r:embed="rId1"/>
          <a:stretch>
            <a:fillRect/>
          </a:stretch>
        </p:blipFill>
        <p:spPr>
          <a:xfrm>
            <a:off x="179705" y="760095"/>
            <a:ext cx="11986260" cy="53238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
          <p:cNvPicPr>
            <a:picLocks noChangeAspect="1"/>
          </p:cNvPicPr>
          <p:nvPr/>
        </p:nvPicPr>
        <p:blipFill>
          <a:blip r:embed="rId1"/>
          <a:stretch>
            <a:fillRect/>
          </a:stretch>
        </p:blipFill>
        <p:spPr>
          <a:xfrm>
            <a:off x="0" y="107315"/>
            <a:ext cx="12192000" cy="607250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6670" y="39370"/>
            <a:ext cx="12217400" cy="60794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0"/>
            <a:ext cx="12098655" cy="61017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9470" y="188595"/>
            <a:ext cx="9352915" cy="460375"/>
          </a:xfrm>
          <a:prstGeom prst="rect">
            <a:avLst/>
          </a:prstGeom>
          <a:noFill/>
        </p:spPr>
        <p:txBody>
          <a:bodyPr wrap="square" rtlCol="0">
            <a:spAutoFit/>
          </a:bodyPr>
          <a:lstStyle/>
          <a:p>
            <a:pPr algn="ctr"/>
            <a:r>
              <a:rPr lang="en-IN" altLang="en-US" sz="2400" b="1">
                <a:latin typeface="Times New Roman" panose="02020603050405020304" charset="0"/>
                <a:cs typeface="Times New Roman" panose="02020603050405020304" charset="0"/>
              </a:rPr>
              <a:t>TEST CASES</a:t>
            </a:r>
            <a:endParaRPr lang="en-IN" altLang="en-US" sz="2400" b="1">
              <a:latin typeface="Times New Roman" panose="02020603050405020304" charset="0"/>
              <a:cs typeface="Times New Roman" panose="02020603050405020304" charset="0"/>
            </a:endParaRPr>
          </a:p>
        </p:txBody>
      </p:sp>
      <p:sp>
        <p:nvSpPr>
          <p:cNvPr id="3" name="Text Box 2"/>
          <p:cNvSpPr txBox="1"/>
          <p:nvPr/>
        </p:nvSpPr>
        <p:spPr>
          <a:xfrm>
            <a:off x="191135" y="908685"/>
            <a:ext cx="11819890" cy="4998085"/>
          </a:xfrm>
          <a:prstGeom prst="rect">
            <a:avLst/>
          </a:prstGeom>
          <a:noFill/>
        </p:spPr>
        <p:txBody>
          <a:bodyPr wrap="square" rtlCol="0">
            <a:noAutofit/>
          </a:bodyPr>
          <a:lstStyle/>
          <a:p>
            <a:endParaRPr lang="en-IN" altLang="en-US" sz="1800" b="1"/>
          </a:p>
        </p:txBody>
      </p:sp>
      <p:graphicFrame>
        <p:nvGraphicFramePr>
          <p:cNvPr id="4" name="Table 3"/>
          <p:cNvGraphicFramePr/>
          <p:nvPr/>
        </p:nvGraphicFramePr>
        <p:xfrm>
          <a:off x="285750" y="680085"/>
          <a:ext cx="11529060" cy="5299710"/>
        </p:xfrm>
        <a:graphic>
          <a:graphicData uri="http://schemas.openxmlformats.org/drawingml/2006/table">
            <a:tbl>
              <a:tblPr firstRow="1" bandRow="1">
                <a:tableStyleId>{5C22544A-7EE6-4342-B048-85BDC9FD1C3A}</a:tableStyleId>
              </a:tblPr>
              <a:tblGrid>
                <a:gridCol w="1921510"/>
                <a:gridCol w="1921510"/>
                <a:gridCol w="1921510"/>
                <a:gridCol w="1921510"/>
                <a:gridCol w="1921510"/>
                <a:gridCol w="1921510"/>
              </a:tblGrid>
              <a:tr h="1197610">
                <a:tc>
                  <a:txBody>
                    <a:bodyPr/>
                    <a:lstStyle/>
                    <a:p>
                      <a:pPr algn="ctr">
                        <a:buNone/>
                      </a:pPr>
                      <a:r>
                        <a:rPr lang="en-IN" altLang="en-US">
                          <a:solidFill>
                            <a:schemeClr val="tx1"/>
                          </a:solidFill>
                          <a:latin typeface="Times New Roman" panose="02020603050405020304" charset="0"/>
                          <a:cs typeface="Times New Roman" panose="02020603050405020304" charset="0"/>
                        </a:rPr>
                        <a:t>TEST CASE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INPUT</a:t>
                      </a:r>
                      <a:r>
                        <a:rPr lang="en-IN" altLang="en-US">
                          <a:solidFill>
                            <a:schemeClr val="tx1"/>
                          </a:solidFill>
                          <a:latin typeface="Times New Roman" panose="02020603050405020304" charset="0"/>
                          <a:cs typeface="Times New Roman" panose="02020603050405020304" charset="0"/>
                        </a:rPr>
                        <a:t>INPUT</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A</a:t>
                      </a:r>
                      <a:r>
                        <a:rPr lang="en-IN" altLang="en-US">
                          <a:solidFill>
                            <a:schemeClr val="tx1"/>
                          </a:solidFill>
                          <a:latin typeface="Times New Roman" panose="02020603050405020304" charset="0"/>
                          <a:cs typeface="Times New Roman" panose="02020603050405020304" charset="0"/>
                        </a:rPr>
                        <a:t>ACTION</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 EXPECTED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ACTUAL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RESULT</a:t>
                      </a:r>
                      <a:endParaRPr lang="en-IN" altLang="en-US">
                        <a:solidFill>
                          <a:schemeClr val="tx1"/>
                        </a:solidFill>
                        <a:latin typeface="Times New Roman" panose="02020603050405020304" charset="0"/>
                        <a:cs typeface="Times New Roman" panose="02020603050405020304" charset="0"/>
                      </a:endParaRPr>
                    </a:p>
                    <a:p>
                      <a:pPr algn="ctr">
                        <a:buNone/>
                      </a:pPr>
                      <a:r>
                        <a:rPr lang="en-IN" altLang="en-US">
                          <a:solidFill>
                            <a:schemeClr val="tx1"/>
                          </a:solidFill>
                          <a:latin typeface="Times New Roman" panose="02020603050405020304" charset="0"/>
                          <a:cs typeface="Times New Roman" panose="02020603050405020304" charset="0"/>
                        </a:rPr>
                        <a:t>(P/F)</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225550">
                <a:tc>
                  <a:txBody>
                    <a:bodyPr/>
                    <a:lstStyle/>
                    <a:p>
                      <a:pPr algn="ctr">
                        <a:buNone/>
                      </a:pPr>
                      <a:r>
                        <a:rPr lang="en-IN" altLang="en-US">
                          <a:latin typeface="Times New Roman" panose="02020603050405020304" charset="0"/>
                          <a:cs typeface="Times New Roman" panose="02020603050405020304" charset="0"/>
                        </a:rPr>
                        <a:t>Input image retrieval</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 A set of spiral images representing individuals with and without Parkinson's disease.</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Retrieve a sample set of spiral images from the database.</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Images are to be retrieved without errors.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Images retrieved successfully.</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199515">
                <a:tc>
                  <a:txBody>
                    <a:bodyPr/>
                    <a:lstStyle/>
                    <a:p>
                      <a:pPr algn="ctr">
                        <a:buNone/>
                      </a:pPr>
                      <a:r>
                        <a:rPr lang="en-US">
                          <a:latin typeface="Times New Roman" panose="02020603050405020304" charset="0"/>
                          <a:cs typeface="Times New Roman" panose="02020603050405020304" charset="0"/>
                        </a:rPr>
                        <a:t>Read the datasets.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Dataset’s path.</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generating image datasets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Datasets need to read successfully.</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Datasets fetched successfully.</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677035">
                <a:tc>
                  <a:txBody>
                    <a:bodyPr/>
                    <a:lstStyle/>
                    <a:p>
                      <a:pPr algn="ctr">
                        <a:buNone/>
                      </a:pPr>
                      <a:r>
                        <a:rPr lang="en-US">
                          <a:latin typeface="Times New Roman" panose="02020603050405020304" charset="0"/>
                          <a:cs typeface="Times New Roman" panose="02020603050405020304" charset="0"/>
                        </a:rPr>
                        <a:t>Classification</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spiral images being classified as healthy and parkinsons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 Uploading the images and appplying the algorithms</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 Images need to be correctly classified.</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Images are classified correctly</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46990" y="45085"/>
          <a:ext cx="11529060" cy="5952490"/>
        </p:xfrm>
        <a:graphic>
          <a:graphicData uri="http://schemas.openxmlformats.org/drawingml/2006/table">
            <a:tbl>
              <a:tblPr firstRow="1" bandRow="1">
                <a:tableStyleId>{5C22544A-7EE6-4342-B048-85BDC9FD1C3A}</a:tableStyleId>
              </a:tblPr>
              <a:tblGrid>
                <a:gridCol w="1921510"/>
                <a:gridCol w="1921510"/>
                <a:gridCol w="1921510"/>
                <a:gridCol w="1921510"/>
                <a:gridCol w="1921510"/>
                <a:gridCol w="1921510"/>
              </a:tblGrid>
              <a:tr h="1197610">
                <a:tc>
                  <a:txBody>
                    <a:bodyPr/>
                    <a:lstStyle/>
                    <a:p>
                      <a:pPr algn="ctr">
                        <a:buNone/>
                      </a:pPr>
                      <a:r>
                        <a:rPr lang="en-IN" altLang="en-US">
                          <a:solidFill>
                            <a:schemeClr val="tx1"/>
                          </a:solidFill>
                          <a:latin typeface="Times New Roman" panose="02020603050405020304" charset="0"/>
                          <a:cs typeface="Times New Roman" panose="02020603050405020304" charset="0"/>
                        </a:rPr>
                        <a:t>TEST CASE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INPUT</a:t>
                      </a:r>
                      <a:r>
                        <a:rPr lang="en-IN" altLang="en-US">
                          <a:solidFill>
                            <a:schemeClr val="tx1"/>
                          </a:solidFill>
                          <a:latin typeface="Times New Roman" panose="02020603050405020304" charset="0"/>
                          <a:cs typeface="Times New Roman" panose="02020603050405020304" charset="0"/>
                        </a:rPr>
                        <a:t>INPUT</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A</a:t>
                      </a:r>
                      <a:r>
                        <a:rPr lang="en-IN" altLang="en-US">
                          <a:solidFill>
                            <a:schemeClr val="tx1"/>
                          </a:solidFill>
                          <a:latin typeface="Times New Roman" panose="02020603050405020304" charset="0"/>
                          <a:cs typeface="Times New Roman" panose="02020603050405020304" charset="0"/>
                        </a:rPr>
                        <a:t>ACTION</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 EXPECTED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ACTUAL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RESULT</a:t>
                      </a:r>
                      <a:endParaRPr lang="en-IN" altLang="en-US">
                        <a:solidFill>
                          <a:schemeClr val="tx1"/>
                        </a:solidFill>
                        <a:latin typeface="Times New Roman" panose="02020603050405020304" charset="0"/>
                        <a:cs typeface="Times New Roman" panose="02020603050405020304" charset="0"/>
                      </a:endParaRPr>
                    </a:p>
                    <a:p>
                      <a:pPr algn="ctr">
                        <a:buNone/>
                      </a:pPr>
                      <a:r>
                        <a:rPr lang="en-IN" altLang="en-US">
                          <a:solidFill>
                            <a:schemeClr val="tx1"/>
                          </a:solidFill>
                          <a:latin typeface="Times New Roman" panose="02020603050405020304" charset="0"/>
                          <a:cs typeface="Times New Roman" panose="02020603050405020304" charset="0"/>
                        </a:rPr>
                        <a:t>(P/F)</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757045">
                <a:tc rowSpan="3">
                  <a:txBody>
                    <a:bodyPr/>
                    <a:lstStyle/>
                    <a:p>
                      <a:pPr algn="ctr">
                        <a:buNone/>
                      </a:pPr>
                      <a:r>
                        <a:rPr lang="en-IN" altLang="en-US" sz="2000">
                          <a:latin typeface="Times New Roman" panose="02020603050405020304" charset="0"/>
                          <a:cs typeface="Times New Roman" panose="02020603050405020304" charset="0"/>
                        </a:rPr>
                        <a:t>Browser Compatibility Testing</a:t>
                      </a:r>
                      <a:endParaRPr lang="en-IN" altLang="en-US" sz="2000">
                        <a:latin typeface="Times New Roman" panose="02020603050405020304" charset="0"/>
                        <a:cs typeface="Times New Roman" panose="02020603050405020304" charset="0"/>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Test the system functionality on the latest versions of popular browsers </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Testing the code in different chrome browsers like chrome,firefox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system should function as intended without any errors or visual inconsistencies across all browsers.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system is functioning</a:t>
                      </a:r>
                      <a:endParaRPr lang="en-IN" altLang="en-US">
                        <a:latin typeface="Times New Roman" panose="02020603050405020304" charset="0"/>
                        <a:cs typeface="Times New Roman" panose="02020603050405020304" charset="0"/>
                      </a:endParaRPr>
                    </a:p>
                    <a:p>
                      <a:pPr algn="ctr">
                        <a:buNone/>
                      </a:pPr>
                      <a:r>
                        <a:rPr lang="en-IN" altLang="en-US">
                          <a:latin typeface="Times New Roman" panose="02020603050405020304" charset="0"/>
                          <a:cs typeface="Times New Roman" panose="02020603050405020304" charset="0"/>
                        </a:rPr>
                        <a:t> as intended without any errors or visual inconsistencies across all browsers.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19951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Test the system on an older version of a popular browser </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Testing the code in the older versions of the chrome like chrome 2 versions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website need to work completely fine without errors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website is working correctly in all browser versions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67703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Test the system on a less popular browser </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Test the system on a less popular browser (e.g., Opera).</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The system should function to a reasonable degree, but minor visual inconsistencies or limitations might be acceptable.	</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sz="1400">
                          <a:latin typeface="Times New Roman" panose="02020603050405020304" charset="0"/>
                          <a:cs typeface="Times New Roman" panose="02020603050405020304" charset="0"/>
                          <a:sym typeface="+mn-ea"/>
                        </a:rPr>
                        <a:t>The system</a:t>
                      </a:r>
                      <a:r>
                        <a:rPr lang="en-IN" altLang="en-US" sz="1400">
                          <a:latin typeface="Times New Roman" panose="02020603050405020304" charset="0"/>
                          <a:cs typeface="Times New Roman" panose="02020603050405020304" charset="0"/>
                          <a:sym typeface="+mn-ea"/>
                        </a:rPr>
                        <a:t> is </a:t>
                      </a:r>
                      <a:r>
                        <a:rPr lang="en-US" sz="1400">
                          <a:latin typeface="Times New Roman" panose="02020603050405020304" charset="0"/>
                          <a:cs typeface="Times New Roman" panose="02020603050405020304" charset="0"/>
                          <a:sym typeface="+mn-ea"/>
                        </a:rPr>
                        <a:t>function</a:t>
                      </a:r>
                      <a:r>
                        <a:rPr lang="en-IN" altLang="en-US" sz="1400">
                          <a:latin typeface="Times New Roman" panose="02020603050405020304" charset="0"/>
                          <a:cs typeface="Times New Roman" panose="02020603050405020304" charset="0"/>
                          <a:sym typeface="+mn-ea"/>
                        </a:rPr>
                        <a:t>ing</a:t>
                      </a:r>
                      <a:r>
                        <a:rPr lang="en-US" sz="1400">
                          <a:latin typeface="Times New Roman" panose="02020603050405020304" charset="0"/>
                          <a:cs typeface="Times New Roman" panose="02020603050405020304" charset="0"/>
                          <a:sym typeface="+mn-ea"/>
                        </a:rPr>
                        <a:t> to a reasonable degree, but minor visual inconsistencies or limitations might be acceptable.	</a:t>
                      </a:r>
                      <a:endParaRPr lang="en-US" sz="1400">
                        <a:latin typeface="Times New Roman" panose="02020603050405020304" charset="0"/>
                        <a:cs typeface="Times New Roman" panose="02020603050405020304" charset="0"/>
                      </a:endParaRPr>
                    </a:p>
                    <a:p>
                      <a:pPr algn="ctr">
                        <a:buNone/>
                      </a:pP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479425" y="476885"/>
          <a:ext cx="11430000" cy="5225415"/>
        </p:xfrm>
        <a:graphic>
          <a:graphicData uri="http://schemas.openxmlformats.org/drawingml/2006/table">
            <a:tbl>
              <a:tblPr firstRow="1" bandRow="1">
                <a:tableStyleId>{5C22544A-7EE6-4342-B048-85BDC9FD1C3A}</a:tableStyleId>
              </a:tblPr>
              <a:tblGrid>
                <a:gridCol w="1905000"/>
                <a:gridCol w="1905000"/>
                <a:gridCol w="1905000"/>
                <a:gridCol w="1905000"/>
                <a:gridCol w="1905000"/>
                <a:gridCol w="1905000"/>
              </a:tblGrid>
              <a:tr h="944880">
                <a:tc>
                  <a:txBody>
                    <a:bodyPr/>
                    <a:lstStyle/>
                    <a:p>
                      <a:pPr algn="ctr">
                        <a:buNone/>
                      </a:pPr>
                      <a:r>
                        <a:rPr lang="en-IN" altLang="en-US">
                          <a:solidFill>
                            <a:schemeClr val="tx1"/>
                          </a:solidFill>
                          <a:latin typeface="Times New Roman" panose="02020603050405020304" charset="0"/>
                          <a:cs typeface="Times New Roman" panose="02020603050405020304" charset="0"/>
                        </a:rPr>
                        <a:t>TEST CASE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INPUT</a:t>
                      </a:r>
                      <a:r>
                        <a:rPr lang="en-IN" altLang="en-US">
                          <a:solidFill>
                            <a:schemeClr val="tx1"/>
                          </a:solidFill>
                          <a:latin typeface="Times New Roman" panose="02020603050405020304" charset="0"/>
                          <a:cs typeface="Times New Roman" panose="02020603050405020304" charset="0"/>
                        </a:rPr>
                        <a:t>INPUT</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A</a:t>
                      </a:r>
                      <a:r>
                        <a:rPr lang="en-IN" altLang="en-US">
                          <a:solidFill>
                            <a:schemeClr val="tx1"/>
                          </a:solidFill>
                          <a:latin typeface="Times New Roman" panose="02020603050405020304" charset="0"/>
                          <a:cs typeface="Times New Roman" panose="02020603050405020304" charset="0"/>
                        </a:rPr>
                        <a:t>ACTION</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 EXPECTED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ACTUAL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RESULT</a:t>
                      </a:r>
                      <a:endParaRPr lang="en-IN" altLang="en-US">
                        <a:solidFill>
                          <a:schemeClr val="tx1"/>
                        </a:solidFill>
                        <a:latin typeface="Times New Roman" panose="02020603050405020304" charset="0"/>
                        <a:cs typeface="Times New Roman" panose="02020603050405020304" charset="0"/>
                      </a:endParaRPr>
                    </a:p>
                    <a:p>
                      <a:pPr algn="ctr">
                        <a:buNone/>
                      </a:pPr>
                      <a:r>
                        <a:rPr lang="en-IN" altLang="en-US">
                          <a:solidFill>
                            <a:schemeClr val="tx1"/>
                          </a:solidFill>
                          <a:latin typeface="Times New Roman" panose="02020603050405020304" charset="0"/>
                          <a:cs typeface="Times New Roman" panose="02020603050405020304" charset="0"/>
                        </a:rPr>
                        <a:t>(P/F)</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2011680">
                <a:tc rowSpan="2">
                  <a:txBody>
                    <a:bodyPr/>
                    <a:lstStyle/>
                    <a:p>
                      <a:pPr algn="ctr">
                        <a:buNone/>
                      </a:pPr>
                      <a:r>
                        <a:rPr lang="en-IN" altLang="en-US" sz="2000">
                          <a:latin typeface="Times New Roman" panose="02020603050405020304" charset="0"/>
                          <a:cs typeface="Times New Roman" panose="02020603050405020304" charset="0"/>
                        </a:rPr>
                        <a:t>Operating System Compatibility Testing	</a:t>
                      </a:r>
                      <a:endParaRPr lang="en-IN" altLang="en-US" sz="2000">
                        <a:latin typeface="Times New Roman" panose="02020603050405020304" charset="0"/>
                        <a:cs typeface="Times New Roman" panose="02020603050405020304" charset="0"/>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Test the system on the latest version of Windows (e.g., Windows 11).</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Testing the code in different versions of windows like windows 11</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system should function as intended without any errors or compatibility issues.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systemi is functioning as intended without any errors or compatibility issues.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226885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 the system on a previous version of Windows (e.g., Windows 10).</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Testing the code in the older versions of the windows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system should still function with minimal to no issues.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system is still functioning with minimal to no issues.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479425" y="476885"/>
          <a:ext cx="11430000" cy="5225415"/>
        </p:xfrm>
        <a:graphic>
          <a:graphicData uri="http://schemas.openxmlformats.org/drawingml/2006/table">
            <a:tbl>
              <a:tblPr firstRow="1" bandRow="1">
                <a:tableStyleId>{5C22544A-7EE6-4342-B048-85BDC9FD1C3A}</a:tableStyleId>
              </a:tblPr>
              <a:tblGrid>
                <a:gridCol w="1905000"/>
                <a:gridCol w="1905000"/>
                <a:gridCol w="1905000"/>
                <a:gridCol w="1905000"/>
                <a:gridCol w="1905000"/>
                <a:gridCol w="1905000"/>
              </a:tblGrid>
              <a:tr h="944880">
                <a:tc>
                  <a:txBody>
                    <a:bodyPr/>
                    <a:lstStyle/>
                    <a:p>
                      <a:pPr algn="ctr">
                        <a:buNone/>
                      </a:pPr>
                      <a:r>
                        <a:rPr lang="en-IN" altLang="en-US">
                          <a:solidFill>
                            <a:schemeClr val="tx1"/>
                          </a:solidFill>
                          <a:latin typeface="Times New Roman" panose="02020603050405020304" charset="0"/>
                          <a:cs typeface="Times New Roman" panose="02020603050405020304" charset="0"/>
                        </a:rPr>
                        <a:t>TEST CASE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INPUT</a:t>
                      </a:r>
                      <a:r>
                        <a:rPr lang="en-IN" altLang="en-US">
                          <a:solidFill>
                            <a:schemeClr val="tx1"/>
                          </a:solidFill>
                          <a:latin typeface="Times New Roman" panose="02020603050405020304" charset="0"/>
                          <a:cs typeface="Times New Roman" panose="02020603050405020304" charset="0"/>
                        </a:rPr>
                        <a:t>INPUT</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A</a:t>
                      </a:r>
                      <a:r>
                        <a:rPr lang="en-IN" altLang="en-US">
                          <a:solidFill>
                            <a:schemeClr val="tx1"/>
                          </a:solidFill>
                          <a:latin typeface="Times New Roman" panose="02020603050405020304" charset="0"/>
                          <a:cs typeface="Times New Roman" panose="02020603050405020304" charset="0"/>
                        </a:rPr>
                        <a:t>ACTION</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 EXPECTED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ACTUAL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RESULT</a:t>
                      </a:r>
                      <a:endParaRPr lang="en-IN" altLang="en-US">
                        <a:solidFill>
                          <a:schemeClr val="tx1"/>
                        </a:solidFill>
                        <a:latin typeface="Times New Roman" panose="02020603050405020304" charset="0"/>
                        <a:cs typeface="Times New Roman" panose="02020603050405020304" charset="0"/>
                      </a:endParaRPr>
                    </a:p>
                    <a:p>
                      <a:pPr algn="ctr">
                        <a:buNone/>
                      </a:pPr>
                      <a:r>
                        <a:rPr lang="en-IN" altLang="en-US">
                          <a:solidFill>
                            <a:schemeClr val="tx1"/>
                          </a:solidFill>
                          <a:latin typeface="Times New Roman" panose="02020603050405020304" charset="0"/>
                          <a:cs typeface="Times New Roman" panose="02020603050405020304" charset="0"/>
                        </a:rPr>
                        <a:t>(P/F)</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2011680">
                <a:tc rowSpan="2">
                  <a:txBody>
                    <a:bodyPr/>
                    <a:lstStyle/>
                    <a:p>
                      <a:pPr algn="ctr">
                        <a:buNone/>
                      </a:pPr>
                      <a:r>
                        <a:rPr lang="en-IN" altLang="en-US" sz="2000">
                          <a:latin typeface="Times New Roman" panose="02020603050405020304" charset="0"/>
                          <a:cs typeface="Times New Roman" panose="02020603050405020304" charset="0"/>
                        </a:rPr>
                        <a:t>System Configuration Testing</a:t>
                      </a:r>
                      <a:endParaRPr lang="en-IN" altLang="en-US" sz="2000">
                        <a:latin typeface="Times New Roman" panose="02020603050405020304" charset="0"/>
                        <a:cs typeface="Times New Roman" panose="02020603050405020304" charset="0"/>
                      </a:endParaRPr>
                    </a:p>
                    <a:p>
                      <a:pPr algn="ctr">
                        <a:buNone/>
                      </a:pPr>
                      <a:endParaRPr lang="en-IN" altLang="en-US" sz="2000">
                        <a:latin typeface="Times New Roman" panose="02020603050405020304" charset="0"/>
                        <a:cs typeface="Times New Roman" panose="02020603050405020304" charset="0"/>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latin typeface="Times New Roman" panose="02020603050405020304" charset="0"/>
                          <a:cs typeface="Times New Roman" panose="02020603050405020304" charset="0"/>
                        </a:rPr>
                        <a:t>Test the system on a computer with high-end specifications </a:t>
                      </a:r>
                      <a:endParaRPr 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Testing the system on a compter with high end specifications like powerful CPU</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system should function smoothly and efficiently.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sz="1400">
                          <a:latin typeface="Times New Roman" panose="02020603050405020304" charset="0"/>
                          <a:cs typeface="Times New Roman" panose="02020603050405020304" charset="0"/>
                          <a:sym typeface="+mn-ea"/>
                        </a:rPr>
                        <a:t>The system is functioning smoothly and efficiently.</a:t>
                      </a:r>
                      <a:endParaRPr lang="en-IN" altLang="en-US" sz="1400">
                        <a:latin typeface="Times New Roman" panose="02020603050405020304" charset="0"/>
                        <a:cs typeface="Times New Roman" panose="02020603050405020304"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226885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 the system on a computer with moderate specifications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Testing the system on a computer with moderate specificatins like average CPU</a:t>
                      </a:r>
                      <a:endParaRPr lang="en-IN" altLang="en-US">
                        <a:latin typeface="Times New Roman" panose="02020603050405020304" charset="0"/>
                        <a:cs typeface="Times New Roman" panose="02020603050405020304" charset="0"/>
                      </a:endParaRPr>
                    </a:p>
                    <a:p>
                      <a:pPr algn="ctr">
                        <a:buNone/>
                      </a:pP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 The system should still function adequately, although performance might be slightly slower.</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 The system is still functioning adequately, although performance might be slightly slower.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479425" y="476885"/>
          <a:ext cx="11430000" cy="5354955"/>
        </p:xfrm>
        <a:graphic>
          <a:graphicData uri="http://schemas.openxmlformats.org/drawingml/2006/table">
            <a:tbl>
              <a:tblPr firstRow="1" bandRow="1">
                <a:tableStyleId>{5C22544A-7EE6-4342-B048-85BDC9FD1C3A}</a:tableStyleId>
              </a:tblPr>
              <a:tblGrid>
                <a:gridCol w="1905000"/>
                <a:gridCol w="1905000"/>
                <a:gridCol w="1905000"/>
                <a:gridCol w="1905000"/>
                <a:gridCol w="1905000"/>
                <a:gridCol w="1905000"/>
              </a:tblGrid>
              <a:tr h="864235">
                <a:tc>
                  <a:txBody>
                    <a:bodyPr/>
                    <a:lstStyle/>
                    <a:p>
                      <a:pPr algn="ctr">
                        <a:buNone/>
                      </a:pPr>
                      <a:r>
                        <a:rPr lang="en-IN" altLang="en-US">
                          <a:solidFill>
                            <a:schemeClr val="tx1"/>
                          </a:solidFill>
                          <a:latin typeface="Times New Roman" panose="02020603050405020304" charset="0"/>
                          <a:cs typeface="Times New Roman" panose="02020603050405020304" charset="0"/>
                        </a:rPr>
                        <a:t>TEST CASE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INPUT</a:t>
                      </a:r>
                      <a:r>
                        <a:rPr lang="en-IN" altLang="en-US">
                          <a:solidFill>
                            <a:schemeClr val="tx1"/>
                          </a:solidFill>
                          <a:latin typeface="Times New Roman" panose="02020603050405020304" charset="0"/>
                          <a:cs typeface="Times New Roman" panose="02020603050405020304" charset="0"/>
                        </a:rPr>
                        <a:t>INPUT</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A</a:t>
                      </a:r>
                      <a:r>
                        <a:rPr lang="en-IN" altLang="en-US">
                          <a:solidFill>
                            <a:schemeClr val="tx1"/>
                          </a:solidFill>
                          <a:latin typeface="Times New Roman" panose="02020603050405020304" charset="0"/>
                          <a:cs typeface="Times New Roman" panose="02020603050405020304" charset="0"/>
                        </a:rPr>
                        <a:t>ACTION</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 EXPECTED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ACTUAL      OUTCOME</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latin typeface="Times New Roman" panose="02020603050405020304" charset="0"/>
                          <a:cs typeface="Times New Roman" panose="02020603050405020304" charset="0"/>
                        </a:rPr>
                        <a:t>RESULT</a:t>
                      </a:r>
                      <a:endParaRPr lang="en-IN" altLang="en-US">
                        <a:solidFill>
                          <a:schemeClr val="tx1"/>
                        </a:solidFill>
                        <a:latin typeface="Times New Roman" panose="02020603050405020304" charset="0"/>
                        <a:cs typeface="Times New Roman" panose="02020603050405020304" charset="0"/>
                      </a:endParaRPr>
                    </a:p>
                    <a:p>
                      <a:pPr algn="ctr">
                        <a:buNone/>
                      </a:pPr>
                      <a:r>
                        <a:rPr lang="en-IN" altLang="en-US">
                          <a:solidFill>
                            <a:schemeClr val="tx1"/>
                          </a:solidFill>
                          <a:latin typeface="Times New Roman" panose="02020603050405020304" charset="0"/>
                          <a:cs typeface="Times New Roman" panose="02020603050405020304" charset="0"/>
                        </a:rPr>
                        <a:t>(P/F)</a:t>
                      </a:r>
                      <a:endParaRPr lang="en-IN" altLang="en-US">
                        <a:solidFill>
                          <a:schemeClr val="tx1"/>
                        </a:solidFill>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838960">
                <a:tc rowSpan="2">
                  <a:txBody>
                    <a:bodyPr/>
                    <a:lstStyle/>
                    <a:p>
                      <a:pPr algn="ctr">
                        <a:buNone/>
                      </a:pPr>
                      <a:r>
                        <a:rPr lang="en-IN" altLang="en-US" sz="2000">
                          <a:latin typeface="Times New Roman" panose="02020603050405020304" charset="0"/>
                          <a:cs typeface="Times New Roman" panose="02020603050405020304" charset="0"/>
                        </a:rPr>
                        <a:t>Model Performance Testing</a:t>
                      </a:r>
                      <a:endParaRPr lang="en-IN" altLang="en-US" sz="2000">
                        <a:latin typeface="Times New Roman" panose="02020603050405020304" charset="0"/>
                        <a:cs typeface="Times New Roman" panose="02020603050405020304" charset="0"/>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 each model (Mobilenet, ResNet, CNN) with a set of diverse healthy and Parkinson's spiral images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Testing the model performance using various metrics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Compare the accuracy, precision, recall, and F1-score of each model.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comparison of three models is done successfully</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265176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 the models with variations in lighting conditions (bright, dim, shadows) for the spiral images.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Testing the models with variations in lighting conditions (bright, dim, shadows) for the spiral images.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model performance (accuracy, etc.) should not significantly decrease with different lighting conditions.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The model performance is working well in all type of lighting conditions				</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latin typeface="Times New Roman" panose="02020603050405020304" charset="0"/>
                          <a:cs typeface="Times New Roman" panose="02020603050405020304" charset="0"/>
                        </a:rPr>
                        <a:t>pass</a:t>
                      </a:r>
                      <a:endParaRPr lang="en-IN" altLang="en-US">
                        <a:latin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5"/>
          <p:cNvSpPr txBox="1"/>
          <p:nvPr/>
        </p:nvSpPr>
        <p:spPr>
          <a:xfrm>
            <a:off x="754050" y="642475"/>
            <a:ext cx="10683900" cy="1052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panose="02020603050405020304"/>
              <a:buNone/>
            </a:pPr>
            <a:r>
              <a:rPr lang="en-US" sz="4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 SYSTEM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5"/>
          <p:cNvSpPr txBox="1"/>
          <p:nvPr/>
        </p:nvSpPr>
        <p:spPr>
          <a:xfrm>
            <a:off x="299075" y="1242712"/>
            <a:ext cx="11245800" cy="47118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50000"/>
              </a:lnSpc>
              <a:spcBef>
                <a:spcPts val="1000"/>
              </a:spcBef>
              <a:spcAft>
                <a:spcPts val="0"/>
              </a:spcAft>
              <a:buClr>
                <a:srgbClr val="000000"/>
              </a:buClr>
              <a:buSzPts val="1800"/>
              <a:buFont typeface="Arial" panose="020B0604020202020204"/>
              <a:buChar char="❖"/>
            </a:pPr>
            <a:r>
              <a:rPr lang="en-US" sz="1800" b="0" i="0" u="none" strike="noStrike" cap="none">
                <a:solidFill>
                  <a:srgbClr val="374151"/>
                </a:solidFill>
                <a:highlight>
                  <a:schemeClr val="lt1"/>
                </a:highlight>
                <a:latin typeface="Times New Roman" panose="02020603050405020304" charset="0"/>
                <a:ea typeface="Roboto" panose="02000000000000000000"/>
                <a:cs typeface="Times New Roman" panose="02020603050405020304" charset="0"/>
                <a:sym typeface="Roboto" panose="02000000000000000000"/>
              </a:rPr>
              <a:t>Parkinson's disease detection using stacking and voting classifiers is an approach that leverages ensemble learning techniques to enhance the accuracy of identifying individuals with Parkinson's disease. Ensemble learning combines the predictions of multiple machine learning models to create a more robust and accurate final prediction.</a:t>
            </a:r>
            <a:endParaRPr sz="1800" b="0" i="0" u="none" strike="noStrike" cap="none">
              <a:solidFill>
                <a:srgbClr val="374151"/>
              </a:solidFill>
              <a:highlight>
                <a:schemeClr val="lt1"/>
              </a:highlight>
              <a:latin typeface="Times New Roman" panose="02020603050405020304" charset="0"/>
              <a:ea typeface="Roboto" panose="02000000000000000000"/>
              <a:cs typeface="Times New Roman" panose="02020603050405020304" charset="0"/>
              <a:sym typeface="Roboto" panose="02000000000000000000"/>
            </a:endParaRPr>
          </a:p>
          <a:p>
            <a:pPr marL="457200" marR="0" lvl="0" indent="-342900" algn="just" rtl="0">
              <a:lnSpc>
                <a:spcPct val="150000"/>
              </a:lnSpc>
              <a:spcBef>
                <a:spcPts val="0"/>
              </a:spcBef>
              <a:spcAft>
                <a:spcPts val="0"/>
              </a:spcAft>
              <a:buClr>
                <a:srgbClr val="374151"/>
              </a:buClr>
              <a:buSzPts val="1800"/>
              <a:buFont typeface="Roboto" panose="02000000000000000000"/>
              <a:buChar char="❖"/>
            </a:pPr>
            <a:r>
              <a:rPr lang="en-US" sz="1800" b="0" i="0" u="none" strike="noStrike" cap="none">
                <a:solidFill>
                  <a:srgbClr val="374151"/>
                </a:solidFill>
                <a:highlight>
                  <a:schemeClr val="lt1"/>
                </a:highlight>
                <a:latin typeface="Times New Roman" panose="02020603050405020304" charset="0"/>
                <a:ea typeface="Roboto" panose="02000000000000000000"/>
                <a:cs typeface="Times New Roman" panose="02020603050405020304" charset="0"/>
                <a:sym typeface="Roboto" panose="02000000000000000000"/>
              </a:rPr>
              <a:t>A stacking classifier is an ensemble machine learning technique that combines multiple base classifiers to create a more powerful and accurate predictive model. The concept behind stacking is to leverage the diverse strengths of different algorithms to improve overall prediction performance.</a:t>
            </a:r>
            <a:endParaRPr sz="1800" b="0" i="0" u="none" strike="noStrike" cap="none">
              <a:solidFill>
                <a:srgbClr val="374151"/>
              </a:solidFill>
              <a:highlight>
                <a:schemeClr val="lt1"/>
              </a:highlight>
              <a:latin typeface="Times New Roman" panose="02020603050405020304" charset="0"/>
              <a:ea typeface="Roboto" panose="02000000000000000000"/>
              <a:cs typeface="Times New Roman" panose="02020603050405020304" charset="0"/>
              <a:sym typeface="Roboto" panose="02000000000000000000"/>
            </a:endParaRPr>
          </a:p>
          <a:p>
            <a:pPr marL="457200" marR="0" lvl="0" indent="-342900" algn="just" rtl="0">
              <a:lnSpc>
                <a:spcPct val="150000"/>
              </a:lnSpc>
              <a:spcBef>
                <a:spcPts val="0"/>
              </a:spcBef>
              <a:spcAft>
                <a:spcPts val="0"/>
              </a:spcAft>
              <a:buClr>
                <a:srgbClr val="374151"/>
              </a:buClr>
              <a:buSzPts val="1800"/>
              <a:buFont typeface="Roboto" panose="02000000000000000000"/>
              <a:buChar char="❖"/>
            </a:pPr>
            <a:r>
              <a:rPr lang="en-US" sz="1800" b="0" i="0" u="none" strike="noStrike" cap="none">
                <a:solidFill>
                  <a:srgbClr val="374151"/>
                </a:solidFill>
                <a:highlight>
                  <a:schemeClr val="lt1"/>
                </a:highlight>
                <a:latin typeface="Times New Roman" panose="02020603050405020304" charset="0"/>
                <a:ea typeface="Roboto" panose="02000000000000000000"/>
                <a:cs typeface="Times New Roman" panose="02020603050405020304" charset="0"/>
                <a:sym typeface="Roboto" panose="02000000000000000000"/>
              </a:rPr>
              <a:t>A voting classifier is an ensemble machine learning technique that combines the predictions of multiple base classifiers to make a final prediction. It's a simpler form of ensemble learning compared to stacking, but it can still improve predictive accuracy by leveraging the collective decisions of different algorithms.</a:t>
            </a:r>
            <a:endParaRPr sz="1800" b="0" i="0" u="none" strike="noStrike" cap="none">
              <a:solidFill>
                <a:srgbClr val="374151"/>
              </a:solidFill>
              <a:highlight>
                <a:schemeClr val="lt1"/>
              </a:highlight>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479425" y="476885"/>
          <a:ext cx="11430000" cy="4672330"/>
        </p:xfrm>
        <a:graphic>
          <a:graphicData uri="http://schemas.openxmlformats.org/drawingml/2006/table">
            <a:tbl>
              <a:tblPr firstRow="1" bandRow="1">
                <a:tableStyleId>{5C22544A-7EE6-4342-B048-85BDC9FD1C3A}</a:tableStyleId>
              </a:tblPr>
              <a:tblGrid>
                <a:gridCol w="1905000"/>
                <a:gridCol w="1905000"/>
                <a:gridCol w="1905000"/>
                <a:gridCol w="1905000"/>
                <a:gridCol w="1905000"/>
                <a:gridCol w="1905000"/>
              </a:tblGrid>
              <a:tr h="774700">
                <a:tc>
                  <a:txBody>
                    <a:bodyPr/>
                    <a:lstStyle/>
                    <a:p>
                      <a:pPr algn="ctr">
                        <a:buNone/>
                      </a:pPr>
                      <a:r>
                        <a:rPr lang="en-IN" altLang="en-US">
                          <a:solidFill>
                            <a:schemeClr val="tx1"/>
                          </a:solidFill>
                        </a:rPr>
                        <a:t>TEST CASE</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INPUT</a:t>
                      </a:r>
                      <a:r>
                        <a:rPr lang="en-IN" altLang="en-US">
                          <a:solidFill>
                            <a:schemeClr val="tx1"/>
                          </a:solidFill>
                        </a:rPr>
                        <a:t>INPUT</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A</a:t>
                      </a:r>
                      <a:r>
                        <a:rPr lang="en-IN" altLang="en-US">
                          <a:solidFill>
                            <a:schemeClr val="tx1"/>
                          </a:solidFill>
                        </a:rPr>
                        <a:t>ACTION</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rPr>
                        <a:t> EXPECTED OUTCOME</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rPr>
                        <a:t>ACTUAL      OUTCOME</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solidFill>
                            <a:schemeClr val="tx1"/>
                          </a:solidFill>
                        </a:rPr>
                        <a:t>RESULT</a:t>
                      </a:r>
                      <a:endParaRPr lang="en-IN" altLang="en-US">
                        <a:solidFill>
                          <a:schemeClr val="tx1"/>
                        </a:solidFill>
                      </a:endParaRPr>
                    </a:p>
                    <a:p>
                      <a:pPr algn="ctr">
                        <a:buNone/>
                      </a:pPr>
                      <a:r>
                        <a:rPr lang="en-IN" altLang="en-US">
                          <a:solidFill>
                            <a:schemeClr val="tx1"/>
                          </a:solidFill>
                        </a:rPr>
                        <a:t>(P/F)</a:t>
                      </a:r>
                      <a:endParaRPr lang="en-IN" alt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520825">
                <a:tc rowSpan="2">
                  <a:txBody>
                    <a:bodyPr/>
                    <a:lstStyle/>
                    <a:p>
                      <a:pPr algn="ctr">
                        <a:buNone/>
                      </a:pPr>
                      <a:r>
                        <a:rPr lang="en-IN" altLang="en-US" sz="2000"/>
                        <a:t>User Interface Testing</a:t>
                      </a:r>
                      <a:endParaRPr lang="en-IN" altLang="en-US" sz="2000"/>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Verify the user interface is user-friendly and intuitive.</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verifying the user interacation with system</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The upload process, model selection, and result display should be clear and easy to follow.	</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The upload process, model selection, and result display is clear and easy to follow.	</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pass</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237680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Test the system on different screen sizes and resolutions.</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Testing the system on different screen sizes like depends on the system configurations</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The user interface should be properly displayed and functional on various devices.				</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The user interface is properly displayed and functional on various devices.				</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IN" altLang="en-US"/>
                        <a:t>pass</a:t>
                      </a:r>
                      <a:endParaRPr lang="en-IN" alt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3235" y="501015"/>
            <a:ext cx="10925810" cy="5208270"/>
          </a:xfrm>
          <a:prstGeom prst="rect">
            <a:avLst/>
          </a:prstGeom>
          <a:noFill/>
        </p:spPr>
        <p:txBody>
          <a:bodyPr wrap="square" rtlCol="0">
            <a:noAutofit/>
          </a:bodyPr>
          <a:lstStyle/>
          <a:p>
            <a:pPr algn="ctr"/>
            <a:r>
              <a:rPr lang="en-US" sz="2800" b="1">
                <a:latin typeface="Times New Roman" panose="02020603050405020304" charset="0"/>
                <a:cs typeface="Times New Roman" panose="02020603050405020304" charset="0"/>
              </a:rPr>
              <a:t>CONCLUSION</a:t>
            </a:r>
            <a:endParaRPr lang="en-US" sz="2800" b="1">
              <a:latin typeface="Times New Roman" panose="02020603050405020304" charset="0"/>
              <a:cs typeface="Times New Roman" panose="02020603050405020304" charset="0"/>
            </a:endParaRPr>
          </a:p>
          <a:p>
            <a:pPr algn="ctr"/>
            <a:endParaRPr lang="en-US" sz="2800" b="1">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In conclusion, our study presents a significant advancement in the early detection of Parkinson's disease (PD) utilizing state-of-the-art machine learning algorithms, namely CNN, MobileNet, and ResNet. Achieving accuracies of 9</a:t>
            </a:r>
            <a:r>
              <a:rPr lang="en-IN" altLang="en-US" sz="1800">
                <a:latin typeface="Times New Roman" panose="02020603050405020304" charset="0"/>
                <a:cs typeface="Times New Roman" panose="02020603050405020304" charset="0"/>
              </a:rPr>
              <a:t>6</a:t>
            </a:r>
            <a:r>
              <a:rPr lang="en-US" sz="1800">
                <a:latin typeface="Times New Roman" panose="02020603050405020304" charset="0"/>
                <a:cs typeface="Times New Roman" panose="02020603050405020304" charset="0"/>
              </a:rPr>
              <a:t>%, 97%, and 98% respectively, our models demonstrate robust capabilities in accurately classifying PD data. This high level of accuracy is crucial in ensuring timely diagnosis and intervention, potentially improving patient outcomes and quality of life. Moreover, our research highlights the feasibility and effectiveness of leveraging machine learning in healthcare, as evidenced by the successful implementation and reduction in implementation costs. By efficiently utilizing resources and optimizing algorithms, we have not only enhanced diagnostic accuracy but also streamlined the process, making it more accessible and cost-effective. Overall, our findings underscore the potential of machine learning as a powerful tool in the early detection and management of Parkinson's disease, offering promising avenues for further research and clinical application in the realm of neurological disorders.</a:t>
            </a:r>
            <a:endParaRPr lang="en-US" sz="1800">
              <a:latin typeface="Times New Roman" panose="02020603050405020304" charset="0"/>
              <a:cs typeface="Times New Roman" panose="020206030504050203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p:nvPr/>
        </p:nvSpPr>
        <p:spPr>
          <a:xfrm>
            <a:off x="838200" y="365125"/>
            <a:ext cx="10515600" cy="13255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panose="020206030504050203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10"/>
          <p:cNvSpPr txBox="1"/>
          <p:nvPr/>
        </p:nvSpPr>
        <p:spPr>
          <a:xfrm>
            <a:off x="414250" y="1004787"/>
            <a:ext cx="11141100" cy="4568700"/>
          </a:xfrm>
          <a:prstGeom prst="rect">
            <a:avLst/>
          </a:prstGeom>
          <a:noFill/>
          <a:ln>
            <a:noFill/>
          </a:ln>
        </p:spPr>
        <p:txBody>
          <a:bodyPr spcFirstLastPara="1" wrap="square" lIns="91425" tIns="45700" rIns="91425" bIns="45700" anchor="t" anchorCtr="0">
            <a:normAutofit fontScale="25000" lnSpcReduction="10000"/>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h</a:t>
            </a:r>
            <a:r>
              <a:rPr lang="en-US" sz="64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ttps://www.sciencedirect.com/science/article/pii/S187705091930821X</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64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2"/>
              </a:rPr>
              <a:t>https://youtu.be/GrJP9FLV3FE?si=Czd_xZ0YmA1gd4qR</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6400" b="0" i="0" u="sng" strike="noStrike" cap="none">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rPr>
              <a:t>https://machinelearningmastery.com/extreme-gradient-boosting-ensemble-in-python/</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 D. B. Calne “Is idiopathic parkinsonism the consequence of an event or a process” Neurology, Vol. 44, no. 15, pp. 5–5, 1994. </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[2] J. Parkinson “An Essay on Shaking Palsy. London: Whittingham and Rowland Printing 1817. </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[3] Surathi, P., Jhunjhunwala, K., Yadav, R., Pal, P. K. ”Research in Parkinson’s disease in India: A review : Annals of Indian Academy of Neurology” 19(1), 9–20. doi:10.4103/0972-2327.167713, 2016. </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 Muthane UB, Chickabasaviah YT, Henderson J, Kingsbury AE, Kilford L, Shankar SK, et al. “Melanized nigral neuronal numbers in Nigerian and British individuals” Mov Disord. 2006;21:123941. </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[5] Baldereschi M, Di Carlo A, Rocca WA, Vanni P, Maggi S, Perissinotto E, et al. “Parkinson’s disease and parkinsonism in a longitudinal study: Two-fold higher incidence in men. ILSA Working Group. Italian Lon- gitudinal Study on Aging.” Neurology. 2000;55:135863. </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[6] Steven T. DeKosky, Kenneth Marek “Looking Backward to Move For- ward: Early Detection of Neurodegenerative Disorders” The American Association for the Advancement of Science Vol. 302, Issue 5646, pp. 830-834 DOI: 10.1126/science.1090349, 2003. </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[7] Farhad Soleimanian Gharehchopogh, Peyman Mohammadi and Parvin Hakimi “Application of Decision Tree Algorithm for Data Mining in Healthcare Operations: A Case Study.” International Journal of Com- puter Applications, Vol: 52, No:6, PP:21-26, 2012. </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5" name="Google Shape;175;p10"/>
          <p:cNvSpPr txBox="1"/>
          <p:nvPr/>
        </p:nvSpPr>
        <p:spPr>
          <a:xfrm>
            <a:off x="3192225" y="259950"/>
            <a:ext cx="5585100" cy="11418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1"/>
              </a:buClr>
              <a:buSzPts val="4400"/>
              <a:buFont typeface="Times New Roman" panose="02020603050405020304"/>
              <a:buNone/>
            </a:pPr>
            <a:r>
              <a:rPr lang="en-US" sz="4400" b="1" i="0" u="none" strike="noStrike" cap="none">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References</a:t>
            </a:r>
            <a:endParaRPr sz="1400" b="0" i="0" u="none" strike="noStrike" cap="none">
              <a:solidFill>
                <a:schemeClr val="dk1"/>
              </a:solidFill>
              <a:latin typeface="Times New Roman" panose="02020603050405020304" charset="0"/>
              <a:ea typeface="Arial" panose="020B0604020202020204"/>
              <a:cs typeface="Times New Roman" panose="02020603050405020304" charset="0"/>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Times New Roman" panose="02020603050405020304" charset="0"/>
              <a:ea typeface="Arial" panose="020B0604020202020204"/>
              <a:cs typeface="Times New Roman" panose="02020603050405020304" charset="0"/>
              <a:sym typeface="Arial" panose="020B060402020202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87325" y="188595"/>
            <a:ext cx="11544300" cy="5782310"/>
          </a:xfrm>
          <a:prstGeom prst="rect">
            <a:avLst/>
          </a:prstGeom>
          <a:noFill/>
        </p:spPr>
        <p:txBody>
          <a:bodyPr wrap="square" rtlCol="0">
            <a:noAutofit/>
          </a:bodyPr>
          <a:lstStyle/>
          <a:p>
            <a:pPr marL="0" marR="0" lvl="0" indent="0" algn="just" rtl="0">
              <a:lnSpc>
                <a:spcPct val="100000"/>
              </a:lnSpc>
              <a:spcBef>
                <a:spcPts val="0"/>
              </a:spcBef>
              <a:spcAft>
                <a:spcPts val="0"/>
              </a:spcAft>
              <a:buClr>
                <a:srgbClr val="000000"/>
              </a:buClr>
              <a:buSzPts val="2500"/>
              <a:buFont typeface="Arial" panose="020B0604020202020204"/>
              <a:buNone/>
            </a:pPr>
            <a:r>
              <a:rPr lang="en-IN" sz="1800">
                <a:latin typeface="Times New Roman" panose="02020603050405020304"/>
                <a:ea typeface="Times New Roman" panose="02020603050405020304"/>
                <a:cs typeface="Times New Roman" panose="02020603050405020304"/>
                <a:sym typeface="Times New Roman" panose="02020603050405020304"/>
              </a:rPr>
              <a:t>[</a:t>
            </a:r>
            <a:r>
              <a:rPr sz="1800">
                <a:latin typeface="Times New Roman" panose="02020603050405020304"/>
                <a:ea typeface="Times New Roman" panose="02020603050405020304"/>
                <a:cs typeface="Times New Roman" panose="02020603050405020304"/>
                <a:sym typeface="Times New Roman" panose="02020603050405020304"/>
              </a:rPr>
              <a:t>8] A. Schrag, C. D. Good, K. Miszkiel, H. R. Morris, C. J. Mathias, A. J. Lees, and N. P. Quinn “Differentiation of atypical parkinsonian syndromes with routine MRI.” Neurology, Vol. 54, pp. 697–702, 2000.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500"/>
              <a:buFont typeface="Arial" panose="020B0604020202020204"/>
              <a:buNone/>
            </a:pPr>
            <a:r>
              <a:rPr sz="1800">
                <a:latin typeface="Times New Roman" panose="02020603050405020304"/>
                <a:ea typeface="Times New Roman" panose="02020603050405020304"/>
                <a:cs typeface="Times New Roman" panose="02020603050405020304"/>
                <a:sym typeface="Times New Roman" panose="02020603050405020304"/>
              </a:rPr>
              <a:t>[9] R. Angel, W. Alston, and J. R. Higgins. “Control of movement in Parkinson’s disease.” Brain, Vol. 93, no. 1, pp. 1–14, 1970.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500"/>
              <a:buFont typeface="Arial" panose="020B0604020202020204"/>
              <a:buNone/>
            </a:pPr>
            <a:r>
              <a:rPr sz="1800">
                <a:latin typeface="Times New Roman" panose="02020603050405020304"/>
                <a:ea typeface="Times New Roman" panose="02020603050405020304"/>
                <a:cs typeface="Times New Roman" panose="02020603050405020304"/>
                <a:sym typeface="Times New Roman" panose="02020603050405020304"/>
              </a:rPr>
              <a:t>[10] S. L. Wu, R. M. Liscic, S. Kim, S. Sorbi, and Y. H. Yang “Nonmotor symptoms of Parkinson’s disease.” Parkinson’s Dis., 2017. DOI:10.1155/2017/4382518, 2017.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500"/>
              <a:buFont typeface="Arial" panose="020B0604020202020204"/>
              <a:buNone/>
            </a:pPr>
            <a:r>
              <a:rPr sz="1800">
                <a:latin typeface="Times New Roman" panose="02020603050405020304"/>
                <a:ea typeface="Times New Roman" panose="02020603050405020304"/>
                <a:cs typeface="Times New Roman" panose="02020603050405020304"/>
                <a:sym typeface="Times New Roman" panose="02020603050405020304"/>
              </a:rPr>
              <a:t>[11] T. Yousaf, H. Wilson, and M. Politis “Imaging the nonmotor symptoms in Parkinson’s disease.” Int. Rev. Neurobiol., Vol. 133, pp. 179–257, 2017.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500"/>
              <a:buFont typeface="Arial" panose="020B0604020202020204"/>
              <a:buNone/>
            </a:pPr>
            <a:r>
              <a:rPr sz="1800">
                <a:latin typeface="Times New Roman" panose="02020603050405020304"/>
                <a:ea typeface="Times New Roman" panose="02020603050405020304"/>
                <a:cs typeface="Times New Roman" panose="02020603050405020304"/>
                <a:sym typeface="Times New Roman" panose="02020603050405020304"/>
              </a:rPr>
              <a:t>[12] C. G. Goetz, et al. “Movement disorder society-sponsored revision of the unified Parkinson’s disease rating scale (MDSUPDRS): Scale presentation and clinimetric testing results.” Mov. Disord., Vol. 23, no. 15, pp. 2129–70, 2008.</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500"/>
              <a:buFont typeface="Arial" panose="020B0604020202020204"/>
              <a:buNone/>
            </a:pPr>
            <a:r>
              <a:rPr sz="1800">
                <a:latin typeface="Times New Roman" panose="02020603050405020304"/>
                <a:ea typeface="Times New Roman" panose="02020603050405020304"/>
                <a:cs typeface="Times New Roman" panose="02020603050405020304"/>
                <a:sym typeface="Times New Roman" panose="02020603050405020304"/>
              </a:rPr>
              <a:t>[13] B. Post, M. P. Merkus, R. M. de Bie, R. J. de Haan, and J. D. Speelman “Unified Parkinson’s disease rating scale motor examination: Are ratings of nurses, residents in neurology, and movement disorders specialists interchangeable?” Movement Dis., Vol. 20, pp. 1577–84, 2005.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500"/>
              <a:buFont typeface="Arial" panose="020B0604020202020204"/>
              <a:buNone/>
            </a:pPr>
            <a:r>
              <a:rPr sz="1800">
                <a:latin typeface="Times New Roman" panose="02020603050405020304"/>
                <a:ea typeface="Times New Roman" panose="02020603050405020304"/>
                <a:cs typeface="Times New Roman" panose="02020603050405020304"/>
                <a:sym typeface="Times New Roman" panose="02020603050405020304"/>
              </a:rPr>
              <a:t>[14] R.L. Albin, A.B. Young and J.B. Penney, “The functional anatomy of basal ganglia disorders.” Trends Neurosci 1989; 12: 366–75, 1989.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2500"/>
              <a:buFont typeface="Arial" panose="020B0604020202020204"/>
              <a:buNone/>
            </a:pPr>
            <a:r>
              <a:rPr sz="1800">
                <a:latin typeface="Times New Roman" panose="02020603050405020304"/>
                <a:ea typeface="Times New Roman" panose="02020603050405020304"/>
                <a:cs typeface="Times New Roman" panose="02020603050405020304"/>
                <a:sym typeface="Times New Roman" panose="02020603050405020304"/>
              </a:rPr>
              <a:t>[15] M.R. DeLong “Primate models of movement disorders of basal ganglia origin.” Trends Neurosci. 1990 Jul;13(7):281-5, 1990.</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endParaRPr lang="en-US"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p:nvPr/>
        </p:nvSpPr>
        <p:spPr>
          <a:xfrm>
            <a:off x="6780250" y="1389825"/>
            <a:ext cx="48846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1" name="Google Shape;181;p11"/>
          <p:cNvSpPr txBox="1"/>
          <p:nvPr/>
        </p:nvSpPr>
        <p:spPr>
          <a:xfrm>
            <a:off x="3613775" y="1961025"/>
            <a:ext cx="5149800" cy="9051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5200"/>
              <a:buFont typeface="Arial" panose="020B0604020202020204"/>
              <a:buNone/>
            </a:pPr>
            <a:r>
              <a:rPr lang="en-US" sz="52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6"/>
          <p:cNvSpPr txBox="1"/>
          <p:nvPr/>
        </p:nvSpPr>
        <p:spPr>
          <a:xfrm>
            <a:off x="2411412" y="346075"/>
            <a:ext cx="7373937" cy="7699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New Roman" panose="02020603050405020304"/>
              <a:buNone/>
            </a:pPr>
            <a:r>
              <a:rPr lang="en-US" sz="4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6"/>
          <p:cNvSpPr txBox="1"/>
          <p:nvPr/>
        </p:nvSpPr>
        <p:spPr>
          <a:xfrm>
            <a:off x="46715" y="1124585"/>
            <a:ext cx="11939700" cy="454279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1100"/>
              </a:spcBef>
              <a:spcAft>
                <a:spcPts val="1100"/>
              </a:spcAft>
              <a:buClr>
                <a:srgbClr val="000000"/>
              </a:buClr>
              <a:buSzPts val="2800"/>
              <a:buFont typeface="Arial" panose="020B0604020202020204"/>
              <a:buNone/>
            </a:pPr>
            <a:r>
              <a:rPr sz="1800" b="1" i="0" u="none" strike="noStrike" cap="none">
                <a:solidFill>
                  <a:srgbClr val="1F1F1F"/>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[1] akmak, Y. O¨. ; O¨ lc¸ek, S.C.; O¨ zsoy, B.; Go¨kc¸ay, D.” Quantitative Measurement of Bradykinesia in Parkinson’s Disease Using Commercially Available Leap Motion.” Biosignals, Proceedings of the 11th International Joint Conference on Biomedical Engineering Systems and Technologies; Funchal: Madeira, Portugal, 2018; Volume 3, pp. 227–232. 2018. </a:t>
            </a:r>
            <a:r>
              <a:rPr sz="1800" i="0" u="none" strike="noStrike" cap="none">
                <a:solidFill>
                  <a:srgbClr val="1F1F1F"/>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Parkinson’s Disease (PD) is a neurodegenerative disease caused by the depletion of dopamine in the brain. Tremor, bradykinesia, rigidity and postural stability are the four major symptoms. Like other symptoms, bradykinesia causing unnatural stillness/slowness in motions affects the daily life of the patients. The levels of these symptoms are clinically assessed by a scoring system based on Unified Parkinson's Disease Rating Scale (UPDRS). However, UPDRS relies on the visual observations of physicians rather than a test based on quantitative measurements. This makes it not only difficulty to repeat but also subjective. Because of these two major disadvantages, researchers build custom devices for their studies. But this leads to the reliability issues and non-standard measurements. Thus, 24 PD patients were bilaterally UPDRS III (motor subsection) scored and recorded for finger motion (pinching) by using commercially available off-the-shelf (COTS) product called Leap Motion. The various features extracted from recordings and UPDRS III scores were analyzed for correlation. After the analysis, a linear model was created to estimate UPDRS III score. The study revealed that Leap Motion, a COTS device, can be used to estimate bradykinesia of a patient with PD</a:t>
            </a:r>
            <a:endParaRPr sz="1800" i="0" u="none" strike="noStrike" cap="none">
              <a:solidFill>
                <a:srgbClr val="1F1F1F"/>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767080" y="548640"/>
            <a:ext cx="10390505" cy="5128895"/>
          </a:xfrm>
          <a:prstGeom prst="rect">
            <a:avLst/>
          </a:prstGeom>
          <a:noFill/>
          <a:ln w="9525">
            <a:noFill/>
          </a:ln>
        </p:spPr>
        <p:txBody>
          <a:bodyPr wrap="square">
            <a:noAutofit/>
          </a:bodyPr>
          <a:lstStyle/>
          <a:p>
            <a:pPr marL="0" indent="0"/>
            <a:r>
              <a:rPr lang="en-IN" altLang="en-US" sz="1800" b="1">
                <a:latin typeface="Times New Roman" panose="02020603050405020304" charset="0"/>
                <a:cs typeface="Calibri" panose="020F0502020204030204" charset="0"/>
              </a:rPr>
              <a:t>[</a:t>
            </a:r>
            <a:r>
              <a:rPr lang="en-US" sz="1800" b="1">
                <a:latin typeface="Times New Roman" panose="02020603050405020304" charset="0"/>
                <a:cs typeface="Calibri" panose="020F0502020204030204" charset="0"/>
              </a:rPr>
              <a:t>2]Adams, WR. “The detection of hand tremor through the characteristics of finger movements while typing.” Posted August 5, 2018. bioRxiv 385286; doi:https://doi.org/10.1101/385286. Accessed online September 17, 2018., 2018. </a:t>
            </a:r>
            <a:endParaRPr lang="en-US" sz="1800">
              <a:latin typeface="Times New Roman" panose="02020603050405020304" charset="0"/>
              <a:cs typeface="Calibri" panose="020F0502020204030204" charset="0"/>
            </a:endParaRPr>
          </a:p>
          <a:p>
            <a:r>
              <a:rPr lang="en-US" sz="1800">
                <a:latin typeface="Times New Roman" panose="02020603050405020304" charset="0"/>
                <a:cs typeface="Calibri" panose="020F0502020204030204" charset="0"/>
              </a:rPr>
              <a:t>Parkinson’s Disease (PD) is a neurodegenerative movement disease affecting over 6 million people worldwide. Current diagnosis is based on clinical and observational criteria only, resulting in a high misdiagnosis rate. Approximately 75% of people with PD have hand tremor, which can precede clinical diagnosis by up to 6 years. Previous studies have shown that early PD can be accurately detected from keystroke features while typing, and this study investigated whether tremor can be detected as well. </a:t>
            </a:r>
            <a:endParaRPr lang="en-US" sz="1800">
              <a:latin typeface="Times New Roman" panose="02020603050405020304" charset="0"/>
              <a:cs typeface="Calibri" panose="020F0502020204030204" charset="0"/>
            </a:endParaRPr>
          </a:p>
          <a:p>
            <a:pPr marL="0" indent="0"/>
            <a:r>
              <a:rPr lang="en-US" sz="1800" b="1">
                <a:latin typeface="Times New Roman" panose="02020603050405020304" charset="0"/>
                <a:cs typeface="Calibri" panose="020F0502020204030204" charset="0"/>
                <a:sym typeface="+mn-ea"/>
              </a:rPr>
              <a:t>[3]Lonini, L., Dai, A., Shawen, N. et al. “Wearable sensors for Parkinson’s disease: which data are worth collecting for training symptom detection models.” npj Digital Med 1, 64 (2018) doi:10.1038/s41746-018-0071-z., 2018. </a:t>
            </a:r>
            <a:endParaRPr lang="en-US" sz="1800">
              <a:latin typeface="Times New Roman" panose="02020603050405020304" charset="0"/>
              <a:cs typeface="Calibri" panose="020F0502020204030204" charset="0"/>
              <a:sym typeface="+mn-ea"/>
            </a:endParaRPr>
          </a:p>
          <a:p>
            <a:r>
              <a:rPr lang="en-US" sz="1800">
                <a:latin typeface="Times New Roman" panose="02020603050405020304" charset="0"/>
                <a:cs typeface="Calibri" panose="020F0502020204030204" charset="0"/>
                <a:sym typeface="+mn-ea"/>
              </a:rPr>
              <a:t>Deep learning algorithms that use data streams captured from soft wearable sensors have the potential to automatically detect PD symptoms and inform clinicians about the progression of disease. However, these algorithms must be trained with annotated data from clinical experts who can recognize symptoms, and collecting such data are costly. Understanding how many sensors and how much labeled data are required is key to successfully deploying these models outside of the clinic. Here we recorded movement data using 6 flexible wearable sensors in 20 individuals with PD over the course of multiple clinical assessments conducted on 1 day and repeated 2 weeks later.</a:t>
            </a:r>
            <a:endParaRPr lang="en-US" sz="1800">
              <a:latin typeface="Times New Roman" panose="020206030504050203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263525" y="332740"/>
            <a:ext cx="11276965" cy="5657215"/>
          </a:xfrm>
          <a:prstGeom prst="rect">
            <a:avLst/>
          </a:prstGeom>
          <a:noFill/>
          <a:ln w="9525">
            <a:noFill/>
          </a:ln>
        </p:spPr>
        <p:txBody>
          <a:bodyPr wrap="square">
            <a:noAutofit/>
          </a:bodyPr>
          <a:lstStyle/>
          <a:p>
            <a:pPr marL="0" indent="0"/>
            <a:r>
              <a:rPr lang="en-IN" altLang="en-US" sz="1800" b="1">
                <a:latin typeface="Times New Roman" panose="02020603050405020304" charset="0"/>
                <a:cs typeface="Calibri" panose="020F0502020204030204" charset="0"/>
              </a:rPr>
              <a:t>[</a:t>
            </a:r>
            <a:r>
              <a:rPr lang="en-US" sz="1800" b="1">
                <a:latin typeface="Times New Roman" panose="02020603050405020304" charset="0"/>
                <a:cs typeface="Calibri" panose="020F0502020204030204" charset="0"/>
              </a:rPr>
              <a:t>4]Yao, L., Brown, P., Shoaran, M., “Resting Tremor Detection in Parkinson’s Disease with Deep Learning and Kalman Filtering.”, 2018 IEEE Biomedical Circuits and Systems Conference (BioCAS). doi:10.1109/biocas.2018.8584721, 2018. </a:t>
            </a:r>
            <a:endParaRPr lang="en-US" sz="1800">
              <a:latin typeface="Times New Roman" panose="02020603050405020304" charset="0"/>
              <a:cs typeface="Calibri" panose="020F0502020204030204" charset="0"/>
            </a:endParaRPr>
          </a:p>
          <a:p>
            <a:pPr marL="0" indent="0"/>
            <a:r>
              <a:rPr lang="en-US" sz="1800">
                <a:latin typeface="Times New Roman" panose="02020603050405020304" charset="0"/>
                <a:cs typeface="Calibri" panose="020F0502020204030204" charset="0"/>
              </a:rPr>
              <a:t>Adaptive deep brain stimulation (aDBS) is an emerging method to alleviate the side effects and improve the efficacy of conventional open-loop stimulation for movement disorders. However, current adaptive DBS techniques are primarily based on single-feature thresholding, precluding an optimized delivery of stimulation for precise control of motor symptoms. Here, we propose to use a Deep learning approach for resting-state tremor detection from local field potentials (LFPs) recorded from subthalamic nucleus (STN) in 12 Parkinson’s patients. </a:t>
            </a:r>
            <a:endParaRPr lang="en-US" sz="1800">
              <a:latin typeface="Times New Roman" panose="02020603050405020304" charset="0"/>
              <a:cs typeface="Calibri" panose="020F0502020204030204" charset="0"/>
            </a:endParaRPr>
          </a:p>
          <a:p>
            <a:pPr marL="0" indent="0"/>
            <a:endParaRPr lang="en-US" sz="1800">
              <a:latin typeface="Times New Roman" panose="02020603050405020304" charset="0"/>
              <a:cs typeface="Calibri" panose="020F0502020204030204" charset="0"/>
            </a:endParaRPr>
          </a:p>
          <a:p>
            <a:pPr marL="0" indent="0"/>
            <a:r>
              <a:rPr lang="en-US" sz="1800" b="1">
                <a:latin typeface="Times New Roman" panose="02020603050405020304" charset="0"/>
                <a:cs typeface="Calibri" panose="020F0502020204030204" charset="0"/>
              </a:rPr>
              <a:t>[5]Di Biase, Lazzaro et al., “Quantitative Analysis of Bradykinesia and Rigidity in Parkinson’s Disease.”, Frontiers in neurology vol. 9 121. doi:10.3389/fneur.2018.00121, 2018. </a:t>
            </a:r>
            <a:endParaRPr lang="en-US" sz="1800" b="1">
              <a:latin typeface="Times New Roman" panose="02020603050405020304" charset="0"/>
              <a:cs typeface="Calibri" panose="020F0502020204030204" charset="0"/>
            </a:endParaRPr>
          </a:p>
          <a:p>
            <a:pPr marL="0" indent="0"/>
            <a:r>
              <a:rPr lang="en-US" sz="1800">
                <a:latin typeface="Times New Roman" panose="02020603050405020304" charset="0"/>
                <a:cs typeface="Calibri" panose="020F0502020204030204" charset="0"/>
              </a:rPr>
              <a:t>Background In the last decades, several studies showed that wearable sensors, used for assessing Parkinson’s disease (PD) motor symptoms and recording their fluctuations, could provide a quantitative and reliable tool for patient’s motor performance monitoring. Objective The aim of this study is to make a step forward the capability of quantitatively describing PD motor symptoms</a:t>
            </a:r>
            <a:endParaRPr lang="en-US" sz="1800">
              <a:latin typeface="Times New Roman" panose="020206030504050203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7"/>
          <p:cNvSpPr txBox="1"/>
          <p:nvPr/>
        </p:nvSpPr>
        <p:spPr>
          <a:xfrm>
            <a:off x="838200" y="365125"/>
            <a:ext cx="10515600" cy="13255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Times New Roman" panose="02020603050405020304"/>
              <a:buNone/>
            </a:pPr>
            <a:r>
              <a:rPr lang="en-US" sz="4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SYSTEM</a:t>
            </a: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8" name="Google Shape;48;p7"/>
          <p:cNvSpPr txBox="1"/>
          <p:nvPr/>
        </p:nvSpPr>
        <p:spPr>
          <a:xfrm>
            <a:off x="363525" y="1474777"/>
            <a:ext cx="11464800" cy="4307400"/>
          </a:xfrm>
          <a:prstGeom prst="rect">
            <a:avLst/>
          </a:prstGeom>
          <a:noFill/>
          <a:ln>
            <a:noFill/>
          </a:ln>
        </p:spPr>
        <p:txBody>
          <a:bodyPr spcFirstLastPara="1" wrap="square" lIns="91425" tIns="45700" rIns="91425" bIns="45700" anchor="t" anchorCtr="0">
            <a:noAutofit/>
          </a:bodyPr>
          <a:lstStyle/>
          <a:p>
            <a:pPr marL="457200" marR="0" lvl="0" indent="-355600" algn="just" rtl="0">
              <a:lnSpc>
                <a:spcPct val="150000"/>
              </a:lnSpc>
              <a:spcBef>
                <a:spcPts val="1000"/>
              </a:spcBef>
              <a:spcAft>
                <a:spcPts val="0"/>
              </a:spcAft>
              <a:buClr>
                <a:srgbClr val="000000"/>
              </a:buClr>
              <a:buSzPts val="2000"/>
              <a:buFont typeface="Times New Roman" panose="02020603050405020304"/>
              <a:buChar char="●"/>
            </a:pPr>
            <a:r>
              <a:rPr lang="en-US" sz="2000" b="0" i="0" u="none" strike="noStrike" cap="none">
                <a:solidFill>
                  <a:srgbClr val="000000"/>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The algorithm that we are going to implement in our project are XGB classifier.</a:t>
            </a:r>
            <a:endParaRPr sz="2000" b="0" i="0" u="none" strike="noStrike" cap="none">
              <a:solidFill>
                <a:srgbClr val="000000"/>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74650" algn="just" rtl="0">
              <a:lnSpc>
                <a:spcPct val="150000"/>
              </a:lnSpc>
              <a:spcBef>
                <a:spcPts val="0"/>
              </a:spcBef>
              <a:spcAft>
                <a:spcPts val="0"/>
              </a:spcAft>
              <a:buClr>
                <a:srgbClr val="000000"/>
              </a:buClr>
              <a:buSzPts val="2300"/>
              <a:buFont typeface="Times New Roman" panose="02020603050405020304"/>
              <a:buChar char="●"/>
            </a:pPr>
            <a:r>
              <a:rPr lang="en-US" sz="1800" b="1"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XGBoost (Extreme Gradient Boosting) </a:t>
            </a:r>
            <a:r>
              <a:rPr lang="en-US" sz="18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is a powerful and widely used machine learning algorithm that has gained popularity for its high performance in various tasks, including classification, regression, and ranking. It's an ensemble learning method based on the gradient boosting framework. XGBoost builds multiple decision tree models sequentially, each addressing the errors of the previous model, and then combines their predictions to produce a final output. </a:t>
            </a:r>
            <a:endParaRPr sz="18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457200" marR="0" lvl="0" indent="-387350" algn="just" rtl="0">
              <a:lnSpc>
                <a:spcPct val="150000"/>
              </a:lnSpc>
              <a:spcBef>
                <a:spcPts val="0"/>
              </a:spcBef>
              <a:spcAft>
                <a:spcPts val="0"/>
              </a:spcAft>
              <a:buClr>
                <a:srgbClr val="374151"/>
              </a:buClr>
              <a:buSzPts val="2500"/>
              <a:buFont typeface="Times New Roman" panose="02020603050405020304"/>
              <a:buChar char="●"/>
            </a:pPr>
            <a:r>
              <a:rPr lang="en-US" sz="1800" b="1"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The Random Forest algorithm </a:t>
            </a:r>
            <a:r>
              <a:rPr lang="en-US" sz="18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is a popular machine learning technique that is used for both classification and regression tasks. It falls under the category of ensemble learning methods, where multiple individual models are combined to create a stronger overall model. Random Forest is known for its versatility, ease of use, and robust performance across a wide range of datasets.</a:t>
            </a:r>
            <a:endParaRPr sz="2500" b="0" i="0" u="none" strike="noStrike" cap="none">
              <a:solidFill>
                <a:srgbClr val="374151"/>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178560" y="188595"/>
            <a:ext cx="9165590" cy="768350"/>
          </a:xfrm>
          <a:prstGeom prst="rect">
            <a:avLst/>
          </a:prstGeom>
          <a:noFill/>
        </p:spPr>
        <p:txBody>
          <a:bodyPr wrap="square" rtlCol="0">
            <a:spAutoFit/>
          </a:bodyPr>
          <a:lstStyle/>
          <a:p>
            <a:pPr algn="ctr"/>
            <a:r>
              <a:rPr lang="en-IN" altLang="en-US" sz="4400">
                <a:latin typeface="Times New Roman" panose="02020603050405020304" charset="0"/>
                <a:cs typeface="Times New Roman" panose="02020603050405020304" charset="0"/>
              </a:rPr>
              <a:t>EXTENSIONS MADE</a:t>
            </a:r>
            <a:endParaRPr lang="en-IN" altLang="en-US" sz="4400">
              <a:latin typeface="Times New Roman" panose="02020603050405020304" charset="0"/>
              <a:cs typeface="Times New Roman" panose="02020603050405020304" charset="0"/>
            </a:endParaRPr>
          </a:p>
        </p:txBody>
      </p:sp>
      <p:sp>
        <p:nvSpPr>
          <p:cNvPr id="5" name="Text Box 4"/>
          <p:cNvSpPr txBox="1"/>
          <p:nvPr/>
        </p:nvSpPr>
        <p:spPr>
          <a:xfrm>
            <a:off x="263525" y="836930"/>
            <a:ext cx="10991850" cy="5055870"/>
          </a:xfrm>
          <a:prstGeom prst="rect">
            <a:avLst/>
          </a:prstGeom>
          <a:noFill/>
        </p:spPr>
        <p:txBody>
          <a:bodyPr wrap="square" rtlCol="0">
            <a:noAutofit/>
          </a:bodyPr>
          <a:lstStyle/>
          <a:p>
            <a:r>
              <a:rPr lang="en-IN" altLang="en-US" sz="1800">
                <a:latin typeface="Times New Roman" panose="02020603050405020304" charset="0"/>
                <a:cs typeface="Times New Roman" panose="02020603050405020304" charset="0"/>
              </a:rPr>
              <a:t>In our proposed system we have used Random forest and XGB algorithms .we have used these algorithms for classification of data.</a:t>
            </a:r>
            <a:endParaRPr lang="en-IN" altLang="en-US" sz="1800">
              <a:latin typeface="Times New Roman" panose="02020603050405020304" charset="0"/>
              <a:cs typeface="Times New Roman" panose="02020603050405020304" charset="0"/>
            </a:endParaRPr>
          </a:p>
          <a:p>
            <a:r>
              <a:rPr lang="en-IN" altLang="en-US" sz="1800">
                <a:latin typeface="Times New Roman" panose="02020603050405020304" charset="0"/>
                <a:cs typeface="Times New Roman" panose="02020603050405020304" charset="0"/>
              </a:rPr>
              <a:t>Now as an extension of the project we have also implemented CNN,RESNET and MOBILENET algorithms .we used these algorithms for feature extraction.</a:t>
            </a:r>
            <a:endParaRPr lang="en-IN" altLang="en-US" sz="1800">
              <a:latin typeface="Times New Roman" panose="02020603050405020304" charset="0"/>
              <a:cs typeface="Times New Roman" panose="02020603050405020304" charset="0"/>
            </a:endParaRPr>
          </a:p>
          <a:p>
            <a:r>
              <a:rPr lang="en-IN" altLang="en-US" sz="1800" b="1">
                <a:latin typeface="Times New Roman" panose="02020603050405020304" charset="0"/>
                <a:cs typeface="Times New Roman" panose="02020603050405020304" charset="0"/>
              </a:rPr>
              <a:t>Convolution Neural Networks:</a:t>
            </a:r>
            <a:endParaRPr lang="en-IN" altLang="en-US" sz="1800" b="1">
              <a:latin typeface="Times New Roman" panose="02020603050405020304" charset="0"/>
              <a:cs typeface="Times New Roman" panose="02020603050405020304" charset="0"/>
            </a:endParaRPr>
          </a:p>
          <a:p>
            <a:r>
              <a:rPr lang="en-IN" altLang="en-US" sz="1800" b="1">
                <a:latin typeface="Times New Roman" panose="02020603050405020304" charset="0"/>
                <a:cs typeface="Times New Roman" panose="02020603050405020304" charset="0"/>
              </a:rPr>
              <a:t>                                      </a:t>
            </a:r>
            <a:r>
              <a:rPr lang="en-IN" altLang="en-US" sz="1800">
                <a:latin typeface="Times New Roman" panose="02020603050405020304" charset="0"/>
                <a:cs typeface="Times New Roman" panose="02020603050405020304" charset="0"/>
              </a:rPr>
              <a:t>CNNs work by applying a series of convolution and pooling layers to an input image or video. Convolution layers extract features from the input by sliding a small filter, or kernel, over the image or video and computing the dot product between the filter and the input. Pooling layers then downsample the output of the convolution layers to reduce the dimensionality of the data and make it more computationally efficient.</a:t>
            </a:r>
            <a:endParaRPr lang="en-IN" altLang="en-US" sz="1800">
              <a:latin typeface="Times New Roman" panose="02020603050405020304" charset="0"/>
              <a:cs typeface="Times New Roman" panose="02020603050405020304" charset="0"/>
            </a:endParaRPr>
          </a:p>
          <a:p>
            <a:r>
              <a:rPr lang="en-IN" altLang="en-US" sz="1800" b="1">
                <a:latin typeface="Times New Roman" panose="02020603050405020304" charset="0"/>
                <a:cs typeface="Times New Roman" panose="02020603050405020304" charset="0"/>
              </a:rPr>
              <a:t>RESNET:</a:t>
            </a:r>
            <a:endParaRPr lang="en-IN" altLang="en-US" sz="1800" b="1">
              <a:latin typeface="Times New Roman" panose="02020603050405020304" charset="0"/>
              <a:cs typeface="Times New Roman" panose="02020603050405020304" charset="0"/>
            </a:endParaRPr>
          </a:p>
          <a:p>
            <a:r>
              <a:rPr lang="en-IN" altLang="en-US" sz="1800">
                <a:latin typeface="Times New Roman" panose="02020603050405020304" charset="0"/>
                <a:cs typeface="Times New Roman" panose="02020603050405020304" charset="0"/>
              </a:rPr>
              <a:t>                               The ResNet architecture is usually divided into four parts, each containing multiple residual blocks with different depths. The first part of the Network comprises a single convolutional layer, followed by max pooling, to reduce the spatial dimensions of the input. The second part of the Network contains 64 filters, while the third and fourth parts contain 128 and 256 filters, respectively. The final part of the Network consists of global average pooling and a fully connected layer that produces the output.</a:t>
            </a:r>
            <a:endParaRPr lang="en-IN" altLang="en-US" sz="1800">
              <a:latin typeface="Times New Roman" panose="02020603050405020304" charset="0"/>
              <a:cs typeface="Times New Roman" panose="02020603050405020304" charset="0"/>
            </a:endParaRPr>
          </a:p>
          <a:p>
            <a:r>
              <a:rPr lang="en-IN" altLang="en-US" sz="1800" b="1">
                <a:latin typeface="Times New Roman" panose="02020603050405020304" charset="0"/>
                <a:cs typeface="Times New Roman" panose="02020603050405020304" charset="0"/>
              </a:rPr>
              <a:t>MOBILENET:</a:t>
            </a:r>
            <a:endParaRPr lang="en-IN" altLang="en-US" sz="1800" b="1">
              <a:latin typeface="Times New Roman" panose="02020603050405020304" charset="0"/>
              <a:cs typeface="Times New Roman" panose="02020603050405020304" charset="0"/>
            </a:endParaRPr>
          </a:p>
          <a:p>
            <a:r>
              <a:rPr lang="en-IN" altLang="en-US" sz="1800" b="1">
                <a:latin typeface="Times New Roman" panose="02020603050405020304" charset="0"/>
                <a:cs typeface="Times New Roman" panose="02020603050405020304" charset="0"/>
              </a:rPr>
              <a:t>                          </a:t>
            </a:r>
            <a:r>
              <a:rPr lang="en-IN" altLang="en-US" sz="1800">
                <a:latin typeface="Times New Roman" panose="02020603050405020304" charset="0"/>
                <a:cs typeface="Times New Roman" panose="02020603050405020304" charset="0"/>
              </a:rPr>
              <a:t>MobileNet is a type of convolutional neural network designed for mobile and embedded vision applications. They are based on a streamlined architecture that uses depthwise separable convolutions to build lightweight deep neural networks that can have low latency for mobile and embedded devices.</a:t>
            </a:r>
            <a:endParaRPr lang="en-IN" altLang="en-US" sz="18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31814</Words>
  <Application>WPS Presentation</Application>
  <PresentationFormat>Custom</PresentationFormat>
  <Paragraphs>586</Paragraphs>
  <Slides>44</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Arial</vt:lpstr>
      <vt:lpstr>SimSun</vt:lpstr>
      <vt:lpstr>Wingdings</vt:lpstr>
      <vt:lpstr>Arial</vt:lpstr>
      <vt:lpstr>Calibri</vt:lpstr>
      <vt:lpstr>Times New Roman</vt:lpstr>
      <vt:lpstr>Times New Roman</vt:lpstr>
      <vt:lpstr>Roboto</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phani kishore</dc:creator>
  <cp:lastModifiedBy>Noor Ahmed</cp:lastModifiedBy>
  <cp:revision>25</cp:revision>
  <dcterms:created xsi:type="dcterms:W3CDTF">2023-11-14T16:04:00Z</dcterms:created>
  <dcterms:modified xsi:type="dcterms:W3CDTF">2024-03-04T17:55:39Z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F7A12784AA324A8A8A36F1F41438145A_13</vt:lpwstr>
  </property>
  <property fmtid="{D5CDD505-2E9C-101B-9397-08002B2CF9AE}" pid="3" name="KSOProductBuildVer">
    <vt:lpwstr>1033-12.2.0.13489</vt:lpwstr>
  </property>
</Properties>
</file>