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81" r:id="rId23"/>
    <p:sldId id="282" r:id="rId24"/>
    <p:sldId id="284" r:id="rId25"/>
    <p:sldId id="285" r:id="rId26"/>
    <p:sldId id="286" r:id="rId27"/>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ACB4E-F968-4099-A3A6-494165662A93}" v="1" dt="2024-06-27T04:08:54.1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14" autoAdjust="0"/>
    <p:restoredTop sz="94660"/>
  </p:normalViewPr>
  <p:slideViewPr>
    <p:cSldViewPr>
      <p:cViewPr>
        <p:scale>
          <a:sx n="126" d="100"/>
          <a:sy n="126" d="100"/>
        </p:scale>
        <p:origin x="256" y="-7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992F7F0A-CE1E-43C9-B0F4-A149981A35CA}" type="datetimeFigureOut">
              <a:rPr lang="en-IN" smtClean="0"/>
              <a:t>27/06/24</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B226E1B-779B-43C5-B665-BFCA1775072C}" type="slidenum">
              <a:rPr lang="en-IN" smtClean="0"/>
              <a:t>‹#›</a:t>
            </a:fld>
            <a:endParaRPr lang="en-IN"/>
          </a:p>
        </p:txBody>
      </p:sp>
    </p:spTree>
    <p:extLst>
      <p:ext uri="{BB962C8B-B14F-4D97-AF65-F5344CB8AC3E}">
        <p14:creationId xmlns:p14="http://schemas.microsoft.com/office/powerpoint/2010/main" val="2022398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6/27/24</a:t>
            </a:fld>
            <a:endParaRPr lang="en-US" dirty="0"/>
          </a:p>
        </p:txBody>
      </p:sp>
      <p:sp>
        <p:nvSpPr>
          <p:cNvPr id="6" name="Holder 6"/>
          <p:cNvSpPr>
            <a:spLocks noGrp="1"/>
          </p:cNvSpPr>
          <p:nvPr>
            <p:ph type="sldNum" sz="quarter" idx="7"/>
          </p:nvPr>
        </p:nvSpPr>
        <p:spPr/>
        <p:txBody>
          <a:bodyPr lIns="0" tIns="0" rIns="0" bIns="0"/>
          <a:lstStyle>
            <a:lvl1pPr>
              <a:defRPr sz="800" b="0" i="0">
                <a:solidFill>
                  <a:schemeClr val="tx1"/>
                </a:solidFill>
                <a:latin typeface="Times New Roman"/>
                <a:cs typeface="Times New Roman"/>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6/27/24</a:t>
            </a:fld>
            <a:endParaRPr lang="en-US" dirty="0"/>
          </a:p>
        </p:txBody>
      </p:sp>
      <p:sp>
        <p:nvSpPr>
          <p:cNvPr id="6" name="Holder 6"/>
          <p:cNvSpPr>
            <a:spLocks noGrp="1"/>
          </p:cNvSpPr>
          <p:nvPr>
            <p:ph type="sldNum" sz="quarter" idx="7"/>
          </p:nvPr>
        </p:nvSpPr>
        <p:spPr/>
        <p:txBody>
          <a:bodyPr lIns="0" tIns="0" rIns="0" bIns="0"/>
          <a:lstStyle>
            <a:lvl1pPr>
              <a:defRPr sz="800" b="0" i="0">
                <a:solidFill>
                  <a:schemeClr val="tx1"/>
                </a:solidFill>
                <a:latin typeface="Times New Roman"/>
                <a:cs typeface="Times New Roman"/>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6/27/24</a:t>
            </a:fld>
            <a:endParaRPr lang="en-US" dirty="0"/>
          </a:p>
        </p:txBody>
      </p:sp>
      <p:sp>
        <p:nvSpPr>
          <p:cNvPr id="7" name="Holder 7"/>
          <p:cNvSpPr>
            <a:spLocks noGrp="1"/>
          </p:cNvSpPr>
          <p:nvPr>
            <p:ph type="sldNum" sz="quarter" idx="7"/>
          </p:nvPr>
        </p:nvSpPr>
        <p:spPr/>
        <p:txBody>
          <a:bodyPr lIns="0" tIns="0" rIns="0" bIns="0"/>
          <a:lstStyle>
            <a:lvl1pPr>
              <a:defRPr sz="800" b="0" i="0">
                <a:solidFill>
                  <a:schemeClr val="tx1"/>
                </a:solidFill>
                <a:latin typeface="Times New Roman"/>
                <a:cs typeface="Times New Roman"/>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6/27/24</a:t>
            </a:fld>
            <a:endParaRPr lang="en-US" dirty="0"/>
          </a:p>
        </p:txBody>
      </p:sp>
      <p:sp>
        <p:nvSpPr>
          <p:cNvPr id="5" name="Holder 5"/>
          <p:cNvSpPr>
            <a:spLocks noGrp="1"/>
          </p:cNvSpPr>
          <p:nvPr>
            <p:ph type="sldNum" sz="quarter" idx="7"/>
          </p:nvPr>
        </p:nvSpPr>
        <p:spPr/>
        <p:txBody>
          <a:bodyPr lIns="0" tIns="0" rIns="0" bIns="0"/>
          <a:lstStyle>
            <a:lvl1pPr>
              <a:defRPr sz="800" b="0" i="0">
                <a:solidFill>
                  <a:schemeClr val="tx1"/>
                </a:solidFill>
                <a:latin typeface="Times New Roman"/>
                <a:cs typeface="Times New Roman"/>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6/27/24</a:t>
            </a:fld>
            <a:endParaRPr lang="en-US" dirty="0"/>
          </a:p>
        </p:txBody>
      </p:sp>
      <p:sp>
        <p:nvSpPr>
          <p:cNvPr id="4" name="Holder 4"/>
          <p:cNvSpPr>
            <a:spLocks noGrp="1"/>
          </p:cNvSpPr>
          <p:nvPr>
            <p:ph type="sldNum" sz="quarter" idx="7"/>
          </p:nvPr>
        </p:nvSpPr>
        <p:spPr/>
        <p:txBody>
          <a:bodyPr lIns="0" tIns="0" rIns="0" bIns="0"/>
          <a:lstStyle>
            <a:lvl1pPr>
              <a:defRPr sz="800" b="0" i="0">
                <a:solidFill>
                  <a:schemeClr val="tx1"/>
                </a:solidFill>
                <a:latin typeface="Times New Roman"/>
                <a:cs typeface="Times New Roman"/>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65882" y="4594351"/>
            <a:ext cx="1831085" cy="39116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6/27/24</a:t>
            </a:fld>
            <a:endParaRPr lang="en-US" dirty="0"/>
          </a:p>
        </p:txBody>
      </p:sp>
      <p:sp>
        <p:nvSpPr>
          <p:cNvPr id="6" name="Holder 6"/>
          <p:cNvSpPr>
            <a:spLocks noGrp="1"/>
          </p:cNvSpPr>
          <p:nvPr>
            <p:ph type="sldNum" sz="quarter" idx="7"/>
          </p:nvPr>
        </p:nvSpPr>
        <p:spPr>
          <a:xfrm>
            <a:off x="3709415" y="9772883"/>
            <a:ext cx="182879" cy="194945"/>
          </a:xfrm>
          <a:prstGeom prst="rect">
            <a:avLst/>
          </a:prstGeom>
        </p:spPr>
        <p:txBody>
          <a:bodyPr wrap="square" lIns="0" tIns="0" rIns="0" bIns="0">
            <a:spAutoFit/>
          </a:bodyPr>
          <a:lstStyle>
            <a:lvl1pPr>
              <a:defRPr sz="800" b="0" i="0">
                <a:solidFill>
                  <a:schemeClr val="tx1"/>
                </a:solidFill>
                <a:latin typeface="Times New Roman"/>
                <a:cs typeface="Times New Roman"/>
              </a:defRPr>
            </a:lvl1pPr>
          </a:lstStyle>
          <a:p>
            <a:pPr marL="38100">
              <a:lnSpc>
                <a:spcPct val="100000"/>
              </a:lnSpc>
              <a:spcBef>
                <a:spcPts val="39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expressjs.com/" TargetMode="External"/><Relationship Id="rId2" Type="http://schemas.openxmlformats.org/officeDocument/2006/relationships/hyperlink" Target="https://nodejs.org/" TargetMode="External"/><Relationship Id="rId1" Type="http://schemas.openxmlformats.org/officeDocument/2006/relationships/slideLayout" Target="../slideLayouts/slideLayout5.xml"/><Relationship Id="rId6" Type="http://schemas.openxmlformats.org/officeDocument/2006/relationships/hyperlink" Target="https://developer.mozilla.org/en-US/docs/Web/HTML" TargetMode="External"/><Relationship Id="rId5" Type="http://schemas.openxmlformats.org/officeDocument/2006/relationships/hyperlink" Target="https://docs.mongodb.com/" TargetMode="External"/><Relationship Id="rId4" Type="http://schemas.openxmlformats.org/officeDocument/2006/relationships/hyperlink" Target="https://github.com/puppeteer/puppete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21050" y="6340654"/>
            <a:ext cx="1276350" cy="1199514"/>
          </a:xfrm>
          <a:prstGeom prst="rect">
            <a:avLst/>
          </a:prstGeom>
        </p:spPr>
      </p:pic>
      <p:sp>
        <p:nvSpPr>
          <p:cNvPr id="3" name="object 3"/>
          <p:cNvSpPr txBox="1"/>
          <p:nvPr/>
        </p:nvSpPr>
        <p:spPr>
          <a:xfrm>
            <a:off x="341375" y="552653"/>
            <a:ext cx="6873749" cy="5360442"/>
          </a:xfrm>
          <a:prstGeom prst="rect">
            <a:avLst/>
          </a:prstGeom>
        </p:spPr>
        <p:txBody>
          <a:bodyPr vert="horz" wrap="square" lIns="0" tIns="12065" rIns="0" bIns="0" rtlCol="0">
            <a:spAutoFit/>
          </a:bodyPr>
          <a:lstStyle/>
          <a:p>
            <a:pPr marL="2646680" marR="2188210">
              <a:lnSpc>
                <a:spcPct val="147500"/>
              </a:lnSpc>
              <a:spcBef>
                <a:spcPts val="95"/>
              </a:spcBef>
            </a:pPr>
            <a:r>
              <a:rPr lang="en-IN" sz="1600" b="1" dirty="0">
                <a:latin typeface="Times New Roman"/>
                <a:cs typeface="Times New Roman"/>
              </a:rPr>
              <a:t>	</a:t>
            </a:r>
            <a:r>
              <a:rPr sz="1600" b="1" dirty="0">
                <a:latin typeface="Times New Roman"/>
                <a:cs typeface="Times New Roman"/>
              </a:rPr>
              <a:t>Project</a:t>
            </a:r>
            <a:r>
              <a:rPr sz="1600" b="1" spc="-95" dirty="0">
                <a:latin typeface="Times New Roman"/>
                <a:cs typeface="Times New Roman"/>
              </a:rPr>
              <a:t> </a:t>
            </a:r>
            <a:r>
              <a:rPr sz="1600" b="1" spc="-5" dirty="0">
                <a:latin typeface="Times New Roman"/>
                <a:cs typeface="Times New Roman"/>
              </a:rPr>
              <a:t>report </a:t>
            </a:r>
            <a:r>
              <a:rPr sz="1600" b="1" spc="-385" dirty="0">
                <a:latin typeface="Times New Roman"/>
                <a:cs typeface="Times New Roman"/>
              </a:rPr>
              <a:t> </a:t>
            </a:r>
            <a:r>
              <a:rPr sz="1600" b="1" spc="10" dirty="0">
                <a:latin typeface="Times New Roman"/>
                <a:cs typeface="Times New Roman"/>
              </a:rPr>
              <a:t>on</a:t>
            </a:r>
            <a:endParaRPr sz="1600" dirty="0">
              <a:latin typeface="Times New Roman"/>
              <a:cs typeface="Times New Roman"/>
            </a:endParaRPr>
          </a:p>
          <a:p>
            <a:pPr marL="2631440" marR="5080" indent="-2619375" algn="ctr">
              <a:lnSpc>
                <a:spcPts val="1340"/>
              </a:lnSpc>
              <a:spcBef>
                <a:spcPts val="1080"/>
              </a:spcBef>
            </a:pPr>
            <a:r>
              <a:rPr lang="en-US" sz="1600" b="1" dirty="0">
                <a:effectLst/>
                <a:latin typeface="Times New Roman" panose="02020603050405020304" pitchFamily="18" charset="0"/>
                <a:ea typeface="Times New Roman" panose="02020603050405020304" pitchFamily="18" charset="0"/>
              </a:rPr>
              <a:t>Information gathering using Web Scrapper</a:t>
            </a:r>
          </a:p>
          <a:p>
            <a:pPr marL="2631440" marR="5080" indent="-2619375">
              <a:lnSpc>
                <a:spcPts val="1340"/>
              </a:lnSpc>
              <a:spcBef>
                <a:spcPts val="1080"/>
              </a:spcBef>
            </a:pPr>
            <a:r>
              <a:rPr lang="en-IN" sz="1200" b="1" spc="-5" dirty="0">
                <a:latin typeface="Times New Roman"/>
                <a:cs typeface="Times New Roman"/>
              </a:rPr>
              <a:t>        A Dissertation submitted in partial </a:t>
            </a:r>
            <a:r>
              <a:rPr lang="en-IN" sz="1200" b="1" spc="-5" dirty="0" err="1">
                <a:latin typeface="Times New Roman"/>
                <a:cs typeface="Times New Roman"/>
              </a:rPr>
              <a:t>fulfillment</a:t>
            </a:r>
            <a:r>
              <a:rPr lang="en-IN" sz="1200" b="1" spc="-5" dirty="0">
                <a:latin typeface="Times New Roman"/>
                <a:cs typeface="Times New Roman"/>
              </a:rPr>
              <a:t> </a:t>
            </a:r>
            <a:r>
              <a:rPr lang="en-IN" sz="1200" b="1" dirty="0">
                <a:latin typeface="Times New Roman"/>
                <a:cs typeface="Times New Roman"/>
              </a:rPr>
              <a:t>of the </a:t>
            </a:r>
            <a:r>
              <a:rPr lang="en-IN" sz="1200" b="1" spc="-5" dirty="0">
                <a:latin typeface="Times New Roman"/>
                <a:cs typeface="Times New Roman"/>
              </a:rPr>
              <a:t>Academic requirements </a:t>
            </a:r>
            <a:r>
              <a:rPr lang="en-IN" sz="1200" b="1" dirty="0">
                <a:latin typeface="Times New Roman"/>
                <a:cs typeface="Times New Roman"/>
              </a:rPr>
              <a:t>for the </a:t>
            </a:r>
            <a:r>
              <a:rPr lang="en-IN" sz="1200" b="1" spc="-10" dirty="0">
                <a:latin typeface="Times New Roman"/>
                <a:cs typeface="Times New Roman"/>
              </a:rPr>
              <a:t>award </a:t>
            </a:r>
            <a:r>
              <a:rPr lang="en-IN" sz="1200" b="1" dirty="0">
                <a:latin typeface="Times New Roman"/>
                <a:cs typeface="Times New Roman"/>
              </a:rPr>
              <a:t>of </a:t>
            </a:r>
            <a:r>
              <a:rPr lang="en-IN" sz="1200" b="1" spc="-285" dirty="0">
                <a:latin typeface="Times New Roman"/>
                <a:cs typeface="Times New Roman"/>
              </a:rPr>
              <a:t> </a:t>
            </a:r>
            <a:r>
              <a:rPr lang="en-IN" sz="1200" b="1" dirty="0">
                <a:latin typeface="Times New Roman"/>
                <a:cs typeface="Times New Roman"/>
              </a:rPr>
              <a:t>the    	          </a:t>
            </a:r>
            <a:r>
              <a:rPr lang="en-IN" sz="1200" b="1" spc="-10" dirty="0">
                <a:latin typeface="Times New Roman"/>
                <a:cs typeface="Times New Roman"/>
              </a:rPr>
              <a:t>degree</a:t>
            </a:r>
            <a:r>
              <a:rPr lang="en-IN" sz="1200" b="1" spc="10" dirty="0">
                <a:latin typeface="Times New Roman"/>
                <a:cs typeface="Times New Roman"/>
              </a:rPr>
              <a:t> </a:t>
            </a:r>
            <a:r>
              <a:rPr lang="en-IN" sz="1200" b="1" dirty="0">
                <a:latin typeface="Times New Roman"/>
                <a:cs typeface="Times New Roman"/>
              </a:rPr>
              <a:t>of</a:t>
            </a:r>
            <a:endParaRPr lang="en-IN" sz="1200" dirty="0">
              <a:latin typeface="Times New Roman"/>
              <a:cs typeface="Times New Roman"/>
            </a:endParaRPr>
          </a:p>
          <a:p>
            <a:pPr marL="424180" algn="ctr">
              <a:lnSpc>
                <a:spcPct val="100000"/>
              </a:lnSpc>
              <a:spcBef>
                <a:spcPts val="925"/>
              </a:spcBef>
            </a:pPr>
            <a:r>
              <a:rPr sz="2000" b="1" spc="-5" dirty="0">
                <a:latin typeface="Times New Roman"/>
                <a:cs typeface="Times New Roman"/>
              </a:rPr>
              <a:t>Bachelor</a:t>
            </a:r>
            <a:r>
              <a:rPr sz="2000" b="1" spc="5" dirty="0">
                <a:latin typeface="Times New Roman"/>
                <a:cs typeface="Times New Roman"/>
              </a:rPr>
              <a:t> </a:t>
            </a:r>
            <a:r>
              <a:rPr sz="2000" b="1" spc="-15" dirty="0">
                <a:latin typeface="Times New Roman"/>
                <a:cs typeface="Times New Roman"/>
              </a:rPr>
              <a:t>of</a:t>
            </a:r>
            <a:r>
              <a:rPr sz="2000" b="1" spc="-25" dirty="0">
                <a:latin typeface="Times New Roman"/>
                <a:cs typeface="Times New Roman"/>
              </a:rPr>
              <a:t> </a:t>
            </a:r>
            <a:r>
              <a:rPr sz="2000" b="1" spc="-5" dirty="0">
                <a:latin typeface="Times New Roman"/>
                <a:cs typeface="Times New Roman"/>
              </a:rPr>
              <a:t>Technology</a:t>
            </a:r>
            <a:endParaRPr sz="2000" dirty="0">
              <a:latin typeface="Times New Roman"/>
              <a:cs typeface="Times New Roman"/>
            </a:endParaRPr>
          </a:p>
          <a:p>
            <a:pPr marL="429259" algn="ctr">
              <a:lnSpc>
                <a:spcPct val="100000"/>
              </a:lnSpc>
              <a:spcBef>
                <a:spcPts val="994"/>
              </a:spcBef>
            </a:pPr>
            <a:r>
              <a:rPr sz="1800" b="1" spc="-10" dirty="0">
                <a:latin typeface="Times New Roman"/>
                <a:cs typeface="Times New Roman"/>
              </a:rPr>
              <a:t>In</a:t>
            </a:r>
            <a:endParaRPr lang="en-IN" sz="1800" b="1" spc="-10" dirty="0">
              <a:latin typeface="Times New Roman"/>
              <a:cs typeface="Times New Roman"/>
            </a:endParaRPr>
          </a:p>
          <a:p>
            <a:pPr marL="429259" algn="ctr">
              <a:lnSpc>
                <a:spcPct val="100000"/>
              </a:lnSpc>
              <a:spcBef>
                <a:spcPts val="994"/>
              </a:spcBef>
            </a:pPr>
            <a:r>
              <a:rPr sz="1800" b="1" spc="-10" dirty="0">
                <a:latin typeface="Times New Roman"/>
                <a:cs typeface="Times New Roman"/>
              </a:rPr>
              <a:t>Computer</a:t>
            </a:r>
            <a:r>
              <a:rPr sz="1800" b="1" spc="-25" dirty="0">
                <a:latin typeface="Times New Roman"/>
                <a:cs typeface="Times New Roman"/>
              </a:rPr>
              <a:t> </a:t>
            </a:r>
            <a:r>
              <a:rPr sz="1800" b="1" spc="-5" dirty="0">
                <a:latin typeface="Times New Roman"/>
                <a:cs typeface="Times New Roman"/>
              </a:rPr>
              <a:t>Science</a:t>
            </a:r>
            <a:r>
              <a:rPr sz="1800" b="1" spc="-25" dirty="0">
                <a:latin typeface="Times New Roman"/>
                <a:cs typeface="Times New Roman"/>
              </a:rPr>
              <a:t> </a:t>
            </a:r>
            <a:r>
              <a:rPr sz="1800" b="1" dirty="0">
                <a:latin typeface="Times New Roman"/>
                <a:cs typeface="Times New Roman"/>
              </a:rPr>
              <a:t>&amp;</a:t>
            </a:r>
            <a:r>
              <a:rPr sz="1800" b="1" spc="-35" dirty="0">
                <a:latin typeface="Times New Roman"/>
                <a:cs typeface="Times New Roman"/>
              </a:rPr>
              <a:t> </a:t>
            </a:r>
            <a:r>
              <a:rPr sz="1800" b="1" spc="-5" dirty="0">
                <a:latin typeface="Times New Roman"/>
                <a:cs typeface="Times New Roman"/>
              </a:rPr>
              <a:t>Engineering </a:t>
            </a:r>
            <a:endParaRPr lang="en-IN" sz="1800" b="1" spc="-5" dirty="0">
              <a:latin typeface="Times New Roman"/>
              <a:cs typeface="Times New Roman"/>
            </a:endParaRPr>
          </a:p>
          <a:p>
            <a:pPr marL="429259" algn="ctr">
              <a:lnSpc>
                <a:spcPct val="100000"/>
              </a:lnSpc>
              <a:spcBef>
                <a:spcPts val="994"/>
              </a:spcBef>
            </a:pPr>
            <a:r>
              <a:rPr sz="1800" b="1" spc="-5" dirty="0">
                <a:latin typeface="Times New Roman"/>
                <a:cs typeface="Times New Roman"/>
              </a:rPr>
              <a:t>(Cyber</a:t>
            </a:r>
            <a:r>
              <a:rPr lang="en-IN" sz="1800" b="1" spc="-5" dirty="0">
                <a:latin typeface="Times New Roman"/>
                <a:cs typeface="Times New Roman"/>
              </a:rPr>
              <a:t> </a:t>
            </a:r>
            <a:r>
              <a:rPr sz="1800" b="1" spc="-5" dirty="0">
                <a:latin typeface="Times New Roman"/>
                <a:cs typeface="Times New Roman"/>
              </a:rPr>
              <a:t>Security)</a:t>
            </a:r>
            <a:endParaRPr sz="1800" dirty="0">
              <a:latin typeface="Times New Roman"/>
              <a:cs typeface="Times New Roman"/>
            </a:endParaRPr>
          </a:p>
          <a:p>
            <a:pPr marL="266700" algn="ctr">
              <a:lnSpc>
                <a:spcPct val="100000"/>
              </a:lnSpc>
              <a:spcBef>
                <a:spcPts val="969"/>
              </a:spcBef>
            </a:pPr>
            <a:r>
              <a:rPr sz="1100" b="1" spc="-5" dirty="0">
                <a:latin typeface="Times New Roman"/>
                <a:cs typeface="Times New Roman"/>
              </a:rPr>
              <a:t>Submitted</a:t>
            </a:r>
            <a:r>
              <a:rPr sz="1100" b="1" spc="-55" dirty="0">
                <a:latin typeface="Times New Roman"/>
                <a:cs typeface="Times New Roman"/>
              </a:rPr>
              <a:t> </a:t>
            </a:r>
            <a:r>
              <a:rPr sz="1100" b="1" spc="-15" dirty="0">
                <a:latin typeface="Times New Roman"/>
                <a:cs typeface="Times New Roman"/>
              </a:rPr>
              <a:t>by</a:t>
            </a:r>
            <a:endParaRPr lang="en-IN" sz="1100" b="1" spc="-15" dirty="0">
              <a:latin typeface="Times New Roman"/>
              <a:cs typeface="Times New Roman"/>
            </a:endParaRPr>
          </a:p>
          <a:p>
            <a:pPr marL="266700" algn="ctr">
              <a:lnSpc>
                <a:spcPct val="100000"/>
              </a:lnSpc>
              <a:spcBef>
                <a:spcPts val="969"/>
              </a:spcBef>
            </a:pPr>
            <a:r>
              <a:rPr lang="en-US" sz="1200" dirty="0">
                <a:effectLst/>
                <a:latin typeface="Times New Roman" panose="02020603050405020304" pitchFamily="18" charset="0"/>
                <a:ea typeface="Times New Roman" panose="02020603050405020304" pitchFamily="18" charset="0"/>
              </a:rPr>
              <a:t>K.Madhukar Swamy    </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(21H51A6223)</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 </a:t>
            </a:r>
          </a:p>
          <a:p>
            <a:pPr marL="266700" algn="ctr">
              <a:lnSpc>
                <a:spcPct val="100000"/>
              </a:lnSpc>
              <a:spcBef>
                <a:spcPts val="969"/>
              </a:spcBef>
            </a:pPr>
            <a:r>
              <a:rPr lang="en-US" sz="1200" dirty="0">
                <a:effectLst/>
                <a:latin typeface="Times New Roman" panose="02020603050405020304" pitchFamily="18" charset="0"/>
                <a:ea typeface="Times New Roman" panose="02020603050405020304" pitchFamily="18" charset="0"/>
              </a:rPr>
              <a:t>K.Mahender Kumar     </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(21H51A6227)</a:t>
            </a:r>
            <a:r>
              <a:rPr lang="en-US" sz="1200" spc="-285" dirty="0">
                <a:effectLst/>
                <a:latin typeface="Times New Roman" panose="02020603050405020304" pitchFamily="18" charset="0"/>
                <a:ea typeface="Times New Roman" panose="02020603050405020304" pitchFamily="18" charset="0"/>
              </a:rPr>
              <a:t> </a:t>
            </a:r>
            <a:r>
              <a:rPr lang="en-US" sz="1200" spc="-5" dirty="0">
                <a:effectLst/>
                <a:latin typeface="Times New Roman" panose="02020603050405020304" pitchFamily="18" charset="0"/>
                <a:ea typeface="Times New Roman" panose="02020603050405020304" pitchFamily="18" charset="0"/>
              </a:rPr>
              <a:t> </a:t>
            </a:r>
          </a:p>
          <a:p>
            <a:pPr marL="266700">
              <a:lnSpc>
                <a:spcPct val="100000"/>
              </a:lnSpc>
              <a:spcBef>
                <a:spcPts val="969"/>
              </a:spcBef>
            </a:pPr>
            <a:r>
              <a:rPr lang="en-US" sz="1200" spc="-5"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K.Praveen Kumar	     </a:t>
            </a:r>
            <a:r>
              <a:rPr lang="en-US" sz="1200" spc="-5" dirty="0">
                <a:effectLst/>
                <a:latin typeface="Times New Roman" panose="02020603050405020304" pitchFamily="18" charset="0"/>
                <a:ea typeface="Times New Roman" panose="02020603050405020304" pitchFamily="18" charset="0"/>
              </a:rPr>
              <a:t>(21H51A6231)</a:t>
            </a:r>
            <a:endParaRPr lang="en-IN" sz="1200" dirty="0">
              <a:effectLst/>
              <a:latin typeface="Times New Roman" panose="02020603050405020304" pitchFamily="18" charset="0"/>
              <a:ea typeface="Times New Roman" panose="02020603050405020304" pitchFamily="18" charset="0"/>
            </a:endParaRPr>
          </a:p>
          <a:p>
            <a:pPr marL="2140585" marR="1575435" indent="2540" algn="ctr">
              <a:lnSpc>
                <a:spcPct val="244200"/>
              </a:lnSpc>
              <a:spcBef>
                <a:spcPts val="445"/>
              </a:spcBef>
            </a:pPr>
            <a:r>
              <a:rPr sz="1200" b="1" spc="-5" dirty="0">
                <a:latin typeface="Times New Roman"/>
                <a:cs typeface="Times New Roman"/>
              </a:rPr>
              <a:t>Under </a:t>
            </a:r>
            <a:r>
              <a:rPr sz="1200" b="1" dirty="0">
                <a:latin typeface="Times New Roman"/>
                <a:cs typeface="Times New Roman"/>
              </a:rPr>
              <a:t>the </a:t>
            </a:r>
            <a:r>
              <a:rPr sz="1200" b="1" spc="-10" dirty="0">
                <a:latin typeface="Times New Roman"/>
                <a:cs typeface="Times New Roman"/>
              </a:rPr>
              <a:t>esteemed </a:t>
            </a:r>
            <a:r>
              <a:rPr sz="1200" b="1" dirty="0">
                <a:latin typeface="Times New Roman"/>
                <a:cs typeface="Times New Roman"/>
              </a:rPr>
              <a:t>Guidance of </a:t>
            </a:r>
            <a:r>
              <a:rPr sz="1200" b="1" spc="5" dirty="0">
                <a:latin typeface="Times New Roman"/>
                <a:cs typeface="Times New Roman"/>
              </a:rPr>
              <a:t> </a:t>
            </a:r>
            <a:r>
              <a:rPr sz="1200" b="1" spc="-5" dirty="0">
                <a:latin typeface="Times New Roman"/>
                <a:cs typeface="Times New Roman"/>
              </a:rPr>
              <a:t>Dr.R.Venkateswara</a:t>
            </a:r>
            <a:r>
              <a:rPr sz="1200" b="1" spc="5" dirty="0">
                <a:latin typeface="Times New Roman"/>
                <a:cs typeface="Times New Roman"/>
              </a:rPr>
              <a:t> </a:t>
            </a:r>
            <a:r>
              <a:rPr sz="1200" b="1" spc="-5" dirty="0">
                <a:latin typeface="Times New Roman"/>
                <a:cs typeface="Times New Roman"/>
              </a:rPr>
              <a:t>Reddy </a:t>
            </a:r>
            <a:r>
              <a:rPr sz="1200" b="1" dirty="0">
                <a:latin typeface="Times New Roman"/>
                <a:cs typeface="Times New Roman"/>
              </a:rPr>
              <a:t> </a:t>
            </a:r>
            <a:r>
              <a:rPr sz="1200" b="1" spc="-10" dirty="0">
                <a:latin typeface="Times New Roman"/>
                <a:cs typeface="Times New Roman"/>
              </a:rPr>
              <a:t>(Associate</a:t>
            </a:r>
            <a:r>
              <a:rPr sz="1200" b="1" spc="-20" dirty="0">
                <a:latin typeface="Times New Roman"/>
                <a:cs typeface="Times New Roman"/>
              </a:rPr>
              <a:t> </a:t>
            </a:r>
            <a:r>
              <a:rPr sz="1200" b="1" spc="-15" dirty="0">
                <a:latin typeface="Times New Roman"/>
                <a:cs typeface="Times New Roman"/>
              </a:rPr>
              <a:t>Professor</a:t>
            </a:r>
            <a:r>
              <a:rPr sz="1200" b="1" spc="-10" dirty="0">
                <a:latin typeface="Times New Roman"/>
                <a:cs typeface="Times New Roman"/>
              </a:rPr>
              <a:t> </a:t>
            </a:r>
            <a:r>
              <a:rPr sz="1200" b="1" spc="-5" dirty="0">
                <a:latin typeface="Times New Roman"/>
                <a:cs typeface="Times New Roman"/>
              </a:rPr>
              <a:t>and</a:t>
            </a:r>
            <a:r>
              <a:rPr sz="1200" b="1" spc="25" dirty="0">
                <a:latin typeface="Times New Roman"/>
                <a:cs typeface="Times New Roman"/>
              </a:rPr>
              <a:t> </a:t>
            </a:r>
            <a:r>
              <a:rPr sz="1200" b="1" spc="-10" dirty="0">
                <a:latin typeface="Times New Roman"/>
                <a:cs typeface="Times New Roman"/>
              </a:rPr>
              <a:t>HOD,CSC)</a:t>
            </a:r>
            <a:endParaRPr sz="1200" dirty="0">
              <a:latin typeface="Times New Roman"/>
              <a:cs typeface="Times New Roman"/>
            </a:endParaRPr>
          </a:p>
        </p:txBody>
      </p:sp>
      <p:sp>
        <p:nvSpPr>
          <p:cNvPr id="4" name="object 4"/>
          <p:cNvSpPr txBox="1"/>
          <p:nvPr/>
        </p:nvSpPr>
        <p:spPr>
          <a:xfrm>
            <a:off x="1376045" y="7785100"/>
            <a:ext cx="5166360" cy="1489075"/>
          </a:xfrm>
          <a:prstGeom prst="rect">
            <a:avLst/>
          </a:prstGeom>
        </p:spPr>
        <p:txBody>
          <a:bodyPr vert="horz" wrap="square" lIns="0" tIns="11430" rIns="0" bIns="0" rtlCol="0">
            <a:spAutoFit/>
          </a:bodyPr>
          <a:lstStyle/>
          <a:p>
            <a:pPr marL="66040" algn="ctr">
              <a:lnSpc>
                <a:spcPct val="100000"/>
              </a:lnSpc>
              <a:spcBef>
                <a:spcPts val="90"/>
              </a:spcBef>
            </a:pPr>
            <a:r>
              <a:rPr sz="1400" b="1" spc="-10" dirty="0">
                <a:latin typeface="Times New Roman"/>
                <a:cs typeface="Times New Roman"/>
              </a:rPr>
              <a:t>Department</a:t>
            </a:r>
            <a:r>
              <a:rPr sz="1400" b="1" dirty="0">
                <a:latin typeface="Times New Roman"/>
                <a:cs typeface="Times New Roman"/>
              </a:rPr>
              <a:t> </a:t>
            </a:r>
            <a:r>
              <a:rPr sz="1400" b="1" spc="-20" dirty="0">
                <a:latin typeface="Times New Roman"/>
                <a:cs typeface="Times New Roman"/>
              </a:rPr>
              <a:t>of</a:t>
            </a:r>
            <a:r>
              <a:rPr sz="1400" b="1" spc="-5" dirty="0">
                <a:latin typeface="Times New Roman"/>
                <a:cs typeface="Times New Roman"/>
              </a:rPr>
              <a:t> Cyber</a:t>
            </a:r>
            <a:r>
              <a:rPr sz="1400" b="1" spc="-10" dirty="0">
                <a:latin typeface="Times New Roman"/>
                <a:cs typeface="Times New Roman"/>
              </a:rPr>
              <a:t> Security</a:t>
            </a:r>
            <a:endParaRPr sz="1400" dirty="0">
              <a:latin typeface="Times New Roman"/>
              <a:cs typeface="Times New Roman"/>
            </a:endParaRPr>
          </a:p>
          <a:p>
            <a:pPr algn="ctr">
              <a:lnSpc>
                <a:spcPct val="100000"/>
              </a:lnSpc>
              <a:spcBef>
                <a:spcPts val="1315"/>
              </a:spcBef>
            </a:pPr>
            <a:r>
              <a:rPr sz="1600" b="1" spc="-5" dirty="0">
                <a:latin typeface="Times New Roman"/>
                <a:cs typeface="Times New Roman"/>
              </a:rPr>
              <a:t>CMR COLLEGE</a:t>
            </a:r>
            <a:r>
              <a:rPr sz="1600" b="1" spc="-10" dirty="0">
                <a:latin typeface="Times New Roman"/>
                <a:cs typeface="Times New Roman"/>
              </a:rPr>
              <a:t> </a:t>
            </a:r>
            <a:r>
              <a:rPr sz="1600" b="1" dirty="0">
                <a:latin typeface="Times New Roman"/>
                <a:cs typeface="Times New Roman"/>
              </a:rPr>
              <a:t>OF</a:t>
            </a:r>
            <a:r>
              <a:rPr sz="1600" b="1" spc="-45" dirty="0">
                <a:latin typeface="Times New Roman"/>
                <a:cs typeface="Times New Roman"/>
              </a:rPr>
              <a:t> </a:t>
            </a:r>
            <a:r>
              <a:rPr sz="1600" b="1" spc="-5" dirty="0">
                <a:latin typeface="Times New Roman"/>
                <a:cs typeface="Times New Roman"/>
              </a:rPr>
              <a:t>ENGINEERING </a:t>
            </a:r>
            <a:r>
              <a:rPr sz="1600" b="1" spc="5" dirty="0">
                <a:latin typeface="Times New Roman"/>
                <a:cs typeface="Times New Roman"/>
              </a:rPr>
              <a:t>&amp;</a:t>
            </a:r>
            <a:r>
              <a:rPr sz="1600" b="1" spc="-10" dirty="0">
                <a:latin typeface="Times New Roman"/>
                <a:cs typeface="Times New Roman"/>
              </a:rPr>
              <a:t> </a:t>
            </a:r>
            <a:r>
              <a:rPr sz="1600" b="1" dirty="0">
                <a:latin typeface="Times New Roman"/>
                <a:cs typeface="Times New Roman"/>
              </a:rPr>
              <a:t>TECHNOLOGY</a:t>
            </a:r>
            <a:endParaRPr sz="1600" dirty="0">
              <a:latin typeface="Times New Roman"/>
              <a:cs typeface="Times New Roman"/>
            </a:endParaRPr>
          </a:p>
          <a:p>
            <a:pPr marL="2122170">
              <a:lnSpc>
                <a:spcPct val="100000"/>
              </a:lnSpc>
              <a:spcBef>
                <a:spcPts val="229"/>
              </a:spcBef>
            </a:pPr>
            <a:r>
              <a:rPr sz="1200" b="1" spc="-5" dirty="0">
                <a:latin typeface="Times New Roman"/>
                <a:cs typeface="Times New Roman"/>
              </a:rPr>
              <a:t>(Autonomous)</a:t>
            </a:r>
            <a:endParaRPr sz="1200" dirty="0">
              <a:latin typeface="Times New Roman"/>
              <a:cs typeface="Times New Roman"/>
            </a:endParaRPr>
          </a:p>
          <a:p>
            <a:pPr marL="378460" marR="372110" indent="414655">
              <a:lnSpc>
                <a:spcPct val="113300"/>
              </a:lnSpc>
              <a:spcBef>
                <a:spcPts val="25"/>
              </a:spcBef>
            </a:pPr>
            <a:r>
              <a:rPr sz="1200" b="1" spc="-5" dirty="0">
                <a:latin typeface="Times New Roman"/>
                <a:cs typeface="Times New Roman"/>
              </a:rPr>
              <a:t>(NAAC</a:t>
            </a:r>
            <a:r>
              <a:rPr sz="1200" b="1" spc="5" dirty="0">
                <a:latin typeface="Times New Roman"/>
                <a:cs typeface="Times New Roman"/>
              </a:rPr>
              <a:t> </a:t>
            </a:r>
            <a:r>
              <a:rPr sz="1200" b="1" spc="-10" dirty="0">
                <a:latin typeface="Times New Roman"/>
                <a:cs typeface="Times New Roman"/>
              </a:rPr>
              <a:t>Accredited</a:t>
            </a:r>
            <a:r>
              <a:rPr sz="1200" b="1" spc="10" dirty="0">
                <a:latin typeface="Times New Roman"/>
                <a:cs typeface="Times New Roman"/>
              </a:rPr>
              <a:t> </a:t>
            </a:r>
            <a:r>
              <a:rPr sz="1200" b="1" spc="-5" dirty="0">
                <a:latin typeface="Times New Roman"/>
                <a:cs typeface="Times New Roman"/>
              </a:rPr>
              <a:t>with</a:t>
            </a:r>
            <a:r>
              <a:rPr sz="1200" b="1" spc="15" dirty="0">
                <a:latin typeface="Times New Roman"/>
                <a:cs typeface="Times New Roman"/>
              </a:rPr>
              <a:t> </a:t>
            </a:r>
            <a:r>
              <a:rPr sz="1200" b="1" dirty="0">
                <a:latin typeface="Times New Roman"/>
                <a:cs typeface="Times New Roman"/>
              </a:rPr>
              <a:t>‘A+’</a:t>
            </a:r>
            <a:r>
              <a:rPr sz="1200" b="1" spc="-5" dirty="0">
                <a:latin typeface="Times New Roman"/>
                <a:cs typeface="Times New Roman"/>
              </a:rPr>
              <a:t> </a:t>
            </a:r>
            <a:r>
              <a:rPr sz="1200" b="1" spc="-10" dirty="0">
                <a:latin typeface="Times New Roman"/>
                <a:cs typeface="Times New Roman"/>
              </a:rPr>
              <a:t>Grade</a:t>
            </a:r>
            <a:r>
              <a:rPr sz="1200" b="1" spc="5" dirty="0">
                <a:latin typeface="Times New Roman"/>
                <a:cs typeface="Times New Roman"/>
              </a:rPr>
              <a:t> </a:t>
            </a:r>
            <a:r>
              <a:rPr sz="1200" b="1" dirty="0">
                <a:latin typeface="Times New Roman"/>
                <a:cs typeface="Times New Roman"/>
              </a:rPr>
              <a:t>&amp;</a:t>
            </a:r>
            <a:r>
              <a:rPr sz="1200" b="1" spc="20" dirty="0">
                <a:latin typeface="Times New Roman"/>
                <a:cs typeface="Times New Roman"/>
              </a:rPr>
              <a:t> </a:t>
            </a:r>
            <a:r>
              <a:rPr sz="1200" b="1" dirty="0">
                <a:latin typeface="Times New Roman"/>
                <a:cs typeface="Times New Roman"/>
              </a:rPr>
              <a:t>NBA</a:t>
            </a:r>
            <a:r>
              <a:rPr sz="1200" b="1" spc="-20" dirty="0">
                <a:latin typeface="Times New Roman"/>
                <a:cs typeface="Times New Roman"/>
              </a:rPr>
              <a:t> </a:t>
            </a:r>
            <a:r>
              <a:rPr sz="1200" b="1" spc="-5" dirty="0">
                <a:latin typeface="Times New Roman"/>
                <a:cs typeface="Times New Roman"/>
              </a:rPr>
              <a:t>Accredited) </a:t>
            </a:r>
            <a:r>
              <a:rPr sz="1200" b="1" dirty="0">
                <a:latin typeface="Times New Roman"/>
                <a:cs typeface="Times New Roman"/>
              </a:rPr>
              <a:t> </a:t>
            </a:r>
            <a:r>
              <a:rPr sz="1200" b="1" spc="-5" dirty="0">
                <a:latin typeface="Times New Roman"/>
                <a:cs typeface="Times New Roman"/>
              </a:rPr>
              <a:t>(Approved by</a:t>
            </a:r>
            <a:r>
              <a:rPr sz="1200" b="1" spc="-15" dirty="0">
                <a:latin typeface="Times New Roman"/>
                <a:cs typeface="Times New Roman"/>
              </a:rPr>
              <a:t> </a:t>
            </a:r>
            <a:r>
              <a:rPr sz="1200" b="1" spc="-10" dirty="0">
                <a:latin typeface="Times New Roman"/>
                <a:cs typeface="Times New Roman"/>
              </a:rPr>
              <a:t>AICTE,</a:t>
            </a:r>
            <a:r>
              <a:rPr sz="1200" b="1" spc="30" dirty="0">
                <a:latin typeface="Times New Roman"/>
                <a:cs typeface="Times New Roman"/>
              </a:rPr>
              <a:t> </a:t>
            </a:r>
            <a:r>
              <a:rPr sz="1200" b="1" spc="-5" dirty="0">
                <a:latin typeface="Times New Roman"/>
                <a:cs typeface="Times New Roman"/>
              </a:rPr>
              <a:t>Permanently Affiliated</a:t>
            </a:r>
            <a:r>
              <a:rPr sz="1200" b="1" spc="20" dirty="0">
                <a:latin typeface="Times New Roman"/>
                <a:cs typeface="Times New Roman"/>
              </a:rPr>
              <a:t> </a:t>
            </a:r>
            <a:r>
              <a:rPr sz="1200" b="1" dirty="0">
                <a:latin typeface="Times New Roman"/>
                <a:cs typeface="Times New Roman"/>
              </a:rPr>
              <a:t>to</a:t>
            </a:r>
            <a:r>
              <a:rPr sz="1200" b="1" spc="-15" dirty="0">
                <a:latin typeface="Times New Roman"/>
                <a:cs typeface="Times New Roman"/>
              </a:rPr>
              <a:t> </a:t>
            </a:r>
            <a:r>
              <a:rPr sz="1200" b="1" spc="-5" dirty="0">
                <a:latin typeface="Times New Roman"/>
                <a:cs typeface="Times New Roman"/>
              </a:rPr>
              <a:t>JNTU</a:t>
            </a:r>
            <a:r>
              <a:rPr sz="1200" b="1" spc="-10" dirty="0">
                <a:latin typeface="Times New Roman"/>
                <a:cs typeface="Times New Roman"/>
              </a:rPr>
              <a:t> </a:t>
            </a:r>
            <a:r>
              <a:rPr sz="1200" b="1" spc="-5" dirty="0">
                <a:latin typeface="Times New Roman"/>
                <a:cs typeface="Times New Roman"/>
              </a:rPr>
              <a:t>Hyderabad)</a:t>
            </a:r>
            <a:endParaRPr sz="1200" dirty="0">
              <a:latin typeface="Times New Roman"/>
              <a:cs typeface="Times New Roman"/>
            </a:endParaRPr>
          </a:p>
          <a:p>
            <a:pPr marL="29845" algn="ctr">
              <a:lnSpc>
                <a:spcPct val="100000"/>
              </a:lnSpc>
              <a:spcBef>
                <a:spcPts val="220"/>
              </a:spcBef>
            </a:pPr>
            <a:r>
              <a:rPr sz="1200" b="1" dirty="0">
                <a:latin typeface="Times New Roman"/>
                <a:cs typeface="Times New Roman"/>
              </a:rPr>
              <a:t>KANDLAKOYA, </a:t>
            </a:r>
            <a:r>
              <a:rPr sz="1200" b="1" spc="-5" dirty="0">
                <a:latin typeface="Times New Roman"/>
                <a:cs typeface="Times New Roman"/>
              </a:rPr>
              <a:t>MEDCHAL</a:t>
            </a:r>
            <a:r>
              <a:rPr sz="1200" b="1" dirty="0">
                <a:latin typeface="Times New Roman"/>
                <a:cs typeface="Times New Roman"/>
              </a:rPr>
              <a:t> </a:t>
            </a:r>
            <a:r>
              <a:rPr sz="1200" b="1" spc="-5" dirty="0">
                <a:latin typeface="Times New Roman"/>
                <a:cs typeface="Times New Roman"/>
              </a:rPr>
              <a:t>ROAD,</a:t>
            </a:r>
            <a:r>
              <a:rPr sz="1200" b="1" spc="5" dirty="0">
                <a:latin typeface="Times New Roman"/>
                <a:cs typeface="Times New Roman"/>
              </a:rPr>
              <a:t> </a:t>
            </a:r>
            <a:r>
              <a:rPr sz="1200" b="1" spc="-5" dirty="0">
                <a:latin typeface="Times New Roman"/>
                <a:cs typeface="Times New Roman"/>
              </a:rPr>
              <a:t>HYDERABAD-501401</a:t>
            </a:r>
            <a:endParaRPr sz="1200" dirty="0">
              <a:latin typeface="Times New Roman"/>
              <a:cs typeface="Times New Roman"/>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39783" y="5151120"/>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a:cs typeface="Times New Roman"/>
              </a:rPr>
              <a:t>CHAPTER</a:t>
            </a:r>
            <a:r>
              <a:rPr sz="2400" b="1" spc="-90" dirty="0">
                <a:latin typeface="Times New Roman"/>
                <a:cs typeface="Times New Roman"/>
              </a:rPr>
              <a:t> </a:t>
            </a:r>
            <a:r>
              <a:rPr sz="2400" b="1" dirty="0">
                <a:latin typeface="Times New Roman"/>
                <a:cs typeface="Times New Roman"/>
              </a:rPr>
              <a:t>2</a:t>
            </a:r>
            <a:endParaRPr sz="24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6974" y="1079500"/>
            <a:ext cx="6205476" cy="7244484"/>
          </a:xfrm>
          <a:prstGeom prst="rect">
            <a:avLst/>
          </a:prstGeom>
        </p:spPr>
        <p:txBody>
          <a:bodyPr vert="horz" wrap="square" lIns="0" tIns="13335" rIns="0" bIns="0" rtlCol="0">
            <a:spAutoFit/>
          </a:bodyPr>
          <a:lstStyle/>
          <a:p>
            <a:pPr marL="1902460">
              <a:lnSpc>
                <a:spcPct val="100000"/>
              </a:lnSpc>
              <a:spcBef>
                <a:spcPts val="105"/>
              </a:spcBef>
            </a:pPr>
            <a:r>
              <a:rPr sz="1600" b="1" spc="5" dirty="0">
                <a:latin typeface="Times New Roman"/>
                <a:cs typeface="Times New Roman"/>
              </a:rPr>
              <a:t>2.</a:t>
            </a:r>
            <a:r>
              <a:rPr sz="1600" b="1" spc="-45" dirty="0">
                <a:latin typeface="Times New Roman"/>
                <a:cs typeface="Times New Roman"/>
              </a:rPr>
              <a:t> </a:t>
            </a:r>
            <a:r>
              <a:rPr sz="1600" b="1" dirty="0">
                <a:latin typeface="Times New Roman"/>
                <a:cs typeface="Times New Roman"/>
              </a:rPr>
              <a:t>LITERATURE</a:t>
            </a:r>
            <a:r>
              <a:rPr sz="1600" b="1" spc="-30" dirty="0">
                <a:latin typeface="Times New Roman"/>
                <a:cs typeface="Times New Roman"/>
              </a:rPr>
              <a:t> </a:t>
            </a:r>
            <a:r>
              <a:rPr sz="1600" b="1" spc="-5" dirty="0">
                <a:latin typeface="Times New Roman"/>
                <a:cs typeface="Times New Roman"/>
              </a:rPr>
              <a:t>REVIEW</a:t>
            </a:r>
            <a:endParaRPr sz="1600" dirty="0">
              <a:latin typeface="Times New Roman"/>
              <a:cs typeface="Times New Roman"/>
            </a:endParaRPr>
          </a:p>
          <a:p>
            <a:pPr>
              <a:lnSpc>
                <a:spcPct val="100000"/>
              </a:lnSpc>
            </a:pPr>
            <a:endParaRPr lang="en-IN" sz="1800" dirty="0">
              <a:latin typeface="Times New Roman"/>
              <a:cs typeface="Times New Roman"/>
            </a:endParaRPr>
          </a:p>
          <a:p>
            <a:pPr marL="12700" marR="5080" algn="just">
              <a:lnSpc>
                <a:spcPct val="143800"/>
              </a:lnSpc>
              <a:spcBef>
                <a:spcPts val="1035"/>
              </a:spcBef>
            </a:pPr>
            <a:r>
              <a:rPr lang="en-US" sz="1200" spc="-5" dirty="0">
                <a:latin typeface="Times New Roman"/>
                <a:cs typeface="Times New Roman"/>
              </a:rPr>
              <a:t>Web scraping, an automated technique for extracting data from websites, has become indispensable across various fields due to its capability to gather vast amounts of information efficiently. Methodologically, it involves parsing HTML or interacting with dynamic content using tools like Beautiful Soup, Scrapy, Puppeteer, and Selenium. These tools enable scraping of both static and JavaScript-rendered pages, facilitating applications in e-commerce, finance, research, and more.</a:t>
            </a:r>
          </a:p>
          <a:p>
            <a:pPr marL="12700" marR="5080" algn="just">
              <a:lnSpc>
                <a:spcPct val="143800"/>
              </a:lnSpc>
              <a:spcBef>
                <a:spcPts val="1035"/>
              </a:spcBef>
            </a:pPr>
            <a:endParaRPr lang="en-US" sz="1200" spc="-5" dirty="0">
              <a:latin typeface="Times New Roman"/>
              <a:cs typeface="Times New Roman"/>
            </a:endParaRPr>
          </a:p>
          <a:p>
            <a:pPr marL="12700" marR="5080" algn="just">
              <a:lnSpc>
                <a:spcPct val="143800"/>
              </a:lnSpc>
              <a:spcBef>
                <a:spcPts val="1035"/>
              </a:spcBef>
            </a:pPr>
            <a:r>
              <a:rPr lang="en-US" sz="1200" spc="-5" dirty="0">
                <a:latin typeface="Times New Roman"/>
                <a:cs typeface="Times New Roman"/>
              </a:rPr>
              <a:t>Literature underscores challenges such as navigating anti-scraping mechanisms (e.g., CAPTCHAs, IP blocking) and addressing ethical dilemmas related to data privacy and terms of service compliance. Researchers emphasize the importance of legal considerations and ethical guidelines to ensure responsible scraping practices.</a:t>
            </a:r>
          </a:p>
          <a:p>
            <a:pPr marL="12700" marR="5080" algn="just">
              <a:lnSpc>
                <a:spcPct val="143800"/>
              </a:lnSpc>
              <a:spcBef>
                <a:spcPts val="1035"/>
              </a:spcBef>
            </a:pPr>
            <a:endParaRPr lang="en-US" sz="1200" spc="-5" dirty="0">
              <a:latin typeface="Times New Roman"/>
              <a:cs typeface="Times New Roman"/>
            </a:endParaRPr>
          </a:p>
          <a:p>
            <a:pPr marL="12700" marR="5080" algn="just">
              <a:lnSpc>
                <a:spcPct val="143800"/>
              </a:lnSpc>
              <a:spcBef>
                <a:spcPts val="1035"/>
              </a:spcBef>
            </a:pPr>
            <a:r>
              <a:rPr lang="en-US" sz="1200" spc="-5" dirty="0">
                <a:latin typeface="Times New Roman"/>
                <a:cs typeface="Times New Roman"/>
              </a:rPr>
              <a:t>Applications of web scraping range from competitive intelligence and price monitoring in business to sentiment analysis in financial markets and large-scale data collection for academic research. Future directions in the field include enhancing scraping efficiency with advanced algorithms, integrating AI for smarter data extraction, and developing frameworks for ethical scraping practices.</a:t>
            </a:r>
          </a:p>
          <a:p>
            <a:pPr marL="12700" marR="5080" algn="just">
              <a:lnSpc>
                <a:spcPct val="143800"/>
              </a:lnSpc>
              <a:spcBef>
                <a:spcPts val="1035"/>
              </a:spcBef>
            </a:pPr>
            <a:endParaRPr lang="en-US" sz="1200" spc="-5" dirty="0">
              <a:latin typeface="Times New Roman"/>
              <a:cs typeface="Times New Roman"/>
            </a:endParaRPr>
          </a:p>
          <a:p>
            <a:pPr marL="12700" marR="5080" algn="just">
              <a:lnSpc>
                <a:spcPct val="143800"/>
              </a:lnSpc>
              <a:spcBef>
                <a:spcPts val="1035"/>
              </a:spcBef>
            </a:pPr>
            <a:r>
              <a:rPr lang="en-US" sz="1200" spc="-5" dirty="0">
                <a:latin typeface="Times New Roman"/>
                <a:cs typeface="Times New Roman"/>
              </a:rPr>
              <a:t>Overall, while web scraping offers substantial benefits in data-driven decision-making, ongoing advancements and ethical frameworks are essential to mitigate challenges and ensure its sustainable use across diverse domains.</a:t>
            </a:r>
          </a:p>
          <a:p>
            <a:pPr marL="12700" marR="5080" algn="just">
              <a:lnSpc>
                <a:spcPct val="143800"/>
              </a:lnSpc>
              <a:spcBef>
                <a:spcPts val="1035"/>
              </a:spcBef>
            </a:pPr>
            <a:endParaRPr lang="en-US" sz="1200" spc="-5" dirty="0">
              <a:latin typeface="Times New Roman"/>
              <a:cs typeface="Times New Roman"/>
            </a:endParaRPr>
          </a:p>
          <a:p>
            <a:pPr marL="12700" marR="5080" algn="just">
              <a:lnSpc>
                <a:spcPct val="143800"/>
              </a:lnSpc>
              <a:spcBef>
                <a:spcPts val="1035"/>
              </a:spcBef>
            </a:pPr>
            <a:endParaRPr lang="en-US" sz="12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825999"/>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a:cs typeface="Times New Roman"/>
              </a:rPr>
              <a:t>CHAPTER</a:t>
            </a:r>
            <a:r>
              <a:rPr sz="2400" b="1" spc="-90" dirty="0">
                <a:latin typeface="Times New Roman"/>
                <a:cs typeface="Times New Roman"/>
              </a:rPr>
              <a:t> </a:t>
            </a:r>
            <a:r>
              <a:rPr sz="2400" b="1" dirty="0">
                <a:latin typeface="Times New Roman"/>
                <a:cs typeface="Times New Roman"/>
              </a:rPr>
              <a:t>3</a:t>
            </a:r>
            <a:endParaRPr sz="24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99503" y="685914"/>
            <a:ext cx="6390640" cy="1826782"/>
          </a:xfrm>
          <a:prstGeom prst="rect">
            <a:avLst/>
          </a:prstGeom>
        </p:spPr>
        <p:txBody>
          <a:bodyPr vert="horz" wrap="square" lIns="0" tIns="13335" rIns="0" bIns="0" rtlCol="0">
            <a:spAutoFit/>
          </a:bodyPr>
          <a:lstStyle/>
          <a:p>
            <a:pPr marL="12700" algn="just">
              <a:lnSpc>
                <a:spcPct val="100000"/>
              </a:lnSpc>
              <a:spcBef>
                <a:spcPts val="105"/>
              </a:spcBef>
            </a:pPr>
            <a:r>
              <a:rPr sz="1100" b="1" spc="5" dirty="0">
                <a:latin typeface="Times New Roman"/>
                <a:cs typeface="Times New Roman"/>
              </a:rPr>
              <a:t>3.</a:t>
            </a:r>
            <a:r>
              <a:rPr sz="1100" b="1" spc="-45" dirty="0">
                <a:latin typeface="Times New Roman"/>
                <a:cs typeface="Times New Roman"/>
              </a:rPr>
              <a:t> </a:t>
            </a:r>
            <a:r>
              <a:rPr sz="1400" b="1" spc="-5" dirty="0">
                <a:latin typeface="Times New Roman"/>
                <a:cs typeface="Times New Roman"/>
              </a:rPr>
              <a:t>EXISTING</a:t>
            </a:r>
            <a:r>
              <a:rPr sz="1400" b="1" spc="-20" dirty="0">
                <a:latin typeface="Times New Roman"/>
                <a:cs typeface="Times New Roman"/>
              </a:rPr>
              <a:t> </a:t>
            </a:r>
            <a:r>
              <a:rPr sz="1400" b="1" dirty="0">
                <a:latin typeface="Times New Roman"/>
                <a:cs typeface="Times New Roman"/>
              </a:rPr>
              <a:t>SOLUTION</a:t>
            </a:r>
            <a:endParaRPr lang="en-IN" sz="1400" b="1" dirty="0">
              <a:latin typeface="Times New Roman"/>
              <a:cs typeface="Times New Roman"/>
            </a:endParaRPr>
          </a:p>
          <a:p>
            <a:pPr marL="12700" algn="just">
              <a:lnSpc>
                <a:spcPct val="100000"/>
              </a:lnSpc>
              <a:spcBef>
                <a:spcPts val="105"/>
              </a:spcBef>
            </a:pPr>
            <a:endParaRPr sz="1400" dirty="0">
              <a:latin typeface="Times New Roman"/>
              <a:cs typeface="Times New Roman"/>
            </a:endParaRPr>
          </a:p>
          <a:p>
            <a:pPr marL="228600" indent="-22860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1. Beautiful Soup</a:t>
            </a:r>
          </a:p>
          <a:p>
            <a:pPr marL="228600" indent="-228600" algn="just">
              <a:buFont typeface="+mj-lt"/>
              <a:buAutoNum type="arabicPeriod"/>
            </a:pPr>
            <a:r>
              <a:rPr lang="en-US" sz="1100" b="1" dirty="0">
                <a:latin typeface="Times New Roman" panose="02020603050405020304" pitchFamily="18" charset="0"/>
                <a:cs typeface="Times New Roman" panose="02020603050405020304" pitchFamily="18" charset="0"/>
              </a:rPr>
              <a:t>Description</a:t>
            </a:r>
            <a:r>
              <a:rPr lang="en-US" sz="1100" dirty="0">
                <a:latin typeface="Times New Roman" panose="02020603050405020304" pitchFamily="18" charset="0"/>
                <a:cs typeface="Times New Roman" panose="02020603050405020304" pitchFamily="18" charset="0"/>
              </a:rPr>
              <a:t>: Beautiful Soup is a Python library used for parsing HTML and XML documents. It provides a simple interface for navigating and manipulating parsed data.</a:t>
            </a:r>
          </a:p>
          <a:p>
            <a:pPr marL="228600" indent="-228600" algn="just">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Key Features</a:t>
            </a:r>
            <a:r>
              <a:rPr lang="en-US" sz="1100" dirty="0">
                <a:latin typeface="Times New Roman" panose="02020603050405020304" pitchFamily="18" charset="0"/>
                <a:cs typeface="Times New Roman" panose="02020603050405020304" pitchFamily="18" charset="0"/>
              </a:rPr>
              <a:t>:</a:t>
            </a:r>
          </a:p>
          <a:p>
            <a:pPr marL="228600" indent="-228600" algn="just">
              <a:buFont typeface="+mj-lt"/>
              <a:buAutoNum type="arabicPeriod"/>
            </a:pPr>
            <a:r>
              <a:rPr lang="en-US" sz="1100" b="1" dirty="0">
                <a:latin typeface="Times New Roman" panose="02020603050405020304" pitchFamily="18" charset="0"/>
                <a:cs typeface="Times New Roman" panose="02020603050405020304" pitchFamily="18" charset="0"/>
              </a:rPr>
              <a:t>Ease of Use</a:t>
            </a:r>
            <a:r>
              <a:rPr lang="en-US" sz="1100" dirty="0">
                <a:latin typeface="Times New Roman" panose="02020603050405020304" pitchFamily="18" charset="0"/>
                <a:cs typeface="Times New Roman" panose="02020603050405020304" pitchFamily="18" charset="0"/>
              </a:rPr>
              <a:t>: Designed for quick and efficient parsing of HTML, making it ideal for beginners and experienced developers alike.</a:t>
            </a:r>
          </a:p>
          <a:p>
            <a:pPr marL="228600" indent="-228600" algn="just">
              <a:buFont typeface="+mj-lt"/>
              <a:buAutoNum type="arabicPeriod"/>
            </a:pPr>
            <a:r>
              <a:rPr lang="en-US" sz="1100" b="1" dirty="0">
                <a:latin typeface="Times New Roman" panose="02020603050405020304" pitchFamily="18" charset="0"/>
                <a:cs typeface="Times New Roman" panose="02020603050405020304" pitchFamily="18" charset="0"/>
              </a:rPr>
              <a:t>Flexibility</a:t>
            </a:r>
            <a:r>
              <a:rPr lang="en-US" sz="1100" dirty="0">
                <a:latin typeface="Times New Roman" panose="02020603050405020304" pitchFamily="18" charset="0"/>
                <a:cs typeface="Times New Roman" panose="02020603050405020304" pitchFamily="18" charset="0"/>
              </a:rPr>
              <a:t>: Supports various parsers (like xml and html5lib) to handle different types of markup, ensuring compatibility with diverse web pages.</a:t>
            </a:r>
          </a:p>
        </p:txBody>
      </p:sp>
      <p:sp>
        <p:nvSpPr>
          <p:cNvPr id="5" name="object 5"/>
          <p:cNvSpPr txBox="1"/>
          <p:nvPr/>
        </p:nvSpPr>
        <p:spPr>
          <a:xfrm>
            <a:off x="3119500" y="4136933"/>
            <a:ext cx="1308608"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a:t>
            </a:r>
            <a:r>
              <a:rPr sz="1200" b="1" spc="-15" dirty="0">
                <a:latin typeface="Times New Roman"/>
                <a:cs typeface="Times New Roman"/>
              </a:rPr>
              <a:t> 1:</a:t>
            </a:r>
            <a:r>
              <a:rPr sz="1200" b="1" spc="-10" dirty="0">
                <a:latin typeface="Times New Roman"/>
                <a:cs typeface="Times New Roman"/>
              </a:rPr>
              <a:t> </a:t>
            </a:r>
            <a:r>
              <a:rPr lang="en-IN" sz="1200" b="1" spc="-15" dirty="0">
                <a:latin typeface="Times New Roman"/>
                <a:cs typeface="Times New Roman"/>
              </a:rPr>
              <a:t>BeatifulSoup</a:t>
            </a:r>
            <a:endParaRPr sz="1200" dirty="0">
              <a:latin typeface="Times New Roman"/>
              <a:cs typeface="Times New Roman"/>
            </a:endParaRPr>
          </a:p>
        </p:txBody>
      </p:sp>
      <p:sp>
        <p:nvSpPr>
          <p:cNvPr id="6" name="object 6"/>
          <p:cNvSpPr txBox="1"/>
          <p:nvPr/>
        </p:nvSpPr>
        <p:spPr>
          <a:xfrm>
            <a:off x="693164" y="5070119"/>
            <a:ext cx="6296979" cy="1369606"/>
          </a:xfrm>
          <a:prstGeom prst="rect">
            <a:avLst/>
          </a:prstGeom>
        </p:spPr>
        <p:txBody>
          <a:bodyPr vert="horz" wrap="square" lIns="0" tIns="0" rIns="0" bIns="0" rtlCol="0">
            <a:spAutoFit/>
          </a:bodyPr>
          <a:lstStyle/>
          <a:p>
            <a:pPr marL="171450" indent="-171450" algn="just">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2</a:t>
            </a:r>
            <a:r>
              <a:rPr lang="en-US" sz="1200" b="1" dirty="0">
                <a:latin typeface="Times New Roman" panose="02020603050405020304" pitchFamily="18" charset="0"/>
                <a:cs typeface="Times New Roman" panose="02020603050405020304" pitchFamily="18" charset="0"/>
              </a:rPr>
              <a:t>. Scrapy</a:t>
            </a:r>
          </a:p>
          <a:p>
            <a:pPr marL="228600" indent="-228600" algn="just">
              <a:buFont typeface="+mj-lt"/>
              <a:buAutoNum type="arabicPeriod"/>
            </a:pPr>
            <a:r>
              <a:rPr lang="en-US" sz="1100" b="1" dirty="0">
                <a:latin typeface="Times New Roman" panose="02020603050405020304" pitchFamily="18" charset="0"/>
                <a:cs typeface="Times New Roman" panose="02020603050405020304" pitchFamily="18" charset="0"/>
              </a:rPr>
              <a:t>Description</a:t>
            </a:r>
            <a:r>
              <a:rPr lang="en-US" sz="1100" dirty="0">
                <a:latin typeface="Times New Roman" panose="02020603050405020304" pitchFamily="18" charset="0"/>
                <a:cs typeface="Times New Roman" panose="02020603050405020304" pitchFamily="18" charset="0"/>
              </a:rPr>
              <a:t>: Scrapy is a powerful web scraping framework for Python that provides a complete toolset for extracting structured data from websites.</a:t>
            </a:r>
          </a:p>
          <a:p>
            <a:pPr algn="just">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Key Features</a:t>
            </a:r>
            <a:r>
              <a:rPr lang="en-US" sz="1100" dirty="0">
                <a:latin typeface="Times New Roman" panose="02020603050405020304" pitchFamily="18" charset="0"/>
                <a:cs typeface="Times New Roman" panose="02020603050405020304" pitchFamily="18" charset="0"/>
              </a:rPr>
              <a:t>:</a:t>
            </a:r>
          </a:p>
          <a:p>
            <a:pPr marL="228600" indent="-228600" algn="just">
              <a:buFont typeface="+mj-lt"/>
              <a:buAutoNum type="arabicPeriod"/>
            </a:pPr>
            <a:r>
              <a:rPr lang="en-US" sz="1100" b="1" dirty="0">
                <a:latin typeface="Times New Roman" panose="02020603050405020304" pitchFamily="18" charset="0"/>
                <a:cs typeface="Times New Roman" panose="02020603050405020304" pitchFamily="18" charset="0"/>
              </a:rPr>
              <a:t>Full-Featured</a:t>
            </a:r>
            <a:r>
              <a:rPr lang="en-US" sz="1100" dirty="0">
                <a:latin typeface="Times New Roman" panose="02020603050405020304" pitchFamily="18" charset="0"/>
                <a:cs typeface="Times New Roman" panose="02020603050405020304" pitchFamily="18" charset="0"/>
              </a:rPr>
              <a:t>: Offers built-in support for handling requests, managing cookies, and following redirects, streamlining the scraping process.</a:t>
            </a:r>
          </a:p>
          <a:p>
            <a:pPr marL="228600" indent="-228600" algn="just">
              <a:buFont typeface="+mj-lt"/>
              <a:buAutoNum type="arabicPeriod"/>
            </a:pPr>
            <a:r>
              <a:rPr lang="en-US" sz="1100" b="1" dirty="0">
                <a:latin typeface="Times New Roman" panose="02020603050405020304" pitchFamily="18" charset="0"/>
                <a:cs typeface="Times New Roman" panose="02020603050405020304" pitchFamily="18" charset="0"/>
              </a:rPr>
              <a:t>Scalability</a:t>
            </a:r>
            <a:r>
              <a:rPr lang="en-US" sz="1100" dirty="0">
                <a:latin typeface="Times New Roman" panose="02020603050405020304" pitchFamily="18" charset="0"/>
                <a:cs typeface="Times New Roman" panose="02020603050405020304" pitchFamily="18" charset="0"/>
              </a:rPr>
              <a:t>: Designed for large-scale scraping projects with robust mechanisms for asynchronous operations and distributed crawling.</a:t>
            </a:r>
          </a:p>
        </p:txBody>
      </p:sp>
      <p:sp>
        <p:nvSpPr>
          <p:cNvPr id="7" name="object 7"/>
          <p:cNvSpPr txBox="1"/>
          <p:nvPr/>
        </p:nvSpPr>
        <p:spPr>
          <a:xfrm>
            <a:off x="3251898" y="8318500"/>
            <a:ext cx="1085850"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a:t>
            </a:r>
            <a:r>
              <a:rPr sz="1200" b="1" spc="-40" dirty="0">
                <a:latin typeface="Times New Roman"/>
                <a:cs typeface="Times New Roman"/>
              </a:rPr>
              <a:t> </a:t>
            </a:r>
            <a:r>
              <a:rPr sz="1200" b="1" dirty="0">
                <a:latin typeface="Times New Roman"/>
                <a:cs typeface="Times New Roman"/>
              </a:rPr>
              <a:t>2:</a:t>
            </a:r>
            <a:r>
              <a:rPr sz="1200" b="1" spc="-10" dirty="0">
                <a:latin typeface="Times New Roman"/>
                <a:cs typeface="Times New Roman"/>
              </a:rPr>
              <a:t> </a:t>
            </a:r>
            <a:r>
              <a:rPr lang="en-IN" sz="1200" b="1" spc="-10" dirty="0">
                <a:latin typeface="Times New Roman"/>
                <a:cs typeface="Times New Roman"/>
              </a:rPr>
              <a:t>Scrapy</a:t>
            </a:r>
            <a:endParaRPr sz="1200" dirty="0">
              <a:latin typeface="Times New Roman"/>
              <a:cs typeface="Times New Roman"/>
            </a:endParaRPr>
          </a:p>
        </p:txBody>
      </p:sp>
      <p:sp>
        <p:nvSpPr>
          <p:cNvPr id="8" name="object 8"/>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8</a:t>
            </a:r>
          </a:p>
        </p:txBody>
      </p:sp>
      <p:pic>
        <p:nvPicPr>
          <p:cNvPr id="11" name="Picture 10">
            <a:extLst>
              <a:ext uri="{FF2B5EF4-FFF2-40B4-BE49-F238E27FC236}">
                <a16:creationId xmlns:a16="http://schemas.microsoft.com/office/drawing/2014/main" id="{B839A8FD-AB28-7D90-D15F-6821C7A0D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2764045"/>
            <a:ext cx="3267075" cy="1400175"/>
          </a:xfrm>
          <a:prstGeom prst="rect">
            <a:avLst/>
          </a:prstGeom>
        </p:spPr>
      </p:pic>
      <p:pic>
        <p:nvPicPr>
          <p:cNvPr id="13" name="Picture 12">
            <a:extLst>
              <a:ext uri="{FF2B5EF4-FFF2-40B4-BE49-F238E27FC236}">
                <a16:creationId xmlns:a16="http://schemas.microsoft.com/office/drawing/2014/main" id="{B1B8A0A7-351A-1E6E-C860-CCA5DAFE7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0665" y="6710337"/>
            <a:ext cx="2857500" cy="1600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447793"/>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a:cs typeface="Times New Roman"/>
              </a:rPr>
              <a:t>CHAPTER</a:t>
            </a:r>
            <a:r>
              <a:rPr sz="2400" b="1" spc="-90" dirty="0">
                <a:latin typeface="Times New Roman"/>
                <a:cs typeface="Times New Roman"/>
              </a:rPr>
              <a:t> </a:t>
            </a:r>
            <a:r>
              <a:rPr sz="2400" b="1" dirty="0">
                <a:latin typeface="Times New Roman"/>
                <a:cs typeface="Times New Roman"/>
              </a:rPr>
              <a:t>4</a:t>
            </a:r>
            <a:endParaRPr sz="24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a:spLocks noGrp="1"/>
          </p:cNvSpPr>
          <p:nvPr>
            <p:ph type="sldNum" sz="quarter" idx="7"/>
          </p:nvPr>
        </p:nvSpPr>
        <p:spPr>
          <a:xfrm>
            <a:off x="3709415" y="9772883"/>
            <a:ext cx="182879" cy="173124"/>
          </a:xfrm>
          <a:prstGeom prst="rect">
            <a:avLst/>
          </a:prstGeom>
        </p:spPr>
        <p:txBody>
          <a:bodyPr vert="horz" wrap="square" lIns="0" tIns="49530" rIns="0" bIns="0" rtlCol="0">
            <a:spAutoFit/>
          </a:bodyPr>
          <a:lstStyle/>
          <a:p>
            <a:pPr marL="38100">
              <a:lnSpc>
                <a:spcPct val="100000"/>
              </a:lnSpc>
              <a:spcBef>
                <a:spcPts val="390"/>
              </a:spcBef>
            </a:pPr>
            <a:r>
              <a:rPr lang="en-IN" spc="-5" dirty="0"/>
              <a:t>9</a:t>
            </a:r>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9455" y="1231900"/>
            <a:ext cx="6117590" cy="3303725"/>
          </a:xfrm>
          <a:prstGeom prst="rect">
            <a:avLst/>
          </a:prstGeom>
        </p:spPr>
        <p:txBody>
          <a:bodyPr vert="horz" wrap="square" lIns="0" tIns="13335" rIns="0" bIns="0" rtlCol="0">
            <a:spAutoFit/>
          </a:bodyPr>
          <a:lstStyle/>
          <a:p>
            <a:pPr marL="12700" algn="ctr">
              <a:lnSpc>
                <a:spcPct val="100000"/>
              </a:lnSpc>
              <a:spcBef>
                <a:spcPts val="105"/>
              </a:spcBef>
              <a:tabLst>
                <a:tab pos="289560" algn="l"/>
              </a:tabLst>
            </a:pPr>
            <a:r>
              <a:rPr lang="en-IN" sz="1600" b="1" spc="-15" dirty="0">
                <a:latin typeface="Times New Roman"/>
                <a:cs typeface="Times New Roman"/>
              </a:rPr>
              <a:t>4</a:t>
            </a:r>
            <a:r>
              <a:rPr sz="1600" b="1" spc="-15" dirty="0">
                <a:latin typeface="Times New Roman"/>
                <a:cs typeface="Times New Roman"/>
              </a:rPr>
              <a:t>.</a:t>
            </a:r>
            <a:r>
              <a:rPr lang="en-US" sz="1600" b="1" spc="-15" dirty="0">
                <a:latin typeface="Times New Roman"/>
                <a:cs typeface="Times New Roman"/>
              </a:rPr>
              <a:t>1 </a:t>
            </a:r>
            <a:r>
              <a:rPr sz="1600" b="1" dirty="0">
                <a:latin typeface="Times New Roman"/>
                <a:cs typeface="Times New Roman"/>
              </a:rPr>
              <a:t>PROPOSED</a:t>
            </a:r>
            <a:r>
              <a:rPr sz="1600" b="1" spc="-85" dirty="0">
                <a:latin typeface="Times New Roman"/>
                <a:cs typeface="Times New Roman"/>
              </a:rPr>
              <a:t> </a:t>
            </a:r>
            <a:r>
              <a:rPr sz="1600" b="1" spc="-5" dirty="0">
                <a:latin typeface="Times New Roman"/>
                <a:cs typeface="Times New Roman"/>
              </a:rPr>
              <a:t>SYSTEM</a:t>
            </a:r>
            <a:endParaRPr sz="1600" dirty="0">
              <a:latin typeface="Times New Roman"/>
              <a:cs typeface="Times New Roman"/>
            </a:endParaRPr>
          </a:p>
          <a:p>
            <a:pPr marL="12700" marR="5080" algn="just">
              <a:lnSpc>
                <a:spcPct val="143300"/>
              </a:lnSpc>
              <a:spcBef>
                <a:spcPts val="1270"/>
              </a:spcBef>
            </a:pPr>
            <a:r>
              <a:rPr sz="1200" spc="-10" dirty="0">
                <a:latin typeface="Times New Roman" panose="02020603050405020304" pitchFamily="18" charset="0"/>
                <a:cs typeface="Times New Roman" panose="02020603050405020304" pitchFamily="18" charset="0"/>
              </a:rPr>
              <a:t>The </a:t>
            </a:r>
            <a:r>
              <a:rPr sz="1200" dirty="0">
                <a:latin typeface="Times New Roman" panose="02020603050405020304" pitchFamily="18" charset="0"/>
                <a:cs typeface="Times New Roman" panose="02020603050405020304" pitchFamily="18" charset="0"/>
              </a:rPr>
              <a:t>proposed </a:t>
            </a:r>
            <a:r>
              <a:rPr sz="1200" spc="-5" dirty="0">
                <a:latin typeface="Times New Roman" panose="02020603050405020304" pitchFamily="18" charset="0"/>
                <a:cs typeface="Times New Roman" panose="02020603050405020304" pitchFamily="18" charset="0"/>
              </a:rPr>
              <a:t>system</a:t>
            </a:r>
            <a:r>
              <a:rPr lang="en-US" sz="1200" spc="-5" dirty="0">
                <a:latin typeface="Times New Roman" panose="02020603050405020304" pitchFamily="18" charset="0"/>
                <a:cs typeface="Times New Roman" panose="02020603050405020304" pitchFamily="18" charset="0"/>
              </a:rPr>
              <a:t> uses</a:t>
            </a:r>
            <a:r>
              <a:rPr lang="en-US" sz="1200" dirty="0">
                <a:latin typeface="Times New Roman" panose="02020603050405020304" pitchFamily="18" charset="0"/>
                <a:cs typeface="Times New Roman" panose="02020603050405020304" pitchFamily="18" charset="0"/>
              </a:rPr>
              <a:t> Node.js application leverages Puppeteer and Cheerio for efficient web scraping and data management. It connects to MongoDB to store and retrieve scraped data, enhancing reliability and scalability. Upon receiving a username, it checks the database for existing data; if absent, it uses Puppeteer to automate login and data extraction from a specific website. Cheerio aids in parsing the extracted HTML content for relevant data like name and CGPA, which are then stored in MongoDB for future retrieval. Users interact through a web interface where they submit usernames and view corresponding data or extracted marks details. This approach ensures real-time data availability and robust data management practices, making it suitable for educational institutions or similar applications requiring secure and efficient data retrieval and storage from web sources.</a:t>
            </a:r>
          </a:p>
          <a:p>
            <a:pPr marL="12700" marR="26034" algn="just">
              <a:lnSpc>
                <a:spcPct val="145000"/>
              </a:lnSpc>
            </a:pPr>
            <a:endParaRPr sz="12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a:spLocks noGrp="1"/>
          </p:cNvSpPr>
          <p:nvPr>
            <p:ph type="sldNum" sz="quarter" idx="7"/>
          </p:nvPr>
        </p:nvSpPr>
        <p:spPr>
          <a:xfrm>
            <a:off x="3747771" y="9772883"/>
            <a:ext cx="182879" cy="173124"/>
          </a:xfrm>
          <a:prstGeom prst="rect">
            <a:avLst/>
          </a:prstGeom>
        </p:spPr>
        <p:txBody>
          <a:bodyPr vert="horz" wrap="square" lIns="0" tIns="49530" rIns="0" bIns="0" rtlCol="0">
            <a:spAutoFit/>
          </a:bodyPr>
          <a:lstStyle/>
          <a:p>
            <a:pPr marL="38100">
              <a:lnSpc>
                <a:spcPct val="100000"/>
              </a:lnSpc>
              <a:spcBef>
                <a:spcPts val="390"/>
              </a:spcBef>
            </a:pPr>
            <a:r>
              <a:rPr lang="en-IN" spc="-5" dirty="0"/>
              <a:t>10</a:t>
            </a:r>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196" y="975105"/>
            <a:ext cx="6597854" cy="2968120"/>
          </a:xfrm>
          <a:prstGeom prst="rect">
            <a:avLst/>
          </a:prstGeom>
        </p:spPr>
        <p:txBody>
          <a:bodyPr vert="horz" wrap="square" lIns="0" tIns="13335" rIns="0" bIns="0" rtlCol="0">
            <a:spAutoFit/>
          </a:bodyPr>
          <a:lstStyle/>
          <a:p>
            <a:pPr marL="1732280">
              <a:lnSpc>
                <a:spcPct val="100000"/>
              </a:lnSpc>
              <a:spcBef>
                <a:spcPts val="105"/>
              </a:spcBef>
            </a:pPr>
            <a:r>
              <a:rPr sz="1600" b="1" spc="-10" dirty="0">
                <a:latin typeface="Times New Roman"/>
                <a:cs typeface="Times New Roman"/>
              </a:rPr>
              <a:t>4.</a:t>
            </a:r>
            <a:r>
              <a:rPr lang="en-US" sz="1600" b="1" spc="-10" dirty="0">
                <a:latin typeface="Times New Roman"/>
                <a:cs typeface="Times New Roman"/>
              </a:rPr>
              <a:t>2</a:t>
            </a:r>
            <a:r>
              <a:rPr sz="1600" b="1" spc="30" dirty="0">
                <a:latin typeface="Times New Roman"/>
                <a:cs typeface="Times New Roman"/>
              </a:rPr>
              <a:t> </a:t>
            </a:r>
            <a:r>
              <a:rPr sz="1600" b="1" spc="-5" dirty="0">
                <a:latin typeface="Times New Roman"/>
                <a:cs typeface="Times New Roman"/>
              </a:rPr>
              <a:t>REQUIREMENT</a:t>
            </a:r>
            <a:r>
              <a:rPr sz="1600" b="1" spc="-10" dirty="0">
                <a:latin typeface="Times New Roman"/>
                <a:cs typeface="Times New Roman"/>
              </a:rPr>
              <a:t> </a:t>
            </a:r>
            <a:r>
              <a:rPr sz="1600" b="1" spc="-5" dirty="0">
                <a:latin typeface="Times New Roman"/>
                <a:cs typeface="Times New Roman"/>
              </a:rPr>
              <a:t>ANALYSIS</a:t>
            </a:r>
            <a:endParaRPr sz="1600" dirty="0">
              <a:latin typeface="Times New Roman"/>
              <a:cs typeface="Times New Roman"/>
            </a:endParaRPr>
          </a:p>
          <a:p>
            <a:pPr algn="just"/>
            <a:endParaRPr lang="en-IN" sz="1600" dirty="0"/>
          </a:p>
          <a:p>
            <a:pPr algn="just"/>
            <a:r>
              <a:rPr lang="en-IN" sz="1200" b="1" dirty="0">
                <a:latin typeface="Times New Roman" panose="02020603050405020304" pitchFamily="18" charset="0"/>
                <a:cs typeface="Times New Roman" panose="02020603050405020304" pitchFamily="18" charset="0"/>
              </a:rPr>
              <a:t>4.2.1 Software Requirements:</a:t>
            </a:r>
            <a:endParaRPr lang="en-IN" sz="1650" b="1" dirty="0">
              <a:latin typeface="Times New Roman"/>
              <a:cs typeface="Times New Roman"/>
            </a:endParaRPr>
          </a:p>
          <a:p>
            <a:pPr marL="228600" indent="-228600" algn="just">
              <a:lnSpc>
                <a:spcPct val="100000"/>
              </a:lnSpc>
              <a:spcBef>
                <a:spcPts val="35"/>
              </a:spcBef>
              <a:buFont typeface="+mj-lt"/>
              <a:buAutoNum type="arabicPeriod"/>
            </a:pPr>
            <a:r>
              <a:rPr lang="en-IN" sz="1100" dirty="0">
                <a:latin typeface="Times New Roman"/>
                <a:cs typeface="Times New Roman"/>
              </a:rPr>
              <a:t>Node.js Environment</a:t>
            </a:r>
          </a:p>
          <a:p>
            <a:pPr marL="228600" indent="-228600" algn="just">
              <a:lnSpc>
                <a:spcPct val="100000"/>
              </a:lnSpc>
              <a:spcBef>
                <a:spcPts val="35"/>
              </a:spcBef>
              <a:buFont typeface="+mj-lt"/>
              <a:buAutoNum type="arabicPeriod"/>
            </a:pPr>
            <a:r>
              <a:rPr lang="en-IN" sz="1100" dirty="0">
                <a:latin typeface="Times New Roman"/>
                <a:cs typeface="Times New Roman"/>
              </a:rPr>
              <a:t>Express Framework</a:t>
            </a:r>
          </a:p>
          <a:p>
            <a:pPr marL="228600" indent="-228600" algn="just">
              <a:lnSpc>
                <a:spcPct val="100000"/>
              </a:lnSpc>
              <a:spcBef>
                <a:spcPts val="35"/>
              </a:spcBef>
              <a:buFont typeface="+mj-lt"/>
              <a:buAutoNum type="arabicPeriod"/>
            </a:pPr>
            <a:r>
              <a:rPr lang="en-IN" sz="1100" dirty="0">
                <a:latin typeface="Times New Roman"/>
                <a:cs typeface="Times New Roman"/>
              </a:rPr>
              <a:t>Puppeteer</a:t>
            </a:r>
          </a:p>
          <a:p>
            <a:pPr marL="228600" indent="-228600" algn="just">
              <a:lnSpc>
                <a:spcPct val="100000"/>
              </a:lnSpc>
              <a:spcBef>
                <a:spcPts val="35"/>
              </a:spcBef>
              <a:buFont typeface="+mj-lt"/>
              <a:buAutoNum type="arabicPeriod"/>
            </a:pPr>
            <a:r>
              <a:rPr lang="en-IN" sz="1100" dirty="0">
                <a:latin typeface="Times New Roman"/>
                <a:cs typeface="Times New Roman"/>
              </a:rPr>
              <a:t>Cheerio</a:t>
            </a:r>
          </a:p>
          <a:p>
            <a:pPr marL="228600" indent="-228600" algn="just">
              <a:lnSpc>
                <a:spcPct val="100000"/>
              </a:lnSpc>
              <a:spcBef>
                <a:spcPts val="35"/>
              </a:spcBef>
              <a:buFont typeface="+mj-lt"/>
              <a:buAutoNum type="arabicPeriod"/>
            </a:pPr>
            <a:r>
              <a:rPr lang="en-IN" sz="1100" dirty="0">
                <a:latin typeface="Times New Roman"/>
                <a:cs typeface="Times New Roman"/>
              </a:rPr>
              <a:t>MongoDB Driver</a:t>
            </a:r>
          </a:p>
          <a:p>
            <a:pPr marL="228600" indent="-228600" algn="just">
              <a:lnSpc>
                <a:spcPct val="100000"/>
              </a:lnSpc>
              <a:spcBef>
                <a:spcPts val="35"/>
              </a:spcBef>
              <a:buFont typeface="+mj-lt"/>
              <a:buAutoNum type="arabicPeriod"/>
            </a:pPr>
            <a:r>
              <a:rPr lang="en-IN" sz="1100" dirty="0">
                <a:latin typeface="Times New Roman"/>
                <a:cs typeface="Times New Roman"/>
              </a:rPr>
              <a:t>Body Parser Middleware</a:t>
            </a:r>
          </a:p>
          <a:p>
            <a:pPr marL="228600" indent="-228600" algn="just">
              <a:lnSpc>
                <a:spcPct val="100000"/>
              </a:lnSpc>
              <a:spcBef>
                <a:spcPts val="35"/>
              </a:spcBef>
              <a:buFont typeface="+mj-lt"/>
              <a:buAutoNum type="arabicPeriod"/>
            </a:pPr>
            <a:endParaRPr lang="en-IN" sz="1100" dirty="0">
              <a:latin typeface="Times New Roman"/>
              <a:cs typeface="Times New Roman"/>
            </a:endParaRPr>
          </a:p>
          <a:p>
            <a:pPr algn="just"/>
            <a:r>
              <a:rPr lang="en-IN" sz="1200" b="1" dirty="0">
                <a:latin typeface="Times New Roman" panose="02020603050405020304" pitchFamily="18" charset="0"/>
                <a:cs typeface="Times New Roman" panose="02020603050405020304" pitchFamily="18" charset="0"/>
              </a:rPr>
              <a:t>4.2.2 Hardware Requirements:</a:t>
            </a: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Server Infrastructure</a:t>
            </a: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Network Connectivity</a:t>
            </a: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Storage Requirements</a:t>
            </a:r>
          </a:p>
          <a:p>
            <a:pPr marL="228600" indent="-228600" algn="just">
              <a:lnSpc>
                <a:spcPct val="100000"/>
              </a:lnSpc>
              <a:spcBef>
                <a:spcPts val="35"/>
              </a:spcBef>
              <a:buFont typeface="+mj-lt"/>
              <a:buAutoNum type="arabicPeriod"/>
            </a:pPr>
            <a:endParaRPr lang="en-IN" sz="1100" dirty="0">
              <a:latin typeface="Times New Roman"/>
              <a:cs typeface="Times New Roman"/>
            </a:endParaRPr>
          </a:p>
          <a:p>
            <a:endParaRPr lang="en-IN" sz="1200" b="1"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078332" y="4909520"/>
            <a:ext cx="1457731" cy="1648295"/>
          </a:xfrm>
          <a:prstGeom prst="rect">
            <a:avLst/>
          </a:prstGeom>
        </p:spPr>
      </p:pic>
      <p:sp>
        <p:nvSpPr>
          <p:cNvPr id="6" name="object 6"/>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7" name="object 7"/>
          <p:cNvSpPr txBox="1">
            <a:spLocks noGrp="1"/>
          </p:cNvSpPr>
          <p:nvPr>
            <p:ph type="sldNum" sz="quarter" idx="7"/>
          </p:nvPr>
        </p:nvSpPr>
        <p:spPr>
          <a:xfrm>
            <a:off x="3709415" y="9772883"/>
            <a:ext cx="182879" cy="173124"/>
          </a:xfrm>
          <a:prstGeom prst="rect">
            <a:avLst/>
          </a:prstGeom>
        </p:spPr>
        <p:txBody>
          <a:bodyPr vert="horz" wrap="square" lIns="0" tIns="49530" rIns="0" bIns="0" rtlCol="0">
            <a:spAutoFit/>
          </a:bodyPr>
          <a:lstStyle/>
          <a:p>
            <a:pPr marL="38100">
              <a:lnSpc>
                <a:spcPct val="100000"/>
              </a:lnSpc>
              <a:spcBef>
                <a:spcPts val="390"/>
              </a:spcBef>
            </a:pPr>
            <a:r>
              <a:rPr lang="en-IN" spc="-5" dirty="0"/>
              <a:t>11</a:t>
            </a:r>
            <a:endParaRPr spc="-5" dirty="0"/>
          </a:p>
        </p:txBody>
      </p:sp>
      <p:pic>
        <p:nvPicPr>
          <p:cNvPr id="4098" name="Picture 2">
            <a:extLst>
              <a:ext uri="{FF2B5EF4-FFF2-40B4-BE49-F238E27FC236}">
                <a16:creationId xmlns:a16="http://schemas.microsoft.com/office/drawing/2014/main" id="{B237BB1F-B865-776D-6588-9744A4C52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415" y="4778726"/>
            <a:ext cx="2693891" cy="1648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196" y="978154"/>
            <a:ext cx="6426200" cy="5474576"/>
          </a:xfrm>
          <a:prstGeom prst="rect">
            <a:avLst/>
          </a:prstGeom>
        </p:spPr>
        <p:txBody>
          <a:bodyPr vert="horz" wrap="square" lIns="0" tIns="11430" rIns="0" bIns="0" rtlCol="0">
            <a:spAutoFit/>
          </a:bodyPr>
          <a:lstStyle/>
          <a:p>
            <a:pPr marL="12065" lvl="1" algn="ctr">
              <a:lnSpc>
                <a:spcPct val="100000"/>
              </a:lnSpc>
              <a:spcBef>
                <a:spcPts val="90"/>
              </a:spcBef>
              <a:tabLst>
                <a:tab pos="281305" algn="l"/>
              </a:tabLst>
            </a:pPr>
            <a:r>
              <a:rPr lang="en-IN" sz="1400" b="1" dirty="0">
                <a:latin typeface="Times New Roman"/>
                <a:cs typeface="Times New Roman"/>
              </a:rPr>
              <a:t>4.2  </a:t>
            </a:r>
            <a:r>
              <a:rPr sz="1400" b="1" dirty="0">
                <a:latin typeface="Times New Roman"/>
                <a:cs typeface="Times New Roman"/>
              </a:rPr>
              <a:t>MERITS</a:t>
            </a:r>
            <a:r>
              <a:rPr sz="1400" b="1" spc="-20" dirty="0">
                <a:latin typeface="Times New Roman"/>
                <a:cs typeface="Times New Roman"/>
              </a:rPr>
              <a:t> </a:t>
            </a:r>
            <a:r>
              <a:rPr sz="1400" b="1" spc="-10" dirty="0">
                <a:latin typeface="Times New Roman"/>
                <a:cs typeface="Times New Roman"/>
              </a:rPr>
              <a:t>AND DEMERITS</a:t>
            </a:r>
            <a:endParaRPr sz="1400" dirty="0">
              <a:latin typeface="Times New Roman"/>
              <a:cs typeface="Times New Roman"/>
            </a:endParaRPr>
          </a:p>
          <a:p>
            <a:pPr marL="800100" lvl="1" indent="-342900" algn="just">
              <a:lnSpc>
                <a:spcPct val="100000"/>
              </a:lnSpc>
              <a:spcBef>
                <a:spcPts val="45"/>
              </a:spcBef>
              <a:buFont typeface="+mj-lt"/>
              <a:buAutoNum type="arabicPeriod"/>
            </a:pPr>
            <a:endParaRPr sz="13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1400" b="1" dirty="0">
                <a:latin typeface="Times New Roman" panose="02020603050405020304" pitchFamily="18" charset="0"/>
                <a:cs typeface="Times New Roman" panose="02020603050405020304" pitchFamily="18" charset="0"/>
              </a:rPr>
              <a:t>Merits of Web Scraping:</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Automation</a:t>
            </a:r>
            <a:r>
              <a:rPr lang="en-US" sz="1200" dirty="0">
                <a:latin typeface="Times New Roman" panose="02020603050405020304" pitchFamily="18" charset="0"/>
                <a:cs typeface="Times New Roman" panose="02020603050405020304" pitchFamily="18" charset="0"/>
              </a:rPr>
              <a:t>: Web scrapers automate data extraction tasks, reducing manual effort and increasing efficiency.</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Large-Scale Data Collection</a:t>
            </a:r>
            <a:r>
              <a:rPr lang="en-US" sz="1200" dirty="0">
                <a:latin typeface="Times New Roman" panose="02020603050405020304" pitchFamily="18" charset="0"/>
                <a:cs typeface="Times New Roman" panose="02020603050405020304" pitchFamily="18" charset="0"/>
              </a:rPr>
              <a:t>: Enables gathering large volumes of data from multiple sources quickly, which is beneficial for market research and analysis.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Real-Time Data</a:t>
            </a:r>
            <a:r>
              <a:rPr lang="en-US" sz="1200" dirty="0">
                <a:latin typeface="Times New Roman" panose="02020603050405020304" pitchFamily="18" charset="0"/>
                <a:cs typeface="Times New Roman" panose="02020603050405020304" pitchFamily="18" charset="0"/>
              </a:rPr>
              <a:t>: Provides up-to-date information from websites, allowing businesses to make informed decisions based on current trends.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Customization</a:t>
            </a:r>
            <a:r>
              <a:rPr lang="en-US" sz="1200" dirty="0">
                <a:latin typeface="Times New Roman" panose="02020603050405020304" pitchFamily="18" charset="0"/>
                <a:cs typeface="Times New Roman" panose="02020603050405020304" pitchFamily="18" charset="0"/>
              </a:rPr>
              <a:t>: Can be customized to extract specific data fields or types, tailoring the scraping process to meet specific needs.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Competitive Advantage</a:t>
            </a:r>
            <a:r>
              <a:rPr lang="en-US" sz="1200" dirty="0">
                <a:latin typeface="Times New Roman" panose="02020603050405020304" pitchFamily="18" charset="0"/>
                <a:cs typeface="Times New Roman" panose="02020603050405020304" pitchFamily="18" charset="0"/>
              </a:rPr>
              <a:t>: Helps businesses monitor competitors' prices, strategies, and product offerings, facilitating competitive intelligence.</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Cost-Effectiveness</a:t>
            </a:r>
            <a:r>
              <a:rPr lang="en-US" sz="1200" dirty="0">
                <a:latin typeface="Times New Roman" panose="02020603050405020304" pitchFamily="18" charset="0"/>
                <a:cs typeface="Times New Roman" panose="02020603050405020304" pitchFamily="18" charset="0"/>
              </a:rPr>
              <a:t>: Compared to traditional methods, web scraping can be cost-effective for acquiring data at scale without extensive human resources.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Integration</a:t>
            </a:r>
            <a:r>
              <a:rPr lang="en-US" sz="1200" dirty="0">
                <a:latin typeface="Times New Roman" panose="02020603050405020304" pitchFamily="18" charset="0"/>
                <a:cs typeface="Times New Roman" panose="02020603050405020304" pitchFamily="18" charset="0"/>
              </a:rPr>
              <a:t>: Data extracted via web scraping can be integrated into internal systems or databases for further analysis and reporting.</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Research</a:t>
            </a:r>
            <a:r>
              <a:rPr lang="en-US" sz="1200" dirty="0">
                <a:latin typeface="Times New Roman" panose="02020603050405020304" pitchFamily="18" charset="0"/>
                <a:cs typeface="Times New Roman" panose="02020603050405020304" pitchFamily="18" charset="0"/>
              </a:rPr>
              <a:t>: Supports academic and scientific research by providing access to large datasets for analysis and study.</a:t>
            </a:r>
          </a:p>
          <a:p>
            <a:pPr marL="171450" indent="-171450" algn="just">
              <a:buFont typeface="Wingdings" pitchFamily="2" charset="2"/>
              <a:buChar char="Ø"/>
            </a:pPr>
            <a:endParaRPr lang="en-US" sz="12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1400" b="1" dirty="0">
                <a:latin typeface="Times New Roman" panose="02020603050405020304" pitchFamily="18" charset="0"/>
                <a:cs typeface="Times New Roman" panose="02020603050405020304" pitchFamily="18" charset="0"/>
              </a:rPr>
              <a:t>Demerits of Web Scraping:</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Legal Issues</a:t>
            </a:r>
            <a:r>
              <a:rPr lang="en-US" sz="1200" dirty="0">
                <a:latin typeface="Times New Roman" panose="02020603050405020304" pitchFamily="18" charset="0"/>
                <a:cs typeface="Times New Roman" panose="02020603050405020304" pitchFamily="18" charset="0"/>
              </a:rPr>
              <a:t>: Violates terms of service of websites in some cases, leading to legal consequences if not properly managed.</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Ethical Concerns</a:t>
            </a:r>
            <a:r>
              <a:rPr lang="en-US" sz="1200" dirty="0">
                <a:latin typeface="Times New Roman" panose="02020603050405020304" pitchFamily="18" charset="0"/>
                <a:cs typeface="Times New Roman" panose="02020603050405020304" pitchFamily="18" charset="0"/>
              </a:rPr>
              <a:t>: Raises ethical dilemmas regarding data ownership, privacy, and fair use of information extracted from websites.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Technical Challenges</a:t>
            </a:r>
            <a:r>
              <a:rPr lang="en-US" sz="1200" dirty="0">
                <a:latin typeface="Times New Roman" panose="02020603050405020304" pitchFamily="18" charset="0"/>
                <a:cs typeface="Times New Roman" panose="02020603050405020304" pitchFamily="18" charset="0"/>
              </a:rPr>
              <a:t>: Faces challenges like anti-scraping measures (CAPTCHA, IP blocking) and dynamic content rendering that require advanced solutions.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Data Quality</a:t>
            </a:r>
            <a:r>
              <a:rPr lang="en-US" sz="1200" dirty="0">
                <a:latin typeface="Times New Roman" panose="02020603050405020304" pitchFamily="18" charset="0"/>
                <a:cs typeface="Times New Roman" panose="02020603050405020304" pitchFamily="18" charset="0"/>
              </a:rPr>
              <a:t>: Depending on website changes and scraping methods, data quality may vary, requiring validation and cleaning processes to ensure accuracy.</a:t>
            </a: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a:spLocks noGrp="1"/>
          </p:cNvSpPr>
          <p:nvPr>
            <p:ph type="sldNum" sz="quarter" idx="7"/>
          </p:nvPr>
        </p:nvSpPr>
        <p:spPr>
          <a:xfrm>
            <a:off x="3709415" y="9772883"/>
            <a:ext cx="182879" cy="173124"/>
          </a:xfrm>
          <a:prstGeom prst="rect">
            <a:avLst/>
          </a:prstGeom>
        </p:spPr>
        <p:txBody>
          <a:bodyPr vert="horz" wrap="square" lIns="0" tIns="49530" rIns="0" bIns="0" rtlCol="0">
            <a:spAutoFit/>
          </a:bodyPr>
          <a:lstStyle/>
          <a:p>
            <a:pPr marL="38100">
              <a:lnSpc>
                <a:spcPct val="100000"/>
              </a:lnSpc>
              <a:spcBef>
                <a:spcPts val="390"/>
              </a:spcBef>
            </a:pPr>
            <a:r>
              <a:rPr lang="en-IN" spc="-5" dirty="0"/>
              <a:t>12</a:t>
            </a:r>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3429" y="9697922"/>
            <a:ext cx="3470021" cy="134652"/>
          </a:xfrm>
          <a:prstGeom prst="rect">
            <a:avLst/>
          </a:prstGeom>
        </p:spPr>
        <p:txBody>
          <a:bodyPr vert="horz" wrap="square" lIns="0" tIns="11430" rIns="0" bIns="0" rtlCol="0">
            <a:spAutoFit/>
          </a:bodyPr>
          <a:lstStyle/>
          <a:p>
            <a:pPr marL="12700">
              <a:lnSpc>
                <a:spcPct val="100000"/>
              </a:lnSpc>
              <a:spcBef>
                <a:spcPts val="90"/>
              </a:spcBef>
            </a:pPr>
            <a:r>
              <a:rPr lang="en-IN" sz="800" spc="5" dirty="0">
                <a:latin typeface="Times New Roman"/>
                <a:cs typeface="Times New Roman"/>
              </a:rPr>
              <a:t>13</a:t>
            </a:r>
            <a:endParaRPr sz="800" dirty="0">
              <a:latin typeface="Times New Roman"/>
              <a:cs typeface="Times New Roman"/>
            </a:endParaRPr>
          </a:p>
        </p:txBody>
      </p:sp>
      <p:sp>
        <p:nvSpPr>
          <p:cNvPr id="3" name="object 3"/>
          <p:cNvSpPr txBox="1">
            <a:spLocks noGrp="1"/>
          </p:cNvSpPr>
          <p:nvPr>
            <p:ph type="title"/>
          </p:nvPr>
        </p:nvSpPr>
        <p:spPr>
          <a:xfrm>
            <a:off x="2943797" y="5151120"/>
            <a:ext cx="1739264" cy="391160"/>
          </a:xfrm>
          <a:prstGeom prst="rect">
            <a:avLst/>
          </a:prstGeom>
        </p:spPr>
        <p:txBody>
          <a:bodyPr vert="horz" wrap="square" lIns="0" tIns="12700" rIns="0" bIns="0" rtlCol="0">
            <a:spAutoFit/>
          </a:bodyPr>
          <a:lstStyle/>
          <a:p>
            <a:pPr marL="12700">
              <a:lnSpc>
                <a:spcPct val="100000"/>
              </a:lnSpc>
              <a:spcBef>
                <a:spcPts val="100"/>
              </a:spcBef>
            </a:pPr>
            <a:r>
              <a:rPr spc="-10" dirty="0"/>
              <a:t>CHAPTER</a:t>
            </a:r>
            <a:r>
              <a:rPr spc="-80" dirty="0"/>
              <a:t> </a:t>
            </a:r>
            <a:r>
              <a:rPr dirty="0"/>
              <a:t>5</a:t>
            </a: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588" y="975105"/>
            <a:ext cx="6095365" cy="1221488"/>
          </a:xfrm>
          <a:prstGeom prst="rect">
            <a:avLst/>
          </a:prstGeom>
        </p:spPr>
        <p:txBody>
          <a:bodyPr vert="horz" wrap="square" lIns="0" tIns="13335" rIns="0" bIns="0" rtlCol="0">
            <a:spAutoFit/>
          </a:bodyPr>
          <a:lstStyle/>
          <a:p>
            <a:pPr marL="1893570">
              <a:lnSpc>
                <a:spcPct val="100000"/>
              </a:lnSpc>
              <a:spcBef>
                <a:spcPts val="105"/>
              </a:spcBef>
            </a:pPr>
            <a:r>
              <a:rPr lang="en-IN" sz="1600" b="1" spc="-15" dirty="0">
                <a:latin typeface="Times New Roman"/>
                <a:cs typeface="Times New Roman"/>
              </a:rPr>
              <a:t>5</a:t>
            </a:r>
            <a:r>
              <a:rPr sz="1600" b="1" spc="-15" dirty="0">
                <a:latin typeface="Times New Roman"/>
                <a:cs typeface="Times New Roman"/>
              </a:rPr>
              <a:t>.</a:t>
            </a:r>
            <a:r>
              <a:rPr sz="1600" b="1" spc="35" dirty="0">
                <a:latin typeface="Times New Roman"/>
                <a:cs typeface="Times New Roman"/>
              </a:rPr>
              <a:t> </a:t>
            </a:r>
            <a:r>
              <a:rPr sz="1600" b="1" dirty="0">
                <a:latin typeface="Times New Roman"/>
                <a:cs typeface="Times New Roman"/>
              </a:rPr>
              <a:t>DESIGN</a:t>
            </a:r>
            <a:r>
              <a:rPr sz="1600" b="1" spc="-45" dirty="0">
                <a:latin typeface="Times New Roman"/>
                <a:cs typeface="Times New Roman"/>
              </a:rPr>
              <a:t> </a:t>
            </a:r>
            <a:r>
              <a:rPr sz="1600" b="1" spc="-5" dirty="0">
                <a:latin typeface="Times New Roman"/>
                <a:cs typeface="Times New Roman"/>
              </a:rPr>
              <a:t>DESCRIPTION</a:t>
            </a:r>
            <a:endParaRPr sz="1600" dirty="0">
              <a:latin typeface="Times New Roman"/>
              <a:cs typeface="Times New Roman"/>
            </a:endParaRPr>
          </a:p>
          <a:p>
            <a:pPr>
              <a:lnSpc>
                <a:spcPct val="100000"/>
              </a:lnSpc>
              <a:spcBef>
                <a:spcPts val="5"/>
              </a:spcBef>
            </a:pPr>
            <a:endParaRPr sz="1550" dirty="0">
              <a:latin typeface="Times New Roman"/>
              <a:cs typeface="Times New Roman"/>
            </a:endParaRPr>
          </a:p>
          <a:p>
            <a:pPr marL="12700">
              <a:lnSpc>
                <a:spcPct val="100000"/>
              </a:lnSpc>
            </a:pPr>
            <a:r>
              <a:rPr sz="1400" b="1" dirty="0">
                <a:latin typeface="Times New Roman"/>
                <a:cs typeface="Times New Roman"/>
              </a:rPr>
              <a:t>5.1</a:t>
            </a:r>
            <a:r>
              <a:rPr sz="1400" b="1" spc="-45" dirty="0">
                <a:latin typeface="Times New Roman"/>
                <a:cs typeface="Times New Roman"/>
              </a:rPr>
              <a:t> </a:t>
            </a:r>
            <a:r>
              <a:rPr sz="1400" b="1" spc="-5" dirty="0">
                <a:latin typeface="Times New Roman"/>
                <a:cs typeface="Times New Roman"/>
              </a:rPr>
              <a:t>CONCEPTUAL</a:t>
            </a:r>
            <a:r>
              <a:rPr sz="1400" b="1" spc="-25" dirty="0">
                <a:latin typeface="Times New Roman"/>
                <a:cs typeface="Times New Roman"/>
              </a:rPr>
              <a:t> </a:t>
            </a:r>
            <a:r>
              <a:rPr sz="1400" b="1" spc="-10" dirty="0">
                <a:latin typeface="Times New Roman"/>
                <a:cs typeface="Times New Roman"/>
              </a:rPr>
              <a:t>DESIGN</a:t>
            </a:r>
            <a:endParaRPr sz="1400" dirty="0">
              <a:latin typeface="Times New Roman"/>
              <a:cs typeface="Times New Roman"/>
            </a:endParaRPr>
          </a:p>
          <a:p>
            <a:pPr>
              <a:lnSpc>
                <a:spcPct val="100000"/>
              </a:lnSpc>
              <a:spcBef>
                <a:spcPts val="15"/>
              </a:spcBef>
            </a:pPr>
            <a:endParaRPr sz="2100" dirty="0">
              <a:latin typeface="Times New Roman"/>
              <a:cs typeface="Times New Roman"/>
            </a:endParaRPr>
          </a:p>
          <a:p>
            <a:pPr marL="12700">
              <a:lnSpc>
                <a:spcPct val="100000"/>
              </a:lnSpc>
              <a:spcBef>
                <a:spcPts val="5"/>
              </a:spcBef>
            </a:pPr>
            <a:r>
              <a:rPr sz="1200" spc="-10" dirty="0">
                <a:latin typeface="Times New Roman"/>
                <a:cs typeface="Times New Roman"/>
              </a:rPr>
              <a:t>The</a:t>
            </a:r>
            <a:r>
              <a:rPr sz="1200" spc="10" dirty="0">
                <a:latin typeface="Times New Roman"/>
                <a:cs typeface="Times New Roman"/>
              </a:rPr>
              <a:t> </a:t>
            </a:r>
            <a:r>
              <a:rPr sz="1200" spc="-5" dirty="0">
                <a:latin typeface="Times New Roman"/>
                <a:cs typeface="Times New Roman"/>
              </a:rPr>
              <a:t>diagram</a:t>
            </a:r>
            <a:r>
              <a:rPr sz="1200" spc="-25" dirty="0">
                <a:latin typeface="Times New Roman"/>
                <a:cs typeface="Times New Roman"/>
              </a:rPr>
              <a:t> </a:t>
            </a:r>
            <a:r>
              <a:rPr sz="1200" dirty="0">
                <a:latin typeface="Times New Roman"/>
                <a:cs typeface="Times New Roman"/>
              </a:rPr>
              <a:t>shows</a:t>
            </a:r>
            <a:r>
              <a:rPr sz="1200" spc="-20"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dirty="0">
                <a:latin typeface="Times New Roman"/>
                <a:cs typeface="Times New Roman"/>
              </a:rPr>
              <a:t>steps</a:t>
            </a:r>
            <a:r>
              <a:rPr sz="1200" spc="5" dirty="0">
                <a:latin typeface="Times New Roman"/>
                <a:cs typeface="Times New Roman"/>
              </a:rPr>
              <a:t> </a:t>
            </a:r>
            <a:r>
              <a:rPr sz="1200" spc="-10" dirty="0">
                <a:latin typeface="Times New Roman"/>
                <a:cs typeface="Times New Roman"/>
              </a:rPr>
              <a:t>involved</a:t>
            </a:r>
            <a:r>
              <a:rPr sz="1200" spc="3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lang="en-IN" sz="1200" spc="-10" dirty="0">
                <a:latin typeface="Times New Roman"/>
                <a:cs typeface="Times New Roman"/>
              </a:rPr>
              <a:t>Web Scraper</a:t>
            </a:r>
            <a:endParaRPr sz="1200" dirty="0">
              <a:latin typeface="Times New Roman"/>
              <a:cs typeface="Times New Roman"/>
            </a:endParaRPr>
          </a:p>
        </p:txBody>
      </p:sp>
      <p:sp>
        <p:nvSpPr>
          <p:cNvPr id="3" name="object 3"/>
          <p:cNvSpPr txBox="1"/>
          <p:nvPr/>
        </p:nvSpPr>
        <p:spPr>
          <a:xfrm>
            <a:off x="2684258" y="5651500"/>
            <a:ext cx="1970024"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 </a:t>
            </a:r>
            <a:r>
              <a:rPr sz="1200" b="1" dirty="0">
                <a:latin typeface="Times New Roman"/>
                <a:cs typeface="Times New Roman"/>
              </a:rPr>
              <a:t>6:</a:t>
            </a:r>
            <a:r>
              <a:rPr sz="1200" b="1" spc="5" dirty="0">
                <a:latin typeface="Times New Roman"/>
                <a:cs typeface="Times New Roman"/>
              </a:rPr>
              <a:t> </a:t>
            </a:r>
            <a:r>
              <a:rPr sz="1200" spc="-5" dirty="0">
                <a:latin typeface="Times New Roman"/>
                <a:cs typeface="Times New Roman"/>
              </a:rPr>
              <a:t>Steps</a:t>
            </a:r>
            <a:r>
              <a:rPr sz="1200" spc="-10" dirty="0">
                <a:latin typeface="Times New Roman"/>
                <a:cs typeface="Times New Roman"/>
              </a:rPr>
              <a:t> for</a:t>
            </a:r>
            <a:r>
              <a:rPr sz="1200" spc="-20" dirty="0">
                <a:latin typeface="Times New Roman"/>
                <a:cs typeface="Times New Roman"/>
              </a:rPr>
              <a:t> </a:t>
            </a:r>
            <a:r>
              <a:rPr lang="en-IN" sz="1200" spc="-10" dirty="0">
                <a:latin typeface="Times New Roman"/>
                <a:cs typeface="Times New Roman"/>
              </a:rPr>
              <a:t>Web Scraping</a:t>
            </a:r>
            <a:endParaRPr sz="1200" dirty="0">
              <a:latin typeface="Times New Roman"/>
              <a:cs typeface="Times New Roman"/>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6" name="object 6"/>
          <p:cNvSpPr txBox="1"/>
          <p:nvPr/>
        </p:nvSpPr>
        <p:spPr>
          <a:xfrm>
            <a:off x="3712464" y="9815555"/>
            <a:ext cx="180340" cy="123752"/>
          </a:xfrm>
          <a:prstGeom prst="rect">
            <a:avLst/>
          </a:prstGeom>
        </p:spPr>
        <p:txBody>
          <a:bodyPr vert="horz" wrap="square" lIns="0" tIns="635" rIns="0" bIns="0" rtlCol="0">
            <a:spAutoFit/>
          </a:bodyPr>
          <a:lstStyle/>
          <a:p>
            <a:pPr marL="38100">
              <a:lnSpc>
                <a:spcPct val="100000"/>
              </a:lnSpc>
              <a:spcBef>
                <a:spcPts val="5"/>
              </a:spcBef>
            </a:pPr>
            <a:r>
              <a:rPr lang="en-IN" sz="800" spc="-5" dirty="0">
                <a:latin typeface="Times New Roman"/>
                <a:cs typeface="Times New Roman"/>
              </a:rPr>
              <a:t>14</a:t>
            </a:r>
            <a:endParaRPr sz="800" dirty="0">
              <a:latin typeface="Times New Roman"/>
              <a:cs typeface="Times New Roman"/>
            </a:endParaRPr>
          </a:p>
        </p:txBody>
      </p:sp>
      <p:pic>
        <p:nvPicPr>
          <p:cNvPr id="5122" name="Picture 2" descr="Web Scraping Yahoo News. Web scraping is the process of… | by Saif Gazali |  Medium">
            <a:extLst>
              <a:ext uri="{FF2B5EF4-FFF2-40B4-BE49-F238E27FC236}">
                <a16:creationId xmlns:a16="http://schemas.microsoft.com/office/drawing/2014/main" id="{02D3FE79-96A8-25D3-543A-1916263A8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40" r="18040"/>
          <a:stretch/>
        </p:blipFill>
        <p:spPr bwMode="auto">
          <a:xfrm>
            <a:off x="1386776" y="2959829"/>
            <a:ext cx="4831715" cy="2214563"/>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0637" y="721135"/>
            <a:ext cx="5166995" cy="1680845"/>
          </a:xfrm>
          <a:prstGeom prst="rect">
            <a:avLst/>
          </a:prstGeom>
        </p:spPr>
        <p:txBody>
          <a:bodyPr vert="horz" wrap="square" lIns="0" tIns="130175" rIns="0" bIns="0" rtlCol="0">
            <a:spAutoFit/>
          </a:bodyPr>
          <a:lstStyle/>
          <a:p>
            <a:pPr algn="ctr">
              <a:lnSpc>
                <a:spcPct val="100000"/>
              </a:lnSpc>
              <a:spcBef>
                <a:spcPts val="1025"/>
              </a:spcBef>
            </a:pPr>
            <a:r>
              <a:rPr sz="1600" b="1" spc="-5" dirty="0">
                <a:latin typeface="Times New Roman"/>
                <a:cs typeface="Times New Roman"/>
              </a:rPr>
              <a:t>CMR COLLEGE</a:t>
            </a:r>
            <a:r>
              <a:rPr sz="1600" b="1" spc="-10" dirty="0">
                <a:latin typeface="Times New Roman"/>
                <a:cs typeface="Times New Roman"/>
              </a:rPr>
              <a:t> </a:t>
            </a:r>
            <a:r>
              <a:rPr sz="1600" b="1" dirty="0">
                <a:latin typeface="Times New Roman"/>
                <a:cs typeface="Times New Roman"/>
              </a:rPr>
              <a:t>OF</a:t>
            </a:r>
            <a:r>
              <a:rPr sz="1600" b="1" spc="-45" dirty="0">
                <a:latin typeface="Times New Roman"/>
                <a:cs typeface="Times New Roman"/>
              </a:rPr>
              <a:t> </a:t>
            </a:r>
            <a:r>
              <a:rPr sz="1600" b="1" spc="-5" dirty="0">
                <a:latin typeface="Times New Roman"/>
                <a:cs typeface="Times New Roman"/>
              </a:rPr>
              <a:t>ENGINEERING </a:t>
            </a:r>
            <a:r>
              <a:rPr sz="1600" b="1" spc="5" dirty="0">
                <a:latin typeface="Times New Roman"/>
                <a:cs typeface="Times New Roman"/>
              </a:rPr>
              <a:t>&amp;</a:t>
            </a:r>
            <a:r>
              <a:rPr sz="1600" b="1" spc="-5" dirty="0">
                <a:latin typeface="Times New Roman"/>
                <a:cs typeface="Times New Roman"/>
              </a:rPr>
              <a:t> </a:t>
            </a:r>
            <a:r>
              <a:rPr sz="1600" b="1" dirty="0">
                <a:latin typeface="Times New Roman"/>
                <a:cs typeface="Times New Roman"/>
              </a:rPr>
              <a:t>TECHNOLOGY</a:t>
            </a:r>
            <a:endParaRPr sz="1600" dirty="0">
              <a:latin typeface="Times New Roman"/>
              <a:cs typeface="Times New Roman"/>
            </a:endParaRPr>
          </a:p>
          <a:p>
            <a:pPr marL="2085975">
              <a:lnSpc>
                <a:spcPct val="100000"/>
              </a:lnSpc>
              <a:spcBef>
                <a:spcPts val="690"/>
              </a:spcBef>
            </a:pPr>
            <a:r>
              <a:rPr sz="1200" b="1" spc="-5" dirty="0">
                <a:latin typeface="Times New Roman"/>
                <a:cs typeface="Times New Roman"/>
              </a:rPr>
              <a:t>(Autonomous)</a:t>
            </a:r>
            <a:endParaRPr sz="1200" dirty="0">
              <a:latin typeface="Times New Roman"/>
              <a:cs typeface="Times New Roman"/>
            </a:endParaRPr>
          </a:p>
          <a:p>
            <a:pPr marL="341630" marR="412115" indent="414655">
              <a:lnSpc>
                <a:spcPts val="2160"/>
              </a:lnSpc>
              <a:spcBef>
                <a:spcPts val="170"/>
              </a:spcBef>
            </a:pPr>
            <a:r>
              <a:rPr sz="1200" b="1" spc="-5" dirty="0">
                <a:latin typeface="Times New Roman"/>
                <a:cs typeface="Times New Roman"/>
              </a:rPr>
              <a:t>(NAAC</a:t>
            </a:r>
            <a:r>
              <a:rPr sz="1200" b="1" spc="5" dirty="0">
                <a:latin typeface="Times New Roman"/>
                <a:cs typeface="Times New Roman"/>
              </a:rPr>
              <a:t> </a:t>
            </a:r>
            <a:r>
              <a:rPr sz="1200" b="1" spc="-10" dirty="0">
                <a:latin typeface="Times New Roman"/>
                <a:cs typeface="Times New Roman"/>
              </a:rPr>
              <a:t>Accredited</a:t>
            </a:r>
            <a:r>
              <a:rPr sz="1200" b="1" spc="10" dirty="0">
                <a:latin typeface="Times New Roman"/>
                <a:cs typeface="Times New Roman"/>
              </a:rPr>
              <a:t> </a:t>
            </a:r>
            <a:r>
              <a:rPr sz="1200" b="1" spc="-5" dirty="0">
                <a:latin typeface="Times New Roman"/>
                <a:cs typeface="Times New Roman"/>
              </a:rPr>
              <a:t>with</a:t>
            </a:r>
            <a:r>
              <a:rPr sz="1200" b="1" spc="15" dirty="0">
                <a:latin typeface="Times New Roman"/>
                <a:cs typeface="Times New Roman"/>
              </a:rPr>
              <a:t> </a:t>
            </a:r>
            <a:r>
              <a:rPr sz="1200" b="1" dirty="0">
                <a:latin typeface="Times New Roman"/>
                <a:cs typeface="Times New Roman"/>
              </a:rPr>
              <a:t>‘A+’</a:t>
            </a:r>
            <a:r>
              <a:rPr sz="1200" b="1" spc="-5" dirty="0">
                <a:latin typeface="Times New Roman"/>
                <a:cs typeface="Times New Roman"/>
              </a:rPr>
              <a:t> </a:t>
            </a:r>
            <a:r>
              <a:rPr sz="1200" b="1" spc="-10" dirty="0">
                <a:latin typeface="Times New Roman"/>
                <a:cs typeface="Times New Roman"/>
              </a:rPr>
              <a:t>Grade</a:t>
            </a:r>
            <a:r>
              <a:rPr sz="1200" b="1" spc="5" dirty="0">
                <a:latin typeface="Times New Roman"/>
                <a:cs typeface="Times New Roman"/>
              </a:rPr>
              <a:t> </a:t>
            </a:r>
            <a:r>
              <a:rPr sz="1200" b="1" dirty="0">
                <a:latin typeface="Times New Roman"/>
                <a:cs typeface="Times New Roman"/>
              </a:rPr>
              <a:t>&amp;</a:t>
            </a:r>
            <a:r>
              <a:rPr sz="1200" b="1" spc="20" dirty="0">
                <a:latin typeface="Times New Roman"/>
                <a:cs typeface="Times New Roman"/>
              </a:rPr>
              <a:t> </a:t>
            </a:r>
            <a:r>
              <a:rPr sz="1200" b="1" dirty="0">
                <a:latin typeface="Times New Roman"/>
                <a:cs typeface="Times New Roman"/>
              </a:rPr>
              <a:t>NBA</a:t>
            </a:r>
            <a:r>
              <a:rPr sz="1200" b="1" spc="-20" dirty="0">
                <a:latin typeface="Times New Roman"/>
                <a:cs typeface="Times New Roman"/>
              </a:rPr>
              <a:t> </a:t>
            </a:r>
            <a:r>
              <a:rPr sz="1200" b="1" spc="-5" dirty="0">
                <a:latin typeface="Times New Roman"/>
                <a:cs typeface="Times New Roman"/>
              </a:rPr>
              <a:t>Accredited) </a:t>
            </a:r>
            <a:r>
              <a:rPr sz="1200" b="1" dirty="0">
                <a:latin typeface="Times New Roman"/>
                <a:cs typeface="Times New Roman"/>
              </a:rPr>
              <a:t> </a:t>
            </a:r>
            <a:r>
              <a:rPr sz="1200" b="1" spc="-5" dirty="0">
                <a:latin typeface="Times New Roman"/>
                <a:cs typeface="Times New Roman"/>
              </a:rPr>
              <a:t>(Approved by</a:t>
            </a:r>
            <a:r>
              <a:rPr sz="1200" b="1" spc="-15" dirty="0">
                <a:latin typeface="Times New Roman"/>
                <a:cs typeface="Times New Roman"/>
              </a:rPr>
              <a:t> </a:t>
            </a:r>
            <a:r>
              <a:rPr sz="1200" b="1" spc="-10" dirty="0">
                <a:latin typeface="Times New Roman"/>
                <a:cs typeface="Times New Roman"/>
              </a:rPr>
              <a:t>AICTE,</a:t>
            </a:r>
            <a:r>
              <a:rPr sz="1200" b="1" spc="30" dirty="0">
                <a:latin typeface="Times New Roman"/>
                <a:cs typeface="Times New Roman"/>
              </a:rPr>
              <a:t> </a:t>
            </a:r>
            <a:r>
              <a:rPr sz="1200" b="1" spc="-5" dirty="0">
                <a:latin typeface="Times New Roman"/>
                <a:cs typeface="Times New Roman"/>
              </a:rPr>
              <a:t>Permanently Affiliated </a:t>
            </a:r>
            <a:r>
              <a:rPr sz="1200" b="1" dirty="0">
                <a:latin typeface="Times New Roman"/>
                <a:cs typeface="Times New Roman"/>
              </a:rPr>
              <a:t>to</a:t>
            </a:r>
            <a:r>
              <a:rPr sz="1200" b="1" spc="-15" dirty="0">
                <a:latin typeface="Times New Roman"/>
                <a:cs typeface="Times New Roman"/>
              </a:rPr>
              <a:t> </a:t>
            </a:r>
            <a:r>
              <a:rPr sz="1200" b="1" spc="-5" dirty="0">
                <a:latin typeface="Times New Roman"/>
                <a:cs typeface="Times New Roman"/>
              </a:rPr>
              <a:t>JNTU</a:t>
            </a:r>
            <a:r>
              <a:rPr sz="1200" b="1" spc="-10" dirty="0">
                <a:latin typeface="Times New Roman"/>
                <a:cs typeface="Times New Roman"/>
              </a:rPr>
              <a:t> </a:t>
            </a:r>
            <a:r>
              <a:rPr sz="1200" b="1" spc="-5" dirty="0">
                <a:latin typeface="Times New Roman"/>
                <a:cs typeface="Times New Roman"/>
              </a:rPr>
              <a:t>Hyderabad)</a:t>
            </a:r>
            <a:endParaRPr sz="1200" dirty="0">
              <a:latin typeface="Times New Roman"/>
              <a:cs typeface="Times New Roman"/>
            </a:endParaRPr>
          </a:p>
          <a:p>
            <a:pPr marR="35560" algn="ctr">
              <a:lnSpc>
                <a:spcPts val="1410"/>
              </a:lnSpc>
              <a:spcBef>
                <a:spcPts val="505"/>
              </a:spcBef>
            </a:pPr>
            <a:r>
              <a:rPr sz="1200" b="1" dirty="0">
                <a:latin typeface="Times New Roman"/>
                <a:cs typeface="Times New Roman"/>
              </a:rPr>
              <a:t>KANDLAKOYA, </a:t>
            </a:r>
            <a:r>
              <a:rPr sz="1200" b="1" spc="-5" dirty="0">
                <a:latin typeface="Times New Roman"/>
                <a:cs typeface="Times New Roman"/>
              </a:rPr>
              <a:t>MEDCHAL</a:t>
            </a:r>
            <a:r>
              <a:rPr sz="1200" b="1" dirty="0">
                <a:latin typeface="Times New Roman"/>
                <a:cs typeface="Times New Roman"/>
              </a:rPr>
              <a:t> </a:t>
            </a:r>
            <a:r>
              <a:rPr sz="1200" b="1" spc="-5" dirty="0">
                <a:latin typeface="Times New Roman"/>
                <a:cs typeface="Times New Roman"/>
              </a:rPr>
              <a:t>ROAD,</a:t>
            </a:r>
            <a:r>
              <a:rPr sz="1200" b="1" spc="5" dirty="0">
                <a:latin typeface="Times New Roman"/>
                <a:cs typeface="Times New Roman"/>
              </a:rPr>
              <a:t> </a:t>
            </a:r>
            <a:r>
              <a:rPr sz="1200" b="1" spc="-5" dirty="0">
                <a:latin typeface="Times New Roman"/>
                <a:cs typeface="Times New Roman"/>
              </a:rPr>
              <a:t>HYDERABAD-501401</a:t>
            </a:r>
            <a:endParaRPr sz="1200" dirty="0">
              <a:latin typeface="Times New Roman"/>
              <a:cs typeface="Times New Roman"/>
            </a:endParaRPr>
          </a:p>
          <a:p>
            <a:pPr marL="168910" algn="ctr">
              <a:lnSpc>
                <a:spcPts val="1650"/>
              </a:lnSpc>
            </a:pPr>
            <a:r>
              <a:rPr sz="1400" b="1" spc="-5" dirty="0">
                <a:latin typeface="Times New Roman"/>
                <a:cs typeface="Times New Roman"/>
              </a:rPr>
              <a:t>DEPARTMENT</a:t>
            </a:r>
            <a:r>
              <a:rPr sz="1400" b="1" spc="-25" dirty="0">
                <a:latin typeface="Times New Roman"/>
                <a:cs typeface="Times New Roman"/>
              </a:rPr>
              <a:t> </a:t>
            </a:r>
            <a:r>
              <a:rPr sz="1400" b="1" spc="-10" dirty="0">
                <a:latin typeface="Times New Roman"/>
                <a:cs typeface="Times New Roman"/>
              </a:rPr>
              <a:t>OF </a:t>
            </a:r>
            <a:r>
              <a:rPr sz="1400" b="1" spc="-5" dirty="0">
                <a:latin typeface="Times New Roman"/>
                <a:cs typeface="Times New Roman"/>
              </a:rPr>
              <a:t>CYBER</a:t>
            </a:r>
            <a:r>
              <a:rPr sz="1400" b="1" spc="-10" dirty="0">
                <a:latin typeface="Times New Roman"/>
                <a:cs typeface="Times New Roman"/>
              </a:rPr>
              <a:t> SECURITY</a:t>
            </a:r>
            <a:endParaRPr sz="1400" dirty="0">
              <a:latin typeface="Times New Roman"/>
              <a:cs typeface="Times New Roman"/>
            </a:endParaRPr>
          </a:p>
        </p:txBody>
      </p:sp>
      <p:sp>
        <p:nvSpPr>
          <p:cNvPr id="3" name="object 3"/>
          <p:cNvSpPr txBox="1"/>
          <p:nvPr/>
        </p:nvSpPr>
        <p:spPr>
          <a:xfrm>
            <a:off x="990396" y="3886949"/>
            <a:ext cx="5184775" cy="2492414"/>
          </a:xfrm>
          <a:prstGeom prst="rect">
            <a:avLst/>
          </a:prstGeom>
        </p:spPr>
        <p:txBody>
          <a:bodyPr vert="horz" wrap="square" lIns="0" tIns="138430" rIns="0" bIns="0" rtlCol="0">
            <a:spAutoFit/>
          </a:bodyPr>
          <a:lstStyle/>
          <a:p>
            <a:pPr marL="314960" algn="ctr">
              <a:lnSpc>
                <a:spcPct val="100000"/>
              </a:lnSpc>
              <a:spcBef>
                <a:spcPts val="1090"/>
              </a:spcBef>
            </a:pPr>
            <a:r>
              <a:rPr sz="1600" b="1" spc="-5" dirty="0">
                <a:latin typeface="Times New Roman"/>
                <a:cs typeface="Times New Roman"/>
              </a:rPr>
              <a:t>CERTIFICATE</a:t>
            </a:r>
            <a:endParaRPr sz="1600" dirty="0">
              <a:latin typeface="Times New Roman"/>
              <a:cs typeface="Times New Roman"/>
            </a:endParaRPr>
          </a:p>
          <a:p>
            <a:pPr marL="12700" marR="5080" algn="just">
              <a:lnSpc>
                <a:spcPct val="143700"/>
              </a:lnSpc>
              <a:spcBef>
                <a:spcPts val="105"/>
              </a:spcBef>
            </a:pPr>
            <a:r>
              <a:rPr sz="1200" spc="-5" dirty="0">
                <a:latin typeface="Times New Roman"/>
                <a:cs typeface="Times New Roman"/>
              </a:rPr>
              <a:t>This </a:t>
            </a:r>
            <a:r>
              <a:rPr sz="1200" spc="-15" dirty="0">
                <a:latin typeface="Times New Roman"/>
                <a:cs typeface="Times New Roman"/>
              </a:rPr>
              <a:t>is </a:t>
            </a:r>
            <a:r>
              <a:rPr sz="1200" dirty="0">
                <a:latin typeface="Times New Roman"/>
                <a:cs typeface="Times New Roman"/>
              </a:rPr>
              <a:t>to </a:t>
            </a:r>
            <a:r>
              <a:rPr sz="1200" spc="-5" dirty="0">
                <a:latin typeface="Times New Roman"/>
                <a:cs typeface="Times New Roman"/>
              </a:rPr>
              <a:t>certify that </a:t>
            </a:r>
            <a:r>
              <a:rPr sz="1200" dirty="0">
                <a:latin typeface="Times New Roman"/>
                <a:cs typeface="Times New Roman"/>
              </a:rPr>
              <a:t>the </a:t>
            </a:r>
            <a:r>
              <a:rPr sz="1200" spc="-5" dirty="0">
                <a:latin typeface="Times New Roman"/>
                <a:cs typeface="Times New Roman"/>
              </a:rPr>
              <a:t>Mini Project </a:t>
            </a:r>
            <a:r>
              <a:rPr sz="1200" spc="5" dirty="0">
                <a:latin typeface="Times New Roman"/>
                <a:cs typeface="Times New Roman"/>
              </a:rPr>
              <a:t>-1 </a:t>
            </a:r>
            <a:r>
              <a:rPr sz="1200" spc="-5" dirty="0">
                <a:latin typeface="Times New Roman"/>
                <a:cs typeface="Times New Roman"/>
              </a:rPr>
              <a:t>report </a:t>
            </a:r>
            <a:r>
              <a:rPr sz="1200" spc="-10" dirty="0">
                <a:latin typeface="Times New Roman"/>
                <a:cs typeface="Times New Roman"/>
              </a:rPr>
              <a:t>entitled </a:t>
            </a:r>
            <a:r>
              <a:rPr lang="en-US" sz="1200" dirty="0">
                <a:effectLst/>
                <a:latin typeface="Times New Roman" panose="02020603050405020304" pitchFamily="18" charset="0"/>
                <a:ea typeface="Times New Roman" panose="02020603050405020304" pitchFamily="18" charset="0"/>
              </a:rPr>
              <a:t>“</a:t>
            </a:r>
            <a:r>
              <a:rPr lang="en-US" sz="1200" b="1" dirty="0">
                <a:effectLst/>
                <a:latin typeface="Times New Roman" panose="02020603050405020304" pitchFamily="18" charset="0"/>
                <a:ea typeface="Times New Roman" panose="02020603050405020304" pitchFamily="18" charset="0"/>
              </a:rPr>
              <a:t>Information gathering using Web Scrapper” </a:t>
            </a:r>
            <a:r>
              <a:rPr lang="en-US" sz="1200" dirty="0">
                <a:effectLst/>
                <a:latin typeface="Times New Roman" panose="02020603050405020304" pitchFamily="18" charset="0"/>
                <a:ea typeface="Times New Roman" panose="02020603050405020304" pitchFamily="18" charset="0"/>
              </a:rPr>
              <a:t>being</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submitted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by</a:t>
            </a:r>
            <a:r>
              <a:rPr lang="en-US" sz="1200"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K.Madhukar Swamy (21H51A6223),</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K.Mahender Kumar(21H51A6227),</a:t>
            </a:r>
            <a:r>
              <a:rPr lang="en-US" sz="1200" b="1" spc="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K.Praveen Kumar (21H51A6231) </a:t>
            </a:r>
            <a:r>
              <a:rPr sz="1200" spc="-15" dirty="0">
                <a:latin typeface="Times New Roman"/>
                <a:cs typeface="Times New Roman"/>
              </a:rPr>
              <a:t>in </a:t>
            </a:r>
            <a:r>
              <a:rPr sz="1200" dirty="0">
                <a:latin typeface="Times New Roman"/>
                <a:cs typeface="Times New Roman"/>
              </a:rPr>
              <a:t>partial </a:t>
            </a:r>
            <a:r>
              <a:rPr sz="1200" spc="-10" dirty="0">
                <a:latin typeface="Times New Roman"/>
                <a:cs typeface="Times New Roman"/>
              </a:rPr>
              <a:t>fulfillment for </a:t>
            </a:r>
            <a:r>
              <a:rPr sz="1200" dirty="0">
                <a:latin typeface="Times New Roman"/>
                <a:cs typeface="Times New Roman"/>
              </a:rPr>
              <a:t>the </a:t>
            </a:r>
            <a:r>
              <a:rPr sz="1200" spc="-5" dirty="0">
                <a:latin typeface="Times New Roman"/>
                <a:cs typeface="Times New Roman"/>
              </a:rPr>
              <a:t>award </a:t>
            </a:r>
            <a:r>
              <a:rPr sz="1200" spc="10" dirty="0">
                <a:latin typeface="Times New Roman"/>
                <a:cs typeface="Times New Roman"/>
              </a:rPr>
              <a:t>of </a:t>
            </a:r>
            <a:r>
              <a:rPr sz="1200" b="1" spc="-5" dirty="0">
                <a:latin typeface="Times New Roman"/>
                <a:cs typeface="Times New Roman"/>
              </a:rPr>
              <a:t>Bachelor </a:t>
            </a:r>
            <a:r>
              <a:rPr sz="1200" b="1" spc="10" dirty="0">
                <a:latin typeface="Times New Roman"/>
                <a:cs typeface="Times New Roman"/>
              </a:rPr>
              <a:t>of </a:t>
            </a:r>
            <a:r>
              <a:rPr sz="1200" b="1" spc="-5" dirty="0">
                <a:latin typeface="Times New Roman"/>
                <a:cs typeface="Times New Roman"/>
              </a:rPr>
              <a:t>Technology in </a:t>
            </a:r>
            <a:r>
              <a:rPr sz="1200" b="1" dirty="0">
                <a:latin typeface="Times New Roman"/>
                <a:cs typeface="Times New Roman"/>
              </a:rPr>
              <a:t> </a:t>
            </a:r>
            <a:r>
              <a:rPr sz="1200" b="1" spc="-5" dirty="0">
                <a:solidFill>
                  <a:srgbClr val="FF0000"/>
                </a:solidFill>
                <a:latin typeface="Times New Roman"/>
                <a:cs typeface="Times New Roman"/>
              </a:rPr>
              <a:t>Computer </a:t>
            </a:r>
            <a:r>
              <a:rPr sz="1200" b="1" dirty="0">
                <a:solidFill>
                  <a:srgbClr val="FF0000"/>
                </a:solidFill>
                <a:latin typeface="Times New Roman"/>
                <a:cs typeface="Times New Roman"/>
              </a:rPr>
              <a:t>Science </a:t>
            </a:r>
            <a:r>
              <a:rPr sz="1200" b="1" spc="-5" dirty="0">
                <a:solidFill>
                  <a:srgbClr val="FF0000"/>
                </a:solidFill>
                <a:latin typeface="Times New Roman"/>
                <a:cs typeface="Times New Roman"/>
              </a:rPr>
              <a:t>and Engineering </a:t>
            </a:r>
            <a:r>
              <a:rPr sz="1200" b="1" dirty="0">
                <a:solidFill>
                  <a:srgbClr val="FF0000"/>
                </a:solidFill>
                <a:latin typeface="Times New Roman"/>
                <a:cs typeface="Times New Roman"/>
              </a:rPr>
              <a:t>(Cyber </a:t>
            </a:r>
            <a:r>
              <a:rPr sz="1200" b="1" spc="-5" dirty="0">
                <a:solidFill>
                  <a:srgbClr val="FF0000"/>
                </a:solidFill>
                <a:latin typeface="Times New Roman"/>
                <a:cs typeface="Times New Roman"/>
              </a:rPr>
              <a:t>Security) </a:t>
            </a:r>
            <a:r>
              <a:rPr sz="1200" spc="-30" dirty="0">
                <a:latin typeface="Times New Roman"/>
                <a:cs typeface="Times New Roman"/>
              </a:rPr>
              <a:t>is </a:t>
            </a:r>
            <a:r>
              <a:rPr sz="1200" dirty="0">
                <a:latin typeface="Times New Roman"/>
                <a:cs typeface="Times New Roman"/>
              </a:rPr>
              <a:t>a record </a:t>
            </a:r>
            <a:r>
              <a:rPr sz="1200" spc="10" dirty="0">
                <a:latin typeface="Times New Roman"/>
                <a:cs typeface="Times New Roman"/>
              </a:rPr>
              <a:t>of </a:t>
            </a:r>
            <a:r>
              <a:rPr sz="1200" spc="-15" dirty="0">
                <a:latin typeface="Times New Roman"/>
                <a:cs typeface="Times New Roman"/>
              </a:rPr>
              <a:t>bonafide </a:t>
            </a:r>
            <a:r>
              <a:rPr sz="1200" spc="-5" dirty="0">
                <a:latin typeface="Times New Roman"/>
                <a:cs typeface="Times New Roman"/>
              </a:rPr>
              <a:t>work </a:t>
            </a:r>
            <a:r>
              <a:rPr sz="1200" spc="-285" dirty="0">
                <a:latin typeface="Times New Roman"/>
                <a:cs typeface="Times New Roman"/>
              </a:rPr>
              <a:t> </a:t>
            </a:r>
            <a:r>
              <a:rPr sz="1200" spc="-10" dirty="0">
                <a:latin typeface="Times New Roman"/>
                <a:cs typeface="Times New Roman"/>
              </a:rPr>
              <a:t>carried </a:t>
            </a:r>
            <a:r>
              <a:rPr sz="1200" spc="-5" dirty="0">
                <a:latin typeface="Times New Roman"/>
                <a:cs typeface="Times New Roman"/>
              </a:rPr>
              <a:t>out</a:t>
            </a:r>
            <a:r>
              <a:rPr sz="1200" spc="15" dirty="0">
                <a:latin typeface="Times New Roman"/>
                <a:cs typeface="Times New Roman"/>
              </a:rPr>
              <a:t> </a:t>
            </a:r>
            <a:r>
              <a:rPr sz="1200" spc="-10" dirty="0">
                <a:latin typeface="Times New Roman"/>
                <a:cs typeface="Times New Roman"/>
              </a:rPr>
              <a:t>his/her</a:t>
            </a:r>
            <a:r>
              <a:rPr sz="1200" spc="20" dirty="0">
                <a:latin typeface="Times New Roman"/>
                <a:cs typeface="Times New Roman"/>
              </a:rPr>
              <a:t> </a:t>
            </a:r>
            <a:r>
              <a:rPr sz="1200" spc="-10" dirty="0">
                <a:latin typeface="Times New Roman"/>
                <a:cs typeface="Times New Roman"/>
              </a:rPr>
              <a:t>under</a:t>
            </a:r>
            <a:r>
              <a:rPr sz="1200" spc="40" dirty="0">
                <a:latin typeface="Times New Roman"/>
                <a:cs typeface="Times New Roman"/>
              </a:rPr>
              <a:t> </a:t>
            </a:r>
            <a:r>
              <a:rPr sz="1200" spc="-15" dirty="0">
                <a:latin typeface="Times New Roman"/>
                <a:cs typeface="Times New Roman"/>
              </a:rPr>
              <a:t>my</a:t>
            </a:r>
            <a:r>
              <a:rPr sz="1200" spc="-85" dirty="0">
                <a:latin typeface="Times New Roman"/>
                <a:cs typeface="Times New Roman"/>
              </a:rPr>
              <a:t> </a:t>
            </a:r>
            <a:r>
              <a:rPr sz="1200" spc="-5" dirty="0">
                <a:latin typeface="Times New Roman"/>
                <a:cs typeface="Times New Roman"/>
              </a:rPr>
              <a:t>guidanceand</a:t>
            </a:r>
            <a:r>
              <a:rPr sz="1200" spc="10" dirty="0">
                <a:latin typeface="Times New Roman"/>
                <a:cs typeface="Times New Roman"/>
              </a:rPr>
              <a:t> </a:t>
            </a:r>
            <a:r>
              <a:rPr sz="1200" dirty="0">
                <a:latin typeface="Times New Roman"/>
                <a:cs typeface="Times New Roman"/>
              </a:rPr>
              <a:t>supervision.</a:t>
            </a:r>
          </a:p>
          <a:p>
            <a:pPr marL="12700" marR="24765" algn="just">
              <a:lnSpc>
                <a:spcPct val="143300"/>
              </a:lnSpc>
              <a:spcBef>
                <a:spcPts val="5"/>
              </a:spcBef>
            </a:pPr>
            <a:r>
              <a:rPr sz="1200" spc="-10" dirty="0">
                <a:latin typeface="Times New Roman"/>
                <a:cs typeface="Times New Roman"/>
              </a:rPr>
              <a:t>The </a:t>
            </a:r>
            <a:r>
              <a:rPr sz="1200" spc="-5" dirty="0">
                <a:latin typeface="Times New Roman"/>
                <a:cs typeface="Times New Roman"/>
              </a:rPr>
              <a:t>results </a:t>
            </a:r>
            <a:r>
              <a:rPr sz="1200" spc="-10" dirty="0">
                <a:latin typeface="Times New Roman"/>
                <a:cs typeface="Times New Roman"/>
              </a:rPr>
              <a:t>embodied </a:t>
            </a:r>
            <a:r>
              <a:rPr sz="1200" spc="-15" dirty="0">
                <a:latin typeface="Times New Roman"/>
                <a:cs typeface="Times New Roman"/>
              </a:rPr>
              <a:t>in </a:t>
            </a:r>
            <a:r>
              <a:rPr sz="1200" spc="-10" dirty="0">
                <a:latin typeface="Times New Roman"/>
                <a:cs typeface="Times New Roman"/>
              </a:rPr>
              <a:t>this </a:t>
            </a:r>
            <a:r>
              <a:rPr sz="1200" spc="-5" dirty="0">
                <a:latin typeface="Times New Roman"/>
                <a:cs typeface="Times New Roman"/>
              </a:rPr>
              <a:t>project </a:t>
            </a:r>
            <a:r>
              <a:rPr sz="1200" spc="-10" dirty="0">
                <a:latin typeface="Times New Roman"/>
                <a:cs typeface="Times New Roman"/>
              </a:rPr>
              <a:t>report have </a:t>
            </a:r>
            <a:r>
              <a:rPr sz="1200" spc="-5" dirty="0">
                <a:latin typeface="Times New Roman"/>
                <a:cs typeface="Times New Roman"/>
              </a:rPr>
              <a:t>not </a:t>
            </a:r>
            <a:r>
              <a:rPr sz="1200" spc="-10" dirty="0">
                <a:latin typeface="Times New Roman"/>
                <a:cs typeface="Times New Roman"/>
              </a:rPr>
              <a:t>been </a:t>
            </a:r>
            <a:r>
              <a:rPr sz="1200" dirty="0">
                <a:latin typeface="Times New Roman"/>
                <a:cs typeface="Times New Roman"/>
              </a:rPr>
              <a:t>submitted to </a:t>
            </a:r>
            <a:r>
              <a:rPr sz="1200" spc="-5" dirty="0">
                <a:latin typeface="Times New Roman"/>
                <a:cs typeface="Times New Roman"/>
              </a:rPr>
              <a:t>any other </a:t>
            </a:r>
            <a:r>
              <a:rPr sz="1200" dirty="0">
                <a:latin typeface="Times New Roman"/>
                <a:cs typeface="Times New Roman"/>
              </a:rPr>
              <a:t> </a:t>
            </a:r>
            <a:r>
              <a:rPr sz="1200" spc="-5" dirty="0">
                <a:latin typeface="Times New Roman"/>
                <a:cs typeface="Times New Roman"/>
              </a:rPr>
              <a:t>University</a:t>
            </a:r>
            <a:r>
              <a:rPr sz="1200" spc="-30" dirty="0">
                <a:latin typeface="Times New Roman"/>
                <a:cs typeface="Times New Roman"/>
              </a:rPr>
              <a:t> </a:t>
            </a:r>
            <a:r>
              <a:rPr sz="1200" spc="10" dirty="0">
                <a:latin typeface="Times New Roman"/>
                <a:cs typeface="Times New Roman"/>
              </a:rPr>
              <a:t>or</a:t>
            </a:r>
            <a:r>
              <a:rPr sz="1200" spc="-5" dirty="0">
                <a:latin typeface="Times New Roman"/>
                <a:cs typeface="Times New Roman"/>
              </a:rPr>
              <a:t> Institute</a:t>
            </a:r>
            <a:r>
              <a:rPr sz="1200" spc="5"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award</a:t>
            </a:r>
            <a:r>
              <a:rPr sz="1200" spc="-15" dirty="0">
                <a:latin typeface="Times New Roman"/>
                <a:cs typeface="Times New Roman"/>
              </a:rPr>
              <a:t> </a:t>
            </a:r>
            <a:r>
              <a:rPr sz="1200" spc="10" dirty="0">
                <a:latin typeface="Times New Roman"/>
                <a:cs typeface="Times New Roman"/>
              </a:rPr>
              <a:t>of</a:t>
            </a:r>
            <a:r>
              <a:rPr sz="1200" spc="-50" dirty="0">
                <a:latin typeface="Times New Roman"/>
                <a:cs typeface="Times New Roman"/>
              </a:rPr>
              <a:t> </a:t>
            </a:r>
            <a:r>
              <a:rPr sz="1200" spc="-5" dirty="0">
                <a:latin typeface="Times New Roman"/>
                <a:cs typeface="Times New Roman"/>
              </a:rPr>
              <a:t>any</a:t>
            </a:r>
            <a:r>
              <a:rPr sz="1200" spc="-40" dirty="0">
                <a:latin typeface="Times New Roman"/>
                <a:cs typeface="Times New Roman"/>
              </a:rPr>
              <a:t> </a:t>
            </a:r>
            <a:r>
              <a:rPr sz="1200" dirty="0">
                <a:latin typeface="Times New Roman"/>
                <a:cs typeface="Times New Roman"/>
              </a:rPr>
              <a:t>Degree.</a:t>
            </a:r>
          </a:p>
        </p:txBody>
      </p:sp>
      <p:sp>
        <p:nvSpPr>
          <p:cNvPr id="4" name="object 4"/>
          <p:cNvSpPr txBox="1"/>
          <p:nvPr/>
        </p:nvSpPr>
        <p:spPr>
          <a:xfrm>
            <a:off x="841044" y="8560307"/>
            <a:ext cx="1210310" cy="775020"/>
          </a:xfrm>
          <a:prstGeom prst="rect">
            <a:avLst/>
          </a:prstGeom>
        </p:spPr>
        <p:txBody>
          <a:bodyPr vert="horz" wrap="square" lIns="0" tIns="12700" rIns="0" bIns="0" rtlCol="0">
            <a:spAutoFit/>
          </a:bodyPr>
          <a:lstStyle/>
          <a:p>
            <a:pPr marL="24765" marR="5080" indent="-12700">
              <a:lnSpc>
                <a:spcPct val="143400"/>
              </a:lnSpc>
              <a:spcBef>
                <a:spcPts val="100"/>
              </a:spcBef>
            </a:pPr>
            <a:r>
              <a:rPr lang="en-IN" sz="1200" spc="-20" dirty="0" err="1">
                <a:latin typeface="Times New Roman"/>
                <a:cs typeface="Times New Roman"/>
              </a:rPr>
              <a:t>Mr.Praveen</a:t>
            </a:r>
            <a:r>
              <a:rPr lang="en-IN" sz="1200" spc="-20" dirty="0">
                <a:latin typeface="Times New Roman"/>
                <a:cs typeface="Times New Roman"/>
              </a:rPr>
              <a:t> </a:t>
            </a:r>
            <a:r>
              <a:rPr lang="en-IN" sz="1200" spc="-20" dirty="0" err="1">
                <a:latin typeface="Times New Roman"/>
                <a:cs typeface="Times New Roman"/>
              </a:rPr>
              <a:t>Vens</a:t>
            </a:r>
            <a:r>
              <a:rPr sz="1200" spc="-10" dirty="0">
                <a:latin typeface="Times New Roman"/>
                <a:cs typeface="Times New Roman"/>
              </a:rPr>
              <a:t> </a:t>
            </a:r>
            <a:r>
              <a:rPr sz="1200" spc="-5" dirty="0">
                <a:latin typeface="Times New Roman"/>
                <a:cs typeface="Times New Roman"/>
              </a:rPr>
              <a:t> </a:t>
            </a:r>
            <a:r>
              <a:rPr sz="1200" spc="-10" dirty="0">
                <a:latin typeface="Times New Roman"/>
                <a:cs typeface="Times New Roman"/>
              </a:rPr>
              <a:t>Assistant</a:t>
            </a:r>
            <a:r>
              <a:rPr sz="1200" spc="-5" dirty="0">
                <a:latin typeface="Times New Roman"/>
                <a:cs typeface="Times New Roman"/>
              </a:rPr>
              <a:t> Professor </a:t>
            </a:r>
            <a:r>
              <a:rPr sz="1200" spc="-285" dirty="0">
                <a:latin typeface="Times New Roman"/>
                <a:cs typeface="Times New Roman"/>
              </a:rPr>
              <a:t> </a:t>
            </a:r>
            <a:r>
              <a:rPr sz="1200" dirty="0">
                <a:latin typeface="Times New Roman"/>
                <a:cs typeface="Times New Roman"/>
              </a:rPr>
              <a:t>Dept.</a:t>
            </a:r>
            <a:r>
              <a:rPr sz="1200" spc="-30" dirty="0">
                <a:latin typeface="Times New Roman"/>
                <a:cs typeface="Times New Roman"/>
              </a:rPr>
              <a:t> </a:t>
            </a:r>
            <a:r>
              <a:rPr sz="1200" spc="10" dirty="0">
                <a:latin typeface="Times New Roman"/>
                <a:cs typeface="Times New Roman"/>
              </a:rPr>
              <a:t>of</a:t>
            </a:r>
            <a:r>
              <a:rPr sz="1200" spc="-60" dirty="0">
                <a:latin typeface="Times New Roman"/>
                <a:cs typeface="Times New Roman"/>
              </a:rPr>
              <a:t> </a:t>
            </a:r>
            <a:r>
              <a:rPr sz="1200" spc="-5" dirty="0">
                <a:latin typeface="Times New Roman"/>
                <a:cs typeface="Times New Roman"/>
              </a:rPr>
              <a:t>CSC</a:t>
            </a:r>
            <a:endParaRPr sz="1200" dirty="0">
              <a:latin typeface="Times New Roman"/>
              <a:cs typeface="Times New Roman"/>
            </a:endParaRPr>
          </a:p>
        </p:txBody>
      </p:sp>
      <p:sp>
        <p:nvSpPr>
          <p:cNvPr id="5" name="object 5"/>
          <p:cNvSpPr txBox="1"/>
          <p:nvPr/>
        </p:nvSpPr>
        <p:spPr>
          <a:xfrm>
            <a:off x="4192270" y="8560307"/>
            <a:ext cx="1757045" cy="812800"/>
          </a:xfrm>
          <a:prstGeom prst="rect">
            <a:avLst/>
          </a:prstGeom>
        </p:spPr>
        <p:txBody>
          <a:bodyPr vert="horz" wrap="square" lIns="0" tIns="12700" rIns="0" bIns="0" rtlCol="0">
            <a:spAutoFit/>
          </a:bodyPr>
          <a:lstStyle/>
          <a:p>
            <a:pPr marL="12700" marR="5080" indent="8890" algn="just">
              <a:lnSpc>
                <a:spcPct val="143400"/>
              </a:lnSpc>
              <a:spcBef>
                <a:spcPts val="100"/>
              </a:spcBef>
            </a:pPr>
            <a:r>
              <a:rPr sz="1200" spc="-5" dirty="0">
                <a:latin typeface="Times New Roman"/>
                <a:cs typeface="Times New Roman"/>
              </a:rPr>
              <a:t>Dr. R. Venkateswara </a:t>
            </a:r>
            <a:r>
              <a:rPr sz="1200" dirty="0">
                <a:latin typeface="Times New Roman"/>
                <a:cs typeface="Times New Roman"/>
              </a:rPr>
              <a:t>Reddy </a:t>
            </a:r>
            <a:r>
              <a:rPr sz="1200" spc="-285" dirty="0">
                <a:latin typeface="Times New Roman"/>
                <a:cs typeface="Times New Roman"/>
              </a:rPr>
              <a:t> </a:t>
            </a:r>
            <a:r>
              <a:rPr sz="1200" spc="-5" dirty="0">
                <a:latin typeface="Times New Roman"/>
                <a:cs typeface="Times New Roman"/>
              </a:rPr>
              <a:t>Associate Professor </a:t>
            </a:r>
            <a:r>
              <a:rPr sz="1200" dirty="0">
                <a:latin typeface="Times New Roman"/>
                <a:cs typeface="Times New Roman"/>
              </a:rPr>
              <a:t>&amp; </a:t>
            </a:r>
            <a:r>
              <a:rPr sz="1200" spc="-10" dirty="0">
                <a:latin typeface="Times New Roman"/>
                <a:cs typeface="Times New Roman"/>
              </a:rPr>
              <a:t>HOD </a:t>
            </a:r>
            <a:r>
              <a:rPr sz="1200" spc="-285" dirty="0">
                <a:latin typeface="Times New Roman"/>
                <a:cs typeface="Times New Roman"/>
              </a:rPr>
              <a:t> </a:t>
            </a:r>
            <a:r>
              <a:rPr sz="1200" dirty="0">
                <a:latin typeface="Times New Roman"/>
                <a:cs typeface="Times New Roman"/>
              </a:rPr>
              <a:t>Dept.</a:t>
            </a:r>
            <a:r>
              <a:rPr sz="1200" spc="-30" dirty="0">
                <a:latin typeface="Times New Roman"/>
                <a:cs typeface="Times New Roman"/>
              </a:rPr>
              <a:t> </a:t>
            </a:r>
            <a:r>
              <a:rPr sz="1200" spc="10" dirty="0">
                <a:latin typeface="Times New Roman"/>
                <a:cs typeface="Times New Roman"/>
              </a:rPr>
              <a:t>of</a:t>
            </a:r>
            <a:r>
              <a:rPr sz="1200" spc="-55" dirty="0">
                <a:latin typeface="Times New Roman"/>
                <a:cs typeface="Times New Roman"/>
              </a:rPr>
              <a:t> </a:t>
            </a:r>
            <a:r>
              <a:rPr sz="1200" spc="-5" dirty="0">
                <a:latin typeface="Times New Roman"/>
                <a:cs typeface="Times New Roman"/>
              </a:rPr>
              <a:t>CSC</a:t>
            </a:r>
            <a:endParaRPr sz="1200" dirty="0">
              <a:latin typeface="Times New Roman"/>
              <a:cs typeface="Times New Roman"/>
            </a:endParaRPr>
          </a:p>
        </p:txBody>
      </p:sp>
      <p:grpSp>
        <p:nvGrpSpPr>
          <p:cNvPr id="6" name="object 6"/>
          <p:cNvGrpSpPr/>
          <p:nvPr/>
        </p:nvGrpSpPr>
        <p:grpSpPr>
          <a:xfrm>
            <a:off x="341375" y="341375"/>
            <a:ext cx="6906895" cy="10025380"/>
            <a:chOff x="341375" y="341375"/>
            <a:chExt cx="6906895" cy="10025380"/>
          </a:xfrm>
        </p:grpSpPr>
        <p:sp>
          <p:nvSpPr>
            <p:cNvPr id="7" name="object 7"/>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pic>
          <p:nvPicPr>
            <p:cNvPr id="8" name="object 8"/>
            <p:cNvPicPr/>
            <p:nvPr/>
          </p:nvPicPr>
          <p:blipFill>
            <a:blip r:embed="rId2" cstate="print"/>
            <a:stretch>
              <a:fillRect/>
            </a:stretch>
          </p:blipFill>
          <p:spPr>
            <a:xfrm>
              <a:off x="3098799" y="2839719"/>
              <a:ext cx="1276350" cy="120015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883911"/>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a:cs typeface="Times New Roman"/>
              </a:rPr>
              <a:t>CHAPTER</a:t>
            </a:r>
            <a:r>
              <a:rPr sz="2400" b="1" spc="-90" dirty="0">
                <a:latin typeface="Times New Roman"/>
                <a:cs typeface="Times New Roman"/>
              </a:rPr>
              <a:t> </a:t>
            </a:r>
            <a:r>
              <a:rPr sz="2400" b="1" dirty="0">
                <a:latin typeface="Times New Roman"/>
                <a:cs typeface="Times New Roman"/>
              </a:rPr>
              <a:t>6</a:t>
            </a:r>
            <a:endParaRPr sz="24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p:nvPr/>
        </p:nvSpPr>
        <p:spPr>
          <a:xfrm>
            <a:off x="3712464" y="9815555"/>
            <a:ext cx="180340" cy="123752"/>
          </a:xfrm>
          <a:prstGeom prst="rect">
            <a:avLst/>
          </a:prstGeom>
        </p:spPr>
        <p:txBody>
          <a:bodyPr vert="horz" wrap="square" lIns="0" tIns="635" rIns="0" bIns="0" rtlCol="0">
            <a:spAutoFit/>
          </a:bodyPr>
          <a:lstStyle/>
          <a:p>
            <a:pPr marL="38100">
              <a:lnSpc>
                <a:spcPct val="100000"/>
              </a:lnSpc>
              <a:spcBef>
                <a:spcPts val="5"/>
              </a:spcBef>
            </a:pPr>
            <a:r>
              <a:rPr lang="en-IN" sz="800" spc="-5" dirty="0">
                <a:latin typeface="Times New Roman"/>
                <a:cs typeface="Times New Roman"/>
              </a:rPr>
              <a:t>15</a:t>
            </a:r>
            <a:endParaRPr sz="8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6828" y="1011681"/>
            <a:ext cx="6391275" cy="782907"/>
          </a:xfrm>
          <a:prstGeom prst="rect">
            <a:avLst/>
          </a:prstGeom>
        </p:spPr>
        <p:txBody>
          <a:bodyPr vert="horz" wrap="square" lIns="0" tIns="13335" rIns="0" bIns="0" rtlCol="0">
            <a:spAutoFit/>
          </a:bodyPr>
          <a:lstStyle/>
          <a:p>
            <a:pPr marL="12065" algn="ctr">
              <a:lnSpc>
                <a:spcPct val="100000"/>
              </a:lnSpc>
              <a:spcBef>
                <a:spcPts val="105"/>
              </a:spcBef>
              <a:tabLst>
                <a:tab pos="289560" algn="l"/>
                <a:tab pos="290195" algn="l"/>
              </a:tabLst>
            </a:pPr>
            <a:r>
              <a:rPr lang="en-IN" sz="1600" b="1" dirty="0">
                <a:latin typeface="Times New Roman"/>
                <a:cs typeface="Times New Roman"/>
              </a:rPr>
              <a:t>6. </a:t>
            </a:r>
            <a:r>
              <a:rPr sz="1600" b="1" dirty="0">
                <a:latin typeface="Times New Roman"/>
                <a:cs typeface="Times New Roman"/>
              </a:rPr>
              <a:t>IMPLEMENTATION</a:t>
            </a:r>
            <a:r>
              <a:rPr sz="1600" b="1" spc="-75" dirty="0">
                <a:latin typeface="Times New Roman"/>
                <a:cs typeface="Times New Roman"/>
              </a:rPr>
              <a:t> </a:t>
            </a:r>
            <a:r>
              <a:rPr sz="1600" b="1" spc="-5" dirty="0">
                <a:latin typeface="Times New Roman"/>
                <a:cs typeface="Times New Roman"/>
              </a:rPr>
              <a:t>AND</a:t>
            </a:r>
            <a:r>
              <a:rPr sz="1600" b="1" spc="-55" dirty="0">
                <a:latin typeface="Times New Roman"/>
                <a:cs typeface="Times New Roman"/>
              </a:rPr>
              <a:t> </a:t>
            </a:r>
            <a:r>
              <a:rPr sz="1600" b="1" spc="-5" dirty="0">
                <a:latin typeface="Times New Roman"/>
                <a:cs typeface="Times New Roman"/>
              </a:rPr>
              <a:t>DISCUSS</a:t>
            </a:r>
            <a:r>
              <a:rPr lang="en-IN" sz="1600" b="1" spc="-5" dirty="0">
                <a:latin typeface="Times New Roman"/>
                <a:cs typeface="Times New Roman"/>
              </a:rPr>
              <a:t>ION</a:t>
            </a:r>
            <a:endParaRPr lang="en-IN" sz="1600" dirty="0">
              <a:latin typeface="Times New Roman"/>
              <a:cs typeface="Times New Roman"/>
            </a:endParaRPr>
          </a:p>
          <a:p>
            <a:pPr>
              <a:lnSpc>
                <a:spcPct val="100000"/>
              </a:lnSpc>
              <a:spcBef>
                <a:spcPts val="45"/>
              </a:spcBef>
              <a:buFont typeface="Times New Roman"/>
              <a:buAutoNum type="arabicPeriod" startAt="8"/>
            </a:pPr>
            <a:endParaRPr lang="en-IN" sz="1800" dirty="0">
              <a:latin typeface="Times New Roman"/>
              <a:cs typeface="Times New Roman"/>
            </a:endParaRPr>
          </a:p>
          <a:p>
            <a:pPr marL="12065" lvl="1" algn="ctr">
              <a:lnSpc>
                <a:spcPct val="100000"/>
              </a:lnSpc>
              <a:tabLst>
                <a:tab pos="2284095" algn="l"/>
                <a:tab pos="2284730" algn="l"/>
              </a:tabLst>
            </a:pPr>
            <a:r>
              <a:rPr lang="en-IN" sz="1600" b="1" dirty="0">
                <a:latin typeface="Times New Roman"/>
                <a:cs typeface="Times New Roman"/>
              </a:rPr>
              <a:t>6.1. IMPLEMENTATION</a:t>
            </a:r>
            <a:endParaRPr lang="en-IN" sz="1600" dirty="0">
              <a:latin typeface="Times New Roman"/>
              <a:cs typeface="Times New Roman"/>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6" name="object 6"/>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a:cs typeface="Times New Roman"/>
              </a:rPr>
              <a:t>17</a:t>
            </a:r>
            <a:endParaRPr sz="800" dirty="0">
              <a:latin typeface="Times New Roman"/>
              <a:cs typeface="Times New Roman"/>
            </a:endParaRPr>
          </a:p>
        </p:txBody>
      </p:sp>
      <p:pic>
        <p:nvPicPr>
          <p:cNvPr id="16" name="Picture 15" descr="A screen shot of a computer program&#10;&#10;Description automatically generated">
            <a:extLst>
              <a:ext uri="{FF2B5EF4-FFF2-40B4-BE49-F238E27FC236}">
                <a16:creationId xmlns:a16="http://schemas.microsoft.com/office/drawing/2014/main" id="{3915C993-5DEB-4E8F-CF61-CDE6844892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376" y="1909275"/>
            <a:ext cx="6873748" cy="3132625"/>
          </a:xfrm>
          <a:prstGeom prst="rect">
            <a:avLst/>
          </a:prstGeom>
        </p:spPr>
      </p:pic>
      <p:pic>
        <p:nvPicPr>
          <p:cNvPr id="20" name="Picture 19" descr="A screen shot of a computer program&#10;&#10;Description automatically generated">
            <a:extLst>
              <a:ext uri="{FF2B5EF4-FFF2-40B4-BE49-F238E27FC236}">
                <a16:creationId xmlns:a16="http://schemas.microsoft.com/office/drawing/2014/main" id="{71E9B7CB-8CBA-4933-346C-77A691C75B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832" y="5011849"/>
            <a:ext cx="6850865" cy="2980448"/>
          </a:xfrm>
          <a:prstGeom prst="rect">
            <a:avLst/>
          </a:prstGeom>
        </p:spPr>
      </p:pic>
      <p:pic>
        <p:nvPicPr>
          <p:cNvPr id="22" name="Picture 21" descr="A screen shot of a computer&#10;&#10;Description automatically generated">
            <a:extLst>
              <a:ext uri="{FF2B5EF4-FFF2-40B4-BE49-F238E27FC236}">
                <a16:creationId xmlns:a16="http://schemas.microsoft.com/office/drawing/2014/main" id="{461AD97F-9DBF-5C26-86C6-1EAA8A3100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832" y="7961927"/>
            <a:ext cx="6834292" cy="2344998"/>
          </a:xfrm>
          <a:prstGeom prst="rect">
            <a:avLst/>
          </a:prstGeom>
        </p:spPr>
      </p:pic>
      <p:sp>
        <p:nvSpPr>
          <p:cNvPr id="2" name="TextBox 1">
            <a:extLst>
              <a:ext uri="{FF2B5EF4-FFF2-40B4-BE49-F238E27FC236}">
                <a16:creationId xmlns:a16="http://schemas.microsoft.com/office/drawing/2014/main" id="{A379C2C0-F4C0-E98C-BF03-1C70544C4D82}"/>
              </a:ext>
            </a:extLst>
          </p:cNvPr>
          <p:cNvSpPr txBox="1"/>
          <p:nvPr/>
        </p:nvSpPr>
        <p:spPr>
          <a:xfrm>
            <a:off x="3549650" y="10331069"/>
            <a:ext cx="76200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16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94722" y="5151120"/>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a:cs typeface="Times New Roman"/>
              </a:rPr>
              <a:t>CHAPTER</a:t>
            </a:r>
            <a:r>
              <a:rPr sz="2400" b="1" spc="-90" dirty="0">
                <a:latin typeface="Times New Roman"/>
                <a:cs typeface="Times New Roman"/>
              </a:rPr>
              <a:t> </a:t>
            </a:r>
            <a:r>
              <a:rPr sz="2400" b="1" dirty="0">
                <a:latin typeface="Times New Roman"/>
                <a:cs typeface="Times New Roman"/>
              </a:rPr>
              <a:t>7</a:t>
            </a:r>
            <a:endParaRPr sz="24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5" name="TextBox 4">
            <a:extLst>
              <a:ext uri="{FF2B5EF4-FFF2-40B4-BE49-F238E27FC236}">
                <a16:creationId xmlns:a16="http://schemas.microsoft.com/office/drawing/2014/main" id="{738A90C9-A16D-7487-21A3-2ED1451B0DFF}"/>
              </a:ext>
            </a:extLst>
          </p:cNvPr>
          <p:cNvSpPr txBox="1"/>
          <p:nvPr/>
        </p:nvSpPr>
        <p:spPr>
          <a:xfrm>
            <a:off x="3814851" y="9852556"/>
            <a:ext cx="3352800"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17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6828" y="975105"/>
            <a:ext cx="6343650" cy="259686"/>
          </a:xfrm>
          <a:prstGeom prst="rect">
            <a:avLst/>
          </a:prstGeom>
        </p:spPr>
        <p:txBody>
          <a:bodyPr vert="horz" wrap="square" lIns="0" tIns="13335" rIns="0" bIns="0" rtlCol="0">
            <a:spAutoFit/>
          </a:bodyPr>
          <a:lstStyle/>
          <a:p>
            <a:pPr marL="12700" algn="ctr">
              <a:lnSpc>
                <a:spcPct val="100000"/>
              </a:lnSpc>
              <a:spcBef>
                <a:spcPts val="105"/>
              </a:spcBef>
              <a:tabLst>
                <a:tab pos="289560" algn="l"/>
              </a:tabLst>
            </a:pPr>
            <a:r>
              <a:rPr lang="en-IN" sz="1600" b="1" spc="-15" dirty="0">
                <a:latin typeface="Times New Roman"/>
                <a:cs typeface="Times New Roman"/>
              </a:rPr>
              <a:t>7</a:t>
            </a:r>
            <a:r>
              <a:rPr sz="1600" b="1" spc="-15" dirty="0">
                <a:latin typeface="Times New Roman"/>
                <a:cs typeface="Times New Roman"/>
              </a:rPr>
              <a:t>.	</a:t>
            </a:r>
            <a:r>
              <a:rPr sz="1600" b="1" dirty="0">
                <a:latin typeface="Times New Roman"/>
                <a:cs typeface="Times New Roman"/>
              </a:rPr>
              <a:t>RESULT</a:t>
            </a:r>
            <a:endParaRPr sz="1600" dirty="0">
              <a:latin typeface="Times New Roman"/>
              <a:cs typeface="Times New Roman"/>
            </a:endParaRPr>
          </a:p>
        </p:txBody>
      </p:sp>
      <p:sp>
        <p:nvSpPr>
          <p:cNvPr id="4" name="object 4"/>
          <p:cNvSpPr txBox="1"/>
          <p:nvPr/>
        </p:nvSpPr>
        <p:spPr>
          <a:xfrm>
            <a:off x="3838447" y="3465956"/>
            <a:ext cx="4279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a:t>
            </a:r>
            <a:r>
              <a:rPr sz="1200" b="1" spc="-65" dirty="0">
                <a:latin typeface="Times New Roman"/>
                <a:cs typeface="Times New Roman"/>
              </a:rPr>
              <a:t> </a:t>
            </a:r>
            <a:r>
              <a:rPr sz="1200" b="1" dirty="0">
                <a:latin typeface="Times New Roman"/>
                <a:cs typeface="Times New Roman"/>
              </a:rPr>
              <a:t>11</a:t>
            </a:r>
            <a:endParaRPr sz="1200" dirty="0">
              <a:latin typeface="Times New Roman"/>
              <a:cs typeface="Times New Roman"/>
            </a:endParaRPr>
          </a:p>
        </p:txBody>
      </p:sp>
      <p:sp>
        <p:nvSpPr>
          <p:cNvPr id="5" name="object 5"/>
          <p:cNvSpPr txBox="1"/>
          <p:nvPr/>
        </p:nvSpPr>
        <p:spPr>
          <a:xfrm>
            <a:off x="716076" y="4164329"/>
            <a:ext cx="197231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Website</a:t>
            </a:r>
            <a:r>
              <a:rPr sz="1800" b="1" spc="380" dirty="0">
                <a:latin typeface="Times New Roman"/>
                <a:cs typeface="Times New Roman"/>
              </a:rPr>
              <a:t> </a:t>
            </a:r>
            <a:r>
              <a:rPr sz="1800" b="1" spc="-5" dirty="0">
                <a:latin typeface="Times New Roman"/>
                <a:cs typeface="Times New Roman"/>
              </a:rPr>
              <a:t>interaface:</a:t>
            </a:r>
            <a:endParaRPr sz="1800" dirty="0">
              <a:latin typeface="Times New Roman"/>
              <a:cs typeface="Times New Roman"/>
            </a:endParaRPr>
          </a:p>
        </p:txBody>
      </p:sp>
      <p:sp>
        <p:nvSpPr>
          <p:cNvPr id="6" name="object 6"/>
          <p:cNvSpPr txBox="1"/>
          <p:nvPr/>
        </p:nvSpPr>
        <p:spPr>
          <a:xfrm>
            <a:off x="3686047" y="9435794"/>
            <a:ext cx="4279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a:t>
            </a:r>
            <a:r>
              <a:rPr sz="1200" b="1" spc="-65" dirty="0">
                <a:latin typeface="Times New Roman"/>
                <a:cs typeface="Times New Roman"/>
              </a:rPr>
              <a:t> </a:t>
            </a:r>
            <a:r>
              <a:rPr sz="1200" b="1" dirty="0">
                <a:latin typeface="Times New Roman"/>
                <a:cs typeface="Times New Roman"/>
              </a:rPr>
              <a:t>12</a:t>
            </a:r>
            <a:endParaRPr sz="1200" dirty="0">
              <a:latin typeface="Times New Roman"/>
              <a:cs typeface="Times New Roman"/>
            </a:endParaRPr>
          </a:p>
        </p:txBody>
      </p:sp>
      <p:sp>
        <p:nvSpPr>
          <p:cNvPr id="8" name="object 8"/>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9" name="object 9"/>
          <p:cNvSpPr txBox="1"/>
          <p:nvPr/>
        </p:nvSpPr>
        <p:spPr>
          <a:xfrm>
            <a:off x="3734815" y="9821650"/>
            <a:ext cx="129539" cy="123752"/>
          </a:xfrm>
          <a:prstGeom prst="rect">
            <a:avLst/>
          </a:prstGeom>
        </p:spPr>
        <p:txBody>
          <a:bodyPr vert="horz" wrap="square" lIns="0" tIns="635" rIns="0" bIns="0" rtlCol="0">
            <a:spAutoFit/>
          </a:bodyPr>
          <a:lstStyle/>
          <a:p>
            <a:pPr marL="12700">
              <a:lnSpc>
                <a:spcPct val="100000"/>
              </a:lnSpc>
              <a:spcBef>
                <a:spcPts val="5"/>
              </a:spcBef>
            </a:pPr>
            <a:r>
              <a:rPr lang="en-IN" sz="800" spc="5" dirty="0">
                <a:latin typeface="Times New Roman"/>
                <a:cs typeface="Times New Roman"/>
              </a:rPr>
              <a:t>18</a:t>
            </a:r>
            <a:endParaRPr sz="800" dirty="0">
              <a:latin typeface="Times New Roman"/>
              <a:cs typeface="Times New Roman"/>
            </a:endParaRPr>
          </a:p>
        </p:txBody>
      </p:sp>
      <p:pic>
        <p:nvPicPr>
          <p:cNvPr id="11" name="Picture 10" descr="A screenshot of a computer&#10;&#10;Description automatically generated">
            <a:extLst>
              <a:ext uri="{FF2B5EF4-FFF2-40B4-BE49-F238E27FC236}">
                <a16:creationId xmlns:a16="http://schemas.microsoft.com/office/drawing/2014/main" id="{7A7FEC2D-B08C-1915-5A0A-64616BABB2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840" y="1388625"/>
            <a:ext cx="6637210" cy="3797206"/>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CB1F8A3-67BF-CBDC-33F7-422234E9BD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048" y="4786680"/>
            <a:ext cx="6637210" cy="44649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5191" y="5158485"/>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a:cs typeface="Times New Roman"/>
              </a:rPr>
              <a:t>CHAPTER</a:t>
            </a:r>
            <a:r>
              <a:rPr sz="2400" b="1" spc="-90" dirty="0">
                <a:latin typeface="Times New Roman"/>
                <a:cs typeface="Times New Roman"/>
              </a:rPr>
              <a:t> </a:t>
            </a:r>
            <a:r>
              <a:rPr sz="2400" b="1" dirty="0">
                <a:latin typeface="Times New Roman"/>
                <a:cs typeface="Times New Roman"/>
              </a:rPr>
              <a:t>8</a:t>
            </a:r>
            <a:endParaRPr sz="24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5" name="TextBox 4">
            <a:extLst>
              <a:ext uri="{FF2B5EF4-FFF2-40B4-BE49-F238E27FC236}">
                <a16:creationId xmlns:a16="http://schemas.microsoft.com/office/drawing/2014/main" id="{97541D2E-503D-9725-24B6-7BE9F5DB895E}"/>
              </a:ext>
            </a:extLst>
          </p:cNvPr>
          <p:cNvSpPr txBox="1"/>
          <p:nvPr/>
        </p:nvSpPr>
        <p:spPr>
          <a:xfrm>
            <a:off x="3604323" y="9766300"/>
            <a:ext cx="3810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19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3252" y="885665"/>
            <a:ext cx="6309995" cy="3719608"/>
          </a:xfrm>
          <a:prstGeom prst="rect">
            <a:avLst/>
          </a:prstGeom>
        </p:spPr>
        <p:txBody>
          <a:bodyPr vert="horz" wrap="square" lIns="0" tIns="13335" rIns="0" bIns="0" rtlCol="0">
            <a:spAutoFit/>
          </a:bodyPr>
          <a:lstStyle/>
          <a:p>
            <a:pPr marL="12700" algn="ctr">
              <a:lnSpc>
                <a:spcPct val="100000"/>
              </a:lnSpc>
              <a:spcBef>
                <a:spcPts val="105"/>
              </a:spcBef>
            </a:pPr>
            <a:r>
              <a:rPr lang="en-IN" sz="1200" b="1" spc="-10" dirty="0">
                <a:latin typeface="Times New Roman" panose="02020603050405020304" pitchFamily="18" charset="0"/>
                <a:cs typeface="Times New Roman" panose="02020603050405020304" pitchFamily="18" charset="0"/>
              </a:rPr>
              <a:t>8</a:t>
            </a:r>
            <a:r>
              <a:rPr sz="1200" b="1" spc="-15" dirty="0">
                <a:latin typeface="Times New Roman" panose="02020603050405020304" pitchFamily="18" charset="0"/>
                <a:cs typeface="Times New Roman" panose="02020603050405020304" pitchFamily="18" charset="0"/>
              </a:rPr>
              <a:t>.</a:t>
            </a:r>
            <a:r>
              <a:rPr sz="1200" b="1" spc="-190" dirty="0">
                <a:latin typeface="Times New Roman" panose="02020603050405020304" pitchFamily="18" charset="0"/>
                <a:cs typeface="Times New Roman" panose="02020603050405020304" pitchFamily="18" charset="0"/>
              </a:rPr>
              <a:t> </a:t>
            </a:r>
            <a:r>
              <a:rPr sz="1200" b="1" spc="-5" dirty="0">
                <a:latin typeface="Times New Roman" panose="02020603050405020304" pitchFamily="18" charset="0"/>
                <a:cs typeface="Times New Roman" panose="02020603050405020304" pitchFamily="18" charset="0"/>
              </a:rPr>
              <a:t>C</a:t>
            </a:r>
            <a:r>
              <a:rPr sz="1200" b="1" spc="5" dirty="0">
                <a:latin typeface="Times New Roman" panose="02020603050405020304" pitchFamily="18" charset="0"/>
                <a:cs typeface="Times New Roman" panose="02020603050405020304" pitchFamily="18" charset="0"/>
              </a:rPr>
              <a:t>O</a:t>
            </a:r>
            <a:r>
              <a:rPr sz="1200" b="1" spc="-10" dirty="0">
                <a:latin typeface="Times New Roman" panose="02020603050405020304" pitchFamily="18" charset="0"/>
                <a:cs typeface="Times New Roman" panose="02020603050405020304" pitchFamily="18" charset="0"/>
              </a:rPr>
              <a:t>N</a:t>
            </a:r>
            <a:r>
              <a:rPr sz="1200" b="1" spc="-5" dirty="0">
                <a:latin typeface="Times New Roman" panose="02020603050405020304" pitchFamily="18" charset="0"/>
                <a:cs typeface="Times New Roman" panose="02020603050405020304" pitchFamily="18" charset="0"/>
              </a:rPr>
              <a:t>C</a:t>
            </a:r>
            <a:r>
              <a:rPr sz="1200" b="1" spc="10" dirty="0">
                <a:latin typeface="Times New Roman" panose="02020603050405020304" pitchFamily="18" charset="0"/>
                <a:cs typeface="Times New Roman" panose="02020603050405020304" pitchFamily="18" charset="0"/>
              </a:rPr>
              <a:t>L</a:t>
            </a:r>
            <a:r>
              <a:rPr sz="1200" b="1" spc="-10" dirty="0">
                <a:latin typeface="Times New Roman" panose="02020603050405020304" pitchFamily="18" charset="0"/>
                <a:cs typeface="Times New Roman" panose="02020603050405020304" pitchFamily="18" charset="0"/>
              </a:rPr>
              <a:t>US</a:t>
            </a:r>
            <a:r>
              <a:rPr sz="1200" b="1" dirty="0">
                <a:latin typeface="Times New Roman" panose="02020603050405020304" pitchFamily="18" charset="0"/>
                <a:cs typeface="Times New Roman" panose="02020603050405020304" pitchFamily="18" charset="0"/>
              </a:rPr>
              <a:t>ION </a:t>
            </a:r>
            <a:r>
              <a:rPr sz="1200" b="1" spc="-5" dirty="0">
                <a:latin typeface="Times New Roman" panose="02020603050405020304" pitchFamily="18" charset="0"/>
                <a:cs typeface="Times New Roman" panose="02020603050405020304" pitchFamily="18" charset="0"/>
              </a:rPr>
              <a:t>AN</a:t>
            </a:r>
            <a:r>
              <a:rPr sz="1200" b="1" spc="5" dirty="0">
                <a:latin typeface="Times New Roman" panose="02020603050405020304" pitchFamily="18" charset="0"/>
                <a:cs typeface="Times New Roman" panose="02020603050405020304" pitchFamily="18" charset="0"/>
              </a:rPr>
              <a:t>D</a:t>
            </a:r>
            <a:r>
              <a:rPr sz="1200" b="1" spc="-25" dirty="0">
                <a:latin typeface="Times New Roman" panose="02020603050405020304" pitchFamily="18" charset="0"/>
                <a:cs typeface="Times New Roman" panose="02020603050405020304" pitchFamily="18" charset="0"/>
              </a:rPr>
              <a:t> </a:t>
            </a:r>
            <a:r>
              <a:rPr sz="1200" b="1" dirty="0">
                <a:latin typeface="Times New Roman" panose="02020603050405020304" pitchFamily="18" charset="0"/>
                <a:cs typeface="Times New Roman" panose="02020603050405020304" pitchFamily="18" charset="0"/>
              </a:rPr>
              <a:t>F</a:t>
            </a:r>
            <a:r>
              <a:rPr sz="1200" b="1" spc="-5" dirty="0">
                <a:latin typeface="Times New Roman" panose="02020603050405020304" pitchFamily="18" charset="0"/>
                <a:cs typeface="Times New Roman" panose="02020603050405020304" pitchFamily="18" charset="0"/>
              </a:rPr>
              <a:t>U</a:t>
            </a:r>
            <a:r>
              <a:rPr sz="1200" b="1" spc="10" dirty="0">
                <a:latin typeface="Times New Roman" panose="02020603050405020304" pitchFamily="18" charset="0"/>
                <a:cs typeface="Times New Roman" panose="02020603050405020304" pitchFamily="18" charset="0"/>
              </a:rPr>
              <a:t>T</a:t>
            </a:r>
            <a:r>
              <a:rPr sz="1200" b="1" spc="-5" dirty="0">
                <a:latin typeface="Times New Roman" panose="02020603050405020304" pitchFamily="18" charset="0"/>
                <a:cs typeface="Times New Roman" panose="02020603050405020304" pitchFamily="18" charset="0"/>
              </a:rPr>
              <a:t>U</a:t>
            </a:r>
            <a:r>
              <a:rPr sz="1200" b="1" spc="-30" dirty="0">
                <a:latin typeface="Times New Roman" panose="02020603050405020304" pitchFamily="18" charset="0"/>
                <a:cs typeface="Times New Roman" panose="02020603050405020304" pitchFamily="18" charset="0"/>
              </a:rPr>
              <a:t>R</a:t>
            </a:r>
            <a:r>
              <a:rPr sz="1200" b="1" spc="5" dirty="0">
                <a:latin typeface="Times New Roman" panose="02020603050405020304" pitchFamily="18" charset="0"/>
                <a:cs typeface="Times New Roman" panose="02020603050405020304" pitchFamily="18" charset="0"/>
              </a:rPr>
              <a:t>E</a:t>
            </a:r>
            <a:r>
              <a:rPr sz="1200" b="1" spc="-5" dirty="0">
                <a:latin typeface="Times New Roman" panose="02020603050405020304" pitchFamily="18" charset="0"/>
                <a:cs typeface="Times New Roman" panose="02020603050405020304" pitchFamily="18" charset="0"/>
              </a:rPr>
              <a:t> </a:t>
            </a:r>
            <a:r>
              <a:rPr sz="1200" b="1" spc="10" dirty="0">
                <a:latin typeface="Times New Roman" panose="02020603050405020304" pitchFamily="18" charset="0"/>
                <a:cs typeface="Times New Roman" panose="02020603050405020304" pitchFamily="18" charset="0"/>
              </a:rPr>
              <a:t>E</a:t>
            </a:r>
            <a:r>
              <a:rPr sz="1200" b="1" spc="-30" dirty="0">
                <a:latin typeface="Times New Roman" panose="02020603050405020304" pitchFamily="18" charset="0"/>
                <a:cs typeface="Times New Roman" panose="02020603050405020304" pitchFamily="18" charset="0"/>
              </a:rPr>
              <a:t>N</a:t>
            </a:r>
            <a:r>
              <a:rPr sz="1200" b="1" spc="5" dirty="0">
                <a:latin typeface="Times New Roman" panose="02020603050405020304" pitchFamily="18" charset="0"/>
                <a:cs typeface="Times New Roman" panose="02020603050405020304" pitchFamily="18" charset="0"/>
              </a:rPr>
              <a:t>H</a:t>
            </a:r>
            <a:r>
              <a:rPr sz="1200" b="1" spc="-10" dirty="0">
                <a:latin typeface="Times New Roman" panose="02020603050405020304" pitchFamily="18" charset="0"/>
                <a:cs typeface="Times New Roman" panose="02020603050405020304" pitchFamily="18" charset="0"/>
              </a:rPr>
              <a:t>A</a:t>
            </a:r>
            <a:r>
              <a:rPr sz="1200" b="1" spc="-5" dirty="0">
                <a:latin typeface="Times New Roman" panose="02020603050405020304" pitchFamily="18" charset="0"/>
                <a:cs typeface="Times New Roman" panose="02020603050405020304" pitchFamily="18" charset="0"/>
              </a:rPr>
              <a:t>NC</a:t>
            </a:r>
            <a:r>
              <a:rPr sz="1200" b="1" spc="10" dirty="0">
                <a:latin typeface="Times New Roman" panose="02020603050405020304" pitchFamily="18" charset="0"/>
                <a:cs typeface="Times New Roman" panose="02020603050405020304" pitchFamily="18" charset="0"/>
              </a:rPr>
              <a:t>E</a:t>
            </a:r>
            <a:r>
              <a:rPr sz="1200" b="1" spc="-5" dirty="0">
                <a:latin typeface="Times New Roman" panose="02020603050405020304" pitchFamily="18" charset="0"/>
                <a:cs typeface="Times New Roman" panose="02020603050405020304" pitchFamily="18" charset="0"/>
              </a:rPr>
              <a:t>M</a:t>
            </a:r>
            <a:r>
              <a:rPr sz="1200" b="1" spc="10" dirty="0">
                <a:latin typeface="Times New Roman" panose="02020603050405020304" pitchFamily="18" charset="0"/>
                <a:cs typeface="Times New Roman" panose="02020603050405020304" pitchFamily="18" charset="0"/>
              </a:rPr>
              <a:t>E</a:t>
            </a:r>
            <a:r>
              <a:rPr sz="1200" b="1" spc="-30" dirty="0">
                <a:latin typeface="Times New Roman" panose="02020603050405020304" pitchFamily="18" charset="0"/>
                <a:cs typeface="Times New Roman" panose="02020603050405020304" pitchFamily="18" charset="0"/>
              </a:rPr>
              <a:t>M</a:t>
            </a:r>
            <a:r>
              <a:rPr sz="1200" b="1" spc="5" dirty="0">
                <a:latin typeface="Times New Roman" panose="02020603050405020304" pitchFamily="18" charset="0"/>
                <a:cs typeface="Times New Roman" panose="02020603050405020304" pitchFamily="18" charset="0"/>
              </a:rPr>
              <a:t>T</a:t>
            </a:r>
            <a:endParaRPr sz="1200" dirty="0">
              <a:latin typeface="Times New Roman" panose="02020603050405020304" pitchFamily="18" charset="0"/>
              <a:cs typeface="Times New Roman" panose="02020603050405020304" pitchFamily="18" charset="0"/>
            </a:endParaRPr>
          </a:p>
          <a:p>
            <a:pPr algn="just">
              <a:lnSpc>
                <a:spcPct val="100000"/>
              </a:lnSpc>
              <a:spcBef>
                <a:spcPts val="50"/>
              </a:spcBef>
            </a:pPr>
            <a:endParaRPr sz="1200" dirty="0">
              <a:latin typeface="Times New Roman" panose="02020603050405020304" pitchFamily="18" charset="0"/>
              <a:cs typeface="Times New Roman" panose="02020603050405020304" pitchFamily="18" charset="0"/>
            </a:endParaRPr>
          </a:p>
          <a:p>
            <a:pPr marL="12700" algn="just">
              <a:lnSpc>
                <a:spcPct val="100000"/>
              </a:lnSpc>
            </a:pPr>
            <a:r>
              <a:rPr sz="1200" b="1" spc="-5" dirty="0">
                <a:latin typeface="Times New Roman" panose="02020603050405020304" pitchFamily="18" charset="0"/>
                <a:cs typeface="Times New Roman" panose="02020603050405020304" pitchFamily="18" charset="0"/>
              </a:rPr>
              <a:t>8</a:t>
            </a:r>
            <a:r>
              <a:rPr sz="1200" b="1" spc="5" dirty="0">
                <a:latin typeface="Times New Roman" panose="02020603050405020304" pitchFamily="18" charset="0"/>
                <a:cs typeface="Times New Roman" panose="02020603050405020304" pitchFamily="18" charset="0"/>
              </a:rPr>
              <a:t>.</a:t>
            </a:r>
            <a:r>
              <a:rPr sz="1200" b="1" spc="-5" dirty="0">
                <a:latin typeface="Times New Roman" panose="02020603050405020304" pitchFamily="18" charset="0"/>
                <a:cs typeface="Times New Roman" panose="02020603050405020304" pitchFamily="18" charset="0"/>
              </a:rPr>
              <a:t>1. </a:t>
            </a:r>
            <a:r>
              <a:rPr sz="1200" b="1" spc="-10" dirty="0">
                <a:latin typeface="Times New Roman" panose="02020603050405020304" pitchFamily="18" charset="0"/>
                <a:cs typeface="Times New Roman" panose="02020603050405020304" pitchFamily="18" charset="0"/>
              </a:rPr>
              <a:t>CONC</a:t>
            </a:r>
            <a:r>
              <a:rPr sz="1200" b="1" spc="-5" dirty="0">
                <a:latin typeface="Times New Roman" panose="02020603050405020304" pitchFamily="18" charset="0"/>
                <a:cs typeface="Times New Roman" panose="02020603050405020304" pitchFamily="18" charset="0"/>
              </a:rPr>
              <a:t>L</a:t>
            </a:r>
            <a:r>
              <a:rPr sz="1200" b="1" spc="-10" dirty="0">
                <a:latin typeface="Times New Roman" panose="02020603050405020304" pitchFamily="18" charset="0"/>
                <a:cs typeface="Times New Roman" panose="02020603050405020304" pitchFamily="18" charset="0"/>
              </a:rPr>
              <a:t>US</a:t>
            </a:r>
            <a:r>
              <a:rPr sz="1200" b="1" dirty="0">
                <a:latin typeface="Times New Roman" panose="02020603050405020304" pitchFamily="18" charset="0"/>
                <a:cs typeface="Times New Roman" panose="02020603050405020304" pitchFamily="18" charset="0"/>
              </a:rPr>
              <a:t>I</a:t>
            </a:r>
            <a:r>
              <a:rPr sz="1200" b="1" spc="-10" dirty="0">
                <a:latin typeface="Times New Roman" panose="02020603050405020304" pitchFamily="18" charset="0"/>
                <a:cs typeface="Times New Roman" panose="02020603050405020304" pitchFamily="18" charset="0"/>
              </a:rPr>
              <a:t>ON</a:t>
            </a:r>
            <a:endParaRPr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Efficiency Boost</a:t>
            </a:r>
            <a:r>
              <a:rPr lang="en-US" sz="1200" dirty="0">
                <a:latin typeface="Times New Roman" panose="02020603050405020304" pitchFamily="18" charset="0"/>
                <a:cs typeface="Times New Roman" panose="02020603050405020304" pitchFamily="18" charset="0"/>
              </a:rPr>
              <a:t>: Implementing Puppeteer and Cheerio in our Node.js application significantly enhances efficiency by automating data extraction and parsing tasks.</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Real-Time Data Access</a:t>
            </a:r>
            <a:r>
              <a:rPr lang="en-US" sz="1200" dirty="0">
                <a:latin typeface="Times New Roman" panose="02020603050405020304" pitchFamily="18" charset="0"/>
                <a:cs typeface="Times New Roman" panose="02020603050405020304" pitchFamily="18" charset="0"/>
              </a:rPr>
              <a:t>: Users benefit from real-time access to educational results, improving transparency and reducing administrative overhead.</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Scalability</a:t>
            </a:r>
            <a:r>
              <a:rPr lang="en-US" sz="1200" dirty="0">
                <a:latin typeface="Times New Roman" panose="02020603050405020304" pitchFamily="18" charset="0"/>
                <a:cs typeface="Times New Roman" panose="02020603050405020304" pitchFamily="18" charset="0"/>
              </a:rPr>
              <a:t>: Leveraging MongoDB ensures scalable data storage and retrieval, accommodating future growth in user base and data volume.</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User Experience</a:t>
            </a:r>
            <a:r>
              <a:rPr lang="en-US" sz="1200" dirty="0">
                <a:latin typeface="Times New Roman" panose="02020603050405020304" pitchFamily="18" charset="0"/>
                <a:cs typeface="Times New Roman" panose="02020603050405020304" pitchFamily="18" charset="0"/>
              </a:rPr>
              <a:t>: The intuitive web interface powered by Express.js facilitates seamless interaction, enhancing user experience with minimal latency.</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Compliance and Ethics</a:t>
            </a:r>
            <a:r>
              <a:rPr lang="en-US" sz="1200" dirty="0">
                <a:latin typeface="Times New Roman" panose="02020603050405020304" pitchFamily="18" charset="0"/>
                <a:cs typeface="Times New Roman" panose="02020603050405020304" pitchFamily="18" charset="0"/>
              </a:rPr>
              <a:t>: Adherence to legal and ethical standards in web scraping practices is crucial to maintain trust and avoid legal issues.</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Data Integrity</a:t>
            </a:r>
            <a:r>
              <a:rPr lang="en-US" sz="1200" dirty="0">
                <a:latin typeface="Times New Roman" panose="02020603050405020304" pitchFamily="18" charset="0"/>
                <a:cs typeface="Times New Roman" panose="02020603050405020304" pitchFamily="18" charset="0"/>
              </a:rPr>
              <a:t>: Robust data processing ensures scraped information is accurate and reliable, supporting informed decision-making.</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Continuous Improvement</a:t>
            </a:r>
            <a:r>
              <a:rPr lang="en-US" sz="1200" dirty="0">
                <a:latin typeface="Times New Roman" panose="02020603050405020304" pitchFamily="18" charset="0"/>
                <a:cs typeface="Times New Roman" panose="02020603050405020304" pitchFamily="18" charset="0"/>
              </a:rPr>
              <a:t>: Regular updates and maintenance of scraping scripts and database management ensure ongoing reliability and performance optimization.</a:t>
            </a:r>
          </a:p>
          <a:p>
            <a:pPr marL="171450" indent="-171450" algn="just">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Educational Insight</a:t>
            </a:r>
            <a:r>
              <a:rPr lang="en-US" sz="1200" dirty="0">
                <a:latin typeface="Times New Roman" panose="02020603050405020304" pitchFamily="18" charset="0"/>
                <a:cs typeface="Times New Roman" panose="02020603050405020304" pitchFamily="18" charset="0"/>
              </a:rPr>
              <a:t>: Facilitating access to detailed academic performance data fosters insights into student progress and educational trends.</a:t>
            </a: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5" name="object 5"/>
          <p:cNvSpPr txBox="1"/>
          <p:nvPr/>
        </p:nvSpPr>
        <p:spPr>
          <a:xfrm>
            <a:off x="3712464" y="9681443"/>
            <a:ext cx="180340" cy="123752"/>
          </a:xfrm>
          <a:prstGeom prst="rect">
            <a:avLst/>
          </a:prstGeom>
        </p:spPr>
        <p:txBody>
          <a:bodyPr vert="horz" wrap="square" lIns="0" tIns="635" rIns="0" bIns="0" rtlCol="0">
            <a:spAutoFit/>
          </a:bodyPr>
          <a:lstStyle/>
          <a:p>
            <a:pPr marL="38100">
              <a:lnSpc>
                <a:spcPct val="100000"/>
              </a:lnSpc>
              <a:spcBef>
                <a:spcPts val="5"/>
              </a:spcBef>
            </a:pPr>
            <a:r>
              <a:rPr lang="en-IN" sz="800" spc="-5" dirty="0">
                <a:latin typeface="Times New Roman"/>
                <a:cs typeface="Times New Roman"/>
              </a:rPr>
              <a:t>20</a:t>
            </a:r>
            <a:endParaRPr sz="8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6828" y="975105"/>
            <a:ext cx="6298565" cy="2070439"/>
          </a:xfrm>
          <a:prstGeom prst="rect">
            <a:avLst/>
          </a:prstGeom>
        </p:spPr>
        <p:txBody>
          <a:bodyPr vert="horz" wrap="square" lIns="0" tIns="13335" rIns="0" bIns="0" rtlCol="0">
            <a:spAutoFit/>
          </a:bodyPr>
          <a:lstStyle/>
          <a:p>
            <a:pPr marL="1741170">
              <a:lnSpc>
                <a:spcPct val="100000"/>
              </a:lnSpc>
              <a:spcBef>
                <a:spcPts val="105"/>
              </a:spcBef>
            </a:pPr>
            <a:r>
              <a:rPr lang="en-US" sz="1600" b="1" spc="-5" dirty="0">
                <a:latin typeface="Times New Roman"/>
                <a:cs typeface="Times New Roman"/>
              </a:rPr>
              <a:t>         </a:t>
            </a:r>
            <a:r>
              <a:rPr sz="1600" b="1" spc="-5" dirty="0">
                <a:latin typeface="Times New Roman"/>
                <a:cs typeface="Times New Roman"/>
              </a:rPr>
              <a:t>8.</a:t>
            </a:r>
            <a:r>
              <a:rPr lang="en-IN" sz="1600" b="1" spc="-5" dirty="0">
                <a:latin typeface="Times New Roman"/>
                <a:cs typeface="Times New Roman"/>
              </a:rPr>
              <a:t>2</a:t>
            </a:r>
            <a:r>
              <a:rPr sz="1600" b="1" spc="-60" dirty="0">
                <a:latin typeface="Times New Roman"/>
                <a:cs typeface="Times New Roman"/>
              </a:rPr>
              <a:t> </a:t>
            </a:r>
            <a:r>
              <a:rPr sz="1600" b="1" spc="-5" dirty="0">
                <a:latin typeface="Times New Roman"/>
                <a:cs typeface="Times New Roman"/>
              </a:rPr>
              <a:t>REFERENCES</a:t>
            </a:r>
            <a:endParaRPr lang="en-IN" sz="1600" b="1" spc="-5" dirty="0">
              <a:latin typeface="Times New Roman"/>
              <a:cs typeface="Times New Roman"/>
            </a:endParaRPr>
          </a:p>
          <a:p>
            <a:pPr marL="1741170">
              <a:lnSpc>
                <a:spcPct val="100000"/>
              </a:lnSpc>
              <a:spcBef>
                <a:spcPts val="105"/>
              </a:spcBef>
            </a:pPr>
            <a:endParaRPr lang="en-IN" sz="1600" b="1" spc="-5" dirty="0">
              <a:latin typeface="Times New Roman"/>
              <a:cs typeface="Times New Roman"/>
            </a:endParaRPr>
          </a:p>
          <a:p>
            <a:pPr marL="1741170">
              <a:lnSpc>
                <a:spcPct val="100000"/>
              </a:lnSpc>
              <a:spcBef>
                <a:spcPts val="105"/>
              </a:spcBef>
            </a:pPr>
            <a:endParaRPr sz="1600" dirty="0">
              <a:latin typeface="Times New Roman"/>
              <a:cs typeface="Times New Roman"/>
            </a:endParaRPr>
          </a:p>
          <a:p>
            <a:pPr lvl="1" algn="just">
              <a:buFont typeface="+mj-lt"/>
              <a:buAutoNum type="arabicPeriod"/>
            </a:pPr>
            <a:r>
              <a:rPr lang="en-US" sz="1200" dirty="0">
                <a:latin typeface="Times New Roman" panose="02020603050405020304" pitchFamily="18" charset="0"/>
                <a:cs typeface="Times New Roman" panose="02020603050405020304" pitchFamily="18" charset="0"/>
                <a:hlinkClick r:id="rId2"/>
              </a:rPr>
              <a:t>Node.js Official Website</a:t>
            </a:r>
            <a:endParaRPr lang="en-US" sz="1200" dirty="0">
              <a:latin typeface="Times New Roman" panose="02020603050405020304" pitchFamily="18" charset="0"/>
              <a:cs typeface="Times New Roman" panose="02020603050405020304" pitchFamily="18" charset="0"/>
            </a:endParaRPr>
          </a:p>
          <a:p>
            <a:pPr lvl="1" algn="just">
              <a:buFont typeface="+mj-lt"/>
              <a:buAutoNum type="arabicPeriod"/>
            </a:pPr>
            <a:r>
              <a:rPr lang="en-US" sz="1200" dirty="0">
                <a:latin typeface="Times New Roman" panose="02020603050405020304" pitchFamily="18" charset="0"/>
                <a:cs typeface="Times New Roman" panose="02020603050405020304" pitchFamily="18" charset="0"/>
                <a:hlinkClick r:id="rId3"/>
              </a:rPr>
              <a:t>Express.js Documentation</a:t>
            </a:r>
            <a:endParaRPr lang="en-US" sz="1200" dirty="0">
              <a:latin typeface="Times New Roman" panose="02020603050405020304" pitchFamily="18" charset="0"/>
              <a:cs typeface="Times New Roman" panose="02020603050405020304" pitchFamily="18" charset="0"/>
            </a:endParaRPr>
          </a:p>
          <a:p>
            <a:pPr lvl="1" algn="just">
              <a:buFont typeface="+mj-lt"/>
              <a:buAutoNum type="arabicPeriod"/>
            </a:pPr>
            <a:r>
              <a:rPr lang="en-US" sz="1200" dirty="0">
                <a:latin typeface="Times New Roman" panose="02020603050405020304" pitchFamily="18" charset="0"/>
                <a:cs typeface="Times New Roman" panose="02020603050405020304" pitchFamily="18" charset="0"/>
                <a:hlinkClick r:id="rId4"/>
              </a:rPr>
              <a:t>Puppeteer GitHub Repository</a:t>
            </a:r>
            <a:endParaRPr lang="en-US" sz="1200" dirty="0">
              <a:latin typeface="Times New Roman" panose="02020603050405020304" pitchFamily="18" charset="0"/>
              <a:cs typeface="Times New Roman" panose="02020603050405020304" pitchFamily="18" charset="0"/>
            </a:endParaRPr>
          </a:p>
          <a:p>
            <a:pPr lvl="1" algn="just">
              <a:buFont typeface="+mj-lt"/>
              <a:buAutoNum type="arabicPeriod"/>
            </a:pPr>
            <a:r>
              <a:rPr lang="en-US" sz="1200" dirty="0">
                <a:latin typeface="Times New Roman" panose="02020603050405020304" pitchFamily="18" charset="0"/>
                <a:cs typeface="Times New Roman" panose="02020603050405020304" pitchFamily="18" charset="0"/>
              </a:rPr>
              <a:t>Cheerio Documentation</a:t>
            </a:r>
          </a:p>
          <a:p>
            <a:pPr lvl="1" algn="just">
              <a:buFont typeface="+mj-lt"/>
              <a:buAutoNum type="arabicPeriod"/>
            </a:pPr>
            <a:r>
              <a:rPr lang="en-US" sz="1200" dirty="0">
                <a:latin typeface="Times New Roman" panose="02020603050405020304" pitchFamily="18" charset="0"/>
                <a:cs typeface="Times New Roman" panose="02020603050405020304" pitchFamily="18" charset="0"/>
                <a:hlinkClick r:id="rId5"/>
              </a:rPr>
              <a:t>MongoDB Official Documentation</a:t>
            </a:r>
            <a:endParaRPr lang="en-US" sz="1200" dirty="0">
              <a:latin typeface="Times New Roman" panose="02020603050405020304" pitchFamily="18" charset="0"/>
              <a:cs typeface="Times New Roman" panose="02020603050405020304" pitchFamily="18" charset="0"/>
            </a:endParaRPr>
          </a:p>
          <a:p>
            <a:pPr lvl="1" algn="just">
              <a:buFont typeface="+mj-lt"/>
              <a:buAutoNum type="arabicPeriod"/>
            </a:pPr>
            <a:r>
              <a:rPr lang="en-US" sz="1200" dirty="0">
                <a:latin typeface="Times New Roman" panose="02020603050405020304" pitchFamily="18" charset="0"/>
                <a:cs typeface="Times New Roman" panose="02020603050405020304" pitchFamily="18" charset="0"/>
                <a:hlinkClick r:id="rId6"/>
              </a:rPr>
              <a:t>MDN Web Docs - HTML</a:t>
            </a:r>
            <a:endParaRPr lang="en-US" sz="1200" dirty="0">
              <a:latin typeface="Times New Roman" panose="02020603050405020304" pitchFamily="18" charset="0"/>
              <a:cs typeface="Times New Roman" panose="02020603050405020304" pitchFamily="18" charset="0"/>
            </a:endParaRPr>
          </a:p>
          <a:p>
            <a:pPr lvl="1" algn="just">
              <a:buFont typeface="+mj-lt"/>
              <a:buAutoNum type="arabicPeriod"/>
            </a:pPr>
            <a:r>
              <a:rPr lang="en-US" sz="1200" dirty="0">
                <a:latin typeface="Times New Roman" panose="02020603050405020304" pitchFamily="18" charset="0"/>
                <a:cs typeface="Times New Roman" panose="02020603050405020304" pitchFamily="18" charset="0"/>
              </a:rPr>
              <a:t>W3Schools - JavaScript</a:t>
            </a: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p:nvPr/>
        </p:nvSpPr>
        <p:spPr>
          <a:xfrm>
            <a:off x="3712464" y="9681443"/>
            <a:ext cx="180340" cy="123752"/>
          </a:xfrm>
          <a:prstGeom prst="rect">
            <a:avLst/>
          </a:prstGeom>
        </p:spPr>
        <p:txBody>
          <a:bodyPr vert="horz" wrap="square" lIns="0" tIns="635" rIns="0" bIns="0" rtlCol="0">
            <a:spAutoFit/>
          </a:bodyPr>
          <a:lstStyle/>
          <a:p>
            <a:pPr marL="38100">
              <a:lnSpc>
                <a:spcPct val="100000"/>
              </a:lnSpc>
              <a:spcBef>
                <a:spcPts val="5"/>
              </a:spcBef>
            </a:pPr>
            <a:r>
              <a:rPr lang="en-IN" sz="800" spc="-5" dirty="0">
                <a:latin typeface="Times New Roman"/>
                <a:cs typeface="Times New Roman"/>
              </a:rPr>
              <a:t>21</a:t>
            </a:r>
            <a:endParaRPr sz="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196" y="569722"/>
            <a:ext cx="6508191" cy="5542608"/>
          </a:xfrm>
          <a:prstGeom prst="rect">
            <a:avLst/>
          </a:prstGeom>
        </p:spPr>
        <p:txBody>
          <a:bodyPr vert="horz" wrap="square" lIns="0" tIns="13335" rIns="0" bIns="0" rtlCol="0">
            <a:spAutoFit/>
          </a:bodyPr>
          <a:lstStyle/>
          <a:p>
            <a:pPr marL="277495" algn="ctr">
              <a:lnSpc>
                <a:spcPct val="100000"/>
              </a:lnSpc>
              <a:spcBef>
                <a:spcPts val="105"/>
              </a:spcBef>
            </a:pPr>
            <a:r>
              <a:rPr sz="1600" b="1" spc="-5" dirty="0">
                <a:latin typeface="Times New Roman"/>
                <a:cs typeface="Times New Roman"/>
              </a:rPr>
              <a:t>ACKNOWLEDGEMENT</a:t>
            </a:r>
            <a:endParaRPr sz="16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40"/>
              </a:spcBef>
            </a:pPr>
            <a:endParaRPr sz="1500" dirty="0">
              <a:latin typeface="Times New Roman"/>
              <a:cs typeface="Times New Roman"/>
            </a:endParaRPr>
          </a:p>
          <a:p>
            <a:pPr marL="12700">
              <a:lnSpc>
                <a:spcPct val="100000"/>
              </a:lnSpc>
            </a:pPr>
            <a:r>
              <a:rPr sz="1200" spc="-5" dirty="0">
                <a:latin typeface="Times New Roman"/>
                <a:cs typeface="Times New Roman"/>
              </a:rPr>
              <a:t>With</a:t>
            </a:r>
            <a:r>
              <a:rPr sz="1200" spc="10" dirty="0">
                <a:latin typeface="Times New Roman"/>
                <a:cs typeface="Times New Roman"/>
              </a:rPr>
              <a:t> </a:t>
            </a:r>
            <a:r>
              <a:rPr sz="1200" spc="-5" dirty="0">
                <a:latin typeface="Times New Roman"/>
                <a:cs typeface="Times New Roman"/>
              </a:rPr>
              <a:t>great</a:t>
            </a:r>
            <a:r>
              <a:rPr sz="1200" spc="100" dirty="0">
                <a:latin typeface="Times New Roman"/>
                <a:cs typeface="Times New Roman"/>
              </a:rPr>
              <a:t> </a:t>
            </a:r>
            <a:r>
              <a:rPr sz="1200" spc="-10" dirty="0">
                <a:latin typeface="Times New Roman"/>
                <a:cs typeface="Times New Roman"/>
              </a:rPr>
              <a:t>pleasure</a:t>
            </a:r>
            <a:r>
              <a:rPr sz="1200" spc="30" dirty="0">
                <a:latin typeface="Times New Roman"/>
                <a:cs typeface="Times New Roman"/>
              </a:rPr>
              <a:t> </a:t>
            </a:r>
            <a:r>
              <a:rPr sz="1200" dirty="0">
                <a:latin typeface="Times New Roman"/>
                <a:cs typeface="Times New Roman"/>
              </a:rPr>
              <a:t>I</a:t>
            </a:r>
            <a:r>
              <a:rPr sz="1200" spc="80" dirty="0">
                <a:latin typeface="Times New Roman"/>
                <a:cs typeface="Times New Roman"/>
              </a:rPr>
              <a:t> </a:t>
            </a:r>
            <a:r>
              <a:rPr sz="1200" spc="-10" dirty="0">
                <a:latin typeface="Times New Roman"/>
                <a:cs typeface="Times New Roman"/>
              </a:rPr>
              <a:t>want</a:t>
            </a:r>
            <a:r>
              <a:rPr sz="1200" spc="6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take</a:t>
            </a:r>
            <a:r>
              <a:rPr sz="1200" spc="15" dirty="0">
                <a:latin typeface="Times New Roman"/>
                <a:cs typeface="Times New Roman"/>
              </a:rPr>
              <a:t> </a:t>
            </a:r>
            <a:r>
              <a:rPr sz="1200" spc="-10" dirty="0">
                <a:latin typeface="Times New Roman"/>
                <a:cs typeface="Times New Roman"/>
              </a:rPr>
              <a:t>this</a:t>
            </a:r>
            <a:r>
              <a:rPr sz="1200" spc="30" dirty="0">
                <a:latin typeface="Times New Roman"/>
                <a:cs typeface="Times New Roman"/>
              </a:rPr>
              <a:t> </a:t>
            </a:r>
            <a:r>
              <a:rPr sz="1200" dirty="0">
                <a:latin typeface="Times New Roman"/>
                <a:cs typeface="Times New Roman"/>
              </a:rPr>
              <a:t>opportunity</a:t>
            </a:r>
            <a:r>
              <a:rPr sz="1200" spc="-25" dirty="0">
                <a:latin typeface="Times New Roman"/>
                <a:cs typeface="Times New Roman"/>
              </a:rPr>
              <a:t> </a:t>
            </a:r>
            <a:r>
              <a:rPr sz="1200" dirty="0">
                <a:latin typeface="Times New Roman"/>
                <a:cs typeface="Times New Roman"/>
              </a:rPr>
              <a:t>to</a:t>
            </a:r>
            <a:r>
              <a:rPr sz="1200" spc="85" dirty="0">
                <a:latin typeface="Times New Roman"/>
                <a:cs typeface="Times New Roman"/>
              </a:rPr>
              <a:t> </a:t>
            </a:r>
            <a:r>
              <a:rPr sz="1200" spc="-10" dirty="0">
                <a:latin typeface="Times New Roman"/>
                <a:cs typeface="Times New Roman"/>
              </a:rPr>
              <a:t>express</a:t>
            </a:r>
            <a:r>
              <a:rPr sz="1200" spc="80" dirty="0">
                <a:latin typeface="Times New Roman"/>
                <a:cs typeface="Times New Roman"/>
              </a:rPr>
              <a:t> </a:t>
            </a:r>
            <a:r>
              <a:rPr sz="1200" dirty="0">
                <a:latin typeface="Times New Roman"/>
                <a:cs typeface="Times New Roman"/>
              </a:rPr>
              <a:t>my</a:t>
            </a:r>
            <a:r>
              <a:rPr sz="1200" spc="15" dirty="0">
                <a:latin typeface="Times New Roman"/>
                <a:cs typeface="Times New Roman"/>
              </a:rPr>
              <a:t> </a:t>
            </a:r>
            <a:r>
              <a:rPr sz="1200" spc="-10" dirty="0">
                <a:latin typeface="Times New Roman"/>
                <a:cs typeface="Times New Roman"/>
              </a:rPr>
              <a:t>heartfelt</a:t>
            </a:r>
            <a:r>
              <a:rPr sz="1200" spc="120" dirty="0">
                <a:latin typeface="Times New Roman"/>
                <a:cs typeface="Times New Roman"/>
              </a:rPr>
              <a:t> </a:t>
            </a:r>
            <a:r>
              <a:rPr sz="1200" spc="-5" dirty="0">
                <a:latin typeface="Times New Roman"/>
                <a:cs typeface="Times New Roman"/>
              </a:rPr>
              <a:t>gratitude</a:t>
            </a:r>
            <a:r>
              <a:rPr sz="1200" spc="15" dirty="0">
                <a:latin typeface="Times New Roman"/>
                <a:cs typeface="Times New Roman"/>
              </a:rPr>
              <a:t> </a:t>
            </a:r>
            <a:r>
              <a:rPr sz="1200" dirty="0">
                <a:latin typeface="Times New Roman"/>
                <a:cs typeface="Times New Roman"/>
              </a:rPr>
              <a:t>to</a:t>
            </a:r>
            <a:r>
              <a:rPr sz="1200" spc="85" dirty="0">
                <a:latin typeface="Times New Roman"/>
                <a:cs typeface="Times New Roman"/>
              </a:rPr>
              <a:t> </a:t>
            </a:r>
            <a:r>
              <a:rPr sz="1200" spc="-10" dirty="0">
                <a:latin typeface="Times New Roman"/>
                <a:cs typeface="Times New Roman"/>
              </a:rPr>
              <a:t>all</a:t>
            </a:r>
            <a:r>
              <a:rPr sz="1200" spc="-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people</a:t>
            </a:r>
            <a:endParaRPr sz="1200" dirty="0">
              <a:latin typeface="Times New Roman"/>
              <a:cs typeface="Times New Roman"/>
            </a:endParaRPr>
          </a:p>
          <a:p>
            <a:pPr marL="12700">
              <a:lnSpc>
                <a:spcPct val="100000"/>
              </a:lnSpc>
              <a:spcBef>
                <a:spcPts val="675"/>
              </a:spcBef>
            </a:pPr>
            <a:r>
              <a:rPr sz="1200" spc="-80" dirty="0">
                <a:latin typeface="Times New Roman"/>
                <a:cs typeface="Times New Roman"/>
              </a:rPr>
              <a:t>who</a:t>
            </a:r>
            <a:r>
              <a:rPr sz="1200" spc="55" dirty="0">
                <a:latin typeface="Times New Roman"/>
                <a:cs typeface="Times New Roman"/>
              </a:rPr>
              <a:t> </a:t>
            </a:r>
            <a:r>
              <a:rPr sz="1200" spc="-10" dirty="0">
                <a:latin typeface="Times New Roman"/>
                <a:cs typeface="Times New Roman"/>
              </a:rPr>
              <a:t>helped</a:t>
            </a:r>
            <a:r>
              <a:rPr sz="1200" spc="65" dirty="0">
                <a:latin typeface="Times New Roman"/>
                <a:cs typeface="Times New Roman"/>
              </a:rPr>
              <a:t> </a:t>
            </a:r>
            <a:r>
              <a:rPr sz="1200" spc="-15" dirty="0">
                <a:latin typeface="Times New Roman"/>
                <a:cs typeface="Times New Roman"/>
              </a:rPr>
              <a:t>in</a:t>
            </a:r>
            <a:r>
              <a:rPr sz="1200" spc="5" dirty="0">
                <a:latin typeface="Times New Roman"/>
                <a:cs typeface="Times New Roman"/>
              </a:rPr>
              <a:t> </a:t>
            </a:r>
            <a:r>
              <a:rPr sz="1200" spc="-10" dirty="0">
                <a:latin typeface="Times New Roman"/>
                <a:cs typeface="Times New Roman"/>
              </a:rPr>
              <a:t>making</a:t>
            </a:r>
            <a:r>
              <a:rPr sz="1200" spc="15" dirty="0">
                <a:latin typeface="Times New Roman"/>
                <a:cs typeface="Times New Roman"/>
              </a:rPr>
              <a:t> </a:t>
            </a:r>
            <a:r>
              <a:rPr sz="1200" dirty="0">
                <a:latin typeface="Times New Roman"/>
                <a:cs typeface="Times New Roman"/>
              </a:rPr>
              <a:t>this</a:t>
            </a:r>
            <a:r>
              <a:rPr sz="1200" spc="-5" dirty="0">
                <a:latin typeface="Times New Roman"/>
                <a:cs typeface="Times New Roman"/>
              </a:rPr>
              <a:t> project</a:t>
            </a:r>
            <a:r>
              <a:rPr sz="1200" spc="95" dirty="0">
                <a:latin typeface="Times New Roman"/>
                <a:cs typeface="Times New Roman"/>
              </a:rPr>
              <a:t> </a:t>
            </a:r>
            <a:r>
              <a:rPr sz="1200" dirty="0">
                <a:latin typeface="Times New Roman"/>
                <a:cs typeface="Times New Roman"/>
              </a:rPr>
              <a:t>a </a:t>
            </a:r>
            <a:r>
              <a:rPr sz="1200" spc="-5" dirty="0">
                <a:latin typeface="Times New Roman"/>
                <a:cs typeface="Times New Roman"/>
              </a:rPr>
              <a:t>grand</a:t>
            </a:r>
            <a:r>
              <a:rPr sz="1200" spc="10" dirty="0">
                <a:latin typeface="Times New Roman"/>
                <a:cs typeface="Times New Roman"/>
              </a:rPr>
              <a:t> </a:t>
            </a:r>
            <a:r>
              <a:rPr sz="1200" spc="-5" dirty="0">
                <a:latin typeface="Times New Roman"/>
                <a:cs typeface="Times New Roman"/>
              </a:rPr>
              <a:t>success.</a:t>
            </a:r>
            <a:endParaRPr sz="1200" dirty="0">
              <a:latin typeface="Times New Roman"/>
              <a:cs typeface="Times New Roman"/>
            </a:endParaRPr>
          </a:p>
          <a:p>
            <a:pPr>
              <a:lnSpc>
                <a:spcPct val="100000"/>
              </a:lnSpc>
              <a:spcBef>
                <a:spcPts val="15"/>
              </a:spcBef>
            </a:pPr>
            <a:endParaRPr sz="1800" dirty="0">
              <a:latin typeface="Times New Roman"/>
              <a:cs typeface="Times New Roman"/>
            </a:endParaRPr>
          </a:p>
          <a:p>
            <a:pPr marL="12700" marR="33655" algn="just">
              <a:lnSpc>
                <a:spcPct val="145000"/>
              </a:lnSpc>
            </a:pPr>
            <a:r>
              <a:rPr sz="1200" dirty="0">
                <a:latin typeface="Times New Roman"/>
                <a:cs typeface="Times New Roman"/>
              </a:rPr>
              <a:t>I </a:t>
            </a:r>
            <a:r>
              <a:rPr sz="1200" spc="-5" dirty="0">
                <a:latin typeface="Times New Roman"/>
                <a:cs typeface="Times New Roman"/>
              </a:rPr>
              <a:t>am </a:t>
            </a:r>
            <a:r>
              <a:rPr sz="1200" dirty="0">
                <a:latin typeface="Times New Roman"/>
                <a:cs typeface="Times New Roman"/>
              </a:rPr>
              <a:t>grateful </a:t>
            </a:r>
            <a:r>
              <a:rPr sz="1200" spc="10" dirty="0">
                <a:latin typeface="Times New Roman"/>
                <a:cs typeface="Times New Roman"/>
              </a:rPr>
              <a:t>to </a:t>
            </a:r>
            <a:r>
              <a:rPr lang="en-IN" sz="1200" b="1" spc="10" dirty="0" err="1">
                <a:latin typeface="Times New Roman"/>
                <a:cs typeface="Times New Roman"/>
              </a:rPr>
              <a:t>Mr.</a:t>
            </a:r>
            <a:r>
              <a:rPr lang="en-IN" sz="1200" b="1" spc="-20" dirty="0" err="1">
                <a:latin typeface="Times New Roman"/>
                <a:cs typeface="Times New Roman"/>
              </a:rPr>
              <a:t>Praveen</a:t>
            </a:r>
            <a:r>
              <a:rPr lang="en-IN" sz="1200" b="1" spc="-20" dirty="0">
                <a:latin typeface="Times New Roman"/>
                <a:cs typeface="Times New Roman"/>
              </a:rPr>
              <a:t> </a:t>
            </a:r>
            <a:r>
              <a:rPr lang="en-IN" sz="1200" b="1" spc="-20" dirty="0" err="1">
                <a:latin typeface="Times New Roman"/>
                <a:cs typeface="Times New Roman"/>
              </a:rPr>
              <a:t>Vens</a:t>
            </a:r>
            <a:r>
              <a:rPr sz="1200" spc="-5" dirty="0">
                <a:latin typeface="Times New Roman"/>
                <a:cs typeface="Times New Roman"/>
              </a:rPr>
              <a:t>, </a:t>
            </a:r>
            <a:r>
              <a:rPr sz="1200" spc="-10" dirty="0">
                <a:latin typeface="Times New Roman"/>
                <a:cs typeface="Times New Roman"/>
              </a:rPr>
              <a:t>Assistant Professor, </a:t>
            </a:r>
            <a:r>
              <a:rPr sz="1200" dirty="0">
                <a:latin typeface="Times New Roman"/>
                <a:cs typeface="Times New Roman"/>
              </a:rPr>
              <a:t>Dept. </a:t>
            </a:r>
            <a:r>
              <a:rPr sz="1200" spc="10" dirty="0">
                <a:latin typeface="Times New Roman"/>
                <a:cs typeface="Times New Roman"/>
              </a:rPr>
              <a:t>of </a:t>
            </a:r>
            <a:r>
              <a:rPr sz="1200" dirty="0">
                <a:latin typeface="Times New Roman"/>
                <a:cs typeface="Times New Roman"/>
              </a:rPr>
              <a:t>Computer </a:t>
            </a:r>
            <a:r>
              <a:rPr sz="1200" spc="-10" dirty="0">
                <a:latin typeface="Times New Roman"/>
                <a:cs typeface="Times New Roman"/>
              </a:rPr>
              <a:t>Science </a:t>
            </a:r>
            <a:r>
              <a:rPr sz="1200" spc="-5" dirty="0">
                <a:latin typeface="Times New Roman"/>
                <a:cs typeface="Times New Roman"/>
              </a:rPr>
              <a:t>and Engineering </a:t>
            </a:r>
            <a:r>
              <a:rPr sz="1200" spc="-10" dirty="0">
                <a:latin typeface="Times New Roman"/>
                <a:cs typeface="Times New Roman"/>
              </a:rPr>
              <a:t>for her </a:t>
            </a:r>
            <a:r>
              <a:rPr sz="1200" spc="-5" dirty="0">
                <a:latin typeface="Times New Roman"/>
                <a:cs typeface="Times New Roman"/>
              </a:rPr>
              <a:t> </a:t>
            </a:r>
            <a:r>
              <a:rPr sz="1200" spc="-10" dirty="0">
                <a:latin typeface="Times New Roman"/>
                <a:cs typeface="Times New Roman"/>
              </a:rPr>
              <a:t>valuable</a:t>
            </a:r>
            <a:r>
              <a:rPr sz="1200" spc="5" dirty="0">
                <a:latin typeface="Times New Roman"/>
                <a:cs typeface="Times New Roman"/>
              </a:rPr>
              <a:t> </a:t>
            </a:r>
            <a:r>
              <a:rPr sz="1200" spc="-5" dirty="0">
                <a:latin typeface="Times New Roman"/>
                <a:cs typeface="Times New Roman"/>
              </a:rPr>
              <a:t>suggestions</a:t>
            </a:r>
            <a:r>
              <a:rPr sz="1200" dirty="0">
                <a:latin typeface="Times New Roman"/>
                <a:cs typeface="Times New Roman"/>
              </a:rPr>
              <a:t> </a:t>
            </a:r>
            <a:r>
              <a:rPr sz="1200" spc="-5" dirty="0">
                <a:latin typeface="Times New Roman"/>
                <a:cs typeface="Times New Roman"/>
              </a:rPr>
              <a:t>and</a:t>
            </a:r>
            <a:r>
              <a:rPr sz="1200" spc="25" dirty="0">
                <a:latin typeface="Times New Roman"/>
                <a:cs typeface="Times New Roman"/>
              </a:rPr>
              <a:t> </a:t>
            </a:r>
            <a:r>
              <a:rPr sz="1200" spc="-5" dirty="0">
                <a:latin typeface="Times New Roman"/>
                <a:cs typeface="Times New Roman"/>
              </a:rPr>
              <a:t>guidance</a:t>
            </a:r>
            <a:r>
              <a:rPr sz="1200" spc="10" dirty="0">
                <a:latin typeface="Times New Roman"/>
                <a:cs typeface="Times New Roman"/>
              </a:rPr>
              <a:t> </a:t>
            </a:r>
            <a:r>
              <a:rPr sz="1200" spc="-5" dirty="0">
                <a:latin typeface="Times New Roman"/>
                <a:cs typeface="Times New Roman"/>
              </a:rPr>
              <a:t>during</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execution</a:t>
            </a:r>
            <a:r>
              <a:rPr sz="1200" spc="-30" dirty="0">
                <a:latin typeface="Times New Roman"/>
                <a:cs typeface="Times New Roman"/>
              </a:rPr>
              <a:t> </a:t>
            </a:r>
            <a:r>
              <a:rPr sz="1200" spc="10" dirty="0">
                <a:latin typeface="Times New Roman"/>
                <a:cs typeface="Times New Roman"/>
              </a:rPr>
              <a:t>of</a:t>
            </a:r>
            <a:r>
              <a:rPr sz="1200" spc="-50" dirty="0">
                <a:latin typeface="Times New Roman"/>
                <a:cs typeface="Times New Roman"/>
              </a:rPr>
              <a:t> </a:t>
            </a:r>
            <a:r>
              <a:rPr sz="1200" dirty="0">
                <a:latin typeface="Times New Roman"/>
                <a:cs typeface="Times New Roman"/>
              </a:rPr>
              <a:t>this </a:t>
            </a:r>
            <a:r>
              <a:rPr sz="1200" spc="-5" dirty="0">
                <a:latin typeface="Times New Roman"/>
                <a:cs typeface="Times New Roman"/>
              </a:rPr>
              <a:t>project.</a:t>
            </a:r>
            <a:endParaRPr sz="1200" dirty="0">
              <a:latin typeface="Times New Roman"/>
              <a:cs typeface="Times New Roman"/>
            </a:endParaRPr>
          </a:p>
          <a:p>
            <a:pPr>
              <a:lnSpc>
                <a:spcPct val="100000"/>
              </a:lnSpc>
              <a:spcBef>
                <a:spcPts val="25"/>
              </a:spcBef>
            </a:pPr>
            <a:endParaRPr sz="1900" dirty="0">
              <a:latin typeface="Times New Roman"/>
              <a:cs typeface="Times New Roman"/>
            </a:endParaRPr>
          </a:p>
          <a:p>
            <a:pPr marL="12700" marR="29209" algn="just">
              <a:lnSpc>
                <a:spcPct val="141700"/>
              </a:lnSpc>
            </a:pPr>
            <a:r>
              <a:rPr sz="1200" dirty="0">
                <a:latin typeface="Times New Roman"/>
                <a:cs typeface="Times New Roman"/>
              </a:rPr>
              <a:t>I </a:t>
            </a:r>
            <a:r>
              <a:rPr sz="1200" spc="-15" dirty="0">
                <a:latin typeface="Times New Roman"/>
                <a:cs typeface="Times New Roman"/>
              </a:rPr>
              <a:t>would </a:t>
            </a:r>
            <a:r>
              <a:rPr sz="1200" spc="-10" dirty="0">
                <a:latin typeface="Times New Roman"/>
                <a:cs typeface="Times New Roman"/>
              </a:rPr>
              <a:t>like </a:t>
            </a:r>
            <a:r>
              <a:rPr sz="1200" dirty="0">
                <a:latin typeface="Times New Roman"/>
                <a:cs typeface="Times New Roman"/>
              </a:rPr>
              <a:t>to </a:t>
            </a:r>
            <a:r>
              <a:rPr sz="1200" spc="-10" dirty="0">
                <a:latin typeface="Times New Roman"/>
                <a:cs typeface="Times New Roman"/>
              </a:rPr>
              <a:t>thank </a:t>
            </a:r>
            <a:r>
              <a:rPr sz="1200" b="1" spc="-15" dirty="0">
                <a:latin typeface="Times New Roman"/>
                <a:cs typeface="Times New Roman"/>
              </a:rPr>
              <a:t>Dr. </a:t>
            </a:r>
            <a:r>
              <a:rPr sz="1200" b="1" spc="-5" dirty="0">
                <a:latin typeface="Times New Roman"/>
                <a:cs typeface="Times New Roman"/>
              </a:rPr>
              <a:t>R. Venkateswara Reddy</a:t>
            </a:r>
            <a:r>
              <a:rPr sz="1200" spc="-5" dirty="0">
                <a:latin typeface="Times New Roman"/>
                <a:cs typeface="Times New Roman"/>
              </a:rPr>
              <a:t>, Head </a:t>
            </a:r>
            <a:r>
              <a:rPr sz="1200" spc="10" dirty="0">
                <a:latin typeface="Times New Roman"/>
                <a:cs typeface="Times New Roman"/>
              </a:rPr>
              <a:t>of </a:t>
            </a:r>
            <a:r>
              <a:rPr sz="1200" dirty="0">
                <a:latin typeface="Times New Roman"/>
                <a:cs typeface="Times New Roman"/>
              </a:rPr>
              <a:t>the </a:t>
            </a:r>
            <a:r>
              <a:rPr sz="1200" spc="-5" dirty="0">
                <a:latin typeface="Times New Roman"/>
                <a:cs typeface="Times New Roman"/>
              </a:rPr>
              <a:t>Department </a:t>
            </a:r>
            <a:r>
              <a:rPr sz="1200" spc="10" dirty="0">
                <a:latin typeface="Times New Roman"/>
                <a:cs typeface="Times New Roman"/>
              </a:rPr>
              <a:t>of </a:t>
            </a:r>
            <a:r>
              <a:rPr sz="1200" dirty="0">
                <a:latin typeface="Times New Roman"/>
                <a:cs typeface="Times New Roman"/>
              </a:rPr>
              <a:t>Computer </a:t>
            </a:r>
            <a:r>
              <a:rPr sz="1200" spc="-10" dirty="0">
                <a:latin typeface="Times New Roman"/>
                <a:cs typeface="Times New Roman"/>
              </a:rPr>
              <a:t>Science and </a:t>
            </a:r>
            <a:r>
              <a:rPr sz="1200" spc="-5" dirty="0">
                <a:latin typeface="Times New Roman"/>
                <a:cs typeface="Times New Roman"/>
              </a:rPr>
              <a:t> Engineering,</a:t>
            </a:r>
            <a:r>
              <a:rPr sz="1200" spc="10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0" dirty="0">
                <a:latin typeface="Times New Roman"/>
                <a:cs typeface="Times New Roman"/>
              </a:rPr>
              <a:t>his</a:t>
            </a:r>
            <a:r>
              <a:rPr sz="1200" spc="45" dirty="0">
                <a:latin typeface="Times New Roman"/>
                <a:cs typeface="Times New Roman"/>
              </a:rPr>
              <a:t> </a:t>
            </a:r>
            <a:r>
              <a:rPr sz="1200" spc="-10" dirty="0">
                <a:latin typeface="Times New Roman"/>
                <a:cs typeface="Times New Roman"/>
              </a:rPr>
              <a:t>moral</a:t>
            </a:r>
            <a:r>
              <a:rPr sz="1200" spc="-55" dirty="0">
                <a:latin typeface="Times New Roman"/>
                <a:cs typeface="Times New Roman"/>
              </a:rPr>
              <a:t> </a:t>
            </a:r>
            <a:r>
              <a:rPr sz="1200" dirty="0">
                <a:latin typeface="Times New Roman"/>
                <a:cs typeface="Times New Roman"/>
              </a:rPr>
              <a:t>support</a:t>
            </a:r>
            <a:r>
              <a:rPr sz="1200" spc="20" dirty="0">
                <a:latin typeface="Times New Roman"/>
                <a:cs typeface="Times New Roman"/>
              </a:rPr>
              <a:t> </a:t>
            </a:r>
            <a:r>
              <a:rPr sz="1200" spc="-5" dirty="0">
                <a:latin typeface="Times New Roman"/>
                <a:cs typeface="Times New Roman"/>
              </a:rPr>
              <a:t>throughout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period</a:t>
            </a:r>
            <a:r>
              <a:rPr sz="1200" spc="-35" dirty="0">
                <a:latin typeface="Times New Roman"/>
                <a:cs typeface="Times New Roman"/>
              </a:rPr>
              <a:t> </a:t>
            </a:r>
            <a:r>
              <a:rPr sz="1200" spc="10" dirty="0">
                <a:latin typeface="Times New Roman"/>
                <a:cs typeface="Times New Roman"/>
              </a:rPr>
              <a:t>of</a:t>
            </a:r>
            <a:r>
              <a:rPr sz="1200" spc="-5" dirty="0">
                <a:latin typeface="Times New Roman"/>
                <a:cs typeface="Times New Roman"/>
              </a:rPr>
              <a:t> </a:t>
            </a:r>
            <a:r>
              <a:rPr sz="1200" spc="-15" dirty="0">
                <a:latin typeface="Times New Roman"/>
                <a:cs typeface="Times New Roman"/>
              </a:rPr>
              <a:t>my</a:t>
            </a:r>
            <a:r>
              <a:rPr sz="1200" spc="-40" dirty="0">
                <a:latin typeface="Times New Roman"/>
                <a:cs typeface="Times New Roman"/>
              </a:rPr>
              <a:t> </a:t>
            </a:r>
            <a:r>
              <a:rPr sz="1200" spc="5" dirty="0">
                <a:latin typeface="Times New Roman"/>
                <a:cs typeface="Times New Roman"/>
              </a:rPr>
              <a:t>study</a:t>
            </a:r>
            <a:r>
              <a:rPr sz="1200" spc="-3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spc="-5" dirty="0">
                <a:latin typeface="Times New Roman"/>
                <a:cs typeface="Times New Roman"/>
              </a:rPr>
              <a:t>CMRCET.</a:t>
            </a:r>
            <a:endParaRPr sz="1200" dirty="0">
              <a:latin typeface="Times New Roman"/>
              <a:cs typeface="Times New Roman"/>
            </a:endParaRPr>
          </a:p>
          <a:p>
            <a:pPr>
              <a:lnSpc>
                <a:spcPct val="100000"/>
              </a:lnSpc>
              <a:spcBef>
                <a:spcPts val="55"/>
              </a:spcBef>
            </a:pPr>
            <a:endParaRPr sz="1750" dirty="0">
              <a:latin typeface="Times New Roman"/>
              <a:cs typeface="Times New Roman"/>
            </a:endParaRPr>
          </a:p>
          <a:p>
            <a:pPr marL="12700" marR="22860" algn="just">
              <a:lnSpc>
                <a:spcPct val="141700"/>
              </a:lnSpc>
            </a:pPr>
            <a:r>
              <a:rPr sz="1200" dirty="0">
                <a:latin typeface="Times New Roman"/>
                <a:cs typeface="Times New Roman"/>
              </a:rPr>
              <a:t>I </a:t>
            </a:r>
            <a:r>
              <a:rPr sz="1200" spc="-5" dirty="0">
                <a:latin typeface="Times New Roman"/>
                <a:cs typeface="Times New Roman"/>
              </a:rPr>
              <a:t>am highly indebted </a:t>
            </a:r>
            <a:r>
              <a:rPr sz="1200" dirty="0">
                <a:latin typeface="Times New Roman"/>
                <a:cs typeface="Times New Roman"/>
              </a:rPr>
              <a:t>to </a:t>
            </a:r>
            <a:r>
              <a:rPr sz="1200" b="1" dirty="0">
                <a:latin typeface="Times New Roman"/>
                <a:cs typeface="Times New Roman"/>
              </a:rPr>
              <a:t>Major </a:t>
            </a:r>
            <a:r>
              <a:rPr sz="1200" b="1" spc="-15" dirty="0">
                <a:latin typeface="Times New Roman"/>
                <a:cs typeface="Times New Roman"/>
              </a:rPr>
              <a:t>Dr. </a:t>
            </a:r>
            <a:r>
              <a:rPr sz="1200" b="1" dirty="0">
                <a:latin typeface="Times New Roman"/>
                <a:cs typeface="Times New Roman"/>
              </a:rPr>
              <a:t>V.A. </a:t>
            </a:r>
            <a:r>
              <a:rPr sz="1200" b="1" spc="-5" dirty="0">
                <a:latin typeface="Times New Roman"/>
                <a:cs typeface="Times New Roman"/>
              </a:rPr>
              <a:t>NARAYANA</a:t>
            </a:r>
            <a:r>
              <a:rPr sz="1200" spc="-5" dirty="0">
                <a:latin typeface="Times New Roman"/>
                <a:cs typeface="Times New Roman"/>
              </a:rPr>
              <a:t>, Principal CMRCET, </a:t>
            </a:r>
            <a:r>
              <a:rPr sz="1200" spc="-10" dirty="0">
                <a:latin typeface="Times New Roman"/>
                <a:cs typeface="Times New Roman"/>
              </a:rPr>
              <a:t>for giving </a:t>
            </a:r>
            <a:r>
              <a:rPr sz="1200" spc="-5" dirty="0">
                <a:latin typeface="Times New Roman"/>
                <a:cs typeface="Times New Roman"/>
              </a:rPr>
              <a:t>permission </a:t>
            </a:r>
            <a:r>
              <a:rPr sz="1200" dirty="0">
                <a:latin typeface="Times New Roman"/>
                <a:cs typeface="Times New Roman"/>
              </a:rPr>
              <a:t>to </a:t>
            </a:r>
            <a:r>
              <a:rPr sz="1200" spc="5" dirty="0">
                <a:latin typeface="Times New Roman"/>
                <a:cs typeface="Times New Roman"/>
              </a:rPr>
              <a:t> carry</a:t>
            </a:r>
            <a:r>
              <a:rPr sz="1200" spc="-90" dirty="0">
                <a:latin typeface="Times New Roman"/>
                <a:cs typeface="Times New Roman"/>
              </a:rPr>
              <a:t> </a:t>
            </a:r>
            <a:r>
              <a:rPr sz="1200" spc="-5" dirty="0">
                <a:latin typeface="Times New Roman"/>
                <a:cs typeface="Times New Roman"/>
              </a:rPr>
              <a:t>out</a:t>
            </a:r>
            <a:r>
              <a:rPr sz="1200" spc="15" dirty="0">
                <a:latin typeface="Times New Roman"/>
                <a:cs typeface="Times New Roman"/>
              </a:rPr>
              <a:t> </a:t>
            </a:r>
            <a:r>
              <a:rPr sz="1200" spc="-10" dirty="0">
                <a:latin typeface="Times New Roman"/>
                <a:cs typeface="Times New Roman"/>
              </a:rPr>
              <a:t>this</a:t>
            </a:r>
            <a:r>
              <a:rPr sz="1200" dirty="0">
                <a:latin typeface="Times New Roman"/>
                <a:cs typeface="Times New Roman"/>
              </a:rPr>
              <a:t> </a:t>
            </a:r>
            <a:r>
              <a:rPr sz="1200" spc="-5" dirty="0">
                <a:latin typeface="Times New Roman"/>
                <a:cs typeface="Times New Roman"/>
              </a:rPr>
              <a:t>project</a:t>
            </a:r>
            <a:r>
              <a:rPr sz="1200" spc="65" dirty="0">
                <a:latin typeface="Times New Roman"/>
                <a:cs typeface="Times New Roman"/>
              </a:rPr>
              <a:t> </a:t>
            </a:r>
            <a:r>
              <a:rPr sz="1200" spc="-15" dirty="0">
                <a:latin typeface="Times New Roman"/>
                <a:cs typeface="Times New Roman"/>
              </a:rPr>
              <a:t>in</a:t>
            </a:r>
            <a:r>
              <a:rPr sz="1200" spc="-3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successful</a:t>
            </a:r>
            <a:r>
              <a:rPr sz="1200" spc="-30" dirty="0">
                <a:latin typeface="Times New Roman"/>
                <a:cs typeface="Times New Roman"/>
              </a:rPr>
              <a:t> </a:t>
            </a:r>
            <a:r>
              <a:rPr sz="1200" spc="-5" dirty="0">
                <a:latin typeface="Times New Roman"/>
                <a:cs typeface="Times New Roman"/>
              </a:rPr>
              <a:t>and</a:t>
            </a:r>
            <a:r>
              <a:rPr sz="1200" spc="60" dirty="0">
                <a:latin typeface="Times New Roman"/>
                <a:cs typeface="Times New Roman"/>
              </a:rPr>
              <a:t> </a:t>
            </a:r>
            <a:r>
              <a:rPr sz="1200" spc="-5" dirty="0">
                <a:latin typeface="Times New Roman"/>
                <a:cs typeface="Times New Roman"/>
              </a:rPr>
              <a:t>fruitful</a:t>
            </a:r>
            <a:r>
              <a:rPr sz="1200" spc="-55" dirty="0">
                <a:latin typeface="Times New Roman"/>
                <a:cs typeface="Times New Roman"/>
              </a:rPr>
              <a:t> </a:t>
            </a:r>
            <a:r>
              <a:rPr sz="1200" spc="-5" dirty="0">
                <a:latin typeface="Times New Roman"/>
                <a:cs typeface="Times New Roman"/>
              </a:rPr>
              <a:t>way.</a:t>
            </a:r>
            <a:endParaRPr sz="1200" dirty="0">
              <a:latin typeface="Times New Roman"/>
              <a:cs typeface="Times New Roman"/>
            </a:endParaRPr>
          </a:p>
          <a:p>
            <a:pPr>
              <a:lnSpc>
                <a:spcPct val="100000"/>
              </a:lnSpc>
            </a:pPr>
            <a:endParaRPr sz="1900" dirty="0">
              <a:latin typeface="Times New Roman"/>
              <a:cs typeface="Times New Roman"/>
            </a:endParaRPr>
          </a:p>
          <a:p>
            <a:pPr marL="12700" marR="29209" algn="just">
              <a:lnSpc>
                <a:spcPct val="145100"/>
              </a:lnSpc>
            </a:pPr>
            <a:r>
              <a:rPr sz="1200" dirty="0">
                <a:latin typeface="Times New Roman"/>
                <a:cs typeface="Times New Roman"/>
              </a:rPr>
              <a:t>I </a:t>
            </a:r>
            <a:r>
              <a:rPr sz="1200" spc="-15" dirty="0">
                <a:latin typeface="Times New Roman"/>
                <a:cs typeface="Times New Roman"/>
              </a:rPr>
              <a:t>would like </a:t>
            </a:r>
            <a:r>
              <a:rPr sz="1200" dirty="0">
                <a:latin typeface="Times New Roman"/>
                <a:cs typeface="Times New Roman"/>
              </a:rPr>
              <a:t>to </a:t>
            </a:r>
            <a:r>
              <a:rPr sz="1200" spc="-10" dirty="0">
                <a:latin typeface="Times New Roman"/>
                <a:cs typeface="Times New Roman"/>
              </a:rPr>
              <a:t>thank </a:t>
            </a:r>
            <a:r>
              <a:rPr sz="1200" dirty="0">
                <a:latin typeface="Times New Roman"/>
                <a:cs typeface="Times New Roman"/>
              </a:rPr>
              <a:t>the </a:t>
            </a:r>
            <a:r>
              <a:rPr sz="1200" spc="-10" dirty="0">
                <a:latin typeface="Times New Roman"/>
                <a:cs typeface="Times New Roman"/>
              </a:rPr>
              <a:t>Teaching </a:t>
            </a:r>
            <a:r>
              <a:rPr sz="1200" dirty="0">
                <a:latin typeface="Times New Roman"/>
                <a:cs typeface="Times New Roman"/>
              </a:rPr>
              <a:t>&amp; </a:t>
            </a:r>
            <a:r>
              <a:rPr sz="1200" spc="-5" dirty="0">
                <a:latin typeface="Times New Roman"/>
                <a:cs typeface="Times New Roman"/>
              </a:rPr>
              <a:t>Non- teaching staff </a:t>
            </a:r>
            <a:r>
              <a:rPr sz="1200" spc="20" dirty="0">
                <a:latin typeface="Times New Roman"/>
                <a:cs typeface="Times New Roman"/>
              </a:rPr>
              <a:t>of </a:t>
            </a:r>
            <a:r>
              <a:rPr sz="1200" dirty="0">
                <a:latin typeface="Times New Roman"/>
                <a:cs typeface="Times New Roman"/>
              </a:rPr>
              <a:t>the </a:t>
            </a:r>
            <a:r>
              <a:rPr sz="1200" spc="-5" dirty="0">
                <a:latin typeface="Times New Roman"/>
                <a:cs typeface="Times New Roman"/>
              </a:rPr>
              <a:t>Department </a:t>
            </a:r>
            <a:r>
              <a:rPr sz="1200" spc="10" dirty="0">
                <a:latin typeface="Times New Roman"/>
                <a:cs typeface="Times New Roman"/>
              </a:rPr>
              <a:t>of </a:t>
            </a:r>
            <a:r>
              <a:rPr sz="1200" spc="-5" dirty="0">
                <a:latin typeface="Times New Roman"/>
                <a:cs typeface="Times New Roman"/>
              </a:rPr>
              <a:t>Computer </a:t>
            </a:r>
            <a:r>
              <a:rPr sz="1200" spc="-10" dirty="0">
                <a:latin typeface="Times New Roman"/>
                <a:cs typeface="Times New Roman"/>
              </a:rPr>
              <a:t>Science and </a:t>
            </a:r>
            <a:r>
              <a:rPr sz="1200" spc="-5" dirty="0">
                <a:latin typeface="Times New Roman"/>
                <a:cs typeface="Times New Roman"/>
              </a:rPr>
              <a:t> Engineering</a:t>
            </a:r>
            <a:r>
              <a:rPr sz="1200" spc="6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their</a:t>
            </a:r>
            <a:r>
              <a:rPr sz="1200" spc="45" dirty="0">
                <a:latin typeface="Times New Roman"/>
                <a:cs typeface="Times New Roman"/>
              </a:rPr>
              <a:t> </a:t>
            </a:r>
            <a:r>
              <a:rPr sz="1200" spc="-5" dirty="0">
                <a:latin typeface="Times New Roman"/>
                <a:cs typeface="Times New Roman"/>
              </a:rPr>
              <a:t>co-operation.</a:t>
            </a:r>
            <a:endParaRPr sz="1200" dirty="0">
              <a:latin typeface="Times New Roman"/>
              <a:cs typeface="Times New Roman"/>
            </a:endParaRPr>
          </a:p>
          <a:p>
            <a:pPr>
              <a:lnSpc>
                <a:spcPct val="100000"/>
              </a:lnSpc>
              <a:spcBef>
                <a:spcPts val="20"/>
              </a:spcBef>
            </a:pPr>
            <a:endParaRPr sz="1850" dirty="0">
              <a:latin typeface="Times New Roman"/>
              <a:cs typeface="Times New Roman"/>
            </a:endParaRPr>
          </a:p>
          <a:p>
            <a:pPr marL="12700" marR="5080" algn="just">
              <a:lnSpc>
                <a:spcPct val="144200"/>
              </a:lnSpc>
            </a:pPr>
            <a:r>
              <a:rPr sz="1200" spc="-15" dirty="0">
                <a:latin typeface="Times New Roman"/>
                <a:cs typeface="Times New Roman"/>
              </a:rPr>
              <a:t>Finally,</a:t>
            </a:r>
            <a:r>
              <a:rPr sz="1200" spc="-25" dirty="0">
                <a:latin typeface="Times New Roman"/>
                <a:cs typeface="Times New Roman"/>
              </a:rPr>
              <a:t> </a:t>
            </a:r>
            <a:r>
              <a:rPr sz="1200" dirty="0">
                <a:latin typeface="Times New Roman"/>
                <a:cs typeface="Times New Roman"/>
              </a:rPr>
              <a:t>I</a:t>
            </a:r>
            <a:r>
              <a:rPr sz="1200" spc="-25" dirty="0">
                <a:latin typeface="Times New Roman"/>
                <a:cs typeface="Times New Roman"/>
              </a:rPr>
              <a:t> </a:t>
            </a:r>
            <a:r>
              <a:rPr sz="1200" spc="-10" dirty="0">
                <a:latin typeface="Times New Roman"/>
                <a:cs typeface="Times New Roman"/>
              </a:rPr>
              <a:t>express</a:t>
            </a:r>
            <a:r>
              <a:rPr sz="1200" spc="-20" dirty="0">
                <a:latin typeface="Times New Roman"/>
                <a:cs typeface="Times New Roman"/>
              </a:rPr>
              <a:t> </a:t>
            </a:r>
            <a:r>
              <a:rPr sz="1200" spc="-15" dirty="0">
                <a:latin typeface="Times New Roman"/>
                <a:cs typeface="Times New Roman"/>
              </a:rPr>
              <a:t>my</a:t>
            </a:r>
            <a:r>
              <a:rPr sz="1200" spc="-80" dirty="0">
                <a:latin typeface="Times New Roman"/>
                <a:cs typeface="Times New Roman"/>
              </a:rPr>
              <a:t> </a:t>
            </a:r>
            <a:r>
              <a:rPr sz="1200" spc="-10" dirty="0">
                <a:latin typeface="Times New Roman"/>
                <a:cs typeface="Times New Roman"/>
              </a:rPr>
              <a:t>sincere</a:t>
            </a:r>
            <a:r>
              <a:rPr sz="1200" spc="-60" dirty="0">
                <a:latin typeface="Times New Roman"/>
                <a:cs typeface="Times New Roman"/>
              </a:rPr>
              <a:t> </a:t>
            </a:r>
            <a:r>
              <a:rPr sz="1200" spc="-5" dirty="0">
                <a:latin typeface="Times New Roman"/>
                <a:cs typeface="Times New Roman"/>
              </a:rPr>
              <a:t>thanks</a:t>
            </a:r>
            <a:r>
              <a:rPr sz="1200" spc="-65" dirty="0">
                <a:latin typeface="Times New Roman"/>
                <a:cs typeface="Times New Roman"/>
              </a:rPr>
              <a:t> </a:t>
            </a:r>
            <a:r>
              <a:rPr sz="1200" spc="10" dirty="0">
                <a:latin typeface="Times New Roman"/>
                <a:cs typeface="Times New Roman"/>
              </a:rPr>
              <a:t>to</a:t>
            </a:r>
            <a:r>
              <a:rPr sz="1200" spc="-35" dirty="0">
                <a:latin typeface="Times New Roman"/>
                <a:cs typeface="Times New Roman"/>
              </a:rPr>
              <a:t> </a:t>
            </a:r>
            <a:r>
              <a:rPr sz="1200" b="1" spc="-5" dirty="0">
                <a:latin typeface="Times New Roman"/>
                <a:cs typeface="Times New Roman"/>
              </a:rPr>
              <a:t>Mr.</a:t>
            </a:r>
            <a:r>
              <a:rPr sz="1200" b="1" spc="-20" dirty="0">
                <a:latin typeface="Times New Roman"/>
                <a:cs typeface="Times New Roman"/>
              </a:rPr>
              <a:t> </a:t>
            </a:r>
            <a:r>
              <a:rPr sz="1200" b="1" spc="-10" dirty="0">
                <a:latin typeface="Times New Roman"/>
                <a:cs typeface="Times New Roman"/>
              </a:rPr>
              <a:t>CH.</a:t>
            </a:r>
            <a:r>
              <a:rPr sz="1200" b="1" spc="-25" dirty="0">
                <a:latin typeface="Times New Roman"/>
                <a:cs typeface="Times New Roman"/>
              </a:rPr>
              <a:t> </a:t>
            </a:r>
            <a:r>
              <a:rPr sz="1200" b="1" spc="-10" dirty="0">
                <a:latin typeface="Times New Roman"/>
                <a:cs typeface="Times New Roman"/>
              </a:rPr>
              <a:t>GOPAL</a:t>
            </a:r>
            <a:r>
              <a:rPr sz="1200" b="1" spc="-70" dirty="0">
                <a:latin typeface="Times New Roman"/>
                <a:cs typeface="Times New Roman"/>
              </a:rPr>
              <a:t> </a:t>
            </a:r>
            <a:r>
              <a:rPr sz="1200" b="1" spc="-5" dirty="0">
                <a:latin typeface="Times New Roman"/>
                <a:cs typeface="Times New Roman"/>
              </a:rPr>
              <a:t>REDDY</a:t>
            </a:r>
            <a:r>
              <a:rPr sz="1200" spc="-5" dirty="0">
                <a:latin typeface="Times New Roman"/>
                <a:cs typeface="Times New Roman"/>
              </a:rPr>
              <a:t>,</a:t>
            </a:r>
            <a:r>
              <a:rPr sz="1200" spc="-45" dirty="0">
                <a:latin typeface="Times New Roman"/>
                <a:cs typeface="Times New Roman"/>
              </a:rPr>
              <a:t> </a:t>
            </a:r>
            <a:r>
              <a:rPr sz="1200" spc="-10" dirty="0">
                <a:latin typeface="Times New Roman"/>
                <a:cs typeface="Times New Roman"/>
              </a:rPr>
              <a:t>Secretary,</a:t>
            </a:r>
            <a:r>
              <a:rPr sz="1200" spc="-15" dirty="0">
                <a:latin typeface="Times New Roman"/>
                <a:cs typeface="Times New Roman"/>
              </a:rPr>
              <a:t> </a:t>
            </a:r>
            <a:r>
              <a:rPr sz="1200" spc="-10" dirty="0">
                <a:latin typeface="Times New Roman"/>
                <a:cs typeface="Times New Roman"/>
              </a:rPr>
              <a:t>CMR</a:t>
            </a:r>
            <a:r>
              <a:rPr sz="1200" spc="-70" dirty="0">
                <a:latin typeface="Times New Roman"/>
                <a:cs typeface="Times New Roman"/>
              </a:rPr>
              <a:t> </a:t>
            </a:r>
            <a:r>
              <a:rPr sz="1200" dirty="0">
                <a:latin typeface="Times New Roman"/>
                <a:cs typeface="Times New Roman"/>
              </a:rPr>
              <a:t>Group</a:t>
            </a:r>
            <a:r>
              <a:rPr sz="1200" spc="-100" dirty="0">
                <a:latin typeface="Times New Roman"/>
                <a:cs typeface="Times New Roman"/>
              </a:rPr>
              <a:t> </a:t>
            </a:r>
            <a:r>
              <a:rPr sz="1200" spc="10" dirty="0">
                <a:latin typeface="Times New Roman"/>
                <a:cs typeface="Times New Roman"/>
              </a:rPr>
              <a:t>of</a:t>
            </a:r>
            <a:r>
              <a:rPr sz="1200" spc="-125" dirty="0">
                <a:latin typeface="Times New Roman"/>
                <a:cs typeface="Times New Roman"/>
              </a:rPr>
              <a:t> </a:t>
            </a:r>
            <a:r>
              <a:rPr sz="1200" spc="-5" dirty="0">
                <a:latin typeface="Times New Roman"/>
                <a:cs typeface="Times New Roman"/>
              </a:rPr>
              <a:t>Institutions, </a:t>
            </a:r>
            <a:r>
              <a:rPr sz="1200" spc="-285" dirty="0">
                <a:latin typeface="Times New Roman"/>
                <a:cs typeface="Times New Roman"/>
              </a:rPr>
              <a:t> </a:t>
            </a:r>
            <a:r>
              <a:rPr sz="1200" spc="-10" dirty="0">
                <a:latin typeface="Times New Roman"/>
                <a:cs typeface="Times New Roman"/>
              </a:rPr>
              <a:t>for his </a:t>
            </a:r>
            <a:r>
              <a:rPr sz="1200" dirty="0">
                <a:latin typeface="Times New Roman"/>
                <a:cs typeface="Times New Roman"/>
              </a:rPr>
              <a:t>continuous </a:t>
            </a:r>
            <a:r>
              <a:rPr sz="1200" spc="-5" dirty="0">
                <a:latin typeface="Times New Roman"/>
                <a:cs typeface="Times New Roman"/>
              </a:rPr>
              <a:t>care. </a:t>
            </a:r>
            <a:r>
              <a:rPr sz="1200" dirty="0">
                <a:latin typeface="Times New Roman"/>
                <a:cs typeface="Times New Roman"/>
              </a:rPr>
              <a:t>I </a:t>
            </a:r>
            <a:r>
              <a:rPr sz="1200" spc="-10" dirty="0">
                <a:latin typeface="Times New Roman"/>
                <a:cs typeface="Times New Roman"/>
              </a:rPr>
              <a:t>sincerely </a:t>
            </a:r>
            <a:r>
              <a:rPr sz="1200" spc="-5" dirty="0">
                <a:latin typeface="Times New Roman"/>
                <a:cs typeface="Times New Roman"/>
              </a:rPr>
              <a:t>acknowledge </a:t>
            </a:r>
            <a:r>
              <a:rPr sz="1200" spc="-10" dirty="0">
                <a:latin typeface="Times New Roman"/>
                <a:cs typeface="Times New Roman"/>
              </a:rPr>
              <a:t>and thank </a:t>
            </a:r>
            <a:r>
              <a:rPr sz="1200" spc="5" dirty="0">
                <a:latin typeface="Times New Roman"/>
                <a:cs typeface="Times New Roman"/>
              </a:rPr>
              <a:t>all </a:t>
            </a:r>
            <a:r>
              <a:rPr sz="1200" dirty="0">
                <a:latin typeface="Times New Roman"/>
                <a:cs typeface="Times New Roman"/>
              </a:rPr>
              <a:t>those </a:t>
            </a:r>
            <a:r>
              <a:rPr sz="1200" spc="-15" dirty="0">
                <a:latin typeface="Times New Roman"/>
                <a:cs typeface="Times New Roman"/>
              </a:rPr>
              <a:t>who </a:t>
            </a:r>
            <a:r>
              <a:rPr sz="1200" spc="-10" dirty="0">
                <a:latin typeface="Times New Roman"/>
                <a:cs typeface="Times New Roman"/>
              </a:rPr>
              <a:t>gave </a:t>
            </a:r>
            <a:r>
              <a:rPr sz="1200" dirty="0">
                <a:latin typeface="Times New Roman"/>
                <a:cs typeface="Times New Roman"/>
              </a:rPr>
              <a:t>support </a:t>
            </a:r>
            <a:r>
              <a:rPr sz="1200" spc="-5" dirty="0">
                <a:latin typeface="Times New Roman"/>
                <a:cs typeface="Times New Roman"/>
              </a:rPr>
              <a:t>directly and </a:t>
            </a:r>
            <a:r>
              <a:rPr sz="1200" dirty="0">
                <a:latin typeface="Times New Roman"/>
                <a:cs typeface="Times New Roman"/>
              </a:rPr>
              <a:t> </a:t>
            </a:r>
            <a:r>
              <a:rPr sz="1200" spc="-5" dirty="0">
                <a:latin typeface="Times New Roman"/>
                <a:cs typeface="Times New Roman"/>
              </a:rPr>
              <a:t>indirectly</a:t>
            </a:r>
            <a:r>
              <a:rPr sz="1200" spc="-35" dirty="0">
                <a:latin typeface="Times New Roman"/>
                <a:cs typeface="Times New Roman"/>
              </a:rPr>
              <a:t> </a:t>
            </a:r>
            <a:r>
              <a:rPr sz="1200" spc="-15" dirty="0">
                <a:latin typeface="Times New Roman"/>
                <a:cs typeface="Times New Roman"/>
              </a:rPr>
              <a:t>in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completion</a:t>
            </a:r>
            <a:r>
              <a:rPr sz="1200" spc="-30" dirty="0">
                <a:latin typeface="Times New Roman"/>
                <a:cs typeface="Times New Roman"/>
              </a:rPr>
              <a:t> </a:t>
            </a:r>
            <a:r>
              <a:rPr sz="1200" spc="10" dirty="0">
                <a:latin typeface="Times New Roman"/>
                <a:cs typeface="Times New Roman"/>
              </a:rPr>
              <a:t>of</a:t>
            </a:r>
            <a:r>
              <a:rPr sz="1200" spc="-55" dirty="0">
                <a:latin typeface="Times New Roman"/>
                <a:cs typeface="Times New Roman"/>
              </a:rPr>
              <a:t> </a:t>
            </a:r>
            <a:r>
              <a:rPr sz="1200" dirty="0">
                <a:latin typeface="Times New Roman"/>
                <a:cs typeface="Times New Roman"/>
              </a:rPr>
              <a:t>this </a:t>
            </a:r>
            <a:r>
              <a:rPr sz="1200" spc="-5" dirty="0">
                <a:latin typeface="Times New Roman"/>
                <a:cs typeface="Times New Roman"/>
              </a:rPr>
              <a:t>project</a:t>
            </a:r>
            <a:r>
              <a:rPr sz="1200" spc="70" dirty="0">
                <a:latin typeface="Times New Roman"/>
                <a:cs typeface="Times New Roman"/>
              </a:rPr>
              <a:t> </a:t>
            </a:r>
            <a:r>
              <a:rPr sz="1200" dirty="0">
                <a:latin typeface="Times New Roman"/>
                <a:cs typeface="Times New Roman"/>
              </a:rPr>
              <a:t>work.</a:t>
            </a:r>
          </a:p>
        </p:txBody>
      </p:sp>
      <p:sp>
        <p:nvSpPr>
          <p:cNvPr id="3" name="object 3"/>
          <p:cNvSpPr txBox="1"/>
          <p:nvPr/>
        </p:nvSpPr>
        <p:spPr>
          <a:xfrm>
            <a:off x="806449" y="7556500"/>
            <a:ext cx="6234937" cy="208390"/>
          </a:xfrm>
          <a:prstGeom prst="rect">
            <a:avLst/>
          </a:prstGeom>
        </p:spPr>
        <p:txBody>
          <a:bodyPr vert="horz" wrap="square" lIns="0" tIns="23495" rIns="0" bIns="0" rtlCol="0">
            <a:spAutoFit/>
          </a:bodyPr>
          <a:lstStyle/>
          <a:p>
            <a:pPr algn="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5" name="TextBox 4">
            <a:extLst>
              <a:ext uri="{FF2B5EF4-FFF2-40B4-BE49-F238E27FC236}">
                <a16:creationId xmlns:a16="http://schemas.microsoft.com/office/drawing/2014/main" id="{8DA02F68-F7E4-CC26-C63C-6DDA0A3EEE11}"/>
              </a:ext>
            </a:extLst>
          </p:cNvPr>
          <p:cNvSpPr txBox="1"/>
          <p:nvPr/>
        </p:nvSpPr>
        <p:spPr>
          <a:xfrm>
            <a:off x="900284" y="7668315"/>
            <a:ext cx="5811206" cy="1661993"/>
          </a:xfrm>
          <a:prstGeom prst="rect">
            <a:avLst/>
          </a:prstGeom>
          <a:noFill/>
        </p:spPr>
        <p:txBody>
          <a:bodyPr wrap="none" rtlCol="0">
            <a:spAutoFit/>
          </a:bodyPr>
          <a:lstStyle/>
          <a:p>
            <a:pPr marL="3657600" indent="457200" algn="ctr"/>
            <a:r>
              <a:rPr lang="en-US" sz="18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K.Madhukar</a:t>
            </a:r>
            <a:r>
              <a:rPr lang="en-US" sz="1200" dirty="0">
                <a:effectLst/>
                <a:latin typeface="Times New Roman" panose="02020603050405020304" pitchFamily="18" charset="0"/>
                <a:ea typeface="Times New Roman" panose="02020603050405020304" pitchFamily="18" charset="0"/>
              </a:rPr>
              <a:t> Swamy</a:t>
            </a:r>
            <a:endParaRPr lang="en-IN" sz="1200" dirty="0">
              <a:effectLst/>
              <a:latin typeface="Times New Roman" panose="02020603050405020304" pitchFamily="18" charset="0"/>
              <a:ea typeface="Times New Roman" panose="02020603050405020304" pitchFamily="18" charset="0"/>
            </a:endParaRPr>
          </a:p>
          <a:p>
            <a:pPr marL="4114800" algn="ctr"/>
            <a:r>
              <a:rPr lang="en-US" sz="1200" dirty="0">
                <a:effectLst/>
                <a:latin typeface="Times New Roman" panose="02020603050405020304" pitchFamily="18" charset="0"/>
                <a:ea typeface="Times New Roman" panose="02020603050405020304" pitchFamily="18" charset="0"/>
              </a:rPr>
              <a:t>    (22H51A6223)</a:t>
            </a:r>
          </a:p>
          <a:p>
            <a:pPr marL="4114800" algn="ctr"/>
            <a:endParaRPr lang="en-IN" sz="1200" dirty="0">
              <a:effectLst/>
              <a:latin typeface="Times New Roman" panose="02020603050405020304" pitchFamily="18" charset="0"/>
              <a:ea typeface="Times New Roman" panose="02020603050405020304" pitchFamily="18" charset="0"/>
            </a:endParaRPr>
          </a:p>
          <a:p>
            <a:pPr marL="4114800" algn="ct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K.Mahender</a:t>
            </a:r>
            <a:r>
              <a:rPr lang="en-US" sz="1200" dirty="0">
                <a:effectLst/>
                <a:latin typeface="Times New Roman" panose="02020603050405020304" pitchFamily="18" charset="0"/>
                <a:ea typeface="Times New Roman" panose="02020603050405020304" pitchFamily="18" charset="0"/>
              </a:rPr>
              <a:t> Kumar</a:t>
            </a:r>
            <a:endParaRPr lang="en-IN" sz="1200" dirty="0">
              <a:effectLst/>
              <a:latin typeface="Times New Roman" panose="02020603050405020304" pitchFamily="18" charset="0"/>
              <a:ea typeface="Times New Roman" panose="02020603050405020304" pitchFamily="18" charset="0"/>
            </a:endParaRPr>
          </a:p>
          <a:p>
            <a:pPr marL="4114800" algn="ctr"/>
            <a:r>
              <a:rPr lang="en-US" sz="1200" dirty="0">
                <a:effectLst/>
                <a:latin typeface="Times New Roman" panose="02020603050405020304" pitchFamily="18" charset="0"/>
                <a:ea typeface="Times New Roman" panose="02020603050405020304" pitchFamily="18" charset="0"/>
              </a:rPr>
              <a:t>  (22H51A6227)</a:t>
            </a:r>
          </a:p>
          <a:p>
            <a:pPr marL="4114800" algn="ctr"/>
            <a:endParaRPr lang="en-IN" sz="1200" dirty="0">
              <a:effectLst/>
              <a:latin typeface="Times New Roman" panose="02020603050405020304" pitchFamily="18" charset="0"/>
              <a:ea typeface="Times New Roman" panose="02020603050405020304" pitchFamily="18" charset="0"/>
            </a:endParaRPr>
          </a:p>
          <a:p>
            <a:pPr marL="4114800" algn="ct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K.Praveen</a:t>
            </a:r>
            <a:r>
              <a:rPr lang="en-US" sz="1200" dirty="0">
                <a:effectLst/>
                <a:latin typeface="Times New Roman" panose="02020603050405020304" pitchFamily="18" charset="0"/>
                <a:ea typeface="Times New Roman" panose="02020603050405020304" pitchFamily="18" charset="0"/>
              </a:rPr>
              <a:t> Kumar</a:t>
            </a:r>
            <a:endParaRPr lang="en-IN" sz="1200" dirty="0">
              <a:effectLst/>
              <a:latin typeface="Times New Roman" panose="02020603050405020304" pitchFamily="18" charset="0"/>
              <a:ea typeface="Times New Roman" panose="02020603050405020304" pitchFamily="18" charset="0"/>
            </a:endParaRPr>
          </a:p>
          <a:p>
            <a:pPr marL="4114800" algn="ctr"/>
            <a:r>
              <a:rPr lang="en-US" sz="1200" dirty="0">
                <a:effectLst/>
                <a:latin typeface="Times New Roman" panose="02020603050405020304" pitchFamily="18" charset="0"/>
                <a:ea typeface="Times New Roman" panose="02020603050405020304" pitchFamily="18" charset="0"/>
              </a:rPr>
              <a:t>      (22H51A6231)</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460" y="622300"/>
            <a:ext cx="6308725" cy="3522118"/>
          </a:xfrm>
          <a:prstGeom prst="rect">
            <a:avLst/>
          </a:prstGeom>
        </p:spPr>
        <p:txBody>
          <a:bodyPr vert="horz" wrap="square" lIns="0" tIns="13335" rIns="0" bIns="0" rtlCol="0">
            <a:spAutoFit/>
          </a:bodyPr>
          <a:lstStyle/>
          <a:p>
            <a:pPr marR="258445" algn="ctr">
              <a:lnSpc>
                <a:spcPct val="100000"/>
              </a:lnSpc>
              <a:spcBef>
                <a:spcPts val="105"/>
              </a:spcBef>
            </a:pPr>
            <a:r>
              <a:rPr sz="1600" b="1" dirty="0">
                <a:latin typeface="Times New Roman" panose="02020603050405020304" pitchFamily="18" charset="0"/>
                <a:cs typeface="Times New Roman" panose="02020603050405020304" pitchFamily="18" charset="0"/>
              </a:rPr>
              <a:t>ABSTRACT</a:t>
            </a:r>
            <a:endParaRPr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A web scraper is an automated tool used to extract data from websites by simulating human browsing behavior. It sends HTTP requests to web pages, retrieves the HTML content, and parses it to extract specific information based on predefined rules or patterns. This process often involves navigating through the website's structure using techniques like CSS selectors or XPath to locate and scrape desired data elements such as text, images, links, or tables.</a:t>
            </a:r>
          </a:p>
          <a:p>
            <a:pPr algn="just"/>
            <a:r>
              <a:rPr lang="en-US" sz="1100" dirty="0">
                <a:latin typeface="Times New Roman" panose="02020603050405020304" pitchFamily="18" charset="0"/>
                <a:cs typeface="Times New Roman" panose="02020603050405020304" pitchFamily="18" charset="0"/>
              </a:rPr>
              <a:t>Web scrapers are valuable across industries for tasks such as competitive analysis, market research, price monitoring, content aggregation, and lead generation. They enable organizations to gather large volumes of data quickly and efficiently, which can then be processed, analyzed, and used for various purposes including business intelligence, decision-making, and automation.</a:t>
            </a:r>
          </a:p>
          <a:p>
            <a:pPr algn="just"/>
            <a:r>
              <a:rPr lang="en-US" sz="1100" dirty="0">
                <a:latin typeface="Times New Roman" panose="02020603050405020304" pitchFamily="18" charset="0"/>
                <a:cs typeface="Times New Roman" panose="02020603050405020304" pitchFamily="18" charset="0"/>
              </a:rPr>
              <a:t>However, web scraping is not without challenges. Legal and ethical considerations around data ownership, copyright, and website terms of service must be carefully navigated. Additionally, technical challenges like handling dynamic content, managing IP blocking, and circumventing CAPTCHA mechanisms may require advanced techniques or tools such as headless browsers (e.g., Puppeteer) to execute scripts and interact with websites.</a:t>
            </a:r>
          </a:p>
          <a:p>
            <a:pPr>
              <a:lnSpc>
                <a:spcPct val="100000"/>
              </a:lnSpc>
            </a:pPr>
            <a:endParaRPr lang="en-IN" dirty="0">
              <a:latin typeface="Times New Roman" panose="02020603050405020304" pitchFamily="18" charset="0"/>
              <a:cs typeface="Times New Roman" panose="02020603050405020304" pitchFamily="18" charset="0"/>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66466" y="566674"/>
            <a:ext cx="1550035" cy="270510"/>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Times New Roman"/>
                <a:cs typeface="Times New Roman"/>
              </a:rPr>
              <a:t>Table</a:t>
            </a:r>
            <a:r>
              <a:rPr sz="1600" b="1" spc="-35" dirty="0">
                <a:latin typeface="Times New Roman"/>
                <a:cs typeface="Times New Roman"/>
              </a:rPr>
              <a:t> </a:t>
            </a:r>
            <a:r>
              <a:rPr sz="1600" b="1" spc="-15"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Content</a:t>
            </a:r>
            <a:endParaRPr sz="16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033276771"/>
              </p:ext>
            </p:extLst>
          </p:nvPr>
        </p:nvGraphicFramePr>
        <p:xfrm>
          <a:off x="545896" y="1070101"/>
          <a:ext cx="6388100" cy="5963658"/>
        </p:xfrm>
        <a:graphic>
          <a:graphicData uri="http://schemas.openxmlformats.org/drawingml/2006/table">
            <a:tbl>
              <a:tblPr firstRow="1" bandRow="1">
                <a:tableStyleId>{2D5ABB26-0587-4C30-8999-92F81FD0307C}</a:tableStyleId>
              </a:tblPr>
              <a:tblGrid>
                <a:gridCol w="2128520">
                  <a:extLst>
                    <a:ext uri="{9D8B030D-6E8A-4147-A177-3AD203B41FA5}">
                      <a16:colId xmlns:a16="http://schemas.microsoft.com/office/drawing/2014/main" val="20000"/>
                    </a:ext>
                  </a:extLst>
                </a:gridCol>
                <a:gridCol w="2127885">
                  <a:extLst>
                    <a:ext uri="{9D8B030D-6E8A-4147-A177-3AD203B41FA5}">
                      <a16:colId xmlns:a16="http://schemas.microsoft.com/office/drawing/2014/main" val="20001"/>
                    </a:ext>
                  </a:extLst>
                </a:gridCol>
                <a:gridCol w="2131695">
                  <a:extLst>
                    <a:ext uri="{9D8B030D-6E8A-4147-A177-3AD203B41FA5}">
                      <a16:colId xmlns:a16="http://schemas.microsoft.com/office/drawing/2014/main" val="20002"/>
                    </a:ext>
                  </a:extLst>
                </a:gridCol>
              </a:tblGrid>
              <a:tr h="350519">
                <a:tc>
                  <a:txBody>
                    <a:bodyPr/>
                    <a:lstStyle/>
                    <a:p>
                      <a:pPr algn="ctr">
                        <a:lnSpc>
                          <a:spcPct val="100000"/>
                        </a:lnSpc>
                        <a:spcBef>
                          <a:spcPts val="600"/>
                        </a:spcBef>
                      </a:pPr>
                      <a:r>
                        <a:rPr sz="1200" b="1" spc="-10" dirty="0">
                          <a:latin typeface="Times New Roman"/>
                          <a:cs typeface="Times New Roman"/>
                        </a:rPr>
                        <a:t>CHAPTERS</a:t>
                      </a:r>
                      <a:endParaRPr sz="1200" dirty="0">
                        <a:latin typeface="Times New Roman"/>
                        <a:cs typeface="Times New Roman"/>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600"/>
                        </a:spcBef>
                      </a:pPr>
                      <a:r>
                        <a:rPr sz="1200" b="1" spc="-10" dirty="0">
                          <a:latin typeface="Times New Roman"/>
                          <a:cs typeface="Times New Roman"/>
                        </a:rPr>
                        <a:t>DESCRIPTION</a:t>
                      </a:r>
                      <a:endParaRPr sz="1200" dirty="0">
                        <a:latin typeface="Times New Roman"/>
                        <a:cs typeface="Times New Roman"/>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4" algn="ctr">
                        <a:lnSpc>
                          <a:spcPct val="100000"/>
                        </a:lnSpc>
                        <a:spcBef>
                          <a:spcPts val="600"/>
                        </a:spcBef>
                      </a:pPr>
                      <a:r>
                        <a:rPr sz="1200" b="1" spc="-5" dirty="0">
                          <a:latin typeface="Times New Roman"/>
                          <a:cs typeface="Times New Roman"/>
                        </a:rPr>
                        <a:t>PAGE</a:t>
                      </a:r>
                      <a:r>
                        <a:rPr sz="1200" b="1" spc="-35" dirty="0">
                          <a:latin typeface="Times New Roman"/>
                          <a:cs typeface="Times New Roman"/>
                        </a:rPr>
                        <a:t> </a:t>
                      </a:r>
                      <a:r>
                        <a:rPr sz="1200" b="1" dirty="0">
                          <a:latin typeface="Times New Roman"/>
                          <a:cs typeface="Times New Roman"/>
                        </a:rPr>
                        <a:t>NUMBERS</a:t>
                      </a:r>
                      <a:endParaRPr sz="1200" dirty="0">
                        <a:latin typeface="Times New Roman"/>
                        <a:cs typeface="Times New Roman"/>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47852">
                <a:tc>
                  <a:txBody>
                    <a:bodyPr/>
                    <a:lstStyle/>
                    <a:p>
                      <a:pPr marL="8255" algn="ctr">
                        <a:lnSpc>
                          <a:spcPct val="100000"/>
                        </a:lnSpc>
                        <a:spcBef>
                          <a:spcPts val="530"/>
                        </a:spcBef>
                      </a:pPr>
                      <a:r>
                        <a:rPr sz="1200" dirty="0">
                          <a:latin typeface="Times New Roman"/>
                          <a:cs typeface="Times New Roman"/>
                        </a:rPr>
                        <a:t>1</a:t>
                      </a:r>
                    </a:p>
                  </a:txBody>
                  <a:tcPr marL="0" marR="0" marT="673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530"/>
                        </a:spcBef>
                      </a:pPr>
                      <a:r>
                        <a:rPr sz="1200" spc="-5" dirty="0">
                          <a:latin typeface="Times New Roman"/>
                          <a:cs typeface="Times New Roman"/>
                        </a:rPr>
                        <a:t>INTRODUCTION</a:t>
                      </a:r>
                      <a:endParaRPr sz="1200" dirty="0">
                        <a:latin typeface="Times New Roman"/>
                        <a:cs typeface="Times New Roman"/>
                      </a:endParaRPr>
                    </a:p>
                  </a:txBody>
                  <a:tcPr marL="0" marR="0" marT="673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30"/>
                        </a:spcBef>
                      </a:pPr>
                      <a:r>
                        <a:rPr sz="1200" dirty="0">
                          <a:latin typeface="Times New Roman"/>
                          <a:cs typeface="Times New Roman"/>
                        </a:rPr>
                        <a:t>2</a:t>
                      </a:r>
                    </a:p>
                  </a:txBody>
                  <a:tcPr marL="0" marR="0" marT="673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50520">
                <a:tc>
                  <a:txBody>
                    <a:bodyPr/>
                    <a:lstStyle/>
                    <a:p>
                      <a:pPr marL="8255" algn="ctr">
                        <a:lnSpc>
                          <a:spcPct val="100000"/>
                        </a:lnSpc>
                        <a:spcBef>
                          <a:spcPts val="550"/>
                        </a:spcBef>
                      </a:pPr>
                      <a:r>
                        <a:rPr sz="1200" dirty="0">
                          <a:latin typeface="Times New Roman"/>
                          <a:cs typeface="Times New Roman"/>
                        </a:rPr>
                        <a:t>1.1</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 algn="ctr">
                        <a:lnSpc>
                          <a:spcPct val="100000"/>
                        </a:lnSpc>
                        <a:spcBef>
                          <a:spcPts val="550"/>
                        </a:spcBef>
                      </a:pPr>
                      <a:r>
                        <a:rPr sz="1200" spc="-10" dirty="0">
                          <a:latin typeface="Times New Roman"/>
                          <a:cs typeface="Times New Roman"/>
                        </a:rPr>
                        <a:t>AIM</a:t>
                      </a:r>
                      <a:endParaRPr sz="1200" dirty="0">
                        <a:latin typeface="Times New Roman"/>
                        <a:cs typeface="Times New Roman"/>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50"/>
                        </a:spcBef>
                      </a:pPr>
                      <a:r>
                        <a:rPr sz="1200" dirty="0">
                          <a:latin typeface="Times New Roman"/>
                          <a:cs typeface="Times New Roman"/>
                        </a:rPr>
                        <a:t>3</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47472">
                <a:tc>
                  <a:txBody>
                    <a:bodyPr/>
                    <a:lstStyle/>
                    <a:p>
                      <a:pPr marL="8255" algn="ctr">
                        <a:lnSpc>
                          <a:spcPct val="100000"/>
                        </a:lnSpc>
                        <a:spcBef>
                          <a:spcPts val="525"/>
                        </a:spcBef>
                      </a:pPr>
                      <a:r>
                        <a:rPr sz="1200" dirty="0">
                          <a:latin typeface="Times New Roman"/>
                          <a:cs typeface="Times New Roman"/>
                        </a:rPr>
                        <a:t>1.2</a:t>
                      </a: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525"/>
                        </a:spcBef>
                      </a:pPr>
                      <a:r>
                        <a:rPr sz="1200" spc="-5" dirty="0">
                          <a:latin typeface="Times New Roman"/>
                          <a:cs typeface="Times New Roman"/>
                        </a:rPr>
                        <a:t>SCOPE</a:t>
                      </a:r>
                      <a:endParaRPr sz="1200" dirty="0">
                        <a:latin typeface="Times New Roman"/>
                        <a:cs typeface="Times New Roman"/>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25"/>
                        </a:spcBef>
                      </a:pPr>
                      <a:r>
                        <a:rPr sz="1200" dirty="0">
                          <a:latin typeface="Times New Roman"/>
                          <a:cs typeface="Times New Roman"/>
                        </a:rPr>
                        <a:t>4</a:t>
                      </a: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50774">
                <a:tc>
                  <a:txBody>
                    <a:bodyPr/>
                    <a:lstStyle/>
                    <a:p>
                      <a:pPr marL="8255" algn="ctr">
                        <a:lnSpc>
                          <a:spcPct val="100000"/>
                        </a:lnSpc>
                        <a:spcBef>
                          <a:spcPts val="555"/>
                        </a:spcBef>
                      </a:pPr>
                      <a:r>
                        <a:rPr sz="1200" dirty="0">
                          <a:latin typeface="Times New Roman"/>
                          <a:cs typeface="Times New Roman"/>
                        </a:rPr>
                        <a:t>2</a:t>
                      </a: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gn="ctr">
                        <a:lnSpc>
                          <a:spcPct val="100000"/>
                        </a:lnSpc>
                        <a:spcBef>
                          <a:spcPts val="555"/>
                        </a:spcBef>
                      </a:pPr>
                      <a:r>
                        <a:rPr sz="1200" spc="-5" dirty="0">
                          <a:latin typeface="Times New Roman"/>
                          <a:cs typeface="Times New Roman"/>
                        </a:rPr>
                        <a:t>LITERATURE</a:t>
                      </a:r>
                      <a:r>
                        <a:rPr sz="1200" spc="-20" dirty="0">
                          <a:latin typeface="Times New Roman"/>
                          <a:cs typeface="Times New Roman"/>
                        </a:rPr>
                        <a:t> </a:t>
                      </a:r>
                      <a:r>
                        <a:rPr sz="1200" dirty="0">
                          <a:latin typeface="Times New Roman"/>
                          <a:cs typeface="Times New Roman"/>
                        </a:rPr>
                        <a:t>REVIEW</a:t>
                      </a: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55"/>
                        </a:spcBef>
                      </a:pPr>
                      <a:r>
                        <a:rPr sz="1200" dirty="0">
                          <a:latin typeface="Times New Roman"/>
                          <a:cs typeface="Times New Roman"/>
                        </a:rPr>
                        <a:t>6</a:t>
                      </a: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50520">
                <a:tc>
                  <a:txBody>
                    <a:bodyPr/>
                    <a:lstStyle/>
                    <a:p>
                      <a:pPr marL="8255" algn="ctr">
                        <a:lnSpc>
                          <a:spcPct val="100000"/>
                        </a:lnSpc>
                        <a:spcBef>
                          <a:spcPts val="550"/>
                        </a:spcBef>
                      </a:pPr>
                      <a:r>
                        <a:rPr sz="1200" dirty="0">
                          <a:latin typeface="Times New Roman"/>
                          <a:cs typeface="Times New Roman"/>
                        </a:rPr>
                        <a:t>3</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795" algn="ctr">
                        <a:lnSpc>
                          <a:spcPct val="100000"/>
                        </a:lnSpc>
                        <a:spcBef>
                          <a:spcPts val="550"/>
                        </a:spcBef>
                      </a:pPr>
                      <a:r>
                        <a:rPr sz="1200" spc="-5" dirty="0">
                          <a:latin typeface="Times New Roman"/>
                          <a:cs typeface="Times New Roman"/>
                        </a:rPr>
                        <a:t>EXISTING</a:t>
                      </a:r>
                      <a:r>
                        <a:rPr sz="1200" spc="-10" dirty="0">
                          <a:latin typeface="Times New Roman"/>
                          <a:cs typeface="Times New Roman"/>
                        </a:rPr>
                        <a:t> </a:t>
                      </a:r>
                      <a:r>
                        <a:rPr sz="1200" spc="-5" dirty="0">
                          <a:latin typeface="Times New Roman"/>
                          <a:cs typeface="Times New Roman"/>
                        </a:rPr>
                        <a:t>SOLUTIONS</a:t>
                      </a:r>
                      <a:endParaRPr sz="1200" dirty="0">
                        <a:latin typeface="Times New Roman"/>
                        <a:cs typeface="Times New Roman"/>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50"/>
                        </a:spcBef>
                      </a:pPr>
                      <a:r>
                        <a:rPr sz="1200" dirty="0">
                          <a:latin typeface="Times New Roman"/>
                          <a:cs typeface="Times New Roman"/>
                        </a:rPr>
                        <a:t>8</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47471">
                <a:tc>
                  <a:txBody>
                    <a:bodyPr/>
                    <a:lstStyle/>
                    <a:p>
                      <a:pPr marL="8255" algn="ctr">
                        <a:lnSpc>
                          <a:spcPct val="100000"/>
                        </a:lnSpc>
                        <a:spcBef>
                          <a:spcPts val="525"/>
                        </a:spcBef>
                      </a:pPr>
                      <a:r>
                        <a:rPr sz="1200" dirty="0">
                          <a:latin typeface="Times New Roman"/>
                          <a:cs typeface="Times New Roman"/>
                        </a:rPr>
                        <a:t>4</a:t>
                      </a: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0" algn="ctr">
                        <a:lnSpc>
                          <a:spcPct val="100000"/>
                        </a:lnSpc>
                        <a:spcBef>
                          <a:spcPts val="525"/>
                        </a:spcBef>
                      </a:pPr>
                      <a:r>
                        <a:rPr sz="1200" spc="-5" dirty="0">
                          <a:latin typeface="Times New Roman"/>
                          <a:cs typeface="Times New Roman"/>
                        </a:rPr>
                        <a:t>PROPOSED</a:t>
                      </a:r>
                      <a:r>
                        <a:rPr sz="1200" spc="-10" dirty="0">
                          <a:latin typeface="Times New Roman"/>
                          <a:cs typeface="Times New Roman"/>
                        </a:rPr>
                        <a:t> </a:t>
                      </a:r>
                      <a:r>
                        <a:rPr sz="1200" spc="-5" dirty="0">
                          <a:latin typeface="Times New Roman"/>
                          <a:cs typeface="Times New Roman"/>
                        </a:rPr>
                        <a:t>SYSTEM</a:t>
                      </a:r>
                      <a:endParaRPr sz="1200" dirty="0">
                        <a:latin typeface="Times New Roman"/>
                        <a:cs typeface="Times New Roman"/>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25"/>
                        </a:spcBef>
                      </a:pPr>
                      <a:r>
                        <a:rPr sz="1200" dirty="0">
                          <a:latin typeface="Times New Roman"/>
                          <a:cs typeface="Times New Roman"/>
                        </a:rPr>
                        <a:t>1</a:t>
                      </a:r>
                      <a:r>
                        <a:rPr lang="en-IN" sz="1200" dirty="0">
                          <a:latin typeface="Times New Roman"/>
                          <a:cs typeface="Times New Roman"/>
                        </a:rPr>
                        <a:t>0</a:t>
                      </a:r>
                      <a:endParaRPr sz="1200" dirty="0">
                        <a:latin typeface="Times New Roman"/>
                        <a:cs typeface="Times New Roman"/>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50901">
                <a:tc>
                  <a:txBody>
                    <a:bodyPr/>
                    <a:lstStyle/>
                    <a:p>
                      <a:pPr marL="8255" algn="ctr">
                        <a:lnSpc>
                          <a:spcPct val="100000"/>
                        </a:lnSpc>
                        <a:spcBef>
                          <a:spcPts val="555"/>
                        </a:spcBef>
                      </a:pPr>
                      <a:r>
                        <a:rPr sz="1200" dirty="0">
                          <a:latin typeface="Times New Roman"/>
                          <a:cs typeface="Times New Roman"/>
                        </a:rPr>
                        <a:t>4.</a:t>
                      </a:r>
                      <a:r>
                        <a:rPr lang="en-US" sz="1200" dirty="0">
                          <a:latin typeface="Times New Roman"/>
                          <a:cs typeface="Times New Roman"/>
                        </a:rPr>
                        <a:t>1</a:t>
                      </a:r>
                      <a:endParaRPr sz="1200" dirty="0">
                        <a:latin typeface="Times New Roman"/>
                        <a:cs typeface="Times New Roman"/>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ct val="100000"/>
                        </a:lnSpc>
                        <a:spcBef>
                          <a:spcPts val="555"/>
                        </a:spcBef>
                      </a:pPr>
                      <a:r>
                        <a:rPr sz="1200" spc="-5" dirty="0">
                          <a:latin typeface="Times New Roman"/>
                          <a:cs typeface="Times New Roman"/>
                        </a:rPr>
                        <a:t>REQUIREMENT</a:t>
                      </a:r>
                      <a:r>
                        <a:rPr sz="1200" spc="-15" dirty="0">
                          <a:latin typeface="Times New Roman"/>
                          <a:cs typeface="Times New Roman"/>
                        </a:rPr>
                        <a:t> </a:t>
                      </a:r>
                      <a:r>
                        <a:rPr sz="1200" spc="-10" dirty="0">
                          <a:latin typeface="Times New Roman"/>
                          <a:cs typeface="Times New Roman"/>
                        </a:rPr>
                        <a:t>ANALYSIS</a:t>
                      </a:r>
                      <a:endParaRPr sz="1200" dirty="0">
                        <a:latin typeface="Times New Roman"/>
                        <a:cs typeface="Times New Roman"/>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5"/>
                        </a:spcBef>
                      </a:pPr>
                      <a:r>
                        <a:rPr sz="1200" dirty="0">
                          <a:latin typeface="Times New Roman"/>
                          <a:cs typeface="Times New Roman"/>
                        </a:rPr>
                        <a:t>1</a:t>
                      </a:r>
                      <a:r>
                        <a:rPr lang="en-IN" sz="1200" dirty="0">
                          <a:latin typeface="Times New Roman"/>
                          <a:cs typeface="Times New Roman"/>
                        </a:rPr>
                        <a:t>1</a:t>
                      </a:r>
                      <a:endParaRPr sz="1200" dirty="0">
                        <a:latin typeface="Times New Roman"/>
                        <a:cs typeface="Times New Roman"/>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56615">
                <a:tc>
                  <a:txBody>
                    <a:bodyPr/>
                    <a:lstStyle/>
                    <a:p>
                      <a:pPr marL="8255" algn="ctr">
                        <a:lnSpc>
                          <a:spcPct val="100000"/>
                        </a:lnSpc>
                        <a:spcBef>
                          <a:spcPts val="575"/>
                        </a:spcBef>
                      </a:pPr>
                      <a:r>
                        <a:rPr sz="1200" dirty="0">
                          <a:latin typeface="Times New Roman"/>
                          <a:cs typeface="Times New Roman"/>
                        </a:rPr>
                        <a:t>4.</a:t>
                      </a:r>
                      <a:r>
                        <a:rPr lang="en-US" sz="1200" dirty="0">
                          <a:latin typeface="Times New Roman"/>
                          <a:cs typeface="Times New Roman"/>
                        </a:rPr>
                        <a:t>2</a:t>
                      </a:r>
                      <a:r>
                        <a:rPr sz="1200" dirty="0">
                          <a:latin typeface="Times New Roman"/>
                          <a:cs typeface="Times New Roman"/>
                        </a:rPr>
                        <a:t>.1</a:t>
                      </a: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78155" marR="463550" indent="146050">
                        <a:lnSpc>
                          <a:spcPts val="1320"/>
                        </a:lnSpc>
                        <a:spcBef>
                          <a:spcPts val="45"/>
                        </a:spcBef>
                      </a:pPr>
                      <a:r>
                        <a:rPr sz="1200" spc="-10" dirty="0">
                          <a:latin typeface="Times New Roman"/>
                          <a:cs typeface="Times New Roman"/>
                        </a:rPr>
                        <a:t>HARDWARE </a:t>
                      </a:r>
                      <a:r>
                        <a:rPr sz="1200" spc="-5" dirty="0">
                          <a:latin typeface="Times New Roman"/>
                          <a:cs typeface="Times New Roman"/>
                        </a:rPr>
                        <a:t> </a:t>
                      </a:r>
                      <a:r>
                        <a:rPr sz="1200" spc="-10" dirty="0">
                          <a:latin typeface="Times New Roman"/>
                          <a:cs typeface="Times New Roman"/>
                        </a:rPr>
                        <a:t>R</a:t>
                      </a:r>
                      <a:r>
                        <a:rPr sz="1200" spc="5" dirty="0">
                          <a:latin typeface="Times New Roman"/>
                          <a:cs typeface="Times New Roman"/>
                        </a:rPr>
                        <a:t>E</a:t>
                      </a:r>
                      <a:r>
                        <a:rPr sz="1200" dirty="0">
                          <a:latin typeface="Times New Roman"/>
                          <a:cs typeface="Times New Roman"/>
                        </a:rPr>
                        <a:t>Q</a:t>
                      </a:r>
                      <a:r>
                        <a:rPr sz="1200" spc="-5" dirty="0">
                          <a:latin typeface="Times New Roman"/>
                          <a:cs typeface="Times New Roman"/>
                        </a:rPr>
                        <a:t>U</a:t>
                      </a:r>
                      <a:r>
                        <a:rPr sz="1200" spc="5" dirty="0">
                          <a:latin typeface="Times New Roman"/>
                          <a:cs typeface="Times New Roman"/>
                        </a:rPr>
                        <a:t>I</a:t>
                      </a:r>
                      <a:r>
                        <a:rPr sz="1200" spc="-10" dirty="0">
                          <a:latin typeface="Times New Roman"/>
                          <a:cs typeface="Times New Roman"/>
                        </a:rPr>
                        <a:t>R</a:t>
                      </a:r>
                      <a:r>
                        <a:rPr sz="1200" spc="5" dirty="0">
                          <a:latin typeface="Times New Roman"/>
                          <a:cs typeface="Times New Roman"/>
                        </a:rPr>
                        <a:t>E</a:t>
                      </a:r>
                      <a:r>
                        <a:rPr sz="1200" spc="-15" dirty="0">
                          <a:latin typeface="Times New Roman"/>
                          <a:cs typeface="Times New Roman"/>
                        </a:rPr>
                        <a:t>M</a:t>
                      </a:r>
                      <a:r>
                        <a:rPr sz="1200" spc="5" dirty="0">
                          <a:latin typeface="Times New Roman"/>
                          <a:cs typeface="Times New Roman"/>
                        </a:rPr>
                        <a:t>E</a:t>
                      </a:r>
                      <a:r>
                        <a:rPr sz="1200" dirty="0">
                          <a:latin typeface="Times New Roman"/>
                          <a:cs typeface="Times New Roman"/>
                        </a:rPr>
                        <a:t>N</a:t>
                      </a:r>
                      <a:r>
                        <a:rPr sz="1200" spc="5" dirty="0">
                          <a:latin typeface="Times New Roman"/>
                          <a:cs typeface="Times New Roman"/>
                        </a:rPr>
                        <a:t>T</a:t>
                      </a:r>
                      <a:r>
                        <a:rPr sz="1200" dirty="0">
                          <a:latin typeface="Times New Roman"/>
                          <a:cs typeface="Times New Roman"/>
                        </a:rPr>
                        <a:t>S</a:t>
                      </a: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75"/>
                        </a:spcBef>
                      </a:pPr>
                      <a:r>
                        <a:rPr sz="1200" dirty="0">
                          <a:latin typeface="Times New Roman"/>
                          <a:cs typeface="Times New Roman"/>
                        </a:rPr>
                        <a:t>1</a:t>
                      </a:r>
                      <a:r>
                        <a:rPr lang="en-IN" sz="1200" dirty="0">
                          <a:latin typeface="Times New Roman"/>
                          <a:cs typeface="Times New Roman"/>
                        </a:rPr>
                        <a:t>1</a:t>
                      </a:r>
                      <a:endParaRPr sz="1200" dirty="0">
                        <a:latin typeface="Times New Roman"/>
                        <a:cs typeface="Times New Roman"/>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356615">
                <a:tc>
                  <a:txBody>
                    <a:bodyPr/>
                    <a:lstStyle/>
                    <a:p>
                      <a:pPr marL="8255" algn="ctr">
                        <a:lnSpc>
                          <a:spcPct val="100000"/>
                        </a:lnSpc>
                        <a:spcBef>
                          <a:spcPts val="575"/>
                        </a:spcBef>
                      </a:pPr>
                      <a:r>
                        <a:rPr sz="1200" dirty="0">
                          <a:latin typeface="Times New Roman"/>
                          <a:cs typeface="Times New Roman"/>
                        </a:rPr>
                        <a:t>4.</a:t>
                      </a:r>
                      <a:r>
                        <a:rPr lang="en-US" sz="1200" dirty="0">
                          <a:latin typeface="Times New Roman"/>
                          <a:cs typeface="Times New Roman"/>
                        </a:rPr>
                        <a:t>2</a:t>
                      </a:r>
                      <a:r>
                        <a:rPr sz="1200" dirty="0">
                          <a:latin typeface="Times New Roman"/>
                          <a:cs typeface="Times New Roman"/>
                        </a:rPr>
                        <a:t>.2</a:t>
                      </a: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78155" marR="463550" indent="179705">
                        <a:lnSpc>
                          <a:spcPts val="1320"/>
                        </a:lnSpc>
                        <a:spcBef>
                          <a:spcPts val="25"/>
                        </a:spcBef>
                      </a:pPr>
                      <a:r>
                        <a:rPr sz="1200" spc="-10" dirty="0">
                          <a:latin typeface="Times New Roman"/>
                          <a:cs typeface="Times New Roman"/>
                        </a:rPr>
                        <a:t>SOFTWARE </a:t>
                      </a:r>
                      <a:r>
                        <a:rPr sz="1200" spc="-5" dirty="0">
                          <a:latin typeface="Times New Roman"/>
                          <a:cs typeface="Times New Roman"/>
                        </a:rPr>
                        <a:t> </a:t>
                      </a:r>
                      <a:r>
                        <a:rPr sz="1200" spc="-10" dirty="0">
                          <a:latin typeface="Times New Roman"/>
                          <a:cs typeface="Times New Roman"/>
                        </a:rPr>
                        <a:t>R</a:t>
                      </a:r>
                      <a:r>
                        <a:rPr sz="1200" spc="5" dirty="0">
                          <a:latin typeface="Times New Roman"/>
                          <a:cs typeface="Times New Roman"/>
                        </a:rPr>
                        <a:t>E</a:t>
                      </a:r>
                      <a:r>
                        <a:rPr sz="1200" dirty="0">
                          <a:latin typeface="Times New Roman"/>
                          <a:cs typeface="Times New Roman"/>
                        </a:rPr>
                        <a:t>Q</a:t>
                      </a:r>
                      <a:r>
                        <a:rPr sz="1200" spc="-5" dirty="0">
                          <a:latin typeface="Times New Roman"/>
                          <a:cs typeface="Times New Roman"/>
                        </a:rPr>
                        <a:t>U</a:t>
                      </a:r>
                      <a:r>
                        <a:rPr sz="1200" spc="5" dirty="0">
                          <a:latin typeface="Times New Roman"/>
                          <a:cs typeface="Times New Roman"/>
                        </a:rPr>
                        <a:t>I</a:t>
                      </a:r>
                      <a:r>
                        <a:rPr sz="1200" spc="-10" dirty="0">
                          <a:latin typeface="Times New Roman"/>
                          <a:cs typeface="Times New Roman"/>
                        </a:rPr>
                        <a:t>R</a:t>
                      </a:r>
                      <a:r>
                        <a:rPr sz="1200" spc="5" dirty="0">
                          <a:latin typeface="Times New Roman"/>
                          <a:cs typeface="Times New Roman"/>
                        </a:rPr>
                        <a:t>E</a:t>
                      </a:r>
                      <a:r>
                        <a:rPr sz="1200" spc="-15" dirty="0">
                          <a:latin typeface="Times New Roman"/>
                          <a:cs typeface="Times New Roman"/>
                        </a:rPr>
                        <a:t>M</a:t>
                      </a:r>
                      <a:r>
                        <a:rPr sz="1200" spc="5" dirty="0">
                          <a:latin typeface="Times New Roman"/>
                          <a:cs typeface="Times New Roman"/>
                        </a:rPr>
                        <a:t>E</a:t>
                      </a:r>
                      <a:r>
                        <a:rPr sz="1200" dirty="0">
                          <a:latin typeface="Times New Roman"/>
                          <a:cs typeface="Times New Roman"/>
                        </a:rPr>
                        <a:t>N</a:t>
                      </a:r>
                      <a:r>
                        <a:rPr sz="1200" spc="5" dirty="0">
                          <a:latin typeface="Times New Roman"/>
                          <a:cs typeface="Times New Roman"/>
                        </a:rPr>
                        <a:t>T</a:t>
                      </a:r>
                      <a:r>
                        <a:rPr sz="1200" dirty="0">
                          <a:latin typeface="Times New Roman"/>
                          <a:cs typeface="Times New Roman"/>
                        </a:rPr>
                        <a:t>S</a:t>
                      </a: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75"/>
                        </a:spcBef>
                      </a:pPr>
                      <a:r>
                        <a:rPr sz="1200" dirty="0">
                          <a:latin typeface="Times New Roman"/>
                          <a:cs typeface="Times New Roman"/>
                        </a:rPr>
                        <a:t>1</a:t>
                      </a:r>
                      <a:r>
                        <a:rPr lang="en-IN" sz="1200" dirty="0">
                          <a:latin typeface="Times New Roman"/>
                          <a:cs typeface="Times New Roman"/>
                        </a:rPr>
                        <a:t>1</a:t>
                      </a:r>
                      <a:endParaRPr sz="1200" dirty="0">
                        <a:latin typeface="Times New Roman"/>
                        <a:cs typeface="Times New Roman"/>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347725">
                <a:tc>
                  <a:txBody>
                    <a:bodyPr/>
                    <a:lstStyle/>
                    <a:p>
                      <a:pPr marL="8255" algn="ctr">
                        <a:lnSpc>
                          <a:spcPct val="100000"/>
                        </a:lnSpc>
                        <a:spcBef>
                          <a:spcPts val="505"/>
                        </a:spcBef>
                      </a:pPr>
                      <a:r>
                        <a:rPr sz="1200" dirty="0">
                          <a:latin typeface="Times New Roman"/>
                          <a:cs typeface="Times New Roman"/>
                        </a:rPr>
                        <a:t>4.2</a:t>
                      </a:r>
                    </a:p>
                  </a:txBody>
                  <a:tcPr marL="0" marR="0" marT="641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 algn="ctr">
                        <a:lnSpc>
                          <a:spcPct val="100000"/>
                        </a:lnSpc>
                        <a:spcBef>
                          <a:spcPts val="505"/>
                        </a:spcBef>
                      </a:pPr>
                      <a:r>
                        <a:rPr sz="1200" spc="-5" dirty="0">
                          <a:latin typeface="Times New Roman"/>
                          <a:cs typeface="Times New Roman"/>
                        </a:rPr>
                        <a:t>MERITS</a:t>
                      </a:r>
                      <a:r>
                        <a:rPr sz="1200" dirty="0">
                          <a:latin typeface="Times New Roman"/>
                          <a:cs typeface="Times New Roman"/>
                        </a:rPr>
                        <a:t> </a:t>
                      </a:r>
                      <a:r>
                        <a:rPr sz="1200" spc="-15" dirty="0">
                          <a:latin typeface="Times New Roman"/>
                          <a:cs typeface="Times New Roman"/>
                        </a:rPr>
                        <a:t>AND</a:t>
                      </a:r>
                      <a:r>
                        <a:rPr sz="1200" spc="-10" dirty="0">
                          <a:latin typeface="Times New Roman"/>
                          <a:cs typeface="Times New Roman"/>
                        </a:rPr>
                        <a:t> </a:t>
                      </a:r>
                      <a:r>
                        <a:rPr sz="1200" spc="-5" dirty="0">
                          <a:latin typeface="Times New Roman"/>
                          <a:cs typeface="Times New Roman"/>
                        </a:rPr>
                        <a:t>DEMERITS</a:t>
                      </a:r>
                      <a:endParaRPr sz="1200" dirty="0">
                        <a:latin typeface="Times New Roman"/>
                        <a:cs typeface="Times New Roman"/>
                      </a:endParaRPr>
                    </a:p>
                  </a:txBody>
                  <a:tcPr marL="0" marR="0" marT="641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05"/>
                        </a:spcBef>
                      </a:pPr>
                      <a:r>
                        <a:rPr sz="1200" dirty="0">
                          <a:latin typeface="Times New Roman"/>
                          <a:cs typeface="Times New Roman"/>
                        </a:rPr>
                        <a:t>1</a:t>
                      </a:r>
                      <a:r>
                        <a:rPr lang="en-IN" sz="1200" dirty="0">
                          <a:latin typeface="Times New Roman"/>
                          <a:cs typeface="Times New Roman"/>
                        </a:rPr>
                        <a:t>2</a:t>
                      </a:r>
                      <a:endParaRPr sz="1200" dirty="0">
                        <a:latin typeface="Times New Roman"/>
                        <a:cs typeface="Times New Roman"/>
                      </a:endParaRPr>
                    </a:p>
                  </a:txBody>
                  <a:tcPr marL="0" marR="0" marT="641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347472">
                <a:tc>
                  <a:txBody>
                    <a:bodyPr/>
                    <a:lstStyle/>
                    <a:p>
                      <a:pPr marL="8255" algn="ctr">
                        <a:lnSpc>
                          <a:spcPct val="100000"/>
                        </a:lnSpc>
                        <a:spcBef>
                          <a:spcPts val="525"/>
                        </a:spcBef>
                      </a:pPr>
                      <a:r>
                        <a:rPr sz="1200" dirty="0">
                          <a:latin typeface="Times New Roman"/>
                          <a:cs typeface="Times New Roman"/>
                        </a:rPr>
                        <a:t>5</a:t>
                      </a: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ct val="100000"/>
                        </a:lnSpc>
                        <a:spcBef>
                          <a:spcPts val="525"/>
                        </a:spcBef>
                      </a:pPr>
                      <a:r>
                        <a:rPr sz="1200" dirty="0">
                          <a:latin typeface="Times New Roman"/>
                          <a:cs typeface="Times New Roman"/>
                        </a:rPr>
                        <a:t>DESIGN</a:t>
                      </a:r>
                      <a:r>
                        <a:rPr sz="1200" spc="-30" dirty="0">
                          <a:latin typeface="Times New Roman"/>
                          <a:cs typeface="Times New Roman"/>
                        </a:rPr>
                        <a:t> </a:t>
                      </a:r>
                      <a:r>
                        <a:rPr sz="1200" spc="-5" dirty="0">
                          <a:latin typeface="Times New Roman"/>
                          <a:cs typeface="Times New Roman"/>
                        </a:rPr>
                        <a:t>DESCRIPTION</a:t>
                      </a:r>
                      <a:endParaRPr sz="1200" dirty="0">
                        <a:latin typeface="Times New Roman"/>
                        <a:cs typeface="Times New Roman"/>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25"/>
                        </a:spcBef>
                      </a:pPr>
                      <a:r>
                        <a:rPr sz="1200" dirty="0">
                          <a:latin typeface="Times New Roman"/>
                          <a:cs typeface="Times New Roman"/>
                        </a:rPr>
                        <a:t>1</a:t>
                      </a:r>
                      <a:r>
                        <a:rPr lang="en-IN" sz="1200" dirty="0">
                          <a:latin typeface="Times New Roman"/>
                          <a:cs typeface="Times New Roman"/>
                        </a:rPr>
                        <a:t>4</a:t>
                      </a:r>
                      <a:endParaRPr sz="1200" dirty="0">
                        <a:latin typeface="Times New Roman"/>
                        <a:cs typeface="Times New Roman"/>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350520">
                <a:tc>
                  <a:txBody>
                    <a:bodyPr/>
                    <a:lstStyle/>
                    <a:p>
                      <a:pPr marL="8255" algn="ctr">
                        <a:lnSpc>
                          <a:spcPct val="100000"/>
                        </a:lnSpc>
                        <a:spcBef>
                          <a:spcPts val="550"/>
                        </a:spcBef>
                      </a:pPr>
                      <a:r>
                        <a:rPr sz="1200" dirty="0">
                          <a:latin typeface="Times New Roman"/>
                          <a:cs typeface="Times New Roman"/>
                        </a:rPr>
                        <a:t>5.1</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spc="-5" dirty="0">
                          <a:latin typeface="Times New Roman"/>
                          <a:cs typeface="Times New Roman"/>
                        </a:rPr>
                        <a:t>CONCEPTUAL</a:t>
                      </a:r>
                      <a:r>
                        <a:rPr sz="1200" spc="-30" dirty="0">
                          <a:latin typeface="Times New Roman"/>
                          <a:cs typeface="Times New Roman"/>
                        </a:rPr>
                        <a:t> </a:t>
                      </a:r>
                      <a:r>
                        <a:rPr sz="1200" dirty="0">
                          <a:latin typeface="Times New Roman"/>
                          <a:cs typeface="Times New Roman"/>
                        </a:rPr>
                        <a:t>DESIGN</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a:cs typeface="Times New Roman"/>
                        </a:rPr>
                        <a:t>1</a:t>
                      </a:r>
                      <a:r>
                        <a:rPr lang="en-US" sz="1200" dirty="0">
                          <a:latin typeface="Times New Roman"/>
                          <a:cs typeface="Times New Roman"/>
                        </a:rPr>
                        <a:t>4</a:t>
                      </a:r>
                      <a:endParaRPr sz="1200" dirty="0">
                        <a:latin typeface="Times New Roman"/>
                        <a:cs typeface="Times New Roman"/>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356870">
                <a:tc>
                  <a:txBody>
                    <a:bodyPr/>
                    <a:lstStyle/>
                    <a:p>
                      <a:pPr marL="8255" algn="ctr">
                        <a:lnSpc>
                          <a:spcPct val="100000"/>
                        </a:lnSpc>
                        <a:spcBef>
                          <a:spcPts val="550"/>
                        </a:spcBef>
                      </a:pPr>
                      <a:r>
                        <a:rPr sz="1200" dirty="0">
                          <a:latin typeface="Times New Roman"/>
                          <a:cs typeface="Times New Roman"/>
                        </a:rPr>
                        <a:t>6</a:t>
                      </a: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18490" marR="189865" indent="-414655">
                        <a:lnSpc>
                          <a:spcPts val="1320"/>
                        </a:lnSpc>
                        <a:spcBef>
                          <a:spcPts val="45"/>
                        </a:spcBef>
                      </a:pPr>
                      <a:r>
                        <a:rPr sz="1200" spc="-5" dirty="0">
                          <a:latin typeface="Times New Roman"/>
                          <a:cs typeface="Times New Roman"/>
                        </a:rPr>
                        <a:t>IMPLEMENTATION</a:t>
                      </a:r>
                      <a:r>
                        <a:rPr sz="1200" spc="-60" dirty="0">
                          <a:latin typeface="Times New Roman"/>
                          <a:cs typeface="Times New Roman"/>
                        </a:rPr>
                        <a:t> </a:t>
                      </a:r>
                      <a:r>
                        <a:rPr sz="1200" spc="-1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DISCUSSION</a:t>
                      </a:r>
                      <a:endParaRPr sz="1200" dirty="0">
                        <a:latin typeface="Times New Roman"/>
                        <a:cs typeface="Times New Roman"/>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a:cs typeface="Times New Roman"/>
                        </a:rPr>
                        <a:t>1</a:t>
                      </a:r>
                      <a:r>
                        <a:rPr lang="en-IN" sz="1200" dirty="0">
                          <a:latin typeface="Times New Roman"/>
                          <a:cs typeface="Times New Roman"/>
                        </a:rPr>
                        <a:t>6</a:t>
                      </a:r>
                      <a:endParaRPr sz="1200" dirty="0">
                        <a:latin typeface="Times New Roman"/>
                        <a:cs typeface="Times New Roman"/>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350520">
                <a:tc>
                  <a:txBody>
                    <a:bodyPr/>
                    <a:lstStyle/>
                    <a:p>
                      <a:pPr marL="8255" algn="ctr">
                        <a:lnSpc>
                          <a:spcPct val="100000"/>
                        </a:lnSpc>
                        <a:spcBef>
                          <a:spcPts val="550"/>
                        </a:spcBef>
                      </a:pPr>
                      <a:r>
                        <a:rPr sz="1200" dirty="0">
                          <a:latin typeface="Times New Roman"/>
                          <a:cs typeface="Times New Roman"/>
                        </a:rPr>
                        <a:t>7</a:t>
                      </a:r>
                    </a:p>
                  </a:txBody>
                  <a:tcPr marL="0" marR="0" marT="6985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6985" algn="ctr">
                        <a:lnSpc>
                          <a:spcPct val="100000"/>
                        </a:lnSpc>
                        <a:spcBef>
                          <a:spcPts val="550"/>
                        </a:spcBef>
                      </a:pPr>
                      <a:r>
                        <a:rPr sz="1200" spc="-5" dirty="0">
                          <a:latin typeface="Times New Roman"/>
                          <a:cs typeface="Times New Roman"/>
                        </a:rPr>
                        <a:t>RESULT</a:t>
                      </a:r>
                      <a:endParaRPr sz="1200" dirty="0">
                        <a:latin typeface="Times New Roman"/>
                        <a:cs typeface="Times New Roman"/>
                      </a:endParaRPr>
                    </a:p>
                  </a:txBody>
                  <a:tcPr marL="0" marR="0" marT="698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8890" algn="ctr">
                        <a:lnSpc>
                          <a:spcPct val="100000"/>
                        </a:lnSpc>
                        <a:spcBef>
                          <a:spcPts val="550"/>
                        </a:spcBef>
                      </a:pPr>
                      <a:r>
                        <a:rPr lang="en-IN" sz="1200" dirty="0">
                          <a:latin typeface="Times New Roman"/>
                          <a:cs typeface="Times New Roman"/>
                        </a:rPr>
                        <a:t>18</a:t>
                      </a:r>
                      <a:endParaRPr sz="1200" dirty="0">
                        <a:latin typeface="Times New Roman"/>
                        <a:cs typeface="Times New Roman"/>
                      </a:endParaRPr>
                    </a:p>
                  </a:txBody>
                  <a:tcPr marL="0" marR="0" marT="698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15"/>
                  </a:ext>
                </a:extLst>
              </a:tr>
              <a:tr h="350519">
                <a:tc>
                  <a:txBody>
                    <a:bodyPr/>
                    <a:lstStyle/>
                    <a:p>
                      <a:pPr marL="8255" algn="ctr">
                        <a:lnSpc>
                          <a:spcPct val="100000"/>
                        </a:lnSpc>
                        <a:spcBef>
                          <a:spcPts val="550"/>
                        </a:spcBef>
                      </a:pPr>
                      <a:r>
                        <a:rPr sz="1200" dirty="0">
                          <a:latin typeface="Times New Roman"/>
                          <a:cs typeface="Times New Roman"/>
                        </a:rPr>
                        <a:t>8.1</a:t>
                      </a:r>
                    </a:p>
                  </a:txBody>
                  <a:tcPr marL="0" marR="0" marT="6985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5715" algn="ctr">
                        <a:lnSpc>
                          <a:spcPct val="100000"/>
                        </a:lnSpc>
                        <a:spcBef>
                          <a:spcPts val="550"/>
                        </a:spcBef>
                      </a:pPr>
                      <a:r>
                        <a:rPr sz="1200" spc="-5" dirty="0">
                          <a:latin typeface="Times New Roman"/>
                          <a:cs typeface="Times New Roman"/>
                        </a:rPr>
                        <a:t>CONCLUSION</a:t>
                      </a:r>
                      <a:endParaRPr sz="1200" dirty="0">
                        <a:latin typeface="Times New Roman"/>
                        <a:cs typeface="Times New Roman"/>
                      </a:endParaRPr>
                    </a:p>
                  </a:txBody>
                  <a:tcPr marL="0" marR="0" marT="698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8890" algn="ctr">
                        <a:lnSpc>
                          <a:spcPct val="100000"/>
                        </a:lnSpc>
                        <a:spcBef>
                          <a:spcPts val="550"/>
                        </a:spcBef>
                      </a:pPr>
                      <a:r>
                        <a:rPr sz="1200" dirty="0">
                          <a:latin typeface="Times New Roman"/>
                          <a:cs typeface="Times New Roman"/>
                        </a:rPr>
                        <a:t>2</a:t>
                      </a:r>
                      <a:r>
                        <a:rPr lang="en-IN" sz="1200" dirty="0">
                          <a:latin typeface="Times New Roman"/>
                          <a:cs typeface="Times New Roman"/>
                        </a:rPr>
                        <a:t>0</a:t>
                      </a:r>
                      <a:endParaRPr sz="1200" dirty="0">
                        <a:latin typeface="Times New Roman"/>
                        <a:cs typeface="Times New Roman"/>
                      </a:endParaRPr>
                    </a:p>
                  </a:txBody>
                  <a:tcPr marL="0" marR="0" marT="698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17"/>
                  </a:ext>
                </a:extLst>
              </a:tr>
              <a:tr h="350773">
                <a:tc>
                  <a:txBody>
                    <a:bodyPr/>
                    <a:lstStyle/>
                    <a:p>
                      <a:pPr marL="8255" algn="ctr">
                        <a:lnSpc>
                          <a:spcPct val="100000"/>
                        </a:lnSpc>
                        <a:spcBef>
                          <a:spcPts val="550"/>
                        </a:spcBef>
                      </a:pPr>
                      <a:r>
                        <a:rPr sz="1200" dirty="0">
                          <a:latin typeface="Times New Roman"/>
                          <a:cs typeface="Times New Roman"/>
                        </a:rPr>
                        <a:t>8.</a:t>
                      </a:r>
                      <a:r>
                        <a:rPr lang="en-US" sz="1200" dirty="0">
                          <a:latin typeface="Times New Roman"/>
                          <a:cs typeface="Times New Roman"/>
                        </a:rPr>
                        <a:t>2</a:t>
                      </a:r>
                      <a:endParaRPr sz="1200" dirty="0">
                        <a:latin typeface="Times New Roman"/>
                        <a:cs typeface="Times New Roman"/>
                      </a:endParaRPr>
                    </a:p>
                  </a:txBody>
                  <a:tcPr marL="0" marR="0" marT="6985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3810" algn="ctr">
                        <a:lnSpc>
                          <a:spcPct val="100000"/>
                        </a:lnSpc>
                        <a:spcBef>
                          <a:spcPts val="550"/>
                        </a:spcBef>
                      </a:pPr>
                      <a:r>
                        <a:rPr sz="1200" spc="-5" dirty="0">
                          <a:latin typeface="Times New Roman"/>
                          <a:cs typeface="Times New Roman"/>
                        </a:rPr>
                        <a:t>REFERENCES</a:t>
                      </a:r>
                      <a:endParaRPr sz="1200" dirty="0">
                        <a:latin typeface="Times New Roman"/>
                        <a:cs typeface="Times New Roman"/>
                      </a:endParaRPr>
                    </a:p>
                  </a:txBody>
                  <a:tcPr marL="0" marR="0" marT="698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8890" algn="ctr">
                        <a:lnSpc>
                          <a:spcPct val="100000"/>
                        </a:lnSpc>
                        <a:spcBef>
                          <a:spcPts val="550"/>
                        </a:spcBef>
                      </a:pPr>
                      <a:r>
                        <a:rPr sz="1200" dirty="0">
                          <a:latin typeface="Times New Roman"/>
                          <a:cs typeface="Times New Roman"/>
                        </a:rPr>
                        <a:t>2</a:t>
                      </a:r>
                      <a:r>
                        <a:rPr lang="en-IN" sz="1200" dirty="0">
                          <a:latin typeface="Times New Roman"/>
                          <a:cs typeface="Times New Roman"/>
                        </a:rPr>
                        <a:t>1</a:t>
                      </a:r>
                      <a:endParaRPr sz="1200" dirty="0">
                        <a:latin typeface="Times New Roman"/>
                        <a:cs typeface="Times New Roman"/>
                      </a:endParaRPr>
                    </a:p>
                  </a:txBody>
                  <a:tcPr marL="0" marR="0" marT="698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19"/>
                  </a:ext>
                </a:extLst>
              </a:tr>
            </a:tbl>
          </a:graphicData>
        </a:graphic>
      </p:graphicFrame>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95191" y="9902138"/>
            <a:ext cx="9588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1</a:t>
            </a:r>
          </a:p>
        </p:txBody>
      </p:sp>
      <p:sp>
        <p:nvSpPr>
          <p:cNvPr id="3" name="object 3"/>
          <p:cNvSpPr txBox="1">
            <a:spLocks noGrp="1"/>
          </p:cNvSpPr>
          <p:nvPr>
            <p:ph type="title"/>
          </p:nvPr>
        </p:nvSpPr>
        <p:spPr>
          <a:xfrm>
            <a:off x="2865882" y="4600447"/>
            <a:ext cx="1739264" cy="391160"/>
          </a:xfrm>
          <a:prstGeom prst="rect">
            <a:avLst/>
          </a:prstGeom>
        </p:spPr>
        <p:txBody>
          <a:bodyPr vert="horz" wrap="square" lIns="0" tIns="12700" rIns="0" bIns="0" rtlCol="0">
            <a:spAutoFit/>
          </a:bodyPr>
          <a:lstStyle/>
          <a:p>
            <a:pPr marL="12700">
              <a:lnSpc>
                <a:spcPct val="100000"/>
              </a:lnSpc>
              <a:spcBef>
                <a:spcPts val="100"/>
              </a:spcBef>
            </a:pPr>
            <a:r>
              <a:rPr spc="-10" dirty="0"/>
              <a:t>CHAPTER</a:t>
            </a:r>
            <a:r>
              <a:rPr spc="-80" dirty="0"/>
              <a:t> </a:t>
            </a:r>
            <a:r>
              <a:rPr dirty="0"/>
              <a:t>1</a:t>
            </a: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3381" y="622300"/>
            <a:ext cx="6346190" cy="5030223"/>
          </a:xfrm>
          <a:prstGeom prst="rect">
            <a:avLst/>
          </a:prstGeom>
        </p:spPr>
        <p:txBody>
          <a:bodyPr vert="horz" wrap="square" lIns="0" tIns="13335" rIns="0" bIns="0" rtlCol="0">
            <a:spAutoFit/>
          </a:bodyPr>
          <a:lstStyle/>
          <a:p>
            <a:pPr marL="2138045">
              <a:lnSpc>
                <a:spcPct val="100000"/>
              </a:lnSpc>
              <a:spcBef>
                <a:spcPts val="105"/>
              </a:spcBef>
            </a:pPr>
            <a:r>
              <a:rPr sz="1600" b="1" spc="5" dirty="0">
                <a:latin typeface="Times New Roman"/>
                <a:cs typeface="Times New Roman"/>
              </a:rPr>
              <a:t>1.</a:t>
            </a:r>
            <a:r>
              <a:rPr sz="1600" b="1" spc="-75" dirty="0">
                <a:latin typeface="Times New Roman"/>
                <a:cs typeface="Times New Roman"/>
              </a:rPr>
              <a:t> </a:t>
            </a:r>
            <a:r>
              <a:rPr sz="1600" b="1" dirty="0">
                <a:latin typeface="Times New Roman"/>
                <a:cs typeface="Times New Roman"/>
              </a:rPr>
              <a:t>INTRODUCTION</a:t>
            </a:r>
            <a:endParaRPr lang="en-IN" sz="1600" b="1" dirty="0">
              <a:latin typeface="Times New Roman"/>
              <a:cs typeface="Times New Roman"/>
            </a:endParaRPr>
          </a:p>
          <a:p>
            <a:pPr>
              <a:spcBef>
                <a:spcPts val="3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15620" indent="-228600" algn="just"/>
            <a:r>
              <a:rPr lang="en-IN" sz="1200" dirty="0">
                <a:effectLst/>
                <a:latin typeface="Symbol" panose="05050102010706020507" pitchFamily="18" charset="2"/>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Web scraping is an automated method used to extract large amounts of data from websites, converting unstructured data into a structured format.</a:t>
            </a:r>
          </a:p>
          <a:p>
            <a:pPr marL="515620" indent="-228600" algn="just"/>
            <a:r>
              <a:rPr lang="en-IN" sz="1200" dirty="0">
                <a:effectLst/>
                <a:latin typeface="Times New Roman" panose="02020603050405020304" pitchFamily="18" charset="0"/>
                <a:ea typeface="Times New Roman" panose="02020603050405020304" pitchFamily="18" charset="0"/>
              </a:rPr>
              <a:t> </a:t>
            </a:r>
          </a:p>
          <a:p>
            <a:pPr marL="515620" indent="-228600" algn="just"/>
            <a:r>
              <a:rPr lang="en-IN" sz="1200" dirty="0">
                <a:effectLst/>
                <a:latin typeface="Symbol" panose="05050102010706020507" pitchFamily="18" charset="2"/>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It serves various purposes such as data analysis, price monitoring, market research, content aggregation, and academic research.</a:t>
            </a:r>
          </a:p>
          <a:p>
            <a:pPr marL="515620" indent="-228600" algn="just"/>
            <a:r>
              <a:rPr lang="en-IN" sz="1200" dirty="0">
                <a:effectLst/>
                <a:latin typeface="Times New Roman" panose="02020603050405020304" pitchFamily="18" charset="0"/>
                <a:ea typeface="Times New Roman" panose="02020603050405020304" pitchFamily="18" charset="0"/>
              </a:rPr>
              <a:t> </a:t>
            </a:r>
          </a:p>
          <a:p>
            <a:pPr marL="515620" indent="-228600" algn="just"/>
            <a:r>
              <a:rPr lang="en-IN" sz="1200" dirty="0">
                <a:effectLst/>
                <a:latin typeface="Symbol" panose="05050102010706020507" pitchFamily="18" charset="2"/>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Different tools and libraries are utilized for web scraping, including Beautiful Soup and Scrapy in Python, Puppeteer in JavaScript, and Selenium for browser automation.</a:t>
            </a:r>
          </a:p>
          <a:p>
            <a:pPr marL="515620" indent="-228600" algn="just"/>
            <a:r>
              <a:rPr lang="en-IN" sz="1200" dirty="0">
                <a:effectLst/>
                <a:latin typeface="Times New Roman" panose="02020603050405020304" pitchFamily="18" charset="0"/>
                <a:ea typeface="Times New Roman" panose="02020603050405020304" pitchFamily="18" charset="0"/>
              </a:rPr>
              <a:t> </a:t>
            </a:r>
          </a:p>
          <a:p>
            <a:pPr marL="515620" indent="-228600" algn="just"/>
            <a:r>
              <a:rPr lang="en-IN" sz="1200" dirty="0">
                <a:effectLst/>
                <a:latin typeface="Symbol" panose="05050102010706020507" pitchFamily="18" charset="2"/>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Common techniques involve parsing the HTML structure of web pages, using CSS selectors or XPath to locate data, handling pagination to scrape multiple pages, and managing delays or CAPTCHA to mimic human behaviour and avoid detection.</a:t>
            </a:r>
          </a:p>
          <a:p>
            <a:pPr marL="515620" indent="-228600" algn="just"/>
            <a:r>
              <a:rPr lang="en-IN" sz="1200" dirty="0">
                <a:effectLst/>
                <a:latin typeface="Times New Roman" panose="02020603050405020304" pitchFamily="18" charset="0"/>
                <a:ea typeface="Times New Roman" panose="02020603050405020304" pitchFamily="18" charset="0"/>
              </a:rPr>
              <a:t> </a:t>
            </a:r>
          </a:p>
          <a:p>
            <a:pPr marL="515620" indent="-228600" algn="just"/>
            <a:r>
              <a:rPr lang="en-IN" sz="1200" dirty="0">
                <a:effectLst/>
                <a:latin typeface="Symbol" panose="05050102010706020507" pitchFamily="18" charset="2"/>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Despite its power, web scraping raises legal and ethical concerns; scrapers should respect website terms of service, use proper request rates, and ensure they do not violate laws related to data usage and privacy.</a:t>
            </a:r>
          </a:p>
          <a:p>
            <a:pPr marL="515620" indent="-228600" algn="just"/>
            <a:r>
              <a:rPr lang="en-IN" sz="1200" dirty="0">
                <a:effectLst/>
                <a:latin typeface="Times New Roman" panose="02020603050405020304" pitchFamily="18" charset="0"/>
                <a:ea typeface="Times New Roman" panose="02020603050405020304" pitchFamily="18" charset="0"/>
              </a:rPr>
              <a:t> </a:t>
            </a:r>
          </a:p>
          <a:p>
            <a:pPr marL="515620" indent="-228600" algn="just"/>
            <a:r>
              <a:rPr lang="en-IN" sz="1200" dirty="0">
                <a:effectLst/>
                <a:latin typeface="Symbol" panose="05050102010706020507" pitchFamily="18" charset="2"/>
                <a:ea typeface="Times New Roman" panose="02020603050405020304" pitchFamily="18" charset="0"/>
              </a:rPr>
              <a:t>·</a:t>
            </a:r>
            <a:r>
              <a:rPr lang="en-IN" sz="1200" dirty="0">
                <a:effectLst/>
                <a:latin typeface="Times New Roman" panose="02020603050405020304" pitchFamily="18" charset="0"/>
                <a:ea typeface="Times New Roman" panose="02020603050405020304" pitchFamily="18" charset="0"/>
              </a:rPr>
              <a:t>  Web scraping faces challenges such as dynamic content loading through JavaScript, anti-scraping measures like IP blocking or CAPTCHA, and changing website structures, requiring effective scrapers to handle these obstacles and adapt to different website designs.</a:t>
            </a:r>
          </a:p>
          <a:p>
            <a:br>
              <a:rPr lang="en-US" sz="1800" dirty="0">
                <a:effectLst/>
                <a:latin typeface="Times New Roman" panose="02020603050405020304" pitchFamily="18" charset="0"/>
                <a:ea typeface="Times New Roman" panose="02020603050405020304" pitchFamily="18" charset="0"/>
              </a:rPr>
            </a:br>
            <a:endParaRPr sz="1600" dirty="0">
              <a:latin typeface="Times New Roman"/>
              <a:cs typeface="Times New Roman"/>
            </a:endParaRPr>
          </a:p>
          <a:p>
            <a:pPr>
              <a:lnSpc>
                <a:spcPct val="100000"/>
              </a:lnSpc>
            </a:pPr>
            <a:endParaRPr sz="18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p:nvPr/>
        </p:nvSpPr>
        <p:spPr>
          <a:xfrm>
            <a:off x="3669791" y="10064014"/>
            <a:ext cx="146685" cy="180975"/>
          </a:xfrm>
          <a:prstGeom prst="rect">
            <a:avLst/>
          </a:prstGeom>
        </p:spPr>
        <p:txBody>
          <a:bodyPr vert="horz" wrap="square" lIns="0" tIns="0" rIns="0" bIns="0" rtlCol="0">
            <a:spAutoFit/>
          </a:bodyPr>
          <a:lstStyle/>
          <a:p>
            <a:pPr marL="38100">
              <a:lnSpc>
                <a:spcPts val="1305"/>
              </a:lnSpc>
            </a:pPr>
            <a:r>
              <a:rPr sz="1100" dirty="0">
                <a:latin typeface="Times New Roman"/>
                <a:cs typeface="Times New Roman"/>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1796" y="825753"/>
            <a:ext cx="6194425" cy="2902205"/>
          </a:xfrm>
          <a:prstGeom prst="rect">
            <a:avLst/>
          </a:prstGeom>
        </p:spPr>
        <p:txBody>
          <a:bodyPr vert="horz" wrap="square" lIns="0" tIns="13335" rIns="0" bIns="0" rtlCol="0">
            <a:spAutoFit/>
          </a:bodyPr>
          <a:lstStyle/>
          <a:p>
            <a:pPr marL="2613025">
              <a:lnSpc>
                <a:spcPct val="100000"/>
              </a:lnSpc>
              <a:spcBef>
                <a:spcPts val="105"/>
              </a:spcBef>
            </a:pPr>
            <a:r>
              <a:rPr sz="1600" b="1" spc="-10" dirty="0">
                <a:latin typeface="Times New Roman"/>
                <a:cs typeface="Times New Roman"/>
              </a:rPr>
              <a:t>1.1</a:t>
            </a:r>
            <a:r>
              <a:rPr sz="1600" b="1" spc="-50" dirty="0">
                <a:latin typeface="Times New Roman"/>
                <a:cs typeface="Times New Roman"/>
              </a:rPr>
              <a:t> </a:t>
            </a:r>
            <a:r>
              <a:rPr sz="1600" b="1" dirty="0">
                <a:latin typeface="Times New Roman"/>
                <a:cs typeface="Times New Roman"/>
              </a:rPr>
              <a:t>AIM</a:t>
            </a:r>
            <a:endParaRPr sz="1600" dirty="0">
              <a:latin typeface="Times New Roman"/>
              <a:cs typeface="Times New Roman"/>
            </a:endParaRPr>
          </a:p>
          <a:p>
            <a:pPr>
              <a:lnSpc>
                <a:spcPct val="100000"/>
              </a:lnSpc>
              <a:spcBef>
                <a:spcPts val="45"/>
              </a:spcBef>
            </a:pPr>
            <a:endParaRPr sz="2450" dirty="0">
              <a:latin typeface="Times New Roman"/>
              <a:cs typeface="Times New Roman"/>
            </a:endParaRPr>
          </a:p>
          <a:p>
            <a:pPr algn="just"/>
            <a:r>
              <a:rPr lang="en-US" sz="1200" dirty="0">
                <a:latin typeface="Times New Roman" panose="02020603050405020304" pitchFamily="18" charset="0"/>
                <a:cs typeface="Times New Roman" panose="02020603050405020304" pitchFamily="18" charset="0"/>
              </a:rPr>
              <a:t>The aim of a web scraper is to efficiently extract relevant data from websites in an automated manner, converting unstructured web content into a structured format for easy analysis and utilization. This allows businesses and researchers to gather insights, monitor trends, and make informed decisions based on comprehensive data collections. Web scrapers streamline the data acquisition process, saving time and reducing the potential for human error.</a:t>
            </a:r>
          </a:p>
          <a:p>
            <a:pPr algn="just"/>
            <a:r>
              <a:rPr lang="en-US" sz="1200" dirty="0">
                <a:latin typeface="Times New Roman" panose="02020603050405020304" pitchFamily="18" charset="0"/>
                <a:cs typeface="Times New Roman" panose="02020603050405020304" pitchFamily="18" charset="0"/>
              </a:rPr>
              <a:t>By automating repetitive tasks, they enable large-scale data gathering and provide up-to-date information, which is crucial for competitive analysis, market research, and academic studies. Additionally, web scrapers can handle vast amounts of data across multiple sources, ensuring a broad perspective and a more accurate representation of the desired information. They can be tailored to specific needs, such as tracking price changes, aggregating news articles, or monitoring social media trends, making them versatile tools for various applications.</a:t>
            </a:r>
          </a:p>
          <a:p>
            <a:pPr marL="240665" marR="5080" indent="-228600">
              <a:lnSpc>
                <a:spcPct val="143400"/>
              </a:lnSpc>
              <a:buFont typeface="Wingdings"/>
              <a:buChar char=""/>
              <a:tabLst>
                <a:tab pos="241300" algn="l"/>
              </a:tabLst>
            </a:pPr>
            <a:endParaRPr sz="1200" dirty="0">
              <a:latin typeface="Times New Roman"/>
              <a:cs typeface="Times New Roman"/>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4" name="object 4"/>
          <p:cNvSpPr txBox="1"/>
          <p:nvPr/>
        </p:nvSpPr>
        <p:spPr>
          <a:xfrm>
            <a:off x="3669791" y="10064014"/>
            <a:ext cx="146685" cy="180975"/>
          </a:xfrm>
          <a:prstGeom prst="rect">
            <a:avLst/>
          </a:prstGeom>
        </p:spPr>
        <p:txBody>
          <a:bodyPr vert="horz" wrap="square" lIns="0" tIns="0" rIns="0" bIns="0" rtlCol="0">
            <a:spAutoFit/>
          </a:bodyPr>
          <a:lstStyle/>
          <a:p>
            <a:pPr marL="38100">
              <a:lnSpc>
                <a:spcPts val="1305"/>
              </a:lnSpc>
            </a:pPr>
            <a:r>
              <a:rPr sz="1100" dirty="0">
                <a:latin typeface="Times New Roman"/>
                <a:cs typeface="Times New Roman"/>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6858" y="1304454"/>
            <a:ext cx="6263640" cy="2438681"/>
          </a:xfrm>
          <a:prstGeom prst="rect">
            <a:avLst/>
          </a:prstGeom>
        </p:spPr>
        <p:txBody>
          <a:bodyPr vert="horz" wrap="square" lIns="0" tIns="13335" rIns="0" bIns="0" rtlCol="0">
            <a:spAutoFit/>
          </a:bodyPr>
          <a:lstStyle/>
          <a:p>
            <a:pPr marL="2485390" algn="just">
              <a:lnSpc>
                <a:spcPct val="100000"/>
              </a:lnSpc>
              <a:spcBef>
                <a:spcPts val="105"/>
              </a:spcBef>
            </a:pPr>
            <a:r>
              <a:rPr sz="1600" b="1" spc="-10" dirty="0">
                <a:latin typeface="Times New Roman"/>
                <a:cs typeface="Times New Roman"/>
              </a:rPr>
              <a:t>1.2</a:t>
            </a:r>
            <a:r>
              <a:rPr sz="1600" b="1" spc="-50" dirty="0">
                <a:latin typeface="Times New Roman"/>
                <a:cs typeface="Times New Roman"/>
              </a:rPr>
              <a:t> </a:t>
            </a:r>
            <a:r>
              <a:rPr sz="1600" b="1" dirty="0">
                <a:latin typeface="Times New Roman"/>
                <a:cs typeface="Times New Roman"/>
              </a:rPr>
              <a:t>SCOPE</a:t>
            </a:r>
            <a:endParaRPr sz="1600" dirty="0">
              <a:latin typeface="Times New Roman"/>
              <a:cs typeface="Times New Roman"/>
            </a:endParaRPr>
          </a:p>
          <a:p>
            <a:pPr marL="240665" marR="6350" indent="-228600" algn="just">
              <a:lnSpc>
                <a:spcPct val="145000"/>
              </a:lnSpc>
              <a:spcBef>
                <a:spcPts val="525"/>
              </a:spcBef>
              <a:buFont typeface="Wingdings"/>
              <a:buChar char=""/>
              <a:tabLst>
                <a:tab pos="241300" algn="l"/>
              </a:tabLst>
            </a:pPr>
            <a:r>
              <a:rPr lang="en-US" sz="1200" dirty="0">
                <a:latin typeface="Times New Roman" panose="02020603050405020304" pitchFamily="18" charset="0"/>
                <a:cs typeface="Times New Roman" panose="02020603050405020304" pitchFamily="18" charset="0"/>
              </a:rPr>
              <a:t>The scope of this web scraping project encompasses the automated extraction of relevant data from multiple targeted websites, transforming unstructured content into a structured format for comprehensive analysis. This project will include the development and deployment of customized scraping scripts capable of handling dynamic content, pagination, and various anti-scraping measures. It aims to gather real-time data for purposes such as market analysis, trend monitoring, and competitive intelligence, ensuring up-to-date and accurate information. Additionally, the project will implement robust data cleaning and validation processes to ensure the quality and reliability of the extracted data.</a:t>
            </a:r>
            <a:endParaRPr sz="1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89305" y="5091424"/>
            <a:ext cx="5977890" cy="4256293"/>
          </a:xfrm>
          <a:prstGeom prst="rect">
            <a:avLst/>
          </a:prstGeom>
        </p:spPr>
        <p:txBody>
          <a:bodyPr vert="horz" wrap="square" lIns="0" tIns="11430" rIns="0" bIns="0" rtlCol="0">
            <a:spAutoFit/>
          </a:bodyPr>
          <a:lstStyle/>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Puppeteer and Cheerio are two popular tools used for web scraping, each with distinct capabilities that cater to different scraping needs.</a:t>
            </a:r>
          </a:p>
          <a:p>
            <a:pPr marL="171450" indent="-171450" algn="just">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Puppeteer is a Node.js library that provides a high-level API to control headless Chrome or Chromium browsers. It allows users to perform a wide range of actions on web pages, such as navigating, clicking, typing, and capturing screenshots. Puppeteer is particularly effective for scraping websites that rely heavily on JavaScript for content rendering. By simulating a real browser, Puppeteer can interact with dynamic content, handle client-side rendering, and navigate through complex site structures. This makes it ideal for scraping single-page applications (SPAs) and websites with content that loads asynchronously.</a:t>
            </a:r>
          </a:p>
          <a:p>
            <a:pPr marL="171450" indent="-171450" algn="just">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Cheerio, on the other hand, is a fast, flexible, and lean implementation of core jQuery designed specifically for server-side manipulation of HTML. It parses HTML and XML, providing a jQuery-like syntax to traverse and manipulate the resulting document. Cheerio is highly efficient for extracting data from static HTML pages. It does not render JavaScript, so it is best suited for sites where content is readily available in the initial HTML response. Its lightweight nature makes it ideal for quick and straightforward scraping tasks, where the focus is on parsing and extracting data without the need for interaction or dynamic content handling.</a:t>
            </a:r>
          </a:p>
          <a:p>
            <a:pPr marL="171450" indent="-171450" algn="just">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In summary, Puppeteer is powerful for handling dynamic, JavaScript-heavy sites, while Cheerio excels in parsing and extracting data from static HTML content efficiently. Together, they provide a comprehensive toolkit for tackling a wide range of web scraping challenges.</a:t>
            </a:r>
          </a:p>
          <a:p>
            <a:pPr marL="171450" marR="22225" indent="-171450" algn="just">
              <a:lnSpc>
                <a:spcPct val="100000"/>
              </a:lnSpc>
              <a:spcBef>
                <a:spcPts val="90"/>
              </a:spcBef>
              <a:buFont typeface="Wingdings" panose="05000000000000000000" pitchFamily="2" charset="2"/>
              <a:buChar char="Ø"/>
            </a:pPr>
            <a:endParaRPr sz="1100" dirty="0">
              <a:latin typeface="Times New Roman" panose="02020603050405020304" pitchFamily="18" charset="0"/>
              <a:cs typeface="Times New Roman" panose="02020603050405020304" pitchFamily="18" charset="0"/>
            </a:endParaRPr>
          </a:p>
        </p:txBody>
      </p:sp>
      <p:sp>
        <p:nvSpPr>
          <p:cNvPr id="6" name="object 6"/>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dirty="0"/>
          </a:p>
        </p:txBody>
      </p:sp>
      <p:sp>
        <p:nvSpPr>
          <p:cNvPr id="7" name="object 7"/>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4</a:t>
            </a:r>
          </a:p>
        </p:txBody>
      </p:sp>
      <p:sp>
        <p:nvSpPr>
          <p:cNvPr id="8" name="TextBox 7">
            <a:extLst>
              <a:ext uri="{FF2B5EF4-FFF2-40B4-BE49-F238E27FC236}">
                <a16:creationId xmlns:a16="http://schemas.microsoft.com/office/drawing/2014/main" id="{3853CDC6-4051-F2A5-A500-ED58CF25E2BE}"/>
              </a:ext>
            </a:extLst>
          </p:cNvPr>
          <p:cNvSpPr txBox="1"/>
          <p:nvPr/>
        </p:nvSpPr>
        <p:spPr>
          <a:xfrm>
            <a:off x="3185665" y="4727952"/>
            <a:ext cx="1218316"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2698</Words>
  <Application>Microsoft Macintosh PowerPoint</Application>
  <PresentationFormat>Custom</PresentationFormat>
  <Paragraphs>259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CHAPTER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sathwik</dc:creator>
  <cp:lastModifiedBy>Praveen kumar</cp:lastModifiedBy>
  <cp:revision>8</cp:revision>
  <dcterms:created xsi:type="dcterms:W3CDTF">2024-06-26T09:09:49Z</dcterms:created>
  <dcterms:modified xsi:type="dcterms:W3CDTF">2024-06-27T05:03:05Z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2023-12-21T00:00:00Z</vt:filetime>
  </property>
  <property fmtid="{D5CDD505-2E9C-101B-9397-08002B2CF9AE}" pid="3" name="Creator">
    <vt:lpwstr>Microsoft® Word 2016</vt:lpwstr>
  </property>
  <property fmtid="{D5CDD505-2E9C-101B-9397-08002B2CF9AE}" pid="4" name="LastSaved">
    <vt:filetime>2024-06-26T00:00:00Z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2024-06-26T15:08:43Z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b53219e7-83ba-46eb-b078-036d9eb9f715</vt:lpwstr>
  </property>
  <property fmtid="{D5CDD505-2E9C-101B-9397-08002B2CF9AE}" pid="10" name="MSIP_Label_defa4170-0d19-0005-0004-bc88714345d2_ActionId">
    <vt:lpwstr>c88dfc5f-a0f4-404d-b396-3769cdc2aab1</vt:lpwstr>
  </property>
  <property fmtid="{D5CDD505-2E9C-101B-9397-08002B2CF9AE}" pid="11" name="MSIP_Label_defa4170-0d19-0005-0004-bc88714345d2_ContentBits">
    <vt:lpwstr>0</vt:lpwstr>
  </property>
</Properties>
</file>